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2c7ae33ea4d0448c" Type="http://schemas.microsoft.com/office/2006/relationships/ui/extensibility" Target="customUI/customUI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4" r:id="rId4"/>
    <p:sldMasterId id="2147483785" r:id="rId5"/>
  </p:sldMasterIdLst>
  <p:notesMasterIdLst>
    <p:notesMasterId r:id="rId11"/>
  </p:notesMasterIdLst>
  <p:handoutMasterIdLst>
    <p:handoutMasterId r:id="rId12"/>
  </p:handoutMasterIdLst>
  <p:sldIdLst>
    <p:sldId id="284" r:id="rId6"/>
    <p:sldId id="345" r:id="rId7"/>
    <p:sldId id="340" r:id="rId8"/>
    <p:sldId id="344" r:id="rId9"/>
    <p:sldId id="301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305" userDrawn="1">
          <p15:clr>
            <a:srgbClr val="A4A3A4"/>
          </p15:clr>
        </p15:guide>
        <p15:guide id="5" orient="horz" pos="758" userDrawn="1">
          <p15:clr>
            <a:srgbClr val="A4A3A4"/>
          </p15:clr>
        </p15:guide>
        <p15:guide id="6" orient="horz" pos="894" userDrawn="1">
          <p15:clr>
            <a:srgbClr val="A4A3A4"/>
          </p15:clr>
        </p15:guide>
        <p15:guide id="7" orient="horz" pos="3072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AF1D"/>
    <a:srgbClr val="7A7A7A"/>
    <a:srgbClr val="414141"/>
    <a:srgbClr val="419BD6"/>
    <a:srgbClr val="3697D6"/>
    <a:srgbClr val="8084D4"/>
    <a:srgbClr val="51626D"/>
    <a:srgbClr val="C0E6FF"/>
    <a:srgbClr val="88D0FF"/>
    <a:srgbClr val="77BD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7679" autoAdjust="0"/>
  </p:normalViewPr>
  <p:slideViewPr>
    <p:cSldViewPr showGuides="1">
      <p:cViewPr varScale="1">
        <p:scale>
          <a:sx n="114" d="100"/>
          <a:sy n="114" d="100"/>
        </p:scale>
        <p:origin x="470" y="77"/>
      </p:cViewPr>
      <p:guideLst>
        <p:guide orient="horz" pos="2160"/>
        <p:guide pos="2880"/>
        <p:guide orient="horz" pos="2845"/>
        <p:guide orient="horz" pos="305"/>
        <p:guide orient="horz" pos="758"/>
        <p:guide orient="horz" pos="894"/>
        <p:guide orient="horz" pos="3072"/>
        <p:guide pos="476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3" d="100"/>
          <a:sy n="53" d="100"/>
        </p:scale>
        <p:origin x="2844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A36AD-C140-47B5-A0AA-2808AF1C1C9D}" type="datetimeFigureOut">
              <a:rPr lang="en-AU" smtClean="0"/>
              <a:t>7/06/2018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420D9-E2BA-4BD5-B845-F55DFC0118A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49784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3829E-EB69-4A98-9D54-8D6822520B27}" type="datetimeFigureOut">
              <a:rPr lang="en-AU" smtClean="0"/>
              <a:t>7/06/2018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05BAA-92F6-4DEA-A832-E4B15A2F52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9978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47" y="150"/>
            <a:ext cx="9158400" cy="51513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1" y="1276350"/>
            <a:ext cx="7632700" cy="107937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 b="1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[Title over two lines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Shift+Enter</a:t>
            </a:r>
            <a:r>
              <a:rPr lang="en-US" dirty="0"/>
              <a:t> to break line)]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55651" y="2355726"/>
            <a:ext cx="7632000" cy="57606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[Subtitle (delete if not required)]</a:t>
            </a:r>
          </a:p>
        </p:txBody>
      </p:sp>
    </p:spTree>
    <p:extLst>
      <p:ext uri="{BB962C8B-B14F-4D97-AF65-F5344CB8AC3E}">
        <p14:creationId xmlns:p14="http://schemas.microsoft.com/office/powerpoint/2010/main" val="140567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99594" y="4731990"/>
            <a:ext cx="748875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47" y="-1"/>
            <a:ext cx="9154800" cy="51495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1" y="1276350"/>
            <a:ext cx="7632700" cy="107937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 b="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[Title over two lines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Shift+Enter</a:t>
            </a:r>
            <a:r>
              <a:rPr lang="en-US" dirty="0"/>
              <a:t> to break line)]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55651" y="2355726"/>
            <a:ext cx="7632000" cy="57606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[Subtitle (delete if not required)]</a:t>
            </a:r>
          </a:p>
        </p:txBody>
      </p:sp>
    </p:spTree>
    <p:extLst>
      <p:ext uri="{BB962C8B-B14F-4D97-AF65-F5344CB8AC3E}">
        <p14:creationId xmlns:p14="http://schemas.microsoft.com/office/powerpoint/2010/main" val="284018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47" y="146"/>
            <a:ext cx="9154800" cy="5149282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899594" y="4731990"/>
            <a:ext cx="748875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/>
          </a:p>
        </p:txBody>
      </p:sp>
      <p:sp>
        <p:nvSpPr>
          <p:cNvPr id="6" name="TextBox 5"/>
          <p:cNvSpPr txBox="1"/>
          <p:nvPr userDrawn="1"/>
        </p:nvSpPr>
        <p:spPr>
          <a:xfrm>
            <a:off x="755651" y="1203601"/>
            <a:ext cx="763270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AU" sz="4000" dirty="0">
                <a:solidFill>
                  <a:schemeClr val="bg1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04773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5651" y="1409182"/>
            <a:ext cx="3708000" cy="3107259"/>
          </a:xfr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0351" y="1419228"/>
            <a:ext cx="3708000" cy="3107259"/>
          </a:xfr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[Title (can be one or two lines </a:t>
            </a:r>
            <a:br>
              <a:rPr lang="en-US" dirty="0"/>
            </a:br>
            <a:r>
              <a:rPr lang="en-US" dirty="0"/>
              <a:t>on any content slide)]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9395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55651" y="1203602"/>
            <a:ext cx="7632700" cy="3312839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b="1"/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755651" y="280596"/>
            <a:ext cx="7632700" cy="720000"/>
          </a:xfrm>
        </p:spPr>
        <p:txBody>
          <a:bodyPr/>
          <a:lstStyle/>
          <a:p>
            <a:r>
              <a:rPr lang="en-US" dirty="0"/>
              <a:t>[Title (can be one or two lines </a:t>
            </a:r>
            <a:br>
              <a:rPr lang="en-US" dirty="0"/>
            </a:br>
            <a:r>
              <a:rPr lang="en-US" dirty="0"/>
              <a:t>on any content slide)]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8197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55651" y="1203602"/>
            <a:ext cx="7632700" cy="3312839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b="1"/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755651" y="280596"/>
            <a:ext cx="7632700" cy="720000"/>
          </a:xfrm>
        </p:spPr>
        <p:txBody>
          <a:bodyPr/>
          <a:lstStyle/>
          <a:p>
            <a:r>
              <a:rPr lang="en-US" dirty="0"/>
              <a:t>[Title (can be one or two lines </a:t>
            </a:r>
            <a:br>
              <a:rPr lang="en-US" dirty="0"/>
            </a:br>
            <a:r>
              <a:rPr lang="en-US" dirty="0"/>
              <a:t>on any content slide)]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3156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55651" y="1419228"/>
            <a:ext cx="7632700" cy="3097213"/>
          </a:xfrm>
        </p:spPr>
        <p:txBody>
          <a:bodyPr/>
          <a:lstStyle>
            <a:lvl2pPr marL="360354" indent="-360354">
              <a:buFont typeface="+mj-lt"/>
              <a:buAutoNum type="arabicPeriod"/>
              <a:defRPr/>
            </a:lvl2pPr>
            <a:lvl3pPr marL="720707" indent="-360354">
              <a:buFont typeface="+mj-lt"/>
              <a:buAutoNum type="alphaLcPeriod"/>
              <a:defRPr/>
            </a:lvl3pPr>
            <a:lvl4pPr marL="1081061" indent="-360354">
              <a:buFont typeface="+mj-lt"/>
              <a:buAutoNum type="romanLcPeriod"/>
              <a:defRPr/>
            </a:lvl4pPr>
            <a:lvl5pPr marL="1441414" indent="-360354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[Title (can be one or two lines </a:t>
            </a:r>
            <a:br>
              <a:rPr lang="en-US" dirty="0"/>
            </a:br>
            <a:r>
              <a:rPr lang="en-US" dirty="0"/>
              <a:t>on any content slide)]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0644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55651" y="1419228"/>
            <a:ext cx="7632700" cy="3097213"/>
          </a:xfrm>
        </p:spPr>
        <p:txBody>
          <a:bodyPr numCol="2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[Title (can be one or two lines </a:t>
            </a:r>
            <a:br>
              <a:rPr lang="en-US" dirty="0"/>
            </a:br>
            <a:r>
              <a:rPr lang="en-US" dirty="0"/>
              <a:t>on any content slide)]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6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5651" y="1409182"/>
            <a:ext cx="3708000" cy="3107259"/>
          </a:xfr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0351" y="1419228"/>
            <a:ext cx="3708000" cy="3107259"/>
          </a:xfr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[Title (can be one or two lines </a:t>
            </a:r>
            <a:br>
              <a:rPr lang="en-US" dirty="0"/>
            </a:br>
            <a:r>
              <a:rPr lang="en-US" dirty="0"/>
              <a:t>on any content slide)]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4570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 Left with Picture at Right (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5651" y="1420224"/>
            <a:ext cx="3708000" cy="3096217"/>
          </a:xfr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680351" y="1419228"/>
            <a:ext cx="3708000" cy="3097213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AU" dirty="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[Title (can be one or two lines </a:t>
            </a:r>
            <a:br>
              <a:rPr lang="en-US" dirty="0"/>
            </a:br>
            <a:r>
              <a:rPr lang="en-US" dirty="0"/>
              <a:t>on any content slide)]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4109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Third Two Thi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7679" y="1419228"/>
            <a:ext cx="4716000" cy="3097905"/>
          </a:xfr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755651" y="1418064"/>
            <a:ext cx="2664000" cy="3097905"/>
          </a:xfr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[Title (can be one or two lines </a:t>
            </a:r>
            <a:br>
              <a:rPr lang="en-US" dirty="0"/>
            </a:br>
            <a:r>
              <a:rPr lang="en-US" dirty="0"/>
              <a:t>on any content slide)]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8756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1" y="1276350"/>
            <a:ext cx="7632700" cy="107937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 b="1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[Title over two lines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Shift+Enter</a:t>
            </a:r>
            <a:r>
              <a:rPr lang="en-US" dirty="0"/>
              <a:t> to break line)]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55651" y="2355726"/>
            <a:ext cx="7632000" cy="57606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[Subtitle (delete if not required)]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899594" y="4731990"/>
            <a:ext cx="748875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18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hird One Thi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651" y="1419228"/>
            <a:ext cx="4716000" cy="3097213"/>
          </a:xfr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5724351" y="1419228"/>
            <a:ext cx="2664000" cy="3097213"/>
          </a:xfr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[Title (can be one or two lines </a:t>
            </a:r>
            <a:br>
              <a:rPr lang="en-US" dirty="0"/>
            </a:br>
            <a:r>
              <a:rPr lang="en-US" dirty="0"/>
              <a:t>on any content slide)]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6310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651" y="4299942"/>
            <a:ext cx="7632000" cy="216496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[Title (can be one or two lines </a:t>
            </a:r>
            <a:br>
              <a:rPr lang="en-US" dirty="0"/>
            </a:br>
            <a:r>
              <a:rPr lang="en-US" dirty="0"/>
              <a:t>on any content slide)]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755651" y="1419228"/>
            <a:ext cx="7632700" cy="2880717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AU" dirty="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2944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-2460"/>
            <a:ext cx="9144000" cy="514596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AU" dirty="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224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755651" y="267494"/>
            <a:ext cx="7704783" cy="936024"/>
          </a:xfrm>
        </p:spPr>
        <p:txBody>
          <a:bodyPr/>
          <a:lstStyle/>
          <a:p>
            <a:r>
              <a:rPr lang="en-US" dirty="0"/>
              <a:t>[Title (can be one or two lines </a:t>
            </a:r>
            <a:br>
              <a:rPr lang="en-US" dirty="0"/>
            </a:br>
            <a:r>
              <a:rPr lang="en-US" dirty="0"/>
              <a:t>on any content slide)]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5740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7884" y="4353948"/>
            <a:ext cx="9144000" cy="789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/>
          </a:p>
        </p:txBody>
      </p:sp>
    </p:spTree>
    <p:extLst>
      <p:ext uri="{BB962C8B-B14F-4D97-AF65-F5344CB8AC3E}">
        <p14:creationId xmlns:p14="http://schemas.microsoft.com/office/powerpoint/2010/main" val="297701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6" y="1350000"/>
            <a:ext cx="8351839" cy="2889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393701" y="179788"/>
            <a:ext cx="8355013" cy="814028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674" y="4598936"/>
            <a:ext cx="1082697" cy="42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935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99594" y="4731990"/>
            <a:ext cx="748875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47" y="-1"/>
            <a:ext cx="9154800" cy="51495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1" y="1276350"/>
            <a:ext cx="7632700" cy="107937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 b="1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[Title over two lines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Shift+Enter</a:t>
            </a:r>
            <a:r>
              <a:rPr lang="en-US" dirty="0"/>
              <a:t> to break line)]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55651" y="2355726"/>
            <a:ext cx="7632000" cy="57606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[Subtitle (delete if not required)]</a:t>
            </a:r>
          </a:p>
        </p:txBody>
      </p:sp>
    </p:spTree>
    <p:extLst>
      <p:ext uri="{BB962C8B-B14F-4D97-AF65-F5344CB8AC3E}">
        <p14:creationId xmlns:p14="http://schemas.microsoft.com/office/powerpoint/2010/main" val="428922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899594" y="4731990"/>
            <a:ext cx="748875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47" y="-1"/>
            <a:ext cx="9154800" cy="51495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1" y="1276350"/>
            <a:ext cx="7632700" cy="107937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[Title over two lines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Shift+Enter</a:t>
            </a:r>
            <a:r>
              <a:rPr lang="en-US" dirty="0"/>
              <a:t> to break line)]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55651" y="2355726"/>
            <a:ext cx="7632000" cy="57606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[Subtitle (delete if not required)]</a:t>
            </a:r>
          </a:p>
        </p:txBody>
      </p:sp>
    </p:spTree>
    <p:extLst>
      <p:ext uri="{BB962C8B-B14F-4D97-AF65-F5344CB8AC3E}">
        <p14:creationId xmlns:p14="http://schemas.microsoft.com/office/powerpoint/2010/main" val="178577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899594" y="4731990"/>
            <a:ext cx="748875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1" y="1276350"/>
            <a:ext cx="7632700" cy="107937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 b="1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[Title over two lines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Shift+Enter</a:t>
            </a:r>
            <a:r>
              <a:rPr lang="en-US" dirty="0"/>
              <a:t> to break line)]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55651" y="2355726"/>
            <a:ext cx="7632000" cy="57606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[Subtitle (delete if not required)]</a:t>
            </a:r>
          </a:p>
        </p:txBody>
      </p:sp>
    </p:spTree>
    <p:extLst>
      <p:ext uri="{BB962C8B-B14F-4D97-AF65-F5344CB8AC3E}">
        <p14:creationId xmlns:p14="http://schemas.microsoft.com/office/powerpoint/2010/main" val="163977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1" y="1276350"/>
            <a:ext cx="7632700" cy="10800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[Title over two lines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Shift+Enter</a:t>
            </a:r>
            <a:r>
              <a:rPr lang="en-US" dirty="0"/>
              <a:t> to break line)]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55651" y="2369581"/>
            <a:ext cx="7632000" cy="57606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[Subtitle (delete if not required)]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0" y="-1"/>
            <a:ext cx="9144000" cy="5143499"/>
          </a:xfrm>
          <a:solidFill>
            <a:schemeClr val="bg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AU" baseline="0" dirty="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br>
              <a:rPr lang="en-US" dirty="0"/>
            </a:br>
            <a:r>
              <a:rPr lang="en-US" dirty="0"/>
              <a:t>Then right click and send picture to back </a:t>
            </a:r>
            <a:br>
              <a:rPr lang="en-US" dirty="0"/>
            </a:br>
            <a:r>
              <a:rPr lang="en-US" dirty="0"/>
              <a:t>to bring text and bottom banner forward. </a:t>
            </a:r>
            <a:br>
              <a:rPr lang="en-US" dirty="0"/>
            </a:br>
            <a:r>
              <a:rPr lang="en-US" dirty="0"/>
              <a:t>This slide must be accessed via the ‘Supplementary </a:t>
            </a:r>
            <a:br>
              <a:rPr lang="en-US" dirty="0"/>
            </a:br>
            <a:r>
              <a:rPr lang="en-US" dirty="0"/>
              <a:t>slides’ to ensure the banner appears at the bottom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1417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47" y="150"/>
            <a:ext cx="9158400" cy="51513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1" y="1276350"/>
            <a:ext cx="7632700" cy="107937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 b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[Title over two lines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Shift+Enter</a:t>
            </a:r>
            <a:r>
              <a:rPr lang="en-US" dirty="0"/>
              <a:t> to break line)]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55651" y="2355726"/>
            <a:ext cx="7632000" cy="57606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[Subtitle (delete if not required)]</a:t>
            </a:r>
          </a:p>
        </p:txBody>
      </p:sp>
    </p:spTree>
    <p:extLst>
      <p:ext uri="{BB962C8B-B14F-4D97-AF65-F5344CB8AC3E}">
        <p14:creationId xmlns:p14="http://schemas.microsoft.com/office/powerpoint/2010/main" val="347270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47" y="146"/>
            <a:ext cx="9154800" cy="51492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1" y="1276350"/>
            <a:ext cx="7632700" cy="107937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 b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[Title over two lines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Shift+Enter</a:t>
            </a:r>
            <a:r>
              <a:rPr lang="en-US" dirty="0"/>
              <a:t> to break line)]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55651" y="2355726"/>
            <a:ext cx="7632000" cy="57606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[Subtitle (delete if not required)]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899594" y="4731990"/>
            <a:ext cx="748875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/>
          </a:p>
        </p:txBody>
      </p:sp>
    </p:spTree>
    <p:extLst>
      <p:ext uri="{BB962C8B-B14F-4D97-AF65-F5344CB8AC3E}">
        <p14:creationId xmlns:p14="http://schemas.microsoft.com/office/powerpoint/2010/main" val="245750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99594" y="4731990"/>
            <a:ext cx="748875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47" y="-1"/>
            <a:ext cx="9154800" cy="51495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1" y="1276350"/>
            <a:ext cx="7632700" cy="107937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[Title over two lines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Shift+Enter</a:t>
            </a:r>
            <a:r>
              <a:rPr lang="en-US" dirty="0"/>
              <a:t> to break line)]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55651" y="2355726"/>
            <a:ext cx="7632000" cy="57606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[Subtitle (delete if not required)]</a:t>
            </a:r>
          </a:p>
        </p:txBody>
      </p:sp>
    </p:spTree>
    <p:extLst>
      <p:ext uri="{BB962C8B-B14F-4D97-AF65-F5344CB8AC3E}">
        <p14:creationId xmlns:p14="http://schemas.microsoft.com/office/powerpoint/2010/main" val="356954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5651" y="278139"/>
            <a:ext cx="7632700" cy="72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651" y="1131594"/>
            <a:ext cx="7632700" cy="338484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5651" y="4633694"/>
            <a:ext cx="5292000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2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651" y="4768006"/>
            <a:ext cx="324000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2"/>
                </a:solidFill>
              </a:defRPr>
            </a:lvl1pPr>
          </a:lstStyle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5616" y="4775843"/>
            <a:ext cx="1080000" cy="9233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AU" sz="600" dirty="0">
                <a:solidFill>
                  <a:schemeClr val="tx2"/>
                </a:solidFill>
              </a:rPr>
              <a:t>Telstra Unrestricted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7310036" y="4784471"/>
            <a:ext cx="1080000" cy="9233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AU" sz="600" dirty="0">
                <a:solidFill>
                  <a:schemeClr val="accent1"/>
                </a:solidFill>
              </a:rPr>
              <a:t>Copyright Telstra</a:t>
            </a:r>
            <a:r>
              <a:rPr lang="en-AU" sz="600" baseline="30000" dirty="0">
                <a:solidFill>
                  <a:schemeClr val="accent1"/>
                </a:solidFill>
              </a:rPr>
              <a:t>©</a:t>
            </a:r>
          </a:p>
        </p:txBody>
      </p:sp>
    </p:spTree>
    <p:extLst>
      <p:ext uri="{BB962C8B-B14F-4D97-AF65-F5344CB8AC3E}">
        <p14:creationId xmlns:p14="http://schemas.microsoft.com/office/powerpoint/2010/main" val="2674019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80" r:id="rId5"/>
    <p:sldLayoutId id="2147483779" r:id="rId6"/>
    <p:sldLayoutId id="2147483781" r:id="rId7"/>
    <p:sldLayoutId id="2147483782" r:id="rId8"/>
    <p:sldLayoutId id="2147483783" r:id="rId9"/>
    <p:sldLayoutId id="2147483784" r:id="rId10"/>
    <p:sldLayoutId id="2147483796" r:id="rId11"/>
    <p:sldLayoutId id="2147483813" r:id="rId12"/>
    <p:sldLayoutId id="2147483821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378" rtl="0" eaLnBrk="1" latinLnBrk="0" hangingPunct="1">
        <a:lnSpc>
          <a:spcPct val="80000"/>
        </a:lnSpc>
        <a:spcBef>
          <a:spcPct val="0"/>
        </a:spcBef>
        <a:buNone/>
        <a:defRPr sz="3000" b="0" kern="120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0" indent="0" algn="l" defTabSz="914378" rtl="0" eaLnBrk="1" latinLnBrk="0" hangingPunct="1">
        <a:spcBef>
          <a:spcPts val="600"/>
        </a:spcBef>
        <a:spcAft>
          <a:spcPts val="300"/>
        </a:spcAft>
        <a:buClr>
          <a:schemeClr val="tx1"/>
        </a:buClr>
        <a:buFont typeface="Arial" pitchFamily="34" charset="0"/>
        <a:buNone/>
        <a:defRPr sz="15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177796" indent="-177796" algn="l" defTabSz="914378" rtl="0" eaLnBrk="1" latinLnBrk="0" hangingPunct="1">
        <a:spcBef>
          <a:spcPts val="0"/>
        </a:spcBef>
        <a:spcAft>
          <a:spcPts val="300"/>
        </a:spcAft>
        <a:buClr>
          <a:schemeClr val="accent2"/>
        </a:buClr>
        <a:buFont typeface="Arial" panose="020B0604020202020204" pitchFamily="34" charset="0"/>
        <a:buChar char="•"/>
        <a:defRPr sz="1500" b="1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355591" indent="-177796" algn="l" defTabSz="914378" rtl="0" eaLnBrk="1" latinLnBrk="0" hangingPunct="1">
        <a:spcBef>
          <a:spcPts val="0"/>
        </a:spcBef>
        <a:spcAft>
          <a:spcPts val="300"/>
        </a:spcAft>
        <a:buClr>
          <a:schemeClr val="accent2"/>
        </a:buClr>
        <a:buFont typeface="Arial" panose="020B0604020202020204" pitchFamily="34" charset="0"/>
        <a:buChar char="•"/>
        <a:tabLst/>
        <a:defRPr sz="15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533387" indent="-177796" algn="l" defTabSz="914378" rtl="0" eaLnBrk="1" latinLnBrk="0" hangingPunct="1">
        <a:spcBef>
          <a:spcPts val="0"/>
        </a:spcBef>
        <a:spcAft>
          <a:spcPts val="300"/>
        </a:spcAft>
        <a:buClr>
          <a:schemeClr val="accent2"/>
        </a:buClr>
        <a:buFont typeface="Arial" panose="020B0604020202020204" pitchFamily="34" charset="0"/>
        <a:buChar char="•"/>
        <a:defRPr sz="15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723882" indent="-190496" algn="l" defTabSz="914378" rtl="0" eaLnBrk="1" latinLnBrk="0" hangingPunct="1">
        <a:spcBef>
          <a:spcPts val="0"/>
        </a:spcBef>
        <a:spcAft>
          <a:spcPts val="300"/>
        </a:spcAft>
        <a:buClr>
          <a:schemeClr val="accent2"/>
        </a:buClr>
        <a:buFont typeface="Arial" pitchFamily="34" charset="0"/>
        <a:buChar char="•"/>
        <a:defRPr sz="15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5651" y="483518"/>
            <a:ext cx="7632700" cy="72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651" y="1419228"/>
            <a:ext cx="7632700" cy="30972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5651" y="4633694"/>
            <a:ext cx="5292000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2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651" y="4768006"/>
            <a:ext cx="324000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2"/>
                </a:solidFill>
              </a:defRPr>
            </a:lvl1pPr>
          </a:lstStyle>
          <a:p>
            <a:r>
              <a:rPr lang="en-AU"/>
              <a:t>Page </a:t>
            </a:r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5616" y="4775843"/>
            <a:ext cx="1080000" cy="9233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AU" sz="600" dirty="0">
                <a:solidFill>
                  <a:schemeClr val="tx2"/>
                </a:solidFill>
              </a:rPr>
              <a:t>Telstra Unrestricted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7310036" y="4784471"/>
            <a:ext cx="1080000" cy="9233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AU" sz="600" dirty="0">
                <a:solidFill>
                  <a:schemeClr val="accent1"/>
                </a:solidFill>
              </a:rPr>
              <a:t>Copyright Telstra</a:t>
            </a:r>
            <a:r>
              <a:rPr lang="en-AU" sz="600" baseline="30000" dirty="0">
                <a:solidFill>
                  <a:schemeClr val="accent1"/>
                </a:solidFill>
              </a:rPr>
              <a:t>©</a:t>
            </a:r>
          </a:p>
        </p:txBody>
      </p:sp>
    </p:spTree>
    <p:extLst>
      <p:ext uri="{BB962C8B-B14F-4D97-AF65-F5344CB8AC3E}">
        <p14:creationId xmlns:p14="http://schemas.microsoft.com/office/powerpoint/2010/main" val="1591508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7" r:id="rId9"/>
    <p:sldLayoutId id="2147483794" r:id="rId10"/>
    <p:sldLayoutId id="2147483795" r:id="rId11"/>
    <p:sldLayoutId id="2147483817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378" rtl="0" eaLnBrk="1" latinLnBrk="0" hangingPunct="1">
        <a:lnSpc>
          <a:spcPct val="80000"/>
        </a:lnSpc>
        <a:spcBef>
          <a:spcPct val="0"/>
        </a:spcBef>
        <a:buNone/>
        <a:defRPr sz="3000" b="0" kern="120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0" indent="0" algn="l" defTabSz="914378" rtl="0" eaLnBrk="1" latinLnBrk="0" hangingPunct="1">
        <a:spcBef>
          <a:spcPts val="600"/>
        </a:spcBef>
        <a:spcAft>
          <a:spcPts val="300"/>
        </a:spcAft>
        <a:buClr>
          <a:schemeClr val="tx1"/>
        </a:buClr>
        <a:buFont typeface="Arial" pitchFamily="34" charset="0"/>
        <a:buNone/>
        <a:defRPr sz="1500" b="1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177796" indent="-177796" algn="l" defTabSz="914378" rtl="0" eaLnBrk="1" latinLnBrk="0" hangingPunct="1">
        <a:spcBef>
          <a:spcPts val="0"/>
        </a:spcBef>
        <a:spcAft>
          <a:spcPts val="300"/>
        </a:spcAft>
        <a:buClr>
          <a:schemeClr val="accent2"/>
        </a:buClr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2pPr>
      <a:lvl3pPr marL="355591" indent="-177796" algn="l" defTabSz="914378" rtl="0" eaLnBrk="1" latinLnBrk="0" hangingPunct="1">
        <a:spcBef>
          <a:spcPts val="0"/>
        </a:spcBef>
        <a:spcAft>
          <a:spcPts val="300"/>
        </a:spcAft>
        <a:buClr>
          <a:schemeClr val="accent2"/>
        </a:buClr>
        <a:buFont typeface="Arial" panose="020B0604020202020204" pitchFamily="34" charset="0"/>
        <a:buChar char="•"/>
        <a:tabLst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533387" indent="-177796" algn="l" defTabSz="914378" rtl="0" eaLnBrk="1" latinLnBrk="0" hangingPunct="1">
        <a:spcBef>
          <a:spcPts val="0"/>
        </a:spcBef>
        <a:spcAft>
          <a:spcPts val="300"/>
        </a:spcAft>
        <a:buClr>
          <a:schemeClr val="accent2"/>
        </a:buClr>
        <a:buFont typeface="Arial" panose="020B0604020202020204" pitchFamily="34" charset="0"/>
        <a:buChar char="•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723882" indent="-190496" algn="l" defTabSz="914378" rtl="0" eaLnBrk="1" latinLnBrk="0" hangingPunct="1">
        <a:spcBef>
          <a:spcPts val="0"/>
        </a:spcBef>
        <a:spcAft>
          <a:spcPts val="300"/>
        </a:spcAft>
        <a:buClr>
          <a:schemeClr val="accent2"/>
        </a:buClr>
        <a:buFont typeface="Arial" pitchFamily="34" charset="0"/>
        <a:buChar char="•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Focus areas for SA2 in Rel-16</a:t>
            </a:r>
            <a:br>
              <a:rPr lang="sv-SE" dirty="0" smtClean="0"/>
            </a:br>
            <a:r>
              <a:rPr lang="sv-SE" dirty="0" smtClean="0"/>
              <a:t>Telstra’s view</a:t>
            </a:r>
            <a:endParaRPr lang="en-AU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3GPP TSG SA Meeting 80                            	                            	 SP-180538</a:t>
            </a:r>
            <a:endParaRPr lang="en-AU" dirty="0" smtClean="0"/>
          </a:p>
          <a:p>
            <a:r>
              <a:rPr lang="en-US" dirty="0" smtClean="0"/>
              <a:t>La Jolla, CA, USA: June 13-15, 2018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3480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55651" y="843558"/>
            <a:ext cx="7632700" cy="367287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Complete 5GS </a:t>
            </a:r>
            <a:r>
              <a:rPr lang="en-AU" dirty="0" smtClean="0"/>
              <a:t>specifications </a:t>
            </a:r>
            <a:r>
              <a:rPr lang="en-AU" dirty="0" smtClean="0"/>
              <a:t>– reach functional equivalence with EPS</a:t>
            </a:r>
          </a:p>
          <a:p>
            <a:pPr marL="463546" lvl="1" indent="-285750"/>
            <a:r>
              <a:rPr lang="en-AU" dirty="0" smtClean="0">
                <a:solidFill>
                  <a:srgbClr val="FF0000"/>
                </a:solidFill>
              </a:rPr>
              <a:t>FS_5G_MBMS</a:t>
            </a:r>
          </a:p>
          <a:p>
            <a:pPr marL="463546" lvl="1" indent="-285750"/>
            <a:r>
              <a:rPr lang="en-AU" dirty="0" smtClean="0">
                <a:solidFill>
                  <a:srgbClr val="32AF1D"/>
                </a:solidFill>
              </a:rPr>
              <a:t>FS_CIoT_5G</a:t>
            </a:r>
          </a:p>
          <a:p>
            <a:pPr marL="463546" lvl="1" indent="-285750"/>
            <a:r>
              <a:rPr lang="en-AU" dirty="0" err="1" smtClean="0">
                <a:solidFill>
                  <a:srgbClr val="32AF1D"/>
                </a:solidFill>
              </a:rPr>
              <a:t>FS_eLCS</a:t>
            </a:r>
            <a:endParaRPr lang="en-AU" dirty="0" smtClean="0">
              <a:solidFill>
                <a:srgbClr val="32AF1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Enable new market offerings</a:t>
            </a:r>
          </a:p>
          <a:p>
            <a:pPr marL="463546" lvl="1" indent="-285750"/>
            <a:r>
              <a:rPr lang="en-US" dirty="0" smtClean="0">
                <a:solidFill>
                  <a:srgbClr val="FF0000"/>
                </a:solidFill>
              </a:rPr>
              <a:t>FS_5WWC </a:t>
            </a:r>
          </a:p>
          <a:p>
            <a:pPr marL="463546" lvl="1" indent="-285750"/>
            <a:r>
              <a:rPr lang="en-US" dirty="0" smtClean="0">
                <a:solidFill>
                  <a:srgbClr val="FF0000"/>
                </a:solidFill>
              </a:rPr>
              <a:t>FS_ATSSS</a:t>
            </a:r>
          </a:p>
          <a:p>
            <a:pPr marL="463546" lvl="1" indent="-285750"/>
            <a:r>
              <a:rPr lang="en-US" dirty="0" smtClean="0">
                <a:solidFill>
                  <a:srgbClr val="FF0000"/>
                </a:solidFill>
              </a:rPr>
              <a:t>FS_5G_URLLC</a:t>
            </a:r>
          </a:p>
          <a:p>
            <a:pPr marL="463546" lvl="1" indent="-285750"/>
            <a:r>
              <a:rPr lang="en-US" dirty="0" smtClean="0">
                <a:solidFill>
                  <a:srgbClr val="32AF1D"/>
                </a:solidFill>
              </a:rPr>
              <a:t>FS_eV2XARC</a:t>
            </a:r>
          </a:p>
          <a:p>
            <a:pPr marL="463546" lvl="1" indent="-285750"/>
            <a:r>
              <a:rPr lang="en-US" dirty="0" err="1" smtClean="0">
                <a:solidFill>
                  <a:srgbClr val="32AF1D"/>
                </a:solidFill>
              </a:rPr>
              <a:t>FS_eNS</a:t>
            </a:r>
            <a:endParaRPr lang="en-US" dirty="0">
              <a:solidFill>
                <a:srgbClr val="32AF1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Continued network </a:t>
            </a:r>
            <a:r>
              <a:rPr lang="en-US" dirty="0" smtClean="0"/>
              <a:t>evolution</a:t>
            </a:r>
            <a:endParaRPr lang="en-US" dirty="0"/>
          </a:p>
          <a:p>
            <a:pPr marL="463546" lvl="1" indent="-285750"/>
            <a:r>
              <a:rPr lang="en-US" dirty="0" err="1" smtClean="0">
                <a:solidFill>
                  <a:srgbClr val="FF0000"/>
                </a:solidFill>
              </a:rPr>
              <a:t>FS_eNA</a:t>
            </a:r>
            <a:endParaRPr lang="en-US" dirty="0">
              <a:solidFill>
                <a:srgbClr val="FF0000"/>
              </a:solidFill>
            </a:endParaRPr>
          </a:p>
          <a:p>
            <a:pPr marL="463546" lvl="1" indent="-285750"/>
            <a:r>
              <a:rPr lang="en-US" dirty="0" err="1" smtClean="0">
                <a:solidFill>
                  <a:srgbClr val="32AF1D"/>
                </a:solidFill>
              </a:rPr>
              <a:t>FS_eSBA</a:t>
            </a:r>
            <a:endParaRPr lang="en-US" dirty="0">
              <a:solidFill>
                <a:srgbClr val="32AF1D"/>
              </a:solidFill>
            </a:endParaRPr>
          </a:p>
          <a:p>
            <a:pPr marL="463546" lvl="1" indent="-285750"/>
            <a:endParaRPr lang="en-US" dirty="0">
              <a:solidFill>
                <a:srgbClr val="32AF1D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650" y="280596"/>
            <a:ext cx="8280845" cy="720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Focus areas for Rel-16 in SA2: </a:t>
            </a:r>
            <a:r>
              <a:rPr lang="en-US" sz="2400" dirty="0" smtClean="0">
                <a:solidFill>
                  <a:srgbClr val="FF0000"/>
                </a:solidFill>
              </a:rPr>
              <a:t>top</a:t>
            </a:r>
            <a:r>
              <a:rPr lang="en-US" sz="2400" dirty="0" smtClean="0"/>
              <a:t> and </a:t>
            </a:r>
            <a:r>
              <a:rPr lang="en-US" sz="2400" dirty="0" smtClean="0">
                <a:solidFill>
                  <a:srgbClr val="32AF1D"/>
                </a:solidFill>
              </a:rPr>
              <a:t>medium</a:t>
            </a:r>
            <a:r>
              <a:rPr lang="en-US" sz="2400" dirty="0" smtClean="0"/>
              <a:t> priorities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73623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16959" y="735308"/>
            <a:ext cx="4104381" cy="3672883"/>
          </a:xfrm>
        </p:spPr>
        <p:txBody>
          <a:bodyPr/>
          <a:lstStyle/>
          <a:p>
            <a:r>
              <a:rPr lang="en-AU" b="0" dirty="0" smtClean="0"/>
              <a:t>Delivering live video content of Australian Football League to Telstra customers</a:t>
            </a:r>
          </a:p>
          <a:p>
            <a:r>
              <a:rPr lang="en-AU" b="0" dirty="0" smtClean="0"/>
              <a:t>Content rights part </a:t>
            </a:r>
            <a:r>
              <a:rPr lang="en-AU" b="0" dirty="0"/>
              <a:t>of a </a:t>
            </a:r>
            <a:r>
              <a:rPr lang="en-AU" b="0" dirty="0" smtClean="0"/>
              <a:t>AUD$2.5 </a:t>
            </a:r>
            <a:r>
              <a:rPr lang="en-AU" b="0" dirty="0"/>
              <a:t>billion </a:t>
            </a:r>
            <a:r>
              <a:rPr lang="en-AU" b="0" dirty="0" smtClean="0"/>
              <a:t>agreement (US$2B)</a:t>
            </a:r>
          </a:p>
          <a:p>
            <a:r>
              <a:rPr lang="en-AU" b="0" dirty="0" smtClean="0">
                <a:solidFill>
                  <a:srgbClr val="FF0000"/>
                </a:solidFill>
              </a:rPr>
              <a:t>The MBMS service needs to be offered for our high end customers, as they move to 5GS </a:t>
            </a:r>
          </a:p>
          <a:p>
            <a:endParaRPr lang="en-AU" b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11560" y="163885"/>
            <a:ext cx="7632700" cy="720000"/>
          </a:xfrm>
        </p:spPr>
        <p:txBody>
          <a:bodyPr/>
          <a:lstStyle/>
          <a:p>
            <a:r>
              <a:rPr lang="en-AU" dirty="0" smtClean="0"/>
              <a:t>Telstra has launched eMBMS in Australia </a:t>
            </a:r>
            <a:endParaRPr lang="en-A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7" y="915566"/>
            <a:ext cx="2074937" cy="11512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C5A5BCC-335E-4BD6-A953-80C22B0794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77" r="16370"/>
          <a:stretch/>
        </p:blipFill>
        <p:spPr>
          <a:xfrm>
            <a:off x="4932040" y="2355726"/>
            <a:ext cx="3659113" cy="2069887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6F072892-EEF6-40B9-877A-42078C8619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957" y="2571750"/>
            <a:ext cx="3923412" cy="2206920"/>
          </a:xfrm>
          <a:prstGeom prst="rect">
            <a:avLst/>
          </a:prstGeom>
        </p:spPr>
      </p:pic>
      <p:sp>
        <p:nvSpPr>
          <p:cNvPr id="11" name="Title 4"/>
          <p:cNvSpPr txBox="1">
            <a:spLocks/>
          </p:cNvSpPr>
          <p:nvPr/>
        </p:nvSpPr>
        <p:spPr>
          <a:xfrm>
            <a:off x="2051720" y="2635112"/>
            <a:ext cx="1152128" cy="1881330"/>
          </a:xfrm>
          <a:prstGeom prst="rect">
            <a:avLst/>
          </a:prstGeom>
          <a:gradFill>
            <a:gsLst>
              <a:gs pos="0">
                <a:srgbClr val="414141">
                  <a:alpha val="38000"/>
                </a:srgbClr>
              </a:gs>
              <a:gs pos="100000">
                <a:schemeClr val="tx1"/>
              </a:gs>
              <a:gs pos="46000">
                <a:schemeClr val="tx1"/>
              </a:gs>
            </a:gsLst>
            <a:lin ang="5400000" scaled="0"/>
          </a:gradFill>
          <a:effectLst/>
        </p:spPr>
        <p:txBody>
          <a:bodyPr vert="horz" lIns="0" tIns="180000" rIns="0" bIns="0" rtlCol="0" anchor="ctr" anchorCtr="0">
            <a:normAutofit/>
          </a:bodyPr>
          <a:lstStyle>
            <a:lvl1pPr algn="l" defTabSz="91437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AU" sz="20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LTE-B enabled devices</a:t>
            </a:r>
            <a:endParaRPr lang="en-AU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224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54780" y="1131590"/>
            <a:ext cx="7632700" cy="3816424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Convergence from fixed services angle:</a:t>
            </a:r>
          </a:p>
          <a:p>
            <a:pPr marL="463546" lvl="1" indent="-285750"/>
            <a:r>
              <a:rPr lang="en-AU" dirty="0" smtClean="0"/>
              <a:t>Telstra offers hybrid access for fixed BB services, LTE being utilised as backup </a:t>
            </a:r>
          </a:p>
          <a:p>
            <a:pPr marL="463546" lvl="1" indent="-285750"/>
            <a:r>
              <a:rPr lang="en-AU" dirty="0" smtClean="0"/>
              <a:t>However</a:t>
            </a:r>
            <a:r>
              <a:rPr lang="en-AU" dirty="0" smtClean="0"/>
              <a:t>, without core network convergence, it is not possible to provide true seamless user experience</a:t>
            </a:r>
          </a:p>
          <a:p>
            <a:pPr marL="463546" lvl="1" indent="-285750"/>
            <a:r>
              <a:rPr lang="en-AU" dirty="0" smtClean="0"/>
              <a:t>Our aim with 5WWC is to enable true convergence for hybrid GWs, with ATSSS allowing finer-grade access network selection, e.g. based on required QoS (priority vs bandwidth), network conditions, customer/service priority etc.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Convergence from mobile services angle</a:t>
            </a:r>
          </a:p>
          <a:p>
            <a:pPr marL="463546" lvl="1" indent="-285750"/>
            <a:r>
              <a:rPr lang="en-AU" dirty="0" smtClean="0"/>
              <a:t>Mobile UE connecting to fixed BB access becomes invisible for the mobile core, applications – preventing seamless user experience. </a:t>
            </a:r>
          </a:p>
          <a:p>
            <a:pPr marL="463546" lvl="1" indent="-285750"/>
            <a:r>
              <a:rPr lang="en-AU" dirty="0" smtClean="0"/>
              <a:t>“Hybrid access” (i.e. MP-TCP GW implementations) require high effort / re-implementation of all service aspects (VAS, billing, </a:t>
            </a:r>
            <a:r>
              <a:rPr lang="en-AU" dirty="0" smtClean="0"/>
              <a:t>regulatory etc.) </a:t>
            </a:r>
            <a:endParaRPr lang="en-AU" dirty="0" smtClean="0"/>
          </a:p>
          <a:p>
            <a:pPr marL="463546" lvl="1" indent="-285750"/>
            <a:r>
              <a:rPr lang="en-AU" dirty="0" smtClean="0"/>
              <a:t>Our aim with 5WWC is to enable seamless mobility for the mobile devices between RAN and WiFi@5G-RG, with ATSSS enabling flexible use of the access networks, based on traffic characteristics, UE service priority, network load etc.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Wireline-Wireless Convergence, </a:t>
            </a:r>
            <a:br>
              <a:rPr lang="en-US" dirty="0" smtClean="0"/>
            </a:br>
            <a:r>
              <a:rPr lang="en-US" dirty="0" smtClean="0"/>
              <a:t>with ATSSS as enabler for flexibility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1668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"/>
            <a:ext cx="91440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05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Titles/Dividers">
  <a:themeElements>
    <a:clrScheme name="Telstra Air">
      <a:dk1>
        <a:srgbClr val="414141"/>
      </a:dk1>
      <a:lt1>
        <a:srgbClr val="FFFFFF"/>
      </a:lt1>
      <a:dk2>
        <a:srgbClr val="787878"/>
      </a:dk2>
      <a:lt2>
        <a:srgbClr val="E6E6E6"/>
      </a:lt2>
      <a:accent1>
        <a:srgbClr val="0098F8"/>
      </a:accent1>
      <a:accent2>
        <a:srgbClr val="0163D2"/>
      </a:accent2>
      <a:accent3>
        <a:srgbClr val="001E82"/>
      </a:accent3>
      <a:accent4>
        <a:srgbClr val="8991C4"/>
      </a:accent4>
      <a:accent5>
        <a:srgbClr val="5E50BE"/>
      </a:accent5>
      <a:accent6>
        <a:srgbClr val="34227F"/>
      </a:accent6>
      <a:hlink>
        <a:srgbClr val="0098F8"/>
      </a:hlink>
      <a:folHlink>
        <a:srgbClr val="0098F8"/>
      </a:folHlink>
    </a:clrScheme>
    <a:fontScheme name="Telstra">
      <a:majorFont>
        <a:latin typeface="Telstra Akkurat"/>
        <a:ea typeface=""/>
        <a:cs typeface=""/>
      </a:majorFont>
      <a:minorFont>
        <a:latin typeface="Telstra Akku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cific.potx" id="{34727CFA-A71F-43FC-BBD2-77A48EE4C42F}" vid="{E9E10DCD-F8D2-4A01-890E-B3453305DADD}"/>
    </a:ext>
  </a:extLst>
</a:theme>
</file>

<file path=ppt/theme/theme2.xml><?xml version="1.0" encoding="utf-8"?>
<a:theme xmlns:a="http://schemas.openxmlformats.org/drawingml/2006/main" name="Content - Footer Details">
  <a:themeElements>
    <a:clrScheme name="Telstra Air">
      <a:dk1>
        <a:srgbClr val="414141"/>
      </a:dk1>
      <a:lt1>
        <a:srgbClr val="FFFFFF"/>
      </a:lt1>
      <a:dk2>
        <a:srgbClr val="787878"/>
      </a:dk2>
      <a:lt2>
        <a:srgbClr val="E6E6E6"/>
      </a:lt2>
      <a:accent1>
        <a:srgbClr val="0098F8"/>
      </a:accent1>
      <a:accent2>
        <a:srgbClr val="0163D2"/>
      </a:accent2>
      <a:accent3>
        <a:srgbClr val="001E82"/>
      </a:accent3>
      <a:accent4>
        <a:srgbClr val="8991C4"/>
      </a:accent4>
      <a:accent5>
        <a:srgbClr val="5E50BE"/>
      </a:accent5>
      <a:accent6>
        <a:srgbClr val="34227F"/>
      </a:accent6>
      <a:hlink>
        <a:srgbClr val="0098F8"/>
      </a:hlink>
      <a:folHlink>
        <a:srgbClr val="0098F8"/>
      </a:folHlink>
    </a:clrScheme>
    <a:fontScheme name="Telstra">
      <a:majorFont>
        <a:latin typeface="Telstra Akkurat"/>
        <a:ea typeface=""/>
        <a:cs typeface=""/>
      </a:majorFont>
      <a:minorFont>
        <a:latin typeface="Telstra Akku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cific.potx" id="{34727CFA-A71F-43FC-BBD2-77A48EE4C42F}" vid="{87FF26C4-B298-4184-A84F-738885A8881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UI/customUI.xml><?xml version="1.0" encoding="utf-8"?>
<customUI xmlns="http://schemas.microsoft.com/office/2006/01/customui">
  <ribbon startFromScratch="false">
    <tabs>
      <tab id="CustomTab" label="Telstra" insertBeforeMso="TabHome" keytip="Q">
        <group idMso="GroupSlides"/>
        <group id="Group1" label="Change Bullet Styles">
          <button idMso="IndentDecrease" visible="true" label="Decrease List Level" size="large"/>
          <button idMso="IndentIncrease" visible="true" label="Increase List Level" size="large"/>
        </group>
        <group id="Group2" label=" ">
          <checkBox idMso="GuidesShowHide" label="Guides"/>
          <splitButton id="groupsplitbutton" size="normal">
            <button idMso="ObjectsGroup"/>
            <menu id="groupsplitmenu" itemSize="large">
              <button idMso="ObjectsUngroup" description="Un-group selected objects" screentip="Un-group selected objects"/>
              <button idMso="ObjectsRegroup" description="Combine and re-Group selected objects" screentip="Combine and re-Group selected objects"/>
            </menu>
          </splitButton>
          <splitButton id="Cropping" size="normal">
            <toggleButton idMso="PictureCrop" label="Crop Tools"/>
            <menu id="CropMenu" itemSize="large">
              <button idMso="PictureFitCrop" description="Resize picture to fit the placeholder proportionally"/>
              <menuSeparator id="croppingmenu2"/>
              <menu idMso="PictureCropAspectRatioMenu" description="Crop image to selected aspect ratio"/>
              <gallery idMso="PictureShapeGallery" description="Crop image to selected shape"/>
            </menu>
          </splitButton>
          <separator id="sep1"/>
          <button idMso="ZoomFitToWindow" size="large" label="Fit to Window"/>
          <separator id="sep2"/>
          <splitButton id="sendbacksplitbutton" size="large">
            <button idMso="ObjectSendToBack" label="Send to Back"/>
            <menu id="sendbacksplitmenu" itemSize="large">
              <button idMso="ObjectBringToFront" label="Bring to Front"/>
            </menu>
          </splitButton>
          <separator id="sep3"/>
          <toggleButton idMso="SelectionPane" label="Selection Pane" size="large"/>
        </group>
        <group id="group3" label=" ">
          <button idMso="HeaderFooterInsert" size="large"/>
          <button idMso="PasteTextOnly" size="large" imageMso="Paste" label="Paste Unformatted"/>
        </group>
      </tab>
    </tabs>
  </ribbon>
</customUI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Wireless Network Strategy Communication" ma:contentTypeID="0x010100C90E2C51B51CC946BE8EB1688B788B34010103000CA679209018C44198B1C93A6A739772" ma:contentTypeVersion="9" ma:contentTypeDescription="" ma:contentTypeScope="" ma:versionID="6e6aa05fcf69b63d7672b74006f139e1">
  <xsd:schema xmlns:xsd="http://www.w3.org/2001/XMLSchema" xmlns:p="http://schemas.microsoft.com/office/2006/metadata/properties" xmlns:ns1="http://schemas.microsoft.com/sharepoint/v3" xmlns:ns3="b659ab15-ccdb-4b7b-a2c6-17c1a9430ed3" targetNamespace="http://schemas.microsoft.com/office/2006/metadata/properties" ma:root="true" ma:fieldsID="ef6b8c5f48ce7c5dfe635b01f20e73cd" ns1:_="" ns3:_="">
    <xsd:import namespace="http://schemas.microsoft.com/sharepoint/v3"/>
    <xsd:import namespace="b659ab15-ccdb-4b7b-a2c6-17c1a9430ed3"/>
    <xsd:element name="properties">
      <xsd:complexType>
        <xsd:sequence>
          <xsd:element name="documentManagement">
            <xsd:complexType>
              <xsd:all>
                <xsd:element ref="ns1:TelstraID" minOccurs="0"/>
                <xsd:element ref="ns1:SecurityClassification"/>
                <xsd:element ref="ns1:VersionLabel"/>
                <xsd:element ref="ns1:RelatedContent" minOccurs="0"/>
                <xsd:element ref="ns1:Hidden" minOccurs="0"/>
                <xsd:element ref="ns1:TelstraPersistentLink" minOccurs="0"/>
                <xsd:element ref="ns1:TelstraLinkHidden" minOccurs="0"/>
                <xsd:element ref="ns1:HubID" minOccurs="0"/>
                <xsd:element ref="ns1:TelstraIDHidden" minOccurs="0"/>
                <xsd:element ref="ns1:AuditLogLocation" minOccurs="0"/>
                <xsd:element ref="ns3:Audience1"/>
                <xsd:element ref="ns3:Comms_x0020_Type"/>
                <xsd:element ref="ns3:Strategy_x0020_Domain" minOccurs="0"/>
                <xsd:element ref="ns3:Topic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TelstraID" ma:index="0" nillable="true" ma:displayName="Telstra ID" ma:description="System generated unique identifier, any changes will be overwritten." ma:internalName="TelstraID" ma:readOnly="false">
      <xsd:simpleType>
        <xsd:restriction base="dms:Text"/>
      </xsd:simpleType>
    </xsd:element>
    <xsd:element name="SecurityClassification" ma:index="1" ma:displayName="Security Classification" ma:description="Describes the sensitivity of the information and to whom it can be distributed" ma:format="Dropdown" ma:internalName="SecurityClassification" ma:readOnly="false">
      <xsd:simpleType>
        <xsd:restriction base="dms:Choice">
          <xsd:enumeration value="Telstra Unrestricted"/>
          <xsd:enumeration value="Telstra Internal"/>
          <xsd:enumeration value="Telstra Confidential"/>
          <xsd:enumeration value="Telstra Restricted"/>
        </xsd:restriction>
      </xsd:simpleType>
    </xsd:element>
    <xsd:element name="VersionLabel" ma:index="2" ma:displayName="Version Label" ma:default="Draft" ma:format="Dropdown" ma:internalName="VersionLabel" ma:readOnly="false">
      <xsd:simpleType>
        <xsd:restriction base="dms:Choice">
          <xsd:enumeration value="Draft"/>
          <xsd:enumeration value="Final"/>
          <xsd:enumeration value="Final for Approval"/>
          <xsd:enumeration value="Final for Decision"/>
          <xsd:enumeration value="Final for Information"/>
        </xsd:restriction>
      </xsd:simpleType>
    </xsd:element>
    <xsd:element name="RelatedContent" ma:index="8" nillable="true" ma:displayName="Related Contents" ma:description="Enter URL or  reference info such as PDF file of AAA-123456, or TAF0001-123456 Project X Document Register" ma:internalName="RelatedContent" ma:readOnly="false">
      <xsd:simpleType>
        <xsd:restriction base="dms:Note"/>
      </xsd:simpleType>
    </xsd:element>
    <xsd:element name="Hidden" ma:index="9" nillable="true" ma:displayName="Hidden" ma:description="If checked, this item will be hidden from basic search results and default views (NOTE: Hiding an item DOES NOT restrict access to it.)" ma:internalName="Hidden" ma:readOnly="false">
      <xsd:simpleType>
        <xsd:restriction base="dms:Boolean"/>
      </xsd:simpleType>
    </xsd:element>
    <xsd:element name="TelstraPersistentLink" ma:index="10" nillable="true" ma:displayName="Telstra Persistent Link" ma:description="System generated URL, any changes will be overwritten." ma:internalName="TelstraPersistentLink" ma:readOnly="false">
      <xsd:simpleType>
        <xsd:restriction base="dms:Text"/>
      </xsd:simpleType>
    </xsd:element>
    <xsd:element name="TelstraLinkHidden" ma:index="11" nillable="true" ma:displayName="Telstra Persistent Link (Hidden)" ma:internalName="TelstraLinkHidden" ma:readOnly="true">
      <xsd:simpleType>
        <xsd:restriction base="dms:Text"/>
      </xsd:simpleType>
    </xsd:element>
    <xsd:element name="HubID" ma:index="12" nillable="true" ma:displayName="Hub ID" ma:default="000" ma:internalName="HubID" ma:readOnly="false">
      <xsd:simpleType>
        <xsd:restriction base="dms:Unknown"/>
      </xsd:simpleType>
    </xsd:element>
    <xsd:element name="TelstraIDHidden" ma:index="13" nillable="true" ma:displayName="TelstraIDHidden" ma:description="Unique Object ID" ma:internalName="TelstraIDHidden" ma:readOnly="true">
      <xsd:simpleType>
        <xsd:restriction base="dms:Text"/>
      </xsd:simpleType>
    </xsd:element>
    <xsd:element name="AuditLogLocation" ma:index="14" nillable="true" ma:displayName="Audit Log" ma:format="Hyperlink" ma:internalName="AuditLogLocation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:xsd="http://www.w3.org/2001/XMLSchema" xmlns:dms="http://schemas.microsoft.com/office/2006/documentManagement/types" targetNamespace="b659ab15-ccdb-4b7b-a2c6-17c1a9430ed3" elementFormDefault="qualified">
    <xsd:import namespace="http://schemas.microsoft.com/office/2006/documentManagement/types"/>
    <xsd:element name="Audience1" ma:index="21" ma:displayName="Comms Audience" ma:default="Internal - Wireless" ma:description="Intended audience for this communication - note that clearance is required to present to external audiences" ma:format="Dropdown" ma:internalName="Audience1" ma:readOnly="false">
      <xsd:simpleType>
        <xsd:restriction base="dms:Choice">
          <xsd:enumeration value="Internal - Wireless"/>
          <xsd:enumeration value="Internal - Telstra"/>
          <xsd:enumeration value="External - Trusted Partner"/>
          <xsd:enumeration value="External - Industry"/>
          <xsd:enumeration value="External - Public"/>
          <xsd:enumeration value="Whitepaper"/>
          <xsd:enumeration value="TIP Roadmap"/>
          <xsd:enumeration value="CTO Roadmap"/>
          <xsd:enumeration value="Uncategorised"/>
        </xsd:restriction>
      </xsd:simpleType>
    </xsd:element>
    <xsd:element name="Comms_x0020_Type" ma:index="22" ma:displayName="Comms Type" ma:default="Briefing" ma:description="Type of communication" ma:format="Dropdown" ma:internalName="Comms_x0020_Type" ma:readOnly="false">
      <xsd:simpleType>
        <xsd:restriction base="dms:Choice">
          <xsd:enumeration value="Briefing"/>
          <xsd:enumeration value="Roadmap"/>
          <xsd:enumeration value="Workshop material"/>
          <xsd:enumeration value="Discussion paper"/>
          <xsd:enumeration value="Position paper"/>
          <xsd:enumeration value="White paper"/>
          <xsd:enumeration value="Newsletter"/>
          <xsd:enumeration value="Other"/>
        </xsd:restriction>
      </xsd:simpleType>
    </xsd:element>
    <xsd:element name="Strategy_x0020_Domain" ma:index="23" nillable="true" ma:displayName="Technology Domain" ma:default="End to End" ma:description="Domain that this strategy relates to (if multiple then choose E2E)" ma:format="Dropdown" ma:internalName="Strategy_x0020_Domain">
      <xsd:simpleType>
        <xsd:restriction base="dms:Choice">
          <xsd:enumeration value="Core"/>
          <xsd:enumeration value="End to End"/>
          <xsd:enumeration value="OSS"/>
          <xsd:enumeration value="RAN"/>
          <xsd:enumeration value="Transport"/>
          <xsd:enumeration value="User Equipment"/>
        </xsd:restriction>
      </xsd:simpleType>
    </xsd:element>
    <xsd:element name="Topic" ma:index="24" nillable="true" ma:displayName="Topic" ma:description="May be used for grouping or filtering communications" ma:internalName="Topic" ma:readOnly="fals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7" ma:displayName="Author"/>
        <xsd:element ref="dcterms:created" minOccurs="0" maxOccurs="1"/>
        <xsd:element ref="dc:identifier" minOccurs="0" maxOccurs="1"/>
        <xsd:element name="contentType" minOccurs="0" maxOccurs="1" type="xsd:string" ma:index="20" ma:displayName="Content Type"/>
        <xsd:element ref="dc:title" minOccurs="0" maxOccurs="1" ma:index="4" ma:displayName="Title"/>
        <xsd:element ref="dc:subject" minOccurs="0" maxOccurs="1" ma:index="5" ma:displayName="Subject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SecurityClassification xmlns="http://schemas.microsoft.com/sharepoint/v3">Telstra Unrestricted</SecurityClassification>
    <Hidden xmlns="http://schemas.microsoft.com/sharepoint/v3">false</Hidden>
    <Comms_x0020_Type xmlns="b659ab15-ccdb-4b7b-a2c6-17c1a9430ed3">Briefing</Comms_x0020_Type>
    <Topic xmlns="b659ab15-ccdb-4b7b-a2c6-17c1a9430ed3">IoT</Topic>
    <RelatedContent xmlns="http://schemas.microsoft.com/sharepoint/v3" xsi:nil="true"/>
    <AuditLogLocation xmlns="http://schemas.microsoft.com/sharepoint/v3">
      <Url xsi:nil="true"/>
      <Description xsi:nil="true"/>
    </AuditLogLocation>
    <Strategy_x0020_Domain xmlns="b659ab15-ccdb-4b7b-a2c6-17c1a9430ed3">End to End</Strategy_x0020_Domain>
    <TelstraID xmlns="http://schemas.microsoft.com/sharepoint/v3">BVO-9559</TelstraID>
    <Audience1 xmlns="b659ab15-ccdb-4b7b-a2c6-17c1a9430ed3">External - Industry</Audience1>
    <VersionLabel xmlns="http://schemas.microsoft.com/sharepoint/v3">Final</VersionLabel>
    <HubID xmlns="http://schemas.microsoft.com/sharepoint/v3">000</HubID>
    <TelstraPersistentLink xmlns="http://schemas.microsoft.com/sharepoint/v3">http://objects.in.telstra.com.au/documents/BVO-9559</TelstraPersistentLink>
    <TelstraLinkHidden xmlns="http://schemas.microsoft.com/sharepoint/v3">http://objects.in.telstra.com.au/documents/BVO-9559</TelstraLinkHidden>
    <TelstraIDHidden xmlns="http://schemas.microsoft.com/sharepoint/v3">BVO-9559</TelstraIDHidden>
  </documentManagement>
</p:properties>
</file>

<file path=customXml/itemProps1.xml><?xml version="1.0" encoding="utf-8"?>
<ds:datastoreItem xmlns:ds="http://schemas.openxmlformats.org/officeDocument/2006/customXml" ds:itemID="{A1D14CAE-C87B-44EC-B614-CBDF78B462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18969F-0386-4946-B242-49B750DA7C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59ab15-ccdb-4b7b-a2c6-17c1a9430ed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48892E49-758C-4E25-B0D2-9CC811B9495B}">
  <ds:schemaRefs>
    <ds:schemaRef ds:uri="b659ab15-ccdb-4b7b-a2c6-17c1a9430ed3"/>
    <ds:schemaRef ds:uri="http://www.w3.org/XML/1998/namespace"/>
    <ds:schemaRef ds:uri="http://schemas.microsoft.com/sharepoint/v3"/>
    <ds:schemaRef ds:uri="http://purl.org/dc/terms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documentManagement/typ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Pacific</Template>
  <TotalTime>7253</TotalTime>
  <Words>271</Words>
  <Application>Microsoft Office PowerPoint</Application>
  <PresentationFormat>On-screen Show (16:9)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Telstra Akkurat</vt:lpstr>
      <vt:lpstr>Telstra Akkurat Light</vt:lpstr>
      <vt:lpstr>Titles/Dividers</vt:lpstr>
      <vt:lpstr>Content - Footer Details</vt:lpstr>
      <vt:lpstr>Focus areas for SA2 in Rel-16 Telstra’s view</vt:lpstr>
      <vt:lpstr>Focus areas for Rel-16 in SA2: top and medium priorities</vt:lpstr>
      <vt:lpstr>Telstra has launched eMBMS in Australia </vt:lpstr>
      <vt:lpstr>Wireline-Wireless Convergence,  with ATSSS as enabler for flexibility</vt:lpstr>
      <vt:lpstr>PowerPoint Presentation</vt:lpstr>
    </vt:vector>
  </TitlesOfParts>
  <Company>Telstra Corporation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Telstra Rel-16 priorities for SA2</dc:title>
  <dc:subject/>
  <dc:creator>Telstra</dc:creator>
  <cp:keywords/>
  <cp:lastModifiedBy>Telstra user 3</cp:lastModifiedBy>
  <cp:revision>593</cp:revision>
  <dcterms:created xsi:type="dcterms:W3CDTF">2016-07-27T05:43:39Z</dcterms:created>
  <dcterms:modified xsi:type="dcterms:W3CDTF">2018-06-07T12:10:35Z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0x010100C90E2C51B51CC946BE8EB1688B788B34010103000CA679209018C44198B1C93A6A739772</vt:lpwstr>
  </property>
</Properties>
</file>