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1"/>
  </p:notesMasterIdLst>
  <p:handoutMasterIdLst>
    <p:handoutMasterId r:id="rId52"/>
  </p:handoutMasterIdLst>
  <p:sldIdLst>
    <p:sldId id="303" r:id="rId2"/>
    <p:sldId id="621" r:id="rId3"/>
    <p:sldId id="749" r:id="rId4"/>
    <p:sldId id="703" r:id="rId5"/>
    <p:sldId id="704" r:id="rId6"/>
    <p:sldId id="709" r:id="rId7"/>
    <p:sldId id="710" r:id="rId8"/>
    <p:sldId id="711" r:id="rId9"/>
    <p:sldId id="712" r:id="rId10"/>
    <p:sldId id="627" r:id="rId11"/>
    <p:sldId id="628" r:id="rId12"/>
    <p:sldId id="629" r:id="rId13"/>
    <p:sldId id="746" r:id="rId14"/>
    <p:sldId id="756" r:id="rId15"/>
    <p:sldId id="869" r:id="rId16"/>
    <p:sldId id="748" r:id="rId17"/>
    <p:sldId id="870" r:id="rId18"/>
    <p:sldId id="679" r:id="rId19"/>
    <p:sldId id="633" r:id="rId20"/>
    <p:sldId id="634" r:id="rId21"/>
    <p:sldId id="635" r:id="rId22"/>
    <p:sldId id="868" r:id="rId23"/>
    <p:sldId id="636" r:id="rId24"/>
    <p:sldId id="637" r:id="rId25"/>
    <p:sldId id="639" r:id="rId26"/>
    <p:sldId id="758" r:id="rId27"/>
    <p:sldId id="722" r:id="rId28"/>
    <p:sldId id="728" r:id="rId29"/>
    <p:sldId id="729" r:id="rId30"/>
    <p:sldId id="730" r:id="rId31"/>
    <p:sldId id="731" r:id="rId32"/>
    <p:sldId id="732" r:id="rId33"/>
    <p:sldId id="725" r:id="rId34"/>
    <p:sldId id="672" r:id="rId35"/>
    <p:sldId id="673" r:id="rId36"/>
    <p:sldId id="873" r:id="rId37"/>
    <p:sldId id="723" r:id="rId38"/>
    <p:sldId id="724" r:id="rId39"/>
    <p:sldId id="727" r:id="rId40"/>
    <p:sldId id="721" r:id="rId41"/>
    <p:sldId id="671" r:id="rId42"/>
    <p:sldId id="875" r:id="rId43"/>
    <p:sldId id="876" r:id="rId44"/>
    <p:sldId id="713" r:id="rId45"/>
    <p:sldId id="714" r:id="rId46"/>
    <p:sldId id="715" r:id="rId47"/>
    <p:sldId id="872" r:id="rId48"/>
    <p:sldId id="623" r:id="rId49"/>
    <p:sldId id="624" r:id="rId5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C1E442"/>
    <a:srgbClr val="FFFF99"/>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5" autoAdjust="0"/>
    <p:restoredTop sz="94582" autoAdjust="0"/>
  </p:normalViewPr>
  <p:slideViewPr>
    <p:cSldViewPr snapToGrid="0">
      <p:cViewPr varScale="1">
        <p:scale>
          <a:sx n="52" d="100"/>
          <a:sy n="52" d="100"/>
        </p:scale>
        <p:origin x="720"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6/8/2018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6/8/2018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22</a:t>
            </a:fld>
            <a:endParaRPr lang="en-GB" dirty="0"/>
          </a:p>
        </p:txBody>
      </p:sp>
    </p:spTree>
    <p:extLst>
      <p:ext uri="{BB962C8B-B14F-4D97-AF65-F5344CB8AC3E}">
        <p14:creationId xmlns:p14="http://schemas.microsoft.com/office/powerpoint/2010/main" val="2442546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2675471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91330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65691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19427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6054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227690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3967918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218203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512711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946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147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6624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80858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60337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398764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200721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637371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336950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5997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239434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508139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93888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65871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866369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819853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215538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796734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343488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3485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2891757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SP-180386, TSG SA#80,</a:t>
            </a:r>
            <a:r>
              <a:rPr lang="en-GB" sz="1100" b="1" spc="300" baseline="0" dirty="0">
                <a:ea typeface="+mn-ea"/>
                <a:cs typeface="Arial" panose="020B0604020202020204" pitchFamily="34" charset="0"/>
              </a:rPr>
              <a:t> La Jolla, USA, 13-15 June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2018</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sa/TSG_SA/TSGS_80/Docs/SP-180422.zip"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hyperlink" Target="http://www.3gpp.org/ftp/tsg_sa/TSG_SA/TSGS_80/Docs/SP-180435.zip" TargetMode="External"/><Relationship Id="rId5" Type="http://schemas.openxmlformats.org/officeDocument/2006/relationships/hyperlink" Target="http://www.3gpp.org/ftp/tsg_sa/TSG_SA/TSGS_80/Docs/SP-180429.zip" TargetMode="External"/><Relationship Id="rId4" Type="http://schemas.openxmlformats.org/officeDocument/2006/relationships/hyperlink" Target="http://www.3gpp.org/ftp/tsg_sa/TSG_SA/TSGS_80/Docs/SP-180423.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3gpp.org/ftp/tsg_sa/TSG_SA/TSGS_80/Docs/SP-180431.zip" TargetMode="External"/><Relationship Id="rId3" Type="http://schemas.openxmlformats.org/officeDocument/2006/relationships/hyperlink" Target="http://www.3gpp.org/ftp/tsg_sa/TSG_SA/TSGS_80/Docs/SP-180425.zip" TargetMode="External"/><Relationship Id="rId7" Type="http://schemas.openxmlformats.org/officeDocument/2006/relationships/hyperlink" Target="http://www.3gpp.org/ftp/tsg_sa/TSG_SA/TSGS_80/Docs/SP-180430.zip"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hyperlink" Target="http://www.3gpp.org/ftp/tsg_sa/TSG_SA/TSGS_80/Docs/SP-180428.zip" TargetMode="External"/><Relationship Id="rId5" Type="http://schemas.openxmlformats.org/officeDocument/2006/relationships/hyperlink" Target="http://www.3gpp.org/ftp/tsg_sa/TSG_SA/TSGS_80/Docs/SP-180427.zip" TargetMode="External"/><Relationship Id="rId4" Type="http://schemas.openxmlformats.org/officeDocument/2006/relationships/hyperlink" Target="http://www.3gpp.org/ftp/tsg_sa/TSG_SA/TSGS_80/Docs/SP-180426.zip" TargetMode="External"/><Relationship Id="rId9" Type="http://schemas.openxmlformats.org/officeDocument/2006/relationships/hyperlink" Target="http://www.3gpp.org/ftp/tsg_sa/TSG_SA/TSGS_80/Docs/SP-180432.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sa/TSG_SA/TSGS_80/Docs/SP-180404.zip"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hyperlink" Target="http://www.3gpp.org/ftp/tsg_sa/TSG_SA/TSGS_80/Docs/SP-180413.zip" TargetMode="External"/><Relationship Id="rId5" Type="http://schemas.openxmlformats.org/officeDocument/2006/relationships/hyperlink" Target="http://www.3gpp.org/ftp/tsg_sa/TSG_SA/TSGS_80/Docs/SP-180408.zip" TargetMode="External"/><Relationship Id="rId4" Type="http://schemas.openxmlformats.org/officeDocument/2006/relationships/hyperlink" Target="http://www.3gpp.org/ftp/tsg_sa/TSG_SA/TSGS_80/Docs/SP-180405.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sa/TSG_SA/TSGS_80/Docs/SP-180391.zip"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hyperlink" Target="http://www.3gpp.org/ftp/tsg_sa/TSG_SA/TSGS_80/Docs/SP-180399.zip" TargetMode="External"/><Relationship Id="rId5" Type="http://schemas.openxmlformats.org/officeDocument/2006/relationships/hyperlink" Target="http://www.3gpp.org/ftp/tsg_sa/TSG_SA/TSGS_80/Docs/SP-180398.zip" TargetMode="External"/><Relationship Id="rId4" Type="http://schemas.openxmlformats.org/officeDocument/2006/relationships/hyperlink" Target="http://www.3gpp.org/ftp/tsg_sa/TSG_SA/TSGS_80/Docs/SP-180394.zip"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ftp/tsg_sa/TSG_SA/TSGS_80/Docs/SP-180421.zi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hyperlink" Target="http://www.3gpp.org/ftp/tsg_sa/TSG_SA/TSGS_80/Docs/SP-180434.zip" TargetMode="External"/><Relationship Id="rId5" Type="http://schemas.openxmlformats.org/officeDocument/2006/relationships/hyperlink" Target="http://www.3gpp.org/ftp/tsg_sa/TSG_SA/TSGS_80/Docs/SP-180433.zip" TargetMode="External"/><Relationship Id="rId4" Type="http://schemas.openxmlformats.org/officeDocument/2006/relationships/hyperlink" Target="http://www.3gpp.org/ftp/tsg_sa/TSG_SA/TSGS_80/Docs/SP-180424.zip"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www.3gpp.org/ftp/tsg_sa/TSG_SA/TSGS_80/Docs/SP-180411.zip" TargetMode="External"/><Relationship Id="rId13" Type="http://schemas.openxmlformats.org/officeDocument/2006/relationships/hyperlink" Target="http://www.3gpp.org/ftp/tsg_sa/TSG_SA/TSGS_80/Docs/SP-180458.zip" TargetMode="External"/><Relationship Id="rId3" Type="http://schemas.openxmlformats.org/officeDocument/2006/relationships/hyperlink" Target="http://www.3gpp.org/ftp/tsg_sa/TSG_SA/TSGS_80/Docs/SP-180403.zip" TargetMode="External"/><Relationship Id="rId7" Type="http://schemas.openxmlformats.org/officeDocument/2006/relationships/hyperlink" Target="http://www.3gpp.org/ftp/tsg_sa/TSG_SA/TSGS_80/Docs/SP-180410.zip" TargetMode="External"/><Relationship Id="rId12" Type="http://schemas.openxmlformats.org/officeDocument/2006/relationships/hyperlink" Target="http://www.3gpp.org/ftp/tsg_sa/TSG_SA/TSGS_80/Docs/SP-180416.zip"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hyperlink" Target="http://www.3gpp.org/ftp/tsg_sa/TSG_SA/TSGS_80/Docs/SP-180409.zip" TargetMode="External"/><Relationship Id="rId11" Type="http://schemas.openxmlformats.org/officeDocument/2006/relationships/hyperlink" Target="http://www.3gpp.org/ftp/tsg_sa/TSG_SA/TSGS_80/Docs/SP-180415.zip" TargetMode="External"/><Relationship Id="rId5" Type="http://schemas.openxmlformats.org/officeDocument/2006/relationships/hyperlink" Target="http://www.3gpp.org/ftp/tsg_sa/TSG_SA/TSGS_80/Docs/SP-180407.zip" TargetMode="External"/><Relationship Id="rId10" Type="http://schemas.openxmlformats.org/officeDocument/2006/relationships/hyperlink" Target="http://www.3gpp.org/ftp/tsg_sa/TSG_SA/TSGS_80/Docs/SP-180414.zip" TargetMode="External"/><Relationship Id="rId4" Type="http://schemas.openxmlformats.org/officeDocument/2006/relationships/hyperlink" Target="http://www.3gpp.org/ftp/tsg_sa/TSG_SA/TSGS_80/Docs/SP-180406.zip" TargetMode="External"/><Relationship Id="rId9" Type="http://schemas.openxmlformats.org/officeDocument/2006/relationships/hyperlink" Target="http://www.3gpp.org/ftp/tsg_sa/TSG_SA/TSGS_80/Docs/SP-180412.zip"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3gpp.org/ftp/tsg_sa/TSG_SA/TSGS_80/Docs/SP-180393.zip" TargetMode="External"/><Relationship Id="rId13" Type="http://schemas.openxmlformats.org/officeDocument/2006/relationships/hyperlink" Target="http://www.3gpp.org/ftp/tsg_sa/TSG_SA/TSGS_80/Docs/SP-180401.zip" TargetMode="External"/><Relationship Id="rId3" Type="http://schemas.openxmlformats.org/officeDocument/2006/relationships/hyperlink" Target="http://www.3gpp.org/ftp/tsg_sa/TSG_SA/TSGS_80/Docs/SP-180387.zip" TargetMode="External"/><Relationship Id="rId7" Type="http://schemas.openxmlformats.org/officeDocument/2006/relationships/hyperlink" Target="http://www.3gpp.org/ftp/tsg_sa/TSG_SA/TSGS_80/Docs/SP-180392.zip" TargetMode="External"/><Relationship Id="rId12" Type="http://schemas.openxmlformats.org/officeDocument/2006/relationships/hyperlink" Target="http://www.3gpp.org/ftp/tsg_sa/TSG_SA/TSGS_80/Docs/SP-180400.zip"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hyperlink" Target="http://www.3gpp.org/ftp/tsg_sa/TSG_SA/TSGS_80/Docs/SP-180390.zip" TargetMode="External"/><Relationship Id="rId11" Type="http://schemas.openxmlformats.org/officeDocument/2006/relationships/hyperlink" Target="http://www.3gpp.org/ftp/tsg_sa/TSG_SA/TSGS_80/Docs/SP-180397.zip" TargetMode="External"/><Relationship Id="rId5" Type="http://schemas.openxmlformats.org/officeDocument/2006/relationships/hyperlink" Target="http://www.3gpp.org/ftp/tsg_sa/TSG_SA/TSGS_80/Docs/SP-180389.zip" TargetMode="External"/><Relationship Id="rId10" Type="http://schemas.openxmlformats.org/officeDocument/2006/relationships/hyperlink" Target="http://www.3gpp.org/ftp/tsg_sa/TSG_SA/TSGS_80/Docs/SP-180396.zip" TargetMode="External"/><Relationship Id="rId4" Type="http://schemas.openxmlformats.org/officeDocument/2006/relationships/hyperlink" Target="http://www.3gpp.org/ftp/tsg_sa/TSG_SA/TSGS_80/Docs/SP-180388.zip" TargetMode="External"/><Relationship Id="rId9" Type="http://schemas.openxmlformats.org/officeDocument/2006/relationships/hyperlink" Target="http://www.3gpp.org/ftp/tsg_sa/TSG_SA/TSGS_80/Docs/SP-180395.zip" TargetMode="External"/><Relationship Id="rId14" Type="http://schemas.openxmlformats.org/officeDocument/2006/relationships/hyperlink" Target="http://www.3gpp.org/ftp/tsg_sa/TSG_SA/TSGS_80/Docs/SP-180402.zip"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SA#80</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194870"/>
            <a:ext cx="9102725" cy="82820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94974355"/>
              </p:ext>
            </p:extLst>
          </p:nvPr>
        </p:nvGraphicFramePr>
        <p:xfrm>
          <a:off x="1154242" y="1023077"/>
          <a:ext cx="8613138" cy="5288633"/>
        </p:xfrm>
        <a:graphic>
          <a:graphicData uri="http://schemas.openxmlformats.org/drawingml/2006/table">
            <a:tbl>
              <a:tblPr firstRow="1" bandRow="1">
                <a:tableStyleId>{5C22544A-7EE6-4342-B048-85BDC9FD1C3A}</a:tableStyleId>
              </a:tblPr>
              <a:tblGrid>
                <a:gridCol w="1170055">
                  <a:extLst>
                    <a:ext uri="{9D8B030D-6E8A-4147-A177-3AD203B41FA5}">
                      <a16:colId xmlns:a16="http://schemas.microsoft.com/office/drawing/2014/main" val="23408469"/>
                    </a:ext>
                  </a:extLst>
                </a:gridCol>
                <a:gridCol w="3874524">
                  <a:extLst>
                    <a:ext uri="{9D8B030D-6E8A-4147-A177-3AD203B41FA5}">
                      <a16:colId xmlns:a16="http://schemas.microsoft.com/office/drawing/2014/main" val="1386727148"/>
                    </a:ext>
                  </a:extLst>
                </a:gridCol>
                <a:gridCol w="1612702">
                  <a:extLst>
                    <a:ext uri="{9D8B030D-6E8A-4147-A177-3AD203B41FA5}">
                      <a16:colId xmlns:a16="http://schemas.microsoft.com/office/drawing/2014/main" val="4240727412"/>
                    </a:ext>
                  </a:extLst>
                </a:gridCol>
                <a:gridCol w="1955857">
                  <a:extLst>
                    <a:ext uri="{9D8B030D-6E8A-4147-A177-3AD203B41FA5}">
                      <a16:colId xmlns:a16="http://schemas.microsoft.com/office/drawing/2014/main" val="1675550634"/>
                    </a:ext>
                  </a:extLst>
                </a:gridCol>
              </a:tblGrid>
              <a:tr h="80353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9288">
                <a:tc>
                  <a:txBody>
                    <a:bodyPr/>
                    <a:lstStyle/>
                    <a:p>
                      <a:pPr algn="ctr">
                        <a:spcAft>
                          <a:spcPts val="0"/>
                        </a:spcAft>
                      </a:pPr>
                      <a:r>
                        <a:rPr lang="en-GB" sz="1400" dirty="0">
                          <a:solidFill>
                            <a:srgbClr val="000000"/>
                          </a:solidFill>
                          <a:effectLst/>
                          <a:latin typeface="Arial" panose="020B0604020202020204" pitchFamily="34" charset="0"/>
                        </a:rPr>
                        <a:t>NAPS-CH</a:t>
                      </a:r>
                      <a:endParaRPr lang="sv-SE" sz="1400" dirty="0">
                        <a:effectLst/>
                        <a:latin typeface="CG Times (WN)"/>
                      </a:endParaRPr>
                    </a:p>
                  </a:txBody>
                  <a:tcPr marL="68580" marR="68580" marT="0" marB="0" anchor="ctr">
                    <a:solidFill>
                      <a:srgbClr val="FFFFCC"/>
                    </a:solidFill>
                  </a:tcPr>
                </a:tc>
                <a:tc>
                  <a:txBody>
                    <a:bodyPr/>
                    <a:lstStyle/>
                    <a:p>
                      <a:pPr algn="ctr">
                        <a:spcAft>
                          <a:spcPts val="900"/>
                        </a:spcAft>
                      </a:pPr>
                      <a:r>
                        <a:rPr lang="en-US" sz="1400" dirty="0">
                          <a:effectLst/>
                          <a:latin typeface="Arial" panose="020B0604020202020204" pitchFamily="34" charset="0"/>
                          <a:ea typeface="SimSun" panose="02010600030101010101" pitchFamily="2" charset="-122"/>
                        </a:rPr>
                        <a:t>Charging Aspects of Northbound APIs for SCEF-SCS/AS Interworking</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837401940"/>
                  </a:ext>
                </a:extLst>
              </a:tr>
              <a:tr h="549288">
                <a:tc>
                  <a:txBody>
                    <a:bodyPr/>
                    <a:lstStyle/>
                    <a:p>
                      <a:pPr algn="ctr">
                        <a:spcAft>
                          <a:spcPts val="0"/>
                        </a:spcAft>
                      </a:pPr>
                      <a:r>
                        <a:rPr lang="en-US" sz="1400">
                          <a:solidFill>
                            <a:srgbClr val="000000"/>
                          </a:solidFill>
                          <a:effectLst/>
                          <a:latin typeface="Arial" panose="020B0604020202020204" pitchFamily="34" charset="0"/>
                        </a:rPr>
                        <a:t>5GS_Ph1-SBI_CH</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dirty="0">
                          <a:effectLst/>
                          <a:latin typeface="Arial" panose="020B0604020202020204" pitchFamily="34" charset="0"/>
                          <a:ea typeface="SimSun" panose="02010600030101010101" pitchFamily="2" charset="-122"/>
                        </a:rPr>
                        <a:t>Service Based Interface for 5G Charging </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Bef>
                          <a:spcPts val="1200"/>
                        </a:spcBef>
                        <a:spcAft>
                          <a:spcPts val="0"/>
                        </a:spcAft>
                      </a:pPr>
                      <a:r>
                        <a:rPr lang="en-GB" sz="1400">
                          <a:solidFill>
                            <a:srgbClr val="000000"/>
                          </a:solidFill>
                          <a:effectLst/>
                          <a:latin typeface="Arial" panose="020B0604020202020204" pitchFamily="34" charset="0"/>
                        </a:rPr>
                        <a:t>55%</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136051932"/>
                  </a:ext>
                </a:extLst>
              </a:tr>
              <a:tr h="549288">
                <a:tc>
                  <a:txBody>
                    <a:bodyPr/>
                    <a:lstStyle/>
                    <a:p>
                      <a:pPr algn="ctr">
                        <a:spcAft>
                          <a:spcPts val="0"/>
                        </a:spcAft>
                      </a:pPr>
                      <a:r>
                        <a:rPr lang="en-US" sz="1400">
                          <a:solidFill>
                            <a:srgbClr val="000000"/>
                          </a:solidFill>
                          <a:effectLst/>
                          <a:latin typeface="Arial" panose="020B0604020202020204" pitchFamily="34" charset="0"/>
                        </a:rPr>
                        <a:t>5GS_Ph1-DCH</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Data Charging in 5G System Architecture Phase 1 </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Bef>
                          <a:spcPts val="1200"/>
                        </a:spcBef>
                        <a:spcAft>
                          <a:spcPts val="0"/>
                        </a:spcAft>
                      </a:pPr>
                      <a:r>
                        <a:rPr lang="en-GB" sz="1400">
                          <a:solidFill>
                            <a:srgbClr val="000000"/>
                          </a:solidFill>
                          <a:effectLst/>
                          <a:latin typeface="Arial" panose="020B0604020202020204" pitchFamily="34" charset="0"/>
                        </a:rPr>
                        <a:t>60%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952062239"/>
                  </a:ext>
                </a:extLst>
              </a:tr>
              <a:tr h="549288">
                <a:tc>
                  <a:txBody>
                    <a:bodyPr/>
                    <a:lstStyle/>
                    <a:p>
                      <a:pPr algn="ctr">
                        <a:spcAft>
                          <a:spcPts val="0"/>
                        </a:spcAft>
                      </a:pPr>
                      <a:r>
                        <a:rPr lang="en-GB" sz="1400">
                          <a:solidFill>
                            <a:srgbClr val="000000"/>
                          </a:solidFill>
                          <a:effectLst/>
                          <a:latin typeface="Arial" panose="020B0604020202020204" pitchFamily="34" charset="0"/>
                        </a:rPr>
                        <a:t>FWDCA</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Forward compatibility for 3GPP Diameter Charging Applications </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371566357"/>
                  </a:ext>
                </a:extLst>
              </a:tr>
              <a:tr h="549288">
                <a:tc>
                  <a:txBody>
                    <a:bodyPr/>
                    <a:lstStyle/>
                    <a:p>
                      <a:pPr algn="ctr">
                        <a:spcAft>
                          <a:spcPts val="0"/>
                        </a:spcAft>
                      </a:pPr>
                      <a:r>
                        <a:rPr lang="en-GB" sz="1400">
                          <a:solidFill>
                            <a:srgbClr val="000000"/>
                          </a:solidFill>
                          <a:effectLst/>
                          <a:latin typeface="Arial" panose="020B0604020202020204" pitchFamily="34" charset="0"/>
                        </a:rPr>
                        <a:t>DOCME_CH</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Diameter Overload Control for Charging      </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10%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154208384"/>
                  </a:ext>
                </a:extLst>
              </a:tr>
              <a:tr h="549288">
                <a:tc>
                  <a:txBody>
                    <a:bodyPr/>
                    <a:lstStyle/>
                    <a:p>
                      <a:pPr algn="ctr">
                        <a:spcAft>
                          <a:spcPts val="0"/>
                        </a:spcAft>
                      </a:pPr>
                      <a:r>
                        <a:rPr lang="en-GB" sz="1400">
                          <a:solidFill>
                            <a:srgbClr val="000000"/>
                          </a:solidFill>
                          <a:effectLst/>
                          <a:latin typeface="Arial" panose="020B0604020202020204" pitchFamily="34" charset="0"/>
                        </a:rPr>
                        <a:t>WAEPC_CH </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Charging aspects of WLAN access in EPC</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1885737022"/>
                  </a:ext>
                </a:extLst>
              </a:tr>
              <a:tr h="549288">
                <a:tc>
                  <a:txBody>
                    <a:bodyPr/>
                    <a:lstStyle/>
                    <a:p>
                      <a:pPr algn="ctr">
                        <a:spcAft>
                          <a:spcPts val="0"/>
                        </a:spcAft>
                      </a:pPr>
                      <a:r>
                        <a:rPr lang="en-GB" sz="1400">
                          <a:solidFill>
                            <a:srgbClr val="000000"/>
                          </a:solidFill>
                          <a:effectLst/>
                          <a:latin typeface="Arial" panose="020B0604020202020204" pitchFamily="34" charset="0"/>
                        </a:rPr>
                        <a:t>FS_VBCLTE</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Study on volume based charging aspects for VoLTE</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714903681"/>
                  </a:ext>
                </a:extLst>
              </a:tr>
              <a:tr h="549288">
                <a:tc>
                  <a:txBody>
                    <a:bodyPr/>
                    <a:lstStyle/>
                    <a:p>
                      <a:pPr algn="ctr">
                        <a:spcAft>
                          <a:spcPts val="0"/>
                        </a:spcAft>
                      </a:pPr>
                      <a:r>
                        <a:rPr lang="en-GB" sz="1400">
                          <a:solidFill>
                            <a:srgbClr val="000000"/>
                          </a:solidFill>
                          <a:effectLst/>
                          <a:latin typeface="Arial" panose="020B0604020202020204" pitchFamily="34" charset="0"/>
                        </a:rPr>
                        <a:t>5GS_Ph1_IMSCH</a:t>
                      </a:r>
                      <a:endParaRPr lang="sv-SE" sz="1400">
                        <a:effectLst/>
                        <a:latin typeface="CG Times (WN)"/>
                      </a:endParaRPr>
                    </a:p>
                  </a:txBody>
                  <a:tcPr marL="68580" marR="68580" marT="0" marB="0" anchor="ctr">
                    <a:solidFill>
                      <a:srgbClr val="FFFFCC"/>
                    </a:solidFill>
                  </a:tcPr>
                </a:tc>
                <a:tc>
                  <a:txBody>
                    <a:bodyPr/>
                    <a:lstStyle/>
                    <a:p>
                      <a:pPr algn="ctr">
                        <a:spcAft>
                          <a:spcPts val="0"/>
                        </a:spcAft>
                      </a:pPr>
                      <a:r>
                        <a:rPr lang="en-GB" sz="1400">
                          <a:effectLst/>
                          <a:latin typeface="Arial" panose="020B0604020202020204" pitchFamily="34" charset="0"/>
                          <a:ea typeface="SimSun" panose="02010600030101010101" pitchFamily="2" charset="-122"/>
                        </a:rPr>
                        <a:t>Charging for IMS over 5G System Architecture Phase 1 </a:t>
                      </a:r>
                      <a:endParaRPr lang="sv-SE" sz="1400">
                        <a:effectLst/>
                        <a:latin typeface="Times New Roman" panose="02020603050405020304" pitchFamily="18" charset="0"/>
                        <a:ea typeface="SimSun" panose="02010600030101010101" pitchFamily="2" charset="-122"/>
                      </a:endParaRPr>
                    </a:p>
                    <a:p>
                      <a:pPr algn="ctr">
                        <a:spcAft>
                          <a:spcPts val="900"/>
                        </a:spcAft>
                      </a:pPr>
                      <a:r>
                        <a:rPr lang="en-GB" sz="1400" i="1">
                          <a:effectLst/>
                          <a:latin typeface="Arial" panose="020B0604020202020204" pitchFamily="34" charset="0"/>
                          <a:ea typeface="SimSun" panose="02010600030101010101" pitchFamily="2" charset="-122"/>
                        </a:rPr>
                        <a:t>(new WID for SA approval)</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SA#80 (06/2018)</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24852"/>
            <a:ext cx="9102725" cy="920688"/>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49124070"/>
              </p:ext>
            </p:extLst>
          </p:nvPr>
        </p:nvGraphicFramePr>
        <p:xfrm>
          <a:off x="1116172" y="1145540"/>
          <a:ext cx="8675591" cy="5229268"/>
        </p:xfrm>
        <a:graphic>
          <a:graphicData uri="http://schemas.openxmlformats.org/drawingml/2006/table">
            <a:tbl>
              <a:tblPr firstRow="1" bandRow="1">
                <a:tableStyleId>{5C22544A-7EE6-4342-B048-85BDC9FD1C3A}</a:tableStyleId>
              </a:tblPr>
              <a:tblGrid>
                <a:gridCol w="1156469">
                  <a:extLst>
                    <a:ext uri="{9D8B030D-6E8A-4147-A177-3AD203B41FA5}">
                      <a16:colId xmlns:a16="http://schemas.microsoft.com/office/drawing/2014/main" val="23408469"/>
                    </a:ext>
                  </a:extLst>
                </a:gridCol>
                <a:gridCol w="4434228">
                  <a:extLst>
                    <a:ext uri="{9D8B030D-6E8A-4147-A177-3AD203B41FA5}">
                      <a16:colId xmlns:a16="http://schemas.microsoft.com/office/drawing/2014/main" val="1386727148"/>
                    </a:ext>
                  </a:extLst>
                </a:gridCol>
                <a:gridCol w="1363336">
                  <a:extLst>
                    <a:ext uri="{9D8B030D-6E8A-4147-A177-3AD203B41FA5}">
                      <a16:colId xmlns:a16="http://schemas.microsoft.com/office/drawing/2014/main" val="4240727412"/>
                    </a:ext>
                  </a:extLst>
                </a:gridCol>
                <a:gridCol w="1721558">
                  <a:extLst>
                    <a:ext uri="{9D8B030D-6E8A-4147-A177-3AD203B41FA5}">
                      <a16:colId xmlns:a16="http://schemas.microsoft.com/office/drawing/2014/main" val="1675550634"/>
                    </a:ext>
                  </a:extLst>
                </a:gridCol>
              </a:tblGrid>
              <a:tr h="515171">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658921">
                <a:tc>
                  <a:txBody>
                    <a:bodyPr/>
                    <a:lstStyle/>
                    <a:p>
                      <a:pPr algn="ctr">
                        <a:spcAft>
                          <a:spcPts val="0"/>
                        </a:spcAft>
                      </a:pPr>
                      <a:r>
                        <a:rPr lang="en-GB" sz="1400" dirty="0">
                          <a:effectLst/>
                          <a:latin typeface="Arial" panose="020B0604020202020204" pitchFamily="34" charset="0"/>
                        </a:rPr>
                        <a:t>NETSLICE</a:t>
                      </a:r>
                      <a:endParaRPr lang="sv-SE" sz="1400" dirty="0">
                        <a:effectLst/>
                        <a:latin typeface="CG Times (WN)"/>
                      </a:endParaRPr>
                    </a:p>
                  </a:txBody>
                  <a:tcPr marL="68580" marR="68580" marT="0" marB="0">
                    <a:solidFill>
                      <a:srgbClr val="FFFFCC"/>
                    </a:solidFill>
                  </a:tcPr>
                </a:tc>
                <a:tc>
                  <a:txBody>
                    <a:bodyPr/>
                    <a:lstStyle/>
                    <a:p>
                      <a:pPr algn="ctr">
                        <a:spcAft>
                          <a:spcPts val="900"/>
                        </a:spcAft>
                      </a:pPr>
                      <a:r>
                        <a:rPr lang="en-US" sz="1400" dirty="0">
                          <a:effectLst/>
                          <a:latin typeface="Arial" panose="020B0604020202020204" pitchFamily="34" charset="0"/>
                          <a:ea typeface="SimSun" panose="02010600030101010101" pitchFamily="2" charset="-122"/>
                        </a:rPr>
                        <a:t>Management and orchestration of 5G networks and network slicing</a:t>
                      </a:r>
                      <a:endParaRPr lang="sv-SE" sz="1400" dirty="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85%</a:t>
                      </a:r>
                      <a:endParaRPr lang="sv-SE" sz="1400">
                        <a:effectLst/>
                        <a:latin typeface="CG Times (WN)"/>
                      </a:endParaRPr>
                    </a:p>
                  </a:txBody>
                  <a:tcPr marL="68580" marR="68580" marT="0" marB="0">
                    <a:solidFill>
                      <a:srgbClr val="FFFFCC"/>
                    </a:solidFill>
                  </a:tcPr>
                </a:tc>
                <a:tc>
                  <a:txBody>
                    <a:bodyPr/>
                    <a:lstStyle/>
                    <a:p>
                      <a:pPr algn="ctr">
                        <a:spcAft>
                          <a:spcPts val="0"/>
                        </a:spcAft>
                      </a:pPr>
                      <a:r>
                        <a:rPr lang="en-US" sz="1400">
                          <a:solidFill>
                            <a:srgbClr val="000000"/>
                          </a:solidFill>
                          <a:effectLst/>
                          <a:latin typeface="Arial" panose="020B0604020202020204" pitchFamily="34" charset="0"/>
                        </a:rPr>
                        <a:t>SA#80 (06/2018)</a:t>
                      </a:r>
                      <a:r>
                        <a:rPr lang="en-GB" sz="1400">
                          <a:solidFill>
                            <a:srgbClr val="000000"/>
                          </a:solidFill>
                          <a:effectLst/>
                          <a:latin typeface="Arial" panose="020B0604020202020204" pitchFamily="34" charset="0"/>
                        </a:rPr>
                        <a:t> </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20183902"/>
                  </a:ext>
                </a:extLst>
              </a:tr>
              <a:tr h="658921">
                <a:tc>
                  <a:txBody>
                    <a:bodyPr/>
                    <a:lstStyle/>
                    <a:p>
                      <a:pPr algn="ctr">
                        <a:spcAft>
                          <a:spcPts val="0"/>
                        </a:spcAft>
                      </a:pPr>
                      <a:r>
                        <a:rPr lang="en-GB" sz="1400">
                          <a:effectLst/>
                          <a:latin typeface="Arial" panose="020B0604020202020204" pitchFamily="34" charset="0"/>
                        </a:rPr>
                        <a:t>NETSLICE-PRO_NS</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Provisioning of 5G networks and network slicing</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80%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413152107"/>
                  </a:ext>
                </a:extLst>
              </a:tr>
              <a:tr h="494190">
                <a:tc>
                  <a:txBody>
                    <a:bodyPr/>
                    <a:lstStyle/>
                    <a:p>
                      <a:pPr algn="ctr">
                        <a:spcAft>
                          <a:spcPts val="0"/>
                        </a:spcAft>
                      </a:pPr>
                      <a:r>
                        <a:rPr lang="en-GB" sz="1400">
                          <a:effectLst/>
                          <a:latin typeface="Arial" panose="020B0604020202020204" pitchFamily="34" charset="0"/>
                        </a:rPr>
                        <a:t>NETSLICE-5GNRM</a:t>
                      </a:r>
                      <a:endParaRPr lang="sv-SE" sz="1400">
                        <a:effectLst/>
                        <a:latin typeface="CG Times (WN)"/>
                      </a:endParaRPr>
                    </a:p>
                  </a:txBody>
                  <a:tcPr marL="68580" marR="68580" marT="0" marB="0">
                    <a:solidFill>
                      <a:srgbClr val="FFFFCC"/>
                    </a:solidFill>
                  </a:tcPr>
                </a:tc>
                <a:tc>
                  <a:txBody>
                    <a:bodyPr/>
                    <a:lstStyle/>
                    <a:p>
                      <a:pPr algn="ctr">
                        <a:spcBef>
                          <a:spcPts val="1200"/>
                        </a:spcBef>
                        <a:spcAft>
                          <a:spcPts val="900"/>
                        </a:spcAft>
                      </a:pPr>
                      <a:r>
                        <a:rPr lang="en-US" sz="1400">
                          <a:effectLst/>
                          <a:latin typeface="Arial" panose="020B0604020202020204" pitchFamily="34" charset="0"/>
                          <a:ea typeface="SimSun" panose="02010600030101010101" pitchFamily="2" charset="-122"/>
                        </a:rPr>
                        <a:t>Network Resource Model (NRM) for 5G networks and network slicing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60%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552243238"/>
                  </a:ext>
                </a:extLst>
              </a:tr>
              <a:tr h="494190">
                <a:tc>
                  <a:txBody>
                    <a:bodyPr/>
                    <a:lstStyle/>
                    <a:p>
                      <a:pPr algn="ctr">
                        <a:spcAft>
                          <a:spcPts val="0"/>
                        </a:spcAft>
                      </a:pPr>
                      <a:r>
                        <a:rPr lang="en-GB" sz="1400">
                          <a:effectLst/>
                          <a:latin typeface="Arial" panose="020B0604020202020204" pitchFamily="34" charset="0"/>
                        </a:rPr>
                        <a:t>NETSLICE-ADPM5G</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Assurance data and Performance Management for 5G networks and network slicing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50%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867065830"/>
                  </a:ext>
                </a:extLst>
              </a:tr>
              <a:tr h="462434">
                <a:tc>
                  <a:txBody>
                    <a:bodyPr/>
                    <a:lstStyle/>
                    <a:p>
                      <a:pPr algn="ctr">
                        <a:spcAft>
                          <a:spcPts val="0"/>
                        </a:spcAft>
                      </a:pPr>
                      <a:r>
                        <a:rPr lang="en-GB" sz="1400">
                          <a:effectLst/>
                          <a:latin typeface="Arial" panose="020B0604020202020204" pitchFamily="34" charset="0"/>
                        </a:rPr>
                        <a:t>NETSLICE-5GTRACE</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5G Trace management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232224201"/>
                  </a:ext>
                </a:extLst>
              </a:tr>
              <a:tr h="462434">
                <a:tc>
                  <a:txBody>
                    <a:bodyPr/>
                    <a:lstStyle/>
                    <a:p>
                      <a:pPr algn="ctr">
                        <a:spcAft>
                          <a:spcPts val="0"/>
                        </a:spcAft>
                      </a:pPr>
                      <a:r>
                        <a:rPr lang="en-GB" sz="1400">
                          <a:effectLst/>
                          <a:latin typeface="Arial" panose="020B0604020202020204" pitchFamily="34" charset="0"/>
                        </a:rPr>
                        <a:t>NETSLICE-MNFV5G</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Management and virtualization aspects of 5G networks</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75%</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4232656390"/>
                  </a:ext>
                </a:extLst>
              </a:tr>
              <a:tr h="462434">
                <a:tc>
                  <a:txBody>
                    <a:bodyPr/>
                    <a:lstStyle/>
                    <a:p>
                      <a:pPr algn="ctr">
                        <a:spcAft>
                          <a:spcPts val="0"/>
                        </a:spcAft>
                      </a:pPr>
                      <a:r>
                        <a:rPr lang="en-GB" sz="1400">
                          <a:effectLst/>
                          <a:latin typeface="Arial" panose="020B0604020202020204" pitchFamily="34" charset="0"/>
                        </a:rPr>
                        <a:t>NETSLICE-FS5G</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Fault Supervision for 5G networks and network slicing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60%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 </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456251039"/>
                  </a:ext>
                </a:extLst>
              </a:tr>
              <a:tr h="494190">
                <a:tc>
                  <a:txBody>
                    <a:bodyPr/>
                    <a:lstStyle/>
                    <a:p>
                      <a:pPr algn="ctr">
                        <a:spcAft>
                          <a:spcPts val="0"/>
                        </a:spcAft>
                      </a:pPr>
                      <a:r>
                        <a:rPr lang="en-GB" sz="1400">
                          <a:effectLst/>
                          <a:latin typeface="Arial" panose="020B0604020202020204" pitchFamily="34" charset="0"/>
                        </a:rPr>
                        <a:t>QOED</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Management of QoE measurement collection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25%</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SA#82 (12/2018)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412857332"/>
                  </a:ext>
                </a:extLst>
              </a:tr>
              <a:tr h="462434">
                <a:tc>
                  <a:txBody>
                    <a:bodyPr/>
                    <a:lstStyle/>
                    <a:p>
                      <a:pPr algn="ctr">
                        <a:spcAft>
                          <a:spcPts val="0"/>
                        </a:spcAft>
                      </a:pPr>
                      <a:r>
                        <a:rPr lang="en-GB" sz="1400">
                          <a:solidFill>
                            <a:srgbClr val="000000"/>
                          </a:solidFill>
                          <a:effectLst/>
                          <a:latin typeface="Arial" panose="020B0604020202020204" pitchFamily="34" charset="0"/>
                        </a:rPr>
                        <a:t>REST_SS</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REST Solution Sets</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70%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SA#80 (06/2018)</a:t>
                      </a:r>
                      <a:endParaRPr lang="sv-SE" sz="1400" dirty="0">
                        <a:effectLst/>
                        <a:latin typeface="CG Times (WN)"/>
                      </a:endParaRPr>
                    </a:p>
                    <a:p>
                      <a:pPr algn="ctr">
                        <a:spcAft>
                          <a:spcPts val="0"/>
                        </a:spcAft>
                      </a:pPr>
                      <a:r>
                        <a:rPr lang="en-GB" sz="1400" dirty="0">
                          <a:solidFill>
                            <a:srgbClr val="000000"/>
                          </a:solidFill>
                          <a:effectLst/>
                          <a:latin typeface="Arial" panose="020B0604020202020204" pitchFamily="34" charset="0"/>
                        </a:rPr>
                        <a:t>-&gt; SA#81 (09/2018)</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2099945394"/>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239842"/>
            <a:ext cx="9102725" cy="90315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47392520"/>
              </p:ext>
            </p:extLst>
          </p:nvPr>
        </p:nvGraphicFramePr>
        <p:xfrm>
          <a:off x="1226335" y="1789447"/>
          <a:ext cx="8648773" cy="2930283"/>
        </p:xfrm>
        <a:graphic>
          <a:graphicData uri="http://schemas.openxmlformats.org/drawingml/2006/table">
            <a:tbl>
              <a:tblPr firstRow="1" bandRow="1">
                <a:tableStyleId>{5C22544A-7EE6-4342-B048-85BDC9FD1C3A}</a:tableStyleId>
              </a:tblPr>
              <a:tblGrid>
                <a:gridCol w="1406540">
                  <a:extLst>
                    <a:ext uri="{9D8B030D-6E8A-4147-A177-3AD203B41FA5}">
                      <a16:colId xmlns:a16="http://schemas.microsoft.com/office/drawing/2014/main" val="23408469"/>
                    </a:ext>
                  </a:extLst>
                </a:gridCol>
                <a:gridCol w="3567297">
                  <a:extLst>
                    <a:ext uri="{9D8B030D-6E8A-4147-A177-3AD203B41FA5}">
                      <a16:colId xmlns:a16="http://schemas.microsoft.com/office/drawing/2014/main" val="1386727148"/>
                    </a:ext>
                  </a:extLst>
                </a:gridCol>
                <a:gridCol w="1795866">
                  <a:extLst>
                    <a:ext uri="{9D8B030D-6E8A-4147-A177-3AD203B41FA5}">
                      <a16:colId xmlns:a16="http://schemas.microsoft.com/office/drawing/2014/main" val="4240727412"/>
                    </a:ext>
                  </a:extLst>
                </a:gridCol>
                <a:gridCol w="1879070">
                  <a:extLst>
                    <a:ext uri="{9D8B030D-6E8A-4147-A177-3AD203B41FA5}">
                      <a16:colId xmlns:a16="http://schemas.microsoft.com/office/drawing/2014/main" val="1675550634"/>
                    </a:ext>
                  </a:extLst>
                </a:gridCol>
              </a:tblGrid>
              <a:tr h="528828">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600" b="1" kern="1200" dirty="0" err="1">
                          <a:solidFill>
                            <a:schemeClr val="lt1"/>
                          </a:solidFill>
                          <a:latin typeface="+mn-lt"/>
                          <a:ea typeface="+mn-ea"/>
                          <a:cs typeface="+mn-cs"/>
                        </a:rPr>
                        <a:t>Completion</a:t>
                      </a:r>
                      <a:r>
                        <a:rPr lang="sv-SE" sz="1600" b="1" kern="1200" dirty="0">
                          <a:solidFill>
                            <a:schemeClr val="lt1"/>
                          </a:solidFill>
                          <a:latin typeface="+mn-lt"/>
                          <a:ea typeface="+mn-ea"/>
                          <a:cs typeface="+mn-cs"/>
                        </a:rPr>
                        <a:t> rate</a:t>
                      </a:r>
                    </a:p>
                  </a:txBody>
                  <a:tcPr anchor="ctr">
                    <a:solidFill>
                      <a:srgbClr val="C1E442"/>
                    </a:solidFill>
                  </a:tcPr>
                </a:tc>
                <a:tc>
                  <a:txBody>
                    <a:bodyPr/>
                    <a:lstStyle/>
                    <a:p>
                      <a:pPr algn="ctr"/>
                      <a:r>
                        <a:rPr lang="sv-SE" sz="1600" b="1" kern="1200" dirty="0">
                          <a:solidFill>
                            <a:schemeClr val="lt1"/>
                          </a:solidFill>
                          <a:latin typeface="+mn-lt"/>
                          <a:ea typeface="+mn-ea"/>
                          <a:cs typeface="+mn-cs"/>
                        </a:rPr>
                        <a:t>Target date</a:t>
                      </a:r>
                    </a:p>
                  </a:txBody>
                  <a:tcPr anchor="ctr">
                    <a:solidFill>
                      <a:srgbClr val="C1E442"/>
                    </a:solidFill>
                  </a:tcPr>
                </a:tc>
                <a:extLst>
                  <a:ext uri="{0D108BD9-81ED-4DB2-BD59-A6C34878D82A}">
                    <a16:rowId xmlns:a16="http://schemas.microsoft.com/office/drawing/2014/main" val="2515750895"/>
                  </a:ext>
                </a:extLst>
              </a:tr>
              <a:tr h="480291">
                <a:tc>
                  <a:txBody>
                    <a:bodyPr/>
                    <a:lstStyle/>
                    <a:p>
                      <a:pPr algn="ctr">
                        <a:spcAft>
                          <a:spcPts val="0"/>
                        </a:spcAft>
                      </a:pPr>
                      <a:r>
                        <a:rPr lang="en-GB" sz="1400" dirty="0">
                          <a:solidFill>
                            <a:srgbClr val="000000"/>
                          </a:solidFill>
                          <a:effectLst/>
                          <a:latin typeface="Arial" panose="020B0604020202020204" pitchFamily="34" charset="0"/>
                        </a:rPr>
                        <a:t>ME_CUPS</a:t>
                      </a:r>
                      <a:endParaRPr lang="sv-SE" sz="1400" dirty="0">
                        <a:effectLst/>
                        <a:latin typeface="CG Times (WN)"/>
                      </a:endParaRPr>
                    </a:p>
                  </a:txBody>
                  <a:tcPr marL="68580" marR="68580" marT="0" marB="0">
                    <a:solidFill>
                      <a:srgbClr val="FFFFCC"/>
                    </a:solidFill>
                  </a:tcPr>
                </a:tc>
                <a:tc>
                  <a:txBody>
                    <a:bodyPr/>
                    <a:lstStyle/>
                    <a:p>
                      <a:pPr algn="ctr">
                        <a:spcAft>
                          <a:spcPts val="900"/>
                        </a:spcAft>
                      </a:pPr>
                      <a:r>
                        <a:rPr lang="en-GB" sz="1400" dirty="0">
                          <a:effectLst/>
                          <a:latin typeface="Arial" panose="020B0604020202020204" pitchFamily="34" charset="0"/>
                          <a:ea typeface="SimSun" panose="02010600030101010101" pitchFamily="2" charset="-122"/>
                        </a:rPr>
                        <a:t>Management Enhancement for EPC CUPS </a:t>
                      </a:r>
                      <a:endParaRPr lang="sv-SE" sz="1400" dirty="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60%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168217143"/>
                  </a:ext>
                </a:extLst>
              </a:tr>
              <a:tr h="480291">
                <a:tc>
                  <a:txBody>
                    <a:bodyPr/>
                    <a:lstStyle/>
                    <a:p>
                      <a:pPr algn="ctr">
                        <a:spcAft>
                          <a:spcPts val="0"/>
                        </a:spcAft>
                      </a:pPr>
                      <a:r>
                        <a:rPr lang="en-GB" sz="1400">
                          <a:effectLst/>
                          <a:latin typeface="Arial" panose="020B0604020202020204" pitchFamily="34" charset="0"/>
                        </a:rPr>
                        <a:t>FS_OAM_LWI</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GB" sz="1400">
                          <a:effectLst/>
                          <a:latin typeface="Arial" panose="020B0604020202020204" pitchFamily="34" charset="0"/>
                          <a:ea typeface="SimSun" panose="02010600030101010101" pitchFamily="2" charset="-122"/>
                        </a:rPr>
                        <a:t>Study on OAM aspects of LTE and WLAN integration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925359657"/>
                  </a:ext>
                </a:extLst>
              </a:tr>
              <a:tr h="480291">
                <a:tc>
                  <a:txBody>
                    <a:bodyPr/>
                    <a:lstStyle/>
                    <a:p>
                      <a:pPr algn="ctr">
                        <a:spcAft>
                          <a:spcPts val="0"/>
                        </a:spcAft>
                      </a:pPr>
                      <a:r>
                        <a:rPr lang="en-GB" sz="1400">
                          <a:effectLst/>
                          <a:latin typeface="Arial" panose="020B0604020202020204" pitchFamily="34" charset="0"/>
                        </a:rPr>
                        <a:t>FS_NETPOL</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GB" sz="1400" dirty="0">
                          <a:effectLst/>
                          <a:latin typeface="Arial" panose="020B0604020202020204" pitchFamily="34" charset="0"/>
                          <a:ea typeface="SimSun" panose="02010600030101010101" pitchFamily="2" charset="-122"/>
                        </a:rPr>
                        <a:t>Study on network policy management for mobile networks based on NFV scenarios </a:t>
                      </a:r>
                      <a:endParaRPr lang="sv-SE" sz="1400" dirty="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319798278"/>
                  </a:ext>
                </a:extLst>
              </a:tr>
              <a:tr h="480291">
                <a:tc>
                  <a:txBody>
                    <a:bodyPr/>
                    <a:lstStyle/>
                    <a:p>
                      <a:pPr algn="ctr">
                        <a:spcAft>
                          <a:spcPts val="0"/>
                        </a:spcAft>
                      </a:pPr>
                      <a:r>
                        <a:rPr lang="en-GB" sz="1400">
                          <a:effectLst/>
                          <a:latin typeface="Arial" panose="020B0604020202020204" pitchFamily="34" charset="0"/>
                        </a:rPr>
                        <a:t>FS_EE_5G</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GB" sz="1400">
                          <a:effectLst/>
                          <a:latin typeface="Arial" panose="020B0604020202020204" pitchFamily="34" charset="0"/>
                          <a:ea typeface="SimSun" panose="02010600030101010101" pitchFamily="2" charset="-122"/>
                        </a:rPr>
                        <a:t>Study on System and functional aspects of Energy Efficiency in 5G networks</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65%</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SA#82 (12/2018)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906009509"/>
                  </a:ext>
                </a:extLst>
              </a:tr>
              <a:tr h="480291">
                <a:tc>
                  <a:txBody>
                    <a:bodyPr/>
                    <a:lstStyle/>
                    <a:p>
                      <a:pPr algn="ctr">
                        <a:spcAft>
                          <a:spcPts val="0"/>
                        </a:spcAft>
                      </a:pPr>
                      <a:r>
                        <a:rPr lang="en-GB" sz="1400">
                          <a:effectLst/>
                          <a:latin typeface="Arial" panose="020B0604020202020204" pitchFamily="34" charset="0"/>
                        </a:rPr>
                        <a:t>FS_ONAPDCAE</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GB" sz="1400">
                          <a:effectLst/>
                          <a:latin typeface="Arial" panose="020B0604020202020204" pitchFamily="34" charset="0"/>
                          <a:ea typeface="SimSun" panose="02010600030101010101" pitchFamily="2" charset="-122"/>
                        </a:rPr>
                        <a:t>Study on integration of ONAP DCAE and 3GPP management architecture</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20%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SA#81 (09/2018) </a:t>
                      </a:r>
                      <a:endParaRPr lang="sv-SE" sz="1400" dirty="0">
                        <a:effectLst/>
                        <a:latin typeface="CG Times (WN)"/>
                      </a:endParaRPr>
                    </a:p>
                    <a:p>
                      <a:pPr algn="ctr">
                        <a:spcAft>
                          <a:spcPts val="0"/>
                        </a:spcAft>
                      </a:pPr>
                      <a:r>
                        <a:rPr lang="en-GB" sz="1400" dirty="0">
                          <a:solidFill>
                            <a:srgbClr val="000000"/>
                          </a:solidFill>
                          <a:effectLst/>
                          <a:latin typeface="Arial" panose="020B0604020202020204" pitchFamily="34" charset="0"/>
                        </a:rPr>
                        <a:t>-&gt; </a:t>
                      </a:r>
                      <a:r>
                        <a:rPr lang="en-GB" sz="1400" dirty="0">
                          <a:effectLst/>
                          <a:latin typeface="Arial" panose="020B0604020202020204" pitchFamily="34" charset="0"/>
                        </a:rPr>
                        <a:t>SA#83 (03/2019)</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3598402535"/>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369" y="6740"/>
            <a:ext cx="8973312" cy="768101"/>
          </a:xfrm>
        </p:spPr>
        <p:txBody>
          <a:bodyPr/>
          <a:lstStyle/>
          <a:p>
            <a:r>
              <a:rPr lang="sv-SE" sz="3200" dirty="0" err="1"/>
              <a:t>Incoming</a:t>
            </a:r>
            <a:r>
              <a:rPr lang="sv-SE" sz="3200" dirty="0"/>
              <a:t> LSs (1/3)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94719771"/>
              </p:ext>
            </p:extLst>
          </p:nvPr>
        </p:nvGraphicFramePr>
        <p:xfrm>
          <a:off x="723977" y="590023"/>
          <a:ext cx="9169531" cy="5677953"/>
        </p:xfrm>
        <a:graphic>
          <a:graphicData uri="http://schemas.openxmlformats.org/drawingml/2006/table">
            <a:tbl>
              <a:tblPr firstRow="1" bandRow="1">
                <a:tableStyleId>{5C22544A-7EE6-4342-B048-85BDC9FD1C3A}</a:tableStyleId>
              </a:tblPr>
              <a:tblGrid>
                <a:gridCol w="761474">
                  <a:extLst>
                    <a:ext uri="{9D8B030D-6E8A-4147-A177-3AD203B41FA5}">
                      <a16:colId xmlns:a16="http://schemas.microsoft.com/office/drawing/2014/main" val="570476699"/>
                    </a:ext>
                  </a:extLst>
                </a:gridCol>
                <a:gridCol w="4966829">
                  <a:extLst>
                    <a:ext uri="{9D8B030D-6E8A-4147-A177-3AD203B41FA5}">
                      <a16:colId xmlns:a16="http://schemas.microsoft.com/office/drawing/2014/main" val="2618836924"/>
                    </a:ext>
                  </a:extLst>
                </a:gridCol>
                <a:gridCol w="1124966">
                  <a:extLst>
                    <a:ext uri="{9D8B030D-6E8A-4147-A177-3AD203B41FA5}">
                      <a16:colId xmlns:a16="http://schemas.microsoft.com/office/drawing/2014/main" val="3016348962"/>
                    </a:ext>
                  </a:extLst>
                </a:gridCol>
                <a:gridCol w="1068160">
                  <a:extLst>
                    <a:ext uri="{9D8B030D-6E8A-4147-A177-3AD203B41FA5}">
                      <a16:colId xmlns:a16="http://schemas.microsoft.com/office/drawing/2014/main" val="3690116950"/>
                    </a:ext>
                  </a:extLst>
                </a:gridCol>
                <a:gridCol w="1248102">
                  <a:extLst>
                    <a:ext uri="{9D8B030D-6E8A-4147-A177-3AD203B41FA5}">
                      <a16:colId xmlns:a16="http://schemas.microsoft.com/office/drawing/2014/main" val="2952368263"/>
                    </a:ext>
                  </a:extLst>
                </a:gridCol>
              </a:tblGrid>
              <a:tr h="557313">
                <a:tc>
                  <a:txBody>
                    <a:bodyPr/>
                    <a:lstStyle/>
                    <a:p>
                      <a:r>
                        <a:rPr lang="sv-SE" sz="1600" b="1" kern="1200" dirty="0">
                          <a:solidFill>
                            <a:schemeClr val="lt1"/>
                          </a:solidFill>
                          <a:latin typeface="+mn-lt"/>
                          <a:ea typeface="+mn-ea"/>
                          <a:cs typeface="+mn-cs"/>
                        </a:rPr>
                        <a:t>Tdoc</a:t>
                      </a:r>
                    </a:p>
                  </a:txBody>
                  <a:tcPr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Source</a:t>
                      </a: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Decision</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ReplyIn</a:t>
                      </a:r>
                      <a:endParaRPr lang="sv-SE" sz="16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5499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S5-182039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MEF Forum to SA5 on MEF Forum Work on 5G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MEF Forum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547606063"/>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Reply from ETSI NFV to 3GPP SA5 on transport network support of network slicing management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24554"/>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ETSI NFV to 3GPP SA5 on NFV support for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39015415"/>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reply from ETSI ZSM to 3GPP SA5 on transport network support of network slicing management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ZSM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775048196"/>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NGMN to SA5 on NGMN “RAN functional split and x-haul” work item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974447332"/>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NGMN cc SA5 on NGMN Paper on 5G End-to-End Architecture Framework.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885533296"/>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GSMA to SA5 on Publication of new paper on network slicing and future plans</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GSMA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649318591"/>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cc SA5 on Reply LS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R2-1804085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4225117"/>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RAN2 to SA5 on Attributes for QoE measurement collection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R2-1804086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82207"/>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Response LS on adding PRB usage distribution and IP throughput distribution measurements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R2-1804087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122643961"/>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Response LS from RAN2 to SA5 on adding measurements on average number of total active UEs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R2-1804088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S5-182392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652936136"/>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RAN2 to SA5 on measurement of user plane latency</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R2-1804096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948995477"/>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RAN3 to SA5 on Collection Period correction for MDT M3 measurement in eUTRAN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R3-181544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83628358"/>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RAN6 cc SA5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R6-180049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217110498"/>
                  </a:ext>
                </a:extLst>
              </a:tr>
            </a:tbl>
          </a:graphicData>
        </a:graphic>
      </p:graphicFrame>
    </p:spTree>
    <p:extLst>
      <p:ext uri="{BB962C8B-B14F-4D97-AF65-F5344CB8AC3E}">
        <p14:creationId xmlns:p14="http://schemas.microsoft.com/office/powerpoint/2010/main" val="2393055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619" y="215210"/>
            <a:ext cx="8973312" cy="768101"/>
          </a:xfrm>
        </p:spPr>
        <p:txBody>
          <a:bodyPr/>
          <a:lstStyle/>
          <a:p>
            <a:r>
              <a:rPr lang="sv-SE" sz="3200" dirty="0" err="1"/>
              <a:t>Incoming</a:t>
            </a:r>
            <a:r>
              <a:rPr lang="sv-SE" sz="3200" dirty="0"/>
              <a:t> LSs (2/3)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65242582"/>
              </p:ext>
            </p:extLst>
          </p:nvPr>
        </p:nvGraphicFramePr>
        <p:xfrm>
          <a:off x="859138" y="983311"/>
          <a:ext cx="9169281" cy="5348023"/>
        </p:xfrm>
        <a:graphic>
          <a:graphicData uri="http://schemas.openxmlformats.org/drawingml/2006/table">
            <a:tbl>
              <a:tblPr firstRow="1" bandRow="1">
                <a:tableStyleId>{5C22544A-7EE6-4342-B048-85BDC9FD1C3A}</a:tableStyleId>
              </a:tblPr>
              <a:tblGrid>
                <a:gridCol w="761453">
                  <a:extLst>
                    <a:ext uri="{9D8B030D-6E8A-4147-A177-3AD203B41FA5}">
                      <a16:colId xmlns:a16="http://schemas.microsoft.com/office/drawing/2014/main" val="570476699"/>
                    </a:ext>
                  </a:extLst>
                </a:gridCol>
                <a:gridCol w="4966694">
                  <a:extLst>
                    <a:ext uri="{9D8B030D-6E8A-4147-A177-3AD203B41FA5}">
                      <a16:colId xmlns:a16="http://schemas.microsoft.com/office/drawing/2014/main" val="2618836924"/>
                    </a:ext>
                  </a:extLst>
                </a:gridCol>
                <a:gridCol w="1124935">
                  <a:extLst>
                    <a:ext uri="{9D8B030D-6E8A-4147-A177-3AD203B41FA5}">
                      <a16:colId xmlns:a16="http://schemas.microsoft.com/office/drawing/2014/main" val="3016348962"/>
                    </a:ext>
                  </a:extLst>
                </a:gridCol>
                <a:gridCol w="1068131">
                  <a:extLst>
                    <a:ext uri="{9D8B030D-6E8A-4147-A177-3AD203B41FA5}">
                      <a16:colId xmlns:a16="http://schemas.microsoft.com/office/drawing/2014/main" val="3690116950"/>
                    </a:ext>
                  </a:extLst>
                </a:gridCol>
                <a:gridCol w="1248068">
                  <a:extLst>
                    <a:ext uri="{9D8B030D-6E8A-4147-A177-3AD203B41FA5}">
                      <a16:colId xmlns:a16="http://schemas.microsoft.com/office/drawing/2014/main" val="2952368263"/>
                    </a:ext>
                  </a:extLst>
                </a:gridCol>
              </a:tblGrid>
              <a:tr h="593143">
                <a:tc>
                  <a:txBody>
                    <a:bodyPr/>
                    <a:lstStyle/>
                    <a:p>
                      <a:r>
                        <a:rPr lang="sv-SE" sz="1600" b="1" kern="1200" dirty="0">
                          <a:solidFill>
                            <a:schemeClr val="lt1"/>
                          </a:solidFill>
                          <a:latin typeface="+mn-lt"/>
                          <a:ea typeface="+mn-ea"/>
                          <a:cs typeface="+mn-cs"/>
                        </a:rPr>
                        <a:t>Tdoc</a:t>
                      </a:r>
                    </a:p>
                  </a:txBody>
                  <a:tcPr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Source</a:t>
                      </a: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Decision</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ReplyIn</a:t>
                      </a:r>
                      <a:endParaRPr lang="sv-SE" sz="16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32818">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S5-182053</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Differentiation of LTE-M (eMTC) traffic from other LTE data traffic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S2-182411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547606063"/>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SA2 to SA5 on alignment of clarification of network slicing and sharing concepts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S2-182837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24554"/>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reply from SA2 to SA5 on Response on 5G Specification of PSy and LS on Reply on 5G Specification of N28 interface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S2-182875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39015415"/>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sv-SE" sz="1200">
                          <a:effectLst/>
                          <a:latin typeface="Arial" panose="020B0604020202020204" pitchFamily="34" charset="0"/>
                          <a:ea typeface="Times New Roman" panose="02020603050405020304" pitchFamily="18" charset="0"/>
                          <a:cs typeface="Times New Roman" panose="02020603050405020304" pitchFamily="18" charset="0"/>
                        </a:rPr>
                        <a:t>LS from SA2 cc SA5 on slicing</a:t>
                      </a: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S2-183035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775048196"/>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BBF cc SA5 on general status of 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S2-183036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974447332"/>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SA4 to SA5 on Attributes for QoE measurement collection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S4-180240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885533296"/>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Resubmitted LS from ITU-T to SA5 on Transport network management to support IMT-2020/5G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649318591"/>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S5-182060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ITU-T to SA5 on Transport network management to support 3GPP 5G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S5-182369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4225117"/>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S5-182061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ITU-T to SA5 on Energy efficiency (reply to 3GPP TSG SA - S5-181570 -E)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S5-182439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82207"/>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S5-182062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NGMN forwarded to SA5 on Architectural Proposal for the Handling of Network Operations Data with Specific Focus on Virtualized Networks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withdrawn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122643961"/>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S5-182329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BBF to SA5 on Cooperation on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S5-182368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102573582"/>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ITU-T to SA5 on Response on transport network support of network slicing management (reply to 3GPP TSG SA - Tdoc S5-181456 –E)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S5-182369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61972620"/>
                  </a:ext>
                </a:extLst>
              </a:tr>
            </a:tbl>
          </a:graphicData>
        </a:graphic>
      </p:graphicFrame>
    </p:spTree>
    <p:extLst>
      <p:ext uri="{BB962C8B-B14F-4D97-AF65-F5344CB8AC3E}">
        <p14:creationId xmlns:p14="http://schemas.microsoft.com/office/powerpoint/2010/main" val="2306297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619" y="215210"/>
            <a:ext cx="8973312" cy="768101"/>
          </a:xfrm>
        </p:spPr>
        <p:txBody>
          <a:bodyPr/>
          <a:lstStyle/>
          <a:p>
            <a:r>
              <a:rPr lang="sv-SE" sz="3200" dirty="0" err="1"/>
              <a:t>Incoming</a:t>
            </a:r>
            <a:r>
              <a:rPr lang="sv-SE" sz="3200" dirty="0"/>
              <a:t> LSs (3/3)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10724274"/>
              </p:ext>
            </p:extLst>
          </p:nvPr>
        </p:nvGraphicFramePr>
        <p:xfrm>
          <a:off x="844148" y="1303628"/>
          <a:ext cx="9169281" cy="4250743"/>
        </p:xfrm>
        <a:graphic>
          <a:graphicData uri="http://schemas.openxmlformats.org/drawingml/2006/table">
            <a:tbl>
              <a:tblPr firstRow="1" bandRow="1">
                <a:tableStyleId>{5C22544A-7EE6-4342-B048-85BDC9FD1C3A}</a:tableStyleId>
              </a:tblPr>
              <a:tblGrid>
                <a:gridCol w="761453">
                  <a:extLst>
                    <a:ext uri="{9D8B030D-6E8A-4147-A177-3AD203B41FA5}">
                      <a16:colId xmlns:a16="http://schemas.microsoft.com/office/drawing/2014/main" val="570476699"/>
                    </a:ext>
                  </a:extLst>
                </a:gridCol>
                <a:gridCol w="4966694">
                  <a:extLst>
                    <a:ext uri="{9D8B030D-6E8A-4147-A177-3AD203B41FA5}">
                      <a16:colId xmlns:a16="http://schemas.microsoft.com/office/drawing/2014/main" val="2618836924"/>
                    </a:ext>
                  </a:extLst>
                </a:gridCol>
                <a:gridCol w="1124935">
                  <a:extLst>
                    <a:ext uri="{9D8B030D-6E8A-4147-A177-3AD203B41FA5}">
                      <a16:colId xmlns:a16="http://schemas.microsoft.com/office/drawing/2014/main" val="3016348962"/>
                    </a:ext>
                  </a:extLst>
                </a:gridCol>
                <a:gridCol w="1068131">
                  <a:extLst>
                    <a:ext uri="{9D8B030D-6E8A-4147-A177-3AD203B41FA5}">
                      <a16:colId xmlns:a16="http://schemas.microsoft.com/office/drawing/2014/main" val="3690116950"/>
                    </a:ext>
                  </a:extLst>
                </a:gridCol>
                <a:gridCol w="1248068">
                  <a:extLst>
                    <a:ext uri="{9D8B030D-6E8A-4147-A177-3AD203B41FA5}">
                      <a16:colId xmlns:a16="http://schemas.microsoft.com/office/drawing/2014/main" val="2952368263"/>
                    </a:ext>
                  </a:extLst>
                </a:gridCol>
              </a:tblGrid>
              <a:tr h="593143">
                <a:tc>
                  <a:txBody>
                    <a:bodyPr/>
                    <a:lstStyle/>
                    <a:p>
                      <a:r>
                        <a:rPr lang="sv-SE" sz="1600" b="1" kern="1200" dirty="0">
                          <a:solidFill>
                            <a:schemeClr val="lt1"/>
                          </a:solidFill>
                          <a:latin typeface="+mn-lt"/>
                          <a:ea typeface="+mn-ea"/>
                          <a:cs typeface="+mn-cs"/>
                        </a:rPr>
                        <a:t>Tdoc</a:t>
                      </a:r>
                    </a:p>
                  </a:txBody>
                  <a:tcPr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Source</a:t>
                      </a: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Decision</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ReplyIn</a:t>
                      </a:r>
                      <a:endParaRPr lang="sv-SE" sz="16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32818">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S5-183249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CT4 cc SA5 on Differentiation of LTE-M (eMTC) traffic from other LTE data traffic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C4-183278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547606063"/>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RAN2 cc SA5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R2-1806239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24554"/>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RAN2 to SA5 on Bluetooth/WLAN measurement collection in MDT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R2-1806489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S5-183388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39015415"/>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RAN3 to SA5 on Differentiation of LTE-M (eMTC) traffic from other LTE data traffic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R3-182505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775048196"/>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Reply LS from SA4 to SA5 on Attributes for QoE measurement collection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S4-180240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974447332"/>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SA4 cc SA5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S4-180574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885533296"/>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5GAA to SA5 on QoS Prediction</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5GAA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S5-183433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649318591"/>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S5-183349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5GACIA cc SA5 on 5G for Industrial Communication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5GACIA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4225117"/>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S5-183599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LS on QoS Prediction</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S1-181742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82207"/>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S5-183601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SA1 to SA5 on Removal of LTE specific terminology from Group Communication System Enablers TS 22.468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S1-181249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122643961"/>
                  </a:ext>
                </a:extLst>
              </a:tr>
            </a:tbl>
          </a:graphicData>
        </a:graphic>
      </p:graphicFrame>
    </p:spTree>
    <p:extLst>
      <p:ext uri="{BB962C8B-B14F-4D97-AF65-F5344CB8AC3E}">
        <p14:creationId xmlns:p14="http://schemas.microsoft.com/office/powerpoint/2010/main" val="821781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 y="47985"/>
            <a:ext cx="9112251" cy="929358"/>
          </a:xfrm>
        </p:spPr>
        <p:txBody>
          <a:bodyPr/>
          <a:lstStyle/>
          <a:p>
            <a:r>
              <a:rPr lang="sv-SE" sz="3200" dirty="0" err="1"/>
              <a:t>Outgoing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27304174"/>
              </p:ext>
            </p:extLst>
          </p:nvPr>
        </p:nvGraphicFramePr>
        <p:xfrm>
          <a:off x="981606" y="1311539"/>
          <a:ext cx="9774155" cy="4869511"/>
        </p:xfrm>
        <a:graphic>
          <a:graphicData uri="http://schemas.openxmlformats.org/drawingml/2006/table">
            <a:tbl>
              <a:tblPr firstRow="1" bandRow="1">
                <a:tableStyleId>{5C22544A-7EE6-4342-B048-85BDC9FD1C3A}</a:tableStyleId>
              </a:tblPr>
              <a:tblGrid>
                <a:gridCol w="8032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latin typeface="+mn-lt"/>
                          <a:ea typeface="+mn-ea"/>
                          <a:cs typeface="+mn-cs"/>
                        </a:rPr>
                        <a:t>Tdoc</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51460">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S5-182334</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SA2 to SA5 on Differentiation of LTE-M (</a:t>
                      </a:r>
                      <a:r>
                        <a:rPr lang="en-GB" sz="1200" dirty="0" err="1">
                          <a:effectLst/>
                          <a:latin typeface="Arial" panose="020B0604020202020204" pitchFamily="34" charset="0"/>
                          <a:ea typeface="Times New Roman" panose="02020603050405020304" pitchFamily="18" charset="0"/>
                          <a:cs typeface="Times New Roman" panose="02020603050405020304" pitchFamily="18" charset="0"/>
                        </a:rPr>
                        <a:t>eMTC</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traffic from other LTE data traffic</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RAN3, CT3, CT4, 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579037754"/>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reply from SA2 to SA5 on Response on 5G Specification of PSy and LS on Reply on 5G Specification of N28 interface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CT3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17206851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S5-182369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ITU-T to SA5 on Response on transport network support of network slicing management (reply to 3GPP TSG SA - Tdoc S5-181456 –E)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sv-SE" sz="1200">
                          <a:effectLst/>
                          <a:latin typeface="Arial" panose="020B0604020202020204" pitchFamily="34" charset="0"/>
                          <a:ea typeface="Times New Roman" panose="02020603050405020304" pitchFamily="18" charset="0"/>
                          <a:cs typeface="Times New Roman" panose="02020603050405020304" pitchFamily="18" charset="0"/>
                        </a:rPr>
                        <a:t>ETSI ISG NFV, ETSI ISG ZSM, BBF</a:t>
                      </a: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4229104399"/>
                  </a:ext>
                </a:extLst>
              </a:tr>
              <a:tr h="494691">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S5-182392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Response LS from RAN2 to SA5 on adding measurements on average number of total active UEs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967616812"/>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S5-182439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ITU-T to SA5 on Energy efficiency (reply to 3GPP TSG SA - S5-181570 -E)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S5-182061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070780085"/>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S5-182465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BBF to SA5 on Cooperation on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S5-182329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436578810"/>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S5-182566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on 5G Trace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SA2,RAN3, 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27939988"/>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S5-182570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ETSI NFV to 3GPP SA5 on NFV support for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384432979"/>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S5-182571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RAN2 to SA5 on Response LS on adding PRB usage distribution and IP throughput distribution measurements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12629350"/>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S5-182573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to ETSI ISG NFV IFA WG on connectivity among PNF(s) and VNF instance(s)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 IFA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884328899"/>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S5-182574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on L2 measurement specification for NR in R15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15741643"/>
                  </a:ext>
                </a:extLst>
              </a:tr>
            </a:tbl>
          </a:graphicData>
        </a:graphic>
      </p:graphicFrame>
    </p:spTree>
    <p:extLst>
      <p:ext uri="{BB962C8B-B14F-4D97-AF65-F5344CB8AC3E}">
        <p14:creationId xmlns:p14="http://schemas.microsoft.com/office/powerpoint/2010/main" val="15664790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31" y="242857"/>
            <a:ext cx="9112251" cy="929358"/>
          </a:xfrm>
        </p:spPr>
        <p:txBody>
          <a:bodyPr/>
          <a:lstStyle/>
          <a:p>
            <a:r>
              <a:rPr lang="sv-SE" sz="3200" dirty="0" err="1"/>
              <a:t>Outgoing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411601019"/>
              </p:ext>
            </p:extLst>
          </p:nvPr>
        </p:nvGraphicFramePr>
        <p:xfrm>
          <a:off x="966615" y="1806215"/>
          <a:ext cx="9774155" cy="2674951"/>
        </p:xfrm>
        <a:graphic>
          <a:graphicData uri="http://schemas.openxmlformats.org/drawingml/2006/table">
            <a:tbl>
              <a:tblPr firstRow="1" bandRow="1">
                <a:tableStyleId>{5C22544A-7EE6-4342-B048-85BDC9FD1C3A}</a:tableStyleId>
              </a:tblPr>
              <a:tblGrid>
                <a:gridCol w="8032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latin typeface="+mn-lt"/>
                          <a:ea typeface="+mn-ea"/>
                          <a:cs typeface="+mn-cs"/>
                        </a:rPr>
                        <a:t>Tdoc</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To</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Cc</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ReplyTo</a:t>
                      </a:r>
                      <a:endParaRPr lang="sv-SE" sz="16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51460">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S5-183462</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on completion of 5G trace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RAN3,SA2,CT3,CT4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algn="ct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579037754"/>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S5-183479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transport support of network slicing to MEF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MEF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17206851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S5-183497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on Addition of AVP code definitions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CT3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4229104399"/>
                  </a:ext>
                </a:extLst>
              </a:tr>
              <a:tr h="494691">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S5-183622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on L2 measurement specification for NR in R15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 RAN3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967616812"/>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S5-183626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to RAN2 on Bluetooth and WLAN measurement collection in MDT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SA3,RAN3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070780085"/>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S5-183631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5GAA to SA5 on QoS Prediction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5GAA WG2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SA1,SA2,SA6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S5-183255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436578810"/>
                  </a:ext>
                </a:extLst>
              </a:tr>
            </a:tbl>
          </a:graphicData>
        </a:graphic>
      </p:graphicFrame>
    </p:spTree>
    <p:extLst>
      <p:ext uri="{BB962C8B-B14F-4D97-AF65-F5344CB8AC3E}">
        <p14:creationId xmlns:p14="http://schemas.microsoft.com/office/powerpoint/2010/main" val="1145832696"/>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51050" y="689469"/>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Maintenance and </a:t>
            </a:r>
            <a:r>
              <a:rPr lang="sv-SE" altLang="zh-CN" sz="3200" kern="0" dirty="0">
                <a:solidFill>
                  <a:srgbClr val="FF0000"/>
                </a:solidFill>
                <a:latin typeface="Calibri"/>
                <a:cs typeface="+mj-cs"/>
              </a:rPr>
              <a:t>s</a:t>
            </a:r>
            <a:r>
              <a:rPr lang="sv-SE" sz="3200" kern="0" dirty="0">
                <a:solidFill>
                  <a:srgbClr val="FF0000"/>
                </a:solidFill>
                <a:latin typeface="Calibri"/>
                <a:cs typeface="+mj-cs"/>
              </a:rPr>
              <a:t>mall </a:t>
            </a:r>
            <a:r>
              <a:rPr lang="sv-SE" sz="3200" kern="0" dirty="0" err="1">
                <a:solidFill>
                  <a:srgbClr val="FF0000"/>
                </a:solidFill>
                <a:latin typeface="Calibri"/>
                <a:cs typeface="+mj-cs"/>
              </a:rPr>
              <a:t>enhancement</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8461513"/>
              </p:ext>
            </p:extLst>
          </p:nvPr>
        </p:nvGraphicFramePr>
        <p:xfrm>
          <a:off x="1731128" y="2330173"/>
          <a:ext cx="7972744" cy="219765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1" i="0" u="sng" strike="noStrike" dirty="0">
                          <a:solidFill>
                            <a:srgbClr val="0000FF"/>
                          </a:solidFill>
                          <a:effectLst/>
                          <a:latin typeface="Arial" panose="020B0604020202020204" pitchFamily="34" charset="0"/>
                          <a:hlinkClick r:id="rId3"/>
                        </a:rPr>
                        <a:t>SP-180422</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a:solidFill>
                            <a:srgbClr val="000000"/>
                          </a:solidFill>
                          <a:effectLst/>
                          <a:latin typeface="Arial" panose="020B0604020202020204" pitchFamily="34" charset="0"/>
                        </a:rPr>
                        <a:t>Rel-11 CRs on TEI (TEI11)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400" b="1" i="0" u="sng" strike="noStrike">
                          <a:solidFill>
                            <a:srgbClr val="0000FF"/>
                          </a:solidFill>
                          <a:effectLst/>
                          <a:latin typeface="Arial" panose="020B0604020202020204" pitchFamily="34" charset="0"/>
                          <a:hlinkClick r:id="rId4"/>
                        </a:rPr>
                        <a:t>SP-180423</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Rel-11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(TEI11) </a:t>
                      </a:r>
                      <a:r>
                        <a:rPr lang="fi-FI" sz="1400" b="0" i="0" u="none" strike="noStrike" dirty="0" err="1">
                          <a:solidFill>
                            <a:srgbClr val="000000"/>
                          </a:solidFill>
                          <a:effectLst/>
                          <a:latin typeface="Arial" panose="020B0604020202020204" pitchFamily="34" charset="0"/>
                        </a:rPr>
                        <a:t>Batch</a:t>
                      </a:r>
                      <a:r>
                        <a:rPr lang="fi-FI" sz="1400" b="0" i="0" u="none" strike="noStrike" dirty="0">
                          <a:solidFill>
                            <a:srgbClr val="000000"/>
                          </a:solidFill>
                          <a:effectLst/>
                          <a:latin typeface="Arial" panose="020B0604020202020204" pitchFamily="34" charset="0"/>
                        </a:rPr>
                        <a:t>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400" b="1" i="0" u="sng" strike="noStrike" dirty="0">
                          <a:solidFill>
                            <a:srgbClr val="0000FF"/>
                          </a:solidFill>
                          <a:effectLst/>
                          <a:latin typeface="Arial" panose="020B0604020202020204" pitchFamily="34" charset="0"/>
                          <a:hlinkClick r:id="rId5"/>
                        </a:rPr>
                        <a:t>SP-180429</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Rel-15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87417174"/>
                  </a:ext>
                </a:extLst>
              </a:tr>
              <a:tr h="425435">
                <a:tc>
                  <a:txBody>
                    <a:bodyPr/>
                    <a:lstStyle/>
                    <a:p>
                      <a:pPr algn="l" fontAlgn="t"/>
                      <a:r>
                        <a:rPr lang="sv-SE" sz="1400" b="1" i="0" u="sng" strike="noStrike" dirty="0">
                          <a:solidFill>
                            <a:srgbClr val="0000FF"/>
                          </a:solidFill>
                          <a:effectLst/>
                          <a:latin typeface="Arial" panose="020B0604020202020204" pitchFamily="34" charset="0"/>
                          <a:hlinkClick r:id="rId6"/>
                        </a:rPr>
                        <a:t>SP-180435</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Rel-8 CRs on OAM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23125809"/>
                  </a:ext>
                </a:extLst>
              </a:tr>
            </a:tbl>
          </a:graphicData>
        </a:graphic>
      </p:graphicFrame>
    </p:spTree>
    <p:extLst>
      <p:ext uri="{BB962C8B-B14F-4D97-AF65-F5344CB8AC3E}">
        <p14:creationId xmlns:p14="http://schemas.microsoft.com/office/powerpoint/2010/main" val="233921659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50958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58249811"/>
              </p:ext>
            </p:extLst>
          </p:nvPr>
        </p:nvGraphicFramePr>
        <p:xfrm>
          <a:off x="1399387" y="1678119"/>
          <a:ext cx="7972744" cy="347781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3"/>
                        </a:rPr>
                        <a:t>SP-180425</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Data Charging in 5G System Architecture Phase 1 (5GS_Ph1-DCH)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4"/>
                        </a:rPr>
                        <a:t>SP-180426</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Charging for IMS over 5G System Architecture Phase 1 (5GS_Ph1_IMSCH)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5"/>
                        </a:rPr>
                        <a:t>SP-180427</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Charging </a:t>
                      </a:r>
                      <a:r>
                        <a:rPr lang="en-US" sz="1400" b="0" i="0" u="none" strike="noStrike" kern="1200" dirty="0">
                          <a:solidFill>
                            <a:srgbClr val="000000"/>
                          </a:solidFill>
                          <a:effectLst/>
                          <a:latin typeface="Arial" panose="020B0604020202020204" pitchFamily="34" charset="0"/>
                          <a:ea typeface="+mn-ea"/>
                          <a:cs typeface="+mn-cs"/>
                        </a:rPr>
                        <a:t>aspects</a:t>
                      </a:r>
                      <a:r>
                        <a:rPr lang="en-US" sz="1400" b="0" i="0" u="none" strike="noStrike" dirty="0">
                          <a:solidFill>
                            <a:srgbClr val="000000"/>
                          </a:solidFill>
                          <a:effectLst/>
                          <a:latin typeface="Arial" panose="020B0604020202020204" pitchFamily="34" charset="0"/>
                        </a:rPr>
                        <a:t> of WLAN access in EPC (WAEPC_CH)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6"/>
                        </a:rPr>
                        <a:t>SP-180428</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Forward compatibility for 3GPP Diameter Charging Applications (FWDCA)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85954952"/>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7"/>
                        </a:rPr>
                        <a:t>SP-180430</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Charging aspects of NAPS (NAPS-CH)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0540066"/>
                  </a:ext>
                </a:extLst>
              </a:tr>
              <a:tr h="0">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8"/>
                        </a:rPr>
                        <a:t>SP-180431</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Data Charging aspects of EDCE5: PS Charging enhancements to support 5G New Radio via Dual Connectivity (EDCE5-CH)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4728190"/>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9"/>
                        </a:rPr>
                        <a:t>SP-180432</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Diameter Overload Control Mechanisms for Charging (DOCME_CH)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59343152"/>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(re-elected)	Chair 	since 08/2015</a:t>
            </a:r>
            <a:br>
              <a:rPr lang="en-GB" altLang="zh-CN" sz="2000" dirty="0">
                <a:cs typeface="Times New Roman" pitchFamily="18" charset="0"/>
              </a:rPr>
            </a:br>
            <a:r>
              <a:rPr lang="en-GB" altLang="zh-CN" sz="2000" dirty="0">
                <a:cs typeface="Times New Roman" pitchFamily="18" charset="0"/>
              </a:rPr>
              <a:t>Jean-Michel Cornily (Orange) (re-elected)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(re-elected)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81693391"/>
              </p:ext>
            </p:extLst>
          </p:nvPr>
        </p:nvGraphicFramePr>
        <p:xfrm>
          <a:off x="1128524" y="2073555"/>
          <a:ext cx="9230128" cy="2548536"/>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algn="l" fontAlgn="t"/>
                      <a:r>
                        <a:rPr lang="sv-SE" sz="1400" b="1" i="0" u="sng" strike="noStrike" dirty="0">
                          <a:solidFill>
                            <a:srgbClr val="0000FF"/>
                          </a:solidFill>
                          <a:effectLst/>
                          <a:latin typeface="Arial" panose="020B0604020202020204" pitchFamily="34" charset="0"/>
                          <a:hlinkClick r:id="rId3"/>
                        </a:rPr>
                        <a:t>SP-180404</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TS 32.254, </a:t>
                      </a:r>
                      <a:r>
                        <a:rPr lang="sv-SE" sz="1400" b="0" i="0" u="none" strike="noStrike" dirty="0" err="1">
                          <a:solidFill>
                            <a:srgbClr val="000000"/>
                          </a:solidFill>
                          <a:effectLst/>
                          <a:latin typeface="Arial" panose="020B0604020202020204" pitchFamily="34" charset="0"/>
                        </a:rPr>
                        <a:t>Telecommunication</a:t>
                      </a:r>
                      <a:r>
                        <a:rPr lang="sv-SE" sz="1400" b="0" i="0" u="none" strike="noStrike" dirty="0">
                          <a:solidFill>
                            <a:srgbClr val="000000"/>
                          </a:solidFill>
                          <a:effectLst/>
                          <a:latin typeface="Arial" panose="020B0604020202020204" pitchFamily="34" charset="0"/>
                        </a:rPr>
                        <a:t> management; Charging management; Exposure </a:t>
                      </a:r>
                      <a:r>
                        <a:rPr lang="sv-SE" sz="1400" b="0" i="0" u="none" strike="noStrike" dirty="0" err="1">
                          <a:solidFill>
                            <a:srgbClr val="000000"/>
                          </a:solidFill>
                          <a:effectLst/>
                          <a:latin typeface="Arial" panose="020B0604020202020204" pitchFamily="34" charset="0"/>
                        </a:rPr>
                        <a:t>function</a:t>
                      </a:r>
                      <a:r>
                        <a:rPr lang="sv-SE" sz="1400" b="0" i="0" u="none" strike="noStrike" dirty="0">
                          <a:solidFill>
                            <a:srgbClr val="000000"/>
                          </a:solidFill>
                          <a:effectLst/>
                          <a:latin typeface="Arial" panose="020B0604020202020204" pitchFamily="34" charset="0"/>
                        </a:rPr>
                        <a:t> </a:t>
                      </a:r>
                      <a:r>
                        <a:rPr lang="sv-SE" sz="1400" b="0" i="0" u="none" strike="noStrike" dirty="0" err="1">
                          <a:solidFill>
                            <a:srgbClr val="000000"/>
                          </a:solidFill>
                          <a:effectLst/>
                          <a:latin typeface="Arial" panose="020B0604020202020204" pitchFamily="34" charset="0"/>
                        </a:rPr>
                        <a:t>Northbound</a:t>
                      </a:r>
                      <a:r>
                        <a:rPr lang="sv-SE" sz="1400" b="0" i="0" u="none" strike="noStrike" dirty="0">
                          <a:solidFill>
                            <a:srgbClr val="000000"/>
                          </a:solidFill>
                          <a:effectLst/>
                          <a:latin typeface="Arial" panose="020B0604020202020204" pitchFamily="34" charset="0"/>
                        </a:rPr>
                        <a:t> </a:t>
                      </a:r>
                      <a:r>
                        <a:rPr lang="sv-SE" sz="1400" b="0" i="0" u="none" strike="noStrike" dirty="0" err="1">
                          <a:solidFill>
                            <a:srgbClr val="000000"/>
                          </a:solidFill>
                          <a:effectLst/>
                          <a:latin typeface="Arial" panose="020B0604020202020204" pitchFamily="34" charset="0"/>
                        </a:rPr>
                        <a:t>Application</a:t>
                      </a:r>
                      <a:r>
                        <a:rPr lang="sv-SE" sz="1400" b="0" i="0" u="none" strike="noStrike" dirty="0">
                          <a:solidFill>
                            <a:srgbClr val="000000"/>
                          </a:solidFill>
                          <a:effectLst/>
                          <a:latin typeface="Arial" panose="020B0604020202020204" pitchFamily="34" charset="0"/>
                        </a:rPr>
                        <a:t> Program Interfaces (APIs) </a:t>
                      </a:r>
                      <a:r>
                        <a:rPr lang="sv-SE" sz="1400" b="0" i="0" u="none" strike="noStrike" dirty="0" err="1">
                          <a:solidFill>
                            <a:srgbClr val="000000"/>
                          </a:solidFill>
                          <a:effectLst/>
                          <a:latin typeface="Arial" panose="020B0604020202020204" pitchFamily="34" charset="0"/>
                        </a:rPr>
                        <a:t>charging</a:t>
                      </a:r>
                      <a:endParaRPr lang="sv-SE" sz="14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sv-SE" sz="1400" b="0" i="0" u="none" strike="noStrike" dirty="0" err="1">
                          <a:solidFill>
                            <a:srgbClr val="000000"/>
                          </a:solidFill>
                          <a:effectLst/>
                          <a:latin typeface="Arial" panose="020B0604020202020204" pitchFamily="34" charset="0"/>
                        </a:rPr>
                        <a:t>Approval</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4232">
                <a:tc>
                  <a:txBody>
                    <a:bodyPr/>
                    <a:lstStyle/>
                    <a:p>
                      <a:pPr algn="l" fontAlgn="t"/>
                      <a:r>
                        <a:rPr lang="sv-SE" sz="1400" b="1" i="0" u="sng" strike="noStrike">
                          <a:solidFill>
                            <a:srgbClr val="0000FF"/>
                          </a:solidFill>
                          <a:effectLst/>
                          <a:latin typeface="Arial" panose="020B0604020202020204" pitchFamily="34" charset="0"/>
                          <a:hlinkClick r:id="rId4"/>
                        </a:rPr>
                        <a:t>SP-180405</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32.255 5G Data connectivity domain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87926496"/>
                  </a:ext>
                </a:extLst>
              </a:tr>
              <a:tr h="514232">
                <a:tc>
                  <a:txBody>
                    <a:bodyPr/>
                    <a:lstStyle/>
                    <a:p>
                      <a:pPr algn="l" fontAlgn="t"/>
                      <a:r>
                        <a:rPr lang="sv-SE" sz="1400" b="1" i="0" u="sng" strike="noStrike" dirty="0">
                          <a:solidFill>
                            <a:srgbClr val="0000FF"/>
                          </a:solidFill>
                          <a:effectLst/>
                          <a:latin typeface="Arial" panose="020B0604020202020204" pitchFamily="34" charset="0"/>
                          <a:hlinkClick r:id="rId5"/>
                        </a:rPr>
                        <a:t>SP-180408</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32.290 5G system; Services, operations and procedures of charging using Service Based Interface (SBI)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7745583"/>
                  </a:ext>
                </a:extLst>
              </a:tr>
              <a:tr h="514232">
                <a:tc>
                  <a:txBody>
                    <a:bodyPr/>
                    <a:lstStyle/>
                    <a:p>
                      <a:pPr algn="l" fontAlgn="t"/>
                      <a:r>
                        <a:rPr lang="sv-SE" sz="1400" b="1" i="0" u="none" strike="noStrike" dirty="0">
                          <a:solidFill>
                            <a:srgbClr val="000000"/>
                          </a:solidFill>
                          <a:effectLst/>
                          <a:latin typeface="Arial" panose="020B0604020202020204" pitchFamily="34" charset="0"/>
                          <a:hlinkClick r:id="rId6"/>
                        </a:rPr>
                        <a:t>SP-180413</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32.848 Study on Volume based charging aspects for Voice Over LTE (VoLTE)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84017065"/>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13006427"/>
              </p:ext>
            </p:extLst>
          </p:nvPr>
        </p:nvGraphicFramePr>
        <p:xfrm>
          <a:off x="1384176" y="1796465"/>
          <a:ext cx="8290169" cy="2310676"/>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400" b="1" i="0" u="none" strike="noStrike" dirty="0">
                          <a:solidFill>
                            <a:srgbClr val="000000"/>
                          </a:solidFill>
                          <a:effectLst/>
                          <a:latin typeface="Arial" panose="020B0604020202020204" pitchFamily="34" charset="0"/>
                          <a:hlinkClick r:id="rId3"/>
                        </a:rPr>
                        <a:t>SP-180391</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Charging for IMS over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algn="l" fontAlgn="t"/>
                      <a:r>
                        <a:rPr lang="sv-SE" sz="1400" b="1" i="0" u="none" strike="noStrike" dirty="0">
                          <a:solidFill>
                            <a:srgbClr val="000000"/>
                          </a:solidFill>
                          <a:effectLst/>
                          <a:latin typeface="Arial" panose="020B0604020202020204" pitchFamily="34" charset="0"/>
                          <a:hlinkClick r:id="rId4"/>
                        </a:rPr>
                        <a:t>SP-180394</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Diameter Overload Control for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51091271"/>
                  </a:ext>
                </a:extLst>
              </a:tr>
              <a:tr h="486229">
                <a:tc>
                  <a:txBody>
                    <a:bodyPr/>
                    <a:lstStyle/>
                    <a:p>
                      <a:pPr algn="l" fontAlgn="t"/>
                      <a:r>
                        <a:rPr lang="sv-SE" sz="1400" b="1" i="0" u="none" strike="noStrike" dirty="0">
                          <a:solidFill>
                            <a:srgbClr val="000000"/>
                          </a:solidFill>
                          <a:effectLst/>
                          <a:latin typeface="Arial" panose="020B0604020202020204" pitchFamily="34" charset="0"/>
                          <a:hlinkClick r:id="rId5"/>
                        </a:rPr>
                        <a:t>SP-180398</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Work Item Exception for Data Charging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88594997"/>
                  </a:ext>
                </a:extLst>
              </a:tr>
              <a:tr h="486229">
                <a:tc>
                  <a:txBody>
                    <a:bodyPr/>
                    <a:lstStyle/>
                    <a:p>
                      <a:pPr algn="l" fontAlgn="t"/>
                      <a:r>
                        <a:rPr lang="sv-SE" sz="1400" b="1" i="0" u="none" strike="noStrike" dirty="0">
                          <a:solidFill>
                            <a:srgbClr val="000000"/>
                          </a:solidFill>
                          <a:effectLst/>
                          <a:latin typeface="Arial" panose="020B0604020202020204" pitchFamily="34" charset="0"/>
                          <a:hlinkClick r:id="rId6"/>
                        </a:rPr>
                        <a:t>SP-180399</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Service Based Interface for 5G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192869"/>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914240" y="1201005"/>
            <a:ext cx="7859348" cy="4075534"/>
          </a:xfrm>
        </p:spPr>
        <p:txBody>
          <a:bodyPr/>
          <a:lstStyle/>
          <a:p>
            <a:pPr marL="457200" lvl="1" indent="0">
              <a:lnSpc>
                <a:spcPct val="80000"/>
              </a:lnSpc>
              <a:buNone/>
              <a:defRPr/>
            </a:pPr>
            <a:endParaRPr lang="en-US" sz="2400" dirty="0"/>
          </a:p>
          <a:p>
            <a:r>
              <a:rPr lang="en-GB" altLang="zh-CN" sz="2400" dirty="0"/>
              <a:t>Open Mobile Alliance (OMA) </a:t>
            </a:r>
          </a:p>
          <a:p>
            <a:pPr lvl="1">
              <a:lnSpc>
                <a:spcPct val="80000"/>
              </a:lnSpc>
              <a:defRPr/>
            </a:pPr>
            <a:r>
              <a:rPr lang="en-GB" altLang="zh-CN" sz="2000" dirty="0">
                <a:ea typeface="+mn-ea"/>
                <a:cs typeface="+mn-cs"/>
              </a:rPr>
              <a:t>OMA ARC maintains the OMA Data Definition Specification (DDS) based on the SA5 specification for Diameter AVP code definitions (TS 32.299).</a:t>
            </a:r>
          </a:p>
          <a:p>
            <a:pPr lvl="1">
              <a:lnSpc>
                <a:spcPct val="80000"/>
              </a:lnSpc>
              <a:defRPr/>
            </a:pPr>
            <a:endParaRPr lang="en-GB" altLang="zh-CN" sz="2400" dirty="0">
              <a:ea typeface="+mn-ea"/>
              <a:cs typeface="+mn-cs"/>
            </a:endParaRPr>
          </a:p>
          <a:p>
            <a:pPr>
              <a:lnSpc>
                <a:spcPct val="80000"/>
              </a:lnSpc>
              <a:defRPr/>
            </a:pPr>
            <a:r>
              <a:rPr lang="en-GB" sz="2400" dirty="0"/>
              <a:t> GSMA Packet </a:t>
            </a:r>
            <a:r>
              <a:rPr lang="en-GB" sz="2400" dirty="0" err="1"/>
              <a:t>IoTTF</a:t>
            </a:r>
            <a:r>
              <a:rPr lang="en-GB" sz="2400" dirty="0"/>
              <a:t> </a:t>
            </a:r>
            <a:endParaRPr lang="en-GB" altLang="zh-CN" sz="2400" dirty="0">
              <a:ea typeface="+mn-ea"/>
              <a:cs typeface="+mn-cs"/>
            </a:endParaRPr>
          </a:p>
          <a:p>
            <a:pPr lvl="1">
              <a:lnSpc>
                <a:spcPct val="80000"/>
              </a:lnSpc>
              <a:defRPr/>
            </a:pPr>
            <a:r>
              <a:rPr lang="en-GB" sz="2000" dirty="0"/>
              <a:t>GSMA requirement on "Differentiation of LTE-M (</a:t>
            </a:r>
            <a:r>
              <a:rPr lang="en-GB" sz="2000" dirty="0" err="1"/>
              <a:t>eMTC</a:t>
            </a:r>
            <a:r>
              <a:rPr lang="en-GB" sz="2000" dirty="0"/>
              <a:t>) traffic from other LTE data traffic" for charging purpose will be achieved by a new RAT-Type dedicated to LTE-M, introduced by SA2/RAN3/CT3&amp;4.</a:t>
            </a:r>
            <a:endParaRPr lang="en-GB" altLang="zh-CN" sz="2000" dirty="0"/>
          </a:p>
        </p:txBody>
      </p:sp>
      <p:sp>
        <p:nvSpPr>
          <p:cNvPr id="5" name="Rectangle 4"/>
          <p:cNvSpPr>
            <a:spLocks noChangeArrowheads="1"/>
          </p:cNvSpPr>
          <p:nvPr/>
        </p:nvSpPr>
        <p:spPr bwMode="auto">
          <a:xfrm>
            <a:off x="1772900" y="39526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54672827"/>
              </p:ext>
            </p:extLst>
          </p:nvPr>
        </p:nvGraphicFramePr>
        <p:xfrm>
          <a:off x="1442682" y="1571456"/>
          <a:ext cx="8188500" cy="2710553"/>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algn="l" fontAlgn="t"/>
                      <a:r>
                        <a:rPr lang="sv-SE" sz="1400" b="1" i="0" u="sng" strike="noStrike" dirty="0">
                          <a:solidFill>
                            <a:srgbClr val="0000FF"/>
                          </a:solidFill>
                          <a:effectLst/>
                          <a:latin typeface="Arial" panose="020B0604020202020204" pitchFamily="34" charset="0"/>
                        </a:rPr>
                        <a:t>SP-180417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Management and virtualization aspects of 5G networks (NETSLICE-MNFV5G)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439621">
                <a:tc>
                  <a:txBody>
                    <a:bodyPr/>
                    <a:lstStyle/>
                    <a:p>
                      <a:pPr algn="l" fontAlgn="t"/>
                      <a:r>
                        <a:rPr lang="sv-SE" sz="1400" b="1" i="0" u="sng" strike="noStrike" dirty="0">
                          <a:solidFill>
                            <a:srgbClr val="0000FF"/>
                          </a:solidFill>
                          <a:effectLst/>
                          <a:latin typeface="Arial" panose="020B0604020202020204" pitchFamily="34" charset="0"/>
                          <a:hlinkClick r:id="rId3"/>
                        </a:rPr>
                        <a:t>SP-180421</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Network Resource Model (NRM) for 5G networks and network slicing (NETSLICE-5GNRM)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r h="439621">
                <a:tc>
                  <a:txBody>
                    <a:bodyPr/>
                    <a:lstStyle/>
                    <a:p>
                      <a:pPr algn="l" fontAlgn="t"/>
                      <a:r>
                        <a:rPr lang="sv-SE" sz="1400" b="1" i="0" u="sng" strike="noStrike" dirty="0">
                          <a:solidFill>
                            <a:srgbClr val="0000FF"/>
                          </a:solidFill>
                          <a:effectLst/>
                          <a:latin typeface="Arial" panose="020B0604020202020204" pitchFamily="34" charset="0"/>
                          <a:hlinkClick r:id="rId4"/>
                        </a:rPr>
                        <a:t>SP-180424</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Rel-15 CRs on Management </a:t>
                      </a:r>
                      <a:r>
                        <a:rPr lang="sv-SE" sz="1400" b="0" i="0" u="none" strike="noStrike" dirty="0" err="1">
                          <a:solidFill>
                            <a:srgbClr val="000000"/>
                          </a:solidFill>
                          <a:effectLst/>
                          <a:latin typeface="Arial" panose="020B0604020202020204" pitchFamily="34" charset="0"/>
                        </a:rPr>
                        <a:t>Enhancement</a:t>
                      </a:r>
                      <a:r>
                        <a:rPr lang="sv-SE" sz="1400" b="0" i="0" u="none" strike="noStrike" dirty="0">
                          <a:solidFill>
                            <a:srgbClr val="000000"/>
                          </a:solidFill>
                          <a:effectLst/>
                          <a:latin typeface="Arial" panose="020B0604020202020204" pitchFamily="34" charset="0"/>
                        </a:rPr>
                        <a:t> for EPC CUPS (ME_CUPS)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62611980"/>
                  </a:ext>
                </a:extLst>
              </a:tr>
              <a:tr h="439621">
                <a:tc>
                  <a:txBody>
                    <a:bodyPr/>
                    <a:lstStyle/>
                    <a:p>
                      <a:pPr algn="l" fontAlgn="t"/>
                      <a:r>
                        <a:rPr lang="sv-SE" sz="1400" b="1" i="0" u="sng" strike="noStrike" dirty="0">
                          <a:solidFill>
                            <a:srgbClr val="0000FF"/>
                          </a:solidFill>
                          <a:effectLst/>
                          <a:latin typeface="Arial" panose="020B0604020202020204" pitchFamily="34" charset="0"/>
                          <a:hlinkClick r:id="rId5"/>
                        </a:rPr>
                        <a:t>SP-180433</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Assurance data and Performance Management for 5G networks and network slicing (NETSLICE-ADPM5G)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50596375"/>
                  </a:ext>
                </a:extLst>
              </a:tr>
              <a:tr h="439621">
                <a:tc>
                  <a:txBody>
                    <a:bodyPr/>
                    <a:lstStyle/>
                    <a:p>
                      <a:pPr algn="l" fontAlgn="t"/>
                      <a:r>
                        <a:rPr lang="sv-SE" sz="1400" b="1" i="0" u="sng" strike="noStrike">
                          <a:solidFill>
                            <a:srgbClr val="0000FF"/>
                          </a:solidFill>
                          <a:effectLst/>
                          <a:latin typeface="Arial" panose="020B0604020202020204" pitchFamily="34" charset="0"/>
                          <a:hlinkClick r:id="rId6"/>
                        </a:rPr>
                        <a:t>SP-180434</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Rel-15 CRs on 5G </a:t>
                      </a:r>
                      <a:r>
                        <a:rPr lang="sv-SE" sz="1400" b="0" i="0" u="none" strike="noStrike" dirty="0" err="1">
                          <a:solidFill>
                            <a:srgbClr val="000000"/>
                          </a:solidFill>
                          <a:effectLst/>
                          <a:latin typeface="Arial" panose="020B0604020202020204" pitchFamily="34" charset="0"/>
                        </a:rPr>
                        <a:t>Trace</a:t>
                      </a:r>
                      <a:r>
                        <a:rPr lang="sv-SE" sz="1400" b="0" i="0" u="none" strike="noStrike" dirty="0">
                          <a:solidFill>
                            <a:srgbClr val="000000"/>
                          </a:solidFill>
                          <a:effectLst/>
                          <a:latin typeface="Arial" panose="020B0604020202020204" pitchFamily="34" charset="0"/>
                        </a:rPr>
                        <a:t> management (NETSLICE-5GTRACE)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9007687"/>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4952" y="27984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16681639"/>
              </p:ext>
            </p:extLst>
          </p:nvPr>
        </p:nvGraphicFramePr>
        <p:xfrm>
          <a:off x="674710" y="965646"/>
          <a:ext cx="9403307" cy="5273040"/>
        </p:xfrm>
        <a:graphic>
          <a:graphicData uri="http://schemas.openxmlformats.org/drawingml/2006/table">
            <a:tbl>
              <a:tblPr/>
              <a:tblGrid>
                <a:gridCol w="1091821">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3"/>
                        </a:rPr>
                        <a:t>SP-180403</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28.531 Management and orchestration of networks and network slicing; Provisioning; Stage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4"/>
                        </a:rPr>
                        <a:t>SP-180406</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28.530 Management and orchestration of networks and network slicing; Concepts, use cases and requirements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400" b="1" i="0" u="sng" strike="noStrike">
                          <a:solidFill>
                            <a:srgbClr val="0000FF"/>
                          </a:solidFill>
                          <a:effectLst/>
                          <a:latin typeface="Arial" panose="020B0604020202020204" pitchFamily="34" charset="0"/>
                          <a:hlinkClick r:id="rId5"/>
                        </a:rPr>
                        <a:t>SP-180407</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32.158 Design rules for </a:t>
                      </a:r>
                      <a:r>
                        <a:rPr lang="en-US" sz="1400" b="0" i="0" u="none" strike="noStrike" dirty="0" err="1">
                          <a:solidFill>
                            <a:srgbClr val="000000"/>
                          </a:solidFill>
                          <a:effectLst/>
                          <a:latin typeface="Arial" panose="020B0604020202020204" pitchFamily="34" charset="0"/>
                        </a:rPr>
                        <a:t>REpresentational</a:t>
                      </a:r>
                      <a:r>
                        <a:rPr lang="en-US" sz="1400" b="0" i="0" u="none" strike="noStrike" dirty="0">
                          <a:solidFill>
                            <a:srgbClr val="000000"/>
                          </a:solidFill>
                          <a:effectLst/>
                          <a:latin typeface="Arial" panose="020B0604020202020204" pitchFamily="34" charset="0"/>
                        </a:rPr>
                        <a:t> State Transfer (REST) Solution Sets (SS)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6"/>
                        </a:rPr>
                        <a:t>SP-180409</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28.540, Management and orchestration of networks and network slicing; NR and NG-RAN Network Resource Model (NRM); Stage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5817543"/>
                  </a:ext>
                </a:extLst>
              </a:tr>
              <a:tr h="393539">
                <a:tc>
                  <a:txBody>
                    <a:bodyPr/>
                    <a:lstStyle/>
                    <a:p>
                      <a:pPr algn="l" fontAlgn="t"/>
                      <a:r>
                        <a:rPr lang="sv-SE" sz="1400" b="1" i="0" u="sng" strike="noStrike">
                          <a:solidFill>
                            <a:srgbClr val="0000FF"/>
                          </a:solidFill>
                          <a:effectLst/>
                          <a:latin typeface="Arial" panose="020B0604020202020204" pitchFamily="34" charset="0"/>
                          <a:hlinkClick r:id="rId7"/>
                        </a:rPr>
                        <a:t>SP-180410</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28.541, Management and orchestration of networks and network slicing; NR and NG-RAN Network Resource Model (NRM); Stage 2 and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8524662"/>
                  </a:ext>
                </a:extLst>
              </a:tr>
              <a:tr h="393539">
                <a:tc>
                  <a:txBody>
                    <a:bodyPr/>
                    <a:lstStyle/>
                    <a:p>
                      <a:pPr algn="l" fontAlgn="t"/>
                      <a:r>
                        <a:rPr lang="sv-SE" sz="1400" b="1" i="0" u="sng" strike="noStrike">
                          <a:solidFill>
                            <a:srgbClr val="0000FF"/>
                          </a:solidFill>
                          <a:effectLst/>
                          <a:latin typeface="Arial" panose="020B0604020202020204" pitchFamily="34" charset="0"/>
                          <a:hlinkClick r:id="rId8"/>
                        </a:rPr>
                        <a:t>SP-180411</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28.542, Management and orchestration of networks and network slicing; 5G Core Network (5GC) Network Resource Model (NRM); Stage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92931757"/>
                  </a:ext>
                </a:extLst>
              </a:tr>
              <a:tr h="393539">
                <a:tc>
                  <a:txBody>
                    <a:bodyPr/>
                    <a:lstStyle/>
                    <a:p>
                      <a:pPr algn="l" fontAlgn="t"/>
                      <a:r>
                        <a:rPr lang="sv-SE" sz="1400" b="1" i="0" u="sng" strike="noStrike">
                          <a:solidFill>
                            <a:srgbClr val="0000FF"/>
                          </a:solidFill>
                          <a:effectLst/>
                          <a:latin typeface="Arial" panose="020B0604020202020204" pitchFamily="34" charset="0"/>
                          <a:hlinkClick r:id="rId9"/>
                        </a:rPr>
                        <a:t>SP-180412</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28.543, Management and orchestration of networks and network slicing; 5G Core Network (5GC) Network Resource Model (NRM); Stage 2 and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1126837"/>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10"/>
                        </a:rPr>
                        <a:t>SP-180414</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28.554 Management and orchestration of networks and network slicing; 5G End to end Key Performance Indicators (KPI), performance measurements and assurance data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1000003"/>
                  </a:ext>
                </a:extLst>
              </a:tr>
              <a:tr h="393539">
                <a:tc>
                  <a:txBody>
                    <a:bodyPr/>
                    <a:lstStyle/>
                    <a:p>
                      <a:pPr algn="l" fontAlgn="t"/>
                      <a:r>
                        <a:rPr lang="sv-SE" sz="1400" b="1" i="0" u="sng" strike="noStrike">
                          <a:solidFill>
                            <a:srgbClr val="0000FF"/>
                          </a:solidFill>
                          <a:effectLst/>
                          <a:latin typeface="Arial" panose="020B0604020202020204" pitchFamily="34" charset="0"/>
                          <a:hlinkClick r:id="rId11"/>
                        </a:rPr>
                        <a:t>SP-180415</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28.550 Management and orchestration of networks and network slicing; Performance Management (PM); Stage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5217572"/>
                  </a:ext>
                </a:extLst>
              </a:tr>
              <a:tr h="393539">
                <a:tc>
                  <a:txBody>
                    <a:bodyPr/>
                    <a:lstStyle/>
                    <a:p>
                      <a:pPr algn="l" fontAlgn="t"/>
                      <a:r>
                        <a:rPr lang="sv-SE" sz="1400" b="1" i="0" u="sng" strike="noStrike">
                          <a:solidFill>
                            <a:srgbClr val="0000FF"/>
                          </a:solidFill>
                          <a:effectLst/>
                          <a:latin typeface="Arial" panose="020B0604020202020204" pitchFamily="34" charset="0"/>
                          <a:hlinkClick r:id="rId12"/>
                        </a:rPr>
                        <a:t>SP-180416</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32.871 Study on policy management for mobile networks based on NFV scenarios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err="1">
                          <a:solidFill>
                            <a:srgbClr val="000000"/>
                          </a:solidFill>
                          <a:effectLst/>
                          <a:latin typeface="Arial" panose="020B0604020202020204" pitchFamily="34" charset="0"/>
                        </a:rPr>
                        <a:t>Approval</a:t>
                      </a:r>
                      <a:endParaRPr lang="sv-SE" sz="14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67995227"/>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13"/>
                        </a:rPr>
                        <a:t>SP-180458</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32.868 Telecommunication </a:t>
                      </a:r>
                      <a:r>
                        <a:rPr lang="en-US" sz="1400" b="0" i="0" u="none" strike="noStrike" dirty="0" err="1">
                          <a:solidFill>
                            <a:srgbClr val="000000"/>
                          </a:solidFill>
                          <a:effectLst/>
                          <a:latin typeface="Arial" panose="020B0604020202020204" pitchFamily="34" charset="0"/>
                        </a:rPr>
                        <a:t>management;Study</a:t>
                      </a:r>
                      <a:r>
                        <a:rPr lang="en-US" sz="1400" b="0" i="0" u="none" strike="noStrike" dirty="0">
                          <a:solidFill>
                            <a:srgbClr val="000000"/>
                          </a:solidFill>
                          <a:effectLst/>
                          <a:latin typeface="Arial" panose="020B0604020202020204" pitchFamily="34" charset="0"/>
                        </a:rPr>
                        <a:t> on OAM aspects of LTE and WLAN integration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err="1">
                          <a:solidFill>
                            <a:srgbClr val="000000"/>
                          </a:solidFill>
                          <a:effectLst/>
                          <a:latin typeface="Arial" panose="020B0604020202020204" pitchFamily="34" charset="0"/>
                        </a:rPr>
                        <a:t>Approval</a:t>
                      </a:r>
                      <a:endParaRPr lang="sv-SE" sz="14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50969299"/>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28851" y="349491"/>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32249324"/>
              </p:ext>
            </p:extLst>
          </p:nvPr>
        </p:nvGraphicFramePr>
        <p:xfrm>
          <a:off x="980962" y="1230163"/>
          <a:ext cx="9058605" cy="5058346"/>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3"/>
                        </a:rPr>
                        <a:t>SP-180387</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Study on protocol enhancement for real time communication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4"/>
                        </a:rPr>
                        <a:t>SP-180388</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Study on integration of ONAP and 3GPP configuration management services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2252913"/>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5"/>
                        </a:rPr>
                        <a:t>SP-180389</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Updated SID on integration of ONAP DCAE and 3GPP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8703371"/>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6"/>
                        </a:rPr>
                        <a:t>SP-180390</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Study on management aspects of edge computing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65206164"/>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7"/>
                        </a:rPr>
                        <a:t>SP-180392</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Work Item Exception for “Assurance data and PM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44174415"/>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8"/>
                        </a:rPr>
                        <a:t>SP-180393</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NETSLICE-MNFV5G Management and virtualization aspects of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26819"/>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9"/>
                        </a:rPr>
                        <a:t>SP-180395</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Work Item Exception for Management and orchestration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7480487"/>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0"/>
                        </a:rPr>
                        <a:t>SP-180396</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Work Item Exception for REST Solution Sets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01467239"/>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1"/>
                        </a:rPr>
                        <a:t>SP-180397</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Management enhancement for EPC 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34992891"/>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2"/>
                        </a:rPr>
                        <a:t>SP-180400</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Network Resource Model (NRM)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6689842"/>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3"/>
                        </a:rPr>
                        <a:t>SP-180401</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 Item exception for provisioning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69772138"/>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4"/>
                        </a:rPr>
                        <a:t>SP-180402</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NETSLICE-FS5G Fault Supervision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8431524"/>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18379" y="453636"/>
            <a:ext cx="7272337" cy="649287"/>
          </a:xfrm>
        </p:spPr>
        <p:txBody>
          <a:bodyPr/>
          <a:lstStyle/>
          <a:p>
            <a:r>
              <a:rPr lang="en-GB" altLang="zh-CN" sz="3600" dirty="0"/>
              <a:t>OAM&amp;P cooperation</a:t>
            </a:r>
          </a:p>
        </p:txBody>
      </p:sp>
      <p:sp>
        <p:nvSpPr>
          <p:cNvPr id="43011" name="Rectangle 3"/>
          <p:cNvSpPr>
            <a:spLocks noGrp="1"/>
          </p:cNvSpPr>
          <p:nvPr>
            <p:ph type="body" idx="1"/>
          </p:nvPr>
        </p:nvSpPr>
        <p:spPr>
          <a:xfrm>
            <a:off x="1274164" y="1543988"/>
            <a:ext cx="10266285" cy="5119476"/>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Network Slicing </a:t>
            </a:r>
          </a:p>
          <a:p>
            <a:pPr marL="914400" lvl="1" indent="-457200">
              <a:defRPr/>
            </a:pPr>
            <a:r>
              <a:rPr lang="en-GB" altLang="zh-CN" sz="2000" dirty="0">
                <a:ea typeface="宋体" pitchFamily="2" charset="-122"/>
              </a:rPr>
              <a:t>Regular LSs exchanges on Network Slicing with GSMA, BBF, MEF, NGMN, ETSI ISG NFV, etc.</a:t>
            </a:r>
          </a:p>
          <a:p>
            <a:pPr marL="534972" indent="-457200">
              <a:defRPr/>
            </a:pPr>
            <a:r>
              <a:rPr lang="en-GB" altLang="zh-CN" sz="2500" dirty="0"/>
              <a:t>ONAP </a:t>
            </a:r>
          </a:p>
          <a:p>
            <a:pPr marL="914400" lvl="1" indent="-457200">
              <a:defRPr/>
            </a:pPr>
            <a:r>
              <a:rPr lang="en-US" sz="2000" dirty="0"/>
              <a:t>A LS was sent to ONAP to inform them about the new study item in SA5 on integration of ONAP DCAE and 3GPP management architecture</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(1/6)</a:t>
            </a:r>
          </a:p>
        </p:txBody>
      </p:sp>
      <p:graphicFrame>
        <p:nvGraphicFramePr>
          <p:cNvPr id="6" name="Group 76"/>
          <p:cNvGraphicFramePr>
            <a:graphicFrameLocks/>
          </p:cNvGraphicFramePr>
          <p:nvPr>
            <p:extLst>
              <p:ext uri="{D42A27DB-BD31-4B8C-83A1-F6EECF244321}">
                <p14:modId xmlns:p14="http://schemas.microsoft.com/office/powerpoint/2010/main" val="1851940461"/>
              </p:ext>
            </p:extLst>
          </p:nvPr>
        </p:nvGraphicFramePr>
        <p:xfrm>
          <a:off x="163773" y="1005577"/>
          <a:ext cx="11900848" cy="500476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Aspects of Northbound APIs for SCEF-SCS/AS Interworking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 June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32.254, 32.240, 32.299, 32.298,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TS 32.254 was updated to refine some parameter names.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All Diameter AVPs related to "Exposure Function API" charging over offline (Rf) and online (Ro) charging have been specified in TS 32.299.</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he new CDR ""Exposure Function API" has been specified in ASN.1 syntax in the TS 32.298.</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Introduction of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supported-Feature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mechanism</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TS 32.254 as a new Rel-15 "NAPS-CH" service, and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corresponding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AVP in TS 32.299</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 TS 32.254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9603146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(2/6)</a:t>
            </a:r>
          </a:p>
        </p:txBody>
      </p:sp>
      <p:graphicFrame>
        <p:nvGraphicFramePr>
          <p:cNvPr id="6" name="Group 76"/>
          <p:cNvGraphicFramePr>
            <a:graphicFrameLocks/>
          </p:cNvGraphicFramePr>
          <p:nvPr>
            <p:extLst>
              <p:ext uri="{D42A27DB-BD31-4B8C-83A1-F6EECF244321}">
                <p14:modId xmlns:p14="http://schemas.microsoft.com/office/powerpoint/2010/main" val="1009832286"/>
              </p:ext>
            </p:extLst>
          </p:nvPr>
        </p:nvGraphicFramePr>
        <p:xfrm>
          <a:off x="163773" y="1005577"/>
          <a:ext cx="11900848" cy="544409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Data Charging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5GS_Ph1-DCH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780035</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 </a:t>
                      </a:r>
                      <a:r>
                        <a:rPr lang="en-GB" sz="1600" kern="1200" dirty="0">
                          <a:solidFill>
                            <a:schemeClr val="tx1"/>
                          </a:solidFill>
                          <a:effectLst/>
                          <a:latin typeface="+mn-lt"/>
                          <a:ea typeface="+mn-ea"/>
                          <a:cs typeface="+mn-cs"/>
                        </a:rPr>
                        <a:t> -&gt; SA#81 – Sept.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pCRs for draft TS 32.255 5G data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connectivity</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approved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on: </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High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level</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requirements</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and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principles</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scenario description</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Improvement</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of triggers description for PDU session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and description on provisioning of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these</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triggers.</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Interworking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EPC: architecture, flows</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Roaming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Home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Routed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architecture, flows, new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Qos</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based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for inter-</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Operator</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settlements</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CDR description for 5G PDU session</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Charging information structure for quota management and usage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reporting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in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Service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continuity</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(SSC modes 2 and 3)</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CDRs</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generation</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by CHF</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Charging identifier (for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correlation</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description</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etc.</a:t>
                      </a:r>
                    </a:p>
                    <a:p>
                      <a:pPr marL="0" lvl="0" indent="0" algn="l" defTabSz="1219170" rtl="0" eaLnBrk="1" latinLnBrk="0" hangingPunct="1">
                        <a:buFontTx/>
                        <a:buNone/>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to TS 32.240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refinement</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on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definition</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and offline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in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system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US" sz="1400" b="0" i="0" u="sng"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lang="en-GB" sz="1600" kern="1200" dirty="0">
                          <a:solidFill>
                            <a:schemeClr val="tx1"/>
                          </a:solidFill>
                          <a:effectLst/>
                          <a:latin typeface="+mn-lt"/>
                          <a:ea typeface="+mn-ea"/>
                          <a:cs typeface="+mn-cs"/>
                        </a:rPr>
                        <a:t>Rel-15 CRs, TS 32.255 for information,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4816346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(3/6)</a:t>
            </a:r>
          </a:p>
        </p:txBody>
      </p:sp>
      <p:graphicFrame>
        <p:nvGraphicFramePr>
          <p:cNvPr id="6" name="Group 76"/>
          <p:cNvGraphicFramePr>
            <a:graphicFrameLocks/>
          </p:cNvGraphicFramePr>
          <p:nvPr>
            <p:extLst>
              <p:ext uri="{D42A27DB-BD31-4B8C-83A1-F6EECF244321}">
                <p14:modId xmlns:p14="http://schemas.microsoft.com/office/powerpoint/2010/main" val="3180068927"/>
              </p:ext>
            </p:extLst>
          </p:nvPr>
        </p:nvGraphicFramePr>
        <p:xfrm>
          <a:off x="134590" y="869390"/>
          <a:ext cx="11900848" cy="557455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Service Based Interface for 5G Charging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5GS_Ph1-SBI_CH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780034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 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15% -&gt; 55%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 </a:t>
                      </a:r>
                      <a:r>
                        <a:rPr lang="en-GB" sz="1600" kern="1200" dirty="0">
                          <a:solidFill>
                            <a:schemeClr val="tx1"/>
                          </a:solidFill>
                          <a:effectLst/>
                          <a:latin typeface="+mn-lt"/>
                          <a:ea typeface="+mn-ea"/>
                          <a:cs typeface="+mn-cs"/>
                        </a:rPr>
                        <a:t> -&gt; SA#81 – Sept.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Approved pCRs for TS 32.290 "Telecommunication management; Charging management; 5G system; Services, operations and procedures of charging using Service Based Interface (SBI)" :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New Event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based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Charging scenario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Common Charging information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struture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generic</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Nchf_ConvergedCharging_Notify</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service operation definition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Approved pCRs for TS 32.291"5G system; Charging Services, stage 3"expected to follow CT4/CT3 TS skeleton (based on current examples) introduced preliminary description on:</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Bindings of CDR parameters, Information Element and Attributes</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Notification API definition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POST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method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selection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all cases, R</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emoval</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use of PATCH method</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Data types, also those re-used from CT4 TS 29.571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lang="en-GB" sz="1600" kern="1200" dirty="0">
                          <a:solidFill>
                            <a:schemeClr val="tx1"/>
                          </a:solidFill>
                          <a:effectLst/>
                          <a:latin typeface="+mn-lt"/>
                          <a:ea typeface="+mn-ea"/>
                          <a:cs typeface="+mn-cs"/>
                        </a:rPr>
                        <a:t>TS 32.290 for information and approval,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9381384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075473609"/>
              </p:ext>
            </p:extLst>
          </p:nvPr>
        </p:nvGraphicFramePr>
        <p:xfrm>
          <a:off x="1124263" y="1156987"/>
          <a:ext cx="8730939" cy="4986149"/>
        </p:xfrm>
        <a:graphic>
          <a:graphicData uri="http://schemas.openxmlformats.org/drawingml/2006/table">
            <a:tbl>
              <a:tblPr/>
              <a:tblGrid>
                <a:gridCol w="1435446">
                  <a:extLst>
                    <a:ext uri="{9D8B030D-6E8A-4147-A177-3AD203B41FA5}">
                      <a16:colId xmlns:a16="http://schemas.microsoft.com/office/drawing/2014/main" val="20000"/>
                    </a:ext>
                  </a:extLst>
                </a:gridCol>
                <a:gridCol w="1847667">
                  <a:extLst>
                    <a:ext uri="{9D8B030D-6E8A-4147-A177-3AD203B41FA5}">
                      <a16:colId xmlns:a16="http://schemas.microsoft.com/office/drawing/2014/main" val="20001"/>
                    </a:ext>
                  </a:extLst>
                </a:gridCol>
                <a:gridCol w="1788217">
                  <a:extLst>
                    <a:ext uri="{9D8B030D-6E8A-4147-A177-3AD203B41FA5}">
                      <a16:colId xmlns:a16="http://schemas.microsoft.com/office/drawing/2014/main" val="20002"/>
                    </a:ext>
                  </a:extLst>
                </a:gridCol>
                <a:gridCol w="1122835">
                  <a:extLst>
                    <a:ext uri="{9D8B030D-6E8A-4147-A177-3AD203B41FA5}">
                      <a16:colId xmlns:a16="http://schemas.microsoft.com/office/drawing/2014/main" val="20003"/>
                    </a:ext>
                  </a:extLst>
                </a:gridCol>
                <a:gridCol w="1206007">
                  <a:extLst>
                    <a:ext uri="{9D8B030D-6E8A-4147-A177-3AD203B41FA5}">
                      <a16:colId xmlns:a16="http://schemas.microsoft.com/office/drawing/2014/main" val="20004"/>
                    </a:ext>
                  </a:extLst>
                </a:gridCol>
                <a:gridCol w="1330767">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Rome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Italy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Beijing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La Jolla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26-28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Stockholm</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Sweden</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Ericsson</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Kochi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Spokane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sz="4000" dirty="0"/>
              <a:t>2018 meeting calendar</a:t>
            </a:r>
          </a:p>
        </p:txBody>
      </p:sp>
    </p:spTree>
    <p:extLst>
      <p:ext uri="{BB962C8B-B14F-4D97-AF65-F5344CB8AC3E}">
        <p14:creationId xmlns:p14="http://schemas.microsoft.com/office/powerpoint/2010/main" val="160373845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(4/6)</a:t>
            </a:r>
          </a:p>
        </p:txBody>
      </p:sp>
      <p:graphicFrame>
        <p:nvGraphicFramePr>
          <p:cNvPr id="6" name="Group 76"/>
          <p:cNvGraphicFramePr>
            <a:graphicFrameLocks/>
          </p:cNvGraphicFramePr>
          <p:nvPr>
            <p:extLst>
              <p:ext uri="{D42A27DB-BD31-4B8C-83A1-F6EECF244321}">
                <p14:modId xmlns:p14="http://schemas.microsoft.com/office/powerpoint/2010/main" val="3611934686"/>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790016</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 June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32.277, TS 32.299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The supported feature generic mechanism description which will be used by all domain/sub-system/service charging from Rel-15, is introduced in TS 32.299, also with the corresponding AVPs (including Experimental-Result Code newly used over Ro and Rf).</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PS charging Features introduced in Rel-15 (EDCE5-CH,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eFMSS_CH, WAEPC_CH_Untrusted, WAEPC_CH_trusted) are specified to support the mechanism</a:t>
                      </a: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ProSe charging Rel-15 ProSe_WLAN_DD-CH Feature introduced in Rel-15 is specified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to support the mechanism</a:t>
                      </a: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a:ln>
                            <a:noFill/>
                          </a:ln>
                          <a:solidFill>
                            <a:schemeClr val="tx1"/>
                          </a:solidFill>
                          <a:effectLst/>
                          <a:latin typeface="Calibri" pitchFamily="34" charset="0"/>
                          <a:ea typeface="宋体" pitchFamily="2" charset="-122"/>
                          <a:cs typeface="Arial" charset="0"/>
                        </a:rPr>
                        <a:t> </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9432899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(5/6)</a:t>
            </a:r>
          </a:p>
        </p:txBody>
      </p:sp>
      <p:graphicFrame>
        <p:nvGraphicFramePr>
          <p:cNvPr id="6" name="Group 76"/>
          <p:cNvGraphicFramePr>
            <a:graphicFrameLocks/>
          </p:cNvGraphicFramePr>
          <p:nvPr>
            <p:extLst>
              <p:ext uri="{D42A27DB-BD31-4B8C-83A1-F6EECF244321}">
                <p14:modId xmlns:p14="http://schemas.microsoft.com/office/powerpoint/2010/main" val="3505110665"/>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Diameter Overload Control for Charging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DOCME_CH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790017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 </a:t>
                      </a:r>
                      <a:r>
                        <a:rPr lang="en-GB" sz="1600" kern="1200" dirty="0">
                          <a:solidFill>
                            <a:schemeClr val="tx1"/>
                          </a:solidFill>
                          <a:effectLst/>
                          <a:latin typeface="+mn-lt"/>
                          <a:ea typeface="+mn-ea"/>
                          <a:cs typeface="+mn-cs"/>
                        </a:rPr>
                        <a:t>  -&gt; SA#81 – Sept.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32.299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 new Normative Annex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added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general</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description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referering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IETF RFC 7683 for of DOIC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Diameter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Overload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Control) for 3GPP Charging Applications. </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lang="en-GB" sz="1600" kern="1200" dirty="0">
                          <a:solidFill>
                            <a:schemeClr val="tx1"/>
                          </a:solidFill>
                          <a:effectLst/>
                          <a:latin typeface="+mn-lt"/>
                          <a:ea typeface="+mn-ea"/>
                          <a:cs typeface="+mn-cs"/>
                        </a:rPr>
                        <a:t>Rel-15 CR,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80810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(6/6)</a:t>
            </a:r>
          </a:p>
        </p:txBody>
      </p:sp>
      <p:graphicFrame>
        <p:nvGraphicFramePr>
          <p:cNvPr id="6" name="Group 76"/>
          <p:cNvGraphicFramePr>
            <a:graphicFrameLocks/>
          </p:cNvGraphicFramePr>
          <p:nvPr>
            <p:extLst>
              <p:ext uri="{D42A27DB-BD31-4B8C-83A1-F6EECF244321}">
                <p14:modId xmlns:p14="http://schemas.microsoft.com/office/powerpoint/2010/main" val="281914147"/>
              </p:ext>
            </p:extLst>
          </p:nvPr>
        </p:nvGraphicFramePr>
        <p:xfrm>
          <a:off x="163773" y="1005577"/>
          <a:ext cx="11900848" cy="508687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aspects of WLAN access in EPC</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WAEPC_CH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UID_790018</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 June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were introduced in TS 32.251:</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extended definition for location information for trusted and untrusted WLAN: Civic address, line identifier, WLAN Operator, and some additional corresponding triggers for charging condition changes.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 indicator for unauthenticated IMSI (when emergency session over WLAN)</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C</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orresponding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AVPs were introduced in TS 32.299</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Corresponding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new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fields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descripition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ePDG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TWAG, SGW and PGW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CDRs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their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ASN.1 description.</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description of location information for trusted and untrusted in IMS charging were introduced in TS 32.260, and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c</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orresponding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description for TS 32.299 AVPs and CDRs TS 32.298 CDR fields.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lang="en-GB" sz="1600" kern="1200" dirty="0">
                          <a:solidFill>
                            <a:schemeClr val="tx1"/>
                          </a:solidFill>
                          <a:effectLst/>
                          <a:latin typeface="+mn-lt"/>
                          <a:ea typeface="+mn-ea"/>
                          <a:cs typeface="+mn-cs"/>
                        </a:rPr>
                        <a:t>Rel-15 CRs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7722619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CH SIs (1/1)</a:t>
            </a:r>
          </a:p>
        </p:txBody>
      </p:sp>
      <p:graphicFrame>
        <p:nvGraphicFramePr>
          <p:cNvPr id="6" name="Group 76"/>
          <p:cNvGraphicFramePr>
            <a:graphicFrameLocks/>
          </p:cNvGraphicFramePr>
          <p:nvPr>
            <p:extLst>
              <p:ext uri="{D42A27DB-BD31-4B8C-83A1-F6EECF244321}">
                <p14:modId xmlns:p14="http://schemas.microsoft.com/office/powerpoint/2010/main" val="4260479535"/>
              </p:ext>
            </p:extLst>
          </p:nvPr>
        </p:nvGraphicFramePr>
        <p:xfrm>
          <a:off x="977812" y="1190659"/>
          <a:ext cx="9853684" cy="5128219"/>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45%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he study was concluded for:</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Support of the identifiers of caller and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callee</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Support of CAT</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Support status of VoLTE service delivery</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Support of 3PTY conference, HOLD and CW</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Recommendation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of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corresponding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normative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work</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needed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SA5 and CT3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provided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499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GB" sz="1600" kern="1200" dirty="0">
                          <a:solidFill>
                            <a:schemeClr val="tx1"/>
                          </a:solidFill>
                          <a:effectLst/>
                          <a:latin typeface="+mn-lt"/>
                          <a:ea typeface="+mn-ea"/>
                          <a:cs typeface="+mn-cs"/>
                        </a:rPr>
                        <a:t>TR 32.848 for information and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(1/10)</a:t>
            </a:r>
          </a:p>
        </p:txBody>
      </p:sp>
      <p:graphicFrame>
        <p:nvGraphicFramePr>
          <p:cNvPr id="6" name="Group 76"/>
          <p:cNvGraphicFramePr>
            <a:graphicFrameLocks/>
          </p:cNvGraphicFramePr>
          <p:nvPr>
            <p:extLst>
              <p:ext uri="{D42A27DB-BD31-4B8C-83A1-F6EECF244321}">
                <p14:modId xmlns:p14="http://schemas.microsoft.com/office/powerpoint/2010/main" val="4096593301"/>
              </p:ext>
            </p:extLst>
          </p:nvPr>
        </p:nvGraphicFramePr>
        <p:xfrm>
          <a:off x="31532" y="1101117"/>
          <a:ext cx="12050973" cy="5004760"/>
        </p:xfrm>
        <a:graphic>
          <a:graphicData uri="http://schemas.openxmlformats.org/drawingml/2006/table">
            <a:tbl>
              <a:tblPr/>
              <a:tblGrid>
                <a:gridCol w="1884319">
                  <a:extLst>
                    <a:ext uri="{9D8B030D-6E8A-4147-A177-3AD203B41FA5}">
                      <a16:colId xmlns:a16="http://schemas.microsoft.com/office/drawing/2014/main" val="20000"/>
                    </a:ext>
                  </a:extLst>
                </a:gridCol>
                <a:gridCol w="4124477">
                  <a:extLst>
                    <a:ext uri="{9D8B030D-6E8A-4147-A177-3AD203B41FA5}">
                      <a16:colId xmlns:a16="http://schemas.microsoft.com/office/drawing/2014/main" val="20001"/>
                    </a:ext>
                  </a:extLst>
                </a:gridCol>
                <a:gridCol w="3084093">
                  <a:extLst>
                    <a:ext uri="{9D8B030D-6E8A-4147-A177-3AD203B41FA5}">
                      <a16:colId xmlns:a16="http://schemas.microsoft.com/office/drawing/2014/main" val="20003"/>
                    </a:ext>
                  </a:extLst>
                </a:gridCol>
                <a:gridCol w="29580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85%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28.530,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two meetings there were 40 contributions were treated. The group discussed background, architecture, concepts, use cases and requirements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Focus on concepts, terminology and management service components, further refinement and clarifications in support of the other work items</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Working agreement on terminology, naming and definitions for the management service-based architecture</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Deeper understanding of service based versus reference point architecture is evolving allowing contributors to concentrate on interface specifications.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Concepts, use cases and requirements are nearing 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lang="en-US" sz="1600" kern="1200" dirty="0">
                          <a:solidFill>
                            <a:schemeClr val="tx1"/>
                          </a:solidFill>
                          <a:effectLst/>
                          <a:latin typeface="+mn-lt"/>
                          <a:ea typeface="+mn-ea"/>
                          <a:cs typeface="+mn-cs"/>
                        </a:rPr>
                        <a:t>TS 28.530 for Information, </a:t>
                      </a: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(2/10)</a:t>
            </a:r>
          </a:p>
        </p:txBody>
      </p:sp>
      <p:graphicFrame>
        <p:nvGraphicFramePr>
          <p:cNvPr id="6" name="Group 76"/>
          <p:cNvGraphicFramePr>
            <a:graphicFrameLocks/>
          </p:cNvGraphicFramePr>
          <p:nvPr>
            <p:extLst>
              <p:ext uri="{D42A27DB-BD31-4B8C-83A1-F6EECF244321}">
                <p14:modId xmlns:p14="http://schemas.microsoft.com/office/powerpoint/2010/main" val="2526037582"/>
              </p:ext>
            </p:extLst>
          </p:nvPr>
        </p:nvGraphicFramePr>
        <p:xfrm>
          <a:off x="218364" y="1319480"/>
          <a:ext cx="11845081" cy="5004760"/>
        </p:xfrm>
        <a:graphic>
          <a:graphicData uri="http://schemas.openxmlformats.org/drawingml/2006/table">
            <a:tbl>
              <a:tblPr/>
              <a:tblGrid>
                <a:gridCol w="1852125">
                  <a:extLst>
                    <a:ext uri="{9D8B030D-6E8A-4147-A177-3AD203B41FA5}">
                      <a16:colId xmlns:a16="http://schemas.microsoft.com/office/drawing/2014/main" val="20000"/>
                    </a:ext>
                  </a:extLst>
                </a:gridCol>
                <a:gridCol w="4054010">
                  <a:extLst>
                    <a:ext uri="{9D8B030D-6E8A-4147-A177-3AD203B41FA5}">
                      <a16:colId xmlns:a16="http://schemas.microsoft.com/office/drawing/2014/main" val="20001"/>
                    </a:ext>
                  </a:extLst>
                </a:gridCol>
                <a:gridCol w="3031401">
                  <a:extLst>
                    <a:ext uri="{9D8B030D-6E8A-4147-A177-3AD203B41FA5}">
                      <a16:colId xmlns:a16="http://schemas.microsoft.com/office/drawing/2014/main" val="20003"/>
                    </a:ext>
                  </a:extLst>
                </a:gridCol>
                <a:gridCol w="290754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28.531, 28.532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several use cases/requirements contributions about the provisioning of NSI/NSSI, NF and sub-network. The stage 1 specification draft TS 28.531 is stable enough and is agreed by the group to send to SA for information.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NSI/NSSI information modelling and some procedures contributions.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several contributions for provisioning service operations.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kern="1200" dirty="0">
                          <a:solidFill>
                            <a:schemeClr val="tx1"/>
                          </a:solidFill>
                          <a:effectLst/>
                          <a:latin typeface="+mn-lt"/>
                          <a:ea typeface="+mn-ea"/>
                          <a:cs typeface="+mn-cs"/>
                        </a:rPr>
                        <a:t>TS 28.531 for Information, </a:t>
                      </a: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3336602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(3/10)</a:t>
            </a:r>
          </a:p>
        </p:txBody>
      </p:sp>
      <p:graphicFrame>
        <p:nvGraphicFramePr>
          <p:cNvPr id="6" name="Group 76"/>
          <p:cNvGraphicFramePr>
            <a:graphicFrameLocks/>
          </p:cNvGraphicFramePr>
          <p:nvPr>
            <p:extLst>
              <p:ext uri="{D42A27DB-BD31-4B8C-83A1-F6EECF244321}">
                <p14:modId xmlns:p14="http://schemas.microsoft.com/office/powerpoint/2010/main" val="2800909968"/>
              </p:ext>
            </p:extLst>
          </p:nvPr>
        </p:nvGraphicFramePr>
        <p:xfrm>
          <a:off x="112986" y="946150"/>
          <a:ext cx="11966028" cy="5330710"/>
        </p:xfrm>
        <a:graphic>
          <a:graphicData uri="http://schemas.openxmlformats.org/drawingml/2006/table">
            <a:tbl>
              <a:tblPr/>
              <a:tblGrid>
                <a:gridCol w="1871036">
                  <a:extLst>
                    <a:ext uri="{9D8B030D-6E8A-4147-A177-3AD203B41FA5}">
                      <a16:colId xmlns:a16="http://schemas.microsoft.com/office/drawing/2014/main" val="20000"/>
                    </a:ext>
                  </a:extLst>
                </a:gridCol>
                <a:gridCol w="4095404">
                  <a:extLst>
                    <a:ext uri="{9D8B030D-6E8A-4147-A177-3AD203B41FA5}">
                      <a16:colId xmlns:a16="http://schemas.microsoft.com/office/drawing/2014/main" val="20001"/>
                    </a:ext>
                  </a:extLst>
                </a:gridCol>
                <a:gridCol w="3062355">
                  <a:extLst>
                    <a:ext uri="{9D8B030D-6E8A-4147-A177-3AD203B41FA5}">
                      <a16:colId xmlns:a16="http://schemas.microsoft.com/office/drawing/2014/main" val="20003"/>
                    </a:ext>
                  </a:extLst>
                </a:gridCol>
                <a:gridCol w="2937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Network Resource Model (NRM) for 5G networks and network slicing</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28.540, 28.541, 28.542, 28.543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the two meetings 53 contributions were discussed, lots of them focusing on stage 2 definitions for NR NRM (Network Resource Model). Main results were the following:</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 order to reduce the NR model amount, via endorsement of S5-183347, the group agreed to merge NRM model for standalone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non-</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stanalone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(i.e. NR option 3). Same approach should apply to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eNodeB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ng-</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as a consequence, ng-</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NRM should be covered in existing E-UTRAN NRM specs.  </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Regarding the stage 3 work of NRM, it is agreed to prepare two solution sets with XML and JSON respectively, XML is used as file format definition for Bulk configuration management, and JSON is used in the message body of HTTP/RESTful message.</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endorsed a proposal to build a unified NR Network Resource Model, meaning that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one NR model solution will be used to represent both the 3-split NR, 2-split NR and non-split NR deployment scenarios.</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proposal to merge the TSs has been endorsed, and this needs to be completed at the coming meetings.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lang="en-US" sz="1600" kern="1200" dirty="0">
                          <a:solidFill>
                            <a:schemeClr val="tx1"/>
                          </a:solidFill>
                          <a:effectLst/>
                          <a:latin typeface="+mn-lt"/>
                          <a:ea typeface="+mn-ea"/>
                          <a:cs typeface="+mn-cs"/>
                        </a:rPr>
                        <a:t>TS 28.540, 28.541, 28.542, 28.543 for Information, </a:t>
                      </a:r>
                      <a:r>
                        <a:rPr lang="en-GB" sz="1600" kern="1200" dirty="0">
                          <a:solidFill>
                            <a:schemeClr val="tx1"/>
                          </a:solidFill>
                          <a:effectLst/>
                          <a:latin typeface="+mn-lt"/>
                          <a:ea typeface="+mn-ea"/>
                          <a:cs typeface="+mn-cs"/>
                        </a:rPr>
                        <a:t>Rel-15 CRs,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(4/10)</a:t>
            </a:r>
          </a:p>
        </p:txBody>
      </p:sp>
      <p:graphicFrame>
        <p:nvGraphicFramePr>
          <p:cNvPr id="6" name="Group 76"/>
          <p:cNvGraphicFramePr>
            <a:graphicFrameLocks/>
          </p:cNvGraphicFramePr>
          <p:nvPr>
            <p:extLst>
              <p:ext uri="{D42A27DB-BD31-4B8C-83A1-F6EECF244321}">
                <p14:modId xmlns:p14="http://schemas.microsoft.com/office/powerpoint/2010/main" val="4018075072"/>
              </p:ext>
            </p:extLst>
          </p:nvPr>
        </p:nvGraphicFramePr>
        <p:xfrm>
          <a:off x="744960" y="946150"/>
          <a:ext cx="10372298" cy="5688572"/>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Fault Supervision for 5G networks and network slicing</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28.545, 28.546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29 contributions have been addressed at the two meetings,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Introduction and scope of TS 28.545</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Interfaces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New requirements about alarm correlation and filtering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Definitions of operations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Definitions of alarm notifications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clearAlarms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operation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definition of alarm list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text about alarm loss detection, common fault supervision information and subscription information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RESTful solution of Fault Supervision operation and notification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(5/10)</a:t>
            </a:r>
          </a:p>
        </p:txBody>
      </p:sp>
      <p:graphicFrame>
        <p:nvGraphicFramePr>
          <p:cNvPr id="6" name="Group 76"/>
          <p:cNvGraphicFramePr>
            <a:graphicFrameLocks/>
          </p:cNvGraphicFramePr>
          <p:nvPr>
            <p:extLst>
              <p:ext uri="{D42A27DB-BD31-4B8C-83A1-F6EECF244321}">
                <p14:modId xmlns:p14="http://schemas.microsoft.com/office/powerpoint/2010/main" val="2132650663"/>
              </p:ext>
            </p:extLst>
          </p:nvPr>
        </p:nvGraphicFramePr>
        <p:xfrm>
          <a:off x="81456" y="913472"/>
          <a:ext cx="12029088" cy="5944528"/>
        </p:xfrm>
        <a:graphic>
          <a:graphicData uri="http://schemas.openxmlformats.org/drawingml/2006/table">
            <a:tbl>
              <a:tblPr/>
              <a:tblGrid>
                <a:gridCol w="1880896">
                  <a:extLst>
                    <a:ext uri="{9D8B030D-6E8A-4147-A177-3AD203B41FA5}">
                      <a16:colId xmlns:a16="http://schemas.microsoft.com/office/drawing/2014/main" val="20000"/>
                    </a:ext>
                  </a:extLst>
                </a:gridCol>
                <a:gridCol w="4116987">
                  <a:extLst>
                    <a:ext uri="{9D8B030D-6E8A-4147-A177-3AD203B41FA5}">
                      <a16:colId xmlns:a16="http://schemas.microsoft.com/office/drawing/2014/main" val="20001"/>
                    </a:ext>
                  </a:extLst>
                </a:gridCol>
                <a:gridCol w="3078493">
                  <a:extLst>
                    <a:ext uri="{9D8B030D-6E8A-4147-A177-3AD203B41FA5}">
                      <a16:colId xmlns:a16="http://schemas.microsoft.com/office/drawing/2014/main" val="20003"/>
                    </a:ext>
                  </a:extLst>
                </a:gridCol>
                <a:gridCol w="2952712">
                  <a:extLst>
                    <a:ext uri="{9D8B030D-6E8A-4147-A177-3AD203B41FA5}">
                      <a16:colId xmlns:a16="http://schemas.microsoft.com/office/drawing/2014/main" val="20002"/>
                    </a:ext>
                  </a:extLst>
                </a:gridCol>
              </a:tblGrid>
              <a:tr h="4607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Assurance data and Performance Management for 5G networks and network slicing</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4198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833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5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28.550, 28.551, 28.552, 28.553,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32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GB" sz="1400" b="1" kern="1200" dirty="0">
                          <a:solidFill>
                            <a:schemeClr val="tx1"/>
                          </a:solidFill>
                          <a:effectLst/>
                          <a:latin typeface="+mj-lt"/>
                          <a:ea typeface="+mn-ea"/>
                          <a:cs typeface="+mn-cs"/>
                        </a:rPr>
                        <a:t>The following topics were discussed:</a:t>
                      </a:r>
                      <a:endParaRPr lang="fr-FR" sz="1400" kern="1200" dirty="0">
                        <a:solidFill>
                          <a:schemeClr val="tx1"/>
                        </a:solidFill>
                        <a:effectLst/>
                        <a:latin typeface="+mj-lt"/>
                        <a:ea typeface="+mn-ea"/>
                        <a:cs typeface="+mn-cs"/>
                      </a:endParaRPr>
                    </a:p>
                    <a:p>
                      <a:pPr lvl="0"/>
                      <a:r>
                        <a:rPr lang="en-GB" sz="1400" b="1" kern="1200" dirty="0">
                          <a:solidFill>
                            <a:schemeClr val="tx1"/>
                          </a:solidFill>
                          <a:effectLst/>
                          <a:latin typeface="+mj-lt"/>
                          <a:ea typeface="+mn-ea"/>
                          <a:cs typeface="+mn-cs"/>
                        </a:rPr>
                        <a:t>For TS 28.550/551: </a:t>
                      </a:r>
                      <a:r>
                        <a:rPr lang="en-GB" sz="1400" kern="1200" dirty="0">
                          <a:solidFill>
                            <a:schemeClr val="tx1"/>
                          </a:solidFill>
                          <a:effectLst/>
                          <a:latin typeface="+mj-lt"/>
                          <a:ea typeface="+mn-ea"/>
                          <a:cs typeface="+mn-cs"/>
                        </a:rPr>
                        <a:t>Name of management services, Correction of UC on performance data streaming service; New UC on network performance data streaming;</a:t>
                      </a:r>
                      <a:r>
                        <a:rPr lang="en-GB" sz="1400" kern="1200" baseline="0" dirty="0">
                          <a:solidFill>
                            <a:schemeClr val="tx1"/>
                          </a:solidFill>
                          <a:effectLst/>
                          <a:latin typeface="+mj-lt"/>
                          <a:ea typeface="+mn-ea"/>
                          <a:cs typeface="+mn-cs"/>
                        </a:rPr>
                        <a:t> </a:t>
                      </a:r>
                      <a:r>
                        <a:rPr lang="en-GB" sz="1400" kern="1200" dirty="0">
                          <a:solidFill>
                            <a:schemeClr val="tx1"/>
                          </a:solidFill>
                          <a:effectLst/>
                          <a:latin typeface="+mj-lt"/>
                          <a:ea typeface="+mn-ea"/>
                          <a:cs typeface="+mn-cs"/>
                        </a:rPr>
                        <a:t>UC to update NF measurement job control for VR aspects; measurement job control operations; measurement job listing related operation; performance data file reporting related notifications; notification subscribe operation for performance data reporting; performance data file listing related operation; performance data streaming related notifications; NF/NSSI/NSI/Network measurement job control procedures; Concept; UC and requirements for management data analytics., etc.</a:t>
                      </a:r>
                      <a:endParaRPr lang="fr-FR" sz="1400" kern="1200" dirty="0">
                        <a:solidFill>
                          <a:schemeClr val="tx1"/>
                        </a:solidFill>
                        <a:effectLst/>
                        <a:latin typeface="+mj-lt"/>
                        <a:ea typeface="+mn-ea"/>
                        <a:cs typeface="+mn-cs"/>
                      </a:endParaRPr>
                    </a:p>
                    <a:p>
                      <a:pPr lvl="0"/>
                      <a:r>
                        <a:rPr lang="en-GB" sz="1400" b="1" kern="1200" dirty="0">
                          <a:solidFill>
                            <a:schemeClr val="tx1"/>
                          </a:solidFill>
                          <a:effectLst/>
                          <a:latin typeface="+mj-lt"/>
                          <a:ea typeface="+mn-ea"/>
                          <a:cs typeface="+mn-cs"/>
                        </a:rPr>
                        <a:t>For TS 28.552: </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UL and DL packet loss, DL packet drop, </a:t>
                      </a:r>
                      <a:r>
                        <a:rPr lang="en-GB" sz="1400" kern="1200" dirty="0">
                          <a:solidFill>
                            <a:schemeClr val="tx1"/>
                          </a:solidFill>
                          <a:effectLst/>
                          <a:latin typeface="+mj-lt"/>
                          <a:ea typeface="+mn-ea"/>
                          <a:cs typeface="+mn-cs"/>
                        </a:rPr>
                        <a:t>PRB usage related measurements; Measurements related to UE Context </a:t>
                      </a:r>
                      <a:r>
                        <a:rPr lang="en-GB" sz="1400" kern="1200" dirty="0" err="1">
                          <a:solidFill>
                            <a:schemeClr val="tx1"/>
                          </a:solidFill>
                          <a:effectLst/>
                          <a:latin typeface="+mj-lt"/>
                          <a:ea typeface="+mn-ea"/>
                          <a:cs typeface="+mn-cs"/>
                        </a:rPr>
                        <a:t>Rel</a:t>
                      </a:r>
                      <a:r>
                        <a:rPr lang="en-GB" sz="1400" kern="1200" dirty="0">
                          <a:solidFill>
                            <a:schemeClr val="tx1"/>
                          </a:solidFill>
                          <a:effectLst/>
                          <a:latin typeface="+mj-lt"/>
                          <a:ea typeface="+mn-ea"/>
                          <a:cs typeface="+mn-cs"/>
                        </a:rPr>
                        <a:t> initiated by DU UC; RRC connection number measurements; packet delay UC; measurements related to DL latency in NG-RAN; measurements related to DL delay in NG-RAN; LS on L2 measurement specification for NR in R15.</a:t>
                      </a:r>
                      <a:endParaRPr lang="fr-FR" sz="1400" kern="1200" dirty="0">
                        <a:solidFill>
                          <a:schemeClr val="tx1"/>
                        </a:solidFill>
                        <a:effectLst/>
                        <a:latin typeface="+mj-lt"/>
                        <a:ea typeface="+mn-ea"/>
                        <a:cs typeface="+mn-cs"/>
                      </a:endParaRPr>
                    </a:p>
                    <a:p>
                      <a:pPr lvl="0"/>
                      <a:r>
                        <a:rPr lang="en-GB" sz="1400" b="1" kern="1200" dirty="0">
                          <a:solidFill>
                            <a:schemeClr val="tx1"/>
                          </a:solidFill>
                          <a:effectLst/>
                          <a:latin typeface="+mj-lt"/>
                          <a:ea typeface="+mn-ea"/>
                          <a:cs typeface="+mn-cs"/>
                        </a:rPr>
                        <a:t>For TS 28.553: </a:t>
                      </a:r>
                      <a:r>
                        <a:rPr lang="en-US" sz="1400" kern="1200" dirty="0">
                          <a:solidFill>
                            <a:schemeClr val="tx1"/>
                          </a:solidFill>
                          <a:effectLst/>
                          <a:latin typeface="+mj-lt"/>
                          <a:ea typeface="+mn-ea"/>
                          <a:cs typeface="+mn-cs"/>
                        </a:rPr>
                        <a:t>Measurements related to number of PDU sessions.</a:t>
                      </a:r>
                      <a:endParaRPr lang="fr-FR" sz="1400" kern="1200" dirty="0">
                        <a:solidFill>
                          <a:schemeClr val="tx1"/>
                        </a:solidFill>
                        <a:effectLst/>
                        <a:latin typeface="+mj-lt"/>
                        <a:ea typeface="+mn-ea"/>
                        <a:cs typeface="+mn-cs"/>
                      </a:endParaRPr>
                    </a:p>
                    <a:p>
                      <a:pPr lvl="0"/>
                      <a:r>
                        <a:rPr lang="en-GB" sz="1400" b="1" kern="1200" dirty="0">
                          <a:solidFill>
                            <a:schemeClr val="tx1"/>
                          </a:solidFill>
                          <a:effectLst/>
                          <a:latin typeface="+mj-lt"/>
                          <a:ea typeface="+mn-ea"/>
                          <a:cs typeface="+mn-cs"/>
                        </a:rPr>
                        <a:t>For TS 28.554: </a:t>
                      </a:r>
                      <a:r>
                        <a:rPr lang="en-GB" sz="1400" kern="1200" dirty="0">
                          <a:solidFill>
                            <a:schemeClr val="tx1"/>
                          </a:solidFill>
                          <a:effectLst/>
                          <a:latin typeface="+mj-lt"/>
                          <a:ea typeface="+mn-ea"/>
                          <a:cs typeface="+mn-cs"/>
                        </a:rPr>
                        <a:t>Add KPI overview; KPI template; KPI definition of active PDU session number of network slice instance; use case and KPI on virtual resource utilization; PDU Session related measurement; assurance data discussion about end-to-end latency; network slice level measurements; KPI categories; Update of N3 throughput KPIs; Add KPI related to DL latency in NG-RAN. Clean-up of the document</a:t>
                      </a:r>
                      <a:endParaRPr lang="fr-FR" sz="1100" kern="1200" dirty="0">
                        <a:solidFill>
                          <a:schemeClr val="tx1"/>
                        </a:solidFill>
                        <a:effectLst/>
                        <a:latin typeface="+mj-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991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572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lang="en-US" sz="1600" kern="1200" dirty="0">
                          <a:solidFill>
                            <a:schemeClr val="tx1"/>
                          </a:solidFill>
                          <a:effectLst/>
                          <a:latin typeface="+mn-lt"/>
                          <a:ea typeface="+mn-ea"/>
                          <a:cs typeface="+mn-cs"/>
                        </a:rPr>
                        <a:t>TS 28.550, 28.554 for Information, </a:t>
                      </a: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3620570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(6/10)</a:t>
            </a:r>
          </a:p>
        </p:txBody>
      </p:sp>
      <p:graphicFrame>
        <p:nvGraphicFramePr>
          <p:cNvPr id="6" name="Group 76"/>
          <p:cNvGraphicFramePr>
            <a:graphicFrameLocks/>
          </p:cNvGraphicFramePr>
          <p:nvPr>
            <p:extLst>
              <p:ext uri="{D42A27DB-BD31-4B8C-83A1-F6EECF244321}">
                <p14:modId xmlns:p14="http://schemas.microsoft.com/office/powerpoint/2010/main" val="2562065546"/>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5G Trace management</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TS 32.421, 32.422, 32.423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5G Trace added to TSs 32.421, 32.422 and 32.423.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Rel-15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65879" y="662685"/>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1021721095"/>
              </p:ext>
            </p:extLst>
          </p:nvPr>
        </p:nvGraphicFramePr>
        <p:xfrm>
          <a:off x="1586635" y="1563308"/>
          <a:ext cx="7917129" cy="4522699"/>
        </p:xfrm>
        <a:graphic>
          <a:graphicData uri="http://schemas.openxmlformats.org/drawingml/2006/table">
            <a:tbl>
              <a:tblPr/>
              <a:tblGrid>
                <a:gridCol w="1098998">
                  <a:extLst>
                    <a:ext uri="{9D8B030D-6E8A-4147-A177-3AD203B41FA5}">
                      <a16:colId xmlns:a16="http://schemas.microsoft.com/office/drawing/2014/main" val="20000"/>
                    </a:ext>
                  </a:extLst>
                </a:gridCol>
                <a:gridCol w="869361">
                  <a:extLst>
                    <a:ext uri="{9D8B030D-6E8A-4147-A177-3AD203B41FA5}">
                      <a16:colId xmlns:a16="http://schemas.microsoft.com/office/drawing/2014/main" val="20001"/>
                    </a:ext>
                  </a:extLst>
                </a:gridCol>
                <a:gridCol w="840056">
                  <a:extLst>
                    <a:ext uri="{9D8B030D-6E8A-4147-A177-3AD203B41FA5}">
                      <a16:colId xmlns:a16="http://schemas.microsoft.com/office/drawing/2014/main" val="20002"/>
                    </a:ext>
                  </a:extLst>
                </a:gridCol>
                <a:gridCol w="849824">
                  <a:extLst>
                    <a:ext uri="{9D8B030D-6E8A-4147-A177-3AD203B41FA5}">
                      <a16:colId xmlns:a16="http://schemas.microsoft.com/office/drawing/2014/main" val="20003"/>
                    </a:ext>
                  </a:extLst>
                </a:gridCol>
                <a:gridCol w="820520">
                  <a:extLst>
                    <a:ext uri="{9D8B030D-6E8A-4147-A177-3AD203B41FA5}">
                      <a16:colId xmlns:a16="http://schemas.microsoft.com/office/drawing/2014/main" val="20004"/>
                    </a:ext>
                  </a:extLst>
                </a:gridCol>
                <a:gridCol w="879129">
                  <a:extLst>
                    <a:ext uri="{9D8B030D-6E8A-4147-A177-3AD203B41FA5}">
                      <a16:colId xmlns:a16="http://schemas.microsoft.com/office/drawing/2014/main" val="20005"/>
                    </a:ext>
                  </a:extLst>
                </a:gridCol>
                <a:gridCol w="879128">
                  <a:extLst>
                    <a:ext uri="{9D8B030D-6E8A-4147-A177-3AD203B41FA5}">
                      <a16:colId xmlns:a16="http://schemas.microsoft.com/office/drawing/2014/main" val="20006"/>
                    </a:ext>
                  </a:extLst>
                </a:gridCol>
                <a:gridCol w="849826">
                  <a:extLst>
                    <a:ext uri="{9D8B030D-6E8A-4147-A177-3AD203B41FA5}">
                      <a16:colId xmlns:a16="http://schemas.microsoft.com/office/drawing/2014/main" val="20007"/>
                    </a:ext>
                  </a:extLst>
                </a:gridCol>
                <a:gridCol w="830287">
                  <a:extLst>
                    <a:ext uri="{9D8B030D-6E8A-4147-A177-3AD203B41FA5}">
                      <a16:colId xmlns:a16="http://schemas.microsoft.com/office/drawing/2014/main" val="20008"/>
                    </a:ext>
                  </a:extLst>
                </a:gridCol>
              </a:tblGrid>
              <a:tr h="53835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977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634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00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00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00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784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43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(7/10)</a:t>
            </a:r>
          </a:p>
        </p:txBody>
      </p:sp>
      <p:graphicFrame>
        <p:nvGraphicFramePr>
          <p:cNvPr id="6" name="Group 76"/>
          <p:cNvGraphicFramePr>
            <a:graphicFrameLocks/>
          </p:cNvGraphicFramePr>
          <p:nvPr>
            <p:extLst>
              <p:ext uri="{D42A27DB-BD31-4B8C-83A1-F6EECF244321}">
                <p14:modId xmlns:p14="http://schemas.microsoft.com/office/powerpoint/2010/main" val="2206737621"/>
              </p:ext>
            </p:extLst>
          </p:nvPr>
        </p:nvGraphicFramePr>
        <p:xfrm>
          <a:off x="0" y="946150"/>
          <a:ext cx="11959987" cy="5025910"/>
        </p:xfrm>
        <a:graphic>
          <a:graphicData uri="http://schemas.openxmlformats.org/drawingml/2006/table">
            <a:tbl>
              <a:tblPr/>
              <a:tblGrid>
                <a:gridCol w="1870092">
                  <a:extLst>
                    <a:ext uri="{9D8B030D-6E8A-4147-A177-3AD203B41FA5}">
                      <a16:colId xmlns:a16="http://schemas.microsoft.com/office/drawing/2014/main" val="20000"/>
                    </a:ext>
                  </a:extLst>
                </a:gridCol>
                <a:gridCol w="4093337">
                  <a:extLst>
                    <a:ext uri="{9D8B030D-6E8A-4147-A177-3AD203B41FA5}">
                      <a16:colId xmlns:a16="http://schemas.microsoft.com/office/drawing/2014/main" val="20001"/>
                    </a:ext>
                  </a:extLst>
                </a:gridCol>
                <a:gridCol w="3060809">
                  <a:extLst>
                    <a:ext uri="{9D8B030D-6E8A-4147-A177-3AD203B41FA5}">
                      <a16:colId xmlns:a16="http://schemas.microsoft.com/office/drawing/2014/main" val="20003"/>
                    </a:ext>
                  </a:extLst>
                </a:gridCol>
                <a:gridCol w="293574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and virtualization aspects of 5G networks</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75%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28.515, 28.516, 28.520, 28.521, 28.525, 28.527, 28.528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contributions related to:</a:t>
                      </a:r>
                    </a:p>
                    <a:p>
                      <a:pPr marL="342900" lvl="0" indent="-342900">
                        <a:buFont typeface="+mj-lt"/>
                        <a:buAutoNum type="alphaL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scope extension to TS 28.512, TS 28.513, TS 28.517, TS 28.518, TS 28.522, TS 28.523, and TS 28.500, to cover RAN. </a:t>
                      </a:r>
                    </a:p>
                    <a:p>
                      <a:pPr marL="342900" marR="0" lvl="0" indent="-342900" algn="l" defTabSz="121917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 cases and requirements related to adding VNF instance with connectivity, adding connectivity to PNF, removing connectivity from PNF, addition and removal of virtual link to a NS, and adding the virtual link to VNF/PNF. These use cases provide gaps needed to be supported in the NS update operation in ETSI GS NFV-IFA013. </a:t>
                      </a:r>
                    </a:p>
                    <a:p>
                      <a:pPr marL="342900" marR="0" lvl="0" indent="-342900" algn="l" defTabSz="121917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 case and procedure related to adding geographical location information in PNFD.</a:t>
                      </a:r>
                    </a:p>
                    <a:p>
                      <a:pPr marL="342900" lvl="0" indent="-342900">
                        <a:buFont typeface="+mj-lt"/>
                        <a:buAutoNum type="alphaL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 cases and requirements related to adding VNFFG to a NS instance, and updating VNFFG to a NS instance. </a:t>
                      </a:r>
                    </a:p>
                    <a:p>
                      <a:pPr marL="342900" lvl="0" indent="-342900">
                        <a:buFont typeface="+mj-lt"/>
                        <a:buAutoNum type="alphaL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Procedures of adding a VNFFG to a NS instance, and adding/deleting/modifying a NFP at a VNFFG instance. These procedures identifying gaps in the VNFFG update and addition operations in ETSI GS NFV IFA 013.</a:t>
                      </a:r>
                    </a:p>
                    <a:p>
                      <a:pPr marL="342900" lvl="0" indent="-342900">
                        <a:buFont typeface="+mj-lt"/>
                        <a:buAutoNum type="alphaL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Rel-15 CR 28.500 Update architecture for 5G network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lang="en-GB" sz="1600" kern="1200" dirty="0">
                          <a:solidFill>
                            <a:schemeClr val="tx1"/>
                          </a:solidFill>
                          <a:effectLst/>
                          <a:latin typeface="+mn-lt"/>
                          <a:ea typeface="+mn-ea"/>
                          <a:cs typeface="+mn-cs"/>
                        </a:rPr>
                        <a:t>Rel-15 CRs,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466448062"/>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(8/10)</a:t>
            </a:r>
          </a:p>
        </p:txBody>
      </p:sp>
      <p:graphicFrame>
        <p:nvGraphicFramePr>
          <p:cNvPr id="6" name="Group 76"/>
          <p:cNvGraphicFramePr>
            <a:graphicFrameLocks/>
          </p:cNvGraphicFramePr>
          <p:nvPr>
            <p:extLst>
              <p:ext uri="{D42A27DB-BD31-4B8C-83A1-F6EECF244321}">
                <p14:modId xmlns:p14="http://schemas.microsoft.com/office/powerpoint/2010/main" val="2878391579"/>
              </p:ext>
            </p:extLst>
          </p:nvPr>
        </p:nvGraphicFramePr>
        <p:xfrm>
          <a:off x="286603" y="1196648"/>
          <a:ext cx="11586948" cy="476956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a:t>
                      </a:r>
                      <a:r>
                        <a:rPr lang="en-US" sz="1800" b="1" i="0" kern="1200" dirty="0" err="1">
                          <a:solidFill>
                            <a:schemeClr val="tx1"/>
                          </a:solidFill>
                          <a:effectLst/>
                          <a:latin typeface="+mn-lt"/>
                          <a:ea typeface="+mn-ea"/>
                          <a:cs typeface="+mn-cs"/>
                        </a:rPr>
                        <a:t>QoE</a:t>
                      </a:r>
                      <a:r>
                        <a:rPr lang="en-US" sz="1800" b="1" i="0" kern="1200" dirty="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SA#82 – Dec. 2018 (previously </a:t>
                      </a:r>
                      <a:r>
                        <a:rPr lang="en-GB" sz="1600" kern="1200" dirty="0">
                          <a:solidFill>
                            <a:schemeClr val="tx1"/>
                          </a:solidFill>
                          <a:effectLst/>
                          <a:latin typeface="+mn-lt"/>
                          <a:ea typeface="+mn-ea"/>
                          <a:cs typeface="+mn-cs"/>
                        </a:rPr>
                        <a:t>SA#80 - June 2018) -&gt;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moved to Rel-16.</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progress except the agreement of changed completion date in order to prioritise other Rel-15 Wis.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84897069"/>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(9/10)</a:t>
            </a:r>
          </a:p>
        </p:txBody>
      </p:sp>
      <p:graphicFrame>
        <p:nvGraphicFramePr>
          <p:cNvPr id="6" name="Group 76"/>
          <p:cNvGraphicFramePr>
            <a:graphicFrameLocks/>
          </p:cNvGraphicFramePr>
          <p:nvPr>
            <p:extLst>
              <p:ext uri="{D42A27DB-BD31-4B8C-83A1-F6EECF244321}">
                <p14:modId xmlns:p14="http://schemas.microsoft.com/office/powerpoint/2010/main" val="462764510"/>
              </p:ext>
            </p:extLst>
          </p:nvPr>
        </p:nvGraphicFramePr>
        <p:xfrm>
          <a:off x="1078173" y="1360424"/>
          <a:ext cx="10372298" cy="4557864"/>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REST Solution Sets</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32.158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Resource archetypes, the design pattern for scoping and filtering, and the design pattern for subscribe/notify were added.</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The REST SS specification template was agreed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Clauses were reorganized into basic and advanced design patterns. A design pattern for attribute selection was agreed, and how to map the DN prefix into URIs.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lang="en-US" sz="1600" kern="1200" dirty="0">
                          <a:solidFill>
                            <a:schemeClr val="tx1"/>
                          </a:solidFill>
                          <a:effectLst/>
                          <a:latin typeface="+mn-lt"/>
                          <a:ea typeface="+mn-ea"/>
                          <a:cs typeface="+mn-cs"/>
                        </a:rPr>
                        <a:t>TS 32.158 for Information, </a:t>
                      </a: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(10/10)</a:t>
            </a:r>
          </a:p>
        </p:txBody>
      </p:sp>
      <p:graphicFrame>
        <p:nvGraphicFramePr>
          <p:cNvPr id="6" name="Group 76"/>
          <p:cNvGraphicFramePr>
            <a:graphicFrameLocks/>
          </p:cNvGraphicFramePr>
          <p:nvPr>
            <p:extLst>
              <p:ext uri="{D42A27DB-BD31-4B8C-83A1-F6EECF244321}">
                <p14:modId xmlns:p14="http://schemas.microsoft.com/office/powerpoint/2010/main" val="4133531974"/>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Enhancement for EPC CUPS</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 contributions were addressed: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contribution was to add and collect NRM IOC changes to a draft CR on TS 28.708.</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 CRs on performance measurements,  to update TS 32.426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 CRs on stage 3 CORBA SS,  to update TS 28.709 for EPC CUPS.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lang="en-GB" sz="1600" kern="1200" dirty="0">
                          <a:solidFill>
                            <a:schemeClr val="tx1"/>
                          </a:solidFill>
                          <a:effectLst/>
                          <a:latin typeface="+mn-lt"/>
                          <a:ea typeface="+mn-ea"/>
                          <a:cs typeface="+mn-cs"/>
                        </a:rPr>
                        <a:t>Rel-15 CRs,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62830510"/>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(1/4)</a:t>
            </a:r>
          </a:p>
        </p:txBody>
      </p:sp>
      <p:graphicFrame>
        <p:nvGraphicFramePr>
          <p:cNvPr id="6" name="Group 76"/>
          <p:cNvGraphicFramePr>
            <a:graphicFrameLocks/>
          </p:cNvGraphicFramePr>
          <p:nvPr>
            <p:extLst>
              <p:ext uri="{D42A27DB-BD31-4B8C-83A1-F6EECF244321}">
                <p14:modId xmlns:p14="http://schemas.microsoft.com/office/powerpoint/2010/main" val="1168138122"/>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editor’s clean-up was discussed.</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conclusions and recommendations are agreed.</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32.868 agreed to be sent for approval to SA#80.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lang="en-US" sz="1600" kern="1200" dirty="0">
                          <a:solidFill>
                            <a:schemeClr val="tx1"/>
                          </a:solidFill>
                          <a:effectLst/>
                          <a:latin typeface="+mn-lt"/>
                          <a:ea typeface="+mn-ea"/>
                          <a:cs typeface="+mn-cs"/>
                        </a:rPr>
                        <a:t>TR 32.868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(2/4)</a:t>
            </a:r>
          </a:p>
        </p:txBody>
      </p:sp>
      <p:graphicFrame>
        <p:nvGraphicFramePr>
          <p:cNvPr id="6" name="Group 76"/>
          <p:cNvGraphicFramePr>
            <a:graphicFrameLocks/>
          </p:cNvGraphicFramePr>
          <p:nvPr>
            <p:extLst>
              <p:ext uri="{D42A27DB-BD31-4B8C-83A1-F6EECF244321}">
                <p14:modId xmlns:p14="http://schemas.microsoft.com/office/powerpoint/2010/main" val="517333418"/>
              </p:ext>
            </p:extLst>
          </p:nvPr>
        </p:nvGraphicFramePr>
        <p:xfrm>
          <a:off x="835573" y="1313128"/>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a:t>
                      </a:r>
                      <a:r>
                        <a:rPr kumimoji="0" lang="en-GB" altLang="zh-CN" sz="1600" b="0" i="0" u="none" strike="noStrike" kern="1200"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32.871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 contribution have been addressed: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the mapping of policy function to MANO and OSS.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the general message flow for policy related operation.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Modification on the general procedure of policy operation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Typo corrections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Conclusions and Recommendations.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kern="1200" dirty="0">
                          <a:solidFill>
                            <a:schemeClr val="tx1"/>
                          </a:solidFill>
                          <a:effectLst/>
                          <a:latin typeface="+mn-lt"/>
                          <a:ea typeface="+mn-ea"/>
                          <a:cs typeface="+mn-cs"/>
                        </a:rPr>
                        <a:t>TR 32.871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(3/4)</a:t>
            </a:r>
          </a:p>
        </p:txBody>
      </p:sp>
      <p:graphicFrame>
        <p:nvGraphicFramePr>
          <p:cNvPr id="6" name="Group 76"/>
          <p:cNvGraphicFramePr>
            <a:graphicFrameLocks/>
          </p:cNvGraphicFramePr>
          <p:nvPr>
            <p:extLst>
              <p:ext uri="{D42A27DB-BD31-4B8C-83A1-F6EECF244321}">
                <p14:modId xmlns:p14="http://schemas.microsoft.com/office/powerpoint/2010/main" val="133934616"/>
              </p:ext>
            </p:extLst>
          </p:nvPr>
        </p:nvGraphicFramePr>
        <p:xfrm>
          <a:off x="134007" y="1377742"/>
          <a:ext cx="11923986" cy="4782866"/>
        </p:xfrm>
        <a:graphic>
          <a:graphicData uri="http://schemas.openxmlformats.org/drawingml/2006/table">
            <a:tbl>
              <a:tblPr/>
              <a:tblGrid>
                <a:gridCol w="1864462">
                  <a:extLst>
                    <a:ext uri="{9D8B030D-6E8A-4147-A177-3AD203B41FA5}">
                      <a16:colId xmlns:a16="http://schemas.microsoft.com/office/drawing/2014/main" val="20000"/>
                    </a:ext>
                  </a:extLst>
                </a:gridCol>
                <a:gridCol w="4081015">
                  <a:extLst>
                    <a:ext uri="{9D8B030D-6E8A-4147-A177-3AD203B41FA5}">
                      <a16:colId xmlns:a16="http://schemas.microsoft.com/office/drawing/2014/main" val="20001"/>
                    </a:ext>
                  </a:extLst>
                </a:gridCol>
                <a:gridCol w="3051596">
                  <a:extLst>
                    <a:ext uri="{9D8B030D-6E8A-4147-A177-3AD203B41FA5}">
                      <a16:colId xmlns:a16="http://schemas.microsoft.com/office/drawing/2014/main" val="20003"/>
                    </a:ext>
                  </a:extLst>
                </a:gridCol>
                <a:gridCol w="292691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65%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32.972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 editorial cleanup pCR, and a pCR on ‘Potential use cases and requirements for assessing EE of 5G network functions’ were approved.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presentation of past and ongoing activities of 3GPP SA5 on Energy Efficiency and Energy Saving Management was reviewed, to be presented to next ETSI TC EE face-to-face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(4/4)</a:t>
            </a:r>
          </a:p>
        </p:txBody>
      </p:sp>
      <p:graphicFrame>
        <p:nvGraphicFramePr>
          <p:cNvPr id="6" name="Group 76"/>
          <p:cNvGraphicFramePr>
            <a:graphicFrameLocks/>
          </p:cNvGraphicFramePr>
          <p:nvPr>
            <p:extLst>
              <p:ext uri="{D42A27DB-BD31-4B8C-83A1-F6EECF244321}">
                <p14:modId xmlns:p14="http://schemas.microsoft.com/office/powerpoint/2010/main" val="1042826058"/>
              </p:ext>
            </p:extLst>
          </p:nvPr>
        </p:nvGraphicFramePr>
        <p:xfrm>
          <a:off x="177420" y="1360424"/>
          <a:ext cx="11887201" cy="4674035"/>
        </p:xfrm>
        <a:graphic>
          <a:graphicData uri="http://schemas.openxmlformats.org/drawingml/2006/table">
            <a:tbl>
              <a:tblPr/>
              <a:tblGrid>
                <a:gridCol w="1858711">
                  <a:extLst>
                    <a:ext uri="{9D8B030D-6E8A-4147-A177-3AD203B41FA5}">
                      <a16:colId xmlns:a16="http://schemas.microsoft.com/office/drawing/2014/main" val="20000"/>
                    </a:ext>
                  </a:extLst>
                </a:gridCol>
                <a:gridCol w="4068425">
                  <a:extLst>
                    <a:ext uri="{9D8B030D-6E8A-4147-A177-3AD203B41FA5}">
                      <a16:colId xmlns:a16="http://schemas.microsoft.com/office/drawing/2014/main" val="20001"/>
                    </a:ext>
                  </a:extLst>
                </a:gridCol>
                <a:gridCol w="3042181">
                  <a:extLst>
                    <a:ext uri="{9D8B030D-6E8A-4147-A177-3AD203B41FA5}">
                      <a16:colId xmlns:a16="http://schemas.microsoft.com/office/drawing/2014/main" val="20003"/>
                    </a:ext>
                  </a:extLst>
                </a:gridCol>
                <a:gridCol w="29178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AT&amp;T, 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SA#83 – Mar. 2018 (Previously 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28.900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pCR on Handling of performance data collection was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pCR comparing how ONAP DCAE and 3GPP handle alarm notifications was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pCR bringing back ONAP diagrams into TR 28.900, according to SA recommendations, was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SID update was agreed. It was agreed that this TR can cover both this study and the new extended ONAP study (Ericsson new WID), with aligned completion dates.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lang="en-US" sz="1600" kern="1200" dirty="0">
                          <a:solidFill>
                            <a:schemeClr val="tx1"/>
                          </a:solidFill>
                          <a:effectLst/>
                          <a:latin typeface="+mn-lt"/>
                          <a:ea typeface="+mn-ea"/>
                          <a:cs typeface="+mn-cs"/>
                        </a:rPr>
                        <a:t>Revised SID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480772996"/>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NAF</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SA5#124</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宋体" pitchFamily="2" charset="-122"/>
                          <a:cs typeface="Arial" charset="0"/>
                        </a:rPr>
                        <a:t>ChT</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SA5#125</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SA5#126</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13-17 May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7440" y="180180"/>
            <a:ext cx="8221835" cy="519616"/>
          </a:xfrm>
        </p:spPr>
        <p:txBody>
          <a:bodyPr/>
          <a:lstStyle/>
          <a:p>
            <a:r>
              <a:rPr lang="sv-SE" sz="3600" dirty="0"/>
              <a:t>5G coming </a:t>
            </a:r>
            <a:r>
              <a:rPr lang="sv-SE" sz="3600" dirty="0" err="1"/>
              <a:t>up</a:t>
            </a:r>
            <a:r>
              <a:rPr lang="sv-SE" sz="3600" dirty="0"/>
              <a:t>!!</a:t>
            </a:r>
          </a:p>
        </p:txBody>
      </p:sp>
      <p:pic>
        <p:nvPicPr>
          <p:cNvPr id="5" name="Picture 4">
            <a:extLst>
              <a:ext uri="{FF2B5EF4-FFF2-40B4-BE49-F238E27FC236}">
                <a16:creationId xmlns:a16="http://schemas.microsoft.com/office/drawing/2014/main" id="{2AEE5A4D-2557-4F84-AD3A-7D8A644829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507" y="699796"/>
            <a:ext cx="9002634" cy="5578798"/>
          </a:xfrm>
          <a:prstGeom prst="rect">
            <a:avLst/>
          </a:prstGeom>
        </p:spPr>
      </p:pic>
    </p:spTree>
    <p:extLst>
      <p:ext uri="{BB962C8B-B14F-4D97-AF65-F5344CB8AC3E}">
        <p14:creationId xmlns:p14="http://schemas.microsoft.com/office/powerpoint/2010/main" val="186703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2473025230"/>
              </p:ext>
            </p:extLst>
          </p:nvPr>
        </p:nvGraphicFramePr>
        <p:xfrm>
          <a:off x="2225726" y="1623333"/>
          <a:ext cx="6918272" cy="4297781"/>
        </p:xfrm>
        <a:graphic>
          <a:graphicData uri="http://schemas.openxmlformats.org/drawingml/2006/table">
            <a:tbl>
              <a:tblPr/>
              <a:tblGrid>
                <a:gridCol w="1188907">
                  <a:extLst>
                    <a:ext uri="{9D8B030D-6E8A-4147-A177-3AD203B41FA5}">
                      <a16:colId xmlns:a16="http://schemas.microsoft.com/office/drawing/2014/main" val="20000"/>
                    </a:ext>
                  </a:extLst>
                </a:gridCol>
                <a:gridCol w="744393">
                  <a:extLst>
                    <a:ext uri="{9D8B030D-6E8A-4147-A177-3AD203B41FA5}">
                      <a16:colId xmlns:a16="http://schemas.microsoft.com/office/drawing/2014/main" val="20001"/>
                    </a:ext>
                  </a:extLst>
                </a:gridCol>
                <a:gridCol w="693020">
                  <a:extLst>
                    <a:ext uri="{9D8B030D-6E8A-4147-A177-3AD203B41FA5}">
                      <a16:colId xmlns:a16="http://schemas.microsoft.com/office/drawing/2014/main" val="20002"/>
                    </a:ext>
                  </a:extLst>
                </a:gridCol>
                <a:gridCol w="714221">
                  <a:extLst>
                    <a:ext uri="{9D8B030D-6E8A-4147-A177-3AD203B41FA5}">
                      <a16:colId xmlns:a16="http://schemas.microsoft.com/office/drawing/2014/main" val="20003"/>
                    </a:ext>
                  </a:extLst>
                </a:gridCol>
                <a:gridCol w="723496">
                  <a:extLst>
                    <a:ext uri="{9D8B030D-6E8A-4147-A177-3AD203B41FA5}">
                      <a16:colId xmlns:a16="http://schemas.microsoft.com/office/drawing/2014/main" val="20004"/>
                    </a:ext>
                  </a:extLst>
                </a:gridCol>
                <a:gridCol w="723496">
                  <a:extLst>
                    <a:ext uri="{9D8B030D-6E8A-4147-A177-3AD203B41FA5}">
                      <a16:colId xmlns:a16="http://schemas.microsoft.com/office/drawing/2014/main" val="20005"/>
                    </a:ext>
                  </a:extLst>
                </a:gridCol>
                <a:gridCol w="743373">
                  <a:extLst>
                    <a:ext uri="{9D8B030D-6E8A-4147-A177-3AD203B41FA5}">
                      <a16:colId xmlns:a16="http://schemas.microsoft.com/office/drawing/2014/main" val="20006"/>
                    </a:ext>
                  </a:extLst>
                </a:gridCol>
                <a:gridCol w="703621">
                  <a:extLst>
                    <a:ext uri="{9D8B030D-6E8A-4147-A177-3AD203B41FA5}">
                      <a16:colId xmlns:a16="http://schemas.microsoft.com/office/drawing/2014/main" val="20007"/>
                    </a:ext>
                  </a:extLst>
                </a:gridCol>
                <a:gridCol w="683745">
                  <a:extLst>
                    <a:ext uri="{9D8B030D-6E8A-4147-A177-3AD203B41FA5}">
                      <a16:colId xmlns:a16="http://schemas.microsoft.com/office/drawing/2014/main" val="20008"/>
                    </a:ext>
                  </a:extLst>
                </a:gridCol>
              </a:tblGrid>
              <a:tr h="55883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74745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522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6856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3782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988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697727"/>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40788" cy="5535613"/>
        </p:xfrm>
        <a:graphic>
          <a:graphicData uri="http://schemas.openxmlformats.org/presentationml/2006/ole">
            <mc:AlternateContent xmlns:mc="http://schemas.openxmlformats.org/markup-compatibility/2006">
              <mc:Choice xmlns:v="urn:schemas-microsoft-com:vml" Requires="v">
                <p:oleObj spid="_x0000_s9240" name="Worksheet" r:id="rId4" imgW="8639122" imgH="5410260" progId="Excel.Sheet.8">
                  <p:embed/>
                </p:oleObj>
              </mc:Choice>
              <mc:Fallback>
                <p:oleObj name="Worksheet" r:id="rId4" imgW="8639122" imgH="541026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40788" cy="5535613"/>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72538" cy="5300663"/>
        </p:xfrm>
        <a:graphic>
          <a:graphicData uri="http://schemas.openxmlformats.org/presentationml/2006/ole">
            <mc:AlternateContent xmlns:mc="http://schemas.openxmlformats.org/markup-compatibility/2006">
              <mc:Choice xmlns:v="urn:schemas-microsoft-com:vml" Requires="v">
                <p:oleObj spid="_x0000_s10264" name="Worksheet" r:id="rId4" imgW="8667756" imgH="5181570" progId="Excel.Sheet.8">
                  <p:embed/>
                </p:oleObj>
              </mc:Choice>
              <mc:Fallback>
                <p:oleObj name="Worksheet" r:id="rId4" imgW="8667756" imgH="518157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72538" cy="5300663"/>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345410"/>
          <a:ext cx="9956800" cy="7204075"/>
        </p:xfrm>
        <a:graphic>
          <a:graphicData uri="http://schemas.openxmlformats.org/presentationml/2006/ole">
            <mc:AlternateContent xmlns:mc="http://schemas.openxmlformats.org/markup-compatibility/2006">
              <mc:Choice xmlns:v="urn:schemas-microsoft-com:vml" Requires="v">
                <p:oleObj spid="_x0000_s11288" name="Worksheet" r:id="rId4" imgW="8562944" imgH="5562540" progId="Excel.Sheet.8">
                  <p:embed/>
                </p:oleObj>
              </mc:Choice>
              <mc:Fallback>
                <p:oleObj name="Worksheet" r:id="rId4" imgW="8562944" imgH="5562540" progId="Excel.Sheet.8">
                  <p:embed/>
                  <p:pic>
                    <p:nvPicPr>
                      <p:cNvPr id="2050" name="Object 4"/>
                      <p:cNvPicPr>
                        <a:picLocks noGrp="1" noChangeAspect="1" noChangeArrowheads="1"/>
                      </p:cNvPicPr>
                      <p:nvPr/>
                    </p:nvPicPr>
                    <p:blipFill>
                      <a:blip r:embed="rId5"/>
                      <a:srcRect/>
                      <a:stretch>
                        <a:fillRect/>
                      </a:stretch>
                    </p:blipFill>
                    <p:spPr bwMode="auto">
                      <a:xfrm>
                        <a:off x="1633538" y="345410"/>
                        <a:ext cx="9956800" cy="7204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228509879"/>
              </p:ext>
            </p:extLst>
          </p:nvPr>
        </p:nvGraphicFramePr>
        <p:xfrm>
          <a:off x="1440279" y="630563"/>
          <a:ext cx="9053428" cy="5596874"/>
        </p:xfrm>
        <a:graphic>
          <a:graphicData uri="http://schemas.openxmlformats.org/presentationml/2006/ole">
            <mc:AlternateContent xmlns:mc="http://schemas.openxmlformats.org/markup-compatibility/2006">
              <mc:Choice xmlns:v="urn:schemas-microsoft-com:vml" Requires="v">
                <p:oleObj spid="_x0000_s12313" name="Worksheet" r:id="rId4" imgW="7915165" imgH="5610330" progId="Excel.Sheet.8">
                  <p:embed/>
                </p:oleObj>
              </mc:Choice>
              <mc:Fallback>
                <p:oleObj name="Worksheet" r:id="rId4" imgW="7915165" imgH="5610330" progId="Excel.Sheet.8">
                  <p:embed/>
                  <p:pic>
                    <p:nvPicPr>
                      <p:cNvPr id="3074" name="Object 4"/>
                      <p:cNvPicPr>
                        <a:picLocks noGrp="1" noChangeAspect="1" noChangeArrowheads="1"/>
                      </p:cNvPicPr>
                      <p:nvPr/>
                    </p:nvPicPr>
                    <p:blipFill>
                      <a:blip r:embed="rId5"/>
                      <a:srcRect/>
                      <a:stretch>
                        <a:fillRect/>
                      </a:stretch>
                    </p:blipFill>
                    <p:spPr bwMode="auto">
                      <a:xfrm>
                        <a:off x="1440279" y="630563"/>
                        <a:ext cx="9053428" cy="5596874"/>
                      </a:xfrm>
                      <a:prstGeom prst="rect">
                        <a:avLst/>
                      </a:prstGeom>
                      <a:noFill/>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47311</TotalTime>
  <Words>6010</Words>
  <Application>Microsoft Office PowerPoint</Application>
  <PresentationFormat>Widescreen</PresentationFormat>
  <Paragraphs>1272</Paragraphs>
  <Slides>49</Slides>
  <Notes>39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9" baseType="lpstr">
      <vt:lpstr>Batang</vt:lpstr>
      <vt:lpstr>Gulim</vt:lpstr>
      <vt:lpstr>SimSun</vt:lpstr>
      <vt:lpstr>SimSun</vt:lpstr>
      <vt:lpstr>Arial</vt:lpstr>
      <vt:lpstr>Calibri</vt:lpstr>
      <vt:lpstr>CG Times (WN)</vt:lpstr>
      <vt:lpstr>Times New Roman</vt:lpstr>
      <vt:lpstr>Office Theme</vt:lpstr>
      <vt:lpstr>Worksheet</vt:lpstr>
      <vt:lpstr>    SA5 Status Report to SA#80  Charging Management (CH) Operation, Administration, Maintenance &amp; Provisioning (OAM&amp;P)  </vt:lpstr>
      <vt:lpstr>SA5 leadership</vt:lpstr>
      <vt:lpstr>2018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Incoming LSs (1/3)</vt:lpstr>
      <vt:lpstr>Incoming LSs (2/3)</vt:lpstr>
      <vt:lpstr>Incoming LSs (3/3)</vt:lpstr>
      <vt:lpstr>Outgoing LSs (1/2)</vt:lpstr>
      <vt:lpstr>Outgoing LSs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2019 meeting calendar</vt:lpstr>
      <vt:lpstr>5G coming up!!</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1163</cp:revision>
  <dcterms:created xsi:type="dcterms:W3CDTF">2008-08-30T09:32:10Z</dcterms:created>
  <dcterms:modified xsi:type="dcterms:W3CDTF">2018-06-07T23:10:12Z</dcterms:modified>
</cp:coreProperties>
</file>