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442" r:id="rId5"/>
    <p:sldId id="444" r:id="rId6"/>
    <p:sldId id="445" r:id="rId7"/>
    <p:sldId id="446" r:id="rId8"/>
    <p:sldId id="447" r:id="rId9"/>
    <p:sldId id="448" r:id="rId10"/>
    <p:sldId id="449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0">
          <p15:clr>
            <a:srgbClr val="A4A3A4"/>
          </p15:clr>
        </p15:guide>
        <p15:guide id="2" orient="horz" pos="1618">
          <p15:clr>
            <a:srgbClr val="A4A3A4"/>
          </p15:clr>
        </p15:guide>
        <p15:guide id="3" orient="horz" pos="3177">
          <p15:clr>
            <a:srgbClr val="A4A3A4"/>
          </p15:clr>
        </p15:guide>
        <p15:guide id="4" orient="horz" pos="323">
          <p15:clr>
            <a:srgbClr val="A4A3A4"/>
          </p15:clr>
        </p15:guide>
        <p15:guide id="5" orient="horz" pos="3037">
          <p15:clr>
            <a:srgbClr val="A4A3A4"/>
          </p15:clr>
        </p15:guide>
        <p15:guide id="6" pos="5498">
          <p15:clr>
            <a:srgbClr val="A4A3A4"/>
          </p15:clr>
        </p15:guide>
        <p15:guide id="7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C24"/>
    <a:srgbClr val="0071C5"/>
    <a:srgbClr val="0033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6736" autoAdjust="0"/>
    <p:restoredTop sz="94087" autoAdjust="0"/>
  </p:normalViewPr>
  <p:slideViewPr>
    <p:cSldViewPr snapToGrid="0">
      <p:cViewPr varScale="1">
        <p:scale>
          <a:sx n="118" d="100"/>
          <a:sy n="118" d="100"/>
        </p:scale>
        <p:origin x="1176" y="91"/>
      </p:cViewPr>
      <p:guideLst>
        <p:guide orient="horz" pos="760"/>
        <p:guide orient="horz" pos="1618"/>
        <p:guide orient="horz" pos="3177"/>
        <p:guide orient="horz" pos="323"/>
        <p:guide orient="horz" pos="3037"/>
        <p:guide pos="5498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44" d="100"/>
          <a:sy n="44" d="100"/>
        </p:scale>
        <p:origin x="-168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66EE72-C949-4DB1-8F56-190C8CB090A4}" type="doc">
      <dgm:prSet loTypeId="urn:microsoft.com/office/officeart/2005/8/layout/radial6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8FA381F-E10A-4BAC-8EC8-B7CF21A12893}">
      <dgm:prSet phldrT="[Text]" custT="1"/>
      <dgm:spPr/>
      <dgm:t>
        <a:bodyPr/>
        <a:lstStyle/>
        <a:p>
          <a:r>
            <a:rPr lang="en-US" sz="1800" b="1" dirty="0" smtClean="0"/>
            <a:t>Rel-16 Focus Areas</a:t>
          </a:r>
          <a:endParaRPr lang="en-US" sz="1800" b="1" dirty="0"/>
        </a:p>
      </dgm:t>
    </dgm:pt>
    <dgm:pt modelId="{A45F6A4E-C12B-4D3B-AF69-666B0C220075}" type="parTrans" cxnId="{B9D33B41-1BCC-4FCF-B646-785560FC2EE5}">
      <dgm:prSet/>
      <dgm:spPr/>
      <dgm:t>
        <a:bodyPr/>
        <a:lstStyle/>
        <a:p>
          <a:endParaRPr lang="en-US" sz="1200" b="1"/>
        </a:p>
      </dgm:t>
    </dgm:pt>
    <dgm:pt modelId="{E4A882FB-668B-48E2-8B69-E04F3338F4F2}" type="sibTrans" cxnId="{B9D33B41-1BCC-4FCF-B646-785560FC2EE5}">
      <dgm:prSet/>
      <dgm:spPr/>
      <dgm:t>
        <a:bodyPr/>
        <a:lstStyle/>
        <a:p>
          <a:endParaRPr lang="en-US" sz="1200" b="1"/>
        </a:p>
      </dgm:t>
    </dgm:pt>
    <dgm:pt modelId="{33C66169-E6CF-4140-ABD7-8DE3A8B7E22C}">
      <dgm:prSet phldrT="[Text]" custT="1"/>
      <dgm:spPr/>
      <dgm:t>
        <a:bodyPr/>
        <a:lstStyle/>
        <a:p>
          <a:r>
            <a:rPr lang="en-US" sz="1100" b="1" dirty="0" smtClean="0"/>
            <a:t>Wireless-Wireline convergence</a:t>
          </a:r>
          <a:endParaRPr lang="en-US" sz="1100" b="1" dirty="0"/>
        </a:p>
      </dgm:t>
    </dgm:pt>
    <dgm:pt modelId="{618D4746-3245-428D-9C32-EB17F769E54E}" type="parTrans" cxnId="{64C0D271-717E-4361-9171-6B73CB01BB9F}">
      <dgm:prSet/>
      <dgm:spPr/>
      <dgm:t>
        <a:bodyPr/>
        <a:lstStyle/>
        <a:p>
          <a:endParaRPr lang="en-US" sz="1200" b="1"/>
        </a:p>
      </dgm:t>
    </dgm:pt>
    <dgm:pt modelId="{99D8F976-617D-433B-B448-D3DAF2358C68}" type="sibTrans" cxnId="{64C0D271-717E-4361-9171-6B73CB01BB9F}">
      <dgm:prSet/>
      <dgm:spPr/>
      <dgm:t>
        <a:bodyPr/>
        <a:lstStyle/>
        <a:p>
          <a:endParaRPr lang="en-US" sz="1200" b="1"/>
        </a:p>
      </dgm:t>
    </dgm:pt>
    <dgm:pt modelId="{8F5F589B-5134-4A76-8FF4-08FC8E51D8F6}">
      <dgm:prSet custT="1"/>
      <dgm:spPr/>
      <dgm:t>
        <a:bodyPr/>
        <a:lstStyle/>
        <a:p>
          <a:r>
            <a:rPr lang="en-US" sz="1100" b="1" dirty="0" smtClean="0"/>
            <a:t>Key Enhancements to the 5G System </a:t>
          </a:r>
        </a:p>
      </dgm:t>
    </dgm:pt>
    <dgm:pt modelId="{6EFACA6A-4240-4509-AA36-95997518F9C7}" type="parTrans" cxnId="{E98E20E8-328E-4F14-8073-F5B96FDA0619}">
      <dgm:prSet/>
      <dgm:spPr/>
      <dgm:t>
        <a:bodyPr/>
        <a:lstStyle/>
        <a:p>
          <a:endParaRPr lang="en-US" sz="1200" b="1"/>
        </a:p>
      </dgm:t>
    </dgm:pt>
    <dgm:pt modelId="{A9E29ABA-51FA-43BE-B6F9-809A938A4FC6}" type="sibTrans" cxnId="{E98E20E8-328E-4F14-8073-F5B96FDA0619}">
      <dgm:prSet/>
      <dgm:spPr/>
      <dgm:t>
        <a:bodyPr/>
        <a:lstStyle/>
        <a:p>
          <a:endParaRPr lang="en-US" sz="1200" b="1"/>
        </a:p>
      </dgm:t>
    </dgm:pt>
    <dgm:pt modelId="{83604BE0-27D4-443E-B5C4-FF4E99F3871F}">
      <dgm:prSet custT="1"/>
      <dgm:spPr/>
      <dgm:t>
        <a:bodyPr/>
        <a:lstStyle/>
        <a:p>
          <a:r>
            <a:rPr lang="en-US" sz="1000" b="1" dirty="0" smtClean="0"/>
            <a:t>Stabilizing Rel-15 5G system</a:t>
          </a:r>
          <a:endParaRPr lang="en-US" sz="1000" b="1" dirty="0"/>
        </a:p>
      </dgm:t>
    </dgm:pt>
    <dgm:pt modelId="{218A0315-2343-4569-A42D-3B8E4467BAC3}" type="parTrans" cxnId="{4B50225A-5E4D-4342-8615-660D160A1C05}">
      <dgm:prSet/>
      <dgm:spPr/>
      <dgm:t>
        <a:bodyPr/>
        <a:lstStyle/>
        <a:p>
          <a:endParaRPr lang="en-US" sz="1200" b="1"/>
        </a:p>
      </dgm:t>
    </dgm:pt>
    <dgm:pt modelId="{3FA2B094-D559-4C85-B123-C12F2F7C6480}" type="sibTrans" cxnId="{4B50225A-5E4D-4342-8615-660D160A1C05}">
      <dgm:prSet/>
      <dgm:spPr/>
      <dgm:t>
        <a:bodyPr/>
        <a:lstStyle/>
        <a:p>
          <a:endParaRPr lang="en-US" sz="1200" b="1"/>
        </a:p>
      </dgm:t>
    </dgm:pt>
    <dgm:pt modelId="{7553180F-CEE5-40AF-86BF-582633754B44}">
      <dgm:prSet custT="1"/>
      <dgm:spPr/>
      <dgm:t>
        <a:bodyPr/>
        <a:lstStyle/>
        <a:p>
          <a:r>
            <a:rPr lang="en-US" sz="1100" b="1" dirty="0" smtClean="0"/>
            <a:t>Enablers for new Verticals</a:t>
          </a:r>
          <a:endParaRPr lang="en-US" sz="1100" b="1" dirty="0"/>
        </a:p>
      </dgm:t>
    </dgm:pt>
    <dgm:pt modelId="{99BC499A-A61D-4584-B632-A5E042D8EBB3}" type="parTrans" cxnId="{FAC18189-E8F2-4B15-AD79-E5A9F8968334}">
      <dgm:prSet/>
      <dgm:spPr/>
      <dgm:t>
        <a:bodyPr/>
        <a:lstStyle/>
        <a:p>
          <a:endParaRPr lang="en-US" sz="1050" b="1"/>
        </a:p>
      </dgm:t>
    </dgm:pt>
    <dgm:pt modelId="{3695991C-C9CA-4524-BD8A-F27E17FABCEA}" type="sibTrans" cxnId="{FAC18189-E8F2-4B15-AD79-E5A9F8968334}">
      <dgm:prSet/>
      <dgm:spPr/>
      <dgm:t>
        <a:bodyPr/>
        <a:lstStyle/>
        <a:p>
          <a:endParaRPr lang="en-US" sz="1050" b="1"/>
        </a:p>
      </dgm:t>
    </dgm:pt>
    <dgm:pt modelId="{973281AB-68E3-4AD1-AF2B-151B4C5A8C49}" type="pres">
      <dgm:prSet presAssocID="{EE66EE72-C949-4DB1-8F56-190C8CB090A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657FE4-D250-485F-A9D7-F9C968AD5A37}" type="pres">
      <dgm:prSet presAssocID="{48FA381F-E10A-4BAC-8EC8-B7CF21A12893}" presName="centerShape" presStyleLbl="node0" presStyleIdx="0" presStyleCnt="1" custScaleX="98004" custScaleY="97450"/>
      <dgm:spPr/>
      <dgm:t>
        <a:bodyPr/>
        <a:lstStyle/>
        <a:p>
          <a:endParaRPr lang="en-US"/>
        </a:p>
      </dgm:t>
    </dgm:pt>
    <dgm:pt modelId="{399F5FC2-50F0-404D-A2A6-8449EC4598C1}" type="pres">
      <dgm:prSet presAssocID="{33C66169-E6CF-4140-ABD7-8DE3A8B7E22C}" presName="node" presStyleLbl="node1" presStyleIdx="0" presStyleCnt="4" custScaleX="119190" custScaleY="1191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B578F7-714D-413C-BAE2-6D672F0A234C}" type="pres">
      <dgm:prSet presAssocID="{33C66169-E6CF-4140-ABD7-8DE3A8B7E22C}" presName="dummy" presStyleCnt="0"/>
      <dgm:spPr/>
      <dgm:t>
        <a:bodyPr/>
        <a:lstStyle/>
        <a:p>
          <a:endParaRPr lang="en-US"/>
        </a:p>
      </dgm:t>
    </dgm:pt>
    <dgm:pt modelId="{27D0A51A-2A78-4097-820B-5AE6C85AE18C}" type="pres">
      <dgm:prSet presAssocID="{99D8F976-617D-433B-B448-D3DAF2358C6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FE3C655A-F1E3-45E6-871D-D4D420D8E1C0}" type="pres">
      <dgm:prSet presAssocID="{8F5F589B-5134-4A76-8FF4-08FC8E51D8F6}" presName="node" presStyleLbl="node1" presStyleIdx="1" presStyleCnt="4" custScaleX="119190" custScaleY="1191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87EA60-AD9F-49DF-A153-4635B4BA653E}" type="pres">
      <dgm:prSet presAssocID="{8F5F589B-5134-4A76-8FF4-08FC8E51D8F6}" presName="dummy" presStyleCnt="0"/>
      <dgm:spPr/>
      <dgm:t>
        <a:bodyPr/>
        <a:lstStyle/>
        <a:p>
          <a:endParaRPr lang="en-US"/>
        </a:p>
      </dgm:t>
    </dgm:pt>
    <dgm:pt modelId="{765E2355-D94C-4034-9744-C50A3967E923}" type="pres">
      <dgm:prSet presAssocID="{A9E29ABA-51FA-43BE-B6F9-809A938A4FC6}" presName="sibTrans" presStyleLbl="sibTrans2D1" presStyleIdx="1" presStyleCnt="4"/>
      <dgm:spPr/>
      <dgm:t>
        <a:bodyPr/>
        <a:lstStyle/>
        <a:p>
          <a:endParaRPr lang="en-US"/>
        </a:p>
      </dgm:t>
    </dgm:pt>
    <dgm:pt modelId="{CF826125-2F65-416F-A49A-93F4467829C6}" type="pres">
      <dgm:prSet presAssocID="{83604BE0-27D4-443E-B5C4-FF4E99F3871F}" presName="node" presStyleLbl="node1" presStyleIdx="2" presStyleCnt="4" custScaleX="119190" custScaleY="1191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0C9ECD-9128-4662-A6CE-D336B4014C8D}" type="pres">
      <dgm:prSet presAssocID="{83604BE0-27D4-443E-B5C4-FF4E99F3871F}" presName="dummy" presStyleCnt="0"/>
      <dgm:spPr/>
      <dgm:t>
        <a:bodyPr/>
        <a:lstStyle/>
        <a:p>
          <a:endParaRPr lang="en-US"/>
        </a:p>
      </dgm:t>
    </dgm:pt>
    <dgm:pt modelId="{955DDD7B-684D-4737-9483-147DC6F09B80}" type="pres">
      <dgm:prSet presAssocID="{3FA2B094-D559-4C85-B123-C12F2F7C6480}" presName="sibTrans" presStyleLbl="sibTrans2D1" presStyleIdx="2" presStyleCnt="4"/>
      <dgm:spPr/>
      <dgm:t>
        <a:bodyPr/>
        <a:lstStyle/>
        <a:p>
          <a:endParaRPr lang="en-US"/>
        </a:p>
      </dgm:t>
    </dgm:pt>
    <dgm:pt modelId="{075397AD-31B8-4665-9914-C04965543217}" type="pres">
      <dgm:prSet presAssocID="{7553180F-CEE5-40AF-86BF-582633754B44}" presName="node" presStyleLbl="node1" presStyleIdx="3" presStyleCnt="4" custScaleX="119190" custScaleY="1191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22AE46-2590-4FAC-B825-B474517D3BA5}" type="pres">
      <dgm:prSet presAssocID="{7553180F-CEE5-40AF-86BF-582633754B44}" presName="dummy" presStyleCnt="0"/>
      <dgm:spPr/>
      <dgm:t>
        <a:bodyPr/>
        <a:lstStyle/>
        <a:p>
          <a:endParaRPr lang="en-US"/>
        </a:p>
      </dgm:t>
    </dgm:pt>
    <dgm:pt modelId="{5BEDDE22-3D58-4DD1-8ADE-2C5FBE080DEA}" type="pres">
      <dgm:prSet presAssocID="{3695991C-C9CA-4524-BD8A-F27E17FABCEA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4B50225A-5E4D-4342-8615-660D160A1C05}" srcId="{48FA381F-E10A-4BAC-8EC8-B7CF21A12893}" destId="{83604BE0-27D4-443E-B5C4-FF4E99F3871F}" srcOrd="2" destOrd="0" parTransId="{218A0315-2343-4569-A42D-3B8E4467BAC3}" sibTransId="{3FA2B094-D559-4C85-B123-C12F2F7C6480}"/>
    <dgm:cxn modelId="{64C0D271-717E-4361-9171-6B73CB01BB9F}" srcId="{48FA381F-E10A-4BAC-8EC8-B7CF21A12893}" destId="{33C66169-E6CF-4140-ABD7-8DE3A8B7E22C}" srcOrd="0" destOrd="0" parTransId="{618D4746-3245-428D-9C32-EB17F769E54E}" sibTransId="{99D8F976-617D-433B-B448-D3DAF2358C68}"/>
    <dgm:cxn modelId="{A71796B3-8CE0-494D-BBB0-0A447DC97305}" type="presOf" srcId="{33C66169-E6CF-4140-ABD7-8DE3A8B7E22C}" destId="{399F5FC2-50F0-404D-A2A6-8449EC4598C1}" srcOrd="0" destOrd="0" presId="urn:microsoft.com/office/officeart/2005/8/layout/radial6"/>
    <dgm:cxn modelId="{00646F34-3535-4DFB-B969-F46DB630292E}" type="presOf" srcId="{83604BE0-27D4-443E-B5C4-FF4E99F3871F}" destId="{CF826125-2F65-416F-A49A-93F4467829C6}" srcOrd="0" destOrd="0" presId="urn:microsoft.com/office/officeart/2005/8/layout/radial6"/>
    <dgm:cxn modelId="{117ADB91-20D1-47AF-B025-CDA18F969D2B}" type="presOf" srcId="{48FA381F-E10A-4BAC-8EC8-B7CF21A12893}" destId="{E5657FE4-D250-485F-A9D7-F9C968AD5A37}" srcOrd="0" destOrd="0" presId="urn:microsoft.com/office/officeart/2005/8/layout/radial6"/>
    <dgm:cxn modelId="{F76E4289-8026-4393-90C9-5DC9CF4DF4D6}" type="presOf" srcId="{99D8F976-617D-433B-B448-D3DAF2358C68}" destId="{27D0A51A-2A78-4097-820B-5AE6C85AE18C}" srcOrd="0" destOrd="0" presId="urn:microsoft.com/office/officeart/2005/8/layout/radial6"/>
    <dgm:cxn modelId="{6B0ECC17-6547-4E48-9BE7-8B41DB3DF340}" type="presOf" srcId="{EE66EE72-C949-4DB1-8F56-190C8CB090A4}" destId="{973281AB-68E3-4AD1-AF2B-151B4C5A8C49}" srcOrd="0" destOrd="0" presId="urn:microsoft.com/office/officeart/2005/8/layout/radial6"/>
    <dgm:cxn modelId="{FAC18189-E8F2-4B15-AD79-E5A9F8968334}" srcId="{48FA381F-E10A-4BAC-8EC8-B7CF21A12893}" destId="{7553180F-CEE5-40AF-86BF-582633754B44}" srcOrd="3" destOrd="0" parTransId="{99BC499A-A61D-4584-B632-A5E042D8EBB3}" sibTransId="{3695991C-C9CA-4524-BD8A-F27E17FABCEA}"/>
    <dgm:cxn modelId="{D4D68C4B-873E-41F2-8644-7FE54264EECD}" type="presOf" srcId="{7553180F-CEE5-40AF-86BF-582633754B44}" destId="{075397AD-31B8-4665-9914-C04965543217}" srcOrd="0" destOrd="0" presId="urn:microsoft.com/office/officeart/2005/8/layout/radial6"/>
    <dgm:cxn modelId="{E98E20E8-328E-4F14-8073-F5B96FDA0619}" srcId="{48FA381F-E10A-4BAC-8EC8-B7CF21A12893}" destId="{8F5F589B-5134-4A76-8FF4-08FC8E51D8F6}" srcOrd="1" destOrd="0" parTransId="{6EFACA6A-4240-4509-AA36-95997518F9C7}" sibTransId="{A9E29ABA-51FA-43BE-B6F9-809A938A4FC6}"/>
    <dgm:cxn modelId="{1366646C-35E5-4DDC-8728-2F76C09ED6C7}" type="presOf" srcId="{3695991C-C9CA-4524-BD8A-F27E17FABCEA}" destId="{5BEDDE22-3D58-4DD1-8ADE-2C5FBE080DEA}" srcOrd="0" destOrd="0" presId="urn:microsoft.com/office/officeart/2005/8/layout/radial6"/>
    <dgm:cxn modelId="{58FA64F3-942A-488D-B285-7B66729E2312}" type="presOf" srcId="{3FA2B094-D559-4C85-B123-C12F2F7C6480}" destId="{955DDD7B-684D-4737-9483-147DC6F09B80}" srcOrd="0" destOrd="0" presId="urn:microsoft.com/office/officeart/2005/8/layout/radial6"/>
    <dgm:cxn modelId="{52A157B7-2981-4C48-86CC-99592498C3A9}" type="presOf" srcId="{A9E29ABA-51FA-43BE-B6F9-809A938A4FC6}" destId="{765E2355-D94C-4034-9744-C50A3967E923}" srcOrd="0" destOrd="0" presId="urn:microsoft.com/office/officeart/2005/8/layout/radial6"/>
    <dgm:cxn modelId="{7789856C-7B6E-483A-9146-C08C2A7C4208}" type="presOf" srcId="{8F5F589B-5134-4A76-8FF4-08FC8E51D8F6}" destId="{FE3C655A-F1E3-45E6-871D-D4D420D8E1C0}" srcOrd="0" destOrd="0" presId="urn:microsoft.com/office/officeart/2005/8/layout/radial6"/>
    <dgm:cxn modelId="{B9D33B41-1BCC-4FCF-B646-785560FC2EE5}" srcId="{EE66EE72-C949-4DB1-8F56-190C8CB090A4}" destId="{48FA381F-E10A-4BAC-8EC8-B7CF21A12893}" srcOrd="0" destOrd="0" parTransId="{A45F6A4E-C12B-4D3B-AF69-666B0C220075}" sibTransId="{E4A882FB-668B-48E2-8B69-E04F3338F4F2}"/>
    <dgm:cxn modelId="{E2BDC1F4-CB4D-486E-BC66-0B4B29F25DBA}" type="presParOf" srcId="{973281AB-68E3-4AD1-AF2B-151B4C5A8C49}" destId="{E5657FE4-D250-485F-A9D7-F9C968AD5A37}" srcOrd="0" destOrd="0" presId="urn:microsoft.com/office/officeart/2005/8/layout/radial6"/>
    <dgm:cxn modelId="{06027CC3-F32B-4DF6-8CB5-C7ED2348EFA9}" type="presParOf" srcId="{973281AB-68E3-4AD1-AF2B-151B4C5A8C49}" destId="{399F5FC2-50F0-404D-A2A6-8449EC4598C1}" srcOrd="1" destOrd="0" presId="urn:microsoft.com/office/officeart/2005/8/layout/radial6"/>
    <dgm:cxn modelId="{1BE6D898-7975-4731-8F33-17876435DFEF}" type="presParOf" srcId="{973281AB-68E3-4AD1-AF2B-151B4C5A8C49}" destId="{A5B578F7-714D-413C-BAE2-6D672F0A234C}" srcOrd="2" destOrd="0" presId="urn:microsoft.com/office/officeart/2005/8/layout/radial6"/>
    <dgm:cxn modelId="{A2ECAD4C-353B-4999-A18F-50DD077B6283}" type="presParOf" srcId="{973281AB-68E3-4AD1-AF2B-151B4C5A8C49}" destId="{27D0A51A-2A78-4097-820B-5AE6C85AE18C}" srcOrd="3" destOrd="0" presId="urn:microsoft.com/office/officeart/2005/8/layout/radial6"/>
    <dgm:cxn modelId="{E0BF065F-D0C9-42B5-8841-871E8FC644A0}" type="presParOf" srcId="{973281AB-68E3-4AD1-AF2B-151B4C5A8C49}" destId="{FE3C655A-F1E3-45E6-871D-D4D420D8E1C0}" srcOrd="4" destOrd="0" presId="urn:microsoft.com/office/officeart/2005/8/layout/radial6"/>
    <dgm:cxn modelId="{EB0E6F70-9A57-4DB1-87D5-48EF67B617AE}" type="presParOf" srcId="{973281AB-68E3-4AD1-AF2B-151B4C5A8C49}" destId="{7D87EA60-AD9F-49DF-A153-4635B4BA653E}" srcOrd="5" destOrd="0" presId="urn:microsoft.com/office/officeart/2005/8/layout/radial6"/>
    <dgm:cxn modelId="{7F63DFAE-5FDD-434D-AB48-B3736F108FD2}" type="presParOf" srcId="{973281AB-68E3-4AD1-AF2B-151B4C5A8C49}" destId="{765E2355-D94C-4034-9744-C50A3967E923}" srcOrd="6" destOrd="0" presId="urn:microsoft.com/office/officeart/2005/8/layout/radial6"/>
    <dgm:cxn modelId="{10F5EBD1-127E-4BC9-A3D4-ADDCB4DD97CD}" type="presParOf" srcId="{973281AB-68E3-4AD1-AF2B-151B4C5A8C49}" destId="{CF826125-2F65-416F-A49A-93F4467829C6}" srcOrd="7" destOrd="0" presId="urn:microsoft.com/office/officeart/2005/8/layout/radial6"/>
    <dgm:cxn modelId="{74D607D3-DC66-40FB-AB07-61936DEFAE93}" type="presParOf" srcId="{973281AB-68E3-4AD1-AF2B-151B4C5A8C49}" destId="{9A0C9ECD-9128-4662-A6CE-D336B4014C8D}" srcOrd="8" destOrd="0" presId="urn:microsoft.com/office/officeart/2005/8/layout/radial6"/>
    <dgm:cxn modelId="{3D3CA31A-7C3B-49EE-9D9F-2302E43446B9}" type="presParOf" srcId="{973281AB-68E3-4AD1-AF2B-151B4C5A8C49}" destId="{955DDD7B-684D-4737-9483-147DC6F09B80}" srcOrd="9" destOrd="0" presId="urn:microsoft.com/office/officeart/2005/8/layout/radial6"/>
    <dgm:cxn modelId="{0743FFB6-5CF8-4F77-8CEA-2A62CD4F9F63}" type="presParOf" srcId="{973281AB-68E3-4AD1-AF2B-151B4C5A8C49}" destId="{075397AD-31B8-4665-9914-C04965543217}" srcOrd="10" destOrd="0" presId="urn:microsoft.com/office/officeart/2005/8/layout/radial6"/>
    <dgm:cxn modelId="{3D932A04-3375-42A1-BCF8-0C4763DFD59A}" type="presParOf" srcId="{973281AB-68E3-4AD1-AF2B-151B4C5A8C49}" destId="{1B22AE46-2590-4FAC-B825-B474517D3BA5}" srcOrd="11" destOrd="0" presId="urn:microsoft.com/office/officeart/2005/8/layout/radial6"/>
    <dgm:cxn modelId="{D69D9D68-A5F4-44D4-97BF-4302FB259CE4}" type="presParOf" srcId="{973281AB-68E3-4AD1-AF2B-151B4C5A8C49}" destId="{5BEDDE22-3D58-4DD1-8ADE-2C5FBE080DEA}" srcOrd="12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DDE22-3D58-4DD1-8ADE-2C5FBE080DEA}">
      <dsp:nvSpPr>
        <dsp:cNvPr id="0" name=""/>
        <dsp:cNvSpPr/>
      </dsp:nvSpPr>
      <dsp:spPr>
        <a:xfrm>
          <a:off x="1463227" y="438544"/>
          <a:ext cx="2925614" cy="2925614"/>
        </a:xfrm>
        <a:prstGeom prst="blockArc">
          <a:avLst>
            <a:gd name="adj1" fmla="val 10800000"/>
            <a:gd name="adj2" fmla="val 16200000"/>
            <a:gd name="adj3" fmla="val 463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55DDD7B-684D-4737-9483-147DC6F09B80}">
      <dsp:nvSpPr>
        <dsp:cNvPr id="0" name=""/>
        <dsp:cNvSpPr/>
      </dsp:nvSpPr>
      <dsp:spPr>
        <a:xfrm>
          <a:off x="1463227" y="438544"/>
          <a:ext cx="2925614" cy="2925614"/>
        </a:xfrm>
        <a:prstGeom prst="blockArc">
          <a:avLst>
            <a:gd name="adj1" fmla="val 5400000"/>
            <a:gd name="adj2" fmla="val 10800000"/>
            <a:gd name="adj3" fmla="val 463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65E2355-D94C-4034-9744-C50A3967E923}">
      <dsp:nvSpPr>
        <dsp:cNvPr id="0" name=""/>
        <dsp:cNvSpPr/>
      </dsp:nvSpPr>
      <dsp:spPr>
        <a:xfrm>
          <a:off x="1463227" y="438544"/>
          <a:ext cx="2925614" cy="2925614"/>
        </a:xfrm>
        <a:prstGeom prst="blockArc">
          <a:avLst>
            <a:gd name="adj1" fmla="val 0"/>
            <a:gd name="adj2" fmla="val 5400000"/>
            <a:gd name="adj3" fmla="val 463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7D0A51A-2A78-4097-820B-5AE6C85AE18C}">
      <dsp:nvSpPr>
        <dsp:cNvPr id="0" name=""/>
        <dsp:cNvSpPr/>
      </dsp:nvSpPr>
      <dsp:spPr>
        <a:xfrm>
          <a:off x="1463227" y="438544"/>
          <a:ext cx="2925614" cy="2925614"/>
        </a:xfrm>
        <a:prstGeom prst="blockArc">
          <a:avLst>
            <a:gd name="adj1" fmla="val 16200000"/>
            <a:gd name="adj2" fmla="val 0"/>
            <a:gd name="adj3" fmla="val 4637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657FE4-D250-485F-A9D7-F9C968AD5A37}">
      <dsp:nvSpPr>
        <dsp:cNvPr id="0" name=""/>
        <dsp:cNvSpPr/>
      </dsp:nvSpPr>
      <dsp:spPr>
        <a:xfrm>
          <a:off x="2266535" y="1245580"/>
          <a:ext cx="1318998" cy="131154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Rel-16 Focus Areas</a:t>
          </a:r>
          <a:endParaRPr lang="en-US" sz="1800" b="1" kern="1200" dirty="0"/>
        </a:p>
      </dsp:txBody>
      <dsp:txXfrm>
        <a:off x="2459698" y="1437651"/>
        <a:ext cx="932672" cy="927400"/>
      </dsp:txXfrm>
    </dsp:sp>
    <dsp:sp modelId="{399F5FC2-50F0-404D-A2A6-8449EC4598C1}">
      <dsp:nvSpPr>
        <dsp:cNvPr id="0" name=""/>
        <dsp:cNvSpPr/>
      </dsp:nvSpPr>
      <dsp:spPr>
        <a:xfrm>
          <a:off x="2364588" y="-88985"/>
          <a:ext cx="1122892" cy="11228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Wireless-Wireline convergence</a:t>
          </a:r>
          <a:endParaRPr lang="en-US" sz="1100" b="1" kern="1200" dirty="0"/>
        </a:p>
      </dsp:txBody>
      <dsp:txXfrm>
        <a:off x="2529032" y="75459"/>
        <a:ext cx="794004" cy="794004"/>
      </dsp:txXfrm>
    </dsp:sp>
    <dsp:sp modelId="{FE3C655A-F1E3-45E6-871D-D4D420D8E1C0}">
      <dsp:nvSpPr>
        <dsp:cNvPr id="0" name=""/>
        <dsp:cNvSpPr/>
      </dsp:nvSpPr>
      <dsp:spPr>
        <a:xfrm>
          <a:off x="3793479" y="1339905"/>
          <a:ext cx="1122892" cy="11228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Key Enhancements to the 5G System </a:t>
          </a:r>
        </a:p>
      </dsp:txBody>
      <dsp:txXfrm>
        <a:off x="3957923" y="1504349"/>
        <a:ext cx="794004" cy="794004"/>
      </dsp:txXfrm>
    </dsp:sp>
    <dsp:sp modelId="{CF826125-2F65-416F-A49A-93F4467829C6}">
      <dsp:nvSpPr>
        <dsp:cNvPr id="0" name=""/>
        <dsp:cNvSpPr/>
      </dsp:nvSpPr>
      <dsp:spPr>
        <a:xfrm>
          <a:off x="2364588" y="2768797"/>
          <a:ext cx="1122892" cy="11228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Stabilizing Rel-15 5G system</a:t>
          </a:r>
          <a:endParaRPr lang="en-US" sz="1000" b="1" kern="1200" dirty="0"/>
        </a:p>
      </dsp:txBody>
      <dsp:txXfrm>
        <a:off x="2529032" y="2933241"/>
        <a:ext cx="794004" cy="794004"/>
      </dsp:txXfrm>
    </dsp:sp>
    <dsp:sp modelId="{075397AD-31B8-4665-9914-C04965543217}">
      <dsp:nvSpPr>
        <dsp:cNvPr id="0" name=""/>
        <dsp:cNvSpPr/>
      </dsp:nvSpPr>
      <dsp:spPr>
        <a:xfrm>
          <a:off x="935696" y="1339905"/>
          <a:ext cx="1122892" cy="11228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Enablers for new Verticals</a:t>
          </a:r>
          <a:endParaRPr lang="en-US" sz="1100" b="1" kern="1200" dirty="0"/>
        </a:p>
      </dsp:txBody>
      <dsp:txXfrm>
        <a:off x="1100140" y="1504349"/>
        <a:ext cx="794004" cy="794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e-DE" smtClean="0"/>
              <a:t>July 30, 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Copyright © 2013 Intel.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Presentation Title</a:t>
            </a:r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none" lIns="91440" tIns="45720" rIns="91440" bIns="45720" rtlCol="0" anchor="b"/>
          <a:lstStyle>
            <a:lvl1pPr algn="l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Copyright © 2013 Intel. All rights reserved.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July 30, 2013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B2733B8-6D99-44C0-9DE1-FD106055098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2" name="Notizenplatzhalt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Text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000" kern="1200">
        <a:solidFill>
          <a:schemeClr val="tx2"/>
        </a:solidFill>
        <a:latin typeface="Verdana" pitchFamily="34" charset="0"/>
        <a:ea typeface="Verdana" pitchFamily="34" charset="0"/>
        <a:cs typeface="Verdana" pitchFamily="34" charset="0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35AE3AC-B0BF-4FDC-BBFC-D44C2460258D}" type="slidenum">
              <a:rPr lang="en-US" altLang="en-US" sz="2500">
                <a:latin typeface="Times New Roman" panose="02020603050405020304" pitchFamily="18" charset="0"/>
              </a:rPr>
              <a:pPr/>
              <a:t>2</a:t>
            </a:fld>
            <a:endParaRPr lang="en-US" altLang="en-US" sz="2500">
              <a:latin typeface="Times New Roman" panose="02020603050405020304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8029575" y="0"/>
            <a:ext cx="6140450" cy="106838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197715" tIns="98855" rIns="197715" bIns="98855"/>
          <a:lstStyle/>
          <a:p>
            <a:pPr algn="r">
              <a:tabLst>
                <a:tab pos="958389" algn="l"/>
                <a:tab pos="1916782" algn="l"/>
                <a:tab pos="2875169" algn="l"/>
                <a:tab pos="3833563" algn="l"/>
                <a:tab pos="4791952" algn="l"/>
                <a:tab pos="5750345" algn="l"/>
              </a:tabLst>
              <a:defRPr/>
            </a:pPr>
            <a:r>
              <a:rPr lang="en-US" sz="2500" dirty="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8029575" y="20413663"/>
            <a:ext cx="61404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91679" tIns="95839" rIns="191679" bIns="95839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/>
          </p:nvPr>
        </p:nvSpPr>
        <p:spPr>
          <a:xfrm>
            <a:off x="1890713" y="10204450"/>
            <a:ext cx="10396537" cy="9669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840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35AE3AC-B0BF-4FDC-BBFC-D44C2460258D}" type="slidenum">
              <a:rPr lang="en-US" altLang="en-US" sz="2500">
                <a:latin typeface="Times New Roman" panose="02020603050405020304" pitchFamily="18" charset="0"/>
              </a:rPr>
              <a:pPr/>
              <a:t>3</a:t>
            </a:fld>
            <a:endParaRPr lang="en-US" altLang="en-US" sz="2500">
              <a:latin typeface="Times New Roman" panose="02020603050405020304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8029575" y="0"/>
            <a:ext cx="6140450" cy="106838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197715" tIns="98855" rIns="197715" bIns="98855"/>
          <a:lstStyle/>
          <a:p>
            <a:pPr algn="r">
              <a:tabLst>
                <a:tab pos="958389" algn="l"/>
                <a:tab pos="1916782" algn="l"/>
                <a:tab pos="2875169" algn="l"/>
                <a:tab pos="3833563" algn="l"/>
                <a:tab pos="4791952" algn="l"/>
                <a:tab pos="5750345" algn="l"/>
              </a:tabLst>
              <a:defRPr/>
            </a:pPr>
            <a:r>
              <a:rPr lang="en-US" sz="2500" dirty="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8029575" y="20413663"/>
            <a:ext cx="61404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91679" tIns="95839" rIns="191679" bIns="95839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/>
          </p:nvPr>
        </p:nvSpPr>
        <p:spPr>
          <a:xfrm>
            <a:off x="1890713" y="10204450"/>
            <a:ext cx="10396537" cy="9669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00961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35AE3AC-B0BF-4FDC-BBFC-D44C2460258D}" type="slidenum">
              <a:rPr lang="en-US" altLang="en-US" sz="2500">
                <a:latin typeface="Times New Roman" panose="02020603050405020304" pitchFamily="18" charset="0"/>
              </a:rPr>
              <a:pPr/>
              <a:t>4</a:t>
            </a:fld>
            <a:endParaRPr lang="en-US" altLang="en-US" sz="2500">
              <a:latin typeface="Times New Roman" panose="02020603050405020304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8029575" y="0"/>
            <a:ext cx="6140450" cy="106838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197715" tIns="98855" rIns="197715" bIns="98855"/>
          <a:lstStyle/>
          <a:p>
            <a:pPr algn="r">
              <a:tabLst>
                <a:tab pos="958389" algn="l"/>
                <a:tab pos="1916782" algn="l"/>
                <a:tab pos="2875169" algn="l"/>
                <a:tab pos="3833563" algn="l"/>
                <a:tab pos="4791952" algn="l"/>
                <a:tab pos="5750345" algn="l"/>
              </a:tabLst>
              <a:defRPr/>
            </a:pPr>
            <a:r>
              <a:rPr lang="en-US" sz="2500" dirty="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8029575" y="20413663"/>
            <a:ext cx="61404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91679" tIns="95839" rIns="191679" bIns="95839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/>
          </p:nvPr>
        </p:nvSpPr>
        <p:spPr>
          <a:xfrm>
            <a:off x="1890713" y="10204450"/>
            <a:ext cx="10396537" cy="9669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5773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982788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9827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35AE3AC-B0BF-4FDC-BBFC-D44C2460258D}" type="slidenum">
              <a:rPr lang="en-US" altLang="en-US" sz="2500">
                <a:latin typeface="Times New Roman" panose="02020603050405020304" pitchFamily="18" charset="0"/>
              </a:rPr>
              <a:pPr/>
              <a:t>5</a:t>
            </a:fld>
            <a:endParaRPr lang="en-US" altLang="en-US" sz="2500">
              <a:latin typeface="Times New Roman" panose="02020603050405020304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8029575" y="0"/>
            <a:ext cx="6140450" cy="1068388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197715" tIns="98855" rIns="197715" bIns="98855"/>
          <a:lstStyle/>
          <a:p>
            <a:pPr algn="r">
              <a:tabLst>
                <a:tab pos="958389" algn="l"/>
                <a:tab pos="1916782" algn="l"/>
                <a:tab pos="2875169" algn="l"/>
                <a:tab pos="3833563" algn="l"/>
                <a:tab pos="4791952" algn="l"/>
                <a:tab pos="5750345" algn="l"/>
              </a:tabLst>
              <a:defRPr/>
            </a:pPr>
            <a:r>
              <a:rPr lang="en-US" sz="2500" dirty="0">
                <a:solidFill>
                  <a:srgbClr val="000000"/>
                </a:solidFill>
                <a:latin typeface="Times New Roman" pitchFamily="16" charset="0"/>
                <a:ea typeface="+mn-ea" charset="0"/>
                <a:cs typeface="+mn-ea" charset="0"/>
              </a:rPr>
              <a:t>10/31/16</a:t>
            </a:r>
          </a:p>
        </p:txBody>
      </p:sp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8029575" y="20413663"/>
            <a:ext cx="61404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91679" tIns="95839" rIns="191679" bIns="95839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/>
          </p:nvPr>
        </p:nvSpPr>
        <p:spPr>
          <a:xfrm>
            <a:off x="1890713" y="10204450"/>
            <a:ext cx="10396537" cy="9669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2431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EC16B-27DD-4901-B21B-FEB4510AA7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263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243191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28pt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88724"/>
            <a:ext cx="6330212" cy="92536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chemeClr val="bg1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Subhead, Date, Etc.</a:t>
            </a:r>
            <a:endParaRPr lang="en-US" dirty="0"/>
          </a:p>
        </p:txBody>
      </p:sp>
      <p:pic>
        <p:nvPicPr>
          <p:cNvPr id="8" name="Picture 7" descr="int_lookins_hrz_rgb_wht_2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2" y="1447525"/>
            <a:ext cx="1969926" cy="579489"/>
          </a:xfrm>
          <a:prstGeom prst="rect">
            <a:avLst/>
          </a:prstGeom>
        </p:spPr>
      </p:pic>
      <p:pic>
        <p:nvPicPr>
          <p:cNvPr id="10" name="Picture 3" descr="W:\Clients\Intel\PRODUCTION\2012_13_Production\ASSETS_LOGOS_2012-13\Assets_Complete_2012-13\ PEEL AWAY\Intel_Peels\Intel_Peels_RGB\Peel_rgb_png\peel_rt_btm_drkBlue_rgb_21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5" y="4035643"/>
            <a:ext cx="1426464" cy="110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7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157222"/>
            <a:ext cx="8229600" cy="864000"/>
          </a:xfrm>
        </p:spPr>
        <p:txBody>
          <a:bodyPr>
            <a:normAutofit/>
          </a:bodyPr>
          <a:lstStyle>
            <a:lvl1pPr>
              <a:defRPr sz="2400">
                <a:latin typeface="Intel Clear" panose="020B0604020203020204" pitchFamily="34" charset="0"/>
              </a:defRPr>
            </a:lvl1pPr>
          </a:lstStyle>
          <a:p>
            <a:r>
              <a:rPr lang="de-DE" dirty="0" smtClean="0"/>
              <a:t>24pt Headline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Intel Clear" panose="020B06040202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5613" y="1198800"/>
            <a:ext cx="8229600" cy="3394800"/>
          </a:xfrm>
        </p:spPr>
        <p:txBody>
          <a:bodyPr/>
          <a:lstStyle>
            <a:lvl1pPr>
              <a:spcBef>
                <a:spcPts val="600"/>
              </a:spcBef>
              <a:defRPr>
                <a:latin typeface="Intel Clear" panose="020B0604020203020204" pitchFamily="34" charset="0"/>
              </a:defRPr>
            </a:lvl1pPr>
            <a:lvl2pPr marL="360000" indent="-180000">
              <a:spcBef>
                <a:spcPts val="300"/>
              </a:spcBef>
              <a:buFont typeface="Verdana" panose="020B0604030504040204" pitchFamily="34" charset="0"/>
              <a:buChar char="−"/>
              <a:defRPr>
                <a:latin typeface="Intel Clear" panose="020B0604020203020204" pitchFamily="34" charset="0"/>
              </a:defRPr>
            </a:lvl2pPr>
            <a:lvl3pPr marL="541338" indent="-180000">
              <a:spcBef>
                <a:spcPts val="300"/>
              </a:spcBef>
              <a:buFont typeface="Arial" panose="020B0604020202020204" pitchFamily="34" charset="0"/>
              <a:buChar char="»"/>
              <a:defRPr>
                <a:latin typeface="Intel Clear" panose="020B0604020203020204" pitchFamily="34" charset="0"/>
              </a:defRPr>
            </a:lvl3pPr>
            <a:lvl4pPr>
              <a:defRPr>
                <a:latin typeface="Intel Clear" panose="020B0604020203020204" pitchFamily="34" charset="0"/>
              </a:defRPr>
            </a:lvl4pPr>
            <a:lvl5pPr marL="900000" indent="-180000">
              <a:spcBef>
                <a:spcPts val="300"/>
              </a:spcBef>
              <a:defRPr sz="1200">
                <a:latin typeface="Intel Clear" panose="020B0604020203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9422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Intel_LookInside_white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432" y="1875130"/>
            <a:ext cx="2256638" cy="13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36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6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9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4969684"/>
            <a:ext cx="2133600" cy="595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1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/>
          <a:lstStyle/>
          <a:p>
            <a:fld id="{53140E49-0068-4264-AF21-655BC78472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47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/>
          <a:lstStyle/>
          <a:p>
            <a:fld id="{53140E49-0068-4264-AF21-655BC78472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537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7222"/>
            <a:ext cx="8229600" cy="864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 smtClean="0"/>
              <a:t>Title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First Level</a:t>
            </a:r>
          </a:p>
          <a:p>
            <a:pPr lvl="1"/>
            <a:r>
              <a:rPr lang="de-DE" dirty="0" smtClean="0"/>
              <a:t>2nd Level</a:t>
            </a:r>
          </a:p>
          <a:p>
            <a:pPr lvl="2"/>
            <a:r>
              <a:rPr lang="de-DE" dirty="0" smtClean="0"/>
              <a:t>3rd Level</a:t>
            </a:r>
          </a:p>
          <a:p>
            <a:pPr lvl="3"/>
            <a:r>
              <a:rPr lang="de-DE" dirty="0" smtClean="0"/>
              <a:t>4th Level</a:t>
            </a:r>
            <a:endParaRPr lang="de-DE" dirty="0"/>
          </a:p>
        </p:txBody>
      </p:sp>
      <p:pic>
        <p:nvPicPr>
          <p:cNvPr id="17" name="Picture 9" descr="int_lookins_hrz_rgb_wht_24.png"/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2"/>
          <a:stretch/>
        </p:blipFill>
        <p:spPr>
          <a:xfrm>
            <a:off x="8262870" y="4870585"/>
            <a:ext cx="355612" cy="224686"/>
          </a:xfrm>
          <a:prstGeom prst="rect">
            <a:avLst/>
          </a:prstGeom>
        </p:spPr>
      </p:pic>
      <p:cxnSp>
        <p:nvCxnSpPr>
          <p:cNvPr id="21" name="Straight Connector 10"/>
          <p:cNvCxnSpPr/>
          <p:nvPr userDrawn="1"/>
        </p:nvCxnSpPr>
        <p:spPr>
          <a:xfrm>
            <a:off x="8725284" y="4890254"/>
            <a:ext cx="0" cy="178594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8894701" y="4932830"/>
            <a:ext cx="160300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fld id="{65EB30B0-69BD-4D92-9D9A-F41BE21D436C}" type="slidenum">
              <a:rPr lang="en-US" sz="1000" smtClean="0">
                <a:solidFill>
                  <a:schemeClr val="bg1"/>
                </a:solidFill>
                <a:latin typeface="Intel Clear" panose="020B0604020203020204" pitchFamily="34" charset="0"/>
                <a:cs typeface="Neo Sans Intel"/>
              </a:rPr>
              <a:t>‹#›</a:t>
            </a:fld>
            <a:endParaRPr lang="en-US" sz="1000" dirty="0" smtClean="0">
              <a:solidFill>
                <a:schemeClr val="bg1"/>
              </a:solidFill>
              <a:latin typeface="Intel Clear" panose="020B0604020203020204" pitchFamily="34" charset="0"/>
              <a:cs typeface="Neo Sans Intel"/>
            </a:endParaRPr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4" r:id="rId3"/>
    <p:sldLayoutId id="2147483666" r:id="rId4"/>
    <p:sldLayoutId id="2147483671" r:id="rId5"/>
    <p:sldLayoutId id="2147483672" r:id="rId6"/>
    <p:sldLayoutId id="2147483673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1pPr>
    </p:titleStyle>
    <p:bodyStyle>
      <a:lvl1pPr marL="180000" indent="-180000" algn="l" defTabSz="457200" rtl="0" eaLnBrk="1" latinLnBrk="0" hangingPunct="1">
        <a:spcBef>
          <a:spcPts val="1200"/>
        </a:spcBef>
        <a:spcAft>
          <a:spcPts val="0"/>
        </a:spcAft>
        <a:buFont typeface="Wingdings" pitchFamily="2" charset="2"/>
        <a:buChar char="§"/>
        <a:defRPr sz="1800" b="0" kern="120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1pPr>
      <a:lvl2pPr marL="360000" indent="-180000" algn="l" defTabSz="457200" rtl="0" eaLnBrk="1" latinLnBrk="0" hangingPunct="1">
        <a:spcBef>
          <a:spcPts val="900"/>
        </a:spcBef>
        <a:buFont typeface="Wingdings" charset="2"/>
        <a:buChar char="§"/>
        <a:tabLst/>
        <a:defRPr sz="16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2pPr>
      <a:lvl3pPr marL="541338" indent="-180000" algn="l" defTabSz="457200" rtl="0" eaLnBrk="1" latinLnBrk="0" hangingPunct="1">
        <a:spcBef>
          <a:spcPts val="600"/>
        </a:spcBef>
        <a:buFont typeface="Symbol" pitchFamily="18" charset="2"/>
        <a:buChar char="-"/>
        <a:defRPr sz="14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3pPr>
      <a:lvl4pPr marL="720725" indent="-180000" algn="l" defTabSz="4572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»"/>
        <a:defRPr sz="12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76/Docs/SP-170382.zip" TargetMode="External"/><Relationship Id="rId3" Type="http://schemas.openxmlformats.org/officeDocument/2006/relationships/hyperlink" Target="http://www.3gpp.org/ftp/tsg_sa/TSG_SA/TSGS_76/Docs/SP-170590.zip" TargetMode="External"/><Relationship Id="rId7" Type="http://schemas.openxmlformats.org/officeDocument/2006/relationships/hyperlink" Target="http://www.3gpp.org/ftp/tsg_sa/TSG_SA/TSGS_76/Docs/SP-17041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3gpp.org/ftp/tsg_sa/TSG_SA/TSGS_76/Docs/SP-170380.zip" TargetMode="External"/><Relationship Id="rId11" Type="http://schemas.openxmlformats.org/officeDocument/2006/relationships/hyperlink" Target="http://www.3gpp.org/ftp/tsg_sa/TSG_SA/TSGS_78/Docs/SP-171052.zip" TargetMode="External"/><Relationship Id="rId5" Type="http://schemas.openxmlformats.org/officeDocument/2006/relationships/hyperlink" Target="http://www.3gpp.org/ftp/tsg_sa/TSG_SA/TSGS_79/Docs/SP-180118.zip" TargetMode="External"/><Relationship Id="rId10" Type="http://schemas.openxmlformats.org/officeDocument/2006/relationships/hyperlink" Target="http://www.3gpp.org/ftp/tsg_sa/TSG_SA/TSGS_79/Docs/SP-180121.zip" TargetMode="External"/><Relationship Id="rId4" Type="http://schemas.openxmlformats.org/officeDocument/2006/relationships/hyperlink" Target="http://www.3gpp.org/ftp/tsg_sa/TSG_SA/TSGS_77/Docs/SP-170801.zip" TargetMode="External"/><Relationship Id="rId9" Type="http://schemas.openxmlformats.org/officeDocument/2006/relationships/hyperlink" Target="http://www.3gpp.org/ftp/tsg_sa/TSG_SA/TSGS_79/Docs/SP-180117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79/Docs/SP-180120.zip" TargetMode="External"/><Relationship Id="rId3" Type="http://schemas.openxmlformats.org/officeDocument/2006/relationships/hyperlink" Target="http://www.3gpp.org/ftp/tsg_sa/TSG_SA/TSGS_77/Docs/SP-170743.zip" TargetMode="External"/><Relationship Id="rId7" Type="http://schemas.openxmlformats.org/officeDocument/2006/relationships/hyperlink" Target="http://www.3gpp.org/ftp/tsg_sa/TSG_SA/TSGS_78/Docs/SP-17106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3gpp.org/ftp/tsg_sa/TSG_SA/TSGS_78/Docs/SP-170934.zip" TargetMode="External"/><Relationship Id="rId5" Type="http://schemas.openxmlformats.org/officeDocument/2006/relationships/hyperlink" Target="http://www.3gpp.org/ftp/tsg_sa/TSG_SA/TSGS_76/Docs/SP-170383.zip" TargetMode="External"/><Relationship Id="rId10" Type="http://schemas.openxmlformats.org/officeDocument/2006/relationships/hyperlink" Target="http://www.3gpp.org/ftp/tsg_sa/TSG_SA/TSGS_79/Docs/SP-180122.zip" TargetMode="External"/><Relationship Id="rId4" Type="http://schemas.openxmlformats.org/officeDocument/2006/relationships/hyperlink" Target="http://www.3gpp.org/ftp/tsg_sa/TSG_SA/TSGS_78/Docs/SP-170937.zip" TargetMode="External"/><Relationship Id="rId9" Type="http://schemas.openxmlformats.org/officeDocument/2006/relationships/hyperlink" Target="http://www.3gpp.org/ftp/tsg_sa/TSG_SA/TSGS_79/Docs/SP-180119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24205" y="2366143"/>
            <a:ext cx="7443518" cy="8671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 baseline="0">
                <a:solidFill>
                  <a:schemeClr val="tx2"/>
                </a:solidFill>
                <a:latin typeface="+mj-lt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2400" dirty="0"/>
              <a:t>Intel’s view on key focus areas for Rel-16</a:t>
            </a:r>
            <a:r>
              <a:rPr lang="en-US" sz="1800" dirty="0"/>
              <a:t/>
            </a:r>
            <a:br>
              <a:rPr lang="en-US" sz="1800" dirty="0"/>
            </a:br>
            <a:endParaRPr lang="en-US" sz="2100" i="1" dirty="0">
              <a:solidFill>
                <a:srgbClr val="002060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590479" y="3481848"/>
            <a:ext cx="6061620" cy="925360"/>
          </a:xfrm>
          <a:prstGeom prst="rect">
            <a:avLst/>
          </a:prstGeom>
        </p:spPr>
        <p:txBody>
          <a:bodyPr>
            <a:normAutofit/>
          </a:bodyPr>
          <a:lstStyle>
            <a:lvl1pPr marL="180000" indent="-18000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§"/>
              <a:defRPr sz="1800" b="0" kern="120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360000" indent="-180000" algn="l" defTabSz="457200" rtl="0" eaLnBrk="1" latinLnBrk="0" hangingPunct="1">
              <a:spcBef>
                <a:spcPts val="900"/>
              </a:spcBef>
              <a:buFont typeface="Wingdings" charset="2"/>
              <a:buChar char="§"/>
              <a:tabLst/>
              <a:defRPr sz="16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2pPr>
            <a:lvl3pPr marL="541338" indent="-180000" algn="l" defTabSz="457200" rtl="0" eaLnBrk="1" latinLnBrk="0" hangingPunct="1">
              <a:spcBef>
                <a:spcPts val="600"/>
              </a:spcBef>
              <a:buFont typeface="Symbol" pitchFamily="18" charset="2"/>
              <a:buChar char="-"/>
              <a:defRPr sz="14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3pPr>
            <a:lvl4pPr marL="720725" indent="-180000" algn="l" defTabSz="4572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»"/>
              <a:defRPr sz="12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Intel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SP-180344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5692656" y="196655"/>
            <a:ext cx="3170622" cy="27499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180000" indent="-18000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§"/>
              <a:defRPr sz="1800" b="0" kern="120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360000" indent="-180000" algn="l" defTabSz="457200" rtl="0" eaLnBrk="1" latinLnBrk="0" hangingPunct="1">
              <a:spcBef>
                <a:spcPts val="900"/>
              </a:spcBef>
              <a:buFont typeface="Wingdings" charset="2"/>
              <a:buChar char="§"/>
              <a:tabLst/>
              <a:defRPr sz="16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2pPr>
            <a:lvl3pPr marL="541338" indent="-180000" algn="l" defTabSz="457200" rtl="0" eaLnBrk="1" latinLnBrk="0" hangingPunct="1">
              <a:spcBef>
                <a:spcPts val="600"/>
              </a:spcBef>
              <a:buFont typeface="Symbol" pitchFamily="18" charset="2"/>
              <a:buChar char="-"/>
              <a:defRPr sz="14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3pPr>
            <a:lvl4pPr marL="720725" indent="-180000" algn="l" defTabSz="4572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»"/>
              <a:defRPr sz="12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rgbClr val="002060"/>
                </a:solidFill>
              </a:rPr>
              <a:t>3GPP SA#80, La Jolla, CA, USA 13-15 </a:t>
            </a:r>
            <a:r>
              <a:rPr lang="en-US" sz="1100" dirty="0" smtClean="0">
                <a:solidFill>
                  <a:srgbClr val="002060"/>
                </a:solidFill>
              </a:rPr>
              <a:t>June </a:t>
            </a:r>
            <a:r>
              <a:rPr lang="en-US" sz="1100" dirty="0" smtClean="0">
                <a:solidFill>
                  <a:srgbClr val="002060"/>
                </a:solidFill>
              </a:rPr>
              <a:t>2018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20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083" y="-109063"/>
            <a:ext cx="8676606" cy="854869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67500" tIns="33750" rIns="67500" bIns="33750" anchor="ctr"/>
          <a:lstStyle/>
          <a:p>
            <a:pPr marL="135731" algn="ctr">
              <a:tabLst>
                <a:tab pos="338138" algn="l"/>
                <a:tab pos="342900" algn="l"/>
                <a:tab pos="4776788" algn="l"/>
              </a:tabLst>
              <a:defRPr/>
            </a:pPr>
            <a:r>
              <a:rPr lang="en-US" sz="2700" dirty="0"/>
              <a:t>Introduction</a:t>
            </a:r>
            <a:endParaRPr lang="en-US" sz="27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grpSp>
        <p:nvGrpSpPr>
          <p:cNvPr id="2" name="Group 1"/>
          <p:cNvGrpSpPr/>
          <p:nvPr/>
        </p:nvGrpSpPr>
        <p:grpSpPr>
          <a:xfrm>
            <a:off x="4456508" y="874900"/>
            <a:ext cx="4687492" cy="2849255"/>
            <a:chOff x="2477809" y="1221880"/>
            <a:chExt cx="9218323" cy="4870271"/>
          </a:xfrm>
        </p:grpSpPr>
        <p:pic>
          <p:nvPicPr>
            <p:cNvPr id="10" name="Picture 2" descr="LTE-AdvancedPro_largerTM_cropped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73408" y="1900453"/>
              <a:ext cx="771026" cy="55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2488" y="4079335"/>
              <a:ext cx="787422" cy="708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8014" y="2455911"/>
              <a:ext cx="760380" cy="684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Chevron 12"/>
            <p:cNvSpPr/>
            <p:nvPr/>
          </p:nvSpPr>
          <p:spPr bwMode="auto">
            <a:xfrm>
              <a:off x="5590055" y="3818784"/>
              <a:ext cx="931921" cy="247664"/>
            </a:xfrm>
            <a:prstGeom prst="chevron">
              <a:avLst/>
            </a:prstGeom>
            <a:gradFill flip="none" rotWithShape="1">
              <a:gsLst>
                <a:gs pos="50000">
                  <a:schemeClr val="bg1"/>
                </a:gs>
                <a:gs pos="100000">
                  <a:srgbClr val="F69B1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endParaRPr lang="fr-FR" sz="788" b="1" dirty="0"/>
            </a:p>
          </p:txBody>
        </p:sp>
        <p:cxnSp>
          <p:nvCxnSpPr>
            <p:cNvPr id="14" name="Straight Connector 114"/>
            <p:cNvCxnSpPr>
              <a:cxnSpLocks noChangeShapeType="1"/>
            </p:cNvCxnSpPr>
            <p:nvPr/>
          </p:nvCxnSpPr>
          <p:spPr bwMode="auto">
            <a:xfrm>
              <a:off x="10792885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Rectangle 14"/>
            <p:cNvSpPr/>
            <p:nvPr/>
          </p:nvSpPr>
          <p:spPr bwMode="auto">
            <a:xfrm>
              <a:off x="2628614" y="1546851"/>
              <a:ext cx="2998080" cy="2490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 eaLnBrk="0" hangingPunct="0">
                <a:defRPr/>
              </a:pPr>
              <a:endParaRPr lang="fr-FR" sz="788" b="1" dirty="0"/>
            </a:p>
          </p:txBody>
        </p:sp>
        <p:cxnSp>
          <p:nvCxnSpPr>
            <p:cNvPr id="16" name="Straight Connector 48"/>
            <p:cNvCxnSpPr>
              <a:cxnSpLocks noChangeShapeType="1"/>
            </p:cNvCxnSpPr>
            <p:nvPr/>
          </p:nvCxnSpPr>
          <p:spPr bwMode="auto">
            <a:xfrm flipV="1">
              <a:off x="3495222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61"/>
            <p:cNvSpPr txBox="1">
              <a:spLocks noChangeArrowheads="1"/>
            </p:cNvSpPr>
            <p:nvPr/>
          </p:nvSpPr>
          <p:spPr bwMode="auto">
            <a:xfrm>
              <a:off x="3117808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75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18" name="Straight Connector 62"/>
            <p:cNvCxnSpPr>
              <a:cxnSpLocks noChangeShapeType="1"/>
            </p:cNvCxnSpPr>
            <p:nvPr/>
          </p:nvCxnSpPr>
          <p:spPr bwMode="auto">
            <a:xfrm flipV="1">
              <a:off x="4223236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63"/>
            <p:cNvSpPr txBox="1">
              <a:spLocks noChangeArrowheads="1"/>
            </p:cNvSpPr>
            <p:nvPr/>
          </p:nvSpPr>
          <p:spPr bwMode="auto">
            <a:xfrm>
              <a:off x="3845824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76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20" name="Straight Connector 64"/>
            <p:cNvCxnSpPr>
              <a:cxnSpLocks noChangeShapeType="1"/>
            </p:cNvCxnSpPr>
            <p:nvPr/>
          </p:nvCxnSpPr>
          <p:spPr bwMode="auto">
            <a:xfrm flipV="1">
              <a:off x="4946471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TextBox 65"/>
            <p:cNvSpPr txBox="1">
              <a:spLocks noChangeArrowheads="1"/>
            </p:cNvSpPr>
            <p:nvPr/>
          </p:nvSpPr>
          <p:spPr bwMode="auto">
            <a:xfrm>
              <a:off x="4568263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77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22" name="Straight Connector 66"/>
            <p:cNvCxnSpPr>
              <a:cxnSpLocks noChangeShapeType="1"/>
            </p:cNvCxnSpPr>
            <p:nvPr/>
          </p:nvCxnSpPr>
          <p:spPr bwMode="auto">
            <a:xfrm flipV="1">
              <a:off x="5596427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TextBox 67"/>
            <p:cNvSpPr txBox="1">
              <a:spLocks noChangeArrowheads="1"/>
            </p:cNvSpPr>
            <p:nvPr/>
          </p:nvSpPr>
          <p:spPr bwMode="auto">
            <a:xfrm>
              <a:off x="5218217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78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818581" y="1221880"/>
              <a:ext cx="964713" cy="355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750" b="1" dirty="0"/>
                <a:t>2017</a:t>
              </a:r>
              <a:endParaRPr lang="en-GB" sz="450" b="1" dirty="0"/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5626693" y="1546851"/>
              <a:ext cx="2854707" cy="24909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 eaLnBrk="0" hangingPunct="0">
                <a:defRPr/>
              </a:pPr>
              <a:endParaRPr lang="fr-FR" sz="788" b="1" dirty="0"/>
            </a:p>
          </p:txBody>
        </p:sp>
        <p:cxnSp>
          <p:nvCxnSpPr>
            <p:cNvPr id="26" name="Straight Connector 70"/>
            <p:cNvCxnSpPr>
              <a:cxnSpLocks noChangeShapeType="1"/>
            </p:cNvCxnSpPr>
            <p:nvPr/>
          </p:nvCxnSpPr>
          <p:spPr bwMode="auto">
            <a:xfrm flipV="1">
              <a:off x="6384975" y="1546850"/>
              <a:ext cx="11152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Box 71"/>
            <p:cNvSpPr txBox="1">
              <a:spLocks noChangeArrowheads="1"/>
            </p:cNvSpPr>
            <p:nvPr/>
          </p:nvSpPr>
          <p:spPr bwMode="auto">
            <a:xfrm>
              <a:off x="6007562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79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28" name="Straight Connector 72"/>
            <p:cNvCxnSpPr>
              <a:cxnSpLocks noChangeShapeType="1"/>
            </p:cNvCxnSpPr>
            <p:nvPr/>
          </p:nvCxnSpPr>
          <p:spPr bwMode="auto">
            <a:xfrm flipV="1">
              <a:off x="7112989" y="1546850"/>
              <a:ext cx="11151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TextBox 73"/>
            <p:cNvSpPr txBox="1">
              <a:spLocks noChangeArrowheads="1"/>
            </p:cNvSpPr>
            <p:nvPr/>
          </p:nvSpPr>
          <p:spPr bwMode="auto">
            <a:xfrm>
              <a:off x="6735576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80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30" name="Straight Connector 74"/>
            <p:cNvCxnSpPr>
              <a:cxnSpLocks noChangeShapeType="1"/>
            </p:cNvCxnSpPr>
            <p:nvPr/>
          </p:nvCxnSpPr>
          <p:spPr bwMode="auto">
            <a:xfrm flipV="1">
              <a:off x="7836225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TextBox 75"/>
            <p:cNvSpPr txBox="1">
              <a:spLocks noChangeArrowheads="1"/>
            </p:cNvSpPr>
            <p:nvPr/>
          </p:nvSpPr>
          <p:spPr bwMode="auto">
            <a:xfrm>
              <a:off x="7458811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81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32" name="Straight Connector 76"/>
            <p:cNvCxnSpPr>
              <a:cxnSpLocks noChangeShapeType="1"/>
            </p:cNvCxnSpPr>
            <p:nvPr/>
          </p:nvCxnSpPr>
          <p:spPr bwMode="auto">
            <a:xfrm flipV="1">
              <a:off x="8486180" y="1546850"/>
              <a:ext cx="11151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TextBox 77"/>
            <p:cNvSpPr txBox="1">
              <a:spLocks noChangeArrowheads="1"/>
            </p:cNvSpPr>
            <p:nvPr/>
          </p:nvSpPr>
          <p:spPr bwMode="auto">
            <a:xfrm>
              <a:off x="8108767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82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8516447" y="1546851"/>
              <a:ext cx="2854707" cy="24909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 eaLnBrk="0" hangingPunct="0">
                <a:defRPr/>
              </a:pPr>
              <a:endParaRPr lang="fr-FR" sz="788" b="1" dirty="0"/>
            </a:p>
          </p:txBody>
        </p:sp>
        <p:cxnSp>
          <p:nvCxnSpPr>
            <p:cNvPr id="35" name="Straight Connector 81"/>
            <p:cNvCxnSpPr>
              <a:cxnSpLocks noChangeShapeType="1"/>
            </p:cNvCxnSpPr>
            <p:nvPr/>
          </p:nvCxnSpPr>
          <p:spPr bwMode="auto">
            <a:xfrm flipV="1">
              <a:off x="9276323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Box 82"/>
            <p:cNvSpPr txBox="1">
              <a:spLocks noChangeArrowheads="1"/>
            </p:cNvSpPr>
            <p:nvPr/>
          </p:nvSpPr>
          <p:spPr bwMode="auto">
            <a:xfrm>
              <a:off x="8898115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83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37" name="Straight Connector 83"/>
            <p:cNvCxnSpPr>
              <a:cxnSpLocks noChangeShapeType="1"/>
            </p:cNvCxnSpPr>
            <p:nvPr/>
          </p:nvCxnSpPr>
          <p:spPr bwMode="auto">
            <a:xfrm flipV="1">
              <a:off x="10004337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84"/>
            <p:cNvSpPr txBox="1">
              <a:spLocks noChangeArrowheads="1"/>
            </p:cNvSpPr>
            <p:nvPr/>
          </p:nvSpPr>
          <p:spPr bwMode="auto">
            <a:xfrm>
              <a:off x="9626129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84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39" name="Straight Connector 85"/>
            <p:cNvCxnSpPr>
              <a:cxnSpLocks noChangeShapeType="1"/>
            </p:cNvCxnSpPr>
            <p:nvPr/>
          </p:nvCxnSpPr>
          <p:spPr bwMode="auto">
            <a:xfrm flipV="1">
              <a:off x="10725978" y="1546850"/>
              <a:ext cx="11151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TextBox 86"/>
            <p:cNvSpPr txBox="1">
              <a:spLocks noChangeArrowheads="1"/>
            </p:cNvSpPr>
            <p:nvPr/>
          </p:nvSpPr>
          <p:spPr bwMode="auto">
            <a:xfrm>
              <a:off x="10348565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85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41" name="Straight Connector 87"/>
            <p:cNvCxnSpPr>
              <a:cxnSpLocks noChangeShapeType="1"/>
            </p:cNvCxnSpPr>
            <p:nvPr/>
          </p:nvCxnSpPr>
          <p:spPr bwMode="auto">
            <a:xfrm flipV="1">
              <a:off x="11377527" y="1546850"/>
              <a:ext cx="9558" cy="247666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" name="TextBox 88"/>
            <p:cNvSpPr txBox="1">
              <a:spLocks noChangeArrowheads="1"/>
            </p:cNvSpPr>
            <p:nvPr/>
          </p:nvSpPr>
          <p:spPr bwMode="auto">
            <a:xfrm>
              <a:off x="10999318" y="1546850"/>
              <a:ext cx="533393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>
                  <a:solidFill>
                    <a:srgbClr val="FF0000"/>
                  </a:solidFill>
                </a:rPr>
                <a:t>86</a:t>
              </a:r>
              <a:endParaRPr lang="en-GB" altLang="en-US" sz="375" b="1">
                <a:solidFill>
                  <a:srgbClr val="FF0000"/>
                </a:solidFill>
              </a:endParaRPr>
            </a:p>
          </p:txBody>
        </p:sp>
        <p:cxnSp>
          <p:nvCxnSpPr>
            <p:cNvPr id="43" name="Straight Connector 96"/>
            <p:cNvCxnSpPr>
              <a:cxnSpLocks noChangeShapeType="1"/>
            </p:cNvCxnSpPr>
            <p:nvPr/>
          </p:nvCxnSpPr>
          <p:spPr bwMode="auto">
            <a:xfrm>
              <a:off x="2591974" y="2455910"/>
              <a:ext cx="8995832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Connector 97"/>
            <p:cNvCxnSpPr>
              <a:cxnSpLocks noChangeShapeType="1"/>
            </p:cNvCxnSpPr>
            <p:nvPr/>
          </p:nvCxnSpPr>
          <p:spPr bwMode="auto">
            <a:xfrm>
              <a:off x="2628614" y="4143755"/>
              <a:ext cx="8995833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TextBox 106"/>
            <p:cNvSpPr txBox="1">
              <a:spLocks noChangeArrowheads="1"/>
            </p:cNvSpPr>
            <p:nvPr/>
          </p:nvSpPr>
          <p:spPr bwMode="auto">
            <a:xfrm>
              <a:off x="5955588" y="1871823"/>
              <a:ext cx="1242689" cy="335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75" b="1" dirty="0"/>
                <a:t>Release 14</a:t>
              </a:r>
              <a:endParaRPr lang="en-GB" altLang="en-US" sz="600" b="1" dirty="0"/>
            </a:p>
          </p:txBody>
        </p:sp>
        <p:sp>
          <p:nvSpPr>
            <p:cNvPr id="46" name="TextBox 111"/>
            <p:cNvSpPr txBox="1">
              <a:spLocks noChangeArrowheads="1"/>
            </p:cNvSpPr>
            <p:nvPr/>
          </p:nvSpPr>
          <p:spPr bwMode="auto">
            <a:xfrm>
              <a:off x="5986829" y="2455911"/>
              <a:ext cx="2320821" cy="335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75" b="1" dirty="0"/>
                <a:t>Release 15 (5G Phase 1)</a:t>
              </a:r>
              <a:endParaRPr lang="en-GB" altLang="en-US" sz="600" b="1" dirty="0"/>
            </a:p>
          </p:txBody>
        </p:sp>
        <p:sp>
          <p:nvSpPr>
            <p:cNvPr id="47" name="TextBox 112"/>
            <p:cNvSpPr txBox="1">
              <a:spLocks noChangeArrowheads="1"/>
            </p:cNvSpPr>
            <p:nvPr/>
          </p:nvSpPr>
          <p:spPr bwMode="auto">
            <a:xfrm>
              <a:off x="5954966" y="4143755"/>
              <a:ext cx="2320821" cy="335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75" b="1" dirty="0"/>
                <a:t>Release 16 (5G Phase 2)</a:t>
              </a:r>
              <a:endParaRPr lang="en-GB" altLang="en-US" sz="600" b="1" dirty="0"/>
            </a:p>
          </p:txBody>
        </p:sp>
        <p:cxnSp>
          <p:nvCxnSpPr>
            <p:cNvPr id="48" name="Straight Connector 114"/>
            <p:cNvCxnSpPr>
              <a:cxnSpLocks noChangeShapeType="1"/>
            </p:cNvCxnSpPr>
            <p:nvPr/>
          </p:nvCxnSpPr>
          <p:spPr bwMode="auto">
            <a:xfrm>
              <a:off x="5663333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Straight Connector 115"/>
            <p:cNvCxnSpPr>
              <a:cxnSpLocks noChangeShapeType="1"/>
            </p:cNvCxnSpPr>
            <p:nvPr/>
          </p:nvCxnSpPr>
          <p:spPr bwMode="auto">
            <a:xfrm>
              <a:off x="9276322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0" name="TextBox 116"/>
            <p:cNvSpPr txBox="1">
              <a:spLocks noChangeArrowheads="1"/>
            </p:cNvSpPr>
            <p:nvPr/>
          </p:nvSpPr>
          <p:spPr bwMode="auto">
            <a:xfrm>
              <a:off x="2477809" y="1546850"/>
              <a:ext cx="757215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 dirty="0">
                  <a:solidFill>
                    <a:srgbClr val="FF0000"/>
                  </a:solidFill>
                </a:rPr>
                <a:t>TSG#</a:t>
              </a:r>
              <a:endParaRPr lang="en-GB" altLang="en-US" sz="375" b="1" dirty="0">
                <a:solidFill>
                  <a:srgbClr val="FF0000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649401" y="1221880"/>
              <a:ext cx="940550" cy="355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750" b="1" dirty="0"/>
                <a:t>2018</a:t>
              </a:r>
              <a:endParaRPr lang="en-GB" sz="450" b="1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599680" y="1221880"/>
              <a:ext cx="926481" cy="355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750" b="1" dirty="0"/>
                <a:t>2019</a:t>
              </a:r>
              <a:endParaRPr lang="en-GB" sz="450" b="1" dirty="0"/>
            </a:p>
          </p:txBody>
        </p:sp>
        <p:cxnSp>
          <p:nvCxnSpPr>
            <p:cNvPr id="53" name="Straight Connector 119"/>
            <p:cNvCxnSpPr>
              <a:cxnSpLocks noChangeShapeType="1"/>
            </p:cNvCxnSpPr>
            <p:nvPr/>
          </p:nvCxnSpPr>
          <p:spPr bwMode="auto">
            <a:xfrm>
              <a:off x="2628614" y="1871821"/>
              <a:ext cx="8995833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114"/>
            <p:cNvCxnSpPr>
              <a:cxnSpLocks noChangeShapeType="1"/>
            </p:cNvCxnSpPr>
            <p:nvPr/>
          </p:nvCxnSpPr>
          <p:spPr bwMode="auto">
            <a:xfrm>
              <a:off x="3495221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114"/>
            <p:cNvCxnSpPr>
              <a:cxnSpLocks noChangeShapeType="1"/>
            </p:cNvCxnSpPr>
            <p:nvPr/>
          </p:nvCxnSpPr>
          <p:spPr bwMode="auto">
            <a:xfrm>
              <a:off x="4218456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114"/>
            <p:cNvCxnSpPr>
              <a:cxnSpLocks noChangeShapeType="1"/>
            </p:cNvCxnSpPr>
            <p:nvPr/>
          </p:nvCxnSpPr>
          <p:spPr bwMode="auto">
            <a:xfrm>
              <a:off x="4940098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114"/>
            <p:cNvCxnSpPr>
              <a:cxnSpLocks noChangeShapeType="1"/>
            </p:cNvCxnSpPr>
            <p:nvPr/>
          </p:nvCxnSpPr>
          <p:spPr bwMode="auto">
            <a:xfrm>
              <a:off x="6384974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Straight Connector 114"/>
            <p:cNvCxnSpPr>
              <a:cxnSpLocks noChangeShapeType="1"/>
            </p:cNvCxnSpPr>
            <p:nvPr/>
          </p:nvCxnSpPr>
          <p:spPr bwMode="auto">
            <a:xfrm>
              <a:off x="7108210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Straight Connector 114"/>
            <p:cNvCxnSpPr>
              <a:cxnSpLocks noChangeShapeType="1"/>
            </p:cNvCxnSpPr>
            <p:nvPr/>
          </p:nvCxnSpPr>
          <p:spPr bwMode="auto">
            <a:xfrm>
              <a:off x="7831445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Straight Connector 114"/>
            <p:cNvCxnSpPr>
              <a:cxnSpLocks noChangeShapeType="1"/>
            </p:cNvCxnSpPr>
            <p:nvPr/>
          </p:nvCxnSpPr>
          <p:spPr bwMode="auto">
            <a:xfrm>
              <a:off x="9997963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Straight Connector 114"/>
            <p:cNvCxnSpPr>
              <a:cxnSpLocks noChangeShapeType="1"/>
            </p:cNvCxnSpPr>
            <p:nvPr/>
          </p:nvCxnSpPr>
          <p:spPr bwMode="auto">
            <a:xfrm>
              <a:off x="8553087" y="1805969"/>
              <a:ext cx="0" cy="428618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" name="Chevron 61"/>
            <p:cNvSpPr/>
            <p:nvPr/>
          </p:nvSpPr>
          <p:spPr bwMode="auto">
            <a:xfrm>
              <a:off x="2561707" y="3186850"/>
              <a:ext cx="931922" cy="260549"/>
            </a:xfrm>
            <a:prstGeom prst="chevron">
              <a:avLst/>
            </a:prstGeom>
            <a:gradFill flip="none" rotWithShape="1">
              <a:gsLst>
                <a:gs pos="50000">
                  <a:schemeClr val="bg1"/>
                </a:gs>
                <a:gs pos="100000">
                  <a:srgbClr val="F69B1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endParaRPr lang="fr-FR" sz="788" b="1" dirty="0"/>
            </a:p>
          </p:txBody>
        </p:sp>
        <p:sp>
          <p:nvSpPr>
            <p:cNvPr id="63" name="Chevron 62"/>
            <p:cNvSpPr/>
            <p:nvPr/>
          </p:nvSpPr>
          <p:spPr bwMode="auto">
            <a:xfrm>
              <a:off x="3864803" y="3495245"/>
              <a:ext cx="931922" cy="233373"/>
            </a:xfrm>
            <a:prstGeom prst="chevron">
              <a:avLst/>
            </a:prstGeom>
            <a:gradFill flip="none" rotWithShape="1">
              <a:gsLst>
                <a:gs pos="50000">
                  <a:schemeClr val="bg1"/>
                </a:gs>
                <a:gs pos="100000">
                  <a:srgbClr val="F69B1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endParaRPr lang="fr-FR" sz="788" b="1" dirty="0"/>
            </a:p>
          </p:txBody>
        </p:sp>
        <p:sp>
          <p:nvSpPr>
            <p:cNvPr id="64" name="TextBox 76"/>
            <p:cNvSpPr txBox="1">
              <a:spLocks noChangeArrowheads="1"/>
            </p:cNvSpPr>
            <p:nvPr/>
          </p:nvSpPr>
          <p:spPr bwMode="auto">
            <a:xfrm>
              <a:off x="4248788" y="3689941"/>
              <a:ext cx="1416074" cy="453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375" b="1" dirty="0">
                  <a:solidFill>
                    <a:srgbClr val="00B050"/>
                  </a:solidFill>
                </a:rPr>
                <a:t>Freezing </a:t>
              </a:r>
            </a:p>
            <a:p>
              <a:pPr algn="ctr" eaLnBrk="1" hangingPunct="1"/>
              <a:r>
                <a:rPr lang="en-GB" altLang="en-US" sz="375" b="1" dirty="0">
                  <a:solidFill>
                    <a:srgbClr val="00B050"/>
                  </a:solidFill>
                </a:rPr>
                <a:t>Non-Stand Alone (NSA)</a:t>
              </a:r>
            </a:p>
            <a:p>
              <a:pPr algn="ctr" eaLnBrk="1" hangingPunct="1"/>
              <a:r>
                <a:rPr lang="en-GB" altLang="en-US" sz="375" b="1" dirty="0">
                  <a:solidFill>
                    <a:srgbClr val="00B050"/>
                  </a:solidFill>
                </a:rPr>
                <a:t>Radio and EDCE5 </a:t>
              </a:r>
            </a:p>
          </p:txBody>
        </p:sp>
        <p:cxnSp>
          <p:nvCxnSpPr>
            <p:cNvPr id="65" name="Straight Arrow Connector 78"/>
            <p:cNvCxnSpPr>
              <a:cxnSpLocks noChangeShapeType="1"/>
            </p:cNvCxnSpPr>
            <p:nvPr/>
          </p:nvCxnSpPr>
          <p:spPr bwMode="auto">
            <a:xfrm flipV="1">
              <a:off x="5373403" y="3754362"/>
              <a:ext cx="289931" cy="6442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6" name="Chevron 65"/>
            <p:cNvSpPr/>
            <p:nvPr/>
          </p:nvSpPr>
          <p:spPr bwMode="auto">
            <a:xfrm>
              <a:off x="4651760" y="3495245"/>
              <a:ext cx="2456450" cy="233374"/>
            </a:xfrm>
            <a:prstGeom prst="chevron">
              <a:avLst/>
            </a:prstGeom>
            <a:solidFill>
              <a:srgbClr val="F69B16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eaLnBrk="0" hangingPunct="0">
                <a:defRPr/>
              </a:pPr>
              <a:r>
                <a:rPr lang="fr-FR" sz="675" b="1" dirty="0"/>
                <a:t>          Rel-15  Stage  3</a:t>
              </a:r>
            </a:p>
          </p:txBody>
        </p:sp>
        <p:cxnSp>
          <p:nvCxnSpPr>
            <p:cNvPr id="67" name="Straight Connector 85"/>
            <p:cNvCxnSpPr>
              <a:cxnSpLocks noChangeShapeType="1"/>
            </p:cNvCxnSpPr>
            <p:nvPr/>
          </p:nvCxnSpPr>
          <p:spPr bwMode="auto">
            <a:xfrm>
              <a:off x="5663333" y="3429392"/>
              <a:ext cx="0" cy="324971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" name="Chevron 67"/>
            <p:cNvSpPr/>
            <p:nvPr/>
          </p:nvSpPr>
          <p:spPr bwMode="auto">
            <a:xfrm>
              <a:off x="6241603" y="4533148"/>
              <a:ext cx="2311485" cy="25482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Rel-16 Stage 1</a:t>
              </a:r>
            </a:p>
          </p:txBody>
        </p:sp>
        <p:sp>
          <p:nvSpPr>
            <p:cNvPr id="69" name="Chevron 72"/>
            <p:cNvSpPr>
              <a:spLocks noChangeArrowheads="1"/>
            </p:cNvSpPr>
            <p:nvPr/>
          </p:nvSpPr>
          <p:spPr bwMode="auto">
            <a:xfrm>
              <a:off x="5463459" y="4533147"/>
              <a:ext cx="930329" cy="260549"/>
            </a:xfrm>
            <a:prstGeom prst="chevron">
              <a:avLst>
                <a:gd name="adj" fmla="val 49820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fr-FR" altLang="en-US" sz="375" b="1"/>
            </a:p>
          </p:txBody>
        </p:sp>
        <p:sp>
          <p:nvSpPr>
            <p:cNvPr id="70" name="Chevron 69"/>
            <p:cNvSpPr/>
            <p:nvPr/>
          </p:nvSpPr>
          <p:spPr bwMode="auto">
            <a:xfrm>
              <a:off x="7324861" y="4858119"/>
              <a:ext cx="2601416" cy="26914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Rel-16 Stage 2</a:t>
              </a:r>
            </a:p>
          </p:txBody>
        </p:sp>
        <p:sp>
          <p:nvSpPr>
            <p:cNvPr id="71" name="Chevron 73"/>
            <p:cNvSpPr>
              <a:spLocks noChangeArrowheads="1"/>
            </p:cNvSpPr>
            <p:nvPr/>
          </p:nvSpPr>
          <p:spPr bwMode="auto">
            <a:xfrm>
              <a:off x="6546720" y="4866508"/>
              <a:ext cx="931921" cy="269140"/>
            </a:xfrm>
            <a:prstGeom prst="chevron">
              <a:avLst>
                <a:gd name="adj" fmla="val 49905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fr-FR" altLang="en-US" sz="225" b="1"/>
            </a:p>
          </p:txBody>
        </p:sp>
        <p:sp>
          <p:nvSpPr>
            <p:cNvPr id="72" name="Chevron 71"/>
            <p:cNvSpPr/>
            <p:nvPr/>
          </p:nvSpPr>
          <p:spPr bwMode="auto">
            <a:xfrm>
              <a:off x="8914704" y="5183089"/>
              <a:ext cx="2529729" cy="280593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Rel-16 Stage 3</a:t>
              </a:r>
            </a:p>
          </p:txBody>
        </p:sp>
        <p:sp>
          <p:nvSpPr>
            <p:cNvPr id="73" name="Chevron 74"/>
            <p:cNvSpPr>
              <a:spLocks noChangeArrowheads="1"/>
            </p:cNvSpPr>
            <p:nvPr/>
          </p:nvSpPr>
          <p:spPr bwMode="auto">
            <a:xfrm>
              <a:off x="8191469" y="5183090"/>
              <a:ext cx="931922" cy="280591"/>
            </a:xfrm>
            <a:prstGeom prst="chevron">
              <a:avLst>
                <a:gd name="adj" fmla="val 49905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fr-FR" altLang="en-US" sz="225" b="1"/>
            </a:p>
          </p:txBody>
        </p:sp>
        <p:sp>
          <p:nvSpPr>
            <p:cNvPr id="74" name="Chevron 73"/>
            <p:cNvSpPr/>
            <p:nvPr/>
          </p:nvSpPr>
          <p:spPr bwMode="auto">
            <a:xfrm>
              <a:off x="10251256" y="5508061"/>
              <a:ext cx="1444876" cy="27916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Rel-16 ASN.1 (TSG#87)</a:t>
              </a:r>
            </a:p>
          </p:txBody>
        </p:sp>
        <p:sp>
          <p:nvSpPr>
            <p:cNvPr id="75" name="Chevron 75"/>
            <p:cNvSpPr>
              <a:spLocks noChangeArrowheads="1"/>
            </p:cNvSpPr>
            <p:nvPr/>
          </p:nvSpPr>
          <p:spPr bwMode="auto">
            <a:xfrm>
              <a:off x="9492974" y="5516451"/>
              <a:ext cx="930329" cy="269138"/>
            </a:xfrm>
            <a:prstGeom prst="chevron">
              <a:avLst>
                <a:gd name="adj" fmla="val 50171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fr-FR" altLang="en-US" sz="225" b="1"/>
            </a:p>
          </p:txBody>
        </p:sp>
        <p:sp>
          <p:nvSpPr>
            <p:cNvPr id="76" name="Chevron 75"/>
            <p:cNvSpPr/>
            <p:nvPr/>
          </p:nvSpPr>
          <p:spPr bwMode="auto">
            <a:xfrm>
              <a:off x="6384974" y="3818783"/>
              <a:ext cx="1446470" cy="247665"/>
            </a:xfrm>
            <a:prstGeom prst="chevron">
              <a:avLst/>
            </a:prstGeom>
            <a:solidFill>
              <a:srgbClr val="F69B16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Rel-15 ASN.1</a:t>
              </a:r>
            </a:p>
          </p:txBody>
        </p:sp>
        <p:cxnSp>
          <p:nvCxnSpPr>
            <p:cNvPr id="77" name="Straight Connector 86"/>
            <p:cNvCxnSpPr>
              <a:cxnSpLocks noChangeShapeType="1"/>
            </p:cNvCxnSpPr>
            <p:nvPr/>
          </p:nvCxnSpPr>
          <p:spPr bwMode="auto">
            <a:xfrm>
              <a:off x="6384974" y="3754363"/>
              <a:ext cx="0" cy="324972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Arrow Connector 83"/>
            <p:cNvCxnSpPr>
              <a:cxnSpLocks noChangeShapeType="1"/>
              <a:stCxn id="64" idx="3"/>
            </p:cNvCxnSpPr>
            <p:nvPr/>
          </p:nvCxnSpPr>
          <p:spPr bwMode="auto">
            <a:xfrm flipV="1">
              <a:off x="5664863" y="3884644"/>
              <a:ext cx="648426" cy="3217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9" name="Chevron 78"/>
            <p:cNvSpPr/>
            <p:nvPr/>
          </p:nvSpPr>
          <p:spPr bwMode="auto">
            <a:xfrm>
              <a:off x="3133605" y="3170273"/>
              <a:ext cx="2456450" cy="269138"/>
            </a:xfrm>
            <a:prstGeom prst="chevron">
              <a:avLst/>
            </a:prstGeom>
            <a:solidFill>
              <a:srgbClr val="F69B16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Rel-15 Stage 2</a:t>
              </a:r>
            </a:p>
          </p:txBody>
        </p:sp>
        <p:sp>
          <p:nvSpPr>
            <p:cNvPr id="80" name="Chevron 79"/>
            <p:cNvSpPr/>
            <p:nvPr/>
          </p:nvSpPr>
          <p:spPr bwMode="auto">
            <a:xfrm>
              <a:off x="2628614" y="2789470"/>
              <a:ext cx="1589843" cy="350740"/>
            </a:xfrm>
            <a:prstGeom prst="chevron">
              <a:avLst/>
            </a:prstGeom>
            <a:solidFill>
              <a:srgbClr val="F69B16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675" b="1" dirty="0"/>
                <a:t>Rel-15 Stage 1</a:t>
              </a:r>
            </a:p>
          </p:txBody>
        </p:sp>
        <p:sp>
          <p:nvSpPr>
            <p:cNvPr id="81" name="Chevron 80"/>
            <p:cNvSpPr/>
            <p:nvPr/>
          </p:nvSpPr>
          <p:spPr bwMode="auto">
            <a:xfrm>
              <a:off x="2628613" y="2195361"/>
              <a:ext cx="938294" cy="194696"/>
            </a:xfrm>
            <a:prstGeom prst="chevron">
              <a:avLst/>
            </a:prstGeom>
            <a:solidFill>
              <a:srgbClr val="FFFF00"/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525" b="1" dirty="0"/>
                <a:t>Rel-14 St.3</a:t>
              </a:r>
            </a:p>
          </p:txBody>
        </p:sp>
        <p:sp>
          <p:nvSpPr>
            <p:cNvPr id="82" name="Chevron 81"/>
            <p:cNvSpPr/>
            <p:nvPr/>
          </p:nvSpPr>
          <p:spPr bwMode="auto">
            <a:xfrm>
              <a:off x="3495221" y="2195361"/>
              <a:ext cx="866608" cy="194696"/>
            </a:xfrm>
            <a:prstGeom prst="chevron">
              <a:avLst/>
            </a:prstGeom>
            <a:solidFill>
              <a:srgbClr val="FFFF00"/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rIns="0"/>
            <a:lstStyle/>
            <a:p>
              <a:pPr algn="ctr" eaLnBrk="0" hangingPunct="0">
                <a:defRPr/>
              </a:pPr>
              <a:r>
                <a:rPr lang="fr-FR" sz="525" b="1" dirty="0"/>
                <a:t>Extension</a:t>
              </a:r>
              <a:endParaRPr lang="fr-FR" sz="600" b="1" dirty="0"/>
            </a:p>
          </p:txBody>
        </p:sp>
        <p:sp>
          <p:nvSpPr>
            <p:cNvPr id="85" name="Oval 84"/>
            <p:cNvSpPr/>
            <p:nvPr/>
          </p:nvSpPr>
          <p:spPr bwMode="auto">
            <a:xfrm>
              <a:off x="6819873" y="3364970"/>
              <a:ext cx="506583" cy="389393"/>
            </a:xfrm>
            <a:prstGeom prst="ellipse">
              <a:avLst/>
            </a:prstGeom>
            <a:noFill/>
            <a:ln w="50800"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defRPr/>
              </a:pPr>
              <a:endParaRPr lang="en-GB" sz="788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6" name="TextBox 76"/>
            <p:cNvSpPr txBox="1">
              <a:spLocks noChangeArrowheads="1"/>
            </p:cNvSpPr>
            <p:nvPr/>
          </p:nvSpPr>
          <p:spPr bwMode="auto">
            <a:xfrm>
              <a:off x="6940578" y="2975578"/>
              <a:ext cx="2680199" cy="31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600" b="1" dirty="0">
                  <a:solidFill>
                    <a:srgbClr val="00B050"/>
                  </a:solidFill>
                </a:rPr>
                <a:t>Next main target: Rel-15 Stage 3</a:t>
              </a:r>
            </a:p>
          </p:txBody>
        </p:sp>
        <p:cxnSp>
          <p:nvCxnSpPr>
            <p:cNvPr id="87" name="Straight Arrow Connector 78"/>
            <p:cNvCxnSpPr>
              <a:cxnSpLocks noChangeShapeType="1"/>
              <a:endCxn id="85" idx="7"/>
            </p:cNvCxnSpPr>
            <p:nvPr/>
          </p:nvCxnSpPr>
          <p:spPr bwMode="auto">
            <a:xfrm flipH="1">
              <a:off x="7251583" y="3170273"/>
              <a:ext cx="723235" cy="25196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9" name="Content Placeholder 2"/>
          <p:cNvSpPr txBox="1">
            <a:spLocks/>
          </p:cNvSpPr>
          <p:nvPr/>
        </p:nvSpPr>
        <p:spPr>
          <a:xfrm>
            <a:off x="338990" y="804153"/>
            <a:ext cx="3996113" cy="42153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09585" rtl="0" eaLnBrk="1" latinLnBrk="0" hangingPunct="1">
              <a:spcBef>
                <a:spcPts val="1600"/>
              </a:spcBef>
              <a:spcAft>
                <a:spcPts val="0"/>
              </a:spcAft>
              <a:buFont typeface="Wingdings" panose="05000000000000000000" pitchFamily="2" charset="2"/>
              <a:buNone/>
              <a:defRPr sz="24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300559" indent="-300559" algn="l" defTabSz="609585" rtl="0" eaLnBrk="1" latinLnBrk="0" hangingPunct="1">
              <a:spcBef>
                <a:spcPts val="1600"/>
              </a:spcBef>
              <a:buFont typeface="Wingdings" charset="2"/>
              <a:buChar char="§"/>
              <a:defRPr sz="2133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761981" indent="-304792" algn="l" defTabSz="609585" rtl="0" eaLnBrk="1" latinLnBrk="0" hangingPunct="1">
              <a:spcBef>
                <a:spcPts val="1067"/>
              </a:spcBef>
              <a:buFont typeface="Intel Clear" panose="020B0604020203020204" pitchFamily="34" charset="0"/>
              <a:buChar char="–"/>
              <a:defRPr sz="2133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293252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1867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758907" indent="-304792" algn="l" defTabSz="609585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867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13" indent="-214313" algn="just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A “focus area” identifies a set of capabilities, services or functionality that could be added to normative specification. System wide focus area for Rel-16 was discussed at </a:t>
            </a:r>
            <a:r>
              <a:rPr lang="en-US" sz="1100" dirty="0" smtClean="0"/>
              <a:t>SA#79 </a:t>
            </a:r>
            <a:r>
              <a:rPr lang="en-US" sz="1100" dirty="0"/>
              <a:t>(SP-180040).</a:t>
            </a:r>
          </a:p>
          <a:p>
            <a:pPr marL="439732" lvl="1" indent="-214313" algn="just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endParaRPr lang="en-US" sz="600" dirty="0"/>
          </a:p>
          <a:p>
            <a:pPr marL="214313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100" dirty="0"/>
              <a:t>SA chair provided following guidance for SA#80:</a:t>
            </a:r>
          </a:p>
          <a:p>
            <a:pPr marL="439732" lvl="1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00" dirty="0"/>
              <a:t>Contributions to SA#80 are invited for Agenda Item 5.2 so that SA may determine a consensus view regarding focus areas for release 16 that need to be discussed by RAN and SA jointly.  </a:t>
            </a:r>
          </a:p>
          <a:p>
            <a:pPr marL="439732" lvl="1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14313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dirty="0"/>
              <a:t>Our understanding of overall objectives of this exercise is as </a:t>
            </a:r>
            <a:r>
              <a:rPr lang="en-GB" sz="1100" dirty="0" smtClean="0"/>
              <a:t>follows:</a:t>
            </a:r>
            <a:endParaRPr lang="en-GB" sz="1100" dirty="0"/>
          </a:p>
          <a:p>
            <a:pPr marL="439732" lvl="1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00" dirty="0"/>
              <a:t>Agreeing on consistent and harmonized SA/RAN package of Rel-16 “focus areas” early on into the release in order to avoid discrepancy between RAN-driven work and SA features that have RAN dependency.</a:t>
            </a:r>
            <a:endParaRPr lang="en-GB" sz="900" dirty="0"/>
          </a:p>
          <a:p>
            <a:pPr marL="439732" lvl="1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00" dirty="0"/>
              <a:t>A prioritization exercise may take place for purely SA features that do not have any RAN dependency.</a:t>
            </a:r>
          </a:p>
          <a:p>
            <a:pPr marL="439732" lvl="1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14313" indent="-214313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100" dirty="0"/>
              <a:t>This paper provides Rel-16 focus area that are essential from our view to be completed within Rel-16</a:t>
            </a:r>
            <a:r>
              <a:rPr lang="en-GB" sz="1100" dirty="0" smtClean="0"/>
              <a:t>.</a:t>
            </a:r>
            <a:endParaRPr lang="en-GB" sz="1100" dirty="0"/>
          </a:p>
        </p:txBody>
      </p:sp>
      <p:sp>
        <p:nvSpPr>
          <p:cNvPr id="90" name="Rectangle 1"/>
          <p:cNvSpPr>
            <a:spLocks noChangeArrowheads="1"/>
          </p:cNvSpPr>
          <p:nvPr/>
        </p:nvSpPr>
        <p:spPr bwMode="auto">
          <a:xfrm>
            <a:off x="4895284" y="4126554"/>
            <a:ext cx="3755396" cy="302521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67500" tIns="33750" rIns="67500" bIns="33750" anchor="ctr"/>
          <a:lstStyle/>
          <a:p>
            <a:pPr marL="135731" algn="ctr">
              <a:tabLst>
                <a:tab pos="338138" algn="l"/>
                <a:tab pos="342900" algn="l"/>
                <a:tab pos="4776788" algn="l"/>
              </a:tabLst>
              <a:defRPr/>
            </a:pPr>
            <a:r>
              <a:rPr lang="en-US" sz="1200" b="1" dirty="0"/>
              <a:t>3GPP </a:t>
            </a:r>
            <a:r>
              <a:rPr lang="en-US" sz="1200" b="1" dirty="0" smtClean="0"/>
              <a:t>Release-16 </a:t>
            </a:r>
            <a:r>
              <a:rPr lang="en-US" sz="1200" b="1" dirty="0"/>
              <a:t>timelines</a:t>
            </a:r>
            <a:endParaRPr lang="en-US" sz="1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0338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083" y="-109063"/>
            <a:ext cx="8676606" cy="854869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67500" tIns="33750" rIns="67500" bIns="33750" anchor="ctr"/>
          <a:lstStyle/>
          <a:p>
            <a:pPr marL="135731" algn="ctr">
              <a:tabLst>
                <a:tab pos="338138" algn="l"/>
                <a:tab pos="342900" algn="l"/>
                <a:tab pos="4776788" algn="l"/>
              </a:tabLst>
              <a:defRPr/>
            </a:pPr>
            <a:r>
              <a:rPr lang="en-US" sz="2700" dirty="0"/>
              <a:t>SA2 ongoing study items (1/2)</a:t>
            </a:r>
            <a:endParaRPr lang="en-US" sz="27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8" name="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58213" y="4862513"/>
            <a:ext cx="394097" cy="165497"/>
          </a:xfrm>
          <a:prstGeom prst="rect">
            <a:avLst/>
          </a:prstGeom>
        </p:spPr>
        <p:txBody>
          <a:bodyPr lIns="67500" tIns="33750" rIns="67500" bIns="33750"/>
          <a:lstStyle>
            <a:lvl1pPr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3E83BF9-1CDE-46EF-86BB-2D55AD1E4466}" type="slidenum">
              <a:rPr lang="en-US" altLang="en-US" sz="825">
                <a:solidFill>
                  <a:srgbClr val="FFFFFF"/>
                </a:solidFill>
                <a:ea typeface="ＭＳ Ｐゴシック" panose="020B0600070205080204" pitchFamily="34" charset="-128"/>
              </a:rPr>
              <a:pPr/>
              <a:t>3</a:t>
            </a:fld>
            <a:endParaRPr lang="en-US" altLang="en-US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88962" y="804122"/>
          <a:ext cx="8378728" cy="39016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752"/>
                <a:gridCol w="839337"/>
                <a:gridCol w="2646545"/>
                <a:gridCol w="1372468"/>
                <a:gridCol w="1677099"/>
                <a:gridCol w="942527"/>
              </a:tblGrid>
              <a:tr h="22557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Rel-16 WID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(</a:t>
                      </a:r>
                      <a:r>
                        <a:rPr lang="en-US" sz="800" dirty="0" smtClean="0">
                          <a:effectLst/>
                        </a:rPr>
                        <a:t>ongoing)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TDoc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Title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RAN Impact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Used/planned TUs for Study Phase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1780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Requires RAN alignment</a:t>
                      </a:r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Requires new WID in RAN</a:t>
                      </a:r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FS_eV2XARC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 dirty="0">
                          <a:effectLst/>
                          <a:hlinkClick r:id="rId3"/>
                        </a:rPr>
                        <a:t>SP-170590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Study on architecture enhancements for 3GPP support of advanced V2X services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N/A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Yes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(corresponding RAN WID Exist)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7.9/20 (40%)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FS_CIoT_5G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4"/>
                        </a:rPr>
                        <a:t>SP-170801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Cellular IoT support and evolution for the 5G System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Yes (RAN2/3)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Not needed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9.7/25 (39%)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FS_5G_URLLC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5"/>
                        </a:rPr>
                        <a:t>SP-180118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enhancement of URLLC supporting in 5GC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1.7/10 (17%)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FS_5WWC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 dirty="0">
                          <a:effectLst/>
                          <a:hlinkClick r:id="rId6"/>
                        </a:rPr>
                        <a:t>SP-170380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Study on the Wireless and Wireline Convergence for the 5G system architecture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6.9/14 (50%)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FS_ATSSS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7"/>
                        </a:rPr>
                        <a:t>SP-170411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Access Traffic Steering, Switch and Splitting support in the 5G system architecture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Yes (RAN3)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needed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5.6/11 (51%)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FS_PARLOS_SA2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8"/>
                        </a:rPr>
                        <a:t>SP-170382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Study on System enhancements for Provision of Access to Restricted Local Operator Services by Unauthenticated UEs </a:t>
                      </a:r>
                      <a:r>
                        <a:rPr lang="en-US" sz="800" dirty="0">
                          <a:effectLst/>
                        </a:rPr>
                        <a:t>(NOTE: EPS related)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needed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5.2/5 (104%)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FS_eSBA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9"/>
                        </a:rPr>
                        <a:t>SP-180117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Enhancements to the Service-Based 5G System Architecture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2.3/14 (16%)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FS_eNS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10"/>
                        </a:rPr>
                        <a:t>SP-180121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Enhancement of Network Slicing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needed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2.0/6 (33%)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FS_eIMS5G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11"/>
                        </a:rPr>
                        <a:t>SP-171052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Enhanced IMS to 5GC Integration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4.6/10 (46%)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0117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083" y="-109063"/>
            <a:ext cx="8676606" cy="854869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67500" tIns="33750" rIns="67500" bIns="33750" anchor="ctr"/>
          <a:lstStyle/>
          <a:p>
            <a:pPr marL="135731" algn="ctr">
              <a:tabLst>
                <a:tab pos="338138" algn="l"/>
                <a:tab pos="342900" algn="l"/>
                <a:tab pos="4776788" algn="l"/>
              </a:tabLst>
              <a:defRPr/>
            </a:pPr>
            <a:r>
              <a:rPr lang="en-US" sz="2700" dirty="0"/>
              <a:t>SA2 ongoing study items (2/2)</a:t>
            </a:r>
            <a:endParaRPr lang="en-US" sz="2700" dirty="0">
              <a:solidFill>
                <a:srgbClr val="FF0000"/>
              </a:solidFill>
            </a:endParaRP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8" name="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58213" y="4862513"/>
            <a:ext cx="394097" cy="165497"/>
          </a:xfrm>
          <a:prstGeom prst="rect">
            <a:avLst/>
          </a:prstGeom>
        </p:spPr>
        <p:txBody>
          <a:bodyPr lIns="67500" tIns="33750" rIns="67500" bIns="33750"/>
          <a:lstStyle>
            <a:lvl1pPr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3E83BF9-1CDE-46EF-86BB-2D55AD1E4466}" type="slidenum">
              <a:rPr lang="en-US" altLang="en-US" sz="825">
                <a:solidFill>
                  <a:srgbClr val="FFFFFF"/>
                </a:solidFill>
                <a:ea typeface="ＭＳ Ｐゴシック" panose="020B0600070205080204" pitchFamily="34" charset="-128"/>
              </a:rPr>
              <a:pPr/>
              <a:t>4</a:t>
            </a:fld>
            <a:endParaRPr lang="en-US" altLang="en-US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88962" y="890846"/>
          <a:ext cx="8378728" cy="40362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752"/>
                <a:gridCol w="839337"/>
                <a:gridCol w="2646545"/>
                <a:gridCol w="1372468"/>
                <a:gridCol w="1677099"/>
                <a:gridCol w="942527"/>
              </a:tblGrid>
              <a:tr h="20963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Rel-16 WID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(</a:t>
                      </a:r>
                      <a:r>
                        <a:rPr lang="en-US" sz="800" dirty="0" smtClean="0">
                          <a:effectLst/>
                        </a:rPr>
                        <a:t>ongoing)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TDoc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Title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RAN Impact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Used/planned TUs for Study Phase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1939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Requires RAN alignment</a:t>
                      </a:r>
                      <a:endParaRPr lang="en-US" sz="8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Requires new WID in RAN</a:t>
                      </a:r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FS_ETSUN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3"/>
                        </a:rPr>
                        <a:t>SP-170743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Enhancing Topology of SMF and UPF in 5G Networks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4.3/11 (39%)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FS_eLCS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4"/>
                        </a:rPr>
                        <a:t>SP-170937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Enhancement to the 5GC Location Services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Yes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Yes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(Positioning)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4.6/10 (46%)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FS_eNA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5"/>
                        </a:rPr>
                        <a:t>SP-170383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Study of enablers for Network Automation for 5G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Yes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(Analytical information provided to or collected from NG RAN)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4.5/9 (50%)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FS_ENTRADE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6"/>
                        </a:rPr>
                        <a:t>SP-170934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Study on encrypted traffic detection and verification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4.0/6 (67%)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FS_LLC_Mob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7"/>
                        </a:rPr>
                        <a:t>SP-171069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EPC support for Mobility with Low Latency Communication (NOTE: EPC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needed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3.4/6 (57%)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FS_5G_SRVCC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8"/>
                        </a:rPr>
                        <a:t>SP-180120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for single radio voice continuity from 5GS to 3G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Measurements and handover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2.0/4 (50%)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6727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FS_EPS_URACE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9"/>
                        </a:rPr>
                        <a:t>SP-180119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enhancement of systems using EPS for Ultra Reliability and Availability using commodity equipment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(NOTE: EPC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E-UTRAN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needed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1.5/6 (25%)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4036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FS_AAI_LTE_NR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u="sng">
                          <a:effectLst/>
                          <a:hlinkClick r:id="rId10"/>
                        </a:rPr>
                        <a:t>SP-180122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Study on Application Awareness Interworking between LTE and NR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needed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2.0/6 (33%)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0991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083" y="-109063"/>
            <a:ext cx="8676606" cy="854869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67500" tIns="33750" rIns="67500" bIns="33750" anchor="ctr"/>
          <a:lstStyle/>
          <a:p>
            <a:pPr marL="135731" algn="ctr">
              <a:tabLst>
                <a:tab pos="338138" algn="l"/>
                <a:tab pos="342900" algn="l"/>
                <a:tab pos="4776788" algn="l"/>
              </a:tabLst>
              <a:defRPr/>
            </a:pPr>
            <a:r>
              <a:rPr lang="en-US" sz="2700" dirty="0"/>
              <a:t>SA2 new study items proposals</a:t>
            </a:r>
            <a:endParaRPr lang="en-US" sz="2700" dirty="0">
              <a:solidFill>
                <a:srgbClr val="FF0000"/>
              </a:solidFill>
            </a:endParaRP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0" y="0"/>
            <a:ext cx="18216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975"/>
          </a:p>
        </p:txBody>
      </p:sp>
      <p:sp>
        <p:nvSpPr>
          <p:cNvPr id="8" name="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58213" y="4862513"/>
            <a:ext cx="394097" cy="165497"/>
          </a:xfrm>
          <a:prstGeom prst="rect">
            <a:avLst/>
          </a:prstGeom>
        </p:spPr>
        <p:txBody>
          <a:bodyPr lIns="67500" tIns="33750" rIns="67500" bIns="33750"/>
          <a:lstStyle>
            <a:lvl1pPr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9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3E83BF9-1CDE-46EF-86BB-2D55AD1E4466}" type="slidenum">
              <a:rPr lang="en-US" altLang="en-US" sz="825">
                <a:solidFill>
                  <a:srgbClr val="FFFFFF"/>
                </a:solidFill>
                <a:ea typeface="ＭＳ Ｐゴシック" panose="020B0600070205080204" pitchFamily="34" charset="-128"/>
              </a:rPr>
              <a:pPr/>
              <a:t>5</a:t>
            </a:fld>
            <a:endParaRPr lang="en-US" altLang="en-US" sz="105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88962" y="1305510"/>
          <a:ext cx="8378728" cy="2359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752"/>
                <a:gridCol w="839337"/>
                <a:gridCol w="2646545"/>
                <a:gridCol w="1372468"/>
                <a:gridCol w="1677099"/>
                <a:gridCol w="942527"/>
              </a:tblGrid>
              <a:tr h="16761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Rel-16 WID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(New proposals)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TDoc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Title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RAN Impact</a:t>
                      </a:r>
                      <a:endParaRPr lang="en-US" sz="8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Used/planned TUs for Study Phase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505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Requires RAN alignment</a:t>
                      </a:r>
                      <a:endParaRPr lang="en-US" sz="8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Requires new WID in RAN</a:t>
                      </a:r>
                      <a:endParaRPr lang="en-US" sz="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7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FS_5GSAT_ARCH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S2-184815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New Study on Architecture aspects of using satellite access in 5G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Yes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Yes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?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787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FS_FLADN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S2-184956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New Study on supporting Flexible Local Area Data Network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?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787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FS_NG_RTC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S2-185259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New Study on system architecture for next generation real time communication services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Unknown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?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787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FS_5MBS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S2-184505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New Study on Architectural enhancements for 5G multicast-broadcast services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Yes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Yes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?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787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>
                          <a:effectLst/>
                        </a:rPr>
                        <a:t>FS_Vertical_LAN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800" dirty="0" smtClean="0">
                          <a:effectLst/>
                        </a:rPr>
                        <a:t>S2-184922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5GS Enhanced support of Vertical and LAN Services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N/A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Yes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(No RAN WID)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?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  <a:tr h="278786"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S2-185075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</a:t>
                      </a: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UE radio capability signalling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DPBDT</a:t>
                      </a:r>
                      <a:endParaRPr lang="en-US" sz="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S2-185023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Delivery of Policies for Background Data Transfer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 algn="l" defTabSz="609585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217" marR="1321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217" marR="1321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1142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914449297"/>
              </p:ext>
            </p:extLst>
          </p:nvPr>
        </p:nvGraphicFramePr>
        <p:xfrm>
          <a:off x="1616935" y="736286"/>
          <a:ext cx="5852069" cy="3802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605338" y="2395263"/>
            <a:ext cx="2187914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>
                <a:solidFill>
                  <a:srgbClr val="0070C0"/>
                </a:solidFill>
              </a:rPr>
              <a:t>FS_RACS</a:t>
            </a:r>
            <a:r>
              <a:rPr lang="en-US" sz="825" dirty="0">
                <a:solidFill>
                  <a:srgbClr val="0070C0"/>
                </a:solidFill>
              </a:rPr>
              <a:t>: Optimizations on UE radio capability signalling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 err="1">
                <a:solidFill>
                  <a:srgbClr val="0070C0"/>
                </a:solidFill>
              </a:rPr>
              <a:t>FS_eNA</a:t>
            </a:r>
            <a:r>
              <a:rPr lang="en-US" sz="825" dirty="0">
                <a:solidFill>
                  <a:srgbClr val="0070C0"/>
                </a:solidFill>
              </a:rPr>
              <a:t>: Network Automation </a:t>
            </a:r>
          </a:p>
          <a:p>
            <a:r>
              <a:rPr lang="en-US" sz="9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64613" y="4113139"/>
            <a:ext cx="2541080" cy="473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dirty="0">
                <a:solidFill>
                  <a:srgbClr val="0070C0"/>
                </a:solidFill>
              </a:rPr>
              <a:t>Essential Rel-15 corrections/clarifications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dirty="0">
                <a:solidFill>
                  <a:srgbClr val="0070C0"/>
                </a:solidFill>
              </a:rPr>
              <a:t>Alignment with CT and RAN WGs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dirty="0">
                <a:solidFill>
                  <a:srgbClr val="0070C0"/>
                </a:solidFill>
              </a:rPr>
              <a:t>TEI16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64613" y="889689"/>
            <a:ext cx="382508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>
                <a:solidFill>
                  <a:srgbClr val="0070C0"/>
                </a:solidFill>
              </a:rPr>
              <a:t>FS_5WWC</a:t>
            </a:r>
            <a:r>
              <a:rPr lang="en-US" sz="825" dirty="0">
                <a:solidFill>
                  <a:srgbClr val="0070C0"/>
                </a:solidFill>
              </a:rPr>
              <a:t>: Wireless and Wireline Convergence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>
                <a:solidFill>
                  <a:srgbClr val="0070C0"/>
                </a:solidFill>
              </a:rPr>
              <a:t>FS_ATSSS</a:t>
            </a:r>
            <a:r>
              <a:rPr lang="en-US" sz="825" dirty="0">
                <a:solidFill>
                  <a:srgbClr val="0070C0"/>
                </a:solidFill>
              </a:rPr>
              <a:t>: Access Traffic Steering, Switch and Splitting support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1320" y="2309886"/>
            <a:ext cx="2414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>
                <a:solidFill>
                  <a:srgbClr val="0070C0"/>
                </a:solidFill>
              </a:rPr>
              <a:t>FS_CIoT_5G</a:t>
            </a:r>
            <a:r>
              <a:rPr lang="en-US" sz="825" dirty="0">
                <a:solidFill>
                  <a:srgbClr val="0070C0"/>
                </a:solidFill>
              </a:rPr>
              <a:t>: Cellular IoT support and evolution for the 5G System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 err="1">
                <a:solidFill>
                  <a:srgbClr val="0070C0"/>
                </a:solidFill>
              </a:rPr>
              <a:t>FS_Vertical_LAN</a:t>
            </a:r>
            <a:r>
              <a:rPr lang="en-US" sz="825" dirty="0">
                <a:solidFill>
                  <a:srgbClr val="0070C0"/>
                </a:solidFill>
              </a:rPr>
              <a:t>: Support of Vertical and LAN Services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>
                <a:solidFill>
                  <a:srgbClr val="0070C0"/>
                </a:solidFill>
              </a:rPr>
              <a:t>FS_5G_URLLC</a:t>
            </a:r>
            <a:r>
              <a:rPr lang="en-US" sz="825" dirty="0">
                <a:solidFill>
                  <a:srgbClr val="0070C0"/>
                </a:solidFill>
              </a:rPr>
              <a:t>: URLLC supporting in 5GC </a:t>
            </a:r>
          </a:p>
          <a:p>
            <a:pPr marL="171442" indent="-171442">
              <a:buFont typeface="Arial" panose="020B0604020202020204" pitchFamily="34" charset="0"/>
              <a:buChar char="•"/>
            </a:pPr>
            <a:r>
              <a:rPr lang="en-US" sz="825" b="1" dirty="0">
                <a:solidFill>
                  <a:srgbClr val="0070C0"/>
                </a:solidFill>
              </a:rPr>
              <a:t>FS_eV2XARC</a:t>
            </a:r>
            <a:r>
              <a:rPr lang="en-US" sz="825" dirty="0">
                <a:solidFill>
                  <a:srgbClr val="0070C0"/>
                </a:solidFill>
              </a:rPr>
              <a:t>: Support of advanced V2X services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1083" y="86809"/>
            <a:ext cx="8959672" cy="484119"/>
          </a:xfrm>
          <a:prstGeom prst="rect">
            <a:avLst/>
          </a:prstGeom>
          <a:noFill/>
          <a:ln w="9360" cap="flat">
            <a:noFill/>
            <a:round/>
            <a:headEnd/>
            <a:tailEnd/>
          </a:ln>
          <a:effectLst/>
        </p:spPr>
        <p:txBody>
          <a:bodyPr lIns="67500" tIns="33750" rIns="67500" bIns="33750" anchor="ctr"/>
          <a:lstStyle/>
          <a:p>
            <a:pPr marL="135731" algn="ctr">
              <a:tabLst>
                <a:tab pos="338138" algn="l"/>
                <a:tab pos="342900" algn="l"/>
                <a:tab pos="4776788" algn="l"/>
              </a:tabLst>
              <a:defRPr/>
            </a:pPr>
            <a:r>
              <a:rPr lang="en-US" sz="2700" dirty="0"/>
              <a:t>Intel’s view on Rel-16 Focus Areas</a:t>
            </a:r>
            <a:endParaRPr lang="en-US" sz="27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370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529" y="82952"/>
            <a:ext cx="8231920" cy="530313"/>
          </a:xfrm>
        </p:spPr>
        <p:txBody>
          <a:bodyPr/>
          <a:lstStyle/>
          <a:p>
            <a:r>
              <a:rPr lang="en-US" sz="2400" dirty="0" smtClean="0"/>
              <a:t>Summary / Proposal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992" y="853893"/>
            <a:ext cx="8576408" cy="3603807"/>
          </a:xfrm>
        </p:spPr>
        <p:txBody>
          <a:bodyPr>
            <a:noAutofit/>
          </a:bodyPr>
          <a:lstStyle/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350" dirty="0"/>
              <a:t>Key Rel-16 focus area includes Enablers for new verticals, Wireless-Wireline convergence, Key enhancements to 5G system and Stabilizing Rel-15 5G system. </a:t>
            </a:r>
          </a:p>
          <a:p>
            <a:pPr>
              <a:spcBef>
                <a:spcPts val="450"/>
              </a:spcBef>
            </a:pPr>
            <a:endParaRPr lang="en-US" sz="1350" dirty="0"/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350" dirty="0"/>
              <a:t>Any EPS enhancements should avoid retrofitting 5GS feature in EPS. For EPC enhancement FS_PARLOS_SA2 (Study on System enhancements for Provision of Access to Restricted Local Operator Services by Unauthenticated UEs) is essential due to regulatory requirements. </a:t>
            </a:r>
          </a:p>
          <a:p>
            <a:pPr>
              <a:spcBef>
                <a:spcPts val="450"/>
              </a:spcBef>
            </a:pPr>
            <a:endParaRPr lang="en-US" sz="1350" dirty="0"/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350" dirty="0"/>
              <a:t>Proposal </a:t>
            </a:r>
          </a:p>
          <a:p>
            <a:pPr marL="439732" lvl="1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TSG SA to agree on Rel-16 focus area for 5GS. TSG SA to also agree on essential SA2 study items for these focus areas. i.e. FS_CIoT_5G, </a:t>
            </a:r>
            <a:r>
              <a:rPr lang="en-US" sz="1200" dirty="0" err="1"/>
              <a:t>FS_Vertical_LAN</a:t>
            </a:r>
            <a:r>
              <a:rPr lang="en-US" sz="1200" dirty="0"/>
              <a:t>, FS_5WWC, FS_RACS, FS_5G_URLLC, </a:t>
            </a:r>
            <a:r>
              <a:rPr lang="en-US" sz="1200" dirty="0" smtClean="0"/>
              <a:t>FS_eV2XARC</a:t>
            </a:r>
            <a:r>
              <a:rPr lang="en-US" sz="1200" dirty="0"/>
              <a:t>, FS_ATSSS, </a:t>
            </a:r>
            <a:r>
              <a:rPr lang="en-US" sz="1200" dirty="0" err="1" smtClean="0"/>
              <a:t>FS_eNA</a:t>
            </a:r>
            <a:r>
              <a:rPr lang="en-US" sz="1200" dirty="0" smtClean="0"/>
              <a:t> (the latter two with lower priority compared to the other listed items, but higher priority to non-listed items). </a:t>
            </a:r>
            <a:endParaRPr lang="en-US" sz="1200" dirty="0"/>
          </a:p>
          <a:p>
            <a:pPr marL="439732" lvl="1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For EPS enhancements FS_PARLOS_SA2 should be considered essential for Rel-16. </a:t>
            </a:r>
          </a:p>
          <a:p>
            <a:pPr marL="439732" lvl="1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TSG SA to provide guidance to SA2 to allocate sufficient meeting time and resources for completion of essential study items (and normative work) within Rel-16 timeframe. </a:t>
            </a:r>
          </a:p>
          <a:p>
            <a:pPr marL="785798" lvl="2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This should not result in additional meetings hours or more parallel sessions. 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0845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in Master">
  <a:themeElements>
    <a:clrScheme name="Intel New Scheme">
      <a:dk1>
        <a:sysClr val="windowText" lastClr="000000"/>
      </a:dk1>
      <a:lt1>
        <a:sysClr val="window" lastClr="FFFFFF"/>
      </a:lt1>
      <a:dk2>
        <a:srgbClr val="004280"/>
      </a:dk2>
      <a:lt2>
        <a:srgbClr val="B1BABF"/>
      </a:lt2>
      <a:accent1>
        <a:srgbClr val="0071C5"/>
      </a:accent1>
      <a:accent2>
        <a:srgbClr val="00AEEF"/>
      </a:accent2>
      <a:accent3>
        <a:srgbClr val="8DC8E8"/>
      </a:accent3>
      <a:accent4>
        <a:srgbClr val="FFDA00"/>
      </a:accent4>
      <a:accent5>
        <a:srgbClr val="FDB813"/>
      </a:accent5>
      <a:accent6>
        <a:srgbClr val="A6CE39"/>
      </a:accent6>
      <a:hlink>
        <a:srgbClr val="939598"/>
      </a:hlink>
      <a:folHlink>
        <a:srgbClr val="ED1C24"/>
      </a:folHlink>
    </a:clrScheme>
    <a:fontScheme name="Inte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sz="16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600" dirty="0" err="1" smtClean="0">
            <a:solidFill>
              <a:schemeClr val="tx2"/>
            </a:solidFill>
            <a:cs typeface="Neo Sans Int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WS_Presentation Template_16x9_July2013Final.potx [Read-Only]" id="{DC98E056-2763-440E-87D6-AE448131F70C}" vid="{1F2475D1-F637-4892-BA15-E3BEF39ACB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E3F38E9DECAB4882DC7F126F2CAA4E" ma:contentTypeVersion="2" ma:contentTypeDescription="Create a new document." ma:contentTypeScope="" ma:versionID="36315ec9cda2a637b1b482914db8a44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66747cce9db5c1119106dccb63f5a1c5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7B01D30-1310-4852-B2E0-C735456196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9F092C8-2901-427E-96B6-018593F3F0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B82B69-49CE-42F4-B784-AC9A63A655CA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25142</TotalTime>
  <Words>1110</Words>
  <Application>Microsoft Office PowerPoint</Application>
  <PresentationFormat>On-screen Show (16:9)</PresentationFormat>
  <Paragraphs>303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ＭＳ Ｐゴシック</vt:lpstr>
      <vt:lpstr>Arial</vt:lpstr>
      <vt:lpstr>Calibri</vt:lpstr>
      <vt:lpstr>Intel Clear</vt:lpstr>
      <vt:lpstr>Neo Sans Intel</vt:lpstr>
      <vt:lpstr>Symbol</vt:lpstr>
      <vt:lpstr>Times New Roman</vt:lpstr>
      <vt:lpstr>Verdana</vt:lpstr>
      <vt:lpstr>Wingdings</vt:lpstr>
      <vt:lpstr>Main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/ 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#1, Radio Network Operation</dc:title>
  <dc:creator>kenneth.stewart@intel.com</dc:creator>
  <cp:keywords>CTPClassification=CTP_IC:VisualMarkings=, CTPClassification=CTP_IC</cp:keywords>
  <cp:lastModifiedBy>intel user rev2</cp:lastModifiedBy>
  <cp:revision>3697</cp:revision>
  <dcterms:created xsi:type="dcterms:W3CDTF">2013-10-01T23:39:11Z</dcterms:created>
  <dcterms:modified xsi:type="dcterms:W3CDTF">2018-05-29T21:08:47Z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0x01010057E3F38E9DECAB4882DC7F126F2CAA4E</vt:lpwstr>
  </property>
  <property fmtid="{D5CDD505-2E9C-101B-9397-08002B2CF9AE}" pid="3" name="TitusGUID">
    <vt:lpwstr>84033cd9-4f40-4fbc-8c11-5b71513f955d</vt:lpwstr>
  </property>
  <property fmtid="{D5CDD505-2E9C-101B-9397-08002B2CF9AE}" pid="4" name="CTP_BU">
    <vt:lpwstr>NEXT GEN AND STANDARDS GROUP</vt:lpwstr>
  </property>
  <property fmtid="{D5CDD505-2E9C-101B-9397-08002B2CF9AE}" pid="5" name="CTP_TimeStamp">
    <vt:lpwstr>2018-05-29 21:08:47Z</vt:lpwstr>
  </property>
  <property fmtid="{D5CDD505-2E9C-101B-9397-08002B2CF9AE}" pid="6" name="CTPClassification">
    <vt:lpwstr>CTP_IC</vt:lpwstr>
  </property>
</Properties>
</file>