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257" r:id="rId3"/>
    <p:sldId id="260" r:id="rId4"/>
    <p:sldId id="258" r:id="rId5"/>
    <p:sldId id="259"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2B48BC-9FA7-4B78-8094-7102102CE55A}" type="datetimeFigureOut">
              <a:rPr kumimoji="1" lang="ja-JP" altLang="en-US" smtClean="0"/>
              <a:t>2018/5/29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29BA1F-5898-41E7-9CB8-406D2B739AE9}" type="slidenum">
              <a:rPr kumimoji="1" lang="ja-JP" altLang="en-US" smtClean="0"/>
              <a:t>‹#›</a:t>
            </a:fld>
            <a:endParaRPr kumimoji="1" lang="ja-JP" altLang="en-US"/>
          </a:p>
        </p:txBody>
      </p:sp>
    </p:spTree>
    <p:extLst>
      <p:ext uri="{BB962C8B-B14F-4D97-AF65-F5344CB8AC3E}">
        <p14:creationId xmlns:p14="http://schemas.microsoft.com/office/powerpoint/2010/main" val="319806966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8388258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48659363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B78E712-7E90-46AF-8873-540771249AD5}"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986354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7EBD5529-8DB2-471E-8DD4-6944BD8CB61E}"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137262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3" b="0" i="0" u="none" strike="noStrike" kern="1200" cap="none" spc="4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1100" b="1" i="0" u="none" strike="noStrike" kern="1200" cap="none" spc="30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SP-180301, </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TSG </a:t>
            </a:r>
            <a:r>
              <a:rPr kumimoji="0" lang="en-GB" sz="1100" b="1" i="0" u="none" strike="noStrike" kern="1200" cap="none" spc="30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SA#80, La Jolla, USA, 13-15 June 2018</a:t>
            </a:r>
            <a:endPar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067" b="1" i="0" u="none" strike="noStrike" kern="1200" cap="none" spc="4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3GPP 2012</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a:t>
            </a:r>
            <a:r>
              <a:rPr kumimoji="0" lang="en-GB" altLang="en-US" sz="1067"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2018</a:t>
            </a:r>
            <a:endPar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435BA645-663C-49B9-8214-3A0DBAD6F1FF}" type="slidenum">
              <a:rPr kumimoji="0" lang="en-GB" altLang="en-US" sz="1333"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altLang="en-US" sz="1333"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90263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lstStyle/>
          <a:p>
            <a:r>
              <a:rPr kumimoji="1" lang="en-US" altLang="ja-JP" dirty="0" smtClean="0"/>
              <a:t>KDDI Release 16 Focus Area</a:t>
            </a:r>
            <a:endParaRPr kumimoji="1" lang="ja-JP" altLang="en-US" dirty="0"/>
          </a:p>
        </p:txBody>
      </p:sp>
      <p:sp>
        <p:nvSpPr>
          <p:cNvPr id="5" name="サブタイトル 4"/>
          <p:cNvSpPr>
            <a:spLocks noGrp="1"/>
          </p:cNvSpPr>
          <p:nvPr>
            <p:ph type="subTitle" idx="1"/>
          </p:nvPr>
        </p:nvSpPr>
        <p:spPr/>
        <p:txBody>
          <a:bodyPr/>
          <a:lstStyle/>
          <a:p>
            <a:r>
              <a:rPr kumimoji="1" lang="en-US" altLang="ja-JP" dirty="0" smtClean="0"/>
              <a:t>SP-180301  13 June 2018</a:t>
            </a:r>
          </a:p>
          <a:p>
            <a:r>
              <a:rPr kumimoji="1" lang="en-US" altLang="ja-JP" dirty="0" smtClean="0"/>
              <a:t>Yusuke Nakano</a:t>
            </a:r>
          </a:p>
          <a:p>
            <a:r>
              <a:rPr kumimoji="1" lang="en-US" altLang="ja-JP" dirty="0" smtClean="0"/>
              <a:t>KDDI Corporation</a:t>
            </a:r>
            <a:endParaRPr kumimoji="1" lang="ja-JP" altLang="en-US" dirty="0"/>
          </a:p>
        </p:txBody>
      </p:sp>
    </p:spTree>
    <p:extLst>
      <p:ext uri="{BB962C8B-B14F-4D97-AF65-F5344CB8AC3E}">
        <p14:creationId xmlns:p14="http://schemas.microsoft.com/office/powerpoint/2010/main" val="328020268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en-US" altLang="ja-JP" dirty="0" smtClean="0"/>
              <a:t>Items RAN-SA </a:t>
            </a:r>
            <a:r>
              <a:rPr kumimoji="1" lang="en-US" altLang="ja-JP" dirty="0"/>
              <a:t>C</a:t>
            </a:r>
            <a:r>
              <a:rPr kumimoji="1" lang="en-US" altLang="ja-JP" dirty="0" smtClean="0"/>
              <a:t>oordination </a:t>
            </a:r>
            <a:r>
              <a:rPr kumimoji="1" lang="en-US" altLang="ja-JP" dirty="0"/>
              <a:t>N</a:t>
            </a:r>
            <a:r>
              <a:rPr kumimoji="1" lang="en-US" altLang="ja-JP" dirty="0" smtClean="0"/>
              <a:t>eeded</a:t>
            </a:r>
            <a:endParaRPr kumimoji="1" lang="ja-JP" altLang="en-US" dirty="0"/>
          </a:p>
        </p:txBody>
      </p:sp>
      <p:sp>
        <p:nvSpPr>
          <p:cNvPr id="5" name="コンテンツ プレースホルダー 4"/>
          <p:cNvSpPr>
            <a:spLocks noGrp="1"/>
          </p:cNvSpPr>
          <p:nvPr>
            <p:ph idx="1"/>
          </p:nvPr>
        </p:nvSpPr>
        <p:spPr/>
        <p:txBody>
          <a:bodyPr/>
          <a:lstStyle/>
          <a:p>
            <a:r>
              <a:rPr kumimoji="1" lang="en-US" altLang="ja-JP" sz="2400" dirty="0" err="1" smtClean="0"/>
              <a:t>QoS_MON</a:t>
            </a:r>
            <a:r>
              <a:rPr kumimoji="1" lang="en-US" altLang="ja-JP" sz="2400" dirty="0" smtClean="0"/>
              <a:t> (SA1)</a:t>
            </a:r>
          </a:p>
          <a:p>
            <a:pPr lvl="1"/>
            <a:r>
              <a:rPr kumimoji="1" lang="en-US" altLang="ja-JP" sz="1800" dirty="0" smtClean="0"/>
              <a:t>Justification: To ensure E2E </a:t>
            </a:r>
            <a:r>
              <a:rPr kumimoji="1" lang="en-US" altLang="ja-JP" sz="1800" dirty="0" err="1" smtClean="0"/>
              <a:t>QoS</a:t>
            </a:r>
            <a:r>
              <a:rPr kumimoji="1" lang="en-US" altLang="ja-JP" sz="1800" dirty="0" smtClean="0"/>
              <a:t> for URLLC use-cases, it is necessary to consider the requirements and solution in system-wide manner.</a:t>
            </a:r>
          </a:p>
          <a:p>
            <a:pPr lvl="1"/>
            <a:r>
              <a:rPr kumimoji="1" lang="en-US" altLang="ja-JP" sz="1800" dirty="0" smtClean="0"/>
              <a:t>Potential impacts in RAN: All the objectives which are identified in the WID (i.e., monitoring, assurance and reporting) have impact in RAN.</a:t>
            </a:r>
          </a:p>
          <a:p>
            <a:r>
              <a:rPr kumimoji="1" lang="en-US" altLang="ja-JP" sz="2400" dirty="0" smtClean="0"/>
              <a:t>FS_ID_UAS (SA1)</a:t>
            </a:r>
          </a:p>
          <a:p>
            <a:pPr lvl="1"/>
            <a:r>
              <a:rPr kumimoji="1" lang="en-US" altLang="ja-JP" sz="1800" dirty="0" smtClean="0"/>
              <a:t>Justification: UAS is one of the most promising-looking use-cases. For the remote identification and tracking of UAS linked to 3GPP subscription, it is essential to consider in the 3GPP system wide manner. </a:t>
            </a:r>
          </a:p>
          <a:p>
            <a:pPr lvl="1"/>
            <a:r>
              <a:rPr kumimoji="1" lang="en-US" altLang="ja-JP" sz="1800" dirty="0" smtClean="0"/>
              <a:t>Potential impacts in RAN: Based on the stage 1 requirement discussion, some of contents of identification data (e.g</a:t>
            </a:r>
            <a:r>
              <a:rPr kumimoji="1" lang="en-US" altLang="ja-JP" sz="1800" dirty="0"/>
              <a:t>., UAV route </a:t>
            </a:r>
            <a:r>
              <a:rPr kumimoji="1" lang="en-US" altLang="ja-JP" sz="1800" dirty="0" smtClean="0"/>
              <a:t>data or UAV location) may have impact in RAN.</a:t>
            </a:r>
          </a:p>
          <a:p>
            <a:r>
              <a:rPr kumimoji="1" lang="en-US" altLang="ja-JP" sz="2400" dirty="0" smtClean="0"/>
              <a:t>FS_5G_URLLC (SA2)</a:t>
            </a:r>
          </a:p>
          <a:p>
            <a:pPr lvl="1"/>
            <a:r>
              <a:rPr kumimoji="1" lang="en-US" altLang="ja-JP" sz="1800" dirty="0" smtClean="0"/>
              <a:t>Justification: To meet the URLLC requirement specified in TS 22.261, it is necessary to consider the solutions in system-wide manner.</a:t>
            </a:r>
          </a:p>
          <a:p>
            <a:pPr lvl="1"/>
            <a:r>
              <a:rPr kumimoji="1" lang="en-US" altLang="ja-JP" sz="1800" dirty="0" smtClean="0"/>
              <a:t>Potential impacts in RAN</a:t>
            </a:r>
            <a:r>
              <a:rPr kumimoji="1" lang="en-US" altLang="ja-JP" sz="1800" dirty="0"/>
              <a:t>: </a:t>
            </a:r>
            <a:r>
              <a:rPr kumimoji="1" lang="en-US" altLang="ja-JP" sz="1800" dirty="0" smtClean="0"/>
              <a:t>To minimize the </a:t>
            </a:r>
            <a:r>
              <a:rPr kumimoji="1" lang="en-US" altLang="ja-JP" sz="1800" dirty="0"/>
              <a:t>latency and jitter between AN and </a:t>
            </a:r>
            <a:r>
              <a:rPr kumimoji="1" lang="en-US" altLang="ja-JP" sz="1800" dirty="0" smtClean="0"/>
              <a:t>CN in UE mobility, to realize high reliability in transmission of N3 u-plane tunnel and monitoring E2E </a:t>
            </a:r>
            <a:r>
              <a:rPr kumimoji="1" lang="en-US" altLang="ja-JP" sz="1800" dirty="0" err="1" smtClean="0"/>
              <a:t>QoS</a:t>
            </a:r>
            <a:r>
              <a:rPr kumimoji="1" lang="en-US" altLang="ja-JP" sz="1800" dirty="0" smtClean="0"/>
              <a:t> have impact in RAN.</a:t>
            </a:r>
          </a:p>
        </p:txBody>
      </p:sp>
    </p:spTree>
    <p:extLst>
      <p:ext uri="{BB962C8B-B14F-4D97-AF65-F5344CB8AC3E}">
        <p14:creationId xmlns:p14="http://schemas.microsoft.com/office/powerpoint/2010/main" val="33054168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Items with No RAN </a:t>
            </a:r>
            <a:r>
              <a:rPr kumimoji="1" lang="en-US" altLang="ja-JP" dirty="0"/>
              <a:t>I</a:t>
            </a:r>
            <a:r>
              <a:rPr kumimoji="1" lang="en-US" altLang="ja-JP" dirty="0" smtClean="0"/>
              <a:t>mpact</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800" dirty="0" smtClean="0"/>
              <a:t>FS_LUCIA (SA1)</a:t>
            </a:r>
          </a:p>
          <a:p>
            <a:pPr lvl="1"/>
            <a:r>
              <a:rPr kumimoji="1" lang="en-US" altLang="ja-JP" sz="2000" dirty="0" smtClean="0"/>
              <a:t>Justification: Consideration for next generation identification is one of the most critical issues especially for </a:t>
            </a:r>
            <a:r>
              <a:rPr kumimoji="1" lang="en-US" altLang="ja-JP" sz="2000" dirty="0" err="1" smtClean="0"/>
              <a:t>IoT</a:t>
            </a:r>
            <a:r>
              <a:rPr kumimoji="1" lang="en-US" altLang="ja-JP" sz="2000" dirty="0" smtClean="0"/>
              <a:t> devices. This discussion is derived from the GSMA requirement.</a:t>
            </a:r>
          </a:p>
          <a:p>
            <a:r>
              <a:rPr kumimoji="1" lang="en-US" altLang="ja-JP" sz="2800" dirty="0" err="1" smtClean="0"/>
              <a:t>FS_eNA</a:t>
            </a:r>
            <a:r>
              <a:rPr kumimoji="1" lang="en-US" altLang="ja-JP" sz="2800" dirty="0" smtClean="0"/>
              <a:t> (SA2)</a:t>
            </a:r>
          </a:p>
          <a:p>
            <a:pPr lvl="1"/>
            <a:r>
              <a:rPr kumimoji="1" lang="en-US" altLang="ja-JP" sz="2000" dirty="0" smtClean="0"/>
              <a:t>Justification: The enhancement of NWDAF functionalities is key issue for the NW automation which enables for operators to provide NW services in TTM manner. Couple of enhancements in this study can strengthen the flexibility and diversity of 5GC e.g., customized mobility management, dynamic traffic steering or resource management based on the service classification.</a:t>
            </a:r>
          </a:p>
          <a:p>
            <a:r>
              <a:rPr kumimoji="1" lang="en-US" altLang="ja-JP" sz="2800" dirty="0" err="1" smtClean="0"/>
              <a:t>eSBA</a:t>
            </a:r>
            <a:r>
              <a:rPr kumimoji="1" lang="en-US" altLang="ja-JP" sz="2800" dirty="0"/>
              <a:t> (SA2</a:t>
            </a:r>
            <a:r>
              <a:rPr kumimoji="1" lang="en-US" altLang="ja-JP" sz="2800" dirty="0" smtClean="0"/>
              <a:t>)</a:t>
            </a:r>
          </a:p>
          <a:p>
            <a:pPr lvl="1"/>
            <a:r>
              <a:rPr kumimoji="1" lang="en-US" altLang="ja-JP" sz="2000" dirty="0" smtClean="0"/>
              <a:t>Justification: Rel-15 SBA has couple of remaining issues like realization of fully stateless architecture and enhancement of NRF. Further discussion is necessary to mature the 5GC. </a:t>
            </a:r>
          </a:p>
        </p:txBody>
      </p:sp>
    </p:spTree>
    <p:extLst>
      <p:ext uri="{BB962C8B-B14F-4D97-AF65-F5344CB8AC3E}">
        <p14:creationId xmlns:p14="http://schemas.microsoft.com/office/powerpoint/2010/main" val="406279413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Items with No RAN </a:t>
            </a:r>
            <a:r>
              <a:rPr kumimoji="1" lang="en-US" altLang="ja-JP" dirty="0"/>
              <a:t>I</a:t>
            </a:r>
            <a:r>
              <a:rPr kumimoji="1" lang="en-US" altLang="ja-JP" dirty="0" smtClean="0"/>
              <a:t>mpact</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800" dirty="0" err="1" smtClean="0"/>
              <a:t>FS_eNS</a:t>
            </a:r>
            <a:r>
              <a:rPr kumimoji="1" lang="en-US" altLang="ja-JP" sz="2800" dirty="0" smtClean="0"/>
              <a:t> </a:t>
            </a:r>
            <a:r>
              <a:rPr kumimoji="1" lang="en-US" altLang="ja-JP" sz="2800" dirty="0"/>
              <a:t>(SA2</a:t>
            </a:r>
            <a:r>
              <a:rPr kumimoji="1" lang="en-US" altLang="ja-JP" sz="2800" dirty="0" smtClean="0"/>
              <a:t>)</a:t>
            </a:r>
          </a:p>
          <a:p>
            <a:pPr lvl="1"/>
            <a:r>
              <a:rPr kumimoji="1" lang="en-US" altLang="ja-JP" sz="2000" dirty="0" smtClean="0"/>
              <a:t>Justification: The consideration for international roaming case and further enhancement aligned with diversified industry collaboration are needed in the NW slice discussion. This study has a potential to enhance the NW slice functionality defined in Rel-15.</a:t>
            </a:r>
          </a:p>
          <a:p>
            <a:r>
              <a:rPr kumimoji="1" lang="en-US" altLang="ja-JP" sz="2800" dirty="0" smtClean="0"/>
              <a:t>FS_ENTRADE</a:t>
            </a:r>
            <a:r>
              <a:rPr kumimoji="1" lang="en-US" altLang="ja-JP" sz="2800" dirty="0"/>
              <a:t> (SA2</a:t>
            </a:r>
            <a:r>
              <a:rPr kumimoji="1" lang="en-US" altLang="ja-JP" sz="2800" dirty="0" smtClean="0"/>
              <a:t>)</a:t>
            </a:r>
          </a:p>
          <a:p>
            <a:pPr lvl="1"/>
            <a:r>
              <a:rPr kumimoji="1" lang="en-US" altLang="ja-JP" sz="2000" dirty="0" smtClean="0"/>
              <a:t>Justification: The enhancement of charging flexibility enables operators to provide diversified services for the customers. Monitoring HTTPS traffic </a:t>
            </a:r>
          </a:p>
          <a:p>
            <a:r>
              <a:rPr kumimoji="1" lang="en-US" altLang="ja-JP" sz="2800" dirty="0" smtClean="0"/>
              <a:t>DPBDT</a:t>
            </a:r>
            <a:r>
              <a:rPr kumimoji="1" lang="en-US" altLang="ja-JP" sz="2800" dirty="0"/>
              <a:t> (SA2</a:t>
            </a:r>
            <a:r>
              <a:rPr kumimoji="1" lang="en-US" altLang="ja-JP" sz="2800" dirty="0" smtClean="0"/>
              <a:t>)</a:t>
            </a:r>
          </a:p>
          <a:p>
            <a:pPr lvl="1"/>
            <a:r>
              <a:rPr kumimoji="1" lang="en-US" altLang="ja-JP" sz="2000" dirty="0" smtClean="0"/>
              <a:t>Justification: The automotive industry is changing significantly with 5G. The traffic from automobiles increase continuously. It is necessary for operators to manage the traffic and maintain other service quality. This item is important to control the automobiles’ UL/DL traffic via efficient policy delivery.</a:t>
            </a:r>
          </a:p>
          <a:p>
            <a:endParaRPr kumimoji="1" lang="ja-JP" altLang="en-US" sz="2800" dirty="0"/>
          </a:p>
        </p:txBody>
      </p:sp>
    </p:spTree>
    <p:extLst>
      <p:ext uri="{BB962C8B-B14F-4D97-AF65-F5344CB8AC3E}">
        <p14:creationId xmlns:p14="http://schemas.microsoft.com/office/powerpoint/2010/main" val="8159130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1538708" y="3027218"/>
            <a:ext cx="9102725" cy="1143000"/>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ja-JP" kern="0" dirty="0" smtClean="0"/>
              <a:t>Thank you!</a:t>
            </a:r>
            <a:endParaRPr kumimoji="1" lang="ja-JP" altLang="en-US" kern="0" dirty="0"/>
          </a:p>
        </p:txBody>
      </p:sp>
    </p:spTree>
    <p:extLst>
      <p:ext uri="{BB962C8B-B14F-4D97-AF65-F5344CB8AC3E}">
        <p14:creationId xmlns:p14="http://schemas.microsoft.com/office/powerpoint/2010/main" val="289782056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674</TotalTime>
  <Words>472</Words>
  <Application>Microsoft Office PowerPoint</Application>
  <PresentationFormat>ワイド画面</PresentationFormat>
  <Paragraphs>29</Paragraphs>
  <Slides>5</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ＭＳ Ｐゴシック</vt:lpstr>
      <vt:lpstr>游ゴシック</vt:lpstr>
      <vt:lpstr>Arial</vt:lpstr>
      <vt:lpstr>Calibri</vt:lpstr>
      <vt:lpstr>Office Theme</vt:lpstr>
      <vt:lpstr>KDDI Release 16 Focus Area</vt:lpstr>
      <vt:lpstr>Items RAN-SA Coordination Needed</vt:lpstr>
      <vt:lpstr>Items with No RAN Impact</vt:lpstr>
      <vt:lpstr>Items with No RAN Impact</vt:lpstr>
      <vt:lpstr>PowerPoint プレゼンテーション</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KDDI Release 16 Focus Area</dc:title>
  <dc:creator>中野裕介</dc:creator>
  <cp:lastModifiedBy>中野裕介</cp:lastModifiedBy>
  <cp:revision>20</cp:revision>
  <dcterms:created xsi:type="dcterms:W3CDTF">2018-05-29T08:28:26Z</dcterms:created>
  <dcterms:modified xsi:type="dcterms:W3CDTF">2018-05-29T19:42:36Z</dcterms:modified>
</cp:coreProperties>
</file>