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1"/>
  </p:notesMasterIdLst>
  <p:sldIdLst>
    <p:sldId id="256" r:id="rId3"/>
    <p:sldId id="257" r:id="rId4"/>
    <p:sldId id="259" r:id="rId5"/>
    <p:sldId id="260" r:id="rId6"/>
    <p:sldId id="264" r:id="rId7"/>
    <p:sldId id="263" r:id="rId8"/>
    <p:sldId id="261" r:id="rId9"/>
    <p:sldId id="262" r:id="rId10"/>
  </p:sldIdLst>
  <p:sldSz cx="9144000" cy="6858000" type="screen4x3"/>
  <p:notesSz cx="6796088" cy="9928225"/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000" kern="1200">
        <a:solidFill>
          <a:schemeClr val="bg1"/>
        </a:solidFill>
        <a:latin typeface="Arial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000" kern="1200">
        <a:solidFill>
          <a:schemeClr val="bg1"/>
        </a:solidFill>
        <a:latin typeface="Arial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000" kern="1200">
        <a:solidFill>
          <a:schemeClr val="bg1"/>
        </a:solidFill>
        <a:latin typeface="Arial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000" kern="1200">
        <a:solidFill>
          <a:schemeClr val="bg1"/>
        </a:solidFill>
        <a:latin typeface="Arial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000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773" y="-73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400" d="100"/>
          <a:sy n="400" d="100"/>
        </p:scale>
        <p:origin x="-49" y="980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796088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796088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796088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796088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6796088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273" name="Rectangle 8"/>
          <p:cNvSpPr>
            <a:spLocks noGrp="1" noChangeArrowheads="1"/>
          </p:cNvSpPr>
          <p:nvPr>
            <p:ph type="sldImg"/>
          </p:nvPr>
        </p:nvSpPr>
        <p:spPr bwMode="auto">
          <a:xfrm>
            <a:off x="915988" y="742950"/>
            <a:ext cx="4957762" cy="3716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3081" name="Rectangle 9"/>
          <p:cNvSpPr>
            <a:spLocks noGrp="1" noChangeArrowheads="1"/>
          </p:cNvSpPr>
          <p:nvPr>
            <p:ph type="body"/>
          </p:nvPr>
        </p:nvSpPr>
        <p:spPr bwMode="auto">
          <a:xfrm>
            <a:off x="906463" y="4716463"/>
            <a:ext cx="4976812" cy="4460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3851275" y="9431338"/>
            <a:ext cx="2938463" cy="4889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2880" tIns="46440" rIns="92880" bIns="4644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DejaVu Sans" charset="0"/>
              </a:defRPr>
            </a:lvl1pPr>
          </a:lstStyle>
          <a:p>
            <a:pPr>
              <a:defRPr/>
            </a:pPr>
            <a:fld id="{AF8F0E97-5CD5-4E3A-A7E8-6F982EF0C8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5C6A66B1-A031-4A5E-B143-1E23C3583765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12291" name="Text Box 1"/>
          <p:cNvSpPr txBox="1">
            <a:spLocks noChangeArrowheads="1"/>
          </p:cNvSpPr>
          <p:nvPr/>
        </p:nvSpPr>
        <p:spPr bwMode="auto">
          <a:xfrm>
            <a:off x="3851275" y="9431338"/>
            <a:ext cx="2940050" cy="490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E8FD847B-6074-4312-A9EE-609FBB1B751B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2292" name="Text Box 2"/>
          <p:cNvSpPr txBox="1">
            <a:spLocks noChangeArrowheads="1"/>
          </p:cNvSpPr>
          <p:nvPr/>
        </p:nvSpPr>
        <p:spPr bwMode="auto">
          <a:xfrm>
            <a:off x="3851275" y="9431338"/>
            <a:ext cx="2941638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5544492F-834B-4ABB-B650-1E04C1099EAD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3851275" y="9431338"/>
            <a:ext cx="2943225" cy="493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7A6ED944-5ECE-4600-8A17-FFB8C030D9D4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2294" name="Text Box 4"/>
          <p:cNvSpPr txBox="1">
            <a:spLocks noChangeArrowheads="1"/>
          </p:cNvSpPr>
          <p:nvPr/>
        </p:nvSpPr>
        <p:spPr bwMode="auto">
          <a:xfrm>
            <a:off x="3851275" y="9431338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787EC42C-A8C4-4A43-86AD-71B04EDC68CA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2295" name="Rectangle 5"/>
          <p:cNvSpPr>
            <a:spLocks noChangeArrowheads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2296" name="Text Box 6"/>
          <p:cNvSpPr txBox="1">
            <a:spLocks noChangeArrowheads="1"/>
          </p:cNvSpPr>
          <p:nvPr/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ea typeface="Droid Sans Fallback" charset="0"/>
              <a:cs typeface="Droid Sans Fallback" charset="0"/>
            </a:endParaRPr>
          </a:p>
        </p:txBody>
      </p:sp>
      <p:sp>
        <p:nvSpPr>
          <p:cNvPr id="12297" name="Text Box 7"/>
          <p:cNvSpPr txBox="1">
            <a:spLocks noChangeArrowheads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DBCDEE26-F7AE-4039-B2C8-CD3970F4B650}" type="slidenum">
              <a:rPr lang="en-US" sz="1200">
                <a:solidFill>
                  <a:srgbClr val="000000"/>
                </a:solidFill>
                <a:latin typeface="Times New Roman" pitchFamily="16" charset="0"/>
                <a:ea typeface="Droid Sans Fallback" charset="0"/>
                <a:cs typeface="Droid Sans Fallback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US" sz="1200">
              <a:solidFill>
                <a:srgbClr val="000000"/>
              </a:solidFill>
              <a:latin typeface="Times New Roman" pitchFamily="16" charset="0"/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68422EFF-437E-4566-B17B-3A13E11793F9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3851275" y="9431338"/>
            <a:ext cx="2940050" cy="490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F297767D-2E58-46E4-88F9-E5504F3D3454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3851275" y="9431338"/>
            <a:ext cx="2941638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15A2ACC3-9D45-4908-83D6-D54E93F01BAD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3851275" y="9431338"/>
            <a:ext cx="2943225" cy="493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5FF1A8F7-E9C0-4A71-8AAC-1A914FCEFCD4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3851275" y="9431338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0986FE03-4CF0-4E6D-921D-4187307CD098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3319" name="Rectangle 5"/>
          <p:cNvSpPr>
            <a:spLocks noChangeArrowheads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320" name="Text Box 6"/>
          <p:cNvSpPr txBox="1">
            <a:spLocks noChangeArrowheads="1"/>
          </p:cNvSpPr>
          <p:nvPr/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3CAF20D-FA02-498A-A89D-66DEC43D1A53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3851275" y="9431338"/>
            <a:ext cx="2940050" cy="490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95BD72D0-53CC-4A9C-8A2C-CB255BD62D4B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3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4340" name="Text Box 2"/>
          <p:cNvSpPr txBox="1">
            <a:spLocks noChangeArrowheads="1"/>
          </p:cNvSpPr>
          <p:nvPr/>
        </p:nvSpPr>
        <p:spPr bwMode="auto">
          <a:xfrm>
            <a:off x="3851275" y="9431338"/>
            <a:ext cx="2941638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0E2B62FB-158D-41C5-BF07-6D72084272EF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3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4341" name="Text Box 3"/>
          <p:cNvSpPr txBox="1">
            <a:spLocks noChangeArrowheads="1"/>
          </p:cNvSpPr>
          <p:nvPr/>
        </p:nvSpPr>
        <p:spPr bwMode="auto">
          <a:xfrm>
            <a:off x="3851275" y="9431338"/>
            <a:ext cx="2943225" cy="493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8DBFC17D-AE03-4869-B2D8-8691AABBA427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3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>
            <a:off x="3851275" y="9431338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4081CF8B-22C7-4440-9468-4512A69929AA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3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4343" name="Rectangle 5"/>
          <p:cNvSpPr>
            <a:spLocks noChangeArrowheads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4344" name="Text Box 6"/>
          <p:cNvSpPr txBox="1">
            <a:spLocks noChangeArrowheads="1"/>
          </p:cNvSpPr>
          <p:nvPr/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5DF5A62B-0E46-4DF5-88C0-A8A655AEC11A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15363" name="Text Box 1"/>
          <p:cNvSpPr txBox="1">
            <a:spLocks noChangeArrowheads="1"/>
          </p:cNvSpPr>
          <p:nvPr/>
        </p:nvSpPr>
        <p:spPr bwMode="auto">
          <a:xfrm>
            <a:off x="3851275" y="9431338"/>
            <a:ext cx="2940050" cy="490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F5F48973-9BC8-4885-AC04-65B791E4C59B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4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5364" name="Text Box 2"/>
          <p:cNvSpPr txBox="1">
            <a:spLocks noChangeArrowheads="1"/>
          </p:cNvSpPr>
          <p:nvPr/>
        </p:nvSpPr>
        <p:spPr bwMode="auto">
          <a:xfrm>
            <a:off x="3851275" y="9431338"/>
            <a:ext cx="2941638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F88D6DEF-D554-490B-8EDD-832B0496CCCB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4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5365" name="Text Box 3"/>
          <p:cNvSpPr txBox="1">
            <a:spLocks noChangeArrowheads="1"/>
          </p:cNvSpPr>
          <p:nvPr/>
        </p:nvSpPr>
        <p:spPr bwMode="auto">
          <a:xfrm>
            <a:off x="3851275" y="9431338"/>
            <a:ext cx="2943225" cy="493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E81D59C8-E3F8-4EA2-AF3D-9BAA4F8ADF79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4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5366" name="Text Box 4"/>
          <p:cNvSpPr txBox="1">
            <a:spLocks noChangeArrowheads="1"/>
          </p:cNvSpPr>
          <p:nvPr/>
        </p:nvSpPr>
        <p:spPr bwMode="auto">
          <a:xfrm>
            <a:off x="3851275" y="9431338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7BDCB3E3-695F-40DC-A0D5-660BABDF7B26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4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5367" name="Rectangle 5"/>
          <p:cNvSpPr>
            <a:spLocks noChangeArrowheads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5368" name="Text Box 6"/>
          <p:cNvSpPr txBox="1">
            <a:spLocks noChangeArrowheads="1"/>
          </p:cNvSpPr>
          <p:nvPr/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AECD7144-F043-46D5-ADF9-F4347E717DB9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3851275" y="9431338"/>
            <a:ext cx="2940050" cy="490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36442EB3-F98C-4A0C-B242-13B72AC00423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5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6388" name="Text Box 2"/>
          <p:cNvSpPr txBox="1">
            <a:spLocks noChangeArrowheads="1"/>
          </p:cNvSpPr>
          <p:nvPr/>
        </p:nvSpPr>
        <p:spPr bwMode="auto">
          <a:xfrm>
            <a:off x="3851275" y="9431338"/>
            <a:ext cx="2941638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041CFE30-1ABD-470C-8F45-53A7DD48D121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5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6389" name="Text Box 3"/>
          <p:cNvSpPr txBox="1">
            <a:spLocks noChangeArrowheads="1"/>
          </p:cNvSpPr>
          <p:nvPr/>
        </p:nvSpPr>
        <p:spPr bwMode="auto">
          <a:xfrm>
            <a:off x="3851275" y="9431338"/>
            <a:ext cx="2943225" cy="493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9829C60A-103B-4A5B-8389-1D718F58A904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5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6390" name="Text Box 4"/>
          <p:cNvSpPr txBox="1">
            <a:spLocks noChangeArrowheads="1"/>
          </p:cNvSpPr>
          <p:nvPr/>
        </p:nvSpPr>
        <p:spPr bwMode="auto">
          <a:xfrm>
            <a:off x="3851275" y="9431338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9667DC72-4D5A-45C2-B8AA-11B99D5A8DFD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5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6391" name="Rectangle 5"/>
          <p:cNvSpPr>
            <a:spLocks noChangeArrowheads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6392" name="Text Box 6"/>
          <p:cNvSpPr txBox="1">
            <a:spLocks noChangeArrowheads="1"/>
          </p:cNvSpPr>
          <p:nvPr/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BEE0E1D3-5133-45E6-AB35-7EF4F449FFA1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17411" name="Text Box 1"/>
          <p:cNvSpPr txBox="1">
            <a:spLocks noChangeArrowheads="1"/>
          </p:cNvSpPr>
          <p:nvPr/>
        </p:nvSpPr>
        <p:spPr bwMode="auto">
          <a:xfrm>
            <a:off x="3851275" y="9431338"/>
            <a:ext cx="2940050" cy="490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D42746D5-60D9-429F-B121-491056C9D4D2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6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7412" name="Text Box 2"/>
          <p:cNvSpPr txBox="1">
            <a:spLocks noChangeArrowheads="1"/>
          </p:cNvSpPr>
          <p:nvPr/>
        </p:nvSpPr>
        <p:spPr bwMode="auto">
          <a:xfrm>
            <a:off x="3851275" y="9431338"/>
            <a:ext cx="2941638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F7A47FE4-20C9-4962-B207-ED884D522E64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6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7413" name="Text Box 3"/>
          <p:cNvSpPr txBox="1">
            <a:spLocks noChangeArrowheads="1"/>
          </p:cNvSpPr>
          <p:nvPr/>
        </p:nvSpPr>
        <p:spPr bwMode="auto">
          <a:xfrm>
            <a:off x="3851275" y="9431338"/>
            <a:ext cx="2943225" cy="493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8EFDE940-87B0-4DFE-ACCF-1355BC198E61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6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7414" name="Text Box 4"/>
          <p:cNvSpPr txBox="1">
            <a:spLocks noChangeArrowheads="1"/>
          </p:cNvSpPr>
          <p:nvPr/>
        </p:nvSpPr>
        <p:spPr bwMode="auto">
          <a:xfrm>
            <a:off x="3851275" y="9431338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8977C6D9-06D7-405E-B231-ACD4F4FF860B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6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7415" name="Rectangle 5"/>
          <p:cNvSpPr>
            <a:spLocks noChangeArrowheads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7416" name="Text Box 6"/>
          <p:cNvSpPr txBox="1">
            <a:spLocks noChangeArrowheads="1"/>
          </p:cNvSpPr>
          <p:nvPr/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043E3A1F-A455-48B5-B6A3-DD091732CD79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18435" name="Text Box 1"/>
          <p:cNvSpPr txBox="1">
            <a:spLocks noChangeArrowheads="1"/>
          </p:cNvSpPr>
          <p:nvPr/>
        </p:nvSpPr>
        <p:spPr bwMode="auto">
          <a:xfrm>
            <a:off x="3851275" y="9431338"/>
            <a:ext cx="2940050" cy="490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6514E3B6-1EA9-40B1-A47E-352EC75602EB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7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8436" name="Text Box 2"/>
          <p:cNvSpPr txBox="1">
            <a:spLocks noChangeArrowheads="1"/>
          </p:cNvSpPr>
          <p:nvPr/>
        </p:nvSpPr>
        <p:spPr bwMode="auto">
          <a:xfrm>
            <a:off x="3851275" y="9431338"/>
            <a:ext cx="2941638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96D4F76F-6C25-4FFE-B465-139673A4E298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7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3851275" y="9431338"/>
            <a:ext cx="2943225" cy="493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68EF4C44-FA9C-4763-BB4B-17B40027A9AD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7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>
            <a:off x="3851275" y="9431338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880" tIns="46440" rIns="92880" bIns="46440" anchor="b"/>
          <a:lstStyle/>
          <a:p>
            <a:pPr algn="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0110E0A7-C283-4528-9FA0-FBEC1AA6B69C}" type="slidenum">
              <a:rPr lang="en-GB" sz="1200">
                <a:solidFill>
                  <a:srgbClr val="000000"/>
                </a:solidFill>
                <a:latin typeface="Times New Roman" pitchFamily="16" charset="0"/>
                <a:cs typeface="DejaVu Sans" charset="0"/>
              </a:rPr>
              <a:pPr algn="r"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7</a:t>
            </a:fld>
            <a:endParaRPr lang="en-GB" sz="1200">
              <a:solidFill>
                <a:srgbClr val="000000"/>
              </a:solidFill>
              <a:latin typeface="Times New Roman" pitchFamily="16" charset="0"/>
              <a:cs typeface="DejaVu Sans" charset="0"/>
            </a:endParaRPr>
          </a:p>
        </p:txBody>
      </p:sp>
      <p:sp>
        <p:nvSpPr>
          <p:cNvPr id="18439" name="Rectangle 5"/>
          <p:cNvSpPr>
            <a:spLocks noChangeArrowheads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8440" name="Text Box 6"/>
          <p:cNvSpPr txBox="1">
            <a:spLocks noChangeArrowheads="1"/>
          </p:cNvSpPr>
          <p:nvPr/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84387C12-10A0-44E4-B2B4-CF63FDE1449E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851275" y="0"/>
            <a:ext cx="2943225" cy="493713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92745" tIns="46372" rIns="92745" bIns="46372"/>
          <a:lstStyle/>
          <a:p>
            <a:pPr algn="r">
              <a:tabLst>
                <a:tab pos="449565" algn="l"/>
                <a:tab pos="899130" algn="l"/>
                <a:tab pos="1348694" algn="l"/>
                <a:tab pos="1798259" algn="l"/>
                <a:tab pos="2247824" algn="l"/>
                <a:tab pos="2697389" algn="l"/>
              </a:tabLst>
              <a:defRPr/>
            </a:pP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3851275" y="9431338"/>
            <a:ext cx="2943225" cy="493712"/>
          </a:xfrm>
          <a:prstGeom prst="rect">
            <a:avLst/>
          </a:prstGeom>
          <a:noFill/>
          <a:ln w="9360">
            <a:noFill/>
            <a:round/>
            <a:headEnd/>
            <a:tailEnd/>
          </a:ln>
        </p:spPr>
        <p:txBody>
          <a:bodyPr wrap="none" lIns="89913" tIns="44956" rIns="89913" bIns="44956" anchor="ctr"/>
          <a:lstStyle/>
          <a:p>
            <a:endParaRPr lang="en-US">
              <a:ea typeface="Droid Sans Fallback" charset="0"/>
              <a:cs typeface="Droid Sans Fallback" charset="0"/>
            </a:endParaRPr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66E00-A24B-48F0-A19E-C98C384D48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C58FB-C645-4BE0-B12D-2E7EE3FFB18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274638"/>
            <a:ext cx="2054225" cy="58435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5038" cy="58435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7A93C-D7B4-4A40-B158-7BF1FD3A38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3CC70-8537-4E6D-A2B6-F6AEF47A1A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43869F-F63B-467B-A5DD-3EDAA95858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F50AC-4B90-4576-9555-0FEECD57A1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5425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5CC74-464C-41FC-87FC-263E9E8D62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F8BCE-7F0B-4082-AB9C-EC105A541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7A724-65EC-4024-A529-C18EA327D5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049AB-419B-482D-B6E6-471C105F1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3981E-2AC2-45C6-9FE3-B35534EC8E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CB830-A6A0-45FC-88CF-4FE569222C4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8616F-993F-4A87-B289-22E56911D4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9424A-C922-474D-95AA-A0444E4311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274638"/>
            <a:ext cx="2054225" cy="58435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5038" cy="58435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14B05-EC21-4682-87C0-631EBA08C3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BD8CB-4510-484A-9D93-3A98AEB64C8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5425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1B1E9-962D-47D1-8906-5A8895D906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43190-228A-4A81-8902-2EA31A65459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AE7E1-845F-4098-B4C5-12B8ACD7A3F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854EF-3BB1-4238-9073-50923300AB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DED0E-02B9-4448-9DCC-743B8ACE82A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32F13-AB8B-49B1-96D9-1DD185CCAC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6826250" cy="1135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1663" cy="4518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  <p:pic>
        <p:nvPicPr>
          <p:cNvPr id="1030" name="Picture 5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8558213" y="6483350"/>
            <a:ext cx="387350" cy="2143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pPr>
              <a:defRPr/>
            </a:pPr>
            <a:fld id="{8BD18790-0726-4A48-AD46-9DCCBA6A933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427038" y="6437313"/>
            <a:ext cx="4576762" cy="2460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>
                <a:solidFill>
                  <a:srgbClr val="FFFFFF"/>
                </a:solidFill>
              </a:rPr>
              <a:t>© 3GPP 2009     Mobile World Congress, Barcelona, 19</a:t>
            </a:r>
            <a:r>
              <a:rPr lang="en-US" baseline="30000">
                <a:solidFill>
                  <a:srgbClr val="FFFFFF"/>
                </a:solidFill>
              </a:rPr>
              <a:t>th</a:t>
            </a:r>
            <a:r>
              <a:rPr lang="en-US">
                <a:solidFill>
                  <a:srgbClr val="FFFFFF"/>
                </a:solidFill>
              </a:rPr>
              <a:t> February 2009</a:t>
            </a:r>
          </a:p>
        </p:txBody>
      </p:sp>
      <p:pic>
        <p:nvPicPr>
          <p:cNvPr id="1033" name="Picture 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4" name="Picture 9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5" name="Picture 10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6" name="Picture 1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427038" y="6475413"/>
            <a:ext cx="4576762" cy="2460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dirty="0">
                <a:solidFill>
                  <a:srgbClr val="FFFFFF"/>
                </a:solidFill>
              </a:rPr>
              <a:t>© 3GPP 2017     IETF status report to TSG CT &amp; SA #</a:t>
            </a:r>
            <a:r>
              <a:rPr lang="en-US" dirty="0">
                <a:solidFill>
                  <a:srgbClr val="FFFFFF"/>
                </a:solidFill>
              </a:rPr>
              <a:t>78, December 2017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fld id="{A7E78B13-A784-4434-80D6-8A1CF16E82E3}" type="slidenum">
              <a:rPr lang="en-US" sz="1100">
                <a:solidFill>
                  <a:srgbClr val="FFFFFF"/>
                </a:solidFill>
              </a:rPr>
              <a:pPr eaLnBrk="1" hangingPunct="1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/>
              </a:pPr>
              <a:t>‹#›</a:t>
            </a:fld>
            <a:endParaRPr lang="en-US" sz="110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0000"/>
          </a:solidFill>
          <a:latin typeface="Calibri" pitchFamily="32" charset="0"/>
          <a:ea typeface="Droid Sans Fallback" charset="0"/>
          <a:cs typeface="Droid Sans Fallback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0000"/>
          </a:solidFill>
          <a:latin typeface="Calibri" pitchFamily="32" charset="0"/>
          <a:ea typeface="Droid Sans Fallback" charset="0"/>
          <a:cs typeface="Droid Sans Fallback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0000"/>
          </a:solidFill>
          <a:latin typeface="Calibri" pitchFamily="32" charset="0"/>
          <a:ea typeface="Droid Sans Fallback" charset="0"/>
          <a:cs typeface="Droid Sans Fallback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0000"/>
          </a:solidFill>
          <a:latin typeface="Calibri" pitchFamily="32" charset="0"/>
          <a:ea typeface="Droid Sans Fallback" charset="0"/>
          <a:cs typeface="Droid Sans Fallback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0000"/>
          </a:solidFill>
          <a:latin typeface="Calibri" pitchFamily="32" charset="0"/>
          <a:ea typeface="Droid Sans Fallback" charset="0"/>
          <a:cs typeface="Droid Sans Fallback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0000"/>
          </a:solidFill>
          <a:latin typeface="Calibri" pitchFamily="32" charset="0"/>
          <a:ea typeface="Droid Sans Fallback" charset="0"/>
          <a:cs typeface="Droid Sans Fallback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0000"/>
          </a:solidFill>
          <a:latin typeface="Calibri" pitchFamily="32" charset="0"/>
          <a:ea typeface="Droid Sans Fallback" charset="0"/>
          <a:cs typeface="Droid Sans Fallback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0000"/>
          </a:solidFill>
          <a:latin typeface="Calibri" pitchFamily="32" charset="0"/>
          <a:ea typeface="Droid Sans Fallback" charset="0"/>
          <a:cs typeface="Droid Sans Fallback" charset="0"/>
        </a:defRPr>
      </a:lvl9pPr>
    </p:titleStyle>
    <p:bodyStyle>
      <a:lvl1pPr marL="342900" indent="-34290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16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1663" cy="1135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1663" cy="4518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5663" cy="4683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DejaVu Sans" charset="0"/>
              </a:defRPr>
            </a:lvl1pPr>
          </a:lstStyle>
          <a:p>
            <a:pPr>
              <a:defRPr/>
            </a:pPr>
            <a:fld id="{12F479E4-8FE6-43AB-8A99-2AA1E844E1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Droid Sans Fallback" charset="0"/>
          <a:cs typeface="Droid Sans Fallback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schwarz-mmusic-t140-usage-data-channe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atatracker.ietf.org/doc/draft-schwarz-mmusic-sdp-for-gw" TargetMode="External"/><Relationship Id="rId5" Type="http://schemas.openxmlformats.org/officeDocument/2006/relationships/hyperlink" Target="https://datatracker.ietf.org/doc/draft-allen-sipcore-sip-tree-cap-indicators" TargetMode="External"/><Relationship Id="rId4" Type="http://schemas.openxmlformats.org/officeDocument/2006/relationships/hyperlink" Target="https://datatracker.ietf.org/doc/draft-schwarz-mmusic-bfcp-usage-data-channe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762000" y="1219200"/>
            <a:ext cx="7620000" cy="4438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725488" y="1411288"/>
            <a:ext cx="7813675" cy="41005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/>
            </a:r>
            <a:b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</a:b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/>
            </a:r>
            <a:b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</a:br>
            <a:endParaRPr lang="en-US" sz="2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2" charset="0"/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ctr" eaLnBrk="1" hangingPunct="1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solidFill>
                  <a:srgbClr val="000000"/>
                </a:solidFill>
              </a:rPr>
              <a:t>TSG CT Chair</a:t>
            </a:r>
          </a:p>
          <a:p>
            <a:pPr algn="ctr" eaLnBrk="1" hangingPunct="1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solidFill>
                  <a:srgbClr val="000000"/>
                </a:solidFill>
              </a:rPr>
              <a:t>Georg Mayer (Huawei)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1698625" y="2078038"/>
            <a:ext cx="5392738" cy="82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800">
                <a:solidFill>
                  <a:srgbClr val="FF3300"/>
                </a:solidFill>
              </a:rPr>
              <a:t>IETF Status Report</a:t>
            </a:r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417513" y="185738"/>
            <a:ext cx="6869112" cy="642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dirty="0">
                <a:solidFill>
                  <a:srgbClr val="000000"/>
                </a:solidFill>
                <a:ea typeface="MS PGothic" pitchFamily="32" charset="-128"/>
              </a:rPr>
              <a:t>3GPP TSG SA Meeting #78						</a:t>
            </a:r>
            <a:r>
              <a:rPr lang="en-US" sz="1800" dirty="0" smtClean="0">
                <a:solidFill>
                  <a:srgbClr val="000000"/>
                </a:solidFill>
                <a:ea typeface="MS PGothic" pitchFamily="32" charset="-128"/>
              </a:rPr>
              <a:t>SP-171035</a:t>
            </a:r>
            <a:endParaRPr lang="en-US" sz="1800" dirty="0">
              <a:solidFill>
                <a:srgbClr val="000000"/>
              </a:solidFill>
              <a:ea typeface="MS PGothic" pitchFamily="32" charset="-128"/>
            </a:endParaRPr>
          </a:p>
          <a:p>
            <a:pPr eaLnBrk="1" hangingPunct="1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dirty="0">
                <a:solidFill>
                  <a:srgbClr val="000000"/>
                </a:solidFill>
                <a:ea typeface="MS PGothic" pitchFamily="32" charset="-128"/>
              </a:rPr>
              <a:t>Lisbon, Portugal</a:t>
            </a:r>
            <a:r>
              <a:rPr lang="en-US" sz="1800">
                <a:solidFill>
                  <a:srgbClr val="000000"/>
                </a:solidFill>
                <a:ea typeface="MS PGothic" pitchFamily="32" charset="-128"/>
              </a:rPr>
              <a:t>; </a:t>
            </a:r>
            <a:r>
              <a:rPr lang="en-US" sz="1800" smtClean="0">
                <a:solidFill>
                  <a:srgbClr val="000000"/>
                </a:solidFill>
                <a:ea typeface="MS PGothic" pitchFamily="32" charset="-128"/>
              </a:rPr>
              <a:t>20</a:t>
            </a:r>
            <a:r>
              <a:rPr lang="en-US" sz="1800" baseline="30000" smtClean="0">
                <a:solidFill>
                  <a:srgbClr val="000000"/>
                </a:solidFill>
                <a:ea typeface="MS PGothic" pitchFamily="32" charset="-128"/>
              </a:rPr>
              <a:t>th</a:t>
            </a:r>
            <a:r>
              <a:rPr lang="en-US" sz="1800" smtClean="0">
                <a:solidFill>
                  <a:srgbClr val="000000"/>
                </a:solidFill>
                <a:ea typeface="MS PGothic" pitchFamily="32" charset="-128"/>
              </a:rPr>
              <a:t> </a:t>
            </a:r>
            <a:r>
              <a:rPr lang="en-US" sz="1800">
                <a:solidFill>
                  <a:srgbClr val="000000"/>
                </a:solidFill>
                <a:ea typeface="MS PGothic" pitchFamily="32" charset="-128"/>
              </a:rPr>
              <a:t>– </a:t>
            </a:r>
            <a:r>
              <a:rPr lang="en-US" sz="1800" smtClean="0">
                <a:solidFill>
                  <a:srgbClr val="000000"/>
                </a:solidFill>
                <a:ea typeface="MS PGothic" pitchFamily="32" charset="-128"/>
              </a:rPr>
              <a:t>22</a:t>
            </a:r>
            <a:r>
              <a:rPr lang="en-US" sz="1800" baseline="30000" smtClean="0">
                <a:solidFill>
                  <a:srgbClr val="000000"/>
                </a:solidFill>
                <a:ea typeface="MS PGothic" pitchFamily="32" charset="-128"/>
              </a:rPr>
              <a:t>nd</a:t>
            </a:r>
            <a:r>
              <a:rPr lang="en-US" sz="1800" smtClean="0">
                <a:solidFill>
                  <a:srgbClr val="000000"/>
                </a:solidFill>
                <a:ea typeface="MS PGothic" pitchFamily="32" charset="-128"/>
              </a:rPr>
              <a:t> </a:t>
            </a:r>
            <a:r>
              <a:rPr lang="en-US" sz="1800" dirty="0">
                <a:solidFill>
                  <a:srgbClr val="000000"/>
                </a:solidFill>
                <a:ea typeface="MS PGothic" pitchFamily="32" charset="-128"/>
              </a:rPr>
              <a:t>December 2017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457200" y="252413"/>
            <a:ext cx="6834188" cy="1143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fi-FI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Overview &amp; General</a:t>
            </a:r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61950" y="1287463"/>
            <a:ext cx="8324850" cy="51292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4963" indent="-334963">
              <a:spcBef>
                <a:spcPts val="700"/>
              </a:spcBef>
              <a:buFont typeface="Times New Roman" pitchFamily="16" charset="0"/>
              <a:buBlip>
                <a:blip r:embed="rId3"/>
              </a:buBlip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800" dirty="0">
                <a:solidFill>
                  <a:srgbClr val="000000"/>
                </a:solidFill>
                <a:latin typeface="Calibri" pitchFamily="32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 pitchFamily="32" charset="0"/>
              </a:rPr>
              <a:t>IETF#100 </a:t>
            </a:r>
            <a:r>
              <a:rPr lang="en-US" sz="2800" dirty="0">
                <a:solidFill>
                  <a:srgbClr val="000000"/>
                </a:solidFill>
                <a:latin typeface="Calibri" pitchFamily="32" charset="0"/>
              </a:rPr>
              <a:t>Meeting </a:t>
            </a:r>
            <a:r>
              <a:rPr lang="en-US" sz="2800" dirty="0">
                <a:solidFill>
                  <a:srgbClr val="000000"/>
                </a:solidFill>
                <a:latin typeface="Calibri" pitchFamily="32" charset="0"/>
              </a:rPr>
              <a:t>12-16 November 2017.</a:t>
            </a:r>
            <a:endParaRPr lang="en-US" sz="2800" dirty="0">
              <a:solidFill>
                <a:srgbClr val="000000"/>
              </a:solidFill>
              <a:latin typeface="Calibri" pitchFamily="32" charset="0"/>
            </a:endParaRPr>
          </a:p>
          <a:p>
            <a:pPr marL="735013" lvl="1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200" dirty="0">
                <a:solidFill>
                  <a:srgbClr val="000000"/>
                </a:solidFill>
                <a:latin typeface="Calibri" pitchFamily="32" charset="0"/>
              </a:rPr>
              <a:t>3GPP/IETF Coordination Meeting</a:t>
            </a:r>
          </a:p>
          <a:p>
            <a:pPr marL="735013" lvl="1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200" dirty="0">
                <a:solidFill>
                  <a:srgbClr val="000000"/>
                </a:solidFill>
                <a:latin typeface="Calibri" pitchFamily="32" charset="0"/>
              </a:rPr>
              <a:t>(</a:t>
            </a:r>
            <a:r>
              <a:rPr lang="en-US" sz="2200" dirty="0">
                <a:solidFill>
                  <a:srgbClr val="000000"/>
                </a:solidFill>
                <a:latin typeface="Calibri" pitchFamily="32" charset="0"/>
              </a:rPr>
              <a:t>H</a:t>
            </a:r>
            <a:r>
              <a:rPr lang="en-US" sz="2200" dirty="0">
                <a:solidFill>
                  <a:srgbClr val="000000"/>
                </a:solidFill>
                <a:latin typeface="Calibri" pitchFamily="32" charset="0"/>
              </a:rPr>
              <a:t>eader) Encryption </a:t>
            </a:r>
            <a:r>
              <a:rPr lang="en-US" sz="2200" dirty="0">
                <a:solidFill>
                  <a:srgbClr val="000000"/>
                </a:solidFill>
                <a:latin typeface="Calibri" pitchFamily="32" charset="0"/>
                <a:sym typeface="Wingdings" pitchFamily="2" charset="2"/>
              </a:rPr>
              <a:t>&lt;</a:t>
            </a:r>
            <a:r>
              <a:rPr lang="en-US" sz="2200" dirty="0" err="1">
                <a:solidFill>
                  <a:srgbClr val="000000"/>
                </a:solidFill>
                <a:latin typeface="Calibri" pitchFamily="32" charset="0"/>
                <a:sym typeface="Wingdings" pitchFamily="2" charset="2"/>
              </a:rPr>
              <a:t>vs</a:t>
            </a:r>
            <a:r>
              <a:rPr lang="en-US" sz="2200" dirty="0">
                <a:solidFill>
                  <a:srgbClr val="000000"/>
                </a:solidFill>
                <a:latin typeface="Calibri" pitchFamily="32" charset="0"/>
                <a:sym typeface="Wingdings" pitchFamily="2" charset="2"/>
              </a:rPr>
              <a:t>&gt; Network Management/Monitoring</a:t>
            </a:r>
          </a:p>
          <a:p>
            <a:pPr marL="1135063" lvl="2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200" dirty="0">
                <a:solidFill>
                  <a:srgbClr val="000000"/>
                </a:solidFill>
                <a:latin typeface="Calibri" pitchFamily="32" charset="0"/>
                <a:sym typeface="Wingdings" pitchFamily="2" charset="2"/>
              </a:rPr>
              <a:t>Discussions in several WGs</a:t>
            </a:r>
          </a:p>
          <a:p>
            <a:pPr marL="1135063" lvl="2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200" dirty="0">
                <a:solidFill>
                  <a:srgbClr val="000000"/>
                </a:solidFill>
                <a:latin typeface="Calibri" pitchFamily="32" charset="0"/>
                <a:sym typeface="Wingdings" pitchFamily="2" charset="2"/>
              </a:rPr>
              <a:t>QUIC: spin bit</a:t>
            </a:r>
            <a:endParaRPr lang="en-US" sz="2200" dirty="0">
              <a:solidFill>
                <a:srgbClr val="000000"/>
              </a:solidFill>
              <a:latin typeface="Calibri" pitchFamily="32" charset="0"/>
            </a:endParaRPr>
          </a:p>
          <a:p>
            <a:pPr marL="735013" lvl="1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200" dirty="0">
                <a:solidFill>
                  <a:srgbClr val="000000"/>
                </a:solidFill>
                <a:latin typeface="Calibri" pitchFamily="32" charset="0"/>
              </a:rPr>
              <a:t>New user plan protocol?</a:t>
            </a:r>
          </a:p>
          <a:p>
            <a:pPr marL="1135063" lvl="2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200" dirty="0">
                <a:solidFill>
                  <a:srgbClr val="000000"/>
                </a:solidFill>
                <a:latin typeface="Calibri" pitchFamily="32" charset="0"/>
              </a:rPr>
              <a:t>IETF </a:t>
            </a:r>
            <a:r>
              <a:rPr lang="en-US" sz="2200" dirty="0" err="1">
                <a:solidFill>
                  <a:srgbClr val="000000"/>
                </a:solidFill>
                <a:latin typeface="Calibri" pitchFamily="32" charset="0"/>
              </a:rPr>
              <a:t>dmm</a:t>
            </a:r>
            <a:r>
              <a:rPr lang="en-US" sz="2200" dirty="0">
                <a:solidFill>
                  <a:srgbClr val="000000"/>
                </a:solidFill>
                <a:latin typeface="Calibri" pitchFamily="32" charset="0"/>
              </a:rPr>
              <a:t> group investigates possible alternative for GTP-U</a:t>
            </a:r>
          </a:p>
          <a:p>
            <a:pPr marL="1135063" lvl="2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200" dirty="0">
                <a:solidFill>
                  <a:srgbClr val="000000"/>
                </a:solidFill>
                <a:latin typeface="Calibri" pitchFamily="32" charset="0"/>
              </a:rPr>
              <a:t>Segmented Routing discussions in 3GPP CT4 &amp; IETF </a:t>
            </a:r>
            <a:r>
              <a:rPr lang="en-US" sz="2200" dirty="0" err="1">
                <a:solidFill>
                  <a:srgbClr val="000000"/>
                </a:solidFill>
                <a:latin typeface="Calibri" pitchFamily="32" charset="0"/>
              </a:rPr>
              <a:t>dmm</a:t>
            </a:r>
            <a:endParaRPr lang="en-US" sz="2200" dirty="0">
              <a:solidFill>
                <a:srgbClr val="000000"/>
              </a:solidFill>
              <a:latin typeface="Calibri" pitchFamily="32" charset="0"/>
            </a:endParaRPr>
          </a:p>
          <a:p>
            <a:pPr marL="1135063" lvl="2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200" dirty="0">
                <a:solidFill>
                  <a:srgbClr val="000000"/>
                </a:solidFill>
                <a:latin typeface="Calibri" pitchFamily="32" charset="0"/>
              </a:rPr>
              <a:t>CT4 agreed to informal liaison exchange</a:t>
            </a:r>
            <a:endParaRPr lang="en-US" sz="2200" dirty="0">
              <a:solidFill>
                <a:srgbClr val="000000"/>
              </a:solidFill>
              <a:latin typeface="Calibri" pitchFamily="32" charset="0"/>
            </a:endParaRPr>
          </a:p>
          <a:p>
            <a:pPr marL="735013" lvl="1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200" dirty="0">
                <a:solidFill>
                  <a:srgbClr val="000000"/>
                </a:solidFill>
                <a:latin typeface="Calibri" pitchFamily="32" charset="0"/>
              </a:rPr>
              <a:t>Network slicing in IETF done without requirements from 3GPP</a:t>
            </a:r>
            <a:endParaRPr lang="en-US" sz="2200" dirty="0">
              <a:solidFill>
                <a:srgbClr val="000000"/>
              </a:solidFill>
              <a:latin typeface="Calibri" pitchFamily="32" charset="0"/>
            </a:endParaRPr>
          </a:p>
          <a:p>
            <a:pPr marL="336550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endParaRPr lang="en-US" sz="2800" dirty="0">
              <a:solidFill>
                <a:srgbClr val="000000"/>
              </a:solidFill>
              <a:latin typeface="Calibri" pitchFamily="32" charset="0"/>
            </a:endParaRPr>
          </a:p>
          <a:p>
            <a:pPr marL="336550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endParaRPr lang="en-US" sz="2800" dirty="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>
                <a:solidFill>
                  <a:srgbClr val="FF0000"/>
                </a:solidFill>
                <a:latin typeface="Calibri" pitchFamily="32" charset="0"/>
              </a:rPr>
              <a:t>IETF Dependencies</a:t>
            </a:r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361950" y="1206500"/>
            <a:ext cx="8324850" cy="5129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34963" indent="-334963">
              <a:lnSpc>
                <a:spcPct val="90000"/>
              </a:lnSpc>
              <a:spcBef>
                <a:spcPts val="700"/>
              </a:spcBef>
              <a:buSzPct val="108000"/>
              <a:buFont typeface="Times New Roman" pitchFamily="16" charset="0"/>
              <a:buBlip>
                <a:blip r:embed="rId3"/>
              </a:buBlip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600">
                <a:solidFill>
                  <a:srgbClr val="000000"/>
                </a:solidFill>
                <a:latin typeface="Calibri" pitchFamily="32" charset="0"/>
              </a:rPr>
              <a:t>Rel-10 &amp; Rel-11 </a:t>
            </a:r>
          </a:p>
          <a:p>
            <a:pPr marL="735013" lvl="1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200">
                <a:solidFill>
                  <a:srgbClr val="000000"/>
                </a:solidFill>
                <a:latin typeface="Calibri" pitchFamily="32" charset="0"/>
              </a:rPr>
              <a:t>2 drafts</a:t>
            </a:r>
          </a:p>
          <a:p>
            <a:pPr marL="334963" indent="-334963">
              <a:lnSpc>
                <a:spcPct val="90000"/>
              </a:lnSpc>
              <a:spcBef>
                <a:spcPts val="700"/>
              </a:spcBef>
              <a:buSzPct val="108000"/>
              <a:buFont typeface="Times New Roman" pitchFamily="16" charset="0"/>
              <a:buBlip>
                <a:blip r:embed="rId3"/>
              </a:buBlip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600">
                <a:solidFill>
                  <a:srgbClr val="000000"/>
                </a:solidFill>
                <a:latin typeface="Calibri" pitchFamily="32" charset="0"/>
              </a:rPr>
              <a:t>Rel-12 </a:t>
            </a:r>
          </a:p>
          <a:p>
            <a:pPr marL="735013" lvl="1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200">
                <a:solidFill>
                  <a:srgbClr val="000000"/>
                </a:solidFill>
                <a:latin typeface="Calibri" pitchFamily="32" charset="0"/>
              </a:rPr>
              <a:t>9 drafts</a:t>
            </a:r>
          </a:p>
          <a:p>
            <a:pPr marL="334963" indent="-334963">
              <a:lnSpc>
                <a:spcPct val="90000"/>
              </a:lnSpc>
              <a:spcBef>
                <a:spcPts val="700"/>
              </a:spcBef>
              <a:buSzPct val="108000"/>
              <a:buFont typeface="StarSymbol" charset="0"/>
              <a:buBlip>
                <a:blip r:embed="rId3"/>
              </a:buBlip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600">
                <a:solidFill>
                  <a:srgbClr val="000000"/>
                </a:solidFill>
                <a:latin typeface="Calibri" pitchFamily="32" charset="0"/>
              </a:rPr>
              <a:t>Rel-13</a:t>
            </a:r>
            <a:r>
              <a:rPr lang="en-US" sz="2600">
                <a:solidFill>
                  <a:srgbClr val="FFC000"/>
                </a:solidFill>
                <a:latin typeface="Calibri" pitchFamily="32" charset="0"/>
              </a:rPr>
              <a:t> </a:t>
            </a:r>
          </a:p>
          <a:p>
            <a:pPr marL="735013" lvl="1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200">
                <a:solidFill>
                  <a:srgbClr val="000000"/>
                </a:solidFill>
                <a:latin typeface="Calibri" pitchFamily="32" charset="0"/>
              </a:rPr>
              <a:t>11 drafts (-1)</a:t>
            </a:r>
          </a:p>
          <a:p>
            <a:pPr marL="334963" indent="-334963">
              <a:lnSpc>
                <a:spcPct val="90000"/>
              </a:lnSpc>
              <a:spcBef>
                <a:spcPts val="700"/>
              </a:spcBef>
              <a:buSzPct val="108000"/>
              <a:buFont typeface="StarSymbol" charset="0"/>
              <a:buBlip>
                <a:blip r:embed="rId3"/>
              </a:buBlip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600">
                <a:solidFill>
                  <a:srgbClr val="000000"/>
                </a:solidFill>
                <a:latin typeface="Calibri" pitchFamily="32" charset="0"/>
              </a:rPr>
              <a:t>Rel-14 </a:t>
            </a:r>
          </a:p>
          <a:p>
            <a:pPr marL="735013" lvl="1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200">
                <a:solidFill>
                  <a:srgbClr val="000000"/>
                </a:solidFill>
                <a:latin typeface="Calibri" pitchFamily="32" charset="0"/>
              </a:rPr>
              <a:t>7 drafts (-2)</a:t>
            </a:r>
          </a:p>
          <a:p>
            <a:pPr marL="334963" indent="-334963">
              <a:lnSpc>
                <a:spcPct val="90000"/>
              </a:lnSpc>
              <a:spcBef>
                <a:spcPts val="700"/>
              </a:spcBef>
              <a:buSzPct val="108000"/>
              <a:buFont typeface="Times New Roman" pitchFamily="16" charset="0"/>
              <a:buBlip>
                <a:blip r:embed="rId3"/>
              </a:buBlip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600">
                <a:solidFill>
                  <a:srgbClr val="000000"/>
                </a:solidFill>
                <a:latin typeface="Calibri" pitchFamily="32" charset="0"/>
              </a:rPr>
              <a:t>Rel-15</a:t>
            </a:r>
          </a:p>
          <a:p>
            <a:pPr marL="735013" lvl="1" indent="-277813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200">
                <a:solidFill>
                  <a:srgbClr val="000000"/>
                </a:solidFill>
                <a:latin typeface="Calibri" pitchFamily="32" charset="0"/>
              </a:rPr>
              <a:t>1 (-1)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"/>
          <p:cNvSpPr txBox="1">
            <a:spLocks noChangeArrowheads="1"/>
          </p:cNvSpPr>
          <p:nvPr/>
        </p:nvSpPr>
        <p:spPr bwMode="auto">
          <a:xfrm>
            <a:off x="307975" y="238125"/>
            <a:ext cx="77724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>
                <a:solidFill>
                  <a:srgbClr val="FF0000"/>
                </a:solidFill>
                <a:latin typeface="Calibri" pitchFamily="32" charset="0"/>
              </a:rPr>
              <a:t>New RFCs</a:t>
            </a: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381000" y="1125538"/>
            <a:ext cx="8382000" cy="5159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200">
                <a:solidFill>
                  <a:srgbClr val="000000"/>
                </a:solidFill>
                <a:latin typeface="Calibri" pitchFamily="32" charset="0"/>
              </a:rPr>
              <a:t>	RFC 8123 - Requirements for Marking SIP Messages to be Logged</a:t>
            </a:r>
            <a:br>
              <a:rPr lang="en-US" sz="2200">
                <a:solidFill>
                  <a:srgbClr val="000000"/>
                </a:solidFill>
                <a:latin typeface="Calibri" pitchFamily="32" charset="0"/>
              </a:rPr>
            </a:br>
            <a:r>
              <a:rPr lang="en-US" sz="1800">
                <a:solidFill>
                  <a:srgbClr val="000000"/>
                </a:solidFill>
                <a:latin typeface="Calibri" pitchFamily="32" charset="0"/>
              </a:rPr>
              <a:t>was: draft-dawes-sipping-debug</a:t>
            </a: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>
                <a:solidFill>
                  <a:srgbClr val="000000"/>
                </a:solidFill>
                <a:latin typeface="Calibri" pitchFamily="32" charset="0"/>
              </a:rPr>
              <a:t>	</a:t>
            </a: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2200">
                <a:solidFill>
                  <a:srgbClr val="000000"/>
                </a:solidFill>
                <a:latin typeface="Calibri" pitchFamily="32" charset="0"/>
              </a:rPr>
              <a:t>	RFC 8261 – Datagram Transport Layer Security (DTLS) Encapsulation of SCTP Packets</a:t>
            </a:r>
            <a:br>
              <a:rPr lang="en-US" sz="2200">
                <a:solidFill>
                  <a:srgbClr val="000000"/>
                </a:solidFill>
                <a:latin typeface="Calibri" pitchFamily="32" charset="0"/>
              </a:rPr>
            </a:br>
            <a:r>
              <a:rPr lang="en-US" sz="1800">
                <a:solidFill>
                  <a:srgbClr val="000000"/>
                </a:solidFill>
                <a:latin typeface="Calibri" pitchFamily="32" charset="0"/>
              </a:rPr>
              <a:t>was: draft-ietf-tsvwg-sctp-dtls-encaps</a:t>
            </a:r>
            <a:endParaRPr lang="en-US" sz="1400">
              <a:solidFill>
                <a:srgbClr val="000000"/>
              </a:solidFill>
              <a:latin typeface="Calibri" pitchFamily="32" charset="0"/>
            </a:endParaRP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endParaRPr lang="en-US" sz="1800">
              <a:solidFill>
                <a:srgbClr val="000000"/>
              </a:solidFill>
              <a:latin typeface="Calibri" pitchFamily="32" charset="0"/>
            </a:endParaRP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>
                <a:solidFill>
                  <a:srgbClr val="000000"/>
                </a:solidFill>
                <a:latin typeface="Calibri" pitchFamily="32" charset="0"/>
              </a:rPr>
              <a:t>	</a:t>
            </a:r>
            <a:r>
              <a:rPr lang="en-US" sz="2200">
                <a:solidFill>
                  <a:srgbClr val="000000"/>
                </a:solidFill>
                <a:latin typeface="Calibri" pitchFamily="32" charset="0"/>
              </a:rPr>
              <a:t>RFC 8262 – Content-ID Header Field in SIP</a:t>
            </a:r>
            <a:br>
              <a:rPr lang="en-US" sz="2200">
                <a:solidFill>
                  <a:srgbClr val="000000"/>
                </a:solidFill>
                <a:latin typeface="Calibri" pitchFamily="32" charset="0"/>
              </a:rPr>
            </a:br>
            <a:r>
              <a:rPr lang="en-US" sz="1800">
                <a:solidFill>
                  <a:srgbClr val="000000"/>
                </a:solidFill>
                <a:latin typeface="Calibri" pitchFamily="32" charset="0"/>
              </a:rPr>
              <a:t>was: draft-ietf-sipcore-content-id</a:t>
            </a: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endParaRPr lang="en-US" sz="180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307975" y="238125"/>
            <a:ext cx="77724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>
                <a:solidFill>
                  <a:srgbClr val="FF0000"/>
                </a:solidFill>
                <a:latin typeface="Calibri" pitchFamily="32" charset="0"/>
              </a:rPr>
              <a:t>Expired Drafts</a:t>
            </a:r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381000" y="1125538"/>
            <a:ext cx="8382000" cy="5159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>
                <a:solidFill>
                  <a:srgbClr val="000000"/>
                </a:solidFill>
                <a:latin typeface="Calibri" pitchFamily="32" charset="0"/>
                <a:hlinkClick r:id="rId3"/>
              </a:rPr>
              <a:t>https://datatracker.ietf.org/doc/draft-schwarz-mmusic-t140-usage-data-channel</a:t>
            </a:r>
            <a:endParaRPr lang="en-US" sz="1800">
              <a:solidFill>
                <a:srgbClr val="000000"/>
              </a:solidFill>
              <a:latin typeface="Calibri" pitchFamily="32" charset="0"/>
            </a:endParaRP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>
                <a:solidFill>
                  <a:srgbClr val="000000"/>
                </a:solidFill>
                <a:latin typeface="Calibri" pitchFamily="32" charset="0"/>
              </a:rPr>
              <a:t>Expired 2016-10-06</a:t>
            </a: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endParaRPr lang="en-US" sz="1800">
              <a:solidFill>
                <a:srgbClr val="000000"/>
              </a:solidFill>
              <a:latin typeface="Calibri" pitchFamily="32" charset="0"/>
            </a:endParaRP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>
                <a:solidFill>
                  <a:srgbClr val="000000"/>
                </a:solidFill>
                <a:latin typeface="Calibri" pitchFamily="32" charset="0"/>
                <a:hlinkClick r:id="rId4"/>
              </a:rPr>
              <a:t>https://datatracker.ietf.org/doc/draft-schwarz-mmusic-bfcp-usage-data-channel</a:t>
            </a:r>
            <a:endParaRPr lang="en-US" sz="1800">
              <a:solidFill>
                <a:srgbClr val="000000"/>
              </a:solidFill>
              <a:latin typeface="Calibri" pitchFamily="32" charset="0"/>
            </a:endParaRP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>
                <a:solidFill>
                  <a:srgbClr val="000000"/>
                </a:solidFill>
                <a:latin typeface="Calibri" pitchFamily="32" charset="0"/>
              </a:rPr>
              <a:t>Expired 2016-10-06</a:t>
            </a: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endParaRPr lang="en-US" sz="1800">
              <a:solidFill>
                <a:srgbClr val="000000"/>
              </a:solidFill>
              <a:latin typeface="Calibri" pitchFamily="32" charset="0"/>
            </a:endParaRP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>
                <a:solidFill>
                  <a:srgbClr val="000000"/>
                </a:solidFill>
                <a:latin typeface="Calibri" pitchFamily="32" charset="0"/>
                <a:hlinkClick r:id="rId5"/>
              </a:rPr>
              <a:t>https://datatracker.ietf.org/doc/draft-allen-sipcore-sip-tree-cap-indicators</a:t>
            </a:r>
            <a:endParaRPr lang="en-US" sz="1800">
              <a:solidFill>
                <a:srgbClr val="000000"/>
              </a:solidFill>
              <a:latin typeface="Calibri" pitchFamily="32" charset="0"/>
            </a:endParaRP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>
                <a:solidFill>
                  <a:srgbClr val="000000"/>
                </a:solidFill>
                <a:latin typeface="Calibri" pitchFamily="32" charset="0"/>
              </a:rPr>
              <a:t>Expired 2015-01-04</a:t>
            </a: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endParaRPr lang="en-US" sz="1800">
              <a:solidFill>
                <a:srgbClr val="000000"/>
              </a:solidFill>
              <a:latin typeface="Calibri" pitchFamily="32" charset="0"/>
            </a:endParaRP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>
                <a:solidFill>
                  <a:srgbClr val="000000"/>
                </a:solidFill>
                <a:latin typeface="Calibri" pitchFamily="32" charset="0"/>
                <a:hlinkClick r:id="rId6"/>
              </a:rPr>
              <a:t>https://datatracker.ietf.org/doc/draft-schwarz-mmusic-sdp-for-gw</a:t>
            </a:r>
            <a:endParaRPr lang="en-US" sz="1800">
              <a:solidFill>
                <a:srgbClr val="000000"/>
              </a:solidFill>
              <a:latin typeface="Calibri" pitchFamily="32" charset="0"/>
            </a:endParaRP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>
                <a:solidFill>
                  <a:srgbClr val="000000"/>
                </a:solidFill>
                <a:latin typeface="Calibri" pitchFamily="32" charset="0"/>
              </a:rPr>
              <a:t>Expired 2016-11-14</a:t>
            </a: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endParaRPr lang="en-US" sz="1800">
              <a:solidFill>
                <a:srgbClr val="000000"/>
              </a:solidFill>
              <a:latin typeface="Calibri" pitchFamily="32" charset="0"/>
            </a:endParaRP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 b="1">
                <a:solidFill>
                  <a:srgbClr val="FF0000"/>
                </a:solidFill>
                <a:latin typeface="Calibri" pitchFamily="32" charset="0"/>
              </a:rPr>
              <a:t>Do we still need these drafts in our specs? If not – please change the reference!</a:t>
            </a: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endParaRPr lang="en-US" sz="1800" b="1">
              <a:solidFill>
                <a:srgbClr val="FF0000"/>
              </a:solidFill>
              <a:latin typeface="Calibri" pitchFamily="32" charset="0"/>
            </a:endParaRPr>
          </a:p>
          <a:p>
            <a:pPr marL="334963" indent="-334963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</a:pPr>
            <a:r>
              <a:rPr lang="en-US" sz="1800" b="1">
                <a:solidFill>
                  <a:srgbClr val="FF0000"/>
                </a:solidFill>
                <a:latin typeface="Calibri" pitchFamily="32" charset="0"/>
              </a:rPr>
              <a:t>Please take care that the drafts are updated if they are still needed.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307975" y="238125"/>
            <a:ext cx="77724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>
                <a:solidFill>
                  <a:srgbClr val="FF0000"/>
                </a:solidFill>
                <a:latin typeface="Calibri" pitchFamily="32" charset="0"/>
              </a:rPr>
              <a:t>RFC Editors Queue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81000" y="1125538"/>
            <a:ext cx="8382000" cy="51593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4963" indent="-334963">
              <a:spcBef>
                <a:spcPts val="800"/>
              </a:spcBef>
              <a:buSzPct val="114000"/>
              <a:buFont typeface="Times New Roman" pitchFamily="16" charset="0"/>
              <a:buBlip>
                <a:blip r:embed="rId3"/>
              </a:buBlip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800" dirty="0">
                <a:solidFill>
                  <a:srgbClr val="000000"/>
                </a:solidFill>
                <a:latin typeface="Calibri" pitchFamily="32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 pitchFamily="32" charset="0"/>
              </a:rPr>
              <a:t>Drafts in RFC editors queue:</a:t>
            </a:r>
          </a:p>
          <a:p>
            <a:pPr marL="735013" lvl="1" indent="-276225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GB" sz="2000" dirty="0">
                <a:solidFill>
                  <a:srgbClr val="000000"/>
                </a:solidFill>
                <a:latin typeface="Calibri" pitchFamily="32" charset="0"/>
              </a:rPr>
              <a:t>draft-</a:t>
            </a:r>
            <a:r>
              <a:rPr lang="en-GB" sz="2000" dirty="0" err="1">
                <a:solidFill>
                  <a:srgbClr val="000000"/>
                </a:solidFill>
                <a:latin typeface="Calibri" pitchFamily="32" charset="0"/>
              </a:rPr>
              <a:t>ietf</a:t>
            </a:r>
            <a:r>
              <a:rPr lang="en-GB" sz="2000" dirty="0">
                <a:solidFill>
                  <a:srgbClr val="000000"/>
                </a:solidFill>
                <a:latin typeface="Calibri" pitchFamily="32" charset="0"/>
              </a:rPr>
              <a:t>-clue-data-model-schema</a:t>
            </a:r>
          </a:p>
          <a:p>
            <a:pPr marL="735013" lvl="1" indent="-276225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GB" sz="2000" dirty="0">
                <a:solidFill>
                  <a:srgbClr val="000000"/>
                </a:solidFill>
                <a:latin typeface="Calibri" pitchFamily="32" charset="0"/>
              </a:rPr>
              <a:t>draft-</a:t>
            </a:r>
            <a:r>
              <a:rPr lang="en-GB" sz="2000" dirty="0" err="1">
                <a:solidFill>
                  <a:srgbClr val="000000"/>
                </a:solidFill>
                <a:latin typeface="Calibri" pitchFamily="32" charset="0"/>
              </a:rPr>
              <a:t>ietf</a:t>
            </a:r>
            <a:r>
              <a:rPr lang="en-GB" sz="2000" dirty="0">
                <a:solidFill>
                  <a:srgbClr val="000000"/>
                </a:solidFill>
                <a:latin typeface="Calibri" pitchFamily="32" charset="0"/>
              </a:rPr>
              <a:t>-clue-framework</a:t>
            </a:r>
          </a:p>
          <a:p>
            <a:pPr marL="735013" lvl="1" indent="-276225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GB" sz="2000" dirty="0">
                <a:solidFill>
                  <a:srgbClr val="000000"/>
                </a:solidFill>
                <a:latin typeface="Calibri" pitchFamily="32" charset="0"/>
              </a:rPr>
              <a:t>draft-</a:t>
            </a:r>
            <a:r>
              <a:rPr lang="en-GB" sz="2000" dirty="0" err="1">
                <a:solidFill>
                  <a:srgbClr val="000000"/>
                </a:solidFill>
                <a:latin typeface="Calibri" pitchFamily="32" charset="0"/>
              </a:rPr>
              <a:t>ietf</a:t>
            </a:r>
            <a:r>
              <a:rPr lang="en-GB" sz="2000" dirty="0">
                <a:solidFill>
                  <a:srgbClr val="000000"/>
                </a:solidFill>
                <a:latin typeface="Calibri" pitchFamily="32" charset="0"/>
              </a:rPr>
              <a:t>-</a:t>
            </a:r>
            <a:r>
              <a:rPr lang="en-GB" sz="2000" dirty="0" err="1">
                <a:solidFill>
                  <a:srgbClr val="000000"/>
                </a:solidFill>
                <a:latin typeface="Calibri" pitchFamily="32" charset="0"/>
              </a:rPr>
              <a:t>rtcweb</a:t>
            </a:r>
            <a:r>
              <a:rPr lang="en-GB" sz="2000" dirty="0">
                <a:solidFill>
                  <a:srgbClr val="000000"/>
                </a:solidFill>
                <a:latin typeface="Calibri" pitchFamily="32" charset="0"/>
              </a:rPr>
              <a:t>-</a:t>
            </a:r>
            <a:r>
              <a:rPr lang="en-GB" sz="2000" dirty="0" err="1">
                <a:solidFill>
                  <a:srgbClr val="000000"/>
                </a:solidFill>
                <a:latin typeface="Calibri" pitchFamily="32" charset="0"/>
              </a:rPr>
              <a:t>datachannel</a:t>
            </a:r>
            <a:endParaRPr lang="en-GB" sz="2000" dirty="0">
              <a:solidFill>
                <a:srgbClr val="000000"/>
              </a:solidFill>
              <a:latin typeface="Calibri" pitchFamily="32" charset="0"/>
            </a:endParaRPr>
          </a:p>
          <a:p>
            <a:pPr marL="735013" lvl="1" indent="-276225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draft-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</a:rPr>
              <a:t>ietf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-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</a:rPr>
              <a:t>tsvwg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-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</a:rPr>
              <a:t>sctp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-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</a:rPr>
              <a:t>dtls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-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</a:rPr>
              <a:t>encaps</a:t>
            </a:r>
            <a:endParaRPr lang="en-US" sz="2000" dirty="0">
              <a:solidFill>
                <a:srgbClr val="000000"/>
              </a:solidFill>
              <a:latin typeface="Calibri" pitchFamily="32" charset="0"/>
            </a:endParaRPr>
          </a:p>
          <a:p>
            <a:pPr marL="735013" lvl="1" indent="-276225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draft-ietf-mmusic-4572-update</a:t>
            </a:r>
          </a:p>
          <a:p>
            <a:pPr marL="735013" lvl="1" indent="-276225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draft-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</a:rPr>
              <a:t>mohali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-dispatch-cause-for-service-number</a:t>
            </a:r>
          </a:p>
          <a:p>
            <a:pPr marL="735013" lvl="1" indent="-276225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draft-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</a:rPr>
              <a:t>ietf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-insipid-session-id</a:t>
            </a:r>
          </a:p>
          <a:p>
            <a:pPr marL="735013" lvl="1" indent="-276225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000" dirty="0">
                <a:solidFill>
                  <a:srgbClr val="00B050"/>
                </a:solidFill>
                <a:latin typeface="Calibri" pitchFamily="32" charset="0"/>
              </a:rPr>
              <a:t>draft-ietf-stir-rfc4474bis (new)</a:t>
            </a:r>
          </a:p>
          <a:p>
            <a:pPr marL="735013" lvl="1" indent="-276225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000" dirty="0">
                <a:solidFill>
                  <a:srgbClr val="00B050"/>
                </a:solidFill>
                <a:latin typeface="Calibri" pitchFamily="32" charset="0"/>
              </a:rPr>
              <a:t>draft-</a:t>
            </a:r>
            <a:r>
              <a:rPr lang="en-US" sz="2000" dirty="0" err="1">
                <a:solidFill>
                  <a:srgbClr val="00B050"/>
                </a:solidFill>
                <a:latin typeface="Calibri" pitchFamily="32" charset="0"/>
              </a:rPr>
              <a:t>ietf</a:t>
            </a:r>
            <a:r>
              <a:rPr lang="en-US" sz="2000" dirty="0">
                <a:solidFill>
                  <a:srgbClr val="00B050"/>
                </a:solidFill>
                <a:latin typeface="Calibri" pitchFamily="32" charset="0"/>
              </a:rPr>
              <a:t>-</a:t>
            </a:r>
            <a:r>
              <a:rPr lang="en-US" sz="2000" dirty="0" err="1">
                <a:solidFill>
                  <a:srgbClr val="00B050"/>
                </a:solidFill>
                <a:latin typeface="Calibri" pitchFamily="32" charset="0"/>
              </a:rPr>
              <a:t>mmusic</a:t>
            </a:r>
            <a:r>
              <a:rPr lang="en-US" sz="2000" dirty="0">
                <a:solidFill>
                  <a:srgbClr val="00B050"/>
                </a:solidFill>
                <a:latin typeface="Calibri" pitchFamily="32" charset="0"/>
              </a:rPr>
              <a:t>-</a:t>
            </a:r>
            <a:r>
              <a:rPr lang="en-US" sz="2000" dirty="0" err="1">
                <a:solidFill>
                  <a:srgbClr val="00B050"/>
                </a:solidFill>
                <a:latin typeface="Calibri" pitchFamily="32" charset="0"/>
              </a:rPr>
              <a:t>dtls</a:t>
            </a:r>
            <a:r>
              <a:rPr lang="en-US" sz="2000" dirty="0">
                <a:solidFill>
                  <a:srgbClr val="00B050"/>
                </a:solidFill>
                <a:latin typeface="Calibri" pitchFamily="32" charset="0"/>
              </a:rPr>
              <a:t>-</a:t>
            </a:r>
            <a:r>
              <a:rPr lang="en-US" sz="2000" dirty="0" err="1">
                <a:solidFill>
                  <a:srgbClr val="00B050"/>
                </a:solidFill>
                <a:latin typeface="Calibri" pitchFamily="32" charset="0"/>
              </a:rPr>
              <a:t>sdp</a:t>
            </a:r>
            <a:r>
              <a:rPr lang="en-US" sz="2000" dirty="0">
                <a:solidFill>
                  <a:srgbClr val="00B050"/>
                </a:solidFill>
                <a:latin typeface="Calibri" pitchFamily="32" charset="0"/>
              </a:rPr>
              <a:t> (new)</a:t>
            </a:r>
          </a:p>
          <a:p>
            <a:pPr marL="735013" lvl="1" indent="-276225">
              <a:lnSpc>
                <a:spcPct val="90000"/>
              </a:lnSpc>
              <a:spcBef>
                <a:spcPts val="600"/>
              </a:spcBef>
              <a:buClrTx/>
              <a:buFont typeface="Arial" charset="0"/>
              <a:buChar char="•"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000" dirty="0">
                <a:solidFill>
                  <a:srgbClr val="00B050"/>
                </a:solidFill>
                <a:latin typeface="Calibri" pitchFamily="32" charset="0"/>
              </a:rPr>
              <a:t>draft-</a:t>
            </a:r>
            <a:r>
              <a:rPr lang="en-US" sz="2000" dirty="0" err="1">
                <a:solidFill>
                  <a:srgbClr val="00B050"/>
                </a:solidFill>
                <a:latin typeface="Calibri" pitchFamily="32" charset="0"/>
              </a:rPr>
              <a:t>ietf</a:t>
            </a:r>
            <a:r>
              <a:rPr lang="en-US" sz="2000" dirty="0">
                <a:solidFill>
                  <a:srgbClr val="00B050"/>
                </a:solidFill>
                <a:latin typeface="Calibri" pitchFamily="32" charset="0"/>
              </a:rPr>
              <a:t>-</a:t>
            </a:r>
            <a:r>
              <a:rPr lang="en-US" sz="2000" dirty="0" err="1">
                <a:solidFill>
                  <a:srgbClr val="00B050"/>
                </a:solidFill>
                <a:latin typeface="Calibri" pitchFamily="32" charset="0"/>
              </a:rPr>
              <a:t>rtcweb</a:t>
            </a:r>
            <a:r>
              <a:rPr lang="en-US" sz="2000" dirty="0">
                <a:solidFill>
                  <a:srgbClr val="00B050"/>
                </a:solidFill>
                <a:latin typeface="Calibri" pitchFamily="32" charset="0"/>
              </a:rPr>
              <a:t>-overview (new)</a:t>
            </a:r>
            <a:endParaRPr lang="en-US" sz="2000" dirty="0">
              <a:solidFill>
                <a:srgbClr val="00B050"/>
              </a:solidFill>
              <a:latin typeface="Calibri" pitchFamily="32" charset="0"/>
            </a:endParaRPr>
          </a:p>
          <a:p>
            <a:pPr marL="736600" lvl="1" indent="-277813">
              <a:spcBef>
                <a:spcPts val="500"/>
              </a:spcBef>
              <a:buClr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endParaRPr lang="en-US" sz="2400" dirty="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307975" y="238125"/>
            <a:ext cx="77724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>
                <a:solidFill>
                  <a:srgbClr val="FF0000"/>
                </a:solidFill>
                <a:latin typeface="Calibri" pitchFamily="32" charset="0"/>
              </a:rPr>
              <a:t>Since the previous TSGs (2/2)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07988" y="1125538"/>
            <a:ext cx="8382000" cy="51593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4963" indent="-334963">
              <a:spcBef>
                <a:spcPts val="800"/>
              </a:spcBef>
              <a:buFont typeface="Times New Roman" pitchFamily="16" charset="0"/>
              <a:buBlip>
                <a:blip r:embed="rId3"/>
              </a:buBlip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3200" dirty="0">
                <a:solidFill>
                  <a:srgbClr val="000000"/>
                </a:solidFill>
                <a:latin typeface="Calibri" pitchFamily="32" charset="0"/>
              </a:rPr>
              <a:t>Dependency removed from our specifications:</a:t>
            </a:r>
          </a:p>
          <a:p>
            <a:pPr marL="735013" lvl="1" indent="-277813">
              <a:spcBef>
                <a:spcPts val="500"/>
              </a:spcBef>
              <a:buClr>
                <a:srgbClr val="C00000"/>
              </a:buClr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	none</a:t>
            </a:r>
          </a:p>
          <a:p>
            <a:pPr marL="736600" lvl="1" indent="-277813">
              <a:spcBef>
                <a:spcPts val="500"/>
              </a:spcBef>
              <a:buClr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endParaRPr lang="en-US" sz="2000" dirty="0">
              <a:solidFill>
                <a:srgbClr val="000000"/>
              </a:solidFill>
              <a:latin typeface="Calibri" pitchFamily="32" charset="0"/>
            </a:endParaRPr>
          </a:p>
          <a:p>
            <a:pPr marL="334963" indent="-334963">
              <a:spcBef>
                <a:spcPts val="800"/>
              </a:spcBef>
              <a:buFont typeface="StarSymbol" charset="0"/>
              <a:buBlip>
                <a:blip r:embed="rId3"/>
              </a:buBlip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3200" dirty="0">
                <a:solidFill>
                  <a:srgbClr val="000000"/>
                </a:solidFill>
                <a:latin typeface="Calibri" pitchFamily="32" charset="0"/>
              </a:rPr>
              <a:t> New dependencies:</a:t>
            </a:r>
          </a:p>
          <a:p>
            <a:pPr marL="334963" indent="-334963">
              <a:spcBef>
                <a:spcPts val="500"/>
              </a:spcBef>
              <a:buClrTx/>
              <a:buSz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		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</a:rPr>
              <a:t>none (only duplications of already existing drafts)</a:t>
            </a:r>
            <a:endParaRPr lang="en-US" sz="2000" dirty="0">
              <a:solidFill>
                <a:srgbClr val="000000"/>
              </a:solidFill>
              <a:latin typeface="Calibri" pitchFamily="32" charset="0"/>
            </a:endParaRPr>
          </a:p>
          <a:p>
            <a:pPr marL="736600" lvl="1" indent="-277813">
              <a:spcBef>
                <a:spcPts val="500"/>
              </a:spcBef>
              <a:buClrTx/>
              <a:buFontTx/>
              <a:buNone/>
              <a:tabLst>
                <a:tab pos="334963" algn="l"/>
                <a:tab pos="792163" algn="l"/>
                <a:tab pos="1249363" algn="l"/>
                <a:tab pos="1706563" algn="l"/>
                <a:tab pos="2163763" algn="l"/>
                <a:tab pos="2620963" algn="l"/>
                <a:tab pos="3078163" algn="l"/>
                <a:tab pos="3535363" algn="l"/>
                <a:tab pos="3992563" algn="l"/>
                <a:tab pos="4449763" algn="l"/>
                <a:tab pos="4906963" algn="l"/>
                <a:tab pos="5364163" algn="l"/>
                <a:tab pos="5821363" algn="l"/>
                <a:tab pos="6278563" algn="l"/>
                <a:tab pos="6735763" algn="l"/>
                <a:tab pos="7192963" algn="l"/>
                <a:tab pos="7650163" algn="l"/>
                <a:tab pos="8107363" algn="l"/>
                <a:tab pos="8564563" algn="l"/>
                <a:tab pos="9021763" algn="l"/>
                <a:tab pos="9478963" algn="l"/>
              </a:tabLst>
              <a:defRPr/>
            </a:pPr>
            <a:endParaRPr lang="en-US" sz="2000" dirty="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ietf-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3500438"/>
            <a:ext cx="28289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5" descr="3GPP_TM_RD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1763" y="3500438"/>
            <a:ext cx="25749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071813" y="1928813"/>
            <a:ext cx="2786062" cy="1643062"/>
            <a:chOff x="3071802" y="1928802"/>
            <a:chExt cx="2786082" cy="1643074"/>
          </a:xfrm>
        </p:grpSpPr>
        <p:sp>
          <p:nvSpPr>
            <p:cNvPr id="7" name="Heart 6"/>
            <p:cNvSpPr/>
            <p:nvPr/>
          </p:nvSpPr>
          <p:spPr>
            <a:xfrm>
              <a:off x="3071802" y="2285992"/>
              <a:ext cx="1357322" cy="1143008"/>
            </a:xfrm>
            <a:prstGeom prst="hear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Heart 7"/>
            <p:cNvSpPr/>
            <p:nvPr/>
          </p:nvSpPr>
          <p:spPr>
            <a:xfrm>
              <a:off x="3929058" y="1928802"/>
              <a:ext cx="1357322" cy="1143008"/>
            </a:xfrm>
            <a:prstGeom prst="hear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Heart 8"/>
            <p:cNvSpPr/>
            <p:nvPr/>
          </p:nvSpPr>
          <p:spPr>
            <a:xfrm>
              <a:off x="4500562" y="2428868"/>
              <a:ext cx="1357322" cy="1143008"/>
            </a:xfrm>
            <a:prstGeom prst="hear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Droid Sans Fallback"/>
        <a:cs typeface="Droid Sans Fallback"/>
      </a:majorFont>
      <a:minorFont>
        <a:latin typeface="Calibri"/>
        <a:ea typeface="Droid Sans Fallback"/>
        <a:cs typeface="Droid Sans Fallbac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Droid Sans Fallback"/>
        <a:cs typeface="Droid Sans Fallback"/>
      </a:majorFont>
      <a:minorFont>
        <a:latin typeface="Arial"/>
        <a:ea typeface="Droid Sans Fallback"/>
        <a:cs typeface="Droid Sans Fallbac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17706</TotalTime>
  <Words>247</Words>
  <PresentationFormat>On-screen Show (4:3)</PresentationFormat>
  <Paragraphs>106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Droid Sans Fallback</vt:lpstr>
      <vt:lpstr>Times New Roman</vt:lpstr>
      <vt:lpstr>Calibri</vt:lpstr>
      <vt:lpstr>DejaVu Sans</vt:lpstr>
      <vt:lpstr>MS PGothic</vt:lpstr>
      <vt:lpstr>Wingdings</vt:lpstr>
      <vt:lpstr>StarSymbol</vt:lpstr>
      <vt:lpstr>Office Theme</vt:lpstr>
      <vt:lpstr>1_Office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Atle Monrad</dc:creator>
  <dc:description>©3GPP 2009. All rights reserved</dc:description>
  <cp:lastModifiedBy>Another useful username</cp:lastModifiedBy>
  <cp:revision>325</cp:revision>
  <cp:lastPrinted>1601-01-01T00:00:00Z</cp:lastPrinted>
  <dcterms:created xsi:type="dcterms:W3CDTF">2009-10-13T12:22:16Z</dcterms:created>
  <dcterms:modified xsi:type="dcterms:W3CDTF">2017-12-20T17:11:56Z</dcterms:modified>
</cp:coreProperties>
</file>