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5"/>
  </p:notesMasterIdLst>
  <p:handoutMasterIdLst>
    <p:handoutMasterId r:id="rId46"/>
  </p:handoutMasterIdLst>
  <p:sldIdLst>
    <p:sldId id="303" r:id="rId2"/>
    <p:sldId id="325" r:id="rId3"/>
    <p:sldId id="327" r:id="rId4"/>
    <p:sldId id="338" r:id="rId5"/>
    <p:sldId id="339" r:id="rId6"/>
    <p:sldId id="340" r:id="rId7"/>
    <p:sldId id="506" r:id="rId8"/>
    <p:sldId id="424" r:id="rId9"/>
    <p:sldId id="425" r:id="rId10"/>
    <p:sldId id="426" r:id="rId11"/>
    <p:sldId id="427" r:id="rId12"/>
    <p:sldId id="328" r:id="rId13"/>
    <p:sldId id="345" r:id="rId14"/>
    <p:sldId id="329" r:id="rId15"/>
    <p:sldId id="475" r:id="rId16"/>
    <p:sldId id="483" r:id="rId17"/>
    <p:sldId id="393" r:id="rId18"/>
    <p:sldId id="488" r:id="rId19"/>
    <p:sldId id="484" r:id="rId20"/>
    <p:sldId id="485" r:id="rId21"/>
    <p:sldId id="486" r:id="rId22"/>
    <p:sldId id="492" r:id="rId23"/>
    <p:sldId id="505" r:id="rId24"/>
    <p:sldId id="493" r:id="rId25"/>
    <p:sldId id="494" r:id="rId26"/>
    <p:sldId id="496" r:id="rId27"/>
    <p:sldId id="499" r:id="rId28"/>
    <p:sldId id="497" r:id="rId29"/>
    <p:sldId id="498" r:id="rId30"/>
    <p:sldId id="501" r:id="rId31"/>
    <p:sldId id="503" r:id="rId32"/>
    <p:sldId id="500" r:id="rId33"/>
    <p:sldId id="495" r:id="rId34"/>
    <p:sldId id="331" r:id="rId35"/>
    <p:sldId id="370" r:id="rId36"/>
    <p:sldId id="332" r:id="rId37"/>
    <p:sldId id="360" r:id="rId38"/>
    <p:sldId id="333" r:id="rId39"/>
    <p:sldId id="334" r:id="rId40"/>
    <p:sldId id="369" r:id="rId41"/>
    <p:sldId id="326" r:id="rId42"/>
    <p:sldId id="368" r:id="rId43"/>
    <p:sldId id="335" r:id="rId4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3A17D1"/>
    <a:srgbClr val="F6BF5C"/>
    <a:srgbClr val="E5551B"/>
    <a:srgbClr val="D95A27"/>
    <a:srgbClr val="62A14D"/>
    <a:srgbClr val="000000"/>
    <a:srgbClr val="CCECFF"/>
    <a:srgbClr val="7CCA62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808" autoAdjust="0"/>
    <p:restoredTop sz="94614" autoAdjust="0"/>
  </p:normalViewPr>
  <p:slideViewPr>
    <p:cSldViewPr snapToGrid="0">
      <p:cViewPr varScale="1">
        <p:scale>
          <a:sx n="67" d="100"/>
          <a:sy n="67" d="100"/>
        </p:scale>
        <p:origin x="72" y="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30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maint-vs-non-maint-pre-sa6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cat>
            <c:strRef>
              <c:f>Sheet1!$B$2:$AP$2</c:f>
              <c:strCache>
                <c:ptCount val="41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</c:strCache>
            </c:strRef>
          </c:cat>
          <c:val>
            <c:numRef>
              <c:f>Sheet1!$B$3:$AP$3</c:f>
              <c:numCache>
                <c:formatCode>General</c:formatCode>
                <c:ptCount val="41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2746384"/>
        <c:axId val="112746944"/>
      </c:lineChart>
      <c:catAx>
        <c:axId val="112746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2746944"/>
        <c:crosses val="autoZero"/>
        <c:auto val="1"/>
        <c:lblAlgn val="ctr"/>
        <c:lblOffset val="100"/>
        <c:noMultiLvlLbl val="0"/>
      </c:catAx>
      <c:valAx>
        <c:axId val="112746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7463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Sheet1!$BJ$11</c:f>
              <c:strCache>
                <c:ptCount val="1"/>
                <c:pt idx="0">
                  <c:v>maintenance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Sheet1!$BU$11:$CD$11</c:f>
              <c:numCache>
                <c:formatCode>General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Sheet1!$BJ$12</c:f>
              <c:strCache>
                <c:ptCount val="1"/>
                <c:pt idx="0">
                  <c:v>R14 NG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Sheet1!$BU$12:$CD$12</c:f>
              <c:numCache>
                <c:formatCode>General</c:formatCode>
                <c:ptCount val="10"/>
                <c:pt idx="0">
                  <c:v>18</c:v>
                </c:pt>
                <c:pt idx="1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Sheet1!$BJ$13</c:f>
              <c:strCache>
                <c:ptCount val="1"/>
                <c:pt idx="0">
                  <c:v>R15 5GS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Sheet1!$BU$13:$CD$13</c:f>
              <c:numCache>
                <c:formatCode>General</c:formatCode>
                <c:ptCount val="10"/>
                <c:pt idx="2">
                  <c:v>18</c:v>
                </c:pt>
                <c:pt idx="3">
                  <c:v>23</c:v>
                </c:pt>
                <c:pt idx="4">
                  <c:v>24</c:v>
                </c:pt>
                <c:pt idx="5">
                  <c:v>27</c:v>
                </c:pt>
                <c:pt idx="6">
                  <c:v>31</c:v>
                </c:pt>
                <c:pt idx="7">
                  <c:v>32.5</c:v>
                </c:pt>
                <c:pt idx="8">
                  <c:v>36</c:v>
                </c:pt>
                <c:pt idx="9">
                  <c:v>37</c:v>
                </c:pt>
              </c:numCache>
            </c:numRef>
          </c:val>
        </c:ser>
        <c:ser>
          <c:idx val="3"/>
          <c:order val="3"/>
          <c:tx>
            <c:strRef>
              <c:f>Sheet1!$BJ$14</c:f>
              <c:strCache>
                <c:ptCount val="1"/>
                <c:pt idx="0">
                  <c:v>R15 other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Sheet1!$BU$14:$CD$14</c:f>
              <c:numCache>
                <c:formatCode>General</c:formatCode>
                <c:ptCount val="10"/>
                <c:pt idx="0">
                  <c:v>1</c:v>
                </c:pt>
                <c:pt idx="1">
                  <c:v>4.5</c:v>
                </c:pt>
                <c:pt idx="2">
                  <c:v>2.5</c:v>
                </c:pt>
                <c:pt idx="3">
                  <c:v>8.5</c:v>
                </c:pt>
                <c:pt idx="4">
                  <c:v>12.3</c:v>
                </c:pt>
                <c:pt idx="5">
                  <c:v>11.5</c:v>
                </c:pt>
                <c:pt idx="6">
                  <c:v>8.3000000000000007</c:v>
                </c:pt>
                <c:pt idx="7">
                  <c:v>6.3</c:v>
                </c:pt>
                <c:pt idx="8">
                  <c:v>4</c:v>
                </c:pt>
                <c:pt idx="9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Sheet1!$BJ$15</c:f>
              <c:strCache>
                <c:ptCount val="1"/>
                <c:pt idx="0">
                  <c:v>R14 exceptions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Sheet1!$BU$15:$CD$15</c:f>
              <c:numCache>
                <c:formatCode>General</c:formatCode>
                <c:ptCount val="10"/>
                <c:pt idx="0">
                  <c:v>12.5</c:v>
                </c:pt>
                <c:pt idx="1">
                  <c:v>11</c:v>
                </c:pt>
              </c:numCache>
            </c:numRef>
          </c:val>
        </c:ser>
        <c:ser>
          <c:idx val="5"/>
          <c:order val="5"/>
          <c:tx>
            <c:strRef>
              <c:f>Sheet1!$BJ$16</c:f>
              <c:strCache>
                <c:ptCount val="1"/>
                <c:pt idx="0">
                  <c:v>R16 studies</c:v>
                </c:pt>
              </c:strCache>
            </c:strRef>
          </c:tx>
          <c:invertIfNegative val="0"/>
          <c:cat>
            <c:strRef>
              <c:f>Sheet1!$BU$5:$CD$5</c:f>
              <c:strCache>
                <c:ptCount val="10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</c:strCache>
            </c:strRef>
          </c:cat>
          <c:val>
            <c:numRef>
              <c:f>Sheet1!$BU$16:$CD$16</c:f>
              <c:numCache>
                <c:formatCode>General</c:formatCode>
                <c:ptCount val="10"/>
                <c:pt idx="7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897872"/>
        <c:axId val="169898432"/>
      </c:barChart>
      <c:catAx>
        <c:axId val="169897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9898432"/>
        <c:crosses val="autoZero"/>
        <c:auto val="1"/>
        <c:lblAlgn val="ctr"/>
        <c:lblOffset val="100"/>
        <c:noMultiLvlLbl val="0"/>
      </c:catAx>
      <c:valAx>
        <c:axId val="169898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897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7900546084748335E-2"/>
          <c:y val="3.2480965908539272E-2"/>
          <c:w val="0.95051636109002202"/>
          <c:h val="6.5704460414332533E-2"/>
        </c:manualLayout>
      </c:layout>
      <c:overlay val="1"/>
      <c:txPr>
        <a:bodyPr/>
        <a:lstStyle/>
        <a:p>
          <a:pPr>
            <a:defRPr sz="1600"/>
          </a:pPr>
          <a:endParaRPr lang="de-DE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Sheet1!$R$1:$BN$1</c:f>
              <c:strCache>
                <c:ptCount val="4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</c:strCache>
            </c:strRef>
          </c:cat>
          <c:val>
            <c:numRef>
              <c:f>Sheet1!$R$2:$BN$2</c:f>
              <c:numCache>
                <c:formatCode>0</c:formatCode>
                <c:ptCount val="49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Sheet1!$R$1:$BN$1</c:f>
              <c:strCache>
                <c:ptCount val="4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</c:strCache>
            </c:strRef>
          </c:cat>
          <c:val>
            <c:numRef>
              <c:f>Sheet1!$R$3:$BN$3</c:f>
              <c:numCache>
                <c:formatCode>0</c:formatCode>
                <c:ptCount val="49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Sheet1!$R$1:$BN$1</c:f>
              <c:strCache>
                <c:ptCount val="4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</c:strCache>
            </c:strRef>
          </c:cat>
          <c:val>
            <c:numRef>
              <c:f>Sheet1!$R$4:$BN$4</c:f>
              <c:numCache>
                <c:formatCode>0</c:formatCode>
                <c:ptCount val="49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0366208"/>
        <c:axId val="170366768"/>
      </c:barChart>
      <c:catAx>
        <c:axId val="170366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0366768"/>
        <c:crosses val="autoZero"/>
        <c:auto val="1"/>
        <c:lblAlgn val="ctr"/>
        <c:lblOffset val="100"/>
        <c:noMultiLvlLbl val="0"/>
      </c:catAx>
      <c:valAx>
        <c:axId val="17036676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0366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718135802470565"/>
          <c:y val="5.981083220108073E-2"/>
          <c:w val="0.60462372142461296"/>
          <c:h val="0.25277009085779911"/>
        </c:manualLayout>
      </c:layout>
      <c:overlay val="0"/>
      <c:txPr>
        <a:bodyPr/>
        <a:lstStyle/>
        <a:p>
          <a:pPr>
            <a:defRPr sz="171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Sheet1!$P$4:$BM$4</c:f>
              <c:numCache>
                <c:formatCode>0</c:formatCode>
                <c:ptCount val="50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Sheet1!$P$5:$BM$5</c:f>
              <c:numCache>
                <c:formatCode>0</c:formatCode>
                <c:ptCount val="50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Sheet1!$P$6:$BM$6</c:f>
              <c:numCache>
                <c:formatCode>0</c:formatCode>
                <c:ptCount val="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Sheet1!$P$7:$BM$7</c:f>
              <c:numCache>
                <c:formatCode>0</c:formatCode>
                <c:ptCount val="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Sheet1!$P$8:$BM$8</c:f>
              <c:numCache>
                <c:formatCode>General</c:formatCode>
                <c:ptCount val="50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Sheet1!$P$9:$BM$9</c:f>
              <c:numCache>
                <c:formatCode>General</c:formatCode>
                <c:ptCount val="50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Sheet1!$P$1:$BM$1</c:f>
              <c:strCache>
                <c:ptCount val="5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</c:strCache>
            </c:strRef>
          </c:cat>
          <c:val>
            <c:numRef>
              <c:f>Sheet1!$P$10:$BM$10</c:f>
              <c:numCache>
                <c:formatCode>General</c:formatCode>
                <c:ptCount val="50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0549952"/>
        <c:axId val="170550512"/>
        <c:axId val="0"/>
      </c:bar3DChart>
      <c:catAx>
        <c:axId val="170549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de-DE"/>
          </a:p>
        </c:txPr>
        <c:crossAx val="170550512"/>
        <c:crosses val="autoZero"/>
        <c:auto val="1"/>
        <c:lblAlgn val="ctr"/>
        <c:lblOffset val="100"/>
        <c:noMultiLvlLbl val="0"/>
      </c:catAx>
      <c:valAx>
        <c:axId val="17055051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70549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910249056762629"/>
          <c:y val="0.25718046488566743"/>
          <c:w val="0.46345908954572007"/>
          <c:h val="0.21770984586446934"/>
        </c:manualLayout>
      </c:layout>
      <c:overlay val="0"/>
      <c:txPr>
        <a:bodyPr/>
        <a:lstStyle/>
        <a:p>
          <a:pPr>
            <a:defRPr sz="1800"/>
          </a:pPr>
          <a:endParaRPr lang="de-DE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658633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0E9F8E-2F37-48F8-AD7D-67CFB69FA4B1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357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83350"/>
            <a:ext cx="485351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  <a:endParaRPr lang="en-GB" altLang="de-DE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37104" y="6468904"/>
            <a:ext cx="4843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3GPP 2017     SP-170908</a:t>
            </a:r>
            <a:r>
              <a:rPr lang="en-GB" altLang="de-DE" baseline="0" dirty="0" smtClean="0">
                <a:solidFill>
                  <a:schemeClr val="bg1"/>
                </a:solidFill>
              </a:rPr>
              <a:t>  </a:t>
            </a:r>
            <a:r>
              <a:rPr lang="en-GB" altLang="de-DE" dirty="0" smtClean="0">
                <a:solidFill>
                  <a:schemeClr val="bg1"/>
                </a:solidFill>
              </a:rPr>
              <a:t> TSG SA#78</a:t>
            </a:r>
            <a:r>
              <a:rPr lang="en-GB" altLang="de-DE" baseline="0" dirty="0" smtClean="0">
                <a:solidFill>
                  <a:schemeClr val="bg1"/>
                </a:solidFill>
              </a:rPr>
              <a:t> Lisbon</a:t>
            </a:r>
            <a:r>
              <a:rPr lang="en-GB" altLang="de-DE" dirty="0" smtClean="0">
                <a:solidFill>
                  <a:schemeClr val="bg1"/>
                </a:solidFill>
              </a:rPr>
              <a:t>, Portugal, Dec 20-22</a:t>
            </a:r>
            <a:r>
              <a:rPr lang="en-GB" altLang="de-DE" baseline="0" dirty="0" smtClean="0">
                <a:solidFill>
                  <a:schemeClr val="bg1"/>
                </a:solidFill>
              </a:rPr>
              <a:t>, 2017</a:t>
            </a:r>
            <a:endParaRPr lang="en-GB" altLang="de-DE" dirty="0" smtClean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Frank Mademann, SA2 Chairman (Huawei)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Maurice Pope, SA2 Support (MCC)</a:t>
            </a:r>
            <a:endParaRPr lang="de-DE" altLang="de-DE" sz="2400" dirty="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SA#78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(7/8)</a:t>
            </a:r>
            <a:br>
              <a:rPr lang="de-DE" altLang="de-DE" dirty="0" smtClean="0"/>
            </a:br>
            <a:r>
              <a:rPr lang="de-DE" altLang="de-DE" sz="2800" dirty="0" smtClean="0"/>
              <a:t>Document Handling / Meeting</a:t>
            </a:r>
            <a:endParaRPr lang="de-DE" sz="2800" dirty="0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SA2 meetings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 rot="162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Number of Tdocs</a:t>
            </a:r>
          </a:p>
        </p:txBody>
      </p:sp>
      <p:cxnSp>
        <p:nvCxnSpPr>
          <p:cNvPr id="30" name="Straight Connector 16"/>
          <p:cNvCxnSpPr>
            <a:cxnSpLocks noChangeShapeType="1"/>
          </p:cNvCxnSpPr>
          <p:nvPr/>
        </p:nvCxnSpPr>
        <p:spPr bwMode="auto">
          <a:xfrm flipV="1">
            <a:off x="2603907" y="6016900"/>
            <a:ext cx="1476854" cy="2177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2993025" y="6027284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 flipV="1">
            <a:off x="1073967" y="6022946"/>
            <a:ext cx="1427590" cy="6782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386483" y="6022281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4710896" y="602486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7" name="Straight Connector 16"/>
          <p:cNvCxnSpPr>
            <a:cxnSpLocks noChangeShapeType="1"/>
          </p:cNvCxnSpPr>
          <p:nvPr/>
        </p:nvCxnSpPr>
        <p:spPr bwMode="auto">
          <a:xfrm>
            <a:off x="4186078" y="6025527"/>
            <a:ext cx="1764449" cy="7004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11"/>
          <p:cNvCxnSpPr>
            <a:cxnSpLocks noChangeShapeType="1"/>
          </p:cNvCxnSpPr>
          <p:nvPr/>
        </p:nvCxnSpPr>
        <p:spPr bwMode="auto">
          <a:xfrm>
            <a:off x="6061364" y="6032531"/>
            <a:ext cx="1302327" cy="1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6336784" y="603253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C000"/>
                </a:solidFill>
                <a:latin typeface="Arial Black" pitchFamily="34" charset="0"/>
              </a:rPr>
              <a:t>Rel-14</a:t>
            </a:r>
            <a:endParaRPr lang="de-DE" altLang="de-DE" sz="1600" dirty="0">
              <a:solidFill>
                <a:srgbClr val="FFC000"/>
              </a:solidFill>
              <a:latin typeface="Arial Black" pitchFamily="34" charset="0"/>
            </a:endParaRPr>
          </a:p>
        </p:txBody>
      </p:sp>
      <p:cxnSp>
        <p:nvCxnSpPr>
          <p:cNvPr id="15" name="Straight Connector 11"/>
          <p:cNvCxnSpPr>
            <a:cxnSpLocks noChangeShapeType="1"/>
          </p:cNvCxnSpPr>
          <p:nvPr/>
        </p:nvCxnSpPr>
        <p:spPr bwMode="auto">
          <a:xfrm flipV="1">
            <a:off x="7472862" y="6025528"/>
            <a:ext cx="1455238" cy="7003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7738837" y="603253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00B0F0"/>
                </a:solidFill>
                <a:latin typeface="Arial Black" pitchFamily="34" charset="0"/>
              </a:rPr>
              <a:t>Rel-15</a:t>
            </a:r>
            <a:endParaRPr lang="de-DE" altLang="de-DE" sz="1600" dirty="0">
              <a:solidFill>
                <a:srgbClr val="00B0F0"/>
              </a:solidFill>
              <a:latin typeface="Arial Black" pitchFamily="34" charset="0"/>
            </a:endParaRPr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4468738"/>
              </p:ext>
            </p:extLst>
          </p:nvPr>
        </p:nvGraphicFramePr>
        <p:xfrm>
          <a:off x="368299" y="1121228"/>
          <a:ext cx="8645071" cy="4911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082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  <a:endParaRPr lang="de-DE" dirty="0"/>
          </a:p>
        </p:txBody>
      </p:sp>
      <p:cxnSp>
        <p:nvCxnSpPr>
          <p:cNvPr id="6" name="Straight Connector 11"/>
          <p:cNvCxnSpPr>
            <a:cxnSpLocks noChangeShapeType="1"/>
          </p:cNvCxnSpPr>
          <p:nvPr/>
        </p:nvCxnSpPr>
        <p:spPr bwMode="auto">
          <a:xfrm>
            <a:off x="5910632" y="6075134"/>
            <a:ext cx="1263650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16"/>
          <p:cNvCxnSpPr>
            <a:cxnSpLocks noChangeShapeType="1"/>
          </p:cNvCxnSpPr>
          <p:nvPr/>
        </p:nvCxnSpPr>
        <p:spPr bwMode="auto">
          <a:xfrm flipV="1">
            <a:off x="2550366" y="6077852"/>
            <a:ext cx="1519984" cy="217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27"/>
          <p:cNvSpPr txBox="1">
            <a:spLocks noChangeArrowheads="1"/>
          </p:cNvSpPr>
          <p:nvPr/>
        </p:nvSpPr>
        <p:spPr bwMode="auto">
          <a:xfrm>
            <a:off x="2895926" y="6093360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11" name="Straight Connector 31"/>
          <p:cNvCxnSpPr>
            <a:cxnSpLocks noChangeShapeType="1"/>
          </p:cNvCxnSpPr>
          <p:nvPr/>
        </p:nvCxnSpPr>
        <p:spPr bwMode="auto">
          <a:xfrm flipV="1">
            <a:off x="781167" y="6079267"/>
            <a:ext cx="1637005" cy="2211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1305845" y="609704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6110763" y="607408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C000"/>
                </a:solidFill>
                <a:latin typeface="Arial Black" pitchFamily="34" charset="0"/>
              </a:rPr>
              <a:t>Rel-14</a:t>
            </a:r>
            <a:endParaRPr lang="de-DE" altLang="de-DE" sz="16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664200" y="636587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SA2 meetings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 rot="162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CRs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4630444" y="608247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Straight Connector 16"/>
          <p:cNvCxnSpPr>
            <a:cxnSpLocks noChangeShapeType="1"/>
          </p:cNvCxnSpPr>
          <p:nvPr/>
        </p:nvCxnSpPr>
        <p:spPr bwMode="auto">
          <a:xfrm flipV="1">
            <a:off x="4192497" y="6075134"/>
            <a:ext cx="1624103" cy="271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4473575" y="1565275"/>
            <a:ext cx="36935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400" dirty="0" smtClean="0"/>
              <a:t>Note: pCRs of draft TSs are also considered</a:t>
            </a:r>
            <a:endParaRPr lang="de-DE" altLang="de-DE" sz="1400" dirty="0"/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>
            <a:off x="7291388" y="6075134"/>
            <a:ext cx="1566862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7631588" y="6091890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00B0F0"/>
                </a:solidFill>
                <a:latin typeface="Arial Black" pitchFamily="34" charset="0"/>
              </a:rPr>
              <a:t>Rel-15</a:t>
            </a:r>
            <a:endParaRPr lang="de-DE" altLang="de-DE" sz="1600" dirty="0">
              <a:solidFill>
                <a:srgbClr val="00B0F0"/>
              </a:solidFill>
              <a:latin typeface="Arial Black" pitchFamily="34" charset="0"/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3595497"/>
              </p:ext>
            </p:extLst>
          </p:nvPr>
        </p:nvGraphicFramePr>
        <p:xfrm>
          <a:off x="0" y="1097280"/>
          <a:ext cx="9121776" cy="5082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70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2.1) Rel-13 and before  Maintenance (1/1)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2001999"/>
            <a:ext cx="8501063" cy="3425023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   	none</a:t>
            </a:r>
          </a:p>
          <a:p>
            <a:pPr lvl="1" eaLnBrk="1" hangingPunct="1"/>
            <a:r>
              <a:rPr lang="en-GB" sz="2000" dirty="0" smtClean="0"/>
              <a:t>R13 </a:t>
            </a:r>
            <a:r>
              <a:rPr lang="en-GB" sz="2000" dirty="0" err="1" smtClean="0"/>
              <a:t>CIoT</a:t>
            </a:r>
            <a:r>
              <a:rPr lang="en-GB" sz="2000" dirty="0" smtClean="0"/>
              <a:t>:     	2 CRs</a:t>
            </a:r>
          </a:p>
          <a:p>
            <a:pPr lvl="1" eaLnBrk="1" hangingPunct="1"/>
            <a:r>
              <a:rPr lang="de-DE" altLang="de-DE" sz="2000" dirty="0" smtClean="0"/>
              <a:t>R13 HLcom:  	1 CR</a:t>
            </a:r>
          </a:p>
          <a:p>
            <a:pPr lvl="1" eaLnBrk="1" hangingPunct="1"/>
            <a:r>
              <a:rPr lang="en-GB" altLang="de-DE" sz="2000" dirty="0" smtClean="0"/>
              <a:t>R13 TEI13:	1 </a:t>
            </a:r>
            <a:r>
              <a:rPr lang="en-GB" altLang="de-DE" sz="2000" dirty="0" smtClean="0"/>
              <a:t>CR</a:t>
            </a:r>
            <a:endParaRPr lang="en-GB" altLang="de-DE" sz="2000" dirty="0" smtClean="0"/>
          </a:p>
          <a:p>
            <a:pPr lvl="1" eaLnBrk="1" hangingPunct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Rel-14 Maintenance (1/2)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48723948"/>
              </p:ext>
            </p:extLst>
          </p:nvPr>
        </p:nvGraphicFramePr>
        <p:xfrm>
          <a:off x="217488" y="1092200"/>
          <a:ext cx="8609012" cy="4941635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EIEI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Evolution to and interworking with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eCall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IMS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801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EWE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EIR check for WLAN access to EPC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SEW2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Emergency services over WLAN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6654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V8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S8 Home Routing Architecture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VoLTE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eDECOR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Enhancements of Dedicated Core Networks selection mechanism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3155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AULC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Improvement of awareness of user location change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SeDoC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Service Domain Centralization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SDCI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Sponsored data connectivity improvements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828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nonIP_GPRS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Non-IP for Cellular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EC-EGPRS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eFMSS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FMSS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Rel-14 Maintenance (2/2)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7591846"/>
              </p:ext>
            </p:extLst>
          </p:nvPr>
        </p:nvGraphicFramePr>
        <p:xfrm>
          <a:off x="217488" y="1092200"/>
          <a:ext cx="8609012" cy="5236981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-ADS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T-ADS supporting WLAN Access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801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robVoLTE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Robust call setup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subscriber in LTE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 and User Plane Separation of EPC nodes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79244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V2XARC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LTE support of V2X services 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GENCEF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in the network capability exposure of group-based services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3155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AE_enTV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Architecture Enhancements to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TV Video Service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CIoT_Ext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architecture support for Cellular Internet of Things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function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828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TEI14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Maintenance for pre-Rel-14 features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(1/16)</a:t>
            </a:r>
            <a:endParaRPr lang="de-DE" altLang="de-DE" sz="2800" b="1" dirty="0" smtClean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44226" y="2694562"/>
            <a:ext cx="8304487" cy="3744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 smtClean="0"/>
              <a:t>TS 23.501 submitted for approval (well above 80%, 35 + 126 + 119 approved PCRs)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 smtClean="0"/>
              <a:t>TS 23.502 </a:t>
            </a:r>
            <a:r>
              <a:rPr lang="en-US" sz="1600" dirty="0"/>
              <a:t>submitted for approval </a:t>
            </a:r>
            <a:r>
              <a:rPr lang="en-US" sz="1600" dirty="0" smtClean="0"/>
              <a:t>(well above 80%, 23 + 111 + 156 approved PCRs)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 smtClean="0"/>
              <a:t>TS 23.503 </a:t>
            </a:r>
            <a:r>
              <a:rPr lang="en-US" sz="1600" dirty="0"/>
              <a:t>submitted for approval </a:t>
            </a:r>
            <a:r>
              <a:rPr lang="en-US" sz="1600" dirty="0" smtClean="0"/>
              <a:t>(</a:t>
            </a:r>
            <a:r>
              <a:rPr lang="en-US" sz="1600" dirty="0"/>
              <a:t>well above 80%, </a:t>
            </a:r>
            <a:r>
              <a:rPr lang="en-US" sz="1600" dirty="0" smtClean="0"/>
              <a:t>  4 </a:t>
            </a:r>
            <a:r>
              <a:rPr lang="en-US" sz="1600" dirty="0"/>
              <a:t>+  </a:t>
            </a:r>
            <a:r>
              <a:rPr lang="en-US" sz="1600" dirty="0" smtClean="0"/>
              <a:t> 23 +   26 </a:t>
            </a:r>
            <a:r>
              <a:rPr lang="en-US" sz="1600" dirty="0"/>
              <a:t>approved PCRs</a:t>
            </a:r>
            <a:r>
              <a:rPr lang="en-US" sz="1600" dirty="0" smtClean="0"/>
              <a:t>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600" dirty="0"/>
              <a:t>6 CRs agreed for TSs 23.167, 23.228, 23.401, 23.402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600" dirty="0" smtClean="0"/>
              <a:t>The TS cover sheets provide more detailed information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GB" sz="1600" dirty="0" smtClean="0"/>
          </a:p>
          <a:p>
            <a:r>
              <a:rPr lang="de-DE" altLang="de-DE" sz="2000" dirty="0" smtClean="0"/>
              <a:t>Next steps:   </a:t>
            </a:r>
            <a:r>
              <a:rPr lang="de-DE" altLang="de-DE" sz="1600" dirty="0" smtClean="0"/>
              <a:t>maintenance, resolving open issues, aligning between TSs and with the work 		from other WGs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1802861"/>
              </p:ext>
            </p:extLst>
          </p:nvPr>
        </p:nvGraphicFramePr>
        <p:xfrm>
          <a:off x="179388" y="1188403"/>
          <a:ext cx="8569325" cy="92614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701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55971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75 &gt; 95%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478598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for 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05224"/>
            <a:ext cx="8280400" cy="27529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 smtClean="0"/>
              <a:t>WI submitted for approval</a:t>
            </a:r>
          </a:p>
          <a:p>
            <a:pPr lvl="1"/>
            <a:r>
              <a:rPr lang="en-GB" sz="1600" dirty="0" smtClean="0"/>
              <a:t>2 Cat B CRs for TSs 23.203 and 23.401 conclude the normative work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(3/16)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37174401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05224"/>
            <a:ext cx="8280400" cy="27529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 smtClean="0"/>
              <a:t>2 CRs for TS </a:t>
            </a:r>
            <a:r>
              <a:rPr lang="en-GB" sz="1600" dirty="0"/>
              <a:t>23.401 conclude the normative </a:t>
            </a:r>
            <a:r>
              <a:rPr lang="en-GB" sz="1600" dirty="0" smtClean="0"/>
              <a:t>work</a:t>
            </a:r>
          </a:p>
          <a:p>
            <a:pPr lvl="1"/>
            <a:endParaRPr lang="en-US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maintenance</a:t>
            </a:r>
            <a:endParaRPr lang="en-GB" sz="1600" dirty="0" smtClean="0"/>
          </a:p>
          <a:p>
            <a:pPr lvl="1">
              <a:buNone/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(4/16)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42496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FS_REAR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to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UE-to-Network Relay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 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05224"/>
            <a:ext cx="8061419" cy="27529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US" sz="1600" dirty="0" smtClean="0"/>
              <a:t>The remaining open 5% were depending on feedback </a:t>
            </a:r>
            <a:r>
              <a:rPr lang="en-US" sz="1600" dirty="0"/>
              <a:t>on </a:t>
            </a:r>
            <a:r>
              <a:rPr lang="en-US" sz="1600" dirty="0" smtClean="0"/>
              <a:t>assumptions, which is </a:t>
            </a:r>
            <a:r>
              <a:rPr lang="en-US" sz="1600" dirty="0"/>
              <a:t>provided by RAN2.</a:t>
            </a:r>
            <a:endParaRPr lang="de-DE" sz="1600" dirty="0"/>
          </a:p>
          <a:p>
            <a:pPr lvl="1"/>
            <a:r>
              <a:rPr lang="en-US" sz="1600" dirty="0" smtClean="0"/>
              <a:t>1 agreed CR finalizes the  </a:t>
            </a:r>
            <a:r>
              <a:rPr lang="en-US" sz="1600" dirty="0"/>
              <a:t>conclusions captured in </a:t>
            </a:r>
            <a:r>
              <a:rPr lang="en-US" sz="1600" dirty="0" smtClean="0"/>
              <a:t>TR.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GB" sz="1600" dirty="0"/>
              <a:t>SA2 WI in 2018 is pending RAN WGs’ normative work</a:t>
            </a:r>
            <a:endParaRPr lang="de-DE" sz="1600" dirty="0"/>
          </a:p>
          <a:p>
            <a:pPr lvl="1"/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(5/16)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7384265"/>
              </p:ext>
            </p:extLst>
          </p:nvPr>
        </p:nvGraphicFramePr>
        <p:xfrm>
          <a:off x="179388" y="1376364"/>
          <a:ext cx="8569325" cy="169675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533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64669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3665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648974"/>
            <a:ext cx="8280400" cy="280917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de-DE" sz="1600" dirty="0" smtClean="0"/>
              <a:t>11 </a:t>
            </a:r>
            <a:r>
              <a:rPr lang="de-DE" sz="1600" dirty="0"/>
              <a:t>Cat B, C and F CRs complete the normative work</a:t>
            </a:r>
          </a:p>
          <a:p>
            <a:pPr lvl="1"/>
            <a:r>
              <a:rPr lang="en-GB" sz="1600" dirty="0"/>
              <a:t>Work done on </a:t>
            </a:r>
            <a:r>
              <a:rPr lang="en-GB" sz="1600" dirty="0" smtClean="0"/>
              <a:t>correction </a:t>
            </a:r>
            <a:r>
              <a:rPr lang="en-GB" sz="1600" dirty="0"/>
              <a:t>of existing features (e.g. NR data usage reporting)</a:t>
            </a:r>
            <a:endParaRPr lang="de-DE" sz="1600" dirty="0"/>
          </a:p>
          <a:p>
            <a:pPr lvl="1"/>
            <a:r>
              <a:rPr lang="en-GB" sz="1600" dirty="0"/>
              <a:t>LS exchange with RAN WG 2, 3 on QCIs for ‘normal reliability’ low latency operation leading to agreement on adding 3 new QCIs to TS 23.203</a:t>
            </a:r>
          </a:p>
          <a:p>
            <a:pPr lvl="1"/>
            <a:endParaRPr lang="en-GB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sz="1600" dirty="0" smtClean="0"/>
              <a:t>maintenance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(6/16)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02080262"/>
              </p:ext>
            </p:extLst>
          </p:nvPr>
        </p:nvGraphicFramePr>
        <p:xfrm>
          <a:off x="179388" y="1376364"/>
          <a:ext cx="8569325" cy="165470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533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64669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URLLC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3665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599" y="3031068"/>
            <a:ext cx="8518620" cy="3427082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 smtClean="0"/>
              <a:t>Status is controversial because of not much progress and certain overlap with EDCE5.</a:t>
            </a:r>
          </a:p>
          <a:p>
            <a:pPr lvl="1"/>
            <a:r>
              <a:rPr lang="en-GB" sz="1600" dirty="0" smtClean="0"/>
              <a:t>Using </a:t>
            </a:r>
            <a:r>
              <a:rPr lang="en-GB" sz="1600" dirty="0"/>
              <a:t>APN </a:t>
            </a:r>
            <a:r>
              <a:rPr lang="en-GB" sz="1600" dirty="0" smtClean="0"/>
              <a:t>and other existing </a:t>
            </a:r>
            <a:r>
              <a:rPr lang="en-GB" sz="1600" dirty="0"/>
              <a:t>capabilities </a:t>
            </a:r>
            <a:r>
              <a:rPr lang="en-GB" sz="1600" dirty="0" smtClean="0"/>
              <a:t>some seem to consider as sufficient for the objective of selecting user </a:t>
            </a:r>
            <a:r>
              <a:rPr lang="en-GB" sz="1600" dirty="0"/>
              <a:t>plane functions at suitable locations for low latency service</a:t>
            </a:r>
            <a:r>
              <a:rPr lang="en-GB" sz="1600" dirty="0" smtClean="0"/>
              <a:t>. Proposed enhancements were not agreed.</a:t>
            </a:r>
          </a:p>
          <a:p>
            <a:pPr lvl="1"/>
            <a:r>
              <a:rPr lang="en-GB" sz="1600" dirty="0" smtClean="0"/>
              <a:t>With </a:t>
            </a:r>
            <a:r>
              <a:rPr lang="en-GB" sz="1600" dirty="0"/>
              <a:t>regard to </a:t>
            </a:r>
            <a:r>
              <a:rPr lang="en-GB" sz="1600" dirty="0" smtClean="0"/>
              <a:t>the other objective, QCIs </a:t>
            </a:r>
            <a:r>
              <a:rPr lang="en-GB" sz="1600" dirty="0"/>
              <a:t>for URLLC, an LS has been sent to RAN and SA on the difference between SA1 requirements and RAN Release 15 capabilities</a:t>
            </a:r>
            <a:r>
              <a:rPr lang="en-GB" sz="1600" dirty="0" smtClean="0"/>
              <a:t>. Some consider </a:t>
            </a:r>
            <a:r>
              <a:rPr lang="en-US" sz="1600" dirty="0" smtClean="0"/>
              <a:t>QCIs </a:t>
            </a:r>
            <a:r>
              <a:rPr lang="en-US" sz="1600" dirty="0"/>
              <a:t>for low latency with normal </a:t>
            </a:r>
            <a:r>
              <a:rPr lang="en-US" sz="1600" dirty="0" smtClean="0"/>
              <a:t>reliability introduced under EDCE5 as related.</a:t>
            </a:r>
            <a:endParaRPr lang="de-DE" sz="1600" dirty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GB" sz="1600" dirty="0"/>
              <a:t>P</a:t>
            </a:r>
            <a:r>
              <a:rPr lang="en-GB" sz="1600" dirty="0" smtClean="0"/>
              <a:t>rogress </a:t>
            </a:r>
            <a:r>
              <a:rPr lang="en-GB" sz="1600" dirty="0"/>
              <a:t>URLLC </a:t>
            </a:r>
            <a:r>
              <a:rPr lang="en-GB" sz="1600" dirty="0" smtClean="0"/>
              <a:t>QCIs based on </a:t>
            </a:r>
            <a:r>
              <a:rPr lang="en-GB" sz="1600" dirty="0"/>
              <a:t>RAN/SA </a:t>
            </a:r>
            <a:r>
              <a:rPr lang="en-GB" sz="1600" dirty="0" smtClean="0"/>
              <a:t>reply, possibly as alignment with RAN’s LTE_HRLLC</a:t>
            </a:r>
          </a:p>
          <a:p>
            <a:pPr lvl="1"/>
            <a:r>
              <a:rPr lang="en-GB" sz="1600" dirty="0" smtClean="0"/>
              <a:t>Any other work, but preferable all EPS_URLLC, should base on some exception sheet for clarifying the WI’s status after the stage 2 freeze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96800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(7/16)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93769236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FS_LTE_LIGHT_CON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core network aspects of signalling reduction to enable light connection for LTE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 &gt; 55%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614468"/>
            <a:ext cx="8594100" cy="2843681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</a:t>
            </a:r>
            <a:r>
              <a:rPr lang="en-US" altLang="de-DE" sz="1600" dirty="0" smtClean="0"/>
              <a:t>.</a:t>
            </a:r>
          </a:p>
          <a:p>
            <a:pPr marL="457200" lvl="1" indent="0">
              <a:buNone/>
            </a:pPr>
            <a:r>
              <a:rPr lang="en-US" altLang="de-DE" sz="1600" dirty="0" smtClean="0"/>
              <a:t> </a:t>
            </a:r>
            <a:endParaRPr lang="en-GB" altLang="de-DE" sz="1600" dirty="0" smtClean="0"/>
          </a:p>
          <a:p>
            <a:r>
              <a:rPr lang="de-DE" altLang="de-DE" sz="1600" dirty="0" smtClean="0"/>
              <a:t>Next steps:</a:t>
            </a:r>
          </a:p>
          <a:p>
            <a:pPr lvl="1"/>
            <a:r>
              <a:rPr lang="de-DE" altLang="de-DE" sz="1600" dirty="0" smtClean="0"/>
              <a:t>To be decided.</a:t>
            </a:r>
          </a:p>
        </p:txBody>
      </p:sp>
    </p:spTree>
    <p:extLst>
      <p:ext uri="{BB962C8B-B14F-4D97-AF65-F5344CB8AC3E}">
        <p14:creationId xmlns:p14="http://schemas.microsoft.com/office/powerpoint/2010/main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(8/16)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260499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502324"/>
            <a:ext cx="8280400" cy="29558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US" altLang="de-DE" sz="1600" dirty="0"/>
              <a:t>GSMA confirmed the SA2 assumption that no support for operator services in VPLMN (LBO) is needed, which was the only open issue. So work in SA2 is finished</a:t>
            </a:r>
            <a:r>
              <a:rPr lang="en-US" altLang="de-DE" sz="1600" dirty="0" smtClean="0"/>
              <a:t>.</a:t>
            </a:r>
          </a:p>
          <a:p>
            <a:pPr lvl="1"/>
            <a:r>
              <a:rPr lang="en-US" sz="1600" dirty="0" smtClean="0"/>
              <a:t>4 Cat C CRs agreed</a:t>
            </a:r>
            <a:endParaRPr lang="en-GB" sz="1600" dirty="0"/>
          </a:p>
          <a:p>
            <a:pPr lvl="1"/>
            <a:endParaRPr lang="de-DE" sz="1600" dirty="0"/>
          </a:p>
          <a:p>
            <a:r>
              <a:rPr lang="de-DE" altLang="de-DE" sz="1600" dirty="0" smtClean="0"/>
              <a:t>Next steps:</a:t>
            </a:r>
          </a:p>
          <a:p>
            <a:pPr lvl="1"/>
            <a:r>
              <a:rPr lang="en-US" sz="1600" dirty="0" smtClean="0"/>
              <a:t>maintenance</a:t>
            </a:r>
            <a:endParaRPr lang="de-DE" dirty="0"/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80102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(9/16)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55491563"/>
              </p:ext>
            </p:extLst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15%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 smtClean="0"/>
              <a:t>No work conducted during Q4.</a:t>
            </a:r>
          </a:p>
          <a:p>
            <a:pPr lvl="1"/>
            <a:endParaRPr lang="de-DE" sz="16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 smtClean="0"/>
              <a:t>Study continues.</a:t>
            </a:r>
            <a:endParaRPr lang="de-DE" dirty="0"/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520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(10/16)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6135039"/>
              </p:ext>
            </p:extLst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10%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</a:t>
            </a:r>
            <a:r>
              <a:rPr lang="de-DE" sz="1600" dirty="0" smtClean="0"/>
              <a:t>. </a:t>
            </a:r>
            <a:r>
              <a:rPr lang="de-DE" sz="1600" dirty="0"/>
              <a:t> </a:t>
            </a:r>
            <a:endParaRPr lang="en-GB" sz="1600" dirty="0" smtClean="0"/>
          </a:p>
          <a:p>
            <a:pPr lvl="1"/>
            <a:endParaRPr lang="de-DE" sz="16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 smtClean="0"/>
              <a:t>Study continues.</a:t>
            </a:r>
            <a:endParaRPr lang="de-DE" dirty="0"/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9608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(11/16)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51049174"/>
              </p:ext>
            </p:extLst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</a:t>
            </a:r>
            <a:r>
              <a:rPr lang="de-DE" sz="1600" dirty="0" smtClean="0"/>
              <a:t>. </a:t>
            </a:r>
          </a:p>
          <a:p>
            <a:pPr lvl="1"/>
            <a:endParaRPr lang="de-DE" altLang="de-DE" sz="2000" dirty="0" smtClean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Study continues.</a:t>
            </a:r>
            <a:endParaRPr lang="de-DE" dirty="0"/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84107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(12/16)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55633282"/>
              </p:ext>
            </p:extLst>
          </p:nvPr>
        </p:nvGraphicFramePr>
        <p:xfrm>
          <a:off x="179388" y="1376363"/>
          <a:ext cx="8569325" cy="177162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Q4.</a:t>
            </a:r>
            <a:endParaRPr lang="en-GB" sz="1600" dirty="0" smtClean="0"/>
          </a:p>
          <a:p>
            <a:pPr marL="0" indent="0">
              <a:buNone/>
            </a:pPr>
            <a:endParaRPr lang="de-DE" altLang="de-DE" sz="2000" dirty="0" smtClean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Study continues.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38293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Rel-13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(13/16)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86459193"/>
              </p:ext>
            </p:extLst>
          </p:nvPr>
        </p:nvGraphicFramePr>
        <p:xfrm>
          <a:off x="179388" y="1376363"/>
          <a:ext cx="8569325" cy="14444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Q4.</a:t>
            </a:r>
            <a:endParaRPr lang="en-GB" sz="1600" dirty="0" smtClean="0"/>
          </a:p>
          <a:p>
            <a:pPr marL="0" indent="0">
              <a:buNone/>
            </a:pPr>
            <a:endParaRPr lang="de-DE" altLang="de-DE" sz="2000" dirty="0" smtClean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Start study.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77690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(14/16)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40429846"/>
              </p:ext>
            </p:extLst>
          </p:nvPr>
        </p:nvGraphicFramePr>
        <p:xfrm>
          <a:off x="179388" y="1376363"/>
          <a:ext cx="8569325" cy="14444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41940"/>
            <a:ext cx="8280400" cy="301621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No work conducted during Q4.</a:t>
            </a:r>
            <a:endParaRPr lang="en-GB" sz="1600" dirty="0" smtClean="0"/>
          </a:p>
          <a:p>
            <a:pPr marL="0" indent="0">
              <a:buNone/>
            </a:pPr>
            <a:endParaRPr lang="de-DE" altLang="de-DE" sz="2000" dirty="0" smtClean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Start study.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2730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(15/16)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70418797"/>
              </p:ext>
            </p:extLst>
          </p:nvPr>
        </p:nvGraphicFramePr>
        <p:xfrm>
          <a:off x="179388" y="1376363"/>
          <a:ext cx="8569325" cy="14444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Rel-15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167742"/>
            <a:ext cx="8280400" cy="3290407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SA#77</a:t>
            </a:r>
          </a:p>
          <a:p>
            <a:pPr lvl="1"/>
            <a:r>
              <a:rPr lang="en-GB" sz="1600" dirty="0"/>
              <a:t>Introduction of Service </a:t>
            </a:r>
            <a:r>
              <a:rPr lang="en-GB" sz="1600" dirty="0" smtClean="0"/>
              <a:t>Gap Control, 3 Cat B CRs</a:t>
            </a:r>
          </a:p>
          <a:p>
            <a:pPr lvl="1"/>
            <a:r>
              <a:rPr lang="en-GB" sz="1600" dirty="0"/>
              <a:t>Support for identity attestation and </a:t>
            </a:r>
            <a:r>
              <a:rPr lang="en-GB" sz="1600" dirty="0" smtClean="0"/>
              <a:t>verification, 1 Cat B CR</a:t>
            </a:r>
          </a:p>
          <a:p>
            <a:pPr lvl="1"/>
            <a:r>
              <a:rPr lang="en-GB" sz="1600" dirty="0"/>
              <a:t>Support of </a:t>
            </a:r>
            <a:r>
              <a:rPr lang="en-GB" sz="1600" dirty="0" err="1"/>
              <a:t>bSRVCC</a:t>
            </a:r>
            <a:r>
              <a:rPr lang="en-GB" sz="1600" dirty="0"/>
              <a:t> on terminating </a:t>
            </a:r>
            <a:r>
              <a:rPr lang="en-GB" sz="1600" dirty="0" smtClean="0"/>
              <a:t>side, 1 Cat B CR</a:t>
            </a:r>
          </a:p>
          <a:p>
            <a:pPr lvl="1"/>
            <a:r>
              <a:rPr lang="en-GB" sz="1600" dirty="0"/>
              <a:t>Use of </a:t>
            </a:r>
            <a:r>
              <a:rPr lang="en-GB" sz="1600" dirty="0" err="1"/>
              <a:t>xMB</a:t>
            </a:r>
            <a:r>
              <a:rPr lang="en-GB" sz="1600" dirty="0"/>
              <a:t> for group messaging via </a:t>
            </a:r>
            <a:r>
              <a:rPr lang="en-GB" sz="1600" dirty="0" smtClean="0"/>
              <a:t>SCEF, 1 Cat B CR</a:t>
            </a:r>
          </a:p>
          <a:p>
            <a:pPr lvl="1"/>
            <a:r>
              <a:rPr lang="en-GB" sz="1600" dirty="0"/>
              <a:t>Use of ARP priority level in addition to QCI for packet </a:t>
            </a:r>
            <a:r>
              <a:rPr lang="en-GB" sz="1600" dirty="0" smtClean="0"/>
              <a:t>handling, 2 Cat C CRs</a:t>
            </a:r>
          </a:p>
          <a:p>
            <a:pPr lvl="1"/>
            <a:endParaRPr lang="en-GB" sz="1600" dirty="0" smtClean="0"/>
          </a:p>
          <a:p>
            <a:pPr marL="0" indent="0">
              <a:buNone/>
            </a:pPr>
            <a:endParaRPr lang="de-DE" altLang="de-DE" sz="1600" dirty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maintenance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59189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6387819"/>
              </p:ext>
            </p:extLst>
          </p:nvPr>
        </p:nvGraphicFramePr>
        <p:xfrm>
          <a:off x="217488" y="1305489"/>
          <a:ext cx="8609012" cy="4970933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384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098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64201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6596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05750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7017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1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701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701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13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48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7489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Rel-15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(16/16)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67072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WIDs/SIDs and Exceptions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2133600"/>
            <a:ext cx="8813800" cy="3725333"/>
          </a:xfrm>
        </p:spPr>
        <p:txBody>
          <a:bodyPr/>
          <a:lstStyle/>
          <a:p>
            <a:r>
              <a:rPr lang="en-GB" sz="1800" dirty="0" smtClean="0"/>
              <a:t>New WID</a:t>
            </a:r>
            <a:r>
              <a:rPr lang="en-GB" sz="1800" dirty="0"/>
              <a:t>: </a:t>
            </a:r>
            <a:endParaRPr lang="de-DE" sz="1800" b="1" dirty="0" smtClean="0"/>
          </a:p>
          <a:p>
            <a:pPr lvl="1"/>
            <a:r>
              <a:rPr lang="en-GB" sz="1400" b="1" dirty="0"/>
              <a:t>New WID for enhanced </a:t>
            </a:r>
            <a:r>
              <a:rPr lang="en-GB" sz="1400" b="1" dirty="0" err="1"/>
              <a:t>VoLTE</a:t>
            </a:r>
            <a:r>
              <a:rPr lang="en-GB" sz="1400" b="1" dirty="0"/>
              <a:t> performance, SP-170935</a:t>
            </a:r>
          </a:p>
          <a:p>
            <a:pPr lvl="1"/>
            <a:r>
              <a:rPr lang="en-GB" sz="1400" b="1" dirty="0"/>
              <a:t>New Study on Enhancement to Service Based Architecture for Location Services, SP-170937</a:t>
            </a:r>
          </a:p>
          <a:p>
            <a:pPr lvl="1"/>
            <a:r>
              <a:rPr lang="en-GB" sz="1400" b="1" dirty="0"/>
              <a:t>New Study on Enhanced IMS to 5GC Integration, SP-170938</a:t>
            </a:r>
          </a:p>
          <a:p>
            <a:pPr lvl="1"/>
            <a:r>
              <a:rPr lang="en-GB" sz="1400" b="1" dirty="0"/>
              <a:t>New Study on EPC support for Mobility with Low Latency Communication, SP-170939</a:t>
            </a:r>
          </a:p>
          <a:p>
            <a:pPr lvl="1"/>
            <a:r>
              <a:rPr lang="en-GB" sz="1400" b="1" dirty="0"/>
              <a:t>New WID on increasing the maximum number of LTE bearers, SP-170936</a:t>
            </a:r>
          </a:p>
          <a:p>
            <a:pPr lvl="1"/>
            <a:endParaRPr lang="de-DE" sz="1400" b="1" dirty="0"/>
          </a:p>
          <a:p>
            <a:r>
              <a:rPr lang="en-GB" sz="1800" dirty="0" smtClean="0"/>
              <a:t>REVISED </a:t>
            </a:r>
            <a:r>
              <a:rPr lang="en-GB" sz="1800" dirty="0"/>
              <a:t>W</a:t>
            </a:r>
            <a:r>
              <a:rPr lang="en-GB" sz="1800" dirty="0" smtClean="0"/>
              <a:t>ID: </a:t>
            </a:r>
          </a:p>
          <a:p>
            <a:pPr lvl="1"/>
            <a:r>
              <a:rPr lang="en-GB" sz="1400" b="1" dirty="0"/>
              <a:t>Revision of </a:t>
            </a:r>
            <a:r>
              <a:rPr lang="en-GB" sz="1400" b="1" dirty="0" smtClean="0"/>
              <a:t>Study </a:t>
            </a:r>
            <a:r>
              <a:rPr lang="en-GB" sz="1400" b="1" dirty="0"/>
              <a:t>on encrypted traffic detection and verification, SP-170934</a:t>
            </a:r>
            <a:endParaRPr lang="de-DE" sz="1400" b="1" dirty="0"/>
          </a:p>
          <a:p>
            <a:pPr lvl="1"/>
            <a:endParaRPr lang="en-US" sz="1400" b="1" dirty="0"/>
          </a:p>
          <a:p>
            <a:pPr marL="0" indent="0">
              <a:buNone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2.5) IETF </a:t>
            </a:r>
            <a:r>
              <a:rPr lang="en-GB" altLang="de-DE" dirty="0" smtClean="0"/>
              <a:t>and External </a:t>
            </a:r>
            <a:r>
              <a:rPr lang="en-GB" altLang="de-DE" dirty="0" err="1" smtClean="0"/>
              <a:t>SDO</a:t>
            </a:r>
            <a:r>
              <a:rPr lang="en-GB" altLang="de-DE" dirty="0" smtClean="0"/>
              <a:t> Normative Reference Update (1/1)</a:t>
            </a:r>
            <a:endParaRPr lang="de-DE" altLang="de-DE" dirty="0" smtClean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sz="2400" dirty="0" smtClean="0"/>
              <a:t>No new IETF or other SDO dependencies in SA2 specifications.</a:t>
            </a:r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4894" cy="4749085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SA#77</a:t>
            </a: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SA2#122E: Sep 2017, </a:t>
            </a:r>
            <a:r>
              <a:rPr lang="en-GB" altLang="ko-KR" dirty="0" err="1">
                <a:latin typeface="+mn-ea"/>
                <a:cs typeface="Arial" charset="0"/>
              </a:rPr>
              <a:t>Elbonia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SA2#123: Oct 2017, Ljubljana, SL</a:t>
            </a: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SA2#124: Nov 2017, Reno, US</a:t>
            </a:r>
          </a:p>
          <a:p>
            <a:pPr marL="457200" lvl="1" indent="0" eaLnBrk="1" hangingPunct="1"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SA2#125: Jan 2018, Gothenburg, SE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SA2#126: Feb 2018, Montreal, CA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endParaRPr lang="en-GB" altLang="ko-KR" dirty="0" smtClean="0">
              <a:latin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4) Documents for Information and Approval</a:t>
            </a:r>
            <a:endParaRPr lang="en-GB" altLang="de-DE" b="1" i="1" dirty="0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1" y="1924050"/>
            <a:ext cx="8342722" cy="4170215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 </a:t>
            </a:r>
            <a:endParaRPr lang="de-DE" altLang="de-DE" sz="2000" dirty="0" smtClean="0">
              <a:solidFill>
                <a:srgbClr val="FF3300"/>
              </a:solidFill>
            </a:endParaRPr>
          </a:p>
          <a:p>
            <a:pPr lvl="1" eaLnBrk="1" hangingPunct="1">
              <a:buNone/>
            </a:pPr>
            <a:endParaRPr lang="de-DE" altLang="de-DE" sz="1400" dirty="0" smtClean="0"/>
          </a:p>
          <a:p>
            <a:pPr lvl="1" eaLnBrk="1" hangingPunct="1">
              <a:buNone/>
            </a:pPr>
            <a:endParaRPr lang="de-DE" altLang="de-DE" sz="1400" dirty="0" smtClean="0"/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/>
            <a:r>
              <a:rPr lang="en-GB" sz="1800" dirty="0"/>
              <a:t>TS 23.501, </a:t>
            </a:r>
            <a:r>
              <a:rPr lang="en-GB" sz="1800" b="1" dirty="0"/>
              <a:t>System Architecture for the 5G System; Stage 2</a:t>
            </a:r>
            <a:r>
              <a:rPr lang="en-GB" sz="1800" dirty="0"/>
              <a:t>, </a:t>
            </a:r>
            <a:r>
              <a:rPr lang="en-GB" sz="1800" dirty="0" smtClean="0"/>
              <a:t>SP-170931</a:t>
            </a:r>
          </a:p>
          <a:p>
            <a:pPr lvl="1"/>
            <a:r>
              <a:rPr lang="en-GB" sz="1800" dirty="0" smtClean="0"/>
              <a:t>TS </a:t>
            </a:r>
            <a:r>
              <a:rPr lang="en-GB" sz="1800" dirty="0"/>
              <a:t>23.502, </a:t>
            </a:r>
            <a:r>
              <a:rPr lang="en-GB" sz="1800" b="1" dirty="0"/>
              <a:t>Procedures for the 5G System; Stage 2 </a:t>
            </a:r>
            <a:r>
              <a:rPr lang="en-GB" sz="1800" dirty="0"/>
              <a:t>, </a:t>
            </a:r>
            <a:r>
              <a:rPr lang="en-GB" sz="1800" dirty="0" smtClean="0"/>
              <a:t>SP-170932</a:t>
            </a:r>
          </a:p>
          <a:p>
            <a:pPr lvl="1"/>
            <a:r>
              <a:rPr lang="en-GB" sz="1800" dirty="0" smtClean="0"/>
              <a:t>TS 23.503, </a:t>
            </a:r>
            <a:r>
              <a:rPr lang="en-GB" sz="1800" b="1" dirty="0"/>
              <a:t>Policy and Charging Control Framework for the 5G System; Stage 2</a:t>
            </a:r>
            <a:r>
              <a:rPr lang="en-GB" sz="1800" dirty="0"/>
              <a:t>, </a:t>
            </a:r>
            <a:r>
              <a:rPr lang="en-GB" sz="1800" dirty="0" smtClean="0"/>
              <a:t>		SP-170933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SA#77,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Rel-13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Rel-14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Rel-15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457200" y="2185059"/>
            <a:ext cx="8229600" cy="3941103"/>
          </a:xfrm>
        </p:spPr>
        <p:txBody>
          <a:bodyPr/>
          <a:lstStyle/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 and of the TRs that are provided for approval</a:t>
            </a:r>
            <a:r>
              <a:rPr lang="de-DE" dirty="0" smtClean="0">
                <a:solidFill>
                  <a:srgbClr val="FF0000"/>
                </a:solidFill>
              </a:rPr>
              <a:t>.</a:t>
            </a: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None/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 dirty="0"/>
          </a:p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(2/8)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itchFamily="34" charset="-127"/>
                <a:cs typeface="Arial" charset="0"/>
              </a:rPr>
              <a:t>SA2 </a:t>
            </a:r>
            <a:r>
              <a:rPr lang="en-GB" altLang="ko-KR" sz="2400" dirty="0" err="1" smtClean="0">
                <a:ea typeface="Gulim" pitchFamily="34" charset="-127"/>
                <a:cs typeface="Arial" charset="0"/>
              </a:rPr>
              <a:t>WG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 Officials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Vice Chairmen: Krisztian Kiss (Apple), Puneet Jain (Intel).</a:t>
            </a:r>
            <a:endParaRPr lang="en-GB" altLang="ko-KR" sz="1400" b="1" dirty="0" smtClean="0">
              <a:solidFill>
                <a:srgbClr val="7030A0"/>
              </a:solidFill>
              <a:latin typeface="Arial" charset="0"/>
              <a:ea typeface="Gulim" pitchFamily="34" charset="-127"/>
              <a:cs typeface="Arial" charset="0"/>
            </a:endParaRP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Secretary: Maurice Pope (MCC)</a:t>
            </a:r>
          </a:p>
          <a:p>
            <a:pPr lvl="1" eaLnBrk="1" hangingPunct="1"/>
            <a:endParaRPr lang="en-GB" altLang="ko-KR" sz="1800" dirty="0" smtClean="0">
              <a:latin typeface="Arial" charset="0"/>
              <a:ea typeface="Gulim" pitchFamily="34" charset="-127"/>
              <a:cs typeface="Arial" charset="0"/>
            </a:endParaRPr>
          </a:p>
          <a:p>
            <a:pPr eaLnBrk="1" hangingPunct="1"/>
            <a:r>
              <a:rPr lang="en-GB" altLang="ko-KR" sz="20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Parallel sessions held in the last plenary cycle</a:t>
            </a:r>
            <a:endParaRPr lang="en-US" altLang="de-DE" sz="1600" dirty="0" smtClean="0">
              <a:cs typeface="Arial" charset="0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Many thanks to Maurice Pope and the parallel session chairs Puneet Jain, Krisztian Kiss and Erik Guttman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 </a:t>
            </a:r>
            <a:r>
              <a:rPr lang="de-DE" altLang="de-DE" dirty="0"/>
              <a:t>No changes in SA2 leadership, elected during </a:t>
            </a:r>
            <a:r>
              <a:rPr lang="de-DE" altLang="de-DE" dirty="0" smtClean="0"/>
              <a:t>SA2#121 </a:t>
            </a:r>
            <a:r>
              <a:rPr lang="de-DE" altLang="de-DE" dirty="0"/>
              <a:t>before </a:t>
            </a:r>
            <a:r>
              <a:rPr lang="de-DE" altLang="de-DE" dirty="0" smtClean="0"/>
              <a:t>SA#77.</a:t>
            </a:r>
            <a:endParaRPr lang="de-DE" altLang="de-DE" dirty="0"/>
          </a:p>
          <a:p>
            <a:pPr marL="0" indent="0" eaLnBrk="1" hangingPunct="1">
              <a:buNone/>
            </a:pPr>
            <a:endParaRPr lang="de-DE" altLang="de-DE" dirty="0" smtClean="0"/>
          </a:p>
          <a:p>
            <a:pPr eaLnBrk="1" hangingPunct="1">
              <a:buNone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(4/8)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smtClean="0">
                <a:latin typeface="Arial" panose="020B0604020202020204" pitchFamily="34" charset="0"/>
              </a:rPr>
              <a:t> at SA WG2 #123 </a:t>
            </a:r>
            <a:r>
              <a:rPr lang="en-US" altLang="de-DE" sz="1900" u="sng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156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attended SA WG2 #</a:t>
            </a: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123</a:t>
            </a:r>
            <a:endParaRPr lang="en-GB" altLang="ko-KR" sz="2000" u="sng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1372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1226</a:t>
            </a: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160</a:t>
            </a:r>
            <a:r>
              <a:rPr lang="en-GB" altLang="ko-KR" sz="14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82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24</a:t>
            </a:r>
            <a:r>
              <a:rPr lang="en-GB" altLang="ko-KR" sz="14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22</a:t>
            </a:r>
            <a:r>
              <a:rPr lang="de-DE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150</a:t>
            </a: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50</a:t>
            </a:r>
            <a:r>
              <a:rPr lang="de-DE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smtClean="0">
                <a:latin typeface="Arial" panose="020B0604020202020204" pitchFamily="34" charset="0"/>
              </a:rPr>
              <a:t> at SA WG2 #124 </a:t>
            </a:r>
            <a:r>
              <a:rPr lang="en-US" altLang="de-DE" sz="1900" u="sng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222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SA WG2 #</a:t>
            </a: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124</a:t>
            </a:r>
            <a:endParaRPr lang="en-GB" altLang="ko-KR" sz="2000" u="sng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1377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 documents,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1332</a:t>
            </a:r>
            <a:r>
              <a:rPr lang="en-GB" altLang="ko-KR" sz="16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140</a:t>
            </a:r>
            <a:r>
              <a:rPr lang="en-GB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71</a:t>
            </a:r>
            <a:r>
              <a:rPr lang="en-US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18</a:t>
            </a:r>
            <a:r>
              <a:rPr lang="en-GB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23</a:t>
            </a:r>
            <a:r>
              <a:rPr lang="de-DE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91</a:t>
            </a:r>
            <a:r>
              <a:rPr lang="en-GB" altLang="ko-KR" sz="16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49 (4 revised from S2#123)</a:t>
            </a:r>
            <a:endParaRPr lang="en-US" altLang="ko-KR" sz="2000" b="1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smtClean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>
                <a:solidFill>
                  <a:srgbClr val="FF0000"/>
                </a:solidFill>
                <a:ea typeface="Gulim" panose="020B0600000101010101" pitchFamily="34" charset="-127"/>
              </a:rPr>
              <a:t>994</a:t>
            </a:r>
            <a:r>
              <a:rPr lang="en-GB" altLang="ko-KR" sz="180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e-mail reflector</a:t>
            </a:r>
            <a:r>
              <a:rPr lang="en-US" altLang="de-DE" sz="1800">
                <a:ea typeface="Gulim" panose="020B0600000101010101" pitchFamily="34" charset="-127"/>
              </a:rPr>
              <a:t> on 11 December 2017</a:t>
            </a:r>
          </a:p>
        </p:txBody>
      </p:sp>
    </p:spTree>
    <p:extLst>
      <p:ext uri="{BB962C8B-B14F-4D97-AF65-F5344CB8AC3E}">
        <p14:creationId xmlns:p14="http://schemas.microsoft.com/office/powerpoint/2010/main" val="40875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1) General Aspects </a:t>
            </a:r>
            <a:r>
              <a:rPr lang="de-DE" altLang="de-DE" dirty="0" smtClean="0"/>
              <a:t>(5/8)</a:t>
            </a:r>
            <a:endParaRPr lang="de-DE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8052339"/>
              </p:ext>
            </p:extLst>
          </p:nvPr>
        </p:nvGraphicFramePr>
        <p:xfrm>
          <a:off x="1" y="1552754"/>
          <a:ext cx="9074988" cy="4839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08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kern="0" dirty="0" smtClean="0"/>
              <a:t>1) General Aspects (6/8)</a:t>
            </a:r>
            <a:br>
              <a:rPr lang="de-DE" altLang="de-DE" kern="0" dirty="0" smtClean="0"/>
            </a:br>
            <a:r>
              <a:rPr lang="de-DE" altLang="de-DE" sz="2800" dirty="0" smtClean="0"/>
              <a:t>Resource usage in Rel-15 timeframe</a:t>
            </a:r>
            <a:endParaRPr lang="de-DE" altLang="de-DE" sz="28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altLang="de-DE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162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Sessions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0690227"/>
              </p:ext>
            </p:extLst>
          </p:nvPr>
        </p:nvGraphicFramePr>
        <p:xfrm>
          <a:off x="427038" y="1268084"/>
          <a:ext cx="8716962" cy="5149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33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2689</Words>
  <Application>Microsoft Office PowerPoint</Application>
  <PresentationFormat>On-screen Show (4:3)</PresentationFormat>
  <Paragraphs>515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Gulim</vt:lpstr>
      <vt:lpstr>Arial</vt:lpstr>
      <vt:lpstr>Arial Black</vt:lpstr>
      <vt:lpstr>Calibri</vt:lpstr>
      <vt:lpstr>Times New Roman</vt:lpstr>
      <vt:lpstr>Wingdings</vt:lpstr>
      <vt:lpstr>3gpp</vt:lpstr>
      <vt:lpstr>  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 in Rel-15 timeframe</vt:lpstr>
      <vt:lpstr>1) General Aspects (7/8) Document Handling / Meeting</vt:lpstr>
      <vt:lpstr>1) General Aspects (8/8) SA2 Agreed CRs by Release / Meeting</vt:lpstr>
      <vt:lpstr>Contents</vt:lpstr>
      <vt:lpstr>2.1) Rel-13 and before  Maintenance (1/1)</vt:lpstr>
      <vt:lpstr>Contents</vt:lpstr>
      <vt:lpstr>2.2) Rel-14 Maintenance (1/2)</vt:lpstr>
      <vt:lpstr>2.2) Rel-14 Maintenance (2/2)</vt:lpstr>
      <vt:lpstr>Contents</vt:lpstr>
      <vt:lpstr>2.3) Rel-15 and later Work and Maint. (1/16)</vt:lpstr>
      <vt:lpstr>2.3) Rel-15 and later Work and Maint. (2/16)</vt:lpstr>
      <vt:lpstr>2.3) Rel-15 and later Work and Maint. (3/16)</vt:lpstr>
      <vt:lpstr>2.3) Rel-15 and later Work and Maint. (4/16)</vt:lpstr>
      <vt:lpstr>2.3) Rel-15 and later Work and Maint. (5/16)</vt:lpstr>
      <vt:lpstr>2.3) Rel-15 and later Work and Maint. (6/16)</vt:lpstr>
      <vt:lpstr>2.3) Rel-15 and later Work and Maint. (7/16)</vt:lpstr>
      <vt:lpstr>2.3) Rel-15 and later Work and Maint. (8/16)</vt:lpstr>
      <vt:lpstr>2.3) Rel-15 and later Work and Maint. (9/16)</vt:lpstr>
      <vt:lpstr>2.3) Rel-15 and later Work and Maint. (10/16)</vt:lpstr>
      <vt:lpstr>2.3) Rel-15 and later Work and Maint. (11/16)</vt:lpstr>
      <vt:lpstr>2.3) Rel-15 and later Work and Maint. (12/16)</vt:lpstr>
      <vt:lpstr>2.3) Rel-15 and later Work and Maint. (13/16)</vt:lpstr>
      <vt:lpstr>2.3) Rel-15 and later Work and Maint. (14/16)</vt:lpstr>
      <vt:lpstr>2.3) Rel-15 and later Work and Maint. (15/16)</vt:lpstr>
      <vt:lpstr>2.3) Rel-15 and later Work and Maint. (16/16)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Frank Mademann 1</cp:lastModifiedBy>
  <cp:revision>1543</cp:revision>
  <dcterms:created xsi:type="dcterms:W3CDTF">2013-07-29T09:19:59Z</dcterms:created>
  <dcterms:modified xsi:type="dcterms:W3CDTF">2017-12-13T16:25:05Z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1495719496</vt:lpwstr>
  </property>
</Properties>
</file>