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7" r:id="rId11"/>
    <p:sldId id="743" r:id="rId12"/>
    <p:sldId id="744" r:id="rId13"/>
    <p:sldId id="748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8"/>
    <p:restoredTop sz="91922"/>
  </p:normalViewPr>
  <p:slideViewPr>
    <p:cSldViewPr snapToGrid="0">
      <p:cViewPr>
        <p:scale>
          <a:sx n="90" d="100"/>
          <a:sy n="90" d="100"/>
        </p:scale>
        <p:origin x="-432" y="-2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12/13/2017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12/13/2017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6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RP-172134 – SP-170879 -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#78, 18-22 December, 2017, Lisbon, PT</a:t>
            </a: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17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sa/TSG_SA/TSGS_78/Docs/SP-170943.zi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to TSG </a:t>
            </a:r>
            <a:r>
              <a:rPr lang="de-DE" sz="2200" dirty="0" smtClean="0"/>
              <a:t>RAN #</a:t>
            </a:r>
            <a:r>
              <a:rPr lang="de-DE" sz="2200" dirty="0" smtClean="0"/>
              <a:t>78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Charging SWG Summary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9250"/>
            <a:ext cx="7440000" cy="332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32" y="801560"/>
            <a:ext cx="7488833" cy="392849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Coordination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Questions triggered by SA2 LSs</a:t>
            </a:r>
          </a:p>
          <a:p>
            <a:pPr marL="0" indent="0">
              <a:buNone/>
            </a:pPr>
            <a:endParaRPr lang="de-DE" altLang="en-US" sz="2400" dirty="0" smtClean="0">
              <a:ea typeface="ＭＳ Ｐゴシック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746174"/>
              </p:ext>
            </p:extLst>
          </p:nvPr>
        </p:nvGraphicFramePr>
        <p:xfrm>
          <a:off x="677332" y="1528657"/>
          <a:ext cx="7112000" cy="3143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335"/>
                <a:gridCol w="1422400"/>
                <a:gridCol w="425026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From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endParaRPr lang="en-GB" dirty="0"/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r>
                        <a:rPr lang="en-US" sz="1400" baseline="0" dirty="0" smtClean="0"/>
                        <a:t> + SA1 reply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baseline="0" dirty="0" smtClean="0"/>
                        <a:t>S1-174513 </a:t>
                      </a:r>
                      <a:r>
                        <a:rPr lang="en-US" sz="900" baseline="0" dirty="0" smtClean="0"/>
                        <a:t>/ </a:t>
                      </a:r>
                      <a:r>
                        <a:rPr lang="en-US" sz="900" baseline="0" dirty="0" smtClean="0"/>
                        <a:t>RP-172165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LS on QCIs for EPC</a:t>
                      </a:r>
                      <a:r>
                        <a:rPr lang="en-US" sz="1400" baseline="0" dirty="0" smtClean="0"/>
                        <a:t> based ULLRC / Reply</a:t>
                      </a:r>
                      <a:endParaRPr lang="en-GB" sz="1400" dirty="0"/>
                    </a:p>
                  </a:txBody>
                  <a:tcPr/>
                </a:tc>
              </a:tr>
              <a:tr h="23918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S2-177943</a:t>
                      </a:r>
                      <a:r>
                        <a:rPr lang="en-US" sz="900" baseline="0" dirty="0" smtClean="0"/>
                        <a:t> / </a:t>
                      </a:r>
                      <a:r>
                        <a:rPr lang="en-US" sz="900" baseline="0" dirty="0" smtClean="0"/>
                        <a:t>RP-172156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LS on REAR Completion</a:t>
                      </a:r>
                      <a:endParaRPr lang="en-GB" sz="1400" dirty="0"/>
                    </a:p>
                  </a:txBody>
                  <a:tcPr/>
                </a:tc>
              </a:tr>
              <a:tr h="2561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S2-178181 / </a:t>
                      </a:r>
                      <a:r>
                        <a:rPr lang="en-US" sz="900" dirty="0" smtClean="0"/>
                        <a:t>RP-172157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LS on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smtClean="0"/>
                        <a:t>Unicast </a:t>
                      </a:r>
                      <a:r>
                        <a:rPr lang="en-US" sz="1400" baseline="0" dirty="0" smtClean="0"/>
                        <a:t>and multicast over PC5 for eV2X</a:t>
                      </a:r>
                      <a:endParaRPr lang="en-GB" sz="1400" dirty="0"/>
                    </a:p>
                  </a:txBody>
                  <a:tcPr/>
                </a:tc>
              </a:tr>
              <a:tr h="1799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S2-178185 / </a:t>
                      </a:r>
                      <a:r>
                        <a:rPr lang="en-US" sz="900" dirty="0" smtClean="0"/>
                        <a:t>RP-172158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Reply LS on NR Edge Computing</a:t>
                      </a:r>
                      <a:endParaRPr lang="en-GB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S2-179047</a:t>
                      </a:r>
                      <a:r>
                        <a:rPr lang="en-US" sz="900" baseline="0" dirty="0" smtClean="0"/>
                        <a:t> / </a:t>
                      </a:r>
                      <a:r>
                        <a:rPr lang="en-US" sz="900" dirty="0" smtClean="0"/>
                        <a:t>RP-172162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LS</a:t>
                      </a:r>
                      <a:r>
                        <a:rPr lang="en-US" sz="1200" baseline="0" dirty="0" smtClean="0"/>
                        <a:t> o</a:t>
                      </a:r>
                      <a:r>
                        <a:rPr lang="en-US" sz="1200" dirty="0" smtClean="0"/>
                        <a:t>n optionality</a:t>
                      </a:r>
                      <a:r>
                        <a:rPr lang="en-US" sz="1200" baseline="0" dirty="0" smtClean="0"/>
                        <a:t> of the UE procedures related to RRC inactive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S2-179536 / </a:t>
                      </a:r>
                      <a:r>
                        <a:rPr lang="en-US" sz="900" dirty="0" smtClean="0"/>
                        <a:t>RP-172163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Reply LS on</a:t>
                      </a:r>
                      <a:r>
                        <a:rPr lang="en-US" sz="1400" baseline="0" dirty="0" smtClean="0"/>
                        <a:t> the number of bearers</a:t>
                      </a:r>
                      <a:endParaRPr lang="en-GB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SA4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S4-170988 / </a:t>
                      </a:r>
                      <a:r>
                        <a:rPr lang="en-US" sz="900" dirty="0" smtClean="0"/>
                        <a:t>RP-172151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LS on Virtual</a:t>
                      </a:r>
                      <a:r>
                        <a:rPr lang="en-US" sz="1400" baseline="0" dirty="0" smtClean="0"/>
                        <a:t> Reality progress in 3GPP SA4</a:t>
                      </a:r>
                      <a:endParaRPr lang="en-GB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S5-175461</a:t>
                      </a:r>
                      <a:r>
                        <a:rPr lang="en-US" sz="900" baseline="0" dirty="0" smtClean="0"/>
                        <a:t> / </a:t>
                      </a:r>
                      <a:r>
                        <a:rPr lang="en-US" sz="900" dirty="0" smtClean="0"/>
                        <a:t>RP-172152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Reply</a:t>
                      </a:r>
                      <a:r>
                        <a:rPr lang="en-US" sz="1400" baseline="0" dirty="0" smtClean="0"/>
                        <a:t> LS on EUTRAN sharing enhancement</a:t>
                      </a:r>
                      <a:endParaRPr lang="en-GB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SP-170779</a:t>
                      </a:r>
                      <a:r>
                        <a:rPr lang="en-US" sz="900" baseline="0" dirty="0" smtClean="0"/>
                        <a:t> / </a:t>
                      </a:r>
                      <a:r>
                        <a:rPr lang="en-US" sz="900" dirty="0" smtClean="0"/>
                        <a:t>RP-172141</a:t>
                      </a:r>
                      <a:endParaRPr lang="en-GB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Forwarding SA WG4 LS on KPIs for mobile services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Additional Topics</a:t>
            </a:r>
          </a:p>
          <a:p>
            <a:pPr lvl="1"/>
            <a:r>
              <a:rPr lang="en-GB" dirty="0" smtClean="0"/>
              <a:t>Voice service </a:t>
            </a:r>
            <a:r>
              <a:rPr lang="en-GB" dirty="0"/>
              <a:t>continuity from 5G to </a:t>
            </a:r>
            <a:r>
              <a:rPr lang="en-GB" dirty="0" smtClean="0"/>
              <a:t>2G/3G: This topic was raised in SA1 and will also be discussed in SA 78, triggered by LS </a:t>
            </a:r>
            <a:r>
              <a:rPr lang="en-GB" dirty="0">
                <a:hlinkClick r:id="rId2"/>
              </a:rPr>
              <a:t>SP-170943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792074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</a:t>
            </a:r>
            <a:r>
              <a:rPr lang="en-US" altLang="en-US" sz="2400" dirty="0" smtClean="0">
                <a:ea typeface="ＭＳ Ｐゴシック" charset="-128"/>
              </a:rPr>
              <a:t>SA#78. Only </a:t>
            </a:r>
            <a:r>
              <a:rPr lang="en-US" altLang="en-US" sz="2400" dirty="0">
                <a:ea typeface="ＭＳ Ｐゴシック" charset="-128"/>
              </a:rPr>
              <a:t>work or study items sent to plenary </a:t>
            </a:r>
            <a:r>
              <a:rPr lang="en-US" altLang="en-US" sz="2400" dirty="0" smtClean="0">
                <a:ea typeface="ＭＳ Ｐゴシック" charset="-128"/>
              </a:rPr>
              <a:t>for approval, </a:t>
            </a:r>
            <a:r>
              <a:rPr lang="en-US" altLang="en-US" sz="2400" i="1" dirty="0" smtClean="0">
                <a:ea typeface="ＭＳ Ｐゴシック" charset="-128"/>
              </a:rPr>
              <a:t>or those sent for approval that have already made progress </a:t>
            </a:r>
            <a:r>
              <a:rPr lang="en-US" altLang="en-US" sz="2400" dirty="0" smtClean="0">
                <a:ea typeface="ＭＳ Ｐゴシック" charset="-128"/>
              </a:rPr>
              <a:t>are </a:t>
            </a:r>
            <a:r>
              <a:rPr lang="en-US" altLang="en-US" sz="2400" dirty="0">
                <a:ea typeface="ＭＳ Ｐゴシック" charset="-128"/>
              </a:rPr>
              <a:t>shown in the </a:t>
            </a:r>
            <a:r>
              <a:rPr lang="en-US" altLang="en-US" sz="2400" dirty="0" smtClean="0">
                <a:ea typeface="ＭＳ Ｐゴシック" charset="-128"/>
              </a:rPr>
              <a:t>figures. (These are shown in gray italics.)</a:t>
            </a: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</a:t>
            </a:r>
            <a:r>
              <a:rPr lang="en-US" altLang="en-US" sz="2400" dirty="0" smtClean="0">
                <a:ea typeface="ＭＳ Ｐゴシック" charset="-128"/>
              </a:rPr>
              <a:t>Report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</a:t>
            </a: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.</a:t>
            </a:r>
            <a:b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</a:b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</a:t>
            </a:r>
            <a:r>
              <a:rPr lang="en-US" altLang="en-US" sz="2400" dirty="0" smtClean="0">
                <a:ea typeface="ＭＳ Ｐゴシック" charset="-128"/>
              </a:rPr>
              <a:t>Coordination</a:t>
            </a:r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67951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2000" dirty="0">
                <a:ea typeface="ＭＳ Ｐゴシック" charset="-128"/>
              </a:rPr>
              <a:t>Rel-14 </a:t>
            </a:r>
            <a:r>
              <a:rPr lang="de-DE" altLang="en-US" sz="2000" dirty="0" smtClean="0">
                <a:ea typeface="ＭＳ Ｐゴシック" charset="-128"/>
              </a:rPr>
              <a:t>remainders completed in SA.</a:t>
            </a:r>
            <a:endParaRPr lang="de-DE" altLang="en-US" sz="1800" dirty="0">
              <a:ea typeface="ＭＳ Ｐゴシック" charset="-128"/>
            </a:endParaRP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SA3-LI completed its LI14. eFMSS-CH is complete also (as a Rel-15 feature).</a:t>
            </a:r>
          </a:p>
          <a:p>
            <a:pPr marL="341313" indent="-341313"/>
            <a:r>
              <a:rPr lang="de-DE" altLang="en-US" sz="2000" dirty="0" smtClean="0">
                <a:ea typeface="ＭＳ Ｐゴシック" charset="-128"/>
              </a:rPr>
              <a:t>Rel-15 ongoing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Normative </a:t>
            </a:r>
            <a:r>
              <a:rPr lang="de-DE" altLang="en-US" sz="1800" dirty="0">
                <a:ea typeface="ＭＳ Ｐゴシック" charset="-128"/>
              </a:rPr>
              <a:t>stage 2 </a:t>
            </a:r>
            <a:r>
              <a:rPr lang="de-DE" altLang="en-US" sz="1800" dirty="0" smtClean="0">
                <a:ea typeface="ＭＳ Ｐゴシック" charset="-128"/>
              </a:rPr>
              <a:t>frozen. A few exceptions requested. Maintenance begins.</a:t>
            </a:r>
          </a:p>
          <a:p>
            <a:pPr marL="341273" indent="-341313"/>
            <a:r>
              <a:rPr lang="de-DE" altLang="en-US" sz="2000" dirty="0" smtClean="0">
                <a:ea typeface="ＭＳ Ｐゴシック" charset="-128"/>
              </a:rPr>
              <a:t>Rel-16 studies started</a:t>
            </a:r>
          </a:p>
          <a:p>
            <a:pPr marL="739775" lvl="1" indent="-341313"/>
            <a:r>
              <a:rPr lang="de-DE" altLang="en-US" sz="1800" dirty="0" smtClean="0">
                <a:ea typeface="ＭＳ Ｐゴシック" charset="-128"/>
              </a:rPr>
              <a:t>SA1 stage 1 studies for Rel-16 proceed. SA2 studies did not progress in Q4 2017.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134" y="911883"/>
            <a:ext cx="9144000" cy="177880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1145653"/>
            <a:ext cx="8388350" cy="3512594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64" y="804333"/>
            <a:ext cx="8235941" cy="398779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65" y="1090613"/>
            <a:ext cx="7771369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00" y="986750"/>
            <a:ext cx="8340000" cy="3170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98" y="815310"/>
            <a:ext cx="6290709" cy="397258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Summary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034"/>
            <a:ext cx="9144000" cy="331649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12547</TotalTime>
  <Words>321</Words>
  <Application>Microsoft Office PowerPoint</Application>
  <PresentationFormat>On-screen Show (16:9)</PresentationFormat>
  <Paragraphs>67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#78</vt:lpstr>
      <vt:lpstr>Contents</vt:lpstr>
      <vt:lpstr>SA Status Overview</vt:lpstr>
      <vt:lpstr>SA WG1 Summary</vt:lpstr>
      <vt:lpstr>SA WG2 Summary</vt:lpstr>
      <vt:lpstr>SA WG3 Summary</vt:lpstr>
      <vt:lpstr>SA WG3LI Summary</vt:lpstr>
      <vt:lpstr>SA WG4 Summary</vt:lpstr>
      <vt:lpstr>SA WG5 Summary</vt:lpstr>
      <vt:lpstr>SA WG5 Charging SWG Summary</vt:lpstr>
      <vt:lpstr>SA WG6 Summary</vt:lpstr>
      <vt:lpstr>Topics for RAN-SA Coordination</vt:lpstr>
      <vt:lpstr>Topics for RAN-SA Coordination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Erik Guttman</cp:lastModifiedBy>
  <cp:revision>1201</cp:revision>
  <cp:lastPrinted>2017-02-24T12:37:51Z</cp:lastPrinted>
  <dcterms:created xsi:type="dcterms:W3CDTF">2008-08-30T09:32:10Z</dcterms:created>
  <dcterms:modified xsi:type="dcterms:W3CDTF">2017-12-13T15:28:20Z</dcterms:modified>
</cp:coreProperties>
</file>