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46"/>
  </p:notesMasterIdLst>
  <p:handoutMasterIdLst>
    <p:handoutMasterId r:id="rId47"/>
  </p:handoutMasterIdLst>
  <p:sldIdLst>
    <p:sldId id="303" r:id="rId2"/>
    <p:sldId id="325" r:id="rId3"/>
    <p:sldId id="327" r:id="rId4"/>
    <p:sldId id="338" r:id="rId5"/>
    <p:sldId id="339" r:id="rId6"/>
    <p:sldId id="340" r:id="rId7"/>
    <p:sldId id="487" r:id="rId8"/>
    <p:sldId id="424" r:id="rId9"/>
    <p:sldId id="425" r:id="rId10"/>
    <p:sldId id="426" r:id="rId11"/>
    <p:sldId id="427" r:id="rId12"/>
    <p:sldId id="328" r:id="rId13"/>
    <p:sldId id="345" r:id="rId14"/>
    <p:sldId id="329" r:id="rId15"/>
    <p:sldId id="475" r:id="rId16"/>
    <p:sldId id="483" r:id="rId17"/>
    <p:sldId id="393" r:id="rId18"/>
    <p:sldId id="488" r:id="rId19"/>
    <p:sldId id="484" r:id="rId20"/>
    <p:sldId id="485" r:id="rId21"/>
    <p:sldId id="486" r:id="rId22"/>
    <p:sldId id="491" r:id="rId23"/>
    <p:sldId id="492" r:id="rId24"/>
    <p:sldId id="493" r:id="rId25"/>
    <p:sldId id="494" r:id="rId26"/>
    <p:sldId id="496" r:id="rId27"/>
    <p:sldId id="499" r:id="rId28"/>
    <p:sldId id="497" r:id="rId29"/>
    <p:sldId id="498" r:id="rId30"/>
    <p:sldId id="501" r:id="rId31"/>
    <p:sldId id="503" r:id="rId32"/>
    <p:sldId id="500" r:id="rId33"/>
    <p:sldId id="495" r:id="rId34"/>
    <p:sldId id="331" r:id="rId35"/>
    <p:sldId id="370" r:id="rId36"/>
    <p:sldId id="332" r:id="rId37"/>
    <p:sldId id="360" r:id="rId38"/>
    <p:sldId id="333" r:id="rId39"/>
    <p:sldId id="334" r:id="rId40"/>
    <p:sldId id="369" r:id="rId41"/>
    <p:sldId id="326" r:id="rId42"/>
    <p:sldId id="368" r:id="rId43"/>
    <p:sldId id="335" r:id="rId44"/>
    <p:sldId id="504" r:id="rId45"/>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x" initials="x" lastIdx="1" clrIdx="0"/>
  <p:cmAuthor id="1" name="Erik Guttman" initials="EAG" lastIdx="34"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3A17D1"/>
    <a:srgbClr val="F6BF5C"/>
    <a:srgbClr val="E5551B"/>
    <a:srgbClr val="D95A27"/>
    <a:srgbClr val="62A14D"/>
    <a:srgbClr val="000000"/>
    <a:srgbClr val="CCECFF"/>
    <a:srgbClr val="7CCA62"/>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1808" autoAdjust="0"/>
    <p:restoredTop sz="94614" autoAdjust="0"/>
  </p:normalViewPr>
  <p:slideViewPr>
    <p:cSldViewPr snapToGrid="0">
      <p:cViewPr varScale="1">
        <p:scale>
          <a:sx n="77" d="100"/>
          <a:sy n="77" d="100"/>
        </p:scale>
        <p:origin x="77" y="163"/>
      </p:cViewPr>
      <p:guideLst>
        <p:guide orient="horz" pos="2160"/>
        <p:guide pos="2880"/>
      </p:guideLst>
    </p:cSldViewPr>
  </p:slideViewPr>
  <p:notesTextViewPr>
    <p:cViewPr>
      <p:scale>
        <a:sx n="1" d="1"/>
        <a:sy n="1" d="1"/>
      </p:scale>
      <p:origin x="0" y="0"/>
    </p:cViewPr>
  </p:notesTextViewPr>
  <p:sorterViewPr>
    <p:cViewPr varScale="1">
      <p:scale>
        <a:sx n="1" d="1"/>
        <a:sy n="1" d="1"/>
      </p:scale>
      <p:origin x="0" y="-8654"/>
    </p:cViewPr>
  </p:sorterViewPr>
  <p:notesViewPr>
    <p:cSldViewPr snapToGrid="0">
      <p:cViewPr varScale="1">
        <p:scale>
          <a:sx n="50" d="100"/>
          <a:sy n="50" d="100"/>
        </p:scale>
        <p:origin x="-3030"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oleObject" Target="file:///D:\Franks\planning\attendance-pre-sa67.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D:\Franks\planning\maint-vs-non-maint-pre-sa6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D:\Franks\planning\results-67-to-107e.xls"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D:\Franks\planning\rel-9-13-CRs-pre-sa6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SA2 meeting attendance</a:t>
            </a:r>
          </a:p>
        </c:rich>
      </c:tx>
      <c:layout/>
      <c:overlay val="0"/>
    </c:title>
    <c:autoTitleDeleted val="0"/>
    <c:plotArea>
      <c:layout/>
      <c:lineChart>
        <c:grouping val="standard"/>
        <c:varyColors val="0"/>
        <c:ser>
          <c:idx val="0"/>
          <c:order val="0"/>
          <c:tx>
            <c:strRef>
              <c:f>Sheet1!$A$3</c:f>
              <c:strCache>
                <c:ptCount val="1"/>
                <c:pt idx="0">
                  <c:v>attended</c:v>
                </c:pt>
              </c:strCache>
            </c:strRef>
          </c:tx>
          <c:marker>
            <c:symbol val="none"/>
          </c:marker>
          <c:trendline>
            <c:spPr>
              <a:ln w="28575">
                <a:solidFill>
                  <a:srgbClr val="FF0000"/>
                </a:solidFill>
              </a:ln>
            </c:spPr>
            <c:trendlineType val="linear"/>
            <c:dispRSqr val="0"/>
            <c:dispEq val="0"/>
          </c:trendline>
          <c:cat>
            <c:strRef>
              <c:f>Sheet1!$B$2:$AN$2</c:f>
              <c:strCache>
                <c:ptCount val="39"/>
                <c:pt idx="0">
                  <c:v>88</c:v>
                </c:pt>
                <c:pt idx="1">
                  <c:v>89</c:v>
                </c:pt>
                <c:pt idx="2">
                  <c:v>90</c:v>
                </c:pt>
                <c:pt idx="3">
                  <c:v>91</c:v>
                </c:pt>
                <c:pt idx="4">
                  <c:v>92</c:v>
                </c:pt>
                <c:pt idx="5">
                  <c:v>93</c:v>
                </c:pt>
                <c:pt idx="6">
                  <c:v>94</c:v>
                </c:pt>
                <c:pt idx="7">
                  <c:v>95</c:v>
                </c:pt>
                <c:pt idx="8">
                  <c:v>96</c:v>
                </c:pt>
                <c:pt idx="9">
                  <c:v>97</c:v>
                </c:pt>
                <c:pt idx="10">
                  <c:v>98</c:v>
                </c:pt>
                <c:pt idx="11">
                  <c:v>99</c:v>
                </c:pt>
                <c:pt idx="12">
                  <c:v>100</c:v>
                </c:pt>
                <c:pt idx="13">
                  <c:v>101</c:v>
                </c:pt>
                <c:pt idx="14">
                  <c:v>102</c:v>
                </c:pt>
                <c:pt idx="15">
                  <c:v>103</c:v>
                </c:pt>
                <c:pt idx="16">
                  <c:v>104</c:v>
                </c:pt>
                <c:pt idx="17">
                  <c:v>105</c:v>
                </c:pt>
                <c:pt idx="18">
                  <c:v>106</c:v>
                </c:pt>
                <c:pt idx="19">
                  <c:v>107</c:v>
                </c:pt>
                <c:pt idx="20">
                  <c:v>108</c:v>
                </c:pt>
                <c:pt idx="21">
                  <c:v>109</c:v>
                </c:pt>
                <c:pt idx="22">
                  <c:v>110</c:v>
                </c:pt>
                <c:pt idx="23">
                  <c:v>111</c:v>
                </c:pt>
                <c:pt idx="24">
                  <c:v>112</c:v>
                </c:pt>
                <c:pt idx="25">
                  <c:v>113</c:v>
                </c:pt>
                <c:pt idx="26">
                  <c:v>113AH</c:v>
                </c:pt>
                <c:pt idx="27">
                  <c:v>114</c:v>
                </c:pt>
                <c:pt idx="28">
                  <c:v>115</c:v>
                </c:pt>
                <c:pt idx="29">
                  <c:v>116</c:v>
                </c:pt>
                <c:pt idx="30">
                  <c:v>116bis</c:v>
                </c:pt>
                <c:pt idx="31">
                  <c:v>117</c:v>
                </c:pt>
                <c:pt idx="32">
                  <c:v>118</c:v>
                </c:pt>
                <c:pt idx="33">
                  <c:v>118bis</c:v>
                </c:pt>
                <c:pt idx="34">
                  <c:v>119</c:v>
                </c:pt>
                <c:pt idx="35">
                  <c:v>120</c:v>
                </c:pt>
                <c:pt idx="36">
                  <c:v>121</c:v>
                </c:pt>
                <c:pt idx="37">
                  <c:v>122</c:v>
                </c:pt>
                <c:pt idx="38">
                  <c:v>122bis</c:v>
                </c:pt>
              </c:strCache>
            </c:strRef>
          </c:cat>
          <c:val>
            <c:numRef>
              <c:f>Sheet1!$B$3:$AN$3</c:f>
              <c:numCache>
                <c:formatCode>General</c:formatCode>
                <c:ptCount val="39"/>
                <c:pt idx="0">
                  <c:v>157</c:v>
                </c:pt>
                <c:pt idx="1">
                  <c:v>139</c:v>
                </c:pt>
                <c:pt idx="2">
                  <c:v>133</c:v>
                </c:pt>
                <c:pt idx="3">
                  <c:v>162</c:v>
                </c:pt>
                <c:pt idx="4">
                  <c:v>135</c:v>
                </c:pt>
                <c:pt idx="5">
                  <c:v>142</c:v>
                </c:pt>
                <c:pt idx="6">
                  <c:v>139</c:v>
                </c:pt>
                <c:pt idx="7">
                  <c:v>173</c:v>
                </c:pt>
                <c:pt idx="8">
                  <c:v>181</c:v>
                </c:pt>
                <c:pt idx="9">
                  <c:v>165</c:v>
                </c:pt>
                <c:pt idx="10">
                  <c:v>158</c:v>
                </c:pt>
                <c:pt idx="11">
                  <c:v>153</c:v>
                </c:pt>
                <c:pt idx="12">
                  <c:v>189</c:v>
                </c:pt>
                <c:pt idx="13">
                  <c:v>146</c:v>
                </c:pt>
                <c:pt idx="14">
                  <c:v>133</c:v>
                </c:pt>
                <c:pt idx="15">
                  <c:v>145</c:v>
                </c:pt>
                <c:pt idx="16">
                  <c:v>142</c:v>
                </c:pt>
                <c:pt idx="17">
                  <c:v>144</c:v>
                </c:pt>
                <c:pt idx="18">
                  <c:v>195</c:v>
                </c:pt>
                <c:pt idx="19">
                  <c:v>159</c:v>
                </c:pt>
                <c:pt idx="20">
                  <c:v>175</c:v>
                </c:pt>
                <c:pt idx="21">
                  <c:v>182</c:v>
                </c:pt>
                <c:pt idx="22">
                  <c:v>113</c:v>
                </c:pt>
                <c:pt idx="23">
                  <c:v>137</c:v>
                </c:pt>
                <c:pt idx="24">
                  <c:v>200</c:v>
                </c:pt>
                <c:pt idx="25">
                  <c:v>137</c:v>
                </c:pt>
                <c:pt idx="26">
                  <c:v>107</c:v>
                </c:pt>
                <c:pt idx="27">
                  <c:v>157</c:v>
                </c:pt>
                <c:pt idx="28">
                  <c:v>168</c:v>
                </c:pt>
                <c:pt idx="29">
                  <c:v>169</c:v>
                </c:pt>
                <c:pt idx="30">
                  <c:v>143</c:v>
                </c:pt>
                <c:pt idx="31">
                  <c:v>157</c:v>
                </c:pt>
                <c:pt idx="32">
                  <c:v>233</c:v>
                </c:pt>
                <c:pt idx="33">
                  <c:v>182</c:v>
                </c:pt>
                <c:pt idx="34">
                  <c:v>175</c:v>
                </c:pt>
                <c:pt idx="35">
                  <c:v>191</c:v>
                </c:pt>
                <c:pt idx="36">
                  <c:v>188</c:v>
                </c:pt>
                <c:pt idx="37">
                  <c:v>156</c:v>
                </c:pt>
                <c:pt idx="38">
                  <c:v>154</c:v>
                </c:pt>
              </c:numCache>
            </c:numRef>
          </c:val>
          <c:smooth val="0"/>
        </c:ser>
        <c:dLbls>
          <c:showLegendKey val="0"/>
          <c:showVal val="0"/>
          <c:showCatName val="0"/>
          <c:showSerName val="0"/>
          <c:showPercent val="0"/>
          <c:showBubbleSize val="0"/>
        </c:dLbls>
        <c:smooth val="0"/>
        <c:axId val="123316400"/>
        <c:axId val="123316960"/>
      </c:lineChart>
      <c:catAx>
        <c:axId val="123316400"/>
        <c:scaling>
          <c:orientation val="minMax"/>
        </c:scaling>
        <c:delete val="0"/>
        <c:axPos val="b"/>
        <c:numFmt formatCode="General" sourceLinked="1"/>
        <c:majorTickMark val="out"/>
        <c:minorTickMark val="none"/>
        <c:tickLblPos val="nextTo"/>
        <c:crossAx val="123316960"/>
        <c:crosses val="autoZero"/>
        <c:auto val="1"/>
        <c:lblAlgn val="ctr"/>
        <c:lblOffset val="100"/>
        <c:noMultiLvlLbl val="0"/>
      </c:catAx>
      <c:valAx>
        <c:axId val="123316960"/>
        <c:scaling>
          <c:orientation val="minMax"/>
        </c:scaling>
        <c:delete val="0"/>
        <c:axPos val="l"/>
        <c:majorGridlines/>
        <c:numFmt formatCode="General" sourceLinked="1"/>
        <c:majorTickMark val="out"/>
        <c:minorTickMark val="none"/>
        <c:tickLblPos val="nextTo"/>
        <c:crossAx val="123316400"/>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stacked"/>
        <c:varyColors val="0"/>
        <c:ser>
          <c:idx val="0"/>
          <c:order val="0"/>
          <c:tx>
            <c:strRef>
              <c:f>Sheet1!$BJ$11</c:f>
              <c:strCache>
                <c:ptCount val="1"/>
                <c:pt idx="0">
                  <c:v>maintenance</c:v>
                </c:pt>
              </c:strCache>
            </c:strRef>
          </c:tx>
          <c:spPr>
            <a:solidFill>
              <a:schemeClr val="bg1">
                <a:lumMod val="50000"/>
              </a:schemeClr>
            </a:solidFill>
          </c:spPr>
          <c:invertIfNegative val="0"/>
          <c:cat>
            <c:strRef>
              <c:f>Sheet1!$BU$5:$CB$5</c:f>
              <c:strCache>
                <c:ptCount val="8"/>
                <c:pt idx="0">
                  <c:v>#117
Oct</c:v>
                </c:pt>
                <c:pt idx="1">
                  <c:v>#118
Nov</c:v>
                </c:pt>
                <c:pt idx="2">
                  <c:v>#118bis
Jan</c:v>
                </c:pt>
                <c:pt idx="3">
                  <c:v>#119
Feb</c:v>
                </c:pt>
                <c:pt idx="4">
                  <c:v>#120
Mar</c:v>
                </c:pt>
                <c:pt idx="5">
                  <c:v>#121
May</c:v>
                </c:pt>
                <c:pt idx="6">
                  <c:v>#122
Jun</c:v>
                </c:pt>
                <c:pt idx="7">
                  <c:v>#122bis
Aug</c:v>
                </c:pt>
              </c:strCache>
            </c:strRef>
          </c:cat>
          <c:val>
            <c:numRef>
              <c:f>Sheet1!$BU$11:$CB$11</c:f>
              <c:numCache>
                <c:formatCode>General</c:formatCode>
                <c:ptCount val="8"/>
                <c:pt idx="0">
                  <c:v>5</c:v>
                </c:pt>
                <c:pt idx="1">
                  <c:v>6</c:v>
                </c:pt>
                <c:pt idx="2">
                  <c:v>5</c:v>
                </c:pt>
                <c:pt idx="3">
                  <c:v>6</c:v>
                </c:pt>
                <c:pt idx="4">
                  <c:v>6.7</c:v>
                </c:pt>
                <c:pt idx="5">
                  <c:v>6.5</c:v>
                </c:pt>
                <c:pt idx="6">
                  <c:v>6</c:v>
                </c:pt>
                <c:pt idx="7">
                  <c:v>3.4</c:v>
                </c:pt>
              </c:numCache>
            </c:numRef>
          </c:val>
        </c:ser>
        <c:ser>
          <c:idx val="1"/>
          <c:order val="1"/>
          <c:tx>
            <c:strRef>
              <c:f>Sheet1!$BJ$12</c:f>
              <c:strCache>
                <c:ptCount val="1"/>
                <c:pt idx="0">
                  <c:v>R14 NG</c:v>
                </c:pt>
              </c:strCache>
            </c:strRef>
          </c:tx>
          <c:spPr>
            <a:solidFill>
              <a:srgbClr val="00B050"/>
            </a:solidFill>
          </c:spPr>
          <c:invertIfNegative val="0"/>
          <c:cat>
            <c:strRef>
              <c:f>Sheet1!$BU$5:$CB$5</c:f>
              <c:strCache>
                <c:ptCount val="8"/>
                <c:pt idx="0">
                  <c:v>#117
Oct</c:v>
                </c:pt>
                <c:pt idx="1">
                  <c:v>#118
Nov</c:v>
                </c:pt>
                <c:pt idx="2">
                  <c:v>#118bis
Jan</c:v>
                </c:pt>
                <c:pt idx="3">
                  <c:v>#119
Feb</c:v>
                </c:pt>
                <c:pt idx="4">
                  <c:v>#120
Mar</c:v>
                </c:pt>
                <c:pt idx="5">
                  <c:v>#121
May</c:v>
                </c:pt>
                <c:pt idx="6">
                  <c:v>#122
Jun</c:v>
                </c:pt>
                <c:pt idx="7">
                  <c:v>#122bis
Aug</c:v>
                </c:pt>
              </c:strCache>
            </c:strRef>
          </c:cat>
          <c:val>
            <c:numRef>
              <c:f>Sheet1!$BU$12:$CB$12</c:f>
              <c:numCache>
                <c:formatCode>General</c:formatCode>
                <c:ptCount val="8"/>
                <c:pt idx="0">
                  <c:v>18</c:v>
                </c:pt>
                <c:pt idx="1">
                  <c:v>18</c:v>
                </c:pt>
              </c:numCache>
            </c:numRef>
          </c:val>
        </c:ser>
        <c:ser>
          <c:idx val="2"/>
          <c:order val="2"/>
          <c:tx>
            <c:strRef>
              <c:f>Sheet1!$BJ$13</c:f>
              <c:strCache>
                <c:ptCount val="1"/>
                <c:pt idx="0">
                  <c:v>R15 5GS</c:v>
                </c:pt>
              </c:strCache>
            </c:strRef>
          </c:tx>
          <c:spPr>
            <a:solidFill>
              <a:srgbClr val="0070C0"/>
            </a:solidFill>
          </c:spPr>
          <c:invertIfNegative val="0"/>
          <c:cat>
            <c:strRef>
              <c:f>Sheet1!$BU$5:$CB$5</c:f>
              <c:strCache>
                <c:ptCount val="8"/>
                <c:pt idx="0">
                  <c:v>#117
Oct</c:v>
                </c:pt>
                <c:pt idx="1">
                  <c:v>#118
Nov</c:v>
                </c:pt>
                <c:pt idx="2">
                  <c:v>#118bis
Jan</c:v>
                </c:pt>
                <c:pt idx="3">
                  <c:v>#119
Feb</c:v>
                </c:pt>
                <c:pt idx="4">
                  <c:v>#120
Mar</c:v>
                </c:pt>
                <c:pt idx="5">
                  <c:v>#121
May</c:v>
                </c:pt>
                <c:pt idx="6">
                  <c:v>#122
Jun</c:v>
                </c:pt>
                <c:pt idx="7">
                  <c:v>#122bis
Aug</c:v>
                </c:pt>
              </c:strCache>
            </c:strRef>
          </c:cat>
          <c:val>
            <c:numRef>
              <c:f>Sheet1!$BU$13:$CB$13</c:f>
              <c:numCache>
                <c:formatCode>General</c:formatCode>
                <c:ptCount val="8"/>
                <c:pt idx="2">
                  <c:v>18</c:v>
                </c:pt>
                <c:pt idx="3">
                  <c:v>23</c:v>
                </c:pt>
                <c:pt idx="4">
                  <c:v>24</c:v>
                </c:pt>
                <c:pt idx="5">
                  <c:v>27</c:v>
                </c:pt>
                <c:pt idx="6">
                  <c:v>31</c:v>
                </c:pt>
                <c:pt idx="7">
                  <c:v>32.5</c:v>
                </c:pt>
              </c:numCache>
            </c:numRef>
          </c:val>
        </c:ser>
        <c:ser>
          <c:idx val="3"/>
          <c:order val="3"/>
          <c:tx>
            <c:strRef>
              <c:f>Sheet1!$BJ$14</c:f>
              <c:strCache>
                <c:ptCount val="1"/>
                <c:pt idx="0">
                  <c:v>R15 other</c:v>
                </c:pt>
              </c:strCache>
            </c:strRef>
          </c:tx>
          <c:spPr>
            <a:solidFill>
              <a:srgbClr val="00B0F0"/>
            </a:solidFill>
          </c:spPr>
          <c:invertIfNegative val="0"/>
          <c:cat>
            <c:strRef>
              <c:f>Sheet1!$BU$5:$CB$5</c:f>
              <c:strCache>
                <c:ptCount val="8"/>
                <c:pt idx="0">
                  <c:v>#117
Oct</c:v>
                </c:pt>
                <c:pt idx="1">
                  <c:v>#118
Nov</c:v>
                </c:pt>
                <c:pt idx="2">
                  <c:v>#118bis
Jan</c:v>
                </c:pt>
                <c:pt idx="3">
                  <c:v>#119
Feb</c:v>
                </c:pt>
                <c:pt idx="4">
                  <c:v>#120
Mar</c:v>
                </c:pt>
                <c:pt idx="5">
                  <c:v>#121
May</c:v>
                </c:pt>
                <c:pt idx="6">
                  <c:v>#122
Jun</c:v>
                </c:pt>
                <c:pt idx="7">
                  <c:v>#122bis
Aug</c:v>
                </c:pt>
              </c:strCache>
            </c:strRef>
          </c:cat>
          <c:val>
            <c:numRef>
              <c:f>Sheet1!$BU$14:$CB$14</c:f>
              <c:numCache>
                <c:formatCode>General</c:formatCode>
                <c:ptCount val="8"/>
                <c:pt idx="0">
                  <c:v>1</c:v>
                </c:pt>
                <c:pt idx="1">
                  <c:v>4.5</c:v>
                </c:pt>
                <c:pt idx="2">
                  <c:v>2.5</c:v>
                </c:pt>
                <c:pt idx="3">
                  <c:v>8.5</c:v>
                </c:pt>
                <c:pt idx="4">
                  <c:v>12.3</c:v>
                </c:pt>
                <c:pt idx="5">
                  <c:v>11.5</c:v>
                </c:pt>
                <c:pt idx="6">
                  <c:v>8.3000000000000007</c:v>
                </c:pt>
                <c:pt idx="7">
                  <c:v>6.3</c:v>
                </c:pt>
              </c:numCache>
            </c:numRef>
          </c:val>
        </c:ser>
        <c:ser>
          <c:idx val="4"/>
          <c:order val="4"/>
          <c:tx>
            <c:strRef>
              <c:f>Sheet1!$BJ$15</c:f>
              <c:strCache>
                <c:ptCount val="1"/>
                <c:pt idx="0">
                  <c:v>R14 exceptions</c:v>
                </c:pt>
              </c:strCache>
            </c:strRef>
          </c:tx>
          <c:spPr>
            <a:solidFill>
              <a:srgbClr val="C00000"/>
            </a:solidFill>
          </c:spPr>
          <c:invertIfNegative val="0"/>
          <c:cat>
            <c:strRef>
              <c:f>Sheet1!$BU$5:$CB$5</c:f>
              <c:strCache>
                <c:ptCount val="8"/>
                <c:pt idx="0">
                  <c:v>#117
Oct</c:v>
                </c:pt>
                <c:pt idx="1">
                  <c:v>#118
Nov</c:v>
                </c:pt>
                <c:pt idx="2">
                  <c:v>#118bis
Jan</c:v>
                </c:pt>
                <c:pt idx="3">
                  <c:v>#119
Feb</c:v>
                </c:pt>
                <c:pt idx="4">
                  <c:v>#120
Mar</c:v>
                </c:pt>
                <c:pt idx="5">
                  <c:v>#121
May</c:v>
                </c:pt>
                <c:pt idx="6">
                  <c:v>#122
Jun</c:v>
                </c:pt>
                <c:pt idx="7">
                  <c:v>#122bis
Aug</c:v>
                </c:pt>
              </c:strCache>
            </c:strRef>
          </c:cat>
          <c:val>
            <c:numRef>
              <c:f>Sheet1!$BU$15:$CB$15</c:f>
              <c:numCache>
                <c:formatCode>General</c:formatCode>
                <c:ptCount val="8"/>
                <c:pt idx="0">
                  <c:v>12.5</c:v>
                </c:pt>
                <c:pt idx="1">
                  <c:v>11</c:v>
                </c:pt>
              </c:numCache>
            </c:numRef>
          </c:val>
        </c:ser>
        <c:ser>
          <c:idx val="5"/>
          <c:order val="5"/>
          <c:tx>
            <c:strRef>
              <c:f>Sheet1!$BJ$16</c:f>
              <c:strCache>
                <c:ptCount val="1"/>
                <c:pt idx="0">
                  <c:v>R16 studies</c:v>
                </c:pt>
              </c:strCache>
            </c:strRef>
          </c:tx>
          <c:invertIfNegative val="0"/>
          <c:cat>
            <c:strRef>
              <c:f>Sheet1!$BU$5:$CB$5</c:f>
              <c:strCache>
                <c:ptCount val="8"/>
                <c:pt idx="0">
                  <c:v>#117
Oct</c:v>
                </c:pt>
                <c:pt idx="1">
                  <c:v>#118
Nov</c:v>
                </c:pt>
                <c:pt idx="2">
                  <c:v>#118bis
Jan</c:v>
                </c:pt>
                <c:pt idx="3">
                  <c:v>#119
Feb</c:v>
                </c:pt>
                <c:pt idx="4">
                  <c:v>#120
Mar</c:v>
                </c:pt>
                <c:pt idx="5">
                  <c:v>#121
May</c:v>
                </c:pt>
                <c:pt idx="6">
                  <c:v>#122
Jun</c:v>
                </c:pt>
                <c:pt idx="7">
                  <c:v>#122bis
Aug</c:v>
                </c:pt>
              </c:strCache>
            </c:strRef>
          </c:cat>
          <c:val>
            <c:numRef>
              <c:f>Sheet1!$BU$16:$CB$16</c:f>
              <c:numCache>
                <c:formatCode>General</c:formatCode>
                <c:ptCount val="8"/>
                <c:pt idx="7">
                  <c:v>3.7</c:v>
                </c:pt>
              </c:numCache>
            </c:numRef>
          </c:val>
        </c:ser>
        <c:dLbls>
          <c:showLegendKey val="0"/>
          <c:showVal val="0"/>
          <c:showCatName val="0"/>
          <c:showSerName val="0"/>
          <c:showPercent val="0"/>
          <c:showBubbleSize val="0"/>
        </c:dLbls>
        <c:gapWidth val="150"/>
        <c:overlap val="100"/>
        <c:axId val="123322000"/>
        <c:axId val="123322560"/>
      </c:barChart>
      <c:catAx>
        <c:axId val="123322000"/>
        <c:scaling>
          <c:orientation val="minMax"/>
        </c:scaling>
        <c:delete val="0"/>
        <c:axPos val="b"/>
        <c:numFmt formatCode="General" sourceLinked="0"/>
        <c:majorTickMark val="out"/>
        <c:minorTickMark val="none"/>
        <c:tickLblPos val="nextTo"/>
        <c:crossAx val="123322560"/>
        <c:crosses val="autoZero"/>
        <c:auto val="1"/>
        <c:lblAlgn val="ctr"/>
        <c:lblOffset val="100"/>
        <c:noMultiLvlLbl val="0"/>
      </c:catAx>
      <c:valAx>
        <c:axId val="123322560"/>
        <c:scaling>
          <c:orientation val="minMax"/>
        </c:scaling>
        <c:delete val="0"/>
        <c:axPos val="l"/>
        <c:majorGridlines/>
        <c:numFmt formatCode="General" sourceLinked="1"/>
        <c:majorTickMark val="out"/>
        <c:minorTickMark val="none"/>
        <c:tickLblPos val="nextTo"/>
        <c:crossAx val="123322000"/>
        <c:crosses val="autoZero"/>
        <c:crossBetween val="between"/>
      </c:valAx>
    </c:plotArea>
    <c:legend>
      <c:legendPos val="r"/>
      <c:layout>
        <c:manualLayout>
          <c:xMode val="edge"/>
          <c:yMode val="edge"/>
          <c:x val="4.2553738724171626E-2"/>
          <c:y val="1.5673039874612361E-2"/>
          <c:w val="0.500968889605095"/>
          <c:h val="0.19259726853036582"/>
        </c:manualLayout>
      </c:layout>
      <c:overlay val="1"/>
      <c:txPr>
        <a:bodyPr/>
        <a:lstStyle/>
        <a:p>
          <a:pPr>
            <a:defRPr sz="1400"/>
          </a:pPr>
          <a:endParaRPr lang="de-DE"/>
        </a:p>
      </c:txPr>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5268768009503399E-2"/>
          <c:y val="1.4707759912680954E-2"/>
          <c:w val="0.97440901538683811"/>
          <c:h val="0.95210574583348628"/>
        </c:manualLayout>
      </c:layout>
      <c:barChart>
        <c:barDir val="col"/>
        <c:grouping val="stacked"/>
        <c:varyColors val="0"/>
        <c:ser>
          <c:idx val="0"/>
          <c:order val="0"/>
          <c:tx>
            <c:strRef>
              <c:f>Sheet1!$A$2</c:f>
              <c:strCache>
                <c:ptCount val="1"/>
                <c:pt idx="0">
                  <c:v>#approved/endorsed/merged (total)</c:v>
                </c:pt>
              </c:strCache>
            </c:strRef>
          </c:tx>
          <c:spPr>
            <a:solidFill>
              <a:srgbClr val="00B050"/>
            </a:solidFill>
          </c:spPr>
          <c:invertIfNegative val="0"/>
          <c:cat>
            <c:strRef>
              <c:f>Sheet1!$R$1:$BK$1</c:f>
              <c:strCache>
                <c:ptCount val="46"/>
                <c:pt idx="0">
                  <c:v>83</c:v>
                </c:pt>
                <c:pt idx="1">
                  <c:v>84</c:v>
                </c:pt>
                <c:pt idx="2">
                  <c:v>85</c:v>
                </c:pt>
                <c:pt idx="3">
                  <c:v>86</c:v>
                </c:pt>
                <c:pt idx="4">
                  <c:v>87</c:v>
                </c:pt>
                <c:pt idx="5">
                  <c:v>88</c:v>
                </c:pt>
                <c:pt idx="6">
                  <c:v>89</c:v>
                </c:pt>
                <c:pt idx="7">
                  <c:v>90</c:v>
                </c:pt>
                <c:pt idx="8">
                  <c:v>91</c:v>
                </c:pt>
                <c:pt idx="9">
                  <c:v>92</c:v>
                </c:pt>
                <c:pt idx="10">
                  <c:v>93</c:v>
                </c:pt>
                <c:pt idx="11">
                  <c:v>94</c:v>
                </c:pt>
                <c:pt idx="12">
                  <c:v>95</c:v>
                </c:pt>
                <c:pt idx="13">
                  <c:v>96</c:v>
                </c:pt>
                <c:pt idx="14">
                  <c:v>97</c:v>
                </c:pt>
                <c:pt idx="15">
                  <c:v>98</c:v>
                </c:pt>
                <c:pt idx="16">
                  <c:v>99</c:v>
                </c:pt>
                <c:pt idx="17">
                  <c:v>100</c:v>
                </c:pt>
                <c:pt idx="18">
                  <c:v>101</c:v>
                </c:pt>
                <c:pt idx="19">
                  <c:v>101b</c:v>
                </c:pt>
                <c:pt idx="20">
                  <c:v>102</c:v>
                </c:pt>
                <c:pt idx="21">
                  <c:v>103</c:v>
                </c:pt>
                <c:pt idx="22">
                  <c:v>104</c:v>
                </c:pt>
                <c:pt idx="23">
                  <c:v>105</c:v>
                </c:pt>
                <c:pt idx="24">
                  <c:v>106</c:v>
                </c:pt>
                <c:pt idx="25">
                  <c:v>107+E</c:v>
                </c:pt>
                <c:pt idx="26">
                  <c:v>108</c:v>
                </c:pt>
                <c:pt idx="27">
                  <c:v>109</c:v>
                </c:pt>
                <c:pt idx="28">
                  <c:v>110</c:v>
                </c:pt>
                <c:pt idx="29">
                  <c:v>110AH</c:v>
                </c:pt>
                <c:pt idx="30">
                  <c:v>111</c:v>
                </c:pt>
                <c:pt idx="31">
                  <c:v>112</c:v>
                </c:pt>
                <c:pt idx="32">
                  <c:v>113</c:v>
                </c:pt>
                <c:pt idx="33">
                  <c:v>113AH</c:v>
                </c:pt>
                <c:pt idx="34">
                  <c:v>114</c:v>
                </c:pt>
                <c:pt idx="35">
                  <c:v>115</c:v>
                </c:pt>
                <c:pt idx="36">
                  <c:v>116</c:v>
                </c:pt>
                <c:pt idx="37">
                  <c:v>116bis</c:v>
                </c:pt>
                <c:pt idx="38">
                  <c:v>117</c:v>
                </c:pt>
                <c:pt idx="39">
                  <c:v>118</c:v>
                </c:pt>
                <c:pt idx="40">
                  <c:v>118bis</c:v>
                </c:pt>
                <c:pt idx="41">
                  <c:v>119</c:v>
                </c:pt>
                <c:pt idx="42">
                  <c:v>120</c:v>
                </c:pt>
                <c:pt idx="43">
                  <c:v>121</c:v>
                </c:pt>
                <c:pt idx="44">
                  <c:v>122</c:v>
                </c:pt>
                <c:pt idx="45">
                  <c:v>122bis</c:v>
                </c:pt>
              </c:strCache>
            </c:strRef>
          </c:cat>
          <c:val>
            <c:numRef>
              <c:f>Sheet1!$R$2:$BK$2</c:f>
              <c:numCache>
                <c:formatCode>0</c:formatCode>
                <c:ptCount val="46"/>
                <c:pt idx="0">
                  <c:v>210</c:v>
                </c:pt>
                <c:pt idx="1">
                  <c:v>209</c:v>
                </c:pt>
                <c:pt idx="2">
                  <c:v>154</c:v>
                </c:pt>
                <c:pt idx="3">
                  <c:v>207</c:v>
                </c:pt>
                <c:pt idx="4">
                  <c:v>192</c:v>
                </c:pt>
                <c:pt idx="5">
                  <c:v>148</c:v>
                </c:pt>
                <c:pt idx="6">
                  <c:v>166</c:v>
                </c:pt>
                <c:pt idx="7">
                  <c:v>140</c:v>
                </c:pt>
                <c:pt idx="8">
                  <c:v>144</c:v>
                </c:pt>
                <c:pt idx="9">
                  <c:v>108</c:v>
                </c:pt>
                <c:pt idx="10">
                  <c:v>117</c:v>
                </c:pt>
                <c:pt idx="11">
                  <c:v>115</c:v>
                </c:pt>
                <c:pt idx="12">
                  <c:v>134</c:v>
                </c:pt>
                <c:pt idx="13" formatCode="General">
                  <c:v>147</c:v>
                </c:pt>
                <c:pt idx="14" formatCode="General">
                  <c:v>170</c:v>
                </c:pt>
                <c:pt idx="15">
                  <c:v>168</c:v>
                </c:pt>
                <c:pt idx="16">
                  <c:v>165</c:v>
                </c:pt>
                <c:pt idx="17">
                  <c:v>134</c:v>
                </c:pt>
                <c:pt idx="18">
                  <c:v>123</c:v>
                </c:pt>
                <c:pt idx="19">
                  <c:v>56</c:v>
                </c:pt>
                <c:pt idx="20">
                  <c:v>145</c:v>
                </c:pt>
                <c:pt idx="21">
                  <c:v>150</c:v>
                </c:pt>
                <c:pt idx="22">
                  <c:v>130</c:v>
                </c:pt>
                <c:pt idx="23">
                  <c:v>212</c:v>
                </c:pt>
                <c:pt idx="24">
                  <c:v>198</c:v>
                </c:pt>
                <c:pt idx="25">
                  <c:v>162</c:v>
                </c:pt>
                <c:pt idx="26">
                  <c:v>162</c:v>
                </c:pt>
                <c:pt idx="27">
                  <c:v>168</c:v>
                </c:pt>
                <c:pt idx="28">
                  <c:v>161</c:v>
                </c:pt>
                <c:pt idx="29">
                  <c:v>61</c:v>
                </c:pt>
                <c:pt idx="30">
                  <c:v>151</c:v>
                </c:pt>
                <c:pt idx="31">
                  <c:v>175</c:v>
                </c:pt>
                <c:pt idx="32">
                  <c:v>180</c:v>
                </c:pt>
                <c:pt idx="33">
                  <c:v>87</c:v>
                </c:pt>
                <c:pt idx="34">
                  <c:v>86</c:v>
                </c:pt>
                <c:pt idx="35">
                  <c:v>224</c:v>
                </c:pt>
                <c:pt idx="36">
                  <c:v>278</c:v>
                </c:pt>
                <c:pt idx="37">
                  <c:v>317</c:v>
                </c:pt>
                <c:pt idx="38">
                  <c:v>158</c:v>
                </c:pt>
                <c:pt idx="39">
                  <c:v>210</c:v>
                </c:pt>
                <c:pt idx="40" formatCode="General">
                  <c:v>151</c:v>
                </c:pt>
                <c:pt idx="41" formatCode="General">
                  <c:v>224</c:v>
                </c:pt>
                <c:pt idx="42" formatCode="General">
                  <c:v>269</c:v>
                </c:pt>
                <c:pt idx="43" formatCode="General">
                  <c:v>264</c:v>
                </c:pt>
                <c:pt idx="44" formatCode="General">
                  <c:v>311</c:v>
                </c:pt>
                <c:pt idx="45" formatCode="General">
                  <c:v>368</c:v>
                </c:pt>
              </c:numCache>
            </c:numRef>
          </c:val>
        </c:ser>
        <c:ser>
          <c:idx val="1"/>
          <c:order val="1"/>
          <c:tx>
            <c:strRef>
              <c:f>Sheet1!$A$3</c:f>
              <c:strCache>
                <c:ptCount val="1"/>
                <c:pt idx="0">
                  <c:v>#not handled, postponed</c:v>
                </c:pt>
              </c:strCache>
            </c:strRef>
          </c:tx>
          <c:spPr>
            <a:solidFill>
              <a:srgbClr val="FFFF00"/>
            </a:solidFill>
            <a:ln>
              <a:solidFill>
                <a:srgbClr val="FFFF00"/>
              </a:solidFill>
            </a:ln>
          </c:spPr>
          <c:invertIfNegative val="0"/>
          <c:cat>
            <c:strRef>
              <c:f>Sheet1!$R$1:$BK$1</c:f>
              <c:strCache>
                <c:ptCount val="46"/>
                <c:pt idx="0">
                  <c:v>83</c:v>
                </c:pt>
                <c:pt idx="1">
                  <c:v>84</c:v>
                </c:pt>
                <c:pt idx="2">
                  <c:v>85</c:v>
                </c:pt>
                <c:pt idx="3">
                  <c:v>86</c:v>
                </c:pt>
                <c:pt idx="4">
                  <c:v>87</c:v>
                </c:pt>
                <c:pt idx="5">
                  <c:v>88</c:v>
                </c:pt>
                <c:pt idx="6">
                  <c:v>89</c:v>
                </c:pt>
                <c:pt idx="7">
                  <c:v>90</c:v>
                </c:pt>
                <c:pt idx="8">
                  <c:v>91</c:v>
                </c:pt>
                <c:pt idx="9">
                  <c:v>92</c:v>
                </c:pt>
                <c:pt idx="10">
                  <c:v>93</c:v>
                </c:pt>
                <c:pt idx="11">
                  <c:v>94</c:v>
                </c:pt>
                <c:pt idx="12">
                  <c:v>95</c:v>
                </c:pt>
                <c:pt idx="13">
                  <c:v>96</c:v>
                </c:pt>
                <c:pt idx="14">
                  <c:v>97</c:v>
                </c:pt>
                <c:pt idx="15">
                  <c:v>98</c:v>
                </c:pt>
                <c:pt idx="16">
                  <c:v>99</c:v>
                </c:pt>
                <c:pt idx="17">
                  <c:v>100</c:v>
                </c:pt>
                <c:pt idx="18">
                  <c:v>101</c:v>
                </c:pt>
                <c:pt idx="19">
                  <c:v>101b</c:v>
                </c:pt>
                <c:pt idx="20">
                  <c:v>102</c:v>
                </c:pt>
                <c:pt idx="21">
                  <c:v>103</c:v>
                </c:pt>
                <c:pt idx="22">
                  <c:v>104</c:v>
                </c:pt>
                <c:pt idx="23">
                  <c:v>105</c:v>
                </c:pt>
                <c:pt idx="24">
                  <c:v>106</c:v>
                </c:pt>
                <c:pt idx="25">
                  <c:v>107+E</c:v>
                </c:pt>
                <c:pt idx="26">
                  <c:v>108</c:v>
                </c:pt>
                <c:pt idx="27">
                  <c:v>109</c:v>
                </c:pt>
                <c:pt idx="28">
                  <c:v>110</c:v>
                </c:pt>
                <c:pt idx="29">
                  <c:v>110AH</c:v>
                </c:pt>
                <c:pt idx="30">
                  <c:v>111</c:v>
                </c:pt>
                <c:pt idx="31">
                  <c:v>112</c:v>
                </c:pt>
                <c:pt idx="32">
                  <c:v>113</c:v>
                </c:pt>
                <c:pt idx="33">
                  <c:v>113AH</c:v>
                </c:pt>
                <c:pt idx="34">
                  <c:v>114</c:v>
                </c:pt>
                <c:pt idx="35">
                  <c:v>115</c:v>
                </c:pt>
                <c:pt idx="36">
                  <c:v>116</c:v>
                </c:pt>
                <c:pt idx="37">
                  <c:v>116bis</c:v>
                </c:pt>
                <c:pt idx="38">
                  <c:v>117</c:v>
                </c:pt>
                <c:pt idx="39">
                  <c:v>118</c:v>
                </c:pt>
                <c:pt idx="40">
                  <c:v>118bis</c:v>
                </c:pt>
                <c:pt idx="41">
                  <c:v>119</c:v>
                </c:pt>
                <c:pt idx="42">
                  <c:v>120</c:v>
                </c:pt>
                <c:pt idx="43">
                  <c:v>121</c:v>
                </c:pt>
                <c:pt idx="44">
                  <c:v>122</c:v>
                </c:pt>
                <c:pt idx="45">
                  <c:v>122bis</c:v>
                </c:pt>
              </c:strCache>
            </c:strRef>
          </c:cat>
          <c:val>
            <c:numRef>
              <c:f>Sheet1!$R$3:$BK$3</c:f>
              <c:numCache>
                <c:formatCode>0</c:formatCode>
                <c:ptCount val="46"/>
                <c:pt idx="0">
                  <c:v>199</c:v>
                </c:pt>
                <c:pt idx="1">
                  <c:v>170</c:v>
                </c:pt>
                <c:pt idx="2">
                  <c:v>90</c:v>
                </c:pt>
                <c:pt idx="3">
                  <c:v>98</c:v>
                </c:pt>
                <c:pt idx="4">
                  <c:v>101</c:v>
                </c:pt>
                <c:pt idx="5">
                  <c:v>140</c:v>
                </c:pt>
                <c:pt idx="6">
                  <c:v>97</c:v>
                </c:pt>
                <c:pt idx="7">
                  <c:v>132</c:v>
                </c:pt>
                <c:pt idx="8">
                  <c:v>151</c:v>
                </c:pt>
                <c:pt idx="9">
                  <c:v>77</c:v>
                </c:pt>
                <c:pt idx="10">
                  <c:v>149</c:v>
                </c:pt>
                <c:pt idx="11">
                  <c:v>91</c:v>
                </c:pt>
                <c:pt idx="12">
                  <c:v>138</c:v>
                </c:pt>
                <c:pt idx="13">
                  <c:v>144</c:v>
                </c:pt>
                <c:pt idx="14">
                  <c:v>124</c:v>
                </c:pt>
                <c:pt idx="15">
                  <c:v>101</c:v>
                </c:pt>
                <c:pt idx="16">
                  <c:v>131</c:v>
                </c:pt>
                <c:pt idx="17">
                  <c:v>117</c:v>
                </c:pt>
                <c:pt idx="18">
                  <c:v>23</c:v>
                </c:pt>
                <c:pt idx="19">
                  <c:v>3</c:v>
                </c:pt>
                <c:pt idx="20">
                  <c:v>49</c:v>
                </c:pt>
                <c:pt idx="21">
                  <c:v>63</c:v>
                </c:pt>
                <c:pt idx="22">
                  <c:v>72</c:v>
                </c:pt>
                <c:pt idx="23">
                  <c:v>70</c:v>
                </c:pt>
                <c:pt idx="24">
                  <c:v>66</c:v>
                </c:pt>
                <c:pt idx="25">
                  <c:v>73</c:v>
                </c:pt>
                <c:pt idx="26">
                  <c:v>74</c:v>
                </c:pt>
                <c:pt idx="27">
                  <c:v>65</c:v>
                </c:pt>
                <c:pt idx="28">
                  <c:v>27</c:v>
                </c:pt>
                <c:pt idx="29">
                  <c:v>34</c:v>
                </c:pt>
                <c:pt idx="30">
                  <c:v>145</c:v>
                </c:pt>
                <c:pt idx="31">
                  <c:v>112</c:v>
                </c:pt>
                <c:pt idx="32">
                  <c:v>120</c:v>
                </c:pt>
                <c:pt idx="33">
                  <c:v>35</c:v>
                </c:pt>
                <c:pt idx="34">
                  <c:v>120</c:v>
                </c:pt>
                <c:pt idx="35">
                  <c:v>90</c:v>
                </c:pt>
                <c:pt idx="36">
                  <c:v>53</c:v>
                </c:pt>
                <c:pt idx="37">
                  <c:v>52</c:v>
                </c:pt>
                <c:pt idx="38">
                  <c:v>166</c:v>
                </c:pt>
                <c:pt idx="39">
                  <c:v>108</c:v>
                </c:pt>
                <c:pt idx="40" formatCode="General">
                  <c:v>122</c:v>
                </c:pt>
                <c:pt idx="41" formatCode="General">
                  <c:v>178</c:v>
                </c:pt>
                <c:pt idx="42" formatCode="General">
                  <c:v>254</c:v>
                </c:pt>
                <c:pt idx="43" formatCode="General">
                  <c:v>254</c:v>
                </c:pt>
                <c:pt idx="44" formatCode="General">
                  <c:v>188</c:v>
                </c:pt>
                <c:pt idx="45" formatCode="General">
                  <c:v>200</c:v>
                </c:pt>
              </c:numCache>
            </c:numRef>
          </c:val>
        </c:ser>
        <c:ser>
          <c:idx val="2"/>
          <c:order val="2"/>
          <c:tx>
            <c:strRef>
              <c:f>Sheet1!$A$4</c:f>
              <c:strCache>
                <c:ptCount val="1"/>
                <c:pt idx="0">
                  <c:v>#noted</c:v>
                </c:pt>
              </c:strCache>
            </c:strRef>
          </c:tx>
          <c:spPr>
            <a:solidFill>
              <a:srgbClr val="FF0000"/>
            </a:solidFill>
            <a:ln>
              <a:solidFill>
                <a:srgbClr val="FF0000"/>
              </a:solidFill>
            </a:ln>
          </c:spPr>
          <c:invertIfNegative val="0"/>
          <c:cat>
            <c:strRef>
              <c:f>Sheet1!$R$1:$BK$1</c:f>
              <c:strCache>
                <c:ptCount val="46"/>
                <c:pt idx="0">
                  <c:v>83</c:v>
                </c:pt>
                <c:pt idx="1">
                  <c:v>84</c:v>
                </c:pt>
                <c:pt idx="2">
                  <c:v>85</c:v>
                </c:pt>
                <c:pt idx="3">
                  <c:v>86</c:v>
                </c:pt>
                <c:pt idx="4">
                  <c:v>87</c:v>
                </c:pt>
                <c:pt idx="5">
                  <c:v>88</c:v>
                </c:pt>
                <c:pt idx="6">
                  <c:v>89</c:v>
                </c:pt>
                <c:pt idx="7">
                  <c:v>90</c:v>
                </c:pt>
                <c:pt idx="8">
                  <c:v>91</c:v>
                </c:pt>
                <c:pt idx="9">
                  <c:v>92</c:v>
                </c:pt>
                <c:pt idx="10">
                  <c:v>93</c:v>
                </c:pt>
                <c:pt idx="11">
                  <c:v>94</c:v>
                </c:pt>
                <c:pt idx="12">
                  <c:v>95</c:v>
                </c:pt>
                <c:pt idx="13">
                  <c:v>96</c:v>
                </c:pt>
                <c:pt idx="14">
                  <c:v>97</c:v>
                </c:pt>
                <c:pt idx="15">
                  <c:v>98</c:v>
                </c:pt>
                <c:pt idx="16">
                  <c:v>99</c:v>
                </c:pt>
                <c:pt idx="17">
                  <c:v>100</c:v>
                </c:pt>
                <c:pt idx="18">
                  <c:v>101</c:v>
                </c:pt>
                <c:pt idx="19">
                  <c:v>101b</c:v>
                </c:pt>
                <c:pt idx="20">
                  <c:v>102</c:v>
                </c:pt>
                <c:pt idx="21">
                  <c:v>103</c:v>
                </c:pt>
                <c:pt idx="22">
                  <c:v>104</c:v>
                </c:pt>
                <c:pt idx="23">
                  <c:v>105</c:v>
                </c:pt>
                <c:pt idx="24">
                  <c:v>106</c:v>
                </c:pt>
                <c:pt idx="25">
                  <c:v>107+E</c:v>
                </c:pt>
                <c:pt idx="26">
                  <c:v>108</c:v>
                </c:pt>
                <c:pt idx="27">
                  <c:v>109</c:v>
                </c:pt>
                <c:pt idx="28">
                  <c:v>110</c:v>
                </c:pt>
                <c:pt idx="29">
                  <c:v>110AH</c:v>
                </c:pt>
                <c:pt idx="30">
                  <c:v>111</c:v>
                </c:pt>
                <c:pt idx="31">
                  <c:v>112</c:v>
                </c:pt>
                <c:pt idx="32">
                  <c:v>113</c:v>
                </c:pt>
                <c:pt idx="33">
                  <c:v>113AH</c:v>
                </c:pt>
                <c:pt idx="34">
                  <c:v>114</c:v>
                </c:pt>
                <c:pt idx="35">
                  <c:v>115</c:v>
                </c:pt>
                <c:pt idx="36">
                  <c:v>116</c:v>
                </c:pt>
                <c:pt idx="37">
                  <c:v>116bis</c:v>
                </c:pt>
                <c:pt idx="38">
                  <c:v>117</c:v>
                </c:pt>
                <c:pt idx="39">
                  <c:v>118</c:v>
                </c:pt>
                <c:pt idx="40">
                  <c:v>118bis</c:v>
                </c:pt>
                <c:pt idx="41">
                  <c:v>119</c:v>
                </c:pt>
                <c:pt idx="42">
                  <c:v>120</c:v>
                </c:pt>
                <c:pt idx="43">
                  <c:v>121</c:v>
                </c:pt>
                <c:pt idx="44">
                  <c:v>122</c:v>
                </c:pt>
                <c:pt idx="45">
                  <c:v>122bis</c:v>
                </c:pt>
              </c:strCache>
            </c:strRef>
          </c:cat>
          <c:val>
            <c:numRef>
              <c:f>Sheet1!$R$4:$BK$4</c:f>
              <c:numCache>
                <c:formatCode>0</c:formatCode>
                <c:ptCount val="46"/>
                <c:pt idx="0">
                  <c:v>170</c:v>
                </c:pt>
                <c:pt idx="1">
                  <c:v>150</c:v>
                </c:pt>
                <c:pt idx="2">
                  <c:v>135</c:v>
                </c:pt>
                <c:pt idx="3">
                  <c:v>165</c:v>
                </c:pt>
                <c:pt idx="4">
                  <c:v>185</c:v>
                </c:pt>
                <c:pt idx="5">
                  <c:v>179</c:v>
                </c:pt>
                <c:pt idx="6">
                  <c:v>137</c:v>
                </c:pt>
                <c:pt idx="7">
                  <c:v>157</c:v>
                </c:pt>
                <c:pt idx="8">
                  <c:v>137</c:v>
                </c:pt>
                <c:pt idx="9">
                  <c:v>120</c:v>
                </c:pt>
                <c:pt idx="10">
                  <c:v>139</c:v>
                </c:pt>
                <c:pt idx="11">
                  <c:v>155</c:v>
                </c:pt>
                <c:pt idx="12">
                  <c:v>131</c:v>
                </c:pt>
                <c:pt idx="13">
                  <c:v>123</c:v>
                </c:pt>
                <c:pt idx="14">
                  <c:v>121</c:v>
                </c:pt>
                <c:pt idx="15">
                  <c:v>110</c:v>
                </c:pt>
                <c:pt idx="16">
                  <c:v>165</c:v>
                </c:pt>
                <c:pt idx="17">
                  <c:v>172</c:v>
                </c:pt>
                <c:pt idx="18">
                  <c:v>141</c:v>
                </c:pt>
                <c:pt idx="19">
                  <c:v>62</c:v>
                </c:pt>
                <c:pt idx="20">
                  <c:v>95</c:v>
                </c:pt>
                <c:pt idx="21">
                  <c:v>137</c:v>
                </c:pt>
                <c:pt idx="22">
                  <c:v>143</c:v>
                </c:pt>
                <c:pt idx="23">
                  <c:v>143</c:v>
                </c:pt>
                <c:pt idx="24">
                  <c:v>143</c:v>
                </c:pt>
                <c:pt idx="25">
                  <c:v>141</c:v>
                </c:pt>
                <c:pt idx="26">
                  <c:v>120</c:v>
                </c:pt>
                <c:pt idx="27">
                  <c:v>77</c:v>
                </c:pt>
                <c:pt idx="28">
                  <c:v>65</c:v>
                </c:pt>
                <c:pt idx="29">
                  <c:v>38</c:v>
                </c:pt>
                <c:pt idx="30">
                  <c:v>103</c:v>
                </c:pt>
                <c:pt idx="31">
                  <c:v>78</c:v>
                </c:pt>
                <c:pt idx="32">
                  <c:v>124</c:v>
                </c:pt>
                <c:pt idx="33">
                  <c:v>43</c:v>
                </c:pt>
                <c:pt idx="34">
                  <c:v>112</c:v>
                </c:pt>
                <c:pt idx="35">
                  <c:v>137</c:v>
                </c:pt>
                <c:pt idx="36">
                  <c:v>119</c:v>
                </c:pt>
                <c:pt idx="37">
                  <c:v>131</c:v>
                </c:pt>
                <c:pt idx="38">
                  <c:v>70</c:v>
                </c:pt>
                <c:pt idx="39">
                  <c:v>97</c:v>
                </c:pt>
                <c:pt idx="40" formatCode="General">
                  <c:v>95</c:v>
                </c:pt>
                <c:pt idx="41" formatCode="General">
                  <c:v>101</c:v>
                </c:pt>
                <c:pt idx="42" formatCode="General">
                  <c:v>138</c:v>
                </c:pt>
                <c:pt idx="43" formatCode="General">
                  <c:v>142</c:v>
                </c:pt>
                <c:pt idx="44" formatCode="General">
                  <c:v>119</c:v>
                </c:pt>
                <c:pt idx="45" formatCode="General">
                  <c:v>109</c:v>
                </c:pt>
              </c:numCache>
            </c:numRef>
          </c:val>
        </c:ser>
        <c:dLbls>
          <c:showLegendKey val="0"/>
          <c:showVal val="0"/>
          <c:showCatName val="0"/>
          <c:showSerName val="0"/>
          <c:showPercent val="0"/>
          <c:showBubbleSize val="0"/>
        </c:dLbls>
        <c:gapWidth val="150"/>
        <c:overlap val="100"/>
        <c:axId val="154820672"/>
        <c:axId val="154821232"/>
      </c:barChart>
      <c:catAx>
        <c:axId val="154820672"/>
        <c:scaling>
          <c:orientation val="minMax"/>
        </c:scaling>
        <c:delete val="0"/>
        <c:axPos val="b"/>
        <c:numFmt formatCode="General" sourceLinked="1"/>
        <c:majorTickMark val="out"/>
        <c:minorTickMark val="none"/>
        <c:tickLblPos val="nextTo"/>
        <c:txPr>
          <a:bodyPr rot="-5400000" vert="horz"/>
          <a:lstStyle/>
          <a:p>
            <a:pPr>
              <a:defRPr sz="1800" b="0" i="0" u="none" strike="noStrike" baseline="0">
                <a:solidFill>
                  <a:srgbClr val="000000"/>
                </a:solidFill>
                <a:latin typeface="Calibri"/>
                <a:ea typeface="Calibri"/>
                <a:cs typeface="Calibri"/>
              </a:defRPr>
            </a:pPr>
            <a:endParaRPr lang="de-DE"/>
          </a:p>
        </c:txPr>
        <c:crossAx val="154821232"/>
        <c:crosses val="autoZero"/>
        <c:auto val="1"/>
        <c:lblAlgn val="ctr"/>
        <c:lblOffset val="100"/>
        <c:noMultiLvlLbl val="0"/>
      </c:catAx>
      <c:valAx>
        <c:axId val="154821232"/>
        <c:scaling>
          <c:orientation val="minMax"/>
        </c:scaling>
        <c:delete val="0"/>
        <c:axPos val="l"/>
        <c:majorGridlines/>
        <c:numFmt formatCode="0" sourceLinked="1"/>
        <c:majorTickMark val="out"/>
        <c:minorTickMark val="none"/>
        <c:tickLblPos val="nextTo"/>
        <c:txPr>
          <a:bodyPr rot="0" vert="horz"/>
          <a:lstStyle/>
          <a:p>
            <a:pPr>
              <a:defRPr sz="2400" b="0" i="0" u="none" strike="noStrike" baseline="0">
                <a:solidFill>
                  <a:srgbClr val="000000"/>
                </a:solidFill>
                <a:latin typeface="Calibri"/>
                <a:ea typeface="Calibri"/>
                <a:cs typeface="Calibri"/>
              </a:defRPr>
            </a:pPr>
            <a:endParaRPr lang="de-DE"/>
          </a:p>
        </c:txPr>
        <c:crossAx val="154820672"/>
        <c:crosses val="autoZero"/>
        <c:crossBetween val="between"/>
      </c:valAx>
    </c:plotArea>
    <c:legend>
      <c:legendPos val="r"/>
      <c:layout>
        <c:manualLayout>
          <c:xMode val="edge"/>
          <c:yMode val="edge"/>
          <c:x val="0.43462987929717595"/>
          <c:y val="0.18393274577214716"/>
          <c:w val="0.45351295746127135"/>
          <c:h val="0.14416352989016387"/>
        </c:manualLayout>
      </c:layout>
      <c:overlay val="0"/>
      <c:txPr>
        <a:bodyPr/>
        <a:lstStyle/>
        <a:p>
          <a:pPr>
            <a:defRPr sz="1710" b="0" i="0" u="none" strike="noStrike" baseline="0">
              <a:solidFill>
                <a:srgbClr val="000000"/>
              </a:solidFill>
              <a:latin typeface="Calibri"/>
              <a:ea typeface="Calibri"/>
              <a:cs typeface="Calibri"/>
            </a:defRPr>
          </a:pPr>
          <a:endParaRPr lang="de-DE"/>
        </a:p>
      </c:txPr>
    </c:legend>
    <c:plotVisOnly val="1"/>
    <c:dispBlanksAs val="gap"/>
    <c:showDLblsOverMax val="0"/>
  </c:chart>
  <c:txPr>
    <a:bodyPr/>
    <a:lstStyle/>
    <a:p>
      <a:pPr>
        <a:defRPr sz="2400" b="0" i="0" u="none" strike="noStrike" baseline="0">
          <a:solidFill>
            <a:srgbClr val="000000"/>
          </a:solidFill>
          <a:latin typeface="Calibri"/>
          <a:ea typeface="Calibri"/>
          <a:cs typeface="Calibri"/>
        </a:defRPr>
      </a:pPr>
      <a:endParaRPr lang="de-DE"/>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7.2182841011177321E-2"/>
          <c:y val="3.7511665208515628E-2"/>
          <c:w val="0.92024190726159361"/>
          <c:h val="0.86500400991542725"/>
        </c:manualLayout>
      </c:layout>
      <c:bar3DChart>
        <c:barDir val="col"/>
        <c:grouping val="stacked"/>
        <c:varyColors val="0"/>
        <c:ser>
          <c:idx val="0"/>
          <c:order val="0"/>
          <c:tx>
            <c:strRef>
              <c:f>Sheet1!$A$4</c:f>
              <c:strCache>
                <c:ptCount val="1"/>
                <c:pt idx="0">
                  <c:v>r10 CR</c:v>
                </c:pt>
              </c:strCache>
            </c:strRef>
          </c:tx>
          <c:invertIfNegative val="0"/>
          <c:cat>
            <c:strRef>
              <c:f>Sheet1!$P$1:$BJ$1</c:f>
              <c:strCache>
                <c:ptCount val="47"/>
                <c:pt idx="0">
                  <c:v>81</c:v>
                </c:pt>
                <c:pt idx="1">
                  <c:v>82</c:v>
                </c:pt>
                <c:pt idx="2">
                  <c:v>83</c:v>
                </c:pt>
                <c:pt idx="3">
                  <c:v>84</c:v>
                </c:pt>
                <c:pt idx="4">
                  <c:v>85</c:v>
                </c:pt>
                <c:pt idx="5">
                  <c:v>86</c:v>
                </c:pt>
                <c:pt idx="6">
                  <c:v>87</c:v>
                </c:pt>
                <c:pt idx="7">
                  <c:v>88</c:v>
                </c:pt>
                <c:pt idx="8">
                  <c:v>89</c:v>
                </c:pt>
                <c:pt idx="9">
                  <c:v>90</c:v>
                </c:pt>
                <c:pt idx="10">
                  <c:v>91</c:v>
                </c:pt>
                <c:pt idx="11">
                  <c:v>92</c:v>
                </c:pt>
                <c:pt idx="12">
                  <c:v>93</c:v>
                </c:pt>
                <c:pt idx="13">
                  <c:v>94</c:v>
                </c:pt>
                <c:pt idx="14">
                  <c:v>95</c:v>
                </c:pt>
                <c:pt idx="15">
                  <c:v>96</c:v>
                </c:pt>
                <c:pt idx="16">
                  <c:v>97</c:v>
                </c:pt>
                <c:pt idx="17">
                  <c:v>98</c:v>
                </c:pt>
                <c:pt idx="18">
                  <c:v>99</c:v>
                </c:pt>
                <c:pt idx="19">
                  <c:v>100</c:v>
                </c:pt>
                <c:pt idx="20">
                  <c:v>101</c:v>
                </c:pt>
                <c:pt idx="21">
                  <c:v>102</c:v>
                </c:pt>
                <c:pt idx="22">
                  <c:v>103</c:v>
                </c:pt>
                <c:pt idx="23">
                  <c:v>104</c:v>
                </c:pt>
                <c:pt idx="24">
                  <c:v>105</c:v>
                </c:pt>
                <c:pt idx="25">
                  <c:v>106</c:v>
                </c:pt>
                <c:pt idx="26">
                  <c:v>107+E</c:v>
                </c:pt>
                <c:pt idx="27">
                  <c:v>108</c:v>
                </c:pt>
                <c:pt idx="28">
                  <c:v>109</c:v>
                </c:pt>
                <c:pt idx="29">
                  <c:v>110</c:v>
                </c:pt>
                <c:pt idx="30">
                  <c:v>110AH</c:v>
                </c:pt>
                <c:pt idx="31">
                  <c:v>111</c:v>
                </c:pt>
                <c:pt idx="32">
                  <c:v>112</c:v>
                </c:pt>
                <c:pt idx="33">
                  <c:v>113</c:v>
                </c:pt>
                <c:pt idx="34">
                  <c:v>113AH</c:v>
                </c:pt>
                <c:pt idx="35">
                  <c:v>114</c:v>
                </c:pt>
                <c:pt idx="36">
                  <c:v>115</c:v>
                </c:pt>
                <c:pt idx="37">
                  <c:v>116</c:v>
                </c:pt>
                <c:pt idx="38">
                  <c:v>116bis</c:v>
                </c:pt>
                <c:pt idx="39">
                  <c:v>117</c:v>
                </c:pt>
                <c:pt idx="40">
                  <c:v>118</c:v>
                </c:pt>
                <c:pt idx="41">
                  <c:v>118bis</c:v>
                </c:pt>
                <c:pt idx="42">
                  <c:v>119</c:v>
                </c:pt>
                <c:pt idx="43">
                  <c:v>120</c:v>
                </c:pt>
                <c:pt idx="44">
                  <c:v>121</c:v>
                </c:pt>
                <c:pt idx="45">
                  <c:v>122</c:v>
                </c:pt>
                <c:pt idx="46">
                  <c:v>122bis</c:v>
                </c:pt>
              </c:strCache>
            </c:strRef>
          </c:cat>
          <c:val>
            <c:numRef>
              <c:f>Sheet1!$P$4:$BJ$4</c:f>
              <c:numCache>
                <c:formatCode>0</c:formatCode>
                <c:ptCount val="47"/>
                <c:pt idx="0">
                  <c:v>52</c:v>
                </c:pt>
                <c:pt idx="1">
                  <c:v>41</c:v>
                </c:pt>
                <c:pt idx="2">
                  <c:v>54</c:v>
                </c:pt>
                <c:pt idx="3">
                  <c:v>38</c:v>
                </c:pt>
                <c:pt idx="4">
                  <c:v>38</c:v>
                </c:pt>
                <c:pt idx="5">
                  <c:v>21</c:v>
                </c:pt>
                <c:pt idx="6">
                  <c:v>21</c:v>
                </c:pt>
                <c:pt idx="7">
                  <c:v>17</c:v>
                </c:pt>
                <c:pt idx="8">
                  <c:v>3</c:v>
                </c:pt>
                <c:pt idx="9">
                  <c:v>3</c:v>
                </c:pt>
                <c:pt idx="10">
                  <c:v>9</c:v>
                </c:pt>
                <c:pt idx="11">
                  <c:v>1</c:v>
                </c:pt>
                <c:pt idx="12">
                  <c:v>6</c:v>
                </c:pt>
                <c:pt idx="13">
                  <c:v>2</c:v>
                </c:pt>
                <c:pt idx="14">
                  <c:v>3</c:v>
                </c:pt>
                <c:pt idx="15">
                  <c:v>3</c:v>
                </c:pt>
                <c:pt idx="16">
                  <c:v>4</c:v>
                </c:pt>
                <c:pt idx="17">
                  <c:v>0</c:v>
                </c:pt>
                <c:pt idx="18">
                  <c:v>0</c:v>
                </c:pt>
                <c:pt idx="19">
                  <c:v>2</c:v>
                </c:pt>
                <c:pt idx="20">
                  <c:v>3</c:v>
                </c:pt>
                <c:pt idx="21">
                  <c:v>6</c:v>
                </c:pt>
                <c:pt idx="22">
                  <c:v>3</c:v>
                </c:pt>
                <c:pt idx="23">
                  <c:v>1</c:v>
                </c:pt>
                <c:pt idx="24">
                  <c:v>3</c:v>
                </c:pt>
                <c:pt idx="25">
                  <c:v>1</c:v>
                </c:pt>
                <c:pt idx="26">
                  <c:v>0</c:v>
                </c:pt>
                <c:pt idx="27">
                  <c:v>1</c:v>
                </c:pt>
                <c:pt idx="28">
                  <c:v>1</c:v>
                </c:pt>
                <c:pt idx="31">
                  <c:v>1</c:v>
                </c:pt>
              </c:numCache>
            </c:numRef>
          </c:val>
        </c:ser>
        <c:ser>
          <c:idx val="1"/>
          <c:order val="1"/>
          <c:tx>
            <c:strRef>
              <c:f>Sheet1!$A$5</c:f>
              <c:strCache>
                <c:ptCount val="1"/>
                <c:pt idx="0">
                  <c:v>r11 CR</c:v>
                </c:pt>
              </c:strCache>
            </c:strRef>
          </c:tx>
          <c:spPr>
            <a:solidFill>
              <a:schemeClr val="accent2">
                <a:lumMod val="50000"/>
              </a:schemeClr>
            </a:solidFill>
          </c:spPr>
          <c:invertIfNegative val="0"/>
          <c:cat>
            <c:strRef>
              <c:f>Sheet1!$P$1:$BJ$1</c:f>
              <c:strCache>
                <c:ptCount val="47"/>
                <c:pt idx="0">
                  <c:v>81</c:v>
                </c:pt>
                <c:pt idx="1">
                  <c:v>82</c:v>
                </c:pt>
                <c:pt idx="2">
                  <c:v>83</c:v>
                </c:pt>
                <c:pt idx="3">
                  <c:v>84</c:v>
                </c:pt>
                <c:pt idx="4">
                  <c:v>85</c:v>
                </c:pt>
                <c:pt idx="5">
                  <c:v>86</c:v>
                </c:pt>
                <c:pt idx="6">
                  <c:v>87</c:v>
                </c:pt>
                <c:pt idx="7">
                  <c:v>88</c:v>
                </c:pt>
                <c:pt idx="8">
                  <c:v>89</c:v>
                </c:pt>
                <c:pt idx="9">
                  <c:v>90</c:v>
                </c:pt>
                <c:pt idx="10">
                  <c:v>91</c:v>
                </c:pt>
                <c:pt idx="11">
                  <c:v>92</c:v>
                </c:pt>
                <c:pt idx="12">
                  <c:v>93</c:v>
                </c:pt>
                <c:pt idx="13">
                  <c:v>94</c:v>
                </c:pt>
                <c:pt idx="14">
                  <c:v>95</c:v>
                </c:pt>
                <c:pt idx="15">
                  <c:v>96</c:v>
                </c:pt>
                <c:pt idx="16">
                  <c:v>97</c:v>
                </c:pt>
                <c:pt idx="17">
                  <c:v>98</c:v>
                </c:pt>
                <c:pt idx="18">
                  <c:v>99</c:v>
                </c:pt>
                <c:pt idx="19">
                  <c:v>100</c:v>
                </c:pt>
                <c:pt idx="20">
                  <c:v>101</c:v>
                </c:pt>
                <c:pt idx="21">
                  <c:v>102</c:v>
                </c:pt>
                <c:pt idx="22">
                  <c:v>103</c:v>
                </c:pt>
                <c:pt idx="23">
                  <c:v>104</c:v>
                </c:pt>
                <c:pt idx="24">
                  <c:v>105</c:v>
                </c:pt>
                <c:pt idx="25">
                  <c:v>106</c:v>
                </c:pt>
                <c:pt idx="26">
                  <c:v>107+E</c:v>
                </c:pt>
                <c:pt idx="27">
                  <c:v>108</c:v>
                </c:pt>
                <c:pt idx="28">
                  <c:v>109</c:v>
                </c:pt>
                <c:pt idx="29">
                  <c:v>110</c:v>
                </c:pt>
                <c:pt idx="30">
                  <c:v>110AH</c:v>
                </c:pt>
                <c:pt idx="31">
                  <c:v>111</c:v>
                </c:pt>
                <c:pt idx="32">
                  <c:v>112</c:v>
                </c:pt>
                <c:pt idx="33">
                  <c:v>113</c:v>
                </c:pt>
                <c:pt idx="34">
                  <c:v>113AH</c:v>
                </c:pt>
                <c:pt idx="35">
                  <c:v>114</c:v>
                </c:pt>
                <c:pt idx="36">
                  <c:v>115</c:v>
                </c:pt>
                <c:pt idx="37">
                  <c:v>116</c:v>
                </c:pt>
                <c:pt idx="38">
                  <c:v>116bis</c:v>
                </c:pt>
                <c:pt idx="39">
                  <c:v>117</c:v>
                </c:pt>
                <c:pt idx="40">
                  <c:v>118</c:v>
                </c:pt>
                <c:pt idx="41">
                  <c:v>118bis</c:v>
                </c:pt>
                <c:pt idx="42">
                  <c:v>119</c:v>
                </c:pt>
                <c:pt idx="43">
                  <c:v>120</c:v>
                </c:pt>
                <c:pt idx="44">
                  <c:v>121</c:v>
                </c:pt>
                <c:pt idx="45">
                  <c:v>122</c:v>
                </c:pt>
                <c:pt idx="46">
                  <c:v>122bis</c:v>
                </c:pt>
              </c:strCache>
            </c:strRef>
          </c:cat>
          <c:val>
            <c:numRef>
              <c:f>Sheet1!$P$5:$BJ$5</c:f>
              <c:numCache>
                <c:formatCode>0</c:formatCode>
                <c:ptCount val="47"/>
                <c:pt idx="0">
                  <c:v>2</c:v>
                </c:pt>
                <c:pt idx="1">
                  <c:v>3</c:v>
                </c:pt>
                <c:pt idx="2">
                  <c:v>12</c:v>
                </c:pt>
                <c:pt idx="3">
                  <c:v>16</c:v>
                </c:pt>
                <c:pt idx="4">
                  <c:v>7</c:v>
                </c:pt>
                <c:pt idx="5">
                  <c:v>31</c:v>
                </c:pt>
                <c:pt idx="6">
                  <c:v>26</c:v>
                </c:pt>
                <c:pt idx="7">
                  <c:v>23</c:v>
                </c:pt>
                <c:pt idx="8">
                  <c:v>105</c:v>
                </c:pt>
                <c:pt idx="9">
                  <c:v>71</c:v>
                </c:pt>
                <c:pt idx="10">
                  <c:v>53</c:v>
                </c:pt>
                <c:pt idx="11">
                  <c:v>45</c:v>
                </c:pt>
                <c:pt idx="12">
                  <c:v>18</c:v>
                </c:pt>
                <c:pt idx="13">
                  <c:v>27</c:v>
                </c:pt>
                <c:pt idx="14">
                  <c:v>20</c:v>
                </c:pt>
                <c:pt idx="15">
                  <c:v>20</c:v>
                </c:pt>
                <c:pt idx="16">
                  <c:v>19</c:v>
                </c:pt>
                <c:pt idx="17">
                  <c:v>17</c:v>
                </c:pt>
                <c:pt idx="18">
                  <c:v>10</c:v>
                </c:pt>
                <c:pt idx="19">
                  <c:v>7</c:v>
                </c:pt>
                <c:pt idx="20">
                  <c:v>4</c:v>
                </c:pt>
                <c:pt idx="21">
                  <c:v>5</c:v>
                </c:pt>
                <c:pt idx="22">
                  <c:v>5</c:v>
                </c:pt>
                <c:pt idx="23">
                  <c:v>0</c:v>
                </c:pt>
                <c:pt idx="24">
                  <c:v>6</c:v>
                </c:pt>
                <c:pt idx="25">
                  <c:v>3</c:v>
                </c:pt>
                <c:pt idx="26">
                  <c:v>1</c:v>
                </c:pt>
                <c:pt idx="27">
                  <c:v>1</c:v>
                </c:pt>
                <c:pt idx="28">
                  <c:v>1</c:v>
                </c:pt>
              </c:numCache>
            </c:numRef>
          </c:val>
        </c:ser>
        <c:ser>
          <c:idx val="2"/>
          <c:order val="2"/>
          <c:tx>
            <c:strRef>
              <c:f>Sheet1!$A$6</c:f>
              <c:strCache>
                <c:ptCount val="1"/>
                <c:pt idx="0">
                  <c:v>r12 CR</c:v>
                </c:pt>
              </c:strCache>
            </c:strRef>
          </c:tx>
          <c:spPr>
            <a:solidFill>
              <a:srgbClr val="00B050"/>
            </a:solidFill>
          </c:spPr>
          <c:invertIfNegative val="0"/>
          <c:cat>
            <c:strRef>
              <c:f>Sheet1!$P$1:$BJ$1</c:f>
              <c:strCache>
                <c:ptCount val="47"/>
                <c:pt idx="0">
                  <c:v>81</c:v>
                </c:pt>
                <c:pt idx="1">
                  <c:v>82</c:v>
                </c:pt>
                <c:pt idx="2">
                  <c:v>83</c:v>
                </c:pt>
                <c:pt idx="3">
                  <c:v>84</c:v>
                </c:pt>
                <c:pt idx="4">
                  <c:v>85</c:v>
                </c:pt>
                <c:pt idx="5">
                  <c:v>86</c:v>
                </c:pt>
                <c:pt idx="6">
                  <c:v>87</c:v>
                </c:pt>
                <c:pt idx="7">
                  <c:v>88</c:v>
                </c:pt>
                <c:pt idx="8">
                  <c:v>89</c:v>
                </c:pt>
                <c:pt idx="9">
                  <c:v>90</c:v>
                </c:pt>
                <c:pt idx="10">
                  <c:v>91</c:v>
                </c:pt>
                <c:pt idx="11">
                  <c:v>92</c:v>
                </c:pt>
                <c:pt idx="12">
                  <c:v>93</c:v>
                </c:pt>
                <c:pt idx="13">
                  <c:v>94</c:v>
                </c:pt>
                <c:pt idx="14">
                  <c:v>95</c:v>
                </c:pt>
                <c:pt idx="15">
                  <c:v>96</c:v>
                </c:pt>
                <c:pt idx="16">
                  <c:v>97</c:v>
                </c:pt>
                <c:pt idx="17">
                  <c:v>98</c:v>
                </c:pt>
                <c:pt idx="18">
                  <c:v>99</c:v>
                </c:pt>
                <c:pt idx="19">
                  <c:v>100</c:v>
                </c:pt>
                <c:pt idx="20">
                  <c:v>101</c:v>
                </c:pt>
                <c:pt idx="21">
                  <c:v>102</c:v>
                </c:pt>
                <c:pt idx="22">
                  <c:v>103</c:v>
                </c:pt>
                <c:pt idx="23">
                  <c:v>104</c:v>
                </c:pt>
                <c:pt idx="24">
                  <c:v>105</c:v>
                </c:pt>
                <c:pt idx="25">
                  <c:v>106</c:v>
                </c:pt>
                <c:pt idx="26">
                  <c:v>107+E</c:v>
                </c:pt>
                <c:pt idx="27">
                  <c:v>108</c:v>
                </c:pt>
                <c:pt idx="28">
                  <c:v>109</c:v>
                </c:pt>
                <c:pt idx="29">
                  <c:v>110</c:v>
                </c:pt>
                <c:pt idx="30">
                  <c:v>110AH</c:v>
                </c:pt>
                <c:pt idx="31">
                  <c:v>111</c:v>
                </c:pt>
                <c:pt idx="32">
                  <c:v>112</c:v>
                </c:pt>
                <c:pt idx="33">
                  <c:v>113</c:v>
                </c:pt>
                <c:pt idx="34">
                  <c:v>113AH</c:v>
                </c:pt>
                <c:pt idx="35">
                  <c:v>114</c:v>
                </c:pt>
                <c:pt idx="36">
                  <c:v>115</c:v>
                </c:pt>
                <c:pt idx="37">
                  <c:v>116</c:v>
                </c:pt>
                <c:pt idx="38">
                  <c:v>116bis</c:v>
                </c:pt>
                <c:pt idx="39">
                  <c:v>117</c:v>
                </c:pt>
                <c:pt idx="40">
                  <c:v>118</c:v>
                </c:pt>
                <c:pt idx="41">
                  <c:v>118bis</c:v>
                </c:pt>
                <c:pt idx="42">
                  <c:v>119</c:v>
                </c:pt>
                <c:pt idx="43">
                  <c:v>120</c:v>
                </c:pt>
                <c:pt idx="44">
                  <c:v>121</c:v>
                </c:pt>
                <c:pt idx="45">
                  <c:v>122</c:v>
                </c:pt>
                <c:pt idx="46">
                  <c:v>122bis</c:v>
                </c:pt>
              </c:strCache>
            </c:strRef>
          </c:cat>
          <c:val>
            <c:numRef>
              <c:f>Sheet1!$P$6:$BJ$6</c:f>
              <c:numCache>
                <c:formatCode>0</c:formatCode>
                <c:ptCount val="47"/>
                <c:pt idx="0">
                  <c:v>0</c:v>
                </c:pt>
                <c:pt idx="1">
                  <c:v>0</c:v>
                </c:pt>
                <c:pt idx="2">
                  <c:v>0</c:v>
                </c:pt>
                <c:pt idx="3">
                  <c:v>0</c:v>
                </c:pt>
                <c:pt idx="4">
                  <c:v>0</c:v>
                </c:pt>
                <c:pt idx="5">
                  <c:v>0</c:v>
                </c:pt>
                <c:pt idx="6">
                  <c:v>0</c:v>
                </c:pt>
                <c:pt idx="7">
                  <c:v>0</c:v>
                </c:pt>
                <c:pt idx="8">
                  <c:v>0</c:v>
                </c:pt>
                <c:pt idx="9">
                  <c:v>1</c:v>
                </c:pt>
                <c:pt idx="10">
                  <c:v>1</c:v>
                </c:pt>
                <c:pt idx="11">
                  <c:v>2</c:v>
                </c:pt>
                <c:pt idx="12">
                  <c:v>2</c:v>
                </c:pt>
                <c:pt idx="13">
                  <c:v>4</c:v>
                </c:pt>
                <c:pt idx="14">
                  <c:v>11</c:v>
                </c:pt>
                <c:pt idx="15">
                  <c:v>8</c:v>
                </c:pt>
                <c:pt idx="16">
                  <c:v>19</c:v>
                </c:pt>
                <c:pt idx="17">
                  <c:v>21</c:v>
                </c:pt>
                <c:pt idx="18">
                  <c:v>35</c:v>
                </c:pt>
                <c:pt idx="19">
                  <c:v>50</c:v>
                </c:pt>
                <c:pt idx="20">
                  <c:v>38</c:v>
                </c:pt>
                <c:pt idx="21">
                  <c:v>64</c:v>
                </c:pt>
                <c:pt idx="22">
                  <c:v>55</c:v>
                </c:pt>
                <c:pt idx="23">
                  <c:v>39</c:v>
                </c:pt>
                <c:pt idx="24">
                  <c:v>35</c:v>
                </c:pt>
                <c:pt idx="25">
                  <c:v>34</c:v>
                </c:pt>
                <c:pt idx="26">
                  <c:v>21</c:v>
                </c:pt>
                <c:pt idx="27">
                  <c:v>11</c:v>
                </c:pt>
                <c:pt idx="28">
                  <c:v>10</c:v>
                </c:pt>
                <c:pt idx="29">
                  <c:v>9</c:v>
                </c:pt>
                <c:pt idx="30">
                  <c:v>1</c:v>
                </c:pt>
                <c:pt idx="31">
                  <c:v>9</c:v>
                </c:pt>
                <c:pt idx="32">
                  <c:v>3</c:v>
                </c:pt>
                <c:pt idx="33">
                  <c:v>3</c:v>
                </c:pt>
                <c:pt idx="35">
                  <c:v>3</c:v>
                </c:pt>
                <c:pt idx="44" formatCode="General">
                  <c:v>1</c:v>
                </c:pt>
              </c:numCache>
            </c:numRef>
          </c:val>
        </c:ser>
        <c:ser>
          <c:idx val="3"/>
          <c:order val="3"/>
          <c:tx>
            <c:strRef>
              <c:f>Sheet1!$A$7</c:f>
              <c:strCache>
                <c:ptCount val="1"/>
                <c:pt idx="0">
                  <c:v>r13 CR</c:v>
                </c:pt>
              </c:strCache>
            </c:strRef>
          </c:tx>
          <c:spPr>
            <a:solidFill>
              <a:srgbClr val="FF0000"/>
            </a:solidFill>
          </c:spPr>
          <c:invertIfNegative val="0"/>
          <c:cat>
            <c:strRef>
              <c:f>Sheet1!$P$1:$BJ$1</c:f>
              <c:strCache>
                <c:ptCount val="47"/>
                <c:pt idx="0">
                  <c:v>81</c:v>
                </c:pt>
                <c:pt idx="1">
                  <c:v>82</c:v>
                </c:pt>
                <c:pt idx="2">
                  <c:v>83</c:v>
                </c:pt>
                <c:pt idx="3">
                  <c:v>84</c:v>
                </c:pt>
                <c:pt idx="4">
                  <c:v>85</c:v>
                </c:pt>
                <c:pt idx="5">
                  <c:v>86</c:v>
                </c:pt>
                <c:pt idx="6">
                  <c:v>87</c:v>
                </c:pt>
                <c:pt idx="7">
                  <c:v>88</c:v>
                </c:pt>
                <c:pt idx="8">
                  <c:v>89</c:v>
                </c:pt>
                <c:pt idx="9">
                  <c:v>90</c:v>
                </c:pt>
                <c:pt idx="10">
                  <c:v>91</c:v>
                </c:pt>
                <c:pt idx="11">
                  <c:v>92</c:v>
                </c:pt>
                <c:pt idx="12">
                  <c:v>93</c:v>
                </c:pt>
                <c:pt idx="13">
                  <c:v>94</c:v>
                </c:pt>
                <c:pt idx="14">
                  <c:v>95</c:v>
                </c:pt>
                <c:pt idx="15">
                  <c:v>96</c:v>
                </c:pt>
                <c:pt idx="16">
                  <c:v>97</c:v>
                </c:pt>
                <c:pt idx="17">
                  <c:v>98</c:v>
                </c:pt>
                <c:pt idx="18">
                  <c:v>99</c:v>
                </c:pt>
                <c:pt idx="19">
                  <c:v>100</c:v>
                </c:pt>
                <c:pt idx="20">
                  <c:v>101</c:v>
                </c:pt>
                <c:pt idx="21">
                  <c:v>102</c:v>
                </c:pt>
                <c:pt idx="22">
                  <c:v>103</c:v>
                </c:pt>
                <c:pt idx="23">
                  <c:v>104</c:v>
                </c:pt>
                <c:pt idx="24">
                  <c:v>105</c:v>
                </c:pt>
                <c:pt idx="25">
                  <c:v>106</c:v>
                </c:pt>
                <c:pt idx="26">
                  <c:v>107+E</c:v>
                </c:pt>
                <c:pt idx="27">
                  <c:v>108</c:v>
                </c:pt>
                <c:pt idx="28">
                  <c:v>109</c:v>
                </c:pt>
                <c:pt idx="29">
                  <c:v>110</c:v>
                </c:pt>
                <c:pt idx="30">
                  <c:v>110AH</c:v>
                </c:pt>
                <c:pt idx="31">
                  <c:v>111</c:v>
                </c:pt>
                <c:pt idx="32">
                  <c:v>112</c:v>
                </c:pt>
                <c:pt idx="33">
                  <c:v>113</c:v>
                </c:pt>
                <c:pt idx="34">
                  <c:v>113AH</c:v>
                </c:pt>
                <c:pt idx="35">
                  <c:v>114</c:v>
                </c:pt>
                <c:pt idx="36">
                  <c:v>115</c:v>
                </c:pt>
                <c:pt idx="37">
                  <c:v>116</c:v>
                </c:pt>
                <c:pt idx="38">
                  <c:v>116bis</c:v>
                </c:pt>
                <c:pt idx="39">
                  <c:v>117</c:v>
                </c:pt>
                <c:pt idx="40">
                  <c:v>118</c:v>
                </c:pt>
                <c:pt idx="41">
                  <c:v>118bis</c:v>
                </c:pt>
                <c:pt idx="42">
                  <c:v>119</c:v>
                </c:pt>
                <c:pt idx="43">
                  <c:v>120</c:v>
                </c:pt>
                <c:pt idx="44">
                  <c:v>121</c:v>
                </c:pt>
                <c:pt idx="45">
                  <c:v>122</c:v>
                </c:pt>
                <c:pt idx="46">
                  <c:v>122bis</c:v>
                </c:pt>
              </c:strCache>
            </c:strRef>
          </c:cat>
          <c:val>
            <c:numRef>
              <c:f>Sheet1!$P$7:$BJ$7</c:f>
              <c:numCache>
                <c:formatCode>0</c:formatCode>
                <c:ptCount val="47"/>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2</c:v>
                </c:pt>
                <c:pt idx="23">
                  <c:v>10</c:v>
                </c:pt>
                <c:pt idx="24">
                  <c:v>19</c:v>
                </c:pt>
                <c:pt idx="25">
                  <c:v>13</c:v>
                </c:pt>
                <c:pt idx="26">
                  <c:v>14</c:v>
                </c:pt>
                <c:pt idx="27">
                  <c:v>6</c:v>
                </c:pt>
                <c:pt idx="28">
                  <c:v>9</c:v>
                </c:pt>
                <c:pt idx="29">
                  <c:v>56</c:v>
                </c:pt>
                <c:pt idx="30">
                  <c:v>25</c:v>
                </c:pt>
                <c:pt idx="31">
                  <c:v>58</c:v>
                </c:pt>
                <c:pt idx="32">
                  <c:v>73</c:v>
                </c:pt>
                <c:pt idx="33">
                  <c:v>41</c:v>
                </c:pt>
                <c:pt idx="34">
                  <c:v>11</c:v>
                </c:pt>
                <c:pt idx="35">
                  <c:v>35</c:v>
                </c:pt>
                <c:pt idx="36">
                  <c:v>29</c:v>
                </c:pt>
                <c:pt idx="37">
                  <c:v>25</c:v>
                </c:pt>
                <c:pt idx="38">
                  <c:v>25</c:v>
                </c:pt>
                <c:pt idx="39">
                  <c:v>9</c:v>
                </c:pt>
                <c:pt idx="40">
                  <c:v>11</c:v>
                </c:pt>
                <c:pt idx="41">
                  <c:v>2</c:v>
                </c:pt>
                <c:pt idx="42">
                  <c:v>5</c:v>
                </c:pt>
                <c:pt idx="43">
                  <c:v>2</c:v>
                </c:pt>
                <c:pt idx="44">
                  <c:v>4</c:v>
                </c:pt>
                <c:pt idx="45">
                  <c:v>2</c:v>
                </c:pt>
                <c:pt idx="46">
                  <c:v>5</c:v>
                </c:pt>
              </c:numCache>
            </c:numRef>
          </c:val>
        </c:ser>
        <c:ser>
          <c:idx val="4"/>
          <c:order val="4"/>
          <c:tx>
            <c:strRef>
              <c:f>Sheet1!$A$8</c:f>
              <c:strCache>
                <c:ptCount val="1"/>
                <c:pt idx="0">
                  <c:v>r14 CR</c:v>
                </c:pt>
              </c:strCache>
            </c:strRef>
          </c:tx>
          <c:spPr>
            <a:solidFill>
              <a:srgbClr val="FFC000"/>
            </a:solidFill>
          </c:spPr>
          <c:invertIfNegative val="0"/>
          <c:cat>
            <c:strRef>
              <c:f>Sheet1!$P$1:$BJ$1</c:f>
              <c:strCache>
                <c:ptCount val="47"/>
                <c:pt idx="0">
                  <c:v>81</c:v>
                </c:pt>
                <c:pt idx="1">
                  <c:v>82</c:v>
                </c:pt>
                <c:pt idx="2">
                  <c:v>83</c:v>
                </c:pt>
                <c:pt idx="3">
                  <c:v>84</c:v>
                </c:pt>
                <c:pt idx="4">
                  <c:v>85</c:v>
                </c:pt>
                <c:pt idx="5">
                  <c:v>86</c:v>
                </c:pt>
                <c:pt idx="6">
                  <c:v>87</c:v>
                </c:pt>
                <c:pt idx="7">
                  <c:v>88</c:v>
                </c:pt>
                <c:pt idx="8">
                  <c:v>89</c:v>
                </c:pt>
                <c:pt idx="9">
                  <c:v>90</c:v>
                </c:pt>
                <c:pt idx="10">
                  <c:v>91</c:v>
                </c:pt>
                <c:pt idx="11">
                  <c:v>92</c:v>
                </c:pt>
                <c:pt idx="12">
                  <c:v>93</c:v>
                </c:pt>
                <c:pt idx="13">
                  <c:v>94</c:v>
                </c:pt>
                <c:pt idx="14">
                  <c:v>95</c:v>
                </c:pt>
                <c:pt idx="15">
                  <c:v>96</c:v>
                </c:pt>
                <c:pt idx="16">
                  <c:v>97</c:v>
                </c:pt>
                <c:pt idx="17">
                  <c:v>98</c:v>
                </c:pt>
                <c:pt idx="18">
                  <c:v>99</c:v>
                </c:pt>
                <c:pt idx="19">
                  <c:v>100</c:v>
                </c:pt>
                <c:pt idx="20">
                  <c:v>101</c:v>
                </c:pt>
                <c:pt idx="21">
                  <c:v>102</c:v>
                </c:pt>
                <c:pt idx="22">
                  <c:v>103</c:v>
                </c:pt>
                <c:pt idx="23">
                  <c:v>104</c:v>
                </c:pt>
                <c:pt idx="24">
                  <c:v>105</c:v>
                </c:pt>
                <c:pt idx="25">
                  <c:v>106</c:v>
                </c:pt>
                <c:pt idx="26">
                  <c:v>107+E</c:v>
                </c:pt>
                <c:pt idx="27">
                  <c:v>108</c:v>
                </c:pt>
                <c:pt idx="28">
                  <c:v>109</c:v>
                </c:pt>
                <c:pt idx="29">
                  <c:v>110</c:v>
                </c:pt>
                <c:pt idx="30">
                  <c:v>110AH</c:v>
                </c:pt>
                <c:pt idx="31">
                  <c:v>111</c:v>
                </c:pt>
                <c:pt idx="32">
                  <c:v>112</c:v>
                </c:pt>
                <c:pt idx="33">
                  <c:v>113</c:v>
                </c:pt>
                <c:pt idx="34">
                  <c:v>113AH</c:v>
                </c:pt>
                <c:pt idx="35">
                  <c:v>114</c:v>
                </c:pt>
                <c:pt idx="36">
                  <c:v>115</c:v>
                </c:pt>
                <c:pt idx="37">
                  <c:v>116</c:v>
                </c:pt>
                <c:pt idx="38">
                  <c:v>116bis</c:v>
                </c:pt>
                <c:pt idx="39">
                  <c:v>117</c:v>
                </c:pt>
                <c:pt idx="40">
                  <c:v>118</c:v>
                </c:pt>
                <c:pt idx="41">
                  <c:v>118bis</c:v>
                </c:pt>
                <c:pt idx="42">
                  <c:v>119</c:v>
                </c:pt>
                <c:pt idx="43">
                  <c:v>120</c:v>
                </c:pt>
                <c:pt idx="44">
                  <c:v>121</c:v>
                </c:pt>
                <c:pt idx="45">
                  <c:v>122</c:v>
                </c:pt>
                <c:pt idx="46">
                  <c:v>122bis</c:v>
                </c:pt>
              </c:strCache>
            </c:strRef>
          </c:cat>
          <c:val>
            <c:numRef>
              <c:f>Sheet1!$P$8:$BJ$8</c:f>
              <c:numCache>
                <c:formatCode>General</c:formatCode>
                <c:ptCount val="47"/>
                <c:pt idx="35">
                  <c:v>4</c:v>
                </c:pt>
                <c:pt idx="36">
                  <c:v>21</c:v>
                </c:pt>
                <c:pt idx="37">
                  <c:v>69</c:v>
                </c:pt>
                <c:pt idx="38">
                  <c:v>81</c:v>
                </c:pt>
                <c:pt idx="39">
                  <c:v>33</c:v>
                </c:pt>
                <c:pt idx="40">
                  <c:v>56</c:v>
                </c:pt>
                <c:pt idx="41">
                  <c:v>23</c:v>
                </c:pt>
                <c:pt idx="42">
                  <c:v>13</c:v>
                </c:pt>
                <c:pt idx="43">
                  <c:v>17</c:v>
                </c:pt>
                <c:pt idx="44">
                  <c:v>18</c:v>
                </c:pt>
                <c:pt idx="45">
                  <c:v>20</c:v>
                </c:pt>
                <c:pt idx="46">
                  <c:v>10</c:v>
                </c:pt>
              </c:numCache>
            </c:numRef>
          </c:val>
        </c:ser>
        <c:ser>
          <c:idx val="5"/>
          <c:order val="5"/>
          <c:tx>
            <c:strRef>
              <c:f>Sheet1!$A$9</c:f>
              <c:strCache>
                <c:ptCount val="1"/>
                <c:pt idx="0">
                  <c:v>r15 (P)CR</c:v>
                </c:pt>
              </c:strCache>
            </c:strRef>
          </c:tx>
          <c:spPr>
            <a:solidFill>
              <a:srgbClr val="00B0F0"/>
            </a:solidFill>
          </c:spPr>
          <c:invertIfNegative val="0"/>
          <c:cat>
            <c:strRef>
              <c:f>Sheet1!$P$1:$BJ$1</c:f>
              <c:strCache>
                <c:ptCount val="47"/>
                <c:pt idx="0">
                  <c:v>81</c:v>
                </c:pt>
                <c:pt idx="1">
                  <c:v>82</c:v>
                </c:pt>
                <c:pt idx="2">
                  <c:v>83</c:v>
                </c:pt>
                <c:pt idx="3">
                  <c:v>84</c:v>
                </c:pt>
                <c:pt idx="4">
                  <c:v>85</c:v>
                </c:pt>
                <c:pt idx="5">
                  <c:v>86</c:v>
                </c:pt>
                <c:pt idx="6">
                  <c:v>87</c:v>
                </c:pt>
                <c:pt idx="7">
                  <c:v>88</c:v>
                </c:pt>
                <c:pt idx="8">
                  <c:v>89</c:v>
                </c:pt>
                <c:pt idx="9">
                  <c:v>90</c:v>
                </c:pt>
                <c:pt idx="10">
                  <c:v>91</c:v>
                </c:pt>
                <c:pt idx="11">
                  <c:v>92</c:v>
                </c:pt>
                <c:pt idx="12">
                  <c:v>93</c:v>
                </c:pt>
                <c:pt idx="13">
                  <c:v>94</c:v>
                </c:pt>
                <c:pt idx="14">
                  <c:v>95</c:v>
                </c:pt>
                <c:pt idx="15">
                  <c:v>96</c:v>
                </c:pt>
                <c:pt idx="16">
                  <c:v>97</c:v>
                </c:pt>
                <c:pt idx="17">
                  <c:v>98</c:v>
                </c:pt>
                <c:pt idx="18">
                  <c:v>99</c:v>
                </c:pt>
                <c:pt idx="19">
                  <c:v>100</c:v>
                </c:pt>
                <c:pt idx="20">
                  <c:v>101</c:v>
                </c:pt>
                <c:pt idx="21">
                  <c:v>102</c:v>
                </c:pt>
                <c:pt idx="22">
                  <c:v>103</c:v>
                </c:pt>
                <c:pt idx="23">
                  <c:v>104</c:v>
                </c:pt>
                <c:pt idx="24">
                  <c:v>105</c:v>
                </c:pt>
                <c:pt idx="25">
                  <c:v>106</c:v>
                </c:pt>
                <c:pt idx="26">
                  <c:v>107+E</c:v>
                </c:pt>
                <c:pt idx="27">
                  <c:v>108</c:v>
                </c:pt>
                <c:pt idx="28">
                  <c:v>109</c:v>
                </c:pt>
                <c:pt idx="29">
                  <c:v>110</c:v>
                </c:pt>
                <c:pt idx="30">
                  <c:v>110AH</c:v>
                </c:pt>
                <c:pt idx="31">
                  <c:v>111</c:v>
                </c:pt>
                <c:pt idx="32">
                  <c:v>112</c:v>
                </c:pt>
                <c:pt idx="33">
                  <c:v>113</c:v>
                </c:pt>
                <c:pt idx="34">
                  <c:v>113AH</c:v>
                </c:pt>
                <c:pt idx="35">
                  <c:v>114</c:v>
                </c:pt>
                <c:pt idx="36">
                  <c:v>115</c:v>
                </c:pt>
                <c:pt idx="37">
                  <c:v>116</c:v>
                </c:pt>
                <c:pt idx="38">
                  <c:v>116bis</c:v>
                </c:pt>
                <c:pt idx="39">
                  <c:v>117</c:v>
                </c:pt>
                <c:pt idx="40">
                  <c:v>118</c:v>
                </c:pt>
                <c:pt idx="41">
                  <c:v>118bis</c:v>
                </c:pt>
                <c:pt idx="42">
                  <c:v>119</c:v>
                </c:pt>
                <c:pt idx="43">
                  <c:v>120</c:v>
                </c:pt>
                <c:pt idx="44">
                  <c:v>121</c:v>
                </c:pt>
                <c:pt idx="45">
                  <c:v>122</c:v>
                </c:pt>
                <c:pt idx="46">
                  <c:v>122bis</c:v>
                </c:pt>
              </c:strCache>
            </c:strRef>
          </c:cat>
          <c:val>
            <c:numRef>
              <c:f>Sheet1!$P$9:$BJ$9</c:f>
              <c:numCache>
                <c:formatCode>General</c:formatCode>
                <c:ptCount val="47"/>
                <c:pt idx="41">
                  <c:v>63</c:v>
                </c:pt>
                <c:pt idx="42">
                  <c:v>126</c:v>
                </c:pt>
                <c:pt idx="43">
                  <c:v>117</c:v>
                </c:pt>
                <c:pt idx="44">
                  <c:v>121</c:v>
                </c:pt>
                <c:pt idx="45">
                  <c:v>171</c:v>
                </c:pt>
                <c:pt idx="46">
                  <c:v>214</c:v>
                </c:pt>
              </c:numCache>
            </c:numRef>
          </c:val>
        </c:ser>
        <c:dLbls>
          <c:showLegendKey val="0"/>
          <c:showVal val="0"/>
          <c:showCatName val="0"/>
          <c:showSerName val="0"/>
          <c:showPercent val="0"/>
          <c:showBubbleSize val="0"/>
        </c:dLbls>
        <c:gapWidth val="150"/>
        <c:shape val="box"/>
        <c:axId val="154826272"/>
        <c:axId val="154826832"/>
        <c:axId val="0"/>
      </c:bar3DChart>
      <c:catAx>
        <c:axId val="154826272"/>
        <c:scaling>
          <c:orientation val="minMax"/>
        </c:scaling>
        <c:delete val="0"/>
        <c:axPos val="b"/>
        <c:numFmt formatCode="General" sourceLinked="0"/>
        <c:majorTickMark val="out"/>
        <c:minorTickMark val="none"/>
        <c:tickLblPos val="nextTo"/>
        <c:txPr>
          <a:bodyPr/>
          <a:lstStyle/>
          <a:p>
            <a:pPr>
              <a:defRPr sz="900"/>
            </a:pPr>
            <a:endParaRPr lang="de-DE"/>
          </a:p>
        </c:txPr>
        <c:crossAx val="154826832"/>
        <c:crosses val="autoZero"/>
        <c:auto val="1"/>
        <c:lblAlgn val="ctr"/>
        <c:lblOffset val="100"/>
        <c:noMultiLvlLbl val="0"/>
      </c:catAx>
      <c:valAx>
        <c:axId val="154826832"/>
        <c:scaling>
          <c:orientation val="minMax"/>
        </c:scaling>
        <c:delete val="0"/>
        <c:axPos val="l"/>
        <c:majorGridlines/>
        <c:numFmt formatCode="0" sourceLinked="1"/>
        <c:majorTickMark val="out"/>
        <c:minorTickMark val="none"/>
        <c:tickLblPos val="nextTo"/>
        <c:crossAx val="154826272"/>
        <c:crosses val="autoZero"/>
        <c:crossBetween val="between"/>
      </c:valAx>
    </c:plotArea>
    <c:legend>
      <c:legendPos val="r"/>
      <c:layout>
        <c:manualLayout>
          <c:xMode val="edge"/>
          <c:yMode val="edge"/>
          <c:x val="0.12123885671860235"/>
          <c:y val="0.1097541576142214"/>
          <c:w val="0.38237888017510563"/>
          <c:h val="0.21735579498900437"/>
        </c:manualLayout>
      </c:layout>
      <c:overlay val="0"/>
      <c:txPr>
        <a:bodyPr/>
        <a:lstStyle/>
        <a:p>
          <a:pPr>
            <a:defRPr sz="1400"/>
          </a:pPr>
          <a:endParaRPr lang="de-DE"/>
        </a:p>
      </c:txPr>
    </c:legend>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49176A58-110A-4C63-B224-8BFD3D79F71F}" type="slidenum">
              <a:rPr lang="en-GB"/>
              <a:pPr>
                <a:defRPr/>
              </a:pPr>
              <a:t>‹#›</a:t>
            </a:fld>
            <a:endParaRPr lang="en-GB"/>
          </a:p>
        </p:txBody>
      </p:sp>
    </p:spTree>
    <p:extLst>
      <p:ext uri="{BB962C8B-B14F-4D97-AF65-F5344CB8AC3E}">
        <p14:creationId xmlns:p14="http://schemas.microsoft.com/office/powerpoint/2010/main" val="36318933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48132"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A50E9F8E-2F37-48F8-AD7D-67CFB69FA4B1}" type="slidenum">
              <a:rPr lang="en-GB"/>
              <a:pPr>
                <a:defRPr/>
              </a:pPr>
              <a:t>‹#›</a:t>
            </a:fld>
            <a:endParaRPr lang="en-GB"/>
          </a:p>
        </p:txBody>
      </p:sp>
      <p:sp>
        <p:nvSpPr>
          <p:cNvPr id="9" name="Footer Placeholder 8"/>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en-US"/>
          </a:p>
        </p:txBody>
      </p:sp>
      <p:sp>
        <p:nvSpPr>
          <p:cNvPr id="10" name="Header Placeholder 9"/>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p14="http://schemas.microsoft.com/office/powerpoint/2010/main" val="281154163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xfrm>
            <a:off x="915988" y="742950"/>
            <a:ext cx="4967287" cy="3725863"/>
          </a:xfrm>
          <a:ln/>
        </p:spPr>
      </p:sp>
      <p:sp>
        <p:nvSpPr>
          <p:cNvPr id="49155"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de-DE" smtClean="0"/>
          </a:p>
        </p:txBody>
      </p:sp>
    </p:spTree>
    <p:extLst>
      <p:ext uri="{BB962C8B-B14F-4D97-AF65-F5344CB8AC3E}">
        <p14:creationId xmlns:p14="http://schemas.microsoft.com/office/powerpoint/2010/main" val="16586336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50E9F8E-2F37-48F8-AD7D-67CFB69FA4B1}" type="slidenum">
              <a:rPr lang="en-GB" smtClean="0"/>
              <a:pPr>
                <a:defRPr/>
              </a:pPr>
              <a:t>35</a:t>
            </a:fld>
            <a:endParaRPr lang="en-GB"/>
          </a:p>
        </p:txBody>
      </p:sp>
    </p:spTree>
    <p:extLst>
      <p:ext uri="{BB962C8B-B14F-4D97-AF65-F5344CB8AC3E}">
        <p14:creationId xmlns:p14="http://schemas.microsoft.com/office/powerpoint/2010/main" val="36523574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de-DE"/>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de-DE"/>
          </a:p>
        </p:txBody>
      </p:sp>
    </p:spTree>
    <p:extLst>
      <p:ext uri="{BB962C8B-B14F-4D97-AF65-F5344CB8AC3E}">
        <p14:creationId xmlns:p14="http://schemas.microsoft.com/office/powerpoint/2010/main" val="330416452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val="107596109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de-D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val="210024589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
        <p:nvSpPr>
          <p:cNvPr id="5" name="Title 4"/>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2422850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p14="http://schemas.microsoft.com/office/powerpoint/2010/main" val="296623595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de-D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37540227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val="24479549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de-D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val="109121041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Tree>
    <p:extLst>
      <p:ext uri="{BB962C8B-B14F-4D97-AF65-F5344CB8AC3E}">
        <p14:creationId xmlns:p14="http://schemas.microsoft.com/office/powerpoint/2010/main" val="323184219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64DD4066-8C54-4FD9-BE63-434220220580}" type="slidenum">
              <a:rPr lang="en-GB" smtClean="0"/>
              <a:pPr>
                <a:defRPr/>
              </a:pPr>
              <a:t>‹#›</a:t>
            </a:fld>
            <a:endParaRPr lang="en-GB"/>
          </a:p>
        </p:txBody>
      </p:sp>
    </p:spTree>
    <p:extLst>
      <p:ext uri="{BB962C8B-B14F-4D97-AF65-F5344CB8AC3E}">
        <p14:creationId xmlns:p14="http://schemas.microsoft.com/office/powerpoint/2010/main" val="201927993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de-D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23784911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de-D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de-DE"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0013713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57200" y="6483350"/>
            <a:ext cx="4853517"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endParaRPr lang="en-GB" altLang="de-DE" smtClean="0"/>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dirty="0" smtClean="0"/>
              <a:t> Click to edit Master text styles</a:t>
            </a:r>
          </a:p>
          <a:p>
            <a:pPr lvl="1"/>
            <a:r>
              <a:rPr lang="en-US" altLang="de-DE" dirty="0" smtClean="0"/>
              <a:t>Second level</a:t>
            </a:r>
          </a:p>
          <a:p>
            <a:pPr lvl="2"/>
            <a:r>
              <a:rPr lang="en-US" altLang="de-DE" dirty="0" smtClean="0"/>
              <a:t>Third level</a:t>
            </a:r>
          </a:p>
          <a:p>
            <a:pPr lvl="3"/>
            <a:r>
              <a:rPr lang="en-US" altLang="de-DE" dirty="0" smtClean="0"/>
              <a:t>Fourth level</a:t>
            </a:r>
          </a:p>
          <a:p>
            <a:pPr lvl="4"/>
            <a:r>
              <a:rPr lang="en-US" altLang="de-DE" dirty="0" smtClean="0"/>
              <a:t>Fifth level</a:t>
            </a:r>
            <a:endParaRPr lang="en-GB" altLang="de-DE" dirty="0" smtClean="0"/>
          </a:p>
        </p:txBody>
      </p:sp>
      <p:pic>
        <p:nvPicPr>
          <p:cNvPr id="1030" name="Picture 6" descr="3GPP_TM_RD.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defRPr>
            </a:lvl1pPr>
          </a:lstStyle>
          <a:p>
            <a:pPr>
              <a:defRPr/>
            </a:pPr>
            <a:fld id="{64DD4066-8C54-4FD9-BE63-434220220580}" type="slidenum">
              <a:rPr lang="en-GB"/>
              <a:pPr>
                <a:defRPr/>
              </a:pPr>
              <a:t>‹#›</a:t>
            </a:fld>
            <a:endParaRPr lang="en-GB"/>
          </a:p>
        </p:txBody>
      </p:sp>
      <p:pic>
        <p:nvPicPr>
          <p:cNvPr id="1033" name="Picture 7" descr="green2.jp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37104" y="6468904"/>
            <a:ext cx="484370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GB" altLang="de-DE" dirty="0" smtClean="0">
                <a:solidFill>
                  <a:schemeClr val="bg1"/>
                </a:solidFill>
              </a:rPr>
              <a:t>© 3GPP 2017     </a:t>
            </a:r>
            <a:r>
              <a:rPr lang="en-GB" altLang="de-DE" dirty="0" smtClean="0">
                <a:solidFill>
                  <a:schemeClr val="bg1"/>
                </a:solidFill>
              </a:rPr>
              <a:t>SP-170712</a:t>
            </a:r>
            <a:r>
              <a:rPr lang="en-GB" altLang="de-DE" baseline="0" dirty="0" smtClean="0">
                <a:solidFill>
                  <a:schemeClr val="bg1"/>
                </a:solidFill>
              </a:rPr>
              <a:t>  </a:t>
            </a:r>
            <a:r>
              <a:rPr lang="en-GB" altLang="de-DE" dirty="0" smtClean="0">
                <a:solidFill>
                  <a:schemeClr val="bg1"/>
                </a:solidFill>
              </a:rPr>
              <a:t> </a:t>
            </a:r>
            <a:r>
              <a:rPr lang="en-GB" altLang="de-DE" dirty="0" smtClean="0">
                <a:solidFill>
                  <a:schemeClr val="bg1"/>
                </a:solidFill>
              </a:rPr>
              <a:t>TSG SA#77</a:t>
            </a:r>
            <a:r>
              <a:rPr lang="en-GB" altLang="de-DE" baseline="0" dirty="0" smtClean="0">
                <a:solidFill>
                  <a:schemeClr val="bg1"/>
                </a:solidFill>
              </a:rPr>
              <a:t> Sapporo</a:t>
            </a:r>
            <a:r>
              <a:rPr lang="en-GB" altLang="de-DE" dirty="0" smtClean="0">
                <a:solidFill>
                  <a:schemeClr val="bg1"/>
                </a:solidFill>
              </a:rPr>
              <a:t>, Japan, Sep 13-15</a:t>
            </a:r>
            <a:r>
              <a:rPr lang="en-GB" altLang="de-DE" baseline="0" dirty="0" smtClean="0">
                <a:solidFill>
                  <a:schemeClr val="bg1"/>
                </a:solidFill>
              </a:rPr>
              <a:t>, 2017</a:t>
            </a:r>
            <a:endParaRPr lang="en-GB" altLang="de-DE" dirty="0" smtClean="0">
              <a:solidFill>
                <a:schemeClr val="bg1"/>
              </a:solidFill>
            </a:endParaRPr>
          </a:p>
        </p:txBody>
      </p:sp>
      <p:sp>
        <p:nvSpPr>
          <p:cNvPr id="56334" name="Slide Number Placeholder 4"/>
          <p:cNvSpPr txBox="1">
            <a:spLocks noGrp="1"/>
          </p:cNvSpPr>
          <p:nvPr/>
        </p:nvSpPr>
        <p:spPr bwMode="auto">
          <a:xfrm>
            <a:off x="8574088" y="6464300"/>
            <a:ext cx="395287"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fld id="{406A5327-991E-4222-B7ED-0A22C893D7CF}" type="slidenum">
              <a:rPr lang="en-GB" sz="1100" smtClean="0">
                <a:solidFill>
                  <a:schemeClr val="bg1"/>
                </a:solidFill>
              </a:rPr>
              <a:pPr eaLnBrk="1" hangingPunct="1">
                <a:defRPr/>
              </a:pPr>
              <a:t>‹#›</a:t>
            </a:fld>
            <a:endParaRPr lang="en-GB" sz="1100" smtClean="0">
              <a:solidFill>
                <a:schemeClr val="bg1"/>
              </a:solidFill>
            </a:endParaRPr>
          </a:p>
        </p:txBody>
      </p:sp>
    </p:spTree>
  </p:cSld>
  <p:clrMap bg1="lt1" tx1="dk1" bg2="lt2" tx2="dk2" accent1="accent1" accent2="accent2" accent3="accent3" accent4="accent4" accent5="accent5" accent6="accent6" hlink="hlink" folHlink="folHlink"/>
  <p:sldLayoutIdLst>
    <p:sldLayoutId id="2147484791" r:id="rId1"/>
    <p:sldLayoutId id="2147484792" r:id="rId2"/>
    <p:sldLayoutId id="2147484793" r:id="rId3"/>
    <p:sldLayoutId id="2147484794" r:id="rId4"/>
    <p:sldLayoutId id="2147484795" r:id="rId5"/>
    <p:sldLayoutId id="2147484796" r:id="rId6"/>
    <p:sldLayoutId id="2147484797" r:id="rId7"/>
    <p:sldLayoutId id="2147484798" r:id="rId8"/>
    <p:sldLayoutId id="2147484799" r:id="rId9"/>
    <p:sldLayoutId id="2147484800" r:id="rId10"/>
    <p:sldLayoutId id="2147484801" r:id="rId11"/>
    <p:sldLayoutId id="2147484802" r:id="rId12"/>
  </p:sldLayoutIdLst>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1" fontAlgn="base" hangingPunct="1">
        <a:spcBef>
          <a:spcPct val="0"/>
        </a:spcBef>
        <a:spcAft>
          <a:spcPct val="0"/>
        </a:spcAft>
        <a:defRPr sz="3200">
          <a:solidFill>
            <a:srgbClr val="FF0000"/>
          </a:solidFill>
          <a:latin typeface="Calibri" pitchFamily="34" charset="0"/>
        </a:defRPr>
      </a:lvl6pPr>
      <a:lvl7pPr marL="914400" algn="ctr" rtl="0" eaLnBrk="1" fontAlgn="base" hangingPunct="1">
        <a:spcBef>
          <a:spcPct val="0"/>
        </a:spcBef>
        <a:spcAft>
          <a:spcPct val="0"/>
        </a:spcAft>
        <a:defRPr sz="3200">
          <a:solidFill>
            <a:srgbClr val="FF0000"/>
          </a:solidFill>
          <a:latin typeface="Calibri" pitchFamily="34" charset="0"/>
        </a:defRPr>
      </a:lvl7pPr>
      <a:lvl8pPr marL="1371600" algn="ctr" rtl="0" eaLnBrk="1" fontAlgn="base" hangingPunct="1">
        <a:spcBef>
          <a:spcPct val="0"/>
        </a:spcBef>
        <a:spcAft>
          <a:spcPct val="0"/>
        </a:spcAft>
        <a:defRPr sz="3200">
          <a:solidFill>
            <a:srgbClr val="FF0000"/>
          </a:solidFill>
          <a:latin typeface="Calibri" pitchFamily="34" charset="0"/>
        </a:defRPr>
      </a:lvl8pPr>
      <a:lvl9pPr marL="1828800" algn="ctr" rtl="0" eaLnBrk="1" fontAlgn="base" hangingPunct="1">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6" descr="3GPP_TM_RD.jpg"/>
          <p:cNvPicPr>
            <a:picLocks noChangeAspect="1"/>
          </p:cNvPicPr>
          <p:nvPr/>
        </p:nvPicPr>
        <p:blipFill>
          <a:blip r:embed="rId3" cstate="print">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762000" y="12096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717550" y="1411288"/>
            <a:ext cx="7813675" cy="4100512"/>
          </a:xfrm>
        </p:spPr>
        <p:txBody>
          <a:bodyPr>
            <a:normAutofit/>
          </a:bodyPr>
          <a:lstStyle/>
          <a:p>
            <a:pPr eaLnBrk="1" hangingPunct="1">
              <a:defRPr/>
            </a:pPr>
            <a:r>
              <a:rPr lang="en-US" dirty="0" smtClean="0">
                <a:effectLst>
                  <a:outerShdw blurRad="38100" dist="38100" dir="2700000" algn="tl">
                    <a:srgbClr val="C0C0C0"/>
                  </a:outerShdw>
                </a:effectLst>
              </a:rPr>
              <a:t/>
            </a:r>
            <a:br>
              <a:rPr lang="en-US" dirty="0" smtClean="0">
                <a:effectLst>
                  <a:outerShdw blurRad="38100" dist="38100" dir="2700000" algn="tl">
                    <a:srgbClr val="C0C0C0"/>
                  </a:outerShdw>
                </a:effectLst>
              </a:rPr>
            </a:br>
            <a:r>
              <a:rPr lang="en-US" sz="2800" dirty="0" smtClean="0">
                <a:effectLst>
                  <a:outerShdw blurRad="38100" dist="38100" dir="2700000" algn="tl">
                    <a:srgbClr val="C0C0C0"/>
                  </a:outerShdw>
                </a:effectLst>
              </a:rPr>
              <a:t/>
            </a:r>
            <a:br>
              <a:rPr lang="en-US" sz="2800" dirty="0" smtClean="0">
                <a:effectLst>
                  <a:outerShdw blurRad="38100" dist="38100" dir="2700000" algn="tl">
                    <a:srgbClr val="C0C0C0"/>
                  </a:outerShdw>
                </a:effectLst>
              </a:rPr>
            </a:br>
            <a:endParaRPr lang="en-GB" sz="2800" dirty="0" smtClean="0">
              <a:effectLst>
                <a:outerShdw blurRad="38100" dist="38100" dir="2700000" algn="tl">
                  <a:srgbClr val="C0C0C0"/>
                </a:outerShdw>
              </a:effectLst>
            </a:endParaRPr>
          </a:p>
        </p:txBody>
      </p:sp>
      <p:sp>
        <p:nvSpPr>
          <p:cNvPr id="3076" name="Subtitle 6"/>
          <p:cNvSpPr>
            <a:spLocks noGrp="1"/>
          </p:cNvSpPr>
          <p:nvPr>
            <p:ph type="subTitle" idx="4294967295"/>
          </p:nvPr>
        </p:nvSpPr>
        <p:spPr>
          <a:xfrm>
            <a:off x="1371600" y="3886200"/>
            <a:ext cx="6400800" cy="1752600"/>
          </a:xfrm>
        </p:spPr>
        <p:txBody>
          <a:bodyPr/>
          <a:lstStyle/>
          <a:p>
            <a:pPr marL="0" indent="0" algn="ctr" eaLnBrk="1" hangingPunct="1">
              <a:buFontTx/>
              <a:buNone/>
            </a:pPr>
            <a:r>
              <a:rPr lang="fr-FR" altLang="de-DE" sz="2400" dirty="0" smtClean="0">
                <a:latin typeface="Arial" charset="0"/>
              </a:rPr>
              <a:t>Frank Mademann, SA2 Chairman (Huawei)</a:t>
            </a:r>
          </a:p>
          <a:p>
            <a:pPr marL="0" indent="0" algn="ctr" eaLnBrk="1" hangingPunct="1">
              <a:buFontTx/>
              <a:buNone/>
            </a:pPr>
            <a:r>
              <a:rPr lang="fr-FR" altLang="de-DE" sz="2400" dirty="0" smtClean="0">
                <a:latin typeface="Arial" charset="0"/>
              </a:rPr>
              <a:t>Maurice Pope, SA2 Support (MCC)</a:t>
            </a:r>
            <a:endParaRPr lang="de-DE" altLang="de-DE" sz="2400" dirty="0" smtClean="0">
              <a:latin typeface="Arial" charset="0"/>
            </a:endParaRPr>
          </a:p>
        </p:txBody>
      </p:sp>
      <p:sp>
        <p:nvSpPr>
          <p:cNvPr id="12351" name="Text Box 63"/>
          <p:cNvSpPr txBox="1">
            <a:spLocks noChangeArrowheads="1"/>
          </p:cNvSpPr>
          <p:nvPr/>
        </p:nvSpPr>
        <p:spPr bwMode="auto">
          <a:xfrm>
            <a:off x="693738" y="1989138"/>
            <a:ext cx="7761287" cy="138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3200" dirty="0" smtClean="0">
                <a:solidFill>
                  <a:srgbClr val="FF3300"/>
                </a:solidFill>
                <a:effectLst>
                  <a:outerShdw blurRad="38100" dist="38100" dir="2700000" algn="tl">
                    <a:srgbClr val="C0C0C0"/>
                  </a:outerShdw>
                </a:effectLst>
                <a:latin typeface="Calibri" pitchFamily="34" charset="0"/>
              </a:rPr>
              <a:t>TSG SA WG2 Report and Questions for Advice</a:t>
            </a:r>
            <a:br>
              <a:rPr lang="en-GB" sz="3200" dirty="0" smtClean="0">
                <a:solidFill>
                  <a:srgbClr val="FF3300"/>
                </a:solidFill>
                <a:effectLst>
                  <a:outerShdw blurRad="38100" dist="38100" dir="2700000" algn="tl">
                    <a:srgbClr val="C0C0C0"/>
                  </a:outerShdw>
                </a:effectLst>
                <a:latin typeface="Calibri" pitchFamily="34" charset="0"/>
              </a:rPr>
            </a:br>
            <a:r>
              <a:rPr lang="en-GB" sz="3200" dirty="0" smtClean="0">
                <a:solidFill>
                  <a:srgbClr val="FF3300"/>
                </a:solidFill>
                <a:effectLst>
                  <a:outerShdw blurRad="38100" dist="38100" dir="2700000" algn="tl">
                    <a:srgbClr val="C0C0C0"/>
                  </a:outerShdw>
                </a:effectLst>
                <a:latin typeface="Calibri" pitchFamily="34" charset="0"/>
              </a:rPr>
              <a:t>at TSG SA#77</a:t>
            </a:r>
            <a:br>
              <a:rPr lang="en-GB" sz="3200" dirty="0" smtClean="0">
                <a:solidFill>
                  <a:srgbClr val="FF3300"/>
                </a:solidFill>
                <a:effectLst>
                  <a:outerShdw blurRad="38100" dist="38100" dir="2700000" algn="tl">
                    <a:srgbClr val="C0C0C0"/>
                  </a:outerShdw>
                </a:effectLst>
                <a:latin typeface="Calibri" pitchFamily="34" charset="0"/>
              </a:rPr>
            </a:br>
            <a:r>
              <a:rPr lang="en-GB" sz="2000" dirty="0" smtClean="0">
                <a:solidFill>
                  <a:srgbClr val="948A54"/>
                </a:solidFill>
                <a:effectLst>
                  <a:outerShdw blurRad="38100" dist="38100" dir="2700000" algn="tl">
                    <a:srgbClr val="C0C0C0"/>
                  </a:outerShdw>
                </a:effectLst>
                <a:latin typeface="Calibri" pitchFamily="34" charset="0"/>
              </a:rPr>
              <a:t>(agenda item 7.2)</a:t>
            </a:r>
            <a:endParaRPr lang="en-US" sz="2000" dirty="0" smtClean="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de-DE" dirty="0" smtClean="0"/>
              <a:t>1) General Aspects (7/8)</a:t>
            </a:r>
            <a:br>
              <a:rPr lang="de-DE" altLang="de-DE" dirty="0" smtClean="0"/>
            </a:br>
            <a:r>
              <a:rPr lang="de-DE" altLang="de-DE" sz="2800" dirty="0" smtClean="0"/>
              <a:t>Document Handling / Meeting</a:t>
            </a:r>
            <a:endParaRPr lang="de-DE" sz="2800" dirty="0"/>
          </a:p>
        </p:txBody>
      </p:sp>
      <p:sp>
        <p:nvSpPr>
          <p:cNvPr id="26" name="TextBox 11"/>
          <p:cNvSpPr txBox="1">
            <a:spLocks noChangeArrowheads="1"/>
          </p:cNvSpPr>
          <p:nvPr/>
        </p:nvSpPr>
        <p:spPr bwMode="auto">
          <a:xfrm>
            <a:off x="6283325" y="6346825"/>
            <a:ext cx="171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dirty="0"/>
              <a:t>SA2 meetings</a:t>
            </a:r>
          </a:p>
        </p:txBody>
      </p:sp>
      <p:sp>
        <p:nvSpPr>
          <p:cNvPr id="27" name="TextBox 12"/>
          <p:cNvSpPr txBox="1">
            <a:spLocks noChangeArrowheads="1"/>
          </p:cNvSpPr>
          <p:nvPr/>
        </p:nvSpPr>
        <p:spPr bwMode="auto">
          <a:xfrm rot="16200000">
            <a:off x="-857250" y="3060700"/>
            <a:ext cx="2082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dirty="0"/>
              <a:t>Number of Tdocs</a:t>
            </a:r>
          </a:p>
        </p:txBody>
      </p:sp>
      <p:cxnSp>
        <p:nvCxnSpPr>
          <p:cNvPr id="30" name="Straight Connector 16"/>
          <p:cNvCxnSpPr>
            <a:cxnSpLocks noChangeShapeType="1"/>
          </p:cNvCxnSpPr>
          <p:nvPr/>
        </p:nvCxnSpPr>
        <p:spPr bwMode="auto">
          <a:xfrm>
            <a:off x="2603907" y="6019077"/>
            <a:ext cx="1574393" cy="2340"/>
          </a:xfrm>
          <a:prstGeom prst="line">
            <a:avLst/>
          </a:prstGeom>
          <a:noFill/>
          <a:ln w="28575" algn="ctr">
            <a:solidFill>
              <a:srgbClr val="00B05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TextBox 27"/>
          <p:cNvSpPr txBox="1">
            <a:spLocks noChangeArrowheads="1"/>
          </p:cNvSpPr>
          <p:nvPr/>
        </p:nvSpPr>
        <p:spPr bwMode="auto">
          <a:xfrm>
            <a:off x="2993025" y="6027284"/>
            <a:ext cx="8858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B050"/>
                </a:solidFill>
                <a:latin typeface="Arial Black" pitchFamily="34" charset="0"/>
              </a:rPr>
              <a:t>Rel-12</a:t>
            </a:r>
          </a:p>
        </p:txBody>
      </p:sp>
      <p:cxnSp>
        <p:nvCxnSpPr>
          <p:cNvPr id="33" name="Straight Connector 31"/>
          <p:cNvCxnSpPr>
            <a:cxnSpLocks noChangeShapeType="1"/>
          </p:cNvCxnSpPr>
          <p:nvPr/>
        </p:nvCxnSpPr>
        <p:spPr bwMode="auto">
          <a:xfrm flipV="1">
            <a:off x="1073967" y="6022946"/>
            <a:ext cx="1427590" cy="6782"/>
          </a:xfrm>
          <a:prstGeom prst="line">
            <a:avLst/>
          </a:prstGeom>
          <a:noFill/>
          <a:ln w="28575" algn="ctr">
            <a:solidFill>
              <a:srgbClr val="6633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4" name="TextBox 33"/>
          <p:cNvSpPr txBox="1">
            <a:spLocks noChangeArrowheads="1"/>
          </p:cNvSpPr>
          <p:nvPr/>
        </p:nvSpPr>
        <p:spPr bwMode="auto">
          <a:xfrm>
            <a:off x="1386483" y="6022281"/>
            <a:ext cx="8874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663300"/>
                </a:solidFill>
                <a:latin typeface="Arial Black" pitchFamily="34" charset="0"/>
              </a:rPr>
              <a:t>Rel-11</a:t>
            </a:r>
          </a:p>
        </p:txBody>
      </p:sp>
      <p:sp>
        <p:nvSpPr>
          <p:cNvPr id="36" name="TextBox 27"/>
          <p:cNvSpPr txBox="1">
            <a:spLocks noChangeArrowheads="1"/>
          </p:cNvSpPr>
          <p:nvPr/>
        </p:nvSpPr>
        <p:spPr bwMode="auto">
          <a:xfrm>
            <a:off x="4891590" y="6029148"/>
            <a:ext cx="8864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0000"/>
                </a:solidFill>
                <a:latin typeface="Arial Black" pitchFamily="34" charset="0"/>
              </a:rPr>
              <a:t>Rel-13</a:t>
            </a:r>
            <a:endParaRPr lang="de-DE" altLang="de-DE" sz="1600" dirty="0">
              <a:solidFill>
                <a:srgbClr val="FF0000"/>
              </a:solidFill>
              <a:latin typeface="Arial Black" pitchFamily="34" charset="0"/>
            </a:endParaRPr>
          </a:p>
        </p:txBody>
      </p:sp>
      <p:cxnSp>
        <p:nvCxnSpPr>
          <p:cNvPr id="37" name="Straight Connector 16"/>
          <p:cNvCxnSpPr>
            <a:cxnSpLocks noChangeShapeType="1"/>
          </p:cNvCxnSpPr>
          <p:nvPr/>
        </p:nvCxnSpPr>
        <p:spPr bwMode="auto">
          <a:xfrm>
            <a:off x="4308423" y="6019077"/>
            <a:ext cx="1869585" cy="4377"/>
          </a:xfrm>
          <a:prstGeom prst="line">
            <a:avLst/>
          </a:prstGeom>
          <a:noFill/>
          <a:ln w="28575" algn="ctr">
            <a:solidFill>
              <a:srgbClr val="FF00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Connector 11"/>
          <p:cNvCxnSpPr>
            <a:cxnSpLocks noChangeShapeType="1"/>
          </p:cNvCxnSpPr>
          <p:nvPr/>
        </p:nvCxnSpPr>
        <p:spPr bwMode="auto">
          <a:xfrm>
            <a:off x="6283325" y="6025527"/>
            <a:ext cx="1399284" cy="0"/>
          </a:xfrm>
          <a:prstGeom prst="line">
            <a:avLst/>
          </a:prstGeom>
          <a:noFill/>
          <a:ln w="28575" algn="ctr">
            <a:solidFill>
              <a:srgbClr val="F6BF5C"/>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Box 25"/>
          <p:cNvSpPr txBox="1">
            <a:spLocks noChangeArrowheads="1"/>
          </p:cNvSpPr>
          <p:nvPr/>
        </p:nvSpPr>
        <p:spPr bwMode="auto">
          <a:xfrm>
            <a:off x="6586401" y="6032532"/>
            <a:ext cx="8864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C000"/>
                </a:solidFill>
                <a:latin typeface="Arial Black" pitchFamily="34" charset="0"/>
              </a:rPr>
              <a:t>Rel-14</a:t>
            </a:r>
            <a:endParaRPr lang="de-DE" altLang="de-DE" sz="1600" dirty="0">
              <a:solidFill>
                <a:srgbClr val="FFC000"/>
              </a:solidFill>
              <a:latin typeface="Arial Black" pitchFamily="34" charset="0"/>
            </a:endParaRPr>
          </a:p>
        </p:txBody>
      </p:sp>
      <p:cxnSp>
        <p:nvCxnSpPr>
          <p:cNvPr id="15" name="Straight Connector 11"/>
          <p:cNvCxnSpPr>
            <a:cxnSpLocks noChangeShapeType="1"/>
          </p:cNvCxnSpPr>
          <p:nvPr/>
        </p:nvCxnSpPr>
        <p:spPr bwMode="auto">
          <a:xfrm flipV="1">
            <a:off x="7806697" y="6025527"/>
            <a:ext cx="1121403" cy="4012"/>
          </a:xfrm>
          <a:prstGeom prst="line">
            <a:avLst/>
          </a:prstGeom>
          <a:noFill/>
          <a:ln w="28575" algn="ctr">
            <a:solidFill>
              <a:srgbClr val="00B0F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TextBox 25"/>
          <p:cNvSpPr txBox="1">
            <a:spLocks noChangeArrowheads="1"/>
          </p:cNvSpPr>
          <p:nvPr/>
        </p:nvSpPr>
        <p:spPr bwMode="auto">
          <a:xfrm>
            <a:off x="7916539" y="6016900"/>
            <a:ext cx="8864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00B0F0"/>
                </a:solidFill>
                <a:latin typeface="Arial Black" pitchFamily="34" charset="0"/>
              </a:rPr>
              <a:t>Rel-15</a:t>
            </a:r>
            <a:endParaRPr lang="de-DE" altLang="de-DE" sz="1600" dirty="0">
              <a:solidFill>
                <a:srgbClr val="00B0F0"/>
              </a:solidFill>
              <a:latin typeface="Arial Black" pitchFamily="34" charset="0"/>
            </a:endParaRPr>
          </a:p>
        </p:txBody>
      </p:sp>
      <p:graphicFrame>
        <p:nvGraphicFramePr>
          <p:cNvPr id="17" name="Chart 16"/>
          <p:cNvGraphicFramePr>
            <a:graphicFrameLocks/>
          </p:cNvGraphicFramePr>
          <p:nvPr>
            <p:extLst>
              <p:ext uri="{D42A27DB-BD31-4B8C-83A1-F6EECF244321}">
                <p14:modId xmlns:p14="http://schemas.microsoft.com/office/powerpoint/2010/main" val="3392364009"/>
              </p:ext>
            </p:extLst>
          </p:nvPr>
        </p:nvGraphicFramePr>
        <p:xfrm>
          <a:off x="258792" y="733245"/>
          <a:ext cx="8732591" cy="529928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108225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de-DE" dirty="0" smtClean="0"/>
              <a:t>1) General Aspects (8/8)</a:t>
            </a:r>
            <a:br>
              <a:rPr lang="de-DE" altLang="de-DE" dirty="0" smtClean="0"/>
            </a:br>
            <a:r>
              <a:rPr lang="de-DE" altLang="de-DE" dirty="0" smtClean="0"/>
              <a:t>SA2 Agreed CRs by Release / Meeting</a:t>
            </a:r>
            <a:endParaRPr lang="de-DE" dirty="0"/>
          </a:p>
        </p:txBody>
      </p:sp>
      <p:cxnSp>
        <p:nvCxnSpPr>
          <p:cNvPr id="6" name="Straight Connector 11"/>
          <p:cNvCxnSpPr>
            <a:cxnSpLocks noChangeShapeType="1"/>
          </p:cNvCxnSpPr>
          <p:nvPr/>
        </p:nvCxnSpPr>
        <p:spPr bwMode="auto">
          <a:xfrm>
            <a:off x="6232915" y="6088342"/>
            <a:ext cx="1287439" cy="5435"/>
          </a:xfrm>
          <a:prstGeom prst="line">
            <a:avLst/>
          </a:prstGeom>
          <a:noFill/>
          <a:ln w="28575" algn="ctr">
            <a:solidFill>
              <a:srgbClr val="F6BF5C"/>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16"/>
          <p:cNvCxnSpPr>
            <a:cxnSpLocks noChangeShapeType="1"/>
          </p:cNvCxnSpPr>
          <p:nvPr/>
        </p:nvCxnSpPr>
        <p:spPr bwMode="auto">
          <a:xfrm>
            <a:off x="2675681" y="6085469"/>
            <a:ext cx="1662720" cy="6085"/>
          </a:xfrm>
          <a:prstGeom prst="line">
            <a:avLst/>
          </a:prstGeom>
          <a:noFill/>
          <a:ln w="28575" algn="ctr">
            <a:solidFill>
              <a:srgbClr val="00B05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27"/>
          <p:cNvSpPr txBox="1">
            <a:spLocks noChangeArrowheads="1"/>
          </p:cNvSpPr>
          <p:nvPr/>
        </p:nvSpPr>
        <p:spPr bwMode="auto">
          <a:xfrm>
            <a:off x="3117240" y="6093777"/>
            <a:ext cx="8858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B050"/>
                </a:solidFill>
                <a:latin typeface="Arial Black" pitchFamily="34" charset="0"/>
              </a:rPr>
              <a:t>Rel-12</a:t>
            </a:r>
          </a:p>
        </p:txBody>
      </p:sp>
      <p:cxnSp>
        <p:nvCxnSpPr>
          <p:cNvPr id="11" name="Straight Connector 31"/>
          <p:cNvCxnSpPr>
            <a:cxnSpLocks noChangeShapeType="1"/>
          </p:cNvCxnSpPr>
          <p:nvPr/>
        </p:nvCxnSpPr>
        <p:spPr bwMode="auto">
          <a:xfrm flipV="1">
            <a:off x="936930" y="6086751"/>
            <a:ext cx="1637005" cy="2211"/>
          </a:xfrm>
          <a:prstGeom prst="line">
            <a:avLst/>
          </a:prstGeom>
          <a:noFill/>
          <a:ln w="28575" algn="ctr">
            <a:solidFill>
              <a:srgbClr val="6633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TextBox 33"/>
          <p:cNvSpPr txBox="1">
            <a:spLocks noChangeArrowheads="1"/>
          </p:cNvSpPr>
          <p:nvPr/>
        </p:nvSpPr>
        <p:spPr bwMode="auto">
          <a:xfrm>
            <a:off x="1305845" y="6097045"/>
            <a:ext cx="8874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663300"/>
                </a:solidFill>
                <a:latin typeface="Arial Black" pitchFamily="34" charset="0"/>
              </a:rPr>
              <a:t>Rel-11</a:t>
            </a:r>
          </a:p>
        </p:txBody>
      </p:sp>
      <p:sp>
        <p:nvSpPr>
          <p:cNvPr id="13" name="TextBox 25"/>
          <p:cNvSpPr txBox="1">
            <a:spLocks noChangeArrowheads="1"/>
          </p:cNvSpPr>
          <p:nvPr/>
        </p:nvSpPr>
        <p:spPr bwMode="auto">
          <a:xfrm>
            <a:off x="6429423" y="6077852"/>
            <a:ext cx="8864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C000"/>
                </a:solidFill>
                <a:latin typeface="Arial Black" pitchFamily="34" charset="0"/>
              </a:rPr>
              <a:t>Rel-14</a:t>
            </a:r>
            <a:endParaRPr lang="de-DE" altLang="de-DE" sz="1600" dirty="0">
              <a:solidFill>
                <a:srgbClr val="FFC000"/>
              </a:solidFill>
              <a:latin typeface="Arial Black" pitchFamily="34" charset="0"/>
            </a:endParaRPr>
          </a:p>
        </p:txBody>
      </p:sp>
      <p:sp>
        <p:nvSpPr>
          <p:cNvPr id="14" name="TextBox 11"/>
          <p:cNvSpPr txBox="1">
            <a:spLocks noChangeArrowheads="1"/>
          </p:cNvSpPr>
          <p:nvPr/>
        </p:nvSpPr>
        <p:spPr bwMode="auto">
          <a:xfrm>
            <a:off x="5664200" y="6365875"/>
            <a:ext cx="171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dirty="0"/>
              <a:t>SA2 meetings</a:t>
            </a:r>
          </a:p>
        </p:txBody>
      </p:sp>
      <p:sp>
        <p:nvSpPr>
          <p:cNvPr id="15" name="TextBox 12"/>
          <p:cNvSpPr txBox="1">
            <a:spLocks noChangeArrowheads="1"/>
          </p:cNvSpPr>
          <p:nvPr/>
        </p:nvSpPr>
        <p:spPr bwMode="auto">
          <a:xfrm rot="16200000">
            <a:off x="-725488" y="3554413"/>
            <a:ext cx="18653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Number of CRs</a:t>
            </a:r>
          </a:p>
        </p:txBody>
      </p:sp>
      <p:sp>
        <p:nvSpPr>
          <p:cNvPr id="20" name="TextBox 27"/>
          <p:cNvSpPr txBox="1">
            <a:spLocks noChangeArrowheads="1"/>
          </p:cNvSpPr>
          <p:nvPr/>
        </p:nvSpPr>
        <p:spPr bwMode="auto">
          <a:xfrm>
            <a:off x="4882402" y="6097416"/>
            <a:ext cx="8864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0000"/>
                </a:solidFill>
                <a:latin typeface="Arial Black" pitchFamily="34" charset="0"/>
              </a:rPr>
              <a:t>Rel-13</a:t>
            </a:r>
            <a:endParaRPr lang="de-DE" altLang="de-DE" sz="1600" dirty="0">
              <a:solidFill>
                <a:srgbClr val="FF0000"/>
              </a:solidFill>
              <a:latin typeface="Arial Black" pitchFamily="34" charset="0"/>
            </a:endParaRPr>
          </a:p>
        </p:txBody>
      </p:sp>
      <p:cxnSp>
        <p:nvCxnSpPr>
          <p:cNvPr id="21" name="Straight Connector 16"/>
          <p:cNvCxnSpPr>
            <a:cxnSpLocks noChangeShapeType="1"/>
          </p:cNvCxnSpPr>
          <p:nvPr/>
        </p:nvCxnSpPr>
        <p:spPr bwMode="auto">
          <a:xfrm>
            <a:off x="4440147" y="6093777"/>
            <a:ext cx="1691022" cy="0"/>
          </a:xfrm>
          <a:prstGeom prst="line">
            <a:avLst/>
          </a:prstGeom>
          <a:noFill/>
          <a:ln w="28575" algn="ctr">
            <a:solidFill>
              <a:srgbClr val="FF00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TextBox 11"/>
          <p:cNvSpPr txBox="1">
            <a:spLocks noChangeArrowheads="1"/>
          </p:cNvSpPr>
          <p:nvPr/>
        </p:nvSpPr>
        <p:spPr bwMode="auto">
          <a:xfrm>
            <a:off x="4473575" y="1565275"/>
            <a:ext cx="36935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400" dirty="0" smtClean="0"/>
              <a:t>Note: pCRs of draft TSs are also considered</a:t>
            </a:r>
            <a:endParaRPr lang="de-DE" altLang="de-DE" sz="1400" dirty="0"/>
          </a:p>
        </p:txBody>
      </p:sp>
      <p:cxnSp>
        <p:nvCxnSpPr>
          <p:cNvPr id="22" name="Straight Connector 11"/>
          <p:cNvCxnSpPr>
            <a:cxnSpLocks noChangeShapeType="1"/>
          </p:cNvCxnSpPr>
          <p:nvPr/>
        </p:nvCxnSpPr>
        <p:spPr bwMode="auto">
          <a:xfrm>
            <a:off x="7614138" y="6093777"/>
            <a:ext cx="1206176" cy="0"/>
          </a:xfrm>
          <a:prstGeom prst="line">
            <a:avLst/>
          </a:prstGeom>
          <a:noFill/>
          <a:ln w="28575" algn="ctr">
            <a:solidFill>
              <a:srgbClr val="00B0F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TextBox 25"/>
          <p:cNvSpPr txBox="1">
            <a:spLocks noChangeArrowheads="1"/>
          </p:cNvSpPr>
          <p:nvPr/>
        </p:nvSpPr>
        <p:spPr bwMode="auto">
          <a:xfrm>
            <a:off x="7796000" y="6107818"/>
            <a:ext cx="8864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00B0F0"/>
                </a:solidFill>
                <a:latin typeface="Arial Black" pitchFamily="34" charset="0"/>
              </a:rPr>
              <a:t>Rel-15</a:t>
            </a:r>
            <a:endParaRPr lang="de-DE" altLang="de-DE" sz="1600" dirty="0">
              <a:solidFill>
                <a:srgbClr val="00B0F0"/>
              </a:solidFill>
              <a:latin typeface="Arial Black" pitchFamily="34" charset="0"/>
            </a:endParaRPr>
          </a:p>
        </p:txBody>
      </p:sp>
      <p:graphicFrame>
        <p:nvGraphicFramePr>
          <p:cNvPr id="19" name="Chart 18"/>
          <p:cNvGraphicFramePr>
            <a:graphicFrameLocks/>
          </p:cNvGraphicFramePr>
          <p:nvPr>
            <p:extLst>
              <p:ext uri="{D42A27DB-BD31-4B8C-83A1-F6EECF244321}">
                <p14:modId xmlns:p14="http://schemas.microsoft.com/office/powerpoint/2010/main" val="9016482"/>
              </p:ext>
            </p:extLst>
          </p:nvPr>
        </p:nvGraphicFramePr>
        <p:xfrm>
          <a:off x="120769" y="1302589"/>
          <a:ext cx="8911087" cy="487723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170192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SA#76,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b="1" i="1" dirty="0" smtClean="0"/>
              <a:t>2.1) Rel-13 and before Maintenance</a:t>
            </a:r>
          </a:p>
          <a:p>
            <a:pPr lvl="1" eaLnBrk="1" hangingPunct="1">
              <a:defRPr/>
            </a:pPr>
            <a:r>
              <a:rPr lang="en-GB" sz="2000" dirty="0" smtClean="0">
                <a:solidFill>
                  <a:schemeClr val="bg1">
                    <a:lumMod val="65000"/>
                  </a:schemeClr>
                </a:solidFill>
              </a:rPr>
              <a:t>2.2) </a:t>
            </a:r>
            <a:r>
              <a:rPr lang="en-GB" sz="2000" dirty="0" smtClean="0">
                <a:solidFill>
                  <a:schemeClr val="bg1">
                    <a:lumMod val="65000"/>
                  </a:schemeClr>
                </a:solidFill>
              </a:rPr>
              <a:t>Rel-14 Maintenance</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2.3) Rel-15 and later Work and Maintenance</a:t>
            </a:r>
          </a:p>
          <a:p>
            <a:pPr lvl="1" eaLnBrk="1" hangingPunct="1">
              <a:defRPr/>
            </a:pPr>
            <a:r>
              <a:rPr lang="en-GB" sz="2000" dirty="0" smtClean="0">
                <a:solidFill>
                  <a:schemeClr val="bg1">
                    <a:lumMod val="65000"/>
                  </a:schemeClr>
                </a:solidFill>
              </a:rPr>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10244" name="Text Box 3"/>
          <p:cNvSpPr txBox="1">
            <a:spLocks noChangeArrowheads="1"/>
          </p:cNvSpPr>
          <p:nvPr/>
        </p:nvSpPr>
        <p:spPr bwMode="auto">
          <a:xfrm>
            <a:off x="77788" y="25939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dirty="0" smtClean="0"/>
              <a:t>2.1) Rel-13 and before  Maintenance (1/1)</a:t>
            </a:r>
          </a:p>
        </p:txBody>
      </p:sp>
      <p:sp>
        <p:nvSpPr>
          <p:cNvPr id="11267" name="Content Placeholder 2"/>
          <p:cNvSpPr>
            <a:spLocks noGrp="1"/>
          </p:cNvSpPr>
          <p:nvPr>
            <p:ph idx="1"/>
          </p:nvPr>
        </p:nvSpPr>
        <p:spPr>
          <a:xfrm>
            <a:off x="457200" y="2001999"/>
            <a:ext cx="8501063" cy="3425023"/>
          </a:xfrm>
        </p:spPr>
        <p:txBody>
          <a:bodyPr/>
          <a:lstStyle/>
          <a:p>
            <a:pPr eaLnBrk="1" hangingPunct="1"/>
            <a:r>
              <a:rPr lang="de-DE" altLang="de-DE" dirty="0" smtClean="0"/>
              <a:t> Work Progress on Corrections </a:t>
            </a:r>
            <a:r>
              <a:rPr lang="de-DE" altLang="de-DE" sz="2000" dirty="0" smtClean="0"/>
              <a:t>(</a:t>
            </a:r>
            <a:r>
              <a:rPr lang="en-US" altLang="de-DE" sz="2000" dirty="0" smtClean="0"/>
              <a:t>Category A CRs are not counted)</a:t>
            </a:r>
            <a:endParaRPr lang="de-DE" altLang="de-DE" sz="2000" dirty="0" smtClean="0"/>
          </a:p>
          <a:p>
            <a:pPr lvl="1" eaLnBrk="1" hangingPunct="1"/>
            <a:endParaRPr lang="de-DE" altLang="de-DE" sz="2000" dirty="0" smtClean="0"/>
          </a:p>
          <a:p>
            <a:pPr lvl="1" eaLnBrk="1" hangingPunct="1"/>
            <a:r>
              <a:rPr lang="de-DE" altLang="de-DE" sz="2000" dirty="0" smtClean="0"/>
              <a:t>R12:              	none</a:t>
            </a:r>
          </a:p>
          <a:p>
            <a:pPr lvl="1" eaLnBrk="1" hangingPunct="1"/>
            <a:r>
              <a:rPr lang="en-GB" sz="2000" dirty="0" smtClean="0"/>
              <a:t>R13 </a:t>
            </a:r>
            <a:r>
              <a:rPr lang="en-GB" sz="2000" dirty="0" err="1" smtClean="0"/>
              <a:t>CIoT</a:t>
            </a:r>
            <a:r>
              <a:rPr lang="en-GB" sz="2000" dirty="0" smtClean="0"/>
              <a:t>:     	5 CRs</a:t>
            </a:r>
          </a:p>
          <a:p>
            <a:pPr lvl="1" eaLnBrk="1" hangingPunct="1"/>
            <a:r>
              <a:rPr lang="de-DE" altLang="de-DE" sz="2000" dirty="0" smtClean="0"/>
              <a:t>R13 DECOR:  	1 CR</a:t>
            </a:r>
          </a:p>
          <a:p>
            <a:pPr lvl="1" eaLnBrk="1" hangingPunct="1"/>
            <a:r>
              <a:rPr lang="en-GB" altLang="de-DE" sz="2000" dirty="0" smtClean="0"/>
              <a:t>R13 </a:t>
            </a:r>
            <a:r>
              <a:rPr lang="en-GB" altLang="de-DE" sz="2000" dirty="0" err="1" smtClean="0"/>
              <a:t>eDRX</a:t>
            </a:r>
            <a:r>
              <a:rPr lang="en-GB" altLang="de-DE" sz="2000" dirty="0" smtClean="0"/>
              <a:t>:		1 CR</a:t>
            </a:r>
          </a:p>
          <a:p>
            <a:pPr lvl="1" eaLnBrk="1" hangingPunct="1"/>
            <a:endParaRPr lang="de-DE" altLang="de-DE"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SA#76, statistics, next meetings)</a:t>
            </a:r>
          </a:p>
          <a:p>
            <a:pPr eaLnBrk="1" hangingPunct="1">
              <a:defRPr/>
            </a:pPr>
            <a:r>
              <a:rPr lang="en-GB" sz="2400" b="1" i="1" dirty="0" smtClean="0"/>
              <a:t> 2) SA Work Report</a:t>
            </a:r>
          </a:p>
          <a:p>
            <a:pPr lvl="1" eaLnBrk="1" hangingPunct="1">
              <a:defRPr/>
            </a:pPr>
            <a:r>
              <a:rPr lang="en-GB" sz="2000" dirty="0" smtClean="0">
                <a:solidFill>
                  <a:schemeClr val="bg1">
                    <a:lumMod val="65000"/>
                  </a:schemeClr>
                </a:solidFill>
              </a:rPr>
              <a:t>2.1) Rel-13 and before Maintenance</a:t>
            </a:r>
          </a:p>
          <a:p>
            <a:pPr lvl="1" eaLnBrk="1" hangingPunct="1">
              <a:defRPr/>
            </a:pPr>
            <a:r>
              <a:rPr lang="en-GB" sz="2000" b="1" i="1" dirty="0" smtClean="0"/>
              <a:t>2.2  </a:t>
            </a:r>
            <a:r>
              <a:rPr lang="en-GB" sz="2000" b="1" i="1" dirty="0" smtClean="0"/>
              <a:t>Rel-14 Maintenance</a:t>
            </a:r>
            <a:endParaRPr lang="en-GB" sz="2000" b="1" i="1" dirty="0" smtClean="0"/>
          </a:p>
          <a:p>
            <a:pPr lvl="1" eaLnBrk="1" hangingPunct="1">
              <a:defRPr/>
            </a:pPr>
            <a:r>
              <a:rPr lang="en-GB" sz="2000" dirty="0" smtClean="0">
                <a:solidFill>
                  <a:schemeClr val="bg1">
                    <a:lumMod val="65000"/>
                  </a:schemeClr>
                </a:solidFill>
              </a:rPr>
              <a:t>2.3) Rel-15 and later Work and Maintenance</a:t>
            </a:r>
          </a:p>
          <a:p>
            <a:pPr lvl="1" eaLnBrk="1" hangingPunct="1">
              <a:defRPr/>
            </a:pPr>
            <a:r>
              <a:rPr lang="en-GB" sz="2000" dirty="0" smtClean="0">
                <a:solidFill>
                  <a:schemeClr val="bg1">
                    <a:lumMod val="65000"/>
                  </a:schemeClr>
                </a:solidFill>
              </a:rPr>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14340" name="Text Box 3"/>
          <p:cNvSpPr txBox="1">
            <a:spLocks noChangeArrowheads="1"/>
          </p:cNvSpPr>
          <p:nvPr/>
        </p:nvSpPr>
        <p:spPr bwMode="auto">
          <a:xfrm>
            <a:off x="77788" y="29622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5"/>
          <p:cNvSpPr>
            <a:spLocks noGrp="1"/>
          </p:cNvSpPr>
          <p:nvPr>
            <p:ph type="title"/>
          </p:nvPr>
        </p:nvSpPr>
        <p:spPr/>
        <p:txBody>
          <a:bodyPr/>
          <a:lstStyle/>
          <a:p>
            <a:r>
              <a:rPr lang="en-US" altLang="de-DE" sz="2800" b="1" dirty="0" smtClean="0"/>
              <a:t>2.2) Rel-14 Maintenance (1/2)</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636288136"/>
              </p:ext>
            </p:extLst>
          </p:nvPr>
        </p:nvGraphicFramePr>
        <p:xfrm>
          <a:off x="217488" y="1092200"/>
          <a:ext cx="8609012" cy="4941635"/>
        </p:xfrm>
        <a:graphic>
          <a:graphicData uri="http://schemas.openxmlformats.org/drawingml/2006/table">
            <a:tbl>
              <a:tblPr/>
              <a:tblGrid>
                <a:gridCol w="1522412"/>
                <a:gridCol w="5411788"/>
                <a:gridCol w="638175"/>
                <a:gridCol w="1036637"/>
              </a:tblGrid>
              <a:tr h="59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FF"/>
                          </a:solidFill>
                          <a:effectLst/>
                          <a:latin typeface="Calibri" pitchFamily="34" charset="0"/>
                        </a:rPr>
                        <a:t>WI</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Work Item</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WP</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CRs approved</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r>
              <a:tr h="447799">
                <a:tc>
                  <a:txBody>
                    <a:bodyPr/>
                    <a:lstStyle/>
                    <a:p>
                      <a:r>
                        <a:rPr kumimoji="0" lang="en-US" sz="1400" b="1" i="0" u="none" strike="noStrike" kern="1200" cap="none" normalizeH="0" baseline="0" dirty="0" smtClean="0">
                          <a:ln>
                            <a:noFill/>
                          </a:ln>
                          <a:solidFill>
                            <a:schemeClr val="bg1"/>
                          </a:solidFill>
                          <a:effectLst/>
                          <a:latin typeface="+mn-lt"/>
                          <a:ea typeface="+mn-ea"/>
                          <a:cs typeface="+mn-cs"/>
                        </a:rPr>
                        <a:t>EIEI</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kern="1200" cap="none" normalizeH="0" baseline="0" dirty="0" smtClean="0">
                          <a:ln>
                            <a:noFill/>
                          </a:ln>
                          <a:solidFill>
                            <a:schemeClr val="bg1"/>
                          </a:solidFill>
                          <a:effectLst/>
                          <a:latin typeface="+mn-lt"/>
                          <a:ea typeface="+mn-ea"/>
                          <a:cs typeface="+mn-cs"/>
                        </a:rPr>
                        <a:t>Evolution to and interworking with </a:t>
                      </a:r>
                      <a:r>
                        <a:rPr kumimoji="0" lang="en-GB" sz="1400" b="1" i="0" u="none" strike="noStrike" kern="1200" cap="none" normalizeH="0" baseline="0" dirty="0" err="1" smtClean="0">
                          <a:ln>
                            <a:noFill/>
                          </a:ln>
                          <a:solidFill>
                            <a:schemeClr val="bg1"/>
                          </a:solidFill>
                          <a:effectLst/>
                          <a:latin typeface="+mn-lt"/>
                          <a:ea typeface="+mn-ea"/>
                          <a:cs typeface="+mn-cs"/>
                        </a:rPr>
                        <a:t>eCall</a:t>
                      </a:r>
                      <a:r>
                        <a:rPr kumimoji="0" lang="en-GB" sz="1400" b="1" i="0" u="none" strike="noStrike" kern="1200" cap="none" normalizeH="0" baseline="0" dirty="0" smtClean="0">
                          <a:ln>
                            <a:noFill/>
                          </a:ln>
                          <a:solidFill>
                            <a:schemeClr val="bg1"/>
                          </a:solidFill>
                          <a:effectLst/>
                          <a:latin typeface="+mn-lt"/>
                          <a:ea typeface="+mn-ea"/>
                          <a:cs typeface="+mn-cs"/>
                        </a:rPr>
                        <a:t> in IMS</a:t>
                      </a:r>
                    </a:p>
                  </a:txBody>
                  <a:tcPr marL="118800" marR="118800" marT="90001" marB="90001">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r>
              <a:tr h="368011">
                <a:tc>
                  <a:txBody>
                    <a:bodyPr/>
                    <a:lstStyle/>
                    <a:p>
                      <a:r>
                        <a:rPr kumimoji="0" lang="en-US" sz="1400" b="1" i="0" u="none" strike="noStrike" kern="1200" cap="none" normalizeH="0" baseline="0" dirty="0" smtClean="0">
                          <a:ln>
                            <a:noFill/>
                          </a:ln>
                          <a:solidFill>
                            <a:schemeClr val="bg1"/>
                          </a:solidFill>
                          <a:effectLst/>
                          <a:latin typeface="+mn-lt"/>
                          <a:ea typeface="+mn-ea"/>
                          <a:cs typeface="+mn-cs"/>
                        </a:rPr>
                        <a:t>EWE</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EIR check for WLAN access to EPC </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698" marB="45698"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698" marB="45698" horzOverflow="overflow">
                    <a:lnL>
                      <a:noFill/>
                    </a:lnL>
                    <a:lnR>
                      <a:noFill/>
                    </a:lnR>
                    <a:lnT>
                      <a:noFill/>
                    </a:lnT>
                    <a:lnB>
                      <a:noFill/>
                    </a:lnB>
                    <a:lnTlToBr>
                      <a:noFill/>
                    </a:lnTlToBr>
                    <a:lnBlToTr>
                      <a:noFill/>
                    </a:lnBlToTr>
                    <a:solidFill>
                      <a:srgbClr val="7CCA62"/>
                    </a:solidFill>
                  </a:tcPr>
                </a:tc>
              </a:tr>
              <a:tr h="419146">
                <a:tc>
                  <a:txBody>
                    <a:bodyPr/>
                    <a:lstStyle/>
                    <a:p>
                      <a:r>
                        <a:rPr kumimoji="0" lang="en-US" sz="1400" b="1" i="0" u="none" strike="noStrike" kern="1200" cap="none" normalizeH="0" baseline="0" dirty="0" smtClean="0">
                          <a:ln>
                            <a:noFill/>
                          </a:ln>
                          <a:solidFill>
                            <a:schemeClr val="bg1"/>
                          </a:solidFill>
                          <a:effectLst/>
                          <a:latin typeface="+mn-lt"/>
                          <a:ea typeface="+mn-ea"/>
                          <a:cs typeface="+mn-cs"/>
                        </a:rPr>
                        <a:t>SEW2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Support of Emergency services over WLAN </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15" marB="45715"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1</a:t>
                      </a:r>
                    </a:p>
                  </a:txBody>
                  <a:tcPr marL="91436" marR="91436" marT="45715" marB="45715" horzOverflow="overflow">
                    <a:lnL>
                      <a:noFill/>
                    </a:lnL>
                    <a:lnR>
                      <a:noFill/>
                    </a:lnR>
                    <a:lnT>
                      <a:noFill/>
                    </a:lnT>
                    <a:lnB>
                      <a:noFill/>
                    </a:lnB>
                    <a:lnTlToBr>
                      <a:noFill/>
                    </a:lnTlToBr>
                    <a:lnBlToTr>
                      <a:noFill/>
                    </a:lnBlToTr>
                    <a:solidFill>
                      <a:srgbClr val="62A14D"/>
                    </a:solidFill>
                  </a:tcPr>
                </a:tc>
              </a:tr>
              <a:tr h="466654">
                <a:tc>
                  <a:txBody>
                    <a:bodyPr/>
                    <a:lstStyle/>
                    <a:p>
                      <a:r>
                        <a:rPr lang="en-US" sz="1400" b="1" kern="1200" dirty="0" smtClean="0">
                          <a:solidFill>
                            <a:schemeClr val="lt1"/>
                          </a:solidFill>
                          <a:effectLst/>
                          <a:latin typeface="+mn-lt"/>
                          <a:ea typeface="+mn-ea"/>
                          <a:cs typeface="+mn-cs"/>
                        </a:rPr>
                        <a:t>V8</a:t>
                      </a:r>
                      <a:endParaRPr lang="en-US" sz="14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S8 Home Routing Architecture for </a:t>
                      </a:r>
                      <a:r>
                        <a:rPr kumimoji="0" lang="en-GB" sz="1400" b="1" i="0" u="none" strike="noStrike" kern="1200" cap="none" normalizeH="0" baseline="0" dirty="0" err="1" smtClean="0">
                          <a:ln>
                            <a:noFill/>
                          </a:ln>
                          <a:solidFill>
                            <a:schemeClr val="bg1"/>
                          </a:solidFill>
                          <a:effectLst/>
                          <a:latin typeface="Calibri" pitchFamily="34" charset="0"/>
                          <a:ea typeface="+mn-ea"/>
                          <a:cs typeface="+mn-cs"/>
                        </a:rPr>
                        <a:t>VoLTE</a:t>
                      </a:r>
                      <a:endParaRPr kumimoji="0" lang="en-GB" sz="1400" b="1" i="0" u="none" strike="noStrike" kern="1200" cap="none" normalizeH="0" baseline="0" dirty="0" smtClean="0">
                        <a:ln>
                          <a:noFill/>
                        </a:ln>
                        <a:solidFill>
                          <a:schemeClr val="bg1"/>
                        </a:solidFill>
                        <a:effectLst/>
                        <a:latin typeface="Calibri" pitchFamily="34" charset="0"/>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715" marB="45715"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15" marB="45715" horzOverflow="overflow">
                    <a:lnL>
                      <a:noFill/>
                    </a:lnL>
                    <a:lnR>
                      <a:noFill/>
                    </a:lnR>
                    <a:lnT>
                      <a:noFill/>
                    </a:lnT>
                    <a:lnB>
                      <a:noFill/>
                    </a:lnB>
                    <a:lnTlToBr>
                      <a:noFill/>
                    </a:lnTlToBr>
                    <a:lnBlToTr>
                      <a:noFill/>
                    </a:lnBlToTr>
                    <a:solidFill>
                      <a:srgbClr val="7CCA62"/>
                    </a:solidFill>
                  </a:tcPr>
                </a:tc>
              </a:tr>
              <a:tr h="423966">
                <a:tc>
                  <a:txBody>
                    <a:bodyPr/>
                    <a:lstStyle/>
                    <a:p>
                      <a:r>
                        <a:rPr kumimoji="0" lang="en-US" sz="1400" b="1" i="0" u="none" strike="noStrike" kern="1200" cap="none" normalizeH="0" baseline="0" dirty="0" err="1" smtClean="0">
                          <a:ln>
                            <a:noFill/>
                          </a:ln>
                          <a:solidFill>
                            <a:schemeClr val="bg1"/>
                          </a:solidFill>
                          <a:effectLst/>
                          <a:latin typeface="Calibri" pitchFamily="34" charset="0"/>
                          <a:ea typeface="+mn-ea"/>
                          <a:cs typeface="+mn-cs"/>
                        </a:rPr>
                        <a:t>eDECOR</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Enhancements of Dedicated Core Networks selection mechanism</a:t>
                      </a: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62A14D"/>
                    </a:solidFill>
                  </a:tcPr>
                </a:tc>
              </a:tr>
              <a:tr h="531558">
                <a:tc>
                  <a:txBody>
                    <a:bodyPr/>
                    <a:lstStyle/>
                    <a:p>
                      <a:r>
                        <a:rPr kumimoji="0" lang="en-US" sz="1400" b="1" i="0" u="none" strike="noStrike" kern="1200" cap="none" normalizeH="0" baseline="0" dirty="0" smtClean="0">
                          <a:ln>
                            <a:noFill/>
                          </a:ln>
                          <a:solidFill>
                            <a:schemeClr val="bg1"/>
                          </a:solidFill>
                          <a:effectLst/>
                          <a:latin typeface="Calibri" pitchFamily="34" charset="0"/>
                          <a:ea typeface="+mn-ea"/>
                          <a:cs typeface="+mn-cs"/>
                        </a:rPr>
                        <a:t>AULC</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algn="l" fontAlgn="t"/>
                      <a:r>
                        <a:rPr kumimoji="0" lang="en-GB" altLang="zh-CN" sz="1400" b="1" i="0" u="none" strike="noStrike" kern="1200" cap="none" normalizeH="0" baseline="0" dirty="0" smtClean="0">
                          <a:ln>
                            <a:noFill/>
                          </a:ln>
                          <a:solidFill>
                            <a:schemeClr val="bg1"/>
                          </a:solidFill>
                          <a:effectLst/>
                          <a:latin typeface="Calibri" pitchFamily="34" charset="0"/>
                          <a:ea typeface="+mn-ea"/>
                          <a:cs typeface="+mn-cs"/>
                        </a:rPr>
                        <a:t>Improvement of awareness of user location change</a:t>
                      </a:r>
                      <a:endParaRPr kumimoji="0" lang="en-US" sz="1400" b="1" i="0" u="none" strike="noStrike" kern="1200" cap="none" normalizeH="0" baseline="0" dirty="0" smtClean="0">
                        <a:ln>
                          <a:noFill/>
                        </a:ln>
                        <a:solidFill>
                          <a:schemeClr val="bg1"/>
                        </a:solidFill>
                        <a:effectLst/>
                        <a:latin typeface="Calibri" pitchFamily="34" charset="0"/>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7CCA62"/>
                    </a:solidFill>
                  </a:tcPr>
                </a:tc>
              </a:tr>
              <a:tr h="423966">
                <a:tc>
                  <a:txBody>
                    <a:bodyPr/>
                    <a:lstStyle/>
                    <a:p>
                      <a:r>
                        <a:rPr lang="en-US" sz="1400" b="1" kern="1200" dirty="0" err="1" smtClean="0">
                          <a:solidFill>
                            <a:schemeClr val="lt1"/>
                          </a:solidFill>
                          <a:latin typeface="+mn-lt"/>
                          <a:ea typeface="+mn-ea"/>
                          <a:cs typeface="+mn-cs"/>
                        </a:rPr>
                        <a:t>SeDoC</a:t>
                      </a:r>
                      <a:endParaRPr lang="en-US" sz="1400" b="1" kern="1200" dirty="0">
                        <a:solidFill>
                          <a:schemeClr val="lt1"/>
                        </a:solidFill>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smtClean="0">
                          <a:solidFill>
                            <a:schemeClr val="lt1"/>
                          </a:solidFill>
                          <a:latin typeface="+mn-lt"/>
                          <a:ea typeface="+mn-ea"/>
                          <a:cs typeface="+mn-cs"/>
                        </a:rPr>
                        <a:t>Service Domain Centralization</a:t>
                      </a: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62A14D"/>
                    </a:solidFill>
                  </a:tcPr>
                </a:tc>
              </a:tr>
              <a:tr h="423966">
                <a:tc>
                  <a:txBody>
                    <a:bodyPr/>
                    <a:lstStyle/>
                    <a:p>
                      <a:r>
                        <a:rPr kumimoji="0" lang="en-US" sz="1400" b="1" i="0" u="none" strike="noStrike" kern="1200" cap="none" normalizeH="0" baseline="0" dirty="0" smtClean="0">
                          <a:ln>
                            <a:noFill/>
                          </a:ln>
                          <a:solidFill>
                            <a:schemeClr val="bg1"/>
                          </a:solidFill>
                          <a:effectLst/>
                          <a:latin typeface="Calibri" pitchFamily="34" charset="0"/>
                          <a:ea typeface="+mn-ea"/>
                          <a:cs typeface="+mn-cs"/>
                        </a:rPr>
                        <a:t>SDCI</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Sponsored data connectivity improvements</a:t>
                      </a: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2</a:t>
                      </a:r>
                    </a:p>
                  </a:txBody>
                  <a:tcPr marL="91436" marR="91436" marT="45739" marB="45739" horzOverflow="overflow">
                    <a:lnL>
                      <a:noFill/>
                    </a:lnL>
                    <a:lnR>
                      <a:noFill/>
                    </a:lnR>
                    <a:lnT>
                      <a:noFill/>
                    </a:lnT>
                    <a:lnB>
                      <a:noFill/>
                    </a:lnB>
                    <a:lnTlToBr>
                      <a:noFill/>
                    </a:lnTlToBr>
                    <a:lnBlToTr>
                      <a:noFill/>
                    </a:lnBlToTr>
                    <a:solidFill>
                      <a:srgbClr val="7CCA62"/>
                    </a:solidFill>
                  </a:tcPr>
                </a:tc>
              </a:tr>
              <a:tr h="348280">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nonIP_GPRS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Non-IP for Cellular </a:t>
                      </a:r>
                      <a:r>
                        <a:rPr kumimoji="0" lang="en-GB" sz="1400" b="1" i="0" u="none" strike="noStrike" kern="1200" cap="none" normalizeH="0" baseline="0" dirty="0" err="1" smtClean="0">
                          <a:ln>
                            <a:noFill/>
                          </a:ln>
                          <a:solidFill>
                            <a:schemeClr val="bg1"/>
                          </a:solidFill>
                          <a:effectLst/>
                          <a:latin typeface="+mn-lt"/>
                          <a:ea typeface="+mn-ea"/>
                          <a:cs typeface="+mn-cs"/>
                        </a:rPr>
                        <a:t>IoT</a:t>
                      </a:r>
                      <a:r>
                        <a:rPr kumimoji="0" lang="en-GB" sz="1400" b="1" i="0" u="none" strike="noStrike" kern="1200" cap="none" normalizeH="0" baseline="0" dirty="0" smtClean="0">
                          <a:ln>
                            <a:noFill/>
                          </a:ln>
                          <a:solidFill>
                            <a:schemeClr val="bg1"/>
                          </a:solidFill>
                          <a:effectLst/>
                          <a:latin typeface="+mn-lt"/>
                          <a:ea typeface="+mn-ea"/>
                          <a:cs typeface="+mn-cs"/>
                        </a:rPr>
                        <a:t> for EC-EGPRS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62A14D"/>
                    </a:solidFill>
                  </a:tcPr>
                </a:tc>
              </a:tr>
              <a:tr h="423966">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eFMSS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Enhancement to FMSS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7CCA62"/>
                    </a:solidFill>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5"/>
          <p:cNvSpPr>
            <a:spLocks noGrp="1"/>
          </p:cNvSpPr>
          <p:nvPr>
            <p:ph type="title"/>
          </p:nvPr>
        </p:nvSpPr>
        <p:spPr/>
        <p:txBody>
          <a:bodyPr/>
          <a:lstStyle/>
          <a:p>
            <a:r>
              <a:rPr lang="en-US" altLang="de-DE" sz="2800" b="1" dirty="0" smtClean="0"/>
              <a:t>2.2) </a:t>
            </a:r>
            <a:r>
              <a:rPr lang="en-US" altLang="de-DE" sz="2800" b="1" dirty="0" smtClean="0"/>
              <a:t>Rel-14 Maintenance </a:t>
            </a:r>
            <a:r>
              <a:rPr lang="en-US" altLang="de-DE" sz="2800" b="1" dirty="0" smtClean="0"/>
              <a:t>(2/2)</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158621690"/>
              </p:ext>
            </p:extLst>
          </p:nvPr>
        </p:nvGraphicFramePr>
        <p:xfrm>
          <a:off x="217488" y="1092200"/>
          <a:ext cx="8609012" cy="5236981"/>
        </p:xfrm>
        <a:graphic>
          <a:graphicData uri="http://schemas.openxmlformats.org/drawingml/2006/table">
            <a:tbl>
              <a:tblPr/>
              <a:tblGrid>
                <a:gridCol w="1522412"/>
                <a:gridCol w="5411788"/>
                <a:gridCol w="638175"/>
                <a:gridCol w="1036637"/>
              </a:tblGrid>
              <a:tr h="59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FF"/>
                          </a:solidFill>
                          <a:effectLst/>
                          <a:latin typeface="Calibri" pitchFamily="34" charset="0"/>
                        </a:rPr>
                        <a:t>WI</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Work Item</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WP</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CRs approved</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r>
              <a:tr h="447799">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eT</a:t>
                      </a:r>
                      <a:r>
                        <a:rPr kumimoji="0" lang="en-US" sz="1400" b="1" i="0" u="none" strike="noStrike" kern="1200" cap="none" normalizeH="0" baseline="0" dirty="0" smtClean="0">
                          <a:ln>
                            <a:noFill/>
                          </a:ln>
                          <a:solidFill>
                            <a:schemeClr val="bg1"/>
                          </a:solidFill>
                          <a:effectLst/>
                          <a:latin typeface="+mn-lt"/>
                          <a:ea typeface="+mn-ea"/>
                          <a:cs typeface="+mn-cs"/>
                        </a:rPr>
                        <a:t>-ADS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T-ADS supporting WLAN Access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mn-lt"/>
                        </a:rPr>
                        <a:t>100%</a:t>
                      </a: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r>
              <a:tr h="368011">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robVoLTE</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Robust call setup for </a:t>
                      </a:r>
                      <a:r>
                        <a:rPr kumimoji="0" lang="en-GB" sz="1400" b="1" i="0" u="none" strike="noStrike" kern="1200" cap="none" normalizeH="0" baseline="0" dirty="0" err="1" smtClean="0">
                          <a:ln>
                            <a:noFill/>
                          </a:ln>
                          <a:solidFill>
                            <a:schemeClr val="bg1"/>
                          </a:solidFill>
                          <a:effectLst/>
                          <a:latin typeface="+mn-lt"/>
                          <a:ea typeface="+mn-ea"/>
                          <a:cs typeface="+mn-cs"/>
                        </a:rPr>
                        <a:t>VoLTE</a:t>
                      </a:r>
                      <a:r>
                        <a:rPr kumimoji="0" lang="en-GB" sz="1400" b="1" i="0" u="none" strike="noStrike" kern="1200" cap="none" normalizeH="0" baseline="0" dirty="0" smtClean="0">
                          <a:ln>
                            <a:noFill/>
                          </a:ln>
                          <a:solidFill>
                            <a:schemeClr val="bg1"/>
                          </a:solidFill>
                          <a:effectLst/>
                          <a:latin typeface="+mn-lt"/>
                          <a:ea typeface="+mn-ea"/>
                          <a:cs typeface="+mn-cs"/>
                        </a:rPr>
                        <a:t> subscriber in LTE</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mn-lt"/>
                        </a:rPr>
                        <a:t>100%</a:t>
                      </a:r>
                    </a:p>
                  </a:txBody>
                  <a:tcPr marL="91436" marR="91436" marT="45698" marB="45698"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698" marB="45698" horzOverflow="overflow">
                    <a:lnL>
                      <a:noFill/>
                    </a:lnL>
                    <a:lnR>
                      <a:noFill/>
                    </a:lnR>
                    <a:lnT>
                      <a:noFill/>
                    </a:lnT>
                    <a:lnB>
                      <a:noFill/>
                    </a:lnB>
                    <a:lnTlToBr>
                      <a:noFill/>
                    </a:lnTlToBr>
                    <a:lnBlToTr>
                      <a:noFill/>
                    </a:lnBlToTr>
                    <a:solidFill>
                      <a:srgbClr val="7CCA62"/>
                    </a:solidFill>
                  </a:tcPr>
                </a:tc>
              </a:tr>
              <a:tr h="419146">
                <a:tc>
                  <a:txBody>
                    <a:bodyPr/>
                    <a:lstStyle/>
                    <a:p>
                      <a:r>
                        <a:rPr kumimoji="0" lang="en-GB" sz="1400" b="1" i="0" u="none" strike="noStrike" kern="1200" cap="none" normalizeH="0" baseline="0" dirty="0" smtClean="0">
                          <a:ln>
                            <a:noFill/>
                          </a:ln>
                          <a:solidFill>
                            <a:schemeClr val="bg1"/>
                          </a:solidFill>
                          <a:effectLst/>
                          <a:latin typeface="+mn-lt"/>
                          <a:ea typeface="+mn-ea"/>
                          <a:cs typeface="+mn-cs"/>
                        </a:rPr>
                        <a:t>CUPS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Control and User Plane Separation of EPC nodes</a:t>
                      </a: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1"/>
                          </a:solidFill>
                          <a:effectLst/>
                          <a:latin typeface="+mn-lt"/>
                        </a:rPr>
                        <a:t>100%</a:t>
                      </a:r>
                      <a:endParaRPr kumimoji="0" lang="en-US" sz="1400" b="1" i="0" u="none" strike="noStrike" cap="none" normalizeH="0" baseline="0" dirty="0" smtClean="0">
                        <a:ln>
                          <a:noFill/>
                        </a:ln>
                        <a:solidFill>
                          <a:schemeClr val="bg1"/>
                        </a:solidFill>
                        <a:effectLst/>
                        <a:latin typeface="+mn-lt"/>
                      </a:endParaRPr>
                    </a:p>
                  </a:txBody>
                  <a:tcPr marL="91436" marR="91436" marT="45715" marB="45715" horzOverflow="overflow">
                    <a:lnL>
                      <a:noFill/>
                    </a:lnL>
                    <a:lnR>
                      <a:noFill/>
                    </a:lnR>
                    <a:lnT>
                      <a:noFill/>
                    </a:lnT>
                    <a:lnB>
                      <a:noFill/>
                    </a:lnB>
                    <a:lnTlToBr>
                      <a:noFill/>
                    </a:lnTlToBr>
                    <a:lnBlToTr>
                      <a:noFill/>
                    </a:lnBlToTr>
                    <a:solidFill>
                      <a:srgbClr val="62A14D"/>
                    </a:solidFill>
                  </a:tcPr>
                </a:tc>
                <a:tc>
                  <a:txBody>
                    <a:bodyPr/>
                    <a:lstStyle/>
                    <a:p>
                      <a:pPr algn="ctr"/>
                      <a:r>
                        <a:rPr lang="en-US" sz="1400" dirty="0" smtClean="0"/>
                        <a:t>7</a:t>
                      </a:r>
                      <a:endParaRPr lang="en-US" sz="1400" dirty="0"/>
                    </a:p>
                  </a:txBody>
                  <a:tcPr marL="91436" marR="91436" marT="45715" marB="45715" horzOverflow="overflow">
                    <a:lnL>
                      <a:noFill/>
                    </a:lnL>
                    <a:lnR>
                      <a:noFill/>
                    </a:lnR>
                    <a:lnT>
                      <a:noFill/>
                    </a:lnT>
                    <a:lnB>
                      <a:noFill/>
                    </a:lnB>
                    <a:lnTlToBr>
                      <a:noFill/>
                    </a:lnTlToBr>
                    <a:lnBlToTr>
                      <a:noFill/>
                    </a:lnBlToTr>
                    <a:solidFill>
                      <a:srgbClr val="62A14D"/>
                    </a:solidFill>
                  </a:tcPr>
                </a:tc>
              </a:tr>
              <a:tr h="579244">
                <a:tc>
                  <a:txBody>
                    <a:bodyPr/>
                    <a:lstStyle/>
                    <a:p>
                      <a:r>
                        <a:rPr lang="en-US" sz="1400" b="1" kern="1200" baseline="0" dirty="0" smtClean="0">
                          <a:solidFill>
                            <a:schemeClr val="bg1"/>
                          </a:solidFill>
                          <a:effectLst/>
                          <a:latin typeface="+mn-lt"/>
                          <a:ea typeface="+mn-ea"/>
                          <a:cs typeface="+mn-cs"/>
                        </a:rPr>
                        <a:t>V2XARC</a:t>
                      </a:r>
                      <a:endParaRPr lang="en-US" sz="1400" b="1" kern="1200" baseline="0" dirty="0">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baseline="0" dirty="0" smtClean="0">
                          <a:solidFill>
                            <a:schemeClr val="bg1"/>
                          </a:solidFill>
                          <a:effectLst/>
                          <a:latin typeface="+mn-lt"/>
                          <a:ea typeface="+mn-ea"/>
                          <a:cs typeface="+mn-cs"/>
                        </a:rPr>
                        <a:t>Architecture enhancements for LTE support of V2X services </a:t>
                      </a:r>
                      <a:endParaRPr lang="ko-KR" altLang="en-US" sz="1400" b="1" kern="1200" baseline="0" dirty="0" smtClean="0">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1"/>
                          </a:solidFill>
                          <a:effectLst/>
                          <a:latin typeface="+mn-lt"/>
                        </a:rPr>
                        <a:t>100%</a:t>
                      </a:r>
                      <a:endParaRPr kumimoji="0" lang="en-US" sz="1400" b="1" i="0" u="none" strike="noStrike" cap="none" normalizeH="0" baseline="0" dirty="0" smtClean="0">
                        <a:ln>
                          <a:noFill/>
                        </a:ln>
                        <a:solidFill>
                          <a:schemeClr val="bg1"/>
                        </a:solidFill>
                        <a:effectLst/>
                        <a:latin typeface="+mn-lt"/>
                      </a:endParaRPr>
                    </a:p>
                  </a:txBody>
                  <a:tcPr marL="91436" marR="91436" marT="45715" marB="45715"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1</a:t>
                      </a:r>
                    </a:p>
                  </a:txBody>
                  <a:tcPr marL="91436" marR="91436" marT="45715" marB="45715" horzOverflow="overflow">
                    <a:lnL>
                      <a:noFill/>
                    </a:lnL>
                    <a:lnR>
                      <a:noFill/>
                    </a:lnR>
                    <a:lnT>
                      <a:noFill/>
                    </a:lnT>
                    <a:lnB>
                      <a:noFill/>
                    </a:lnB>
                    <a:lnTlToBr>
                      <a:noFill/>
                    </a:lnTlToBr>
                    <a:lnBlToTr>
                      <a:noFill/>
                    </a:lnBlToTr>
                    <a:solidFill>
                      <a:srgbClr val="7CCA62"/>
                    </a:solidFill>
                  </a:tcPr>
                </a:tc>
              </a:tr>
              <a:tr h="423966">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smtClean="0">
                          <a:ln>
                            <a:noFill/>
                          </a:ln>
                          <a:solidFill>
                            <a:schemeClr val="bg1"/>
                          </a:solidFill>
                          <a:effectLst/>
                          <a:latin typeface="+mn-lt"/>
                          <a:ea typeface="+mn-ea"/>
                          <a:cs typeface="+mn-cs"/>
                        </a:rPr>
                        <a:t>GENCEF</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Enhancements in the network capability exposure of group-based services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1"/>
                          </a:solidFill>
                          <a:effectLst/>
                          <a:latin typeface="+mn-lt"/>
                        </a:rPr>
                        <a:t>100%</a:t>
                      </a:r>
                      <a:endParaRPr kumimoji="0" lang="en-US" sz="1400" b="1" i="0" u="none" strike="noStrike" cap="none" normalizeH="0" baseline="0" dirty="0" smtClean="0">
                        <a:ln>
                          <a:noFill/>
                        </a:ln>
                        <a:solidFill>
                          <a:schemeClr val="bg1"/>
                        </a:solidFill>
                        <a:effectLst/>
                        <a:latin typeface="+mn-lt"/>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1</a:t>
                      </a:r>
                    </a:p>
                  </a:txBody>
                  <a:tcPr marL="91436" marR="91436" marT="45739" marB="45739" horzOverflow="overflow">
                    <a:lnL>
                      <a:noFill/>
                    </a:lnL>
                    <a:lnR>
                      <a:noFill/>
                    </a:lnR>
                    <a:lnT>
                      <a:noFill/>
                    </a:lnT>
                    <a:lnB>
                      <a:noFill/>
                    </a:lnB>
                    <a:lnTlToBr>
                      <a:noFill/>
                    </a:lnTlToBr>
                    <a:lnBlToTr>
                      <a:noFill/>
                    </a:lnBlToTr>
                    <a:solidFill>
                      <a:srgbClr val="62A14D"/>
                    </a:solidFill>
                  </a:tcPr>
                </a:tc>
              </a:tr>
              <a:tr h="531558">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AE_enTV</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System Architecture Enhancements to </a:t>
                      </a:r>
                      <a:r>
                        <a:rPr kumimoji="0" lang="en-GB" sz="1400" b="1" i="0" u="none" strike="noStrike" kern="1200" cap="none" normalizeH="0" baseline="0" dirty="0" err="1" smtClean="0">
                          <a:ln>
                            <a:noFill/>
                          </a:ln>
                          <a:solidFill>
                            <a:schemeClr val="bg1"/>
                          </a:solidFill>
                          <a:effectLst/>
                          <a:latin typeface="+mn-lt"/>
                          <a:ea typeface="+mn-ea"/>
                          <a:cs typeface="+mn-cs"/>
                        </a:rPr>
                        <a:t>eMBMS</a:t>
                      </a:r>
                      <a:r>
                        <a:rPr kumimoji="0" lang="en-GB" sz="1400" b="1" i="0" u="none" strike="noStrike" kern="1200" cap="none" normalizeH="0" baseline="0" dirty="0" smtClean="0">
                          <a:ln>
                            <a:noFill/>
                          </a:ln>
                          <a:solidFill>
                            <a:schemeClr val="bg1"/>
                          </a:solidFill>
                          <a:effectLst/>
                          <a:latin typeface="+mn-lt"/>
                          <a:ea typeface="+mn-ea"/>
                          <a:cs typeface="+mn-cs"/>
                        </a:rPr>
                        <a:t> for TV Video Service</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1"/>
                          </a:solidFill>
                          <a:effectLst/>
                          <a:latin typeface="+mn-lt"/>
                        </a:rPr>
                        <a:t>100%</a:t>
                      </a:r>
                      <a:endParaRPr kumimoji="0" lang="en-US" sz="1400" b="1" i="0" u="none" strike="noStrike" cap="none" normalizeH="0" baseline="0" dirty="0" smtClean="0">
                        <a:ln>
                          <a:noFill/>
                        </a:ln>
                        <a:solidFill>
                          <a:schemeClr val="bg1"/>
                        </a:solidFill>
                        <a:effectLst/>
                        <a:latin typeface="+mn-lt"/>
                      </a:endParaRP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7CCA62"/>
                    </a:solidFill>
                  </a:tcPr>
                </a:tc>
              </a:tr>
              <a:tr h="423966">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CIoT_Ext</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Extended architecture support for Cellular Internet of Things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1"/>
                          </a:solidFill>
                          <a:effectLst/>
                          <a:latin typeface="+mn-lt"/>
                        </a:rPr>
                        <a:t>100%</a:t>
                      </a:r>
                      <a:endParaRPr kumimoji="0" lang="en-US" sz="1400" b="1" i="0" u="none" strike="noStrike" cap="none" normalizeH="0" baseline="0" dirty="0" smtClean="0">
                        <a:ln>
                          <a:noFill/>
                        </a:ln>
                        <a:solidFill>
                          <a:schemeClr val="bg1"/>
                        </a:solidFill>
                        <a:effectLst/>
                        <a:latin typeface="+mn-lt"/>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5</a:t>
                      </a:r>
                    </a:p>
                  </a:txBody>
                  <a:tcPr marL="91436" marR="91436" marT="45739" marB="45739" horzOverflow="overflow">
                    <a:lnL>
                      <a:noFill/>
                    </a:lnL>
                    <a:lnR>
                      <a:noFill/>
                    </a:lnR>
                    <a:lnT>
                      <a:noFill/>
                    </a:lnT>
                    <a:lnB>
                      <a:noFill/>
                    </a:lnB>
                    <a:lnTlToBr>
                      <a:noFill/>
                    </a:lnTlToBr>
                    <a:lnBlToTr>
                      <a:noFill/>
                    </a:lnBlToTr>
                    <a:solidFill>
                      <a:srgbClr val="62A14D"/>
                    </a:solidFill>
                  </a:tcPr>
                </a:tc>
              </a:tr>
              <a:tr h="423966">
                <a:tc>
                  <a:txBody>
                    <a:bodyPr/>
                    <a:lstStyle/>
                    <a:p>
                      <a:r>
                        <a:rPr kumimoji="0" lang="en-US" sz="1400" b="1" i="0" u="none" strike="noStrike" kern="1200" cap="none" normalizeH="0" baseline="0" dirty="0" smtClean="0">
                          <a:ln>
                            <a:noFill/>
                          </a:ln>
                          <a:solidFill>
                            <a:schemeClr val="bg1"/>
                          </a:solidFill>
                          <a:effectLst/>
                          <a:latin typeface="+mn-lt"/>
                          <a:ea typeface="+mn-ea"/>
                          <a:cs typeface="+mn-cs"/>
                        </a:rPr>
                        <a:t>PS_DATA_OFF</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PS Data off function</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mn-lt"/>
                        </a:rPr>
                        <a:t>100%</a:t>
                      </a:r>
                    </a:p>
                  </a:txBody>
                  <a:tcPr marL="91436" marR="91436" marT="45715" marB="45715"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3</a:t>
                      </a:r>
                    </a:p>
                  </a:txBody>
                  <a:tcPr marL="91436" marR="91436" marT="45715" marB="45715" horzOverflow="overflow">
                    <a:lnL>
                      <a:noFill/>
                    </a:lnL>
                    <a:lnR>
                      <a:noFill/>
                    </a:lnR>
                    <a:lnT>
                      <a:noFill/>
                    </a:lnT>
                    <a:lnB>
                      <a:noFill/>
                    </a:lnB>
                    <a:lnTlToBr>
                      <a:noFill/>
                    </a:lnTlToBr>
                    <a:lnBlToTr>
                      <a:noFill/>
                    </a:lnBlToTr>
                    <a:solidFill>
                      <a:srgbClr val="7CCA62"/>
                    </a:solidFill>
                  </a:tcPr>
                </a:tc>
              </a:tr>
              <a:tr h="348280">
                <a:tc>
                  <a:txBody>
                    <a:bodyPr/>
                    <a:lstStyle/>
                    <a:p>
                      <a:r>
                        <a:rPr kumimoji="0" lang="en-US" sz="1400" b="1" i="0" u="none" strike="noStrike" kern="1200" cap="none" normalizeH="0" baseline="0" dirty="0" smtClean="0">
                          <a:ln>
                            <a:noFill/>
                          </a:ln>
                          <a:solidFill>
                            <a:schemeClr val="bg1"/>
                          </a:solidFill>
                          <a:effectLst/>
                          <a:latin typeface="+mn-lt"/>
                          <a:ea typeface="+mn-ea"/>
                          <a:cs typeface="+mn-cs"/>
                        </a:rPr>
                        <a:t>TEI14</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cap="none" normalizeH="0" baseline="0" dirty="0" smtClean="0">
                          <a:ln>
                            <a:noFill/>
                          </a:ln>
                          <a:solidFill>
                            <a:schemeClr val="bg1"/>
                          </a:solidFill>
                          <a:effectLst/>
                          <a:latin typeface="+mn-lt"/>
                        </a:rPr>
                        <a:t>Maintenance for pre-Rel-14 features</a:t>
                      </a:r>
                      <a:endParaRPr kumimoji="0" lang="en-GB" sz="1400" b="1" i="0" u="none" strike="noStrike" cap="none" normalizeH="0" baseline="0" dirty="0" smtClean="0">
                        <a:ln>
                          <a:noFill/>
                        </a:ln>
                        <a:solidFill>
                          <a:schemeClr val="bg1"/>
                        </a:solidFill>
                        <a:effectLst/>
                        <a:latin typeface="+mn-lt"/>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mn-lt"/>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6</a:t>
                      </a:r>
                    </a:p>
                  </a:txBody>
                  <a:tcPr marL="91436" marR="91436" marT="45739" marB="45739" horzOverflow="overflow">
                    <a:lnL>
                      <a:noFill/>
                    </a:lnL>
                    <a:lnR>
                      <a:noFill/>
                    </a:lnR>
                    <a:lnT>
                      <a:noFill/>
                    </a:lnT>
                    <a:lnB>
                      <a:noFill/>
                    </a:lnB>
                    <a:lnTlToBr>
                      <a:noFill/>
                    </a:lnTlToBr>
                    <a:lnBlToTr>
                      <a:noFill/>
                    </a:lnBlToTr>
                    <a:solidFill>
                      <a:srgbClr val="62A14D"/>
                    </a:solidFill>
                  </a:tcPr>
                </a:tc>
              </a:tr>
              <a:tr h="423966">
                <a:tc>
                  <a:txBody>
                    <a:bodyPr/>
                    <a:lstStyle/>
                    <a:p>
                      <a:r>
                        <a:rPr kumimoji="0" lang="en-GB" sz="1400" b="1" i="0" u="none" strike="noStrike" kern="1200" cap="none" normalizeH="0" baseline="0" dirty="0" smtClean="0">
                          <a:ln>
                            <a:noFill/>
                          </a:ln>
                          <a:solidFill>
                            <a:schemeClr val="bg1"/>
                          </a:solidFill>
                          <a:effectLst/>
                          <a:latin typeface="+mn-lt"/>
                          <a:ea typeface="+mn-ea"/>
                          <a:cs typeface="+mn-cs"/>
                        </a:rPr>
                        <a:t>FS_IP6M</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r>
                        <a:rPr kumimoji="0" lang="en-GB" sz="1400" b="1" i="0" u="none" strike="noStrike" kern="1200" cap="none" normalizeH="0" baseline="0" dirty="0" smtClean="0">
                          <a:ln>
                            <a:noFill/>
                          </a:ln>
                          <a:solidFill>
                            <a:schemeClr val="bg1"/>
                          </a:solidFill>
                          <a:effectLst/>
                          <a:latin typeface="+mn-lt"/>
                          <a:ea typeface="+mn-ea"/>
                          <a:cs typeface="+mn-cs"/>
                        </a:rPr>
                        <a:t>Update IETF IPv6 related reference of 23.975</a:t>
                      </a:r>
                      <a:endParaRPr kumimoji="0" lang="en-US" sz="1400" b="1" i="0" u="none" strike="noStrike" kern="1200" cap="none" normalizeH="0" baseline="0" dirty="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mn-lt"/>
                      </a:endParaRP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1</a:t>
                      </a:r>
                    </a:p>
                  </a:txBody>
                  <a:tcPr marL="91436" marR="91436" marT="45739" marB="45739" horzOverflow="overflow">
                    <a:lnL>
                      <a:noFill/>
                    </a:lnL>
                    <a:lnR>
                      <a:noFill/>
                    </a:lnR>
                    <a:lnT>
                      <a:noFill/>
                    </a:lnT>
                    <a:lnB>
                      <a:noFill/>
                    </a:lnB>
                    <a:lnTlToBr>
                      <a:noFill/>
                    </a:lnTlToBr>
                    <a:lnBlToTr>
                      <a:noFill/>
                    </a:lnBlToTr>
                    <a:solidFill>
                      <a:srgbClr val="7CCA62"/>
                    </a:solidFill>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SA#76,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dirty="0" smtClean="0">
                <a:solidFill>
                  <a:schemeClr val="bg1">
                    <a:lumMod val="65000"/>
                  </a:schemeClr>
                </a:solidFill>
              </a:rPr>
              <a:t>2.1) Rel-13 and before Maintenance</a:t>
            </a:r>
          </a:p>
          <a:p>
            <a:pPr lvl="1" eaLnBrk="1" hangingPunct="1">
              <a:defRPr/>
            </a:pPr>
            <a:r>
              <a:rPr lang="en-GB" sz="2000" dirty="0" smtClean="0">
                <a:solidFill>
                  <a:schemeClr val="bg1">
                    <a:lumMod val="65000"/>
                  </a:schemeClr>
                </a:solidFill>
              </a:rPr>
              <a:t>2.2) </a:t>
            </a:r>
            <a:r>
              <a:rPr lang="en-GB" sz="2000" dirty="0" smtClean="0">
                <a:solidFill>
                  <a:schemeClr val="bg1">
                    <a:lumMod val="65000"/>
                  </a:schemeClr>
                </a:solidFill>
              </a:rPr>
              <a:t>Rel-14 Maintenance</a:t>
            </a:r>
            <a:endParaRPr lang="en-GB" sz="2000" dirty="0" smtClean="0">
              <a:solidFill>
                <a:schemeClr val="bg1">
                  <a:lumMod val="65000"/>
                </a:schemeClr>
              </a:solidFill>
            </a:endParaRPr>
          </a:p>
          <a:p>
            <a:pPr lvl="1" eaLnBrk="1" hangingPunct="1">
              <a:defRPr/>
            </a:pPr>
            <a:r>
              <a:rPr lang="en-GB" sz="2000" b="1" i="1" dirty="0" smtClean="0"/>
              <a:t>2.3) Rel-15 and later Work and Maintenance</a:t>
            </a:r>
          </a:p>
          <a:p>
            <a:pPr lvl="1" eaLnBrk="1" hangingPunct="1">
              <a:defRPr/>
            </a:pPr>
            <a:r>
              <a:rPr lang="en-GB" sz="2000" dirty="0" smtClean="0">
                <a:solidFill>
                  <a:schemeClr val="bg1">
                    <a:lumMod val="65000"/>
                  </a:schemeClr>
                </a:solidFill>
              </a:rPr>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1748" name="Text Box 3"/>
          <p:cNvSpPr txBox="1">
            <a:spLocks noChangeArrowheads="1"/>
          </p:cNvSpPr>
          <p:nvPr/>
        </p:nvSpPr>
        <p:spPr bwMode="auto">
          <a:xfrm>
            <a:off x="77788" y="334168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and later Work and </a:t>
            </a:r>
            <a:r>
              <a:rPr lang="en-US" altLang="de-DE" sz="2800" b="1" dirty="0" err="1" smtClean="0"/>
              <a:t>Maint</a:t>
            </a:r>
            <a:r>
              <a:rPr lang="en-US" altLang="de-DE" sz="2800" b="1" dirty="0" smtClean="0"/>
              <a:t>. (</a:t>
            </a:r>
            <a:r>
              <a:rPr lang="en-US" altLang="de-DE" sz="2800" b="1" dirty="0" smtClean="0"/>
              <a:t>1/16)</a:t>
            </a:r>
            <a:endParaRPr lang="de-DE" altLang="de-DE" sz="2800" b="1" dirty="0" smtClean="0"/>
          </a:p>
        </p:txBody>
      </p:sp>
      <p:sp>
        <p:nvSpPr>
          <p:cNvPr id="17428" name="Content Placeholder 7"/>
          <p:cNvSpPr>
            <a:spLocks noGrp="1"/>
          </p:cNvSpPr>
          <p:nvPr>
            <p:ph sz="half" idx="2"/>
          </p:nvPr>
        </p:nvSpPr>
        <p:spPr>
          <a:xfrm>
            <a:off x="444226" y="2694562"/>
            <a:ext cx="8471174" cy="3744338"/>
          </a:xfrm>
        </p:spPr>
        <p:txBody>
          <a:bodyPr/>
          <a:lstStyle/>
          <a:p>
            <a:pPr>
              <a:spcBef>
                <a:spcPts val="0"/>
              </a:spcBef>
              <a:spcAft>
                <a:spcPts val="200"/>
              </a:spcAft>
            </a:pPr>
            <a:r>
              <a:rPr lang="de-DE" altLang="de-DE" sz="2000" dirty="0" smtClean="0"/>
              <a:t>Progress</a:t>
            </a:r>
            <a:r>
              <a:rPr lang="de-DE" altLang="de-DE" sz="1800" dirty="0" smtClean="0"/>
              <a:t> since SA#76</a:t>
            </a:r>
          </a:p>
          <a:p>
            <a:pPr lvl="1">
              <a:spcBef>
                <a:spcPts val="0"/>
              </a:spcBef>
              <a:spcAft>
                <a:spcPts val="200"/>
              </a:spcAft>
            </a:pPr>
            <a:r>
              <a:rPr lang="en-US" sz="1600" dirty="0" smtClean="0"/>
              <a:t>Draft TS 23.501 sent for information (about 80%, 85 + 126 approved PCRs)</a:t>
            </a:r>
          </a:p>
          <a:p>
            <a:pPr lvl="1">
              <a:spcBef>
                <a:spcPts val="0"/>
              </a:spcBef>
              <a:spcAft>
                <a:spcPts val="200"/>
              </a:spcAft>
            </a:pPr>
            <a:r>
              <a:rPr lang="en-US" sz="1600" dirty="0" smtClean="0"/>
              <a:t>Draft TS 23.502 sent for information (about 65%, 67 + 69 approved PCRs)</a:t>
            </a:r>
          </a:p>
          <a:p>
            <a:pPr lvl="1">
              <a:spcBef>
                <a:spcPts val="0"/>
              </a:spcBef>
              <a:spcAft>
                <a:spcPts val="200"/>
              </a:spcAft>
            </a:pPr>
            <a:r>
              <a:rPr lang="en-US" sz="1600" dirty="0" smtClean="0"/>
              <a:t>New draft TS on 5G policy framework created; largely a home for content so far in an annex of draft TS 23.501</a:t>
            </a:r>
          </a:p>
          <a:p>
            <a:pPr lvl="1">
              <a:spcBef>
                <a:spcPts val="0"/>
              </a:spcBef>
              <a:spcAft>
                <a:spcPts val="200"/>
              </a:spcAft>
            </a:pPr>
            <a:r>
              <a:rPr lang="en-US" sz="1600" dirty="0" smtClean="0"/>
              <a:t>An additional E-meeting is scheduled for </a:t>
            </a:r>
            <a:r>
              <a:rPr lang="de-DE" altLang="de-DE" sz="1600" dirty="0" smtClean="0"/>
              <a:t>editorial </a:t>
            </a:r>
            <a:r>
              <a:rPr lang="de-DE" altLang="de-DE" sz="1600" dirty="0"/>
              <a:t>corrections and </a:t>
            </a:r>
            <a:r>
              <a:rPr lang="de-DE" altLang="de-DE" sz="1600" dirty="0" smtClean="0"/>
              <a:t>aligments</a:t>
            </a:r>
            <a:endParaRPr lang="de-DE" altLang="de-DE" sz="1600" dirty="0" smtClean="0"/>
          </a:p>
          <a:p>
            <a:pPr lvl="1">
              <a:spcBef>
                <a:spcPts val="0"/>
              </a:spcBef>
              <a:spcAft>
                <a:spcPts val="200"/>
              </a:spcAft>
            </a:pPr>
            <a:r>
              <a:rPr lang="de-DE" altLang="de-DE" sz="1600" dirty="0" smtClean="0"/>
              <a:t>A </a:t>
            </a:r>
            <a:r>
              <a:rPr lang="en-GB" sz="1600" dirty="0" smtClean="0"/>
              <a:t>voting is planned for </a:t>
            </a:r>
            <a:r>
              <a:rPr lang="en-GB" sz="1600" dirty="0"/>
              <a:t>SA2#123 on alternative solutions for 5G registration via untrusted non-3GPP </a:t>
            </a:r>
            <a:r>
              <a:rPr lang="en-GB" sz="1600" dirty="0" smtClean="0"/>
              <a:t>access</a:t>
            </a:r>
          </a:p>
          <a:p>
            <a:pPr lvl="1">
              <a:spcBef>
                <a:spcPts val="0"/>
              </a:spcBef>
              <a:spcAft>
                <a:spcPts val="200"/>
              </a:spcAft>
            </a:pPr>
            <a:r>
              <a:rPr lang="en-GB" altLang="de-DE" sz="1600" dirty="0" smtClean="0"/>
              <a:t>Some status estimates per 5GS area in the annex</a:t>
            </a:r>
            <a:endParaRPr lang="de-DE" altLang="de-DE" sz="1600" dirty="0"/>
          </a:p>
          <a:p>
            <a:pPr marL="457200" lvl="1" indent="0">
              <a:spcBef>
                <a:spcPts val="0"/>
              </a:spcBef>
              <a:spcAft>
                <a:spcPts val="200"/>
              </a:spcAft>
              <a:buNone/>
            </a:pPr>
            <a:endParaRPr lang="en-GB" sz="1600" dirty="0" smtClean="0"/>
          </a:p>
          <a:p>
            <a:r>
              <a:rPr lang="de-DE" altLang="de-DE" sz="2000" dirty="0" smtClean="0"/>
              <a:t>Next steps:   </a:t>
            </a:r>
            <a:r>
              <a:rPr lang="de-DE" altLang="de-DE" sz="1600" dirty="0" smtClean="0"/>
              <a:t>Work continues.</a:t>
            </a:r>
          </a:p>
        </p:txBody>
      </p:sp>
      <p:graphicFrame>
        <p:nvGraphicFramePr>
          <p:cNvPr id="6" name="Content Placeholder 8"/>
          <p:cNvGraphicFramePr>
            <a:graphicFrameLocks/>
          </p:cNvGraphicFramePr>
          <p:nvPr>
            <p:extLst>
              <p:ext uri="{D42A27DB-BD31-4B8C-83A1-F6EECF244321}">
                <p14:modId xmlns:p14="http://schemas.microsoft.com/office/powerpoint/2010/main" val="4117210685"/>
              </p:ext>
            </p:extLst>
          </p:nvPr>
        </p:nvGraphicFramePr>
        <p:xfrm>
          <a:off x="179388" y="1188403"/>
          <a:ext cx="8569325" cy="926147"/>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470176">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455971">
                <a:tc>
                  <a:txBody>
                    <a:bodyPr/>
                    <a:lstStyle/>
                    <a:p>
                      <a:r>
                        <a:rPr lang="en-US" sz="1400" b="1" kern="1200" baseline="0" dirty="0" smtClean="0">
                          <a:solidFill>
                            <a:schemeClr val="bg1"/>
                          </a:solidFill>
                          <a:effectLst/>
                          <a:latin typeface="+mn-lt"/>
                          <a:ea typeface="+mn-ea"/>
                          <a:cs typeface="+mn-cs"/>
                        </a:rPr>
                        <a:t>5GS_Ph1</a:t>
                      </a:r>
                      <a:endParaRPr lang="en-US" sz="1400" b="1" kern="1200" baseline="0" dirty="0">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baseline="0" dirty="0" smtClean="0">
                          <a:solidFill>
                            <a:schemeClr val="bg1"/>
                          </a:solidFill>
                          <a:effectLst/>
                          <a:latin typeface="+mn-lt"/>
                          <a:ea typeface="+mn-ea"/>
                          <a:cs typeface="+mn-cs"/>
                        </a:rPr>
                        <a:t>5G System – Phase 1</a:t>
                      </a:r>
                      <a:endParaRPr lang="ko-KR" altLang="en-US" sz="1400" b="1" kern="1200" baseline="0" dirty="0" smtClean="0">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55 &gt; 75%</a:t>
                      </a:r>
                    </a:p>
                  </a:txBody>
                  <a:tcPr marL="91443" marR="91443" marT="45725" marB="45725">
                    <a:solidFill>
                      <a:srgbClr val="62A14D"/>
                    </a:solidFill>
                  </a:tcPr>
                </a:tc>
                <a:tc>
                  <a:txBody>
                    <a:bodyPr/>
                    <a:lstStyle/>
                    <a:p>
                      <a:pPr algn="ctr"/>
                      <a:endParaRPr lang="en-US" sz="1400" b="1" dirty="0">
                        <a:solidFill>
                          <a:srgbClr val="7030A0"/>
                        </a:solidFill>
                      </a:endParaRPr>
                    </a:p>
                  </a:txBody>
                  <a:tcPr marL="91443" marR="91443" marT="45725" marB="45725">
                    <a:solidFill>
                      <a:srgbClr val="62A14D"/>
                    </a:solidFill>
                  </a:tcPr>
                </a:tc>
                <a:tc>
                  <a:txBody>
                    <a:bodyPr/>
                    <a:lstStyle/>
                    <a:p>
                      <a:pPr algn="ctr"/>
                      <a:endParaRPr lang="en-US" sz="1400" b="1" i="0" dirty="0">
                        <a:solidFill>
                          <a:srgbClr val="7030A0"/>
                        </a:solidFill>
                      </a:endParaRPr>
                    </a:p>
                  </a:txBody>
                  <a:tcPr marL="91443" marR="91443" marT="45725" marB="45725">
                    <a:solidFill>
                      <a:srgbClr val="62A14D"/>
                    </a:solidFill>
                  </a:tcPr>
                </a:tc>
              </a:tr>
            </a:tbl>
          </a:graphicData>
        </a:graphic>
      </p:graphicFrame>
    </p:spTree>
    <p:extLst>
      <p:ext uri="{BB962C8B-B14F-4D97-AF65-F5344CB8AC3E}">
        <p14:creationId xmlns:p14="http://schemas.microsoft.com/office/powerpoint/2010/main" val="24309729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and later Work and </a:t>
            </a:r>
            <a:r>
              <a:rPr lang="en-US" altLang="de-DE" sz="2800" b="1" dirty="0" err="1" smtClean="0"/>
              <a:t>Maint</a:t>
            </a:r>
            <a:r>
              <a:rPr lang="en-US" altLang="de-DE" sz="2800" b="1" dirty="0" smtClean="0"/>
              <a:t>. (</a:t>
            </a:r>
            <a:r>
              <a:rPr lang="en-US" altLang="de-DE" sz="2800" b="1" dirty="0" smtClean="0"/>
              <a:t>2/16)</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799227050"/>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GB" sz="1400" b="1" i="0" u="none" strike="noStrike" kern="1200" cap="none" normalizeH="0" baseline="0" dirty="0" err="1" smtClean="0">
                          <a:ln>
                            <a:noFill/>
                          </a:ln>
                          <a:solidFill>
                            <a:schemeClr val="bg1"/>
                          </a:solidFill>
                          <a:effectLst/>
                          <a:latin typeface="+mn-lt"/>
                          <a:ea typeface="+mn-ea"/>
                          <a:cs typeface="+mn-cs"/>
                        </a:rPr>
                        <a:t>FS_eVoLP</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for enhanced </a:t>
                      </a:r>
                      <a:r>
                        <a:rPr kumimoji="0" lang="en-GB" sz="1400" b="1" i="0" u="none" strike="noStrike" kern="1200" cap="none" normalizeH="0" baseline="0" dirty="0" err="1" smtClean="0">
                          <a:ln>
                            <a:noFill/>
                          </a:ln>
                          <a:solidFill>
                            <a:schemeClr val="bg1"/>
                          </a:solidFill>
                          <a:effectLst/>
                          <a:latin typeface="+mn-lt"/>
                          <a:ea typeface="+mn-ea"/>
                          <a:cs typeface="+mn-cs"/>
                        </a:rPr>
                        <a:t>VoLTE</a:t>
                      </a:r>
                      <a:r>
                        <a:rPr kumimoji="0" lang="en-GB" sz="1400" b="1" i="0" u="none" strike="noStrike" kern="1200" cap="none" normalizeH="0" baseline="0" dirty="0" smtClean="0">
                          <a:ln>
                            <a:noFill/>
                          </a:ln>
                          <a:solidFill>
                            <a:schemeClr val="bg1"/>
                          </a:solidFill>
                          <a:effectLst/>
                          <a:latin typeface="+mn-lt"/>
                          <a:ea typeface="+mn-ea"/>
                          <a:cs typeface="+mn-cs"/>
                        </a:rPr>
                        <a:t> performance</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60 &gt; 100%</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05224"/>
            <a:ext cx="8280400" cy="2752925"/>
          </a:xfrm>
        </p:spPr>
        <p:txBody>
          <a:bodyPr/>
          <a:lstStyle/>
          <a:p>
            <a:r>
              <a:rPr lang="de-DE" altLang="de-DE" sz="2000" dirty="0" smtClean="0"/>
              <a:t>Progress</a:t>
            </a:r>
            <a:r>
              <a:rPr lang="de-DE" altLang="de-DE" sz="1800" dirty="0" smtClean="0"/>
              <a:t> since SA#76</a:t>
            </a:r>
          </a:p>
          <a:p>
            <a:pPr lvl="1"/>
            <a:r>
              <a:rPr lang="en-GB" sz="1600" dirty="0" smtClean="0"/>
              <a:t>Study concluded.</a:t>
            </a:r>
          </a:p>
          <a:p>
            <a:pPr lvl="1"/>
            <a:endParaRPr lang="en-GB" sz="1600" dirty="0" smtClean="0"/>
          </a:p>
          <a:p>
            <a:r>
              <a:rPr lang="de-DE" altLang="de-DE" sz="2000" dirty="0" smtClean="0"/>
              <a:t>Next steps:</a:t>
            </a:r>
          </a:p>
          <a:p>
            <a:pPr lvl="1"/>
            <a:r>
              <a:rPr lang="de-DE" altLang="de-DE" sz="1600" dirty="0" smtClean="0"/>
              <a:t>Normative work may be conducted in Q4 depending on awaited feedback from RAN and on agreement of a related WID.</a:t>
            </a:r>
          </a:p>
        </p:txBody>
      </p:sp>
    </p:spTree>
    <p:extLst>
      <p:ext uri="{BB962C8B-B14F-4D97-AF65-F5344CB8AC3E}">
        <p14:creationId xmlns:p14="http://schemas.microsoft.com/office/powerpoint/2010/main" val="41732198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t> 1) General aspects (events since SA#76, statistics, next meetings)</a:t>
            </a:r>
          </a:p>
          <a:p>
            <a:pPr eaLnBrk="1" hangingPunct="1">
              <a:defRPr/>
            </a:pPr>
            <a:r>
              <a:rPr lang="en-GB" sz="2400" dirty="0" smtClean="0"/>
              <a:t> 2) SA Work Report</a:t>
            </a:r>
          </a:p>
          <a:p>
            <a:pPr lvl="1" eaLnBrk="1" hangingPunct="1">
              <a:defRPr/>
            </a:pPr>
            <a:r>
              <a:rPr lang="en-GB" sz="2000" dirty="0" smtClean="0"/>
              <a:t>2.1) Rel-13 and before Maintenance</a:t>
            </a:r>
          </a:p>
          <a:p>
            <a:pPr lvl="1" eaLnBrk="1" hangingPunct="1">
              <a:defRPr/>
            </a:pPr>
            <a:r>
              <a:rPr lang="en-GB" sz="2000" dirty="0" smtClean="0"/>
              <a:t>2.2) </a:t>
            </a:r>
            <a:r>
              <a:rPr lang="en-GB" sz="2000" dirty="0" smtClean="0"/>
              <a:t>Rel-14 Maintenance</a:t>
            </a:r>
            <a:endParaRPr lang="en-GB" sz="2000" dirty="0" smtClean="0"/>
          </a:p>
          <a:p>
            <a:pPr lvl="1" eaLnBrk="1" hangingPunct="1">
              <a:defRPr/>
            </a:pPr>
            <a:r>
              <a:rPr lang="en-GB" sz="2000" dirty="0" smtClean="0"/>
              <a:t>2.3) Rel-15 and later Work and Maintenance</a:t>
            </a:r>
          </a:p>
          <a:p>
            <a:pPr lvl="1" eaLnBrk="1" hangingPunct="1">
              <a:defRPr/>
            </a:pPr>
            <a:r>
              <a:rPr lang="en-GB" sz="2000" dirty="0" smtClean="0"/>
              <a:t>2.4) New and Updated WIDs/SIDs and Exceptions</a:t>
            </a:r>
          </a:p>
          <a:p>
            <a:pPr lvl="1" eaLnBrk="1" hangingPunct="1">
              <a:defRPr/>
            </a:pPr>
            <a:r>
              <a:rPr lang="en-GB" sz="2000" dirty="0" smtClean="0"/>
              <a:t>2.5) </a:t>
            </a:r>
            <a:r>
              <a:rPr lang="en-GB" sz="2000" dirty="0" err="1" smtClean="0"/>
              <a:t>IETF</a:t>
            </a:r>
            <a:r>
              <a:rPr lang="en-GB" sz="2000" dirty="0" smtClean="0"/>
              <a:t> Dependency Update</a:t>
            </a:r>
          </a:p>
          <a:p>
            <a:pPr eaLnBrk="1" hangingPunct="1">
              <a:defRPr/>
            </a:pPr>
            <a:r>
              <a:rPr lang="en-GB" sz="2400" dirty="0" smtClean="0"/>
              <a:t> 3) Action Items</a:t>
            </a:r>
          </a:p>
          <a:p>
            <a:pPr eaLnBrk="1" hangingPunct="1">
              <a:defRPr/>
            </a:pPr>
            <a:r>
              <a:rPr lang="en-GB" sz="2400" dirty="0" smtClean="0"/>
              <a:t> 4) Documents for Information and Approval</a:t>
            </a:r>
          </a:p>
          <a:p>
            <a:pPr eaLnBrk="1" hangingPunct="1">
              <a:defRPr/>
            </a:pPr>
            <a:r>
              <a:rPr lang="en-GB" sz="2400" dirty="0" smtClean="0"/>
              <a:t> 5) Collected Items requiring action from SA</a:t>
            </a:r>
          </a:p>
          <a:p>
            <a:pPr marL="0" indent="0" eaLnBrk="1" hangingPunct="1">
              <a:spcBef>
                <a:spcPts val="1800"/>
              </a:spcBef>
              <a:buFontTx/>
              <a:buNone/>
              <a:defRPr/>
            </a:pPr>
            <a:r>
              <a:rPr lang="en-GB" sz="2400" dirty="0" smtClean="0">
                <a:solidFill>
                  <a:srgbClr val="FF0000"/>
                </a:solidFill>
              </a:rPr>
              <a:t>Explicit requests for </a:t>
            </a:r>
            <a:r>
              <a:rPr lang="en-GB" sz="2400" dirty="0" err="1" smtClean="0">
                <a:solidFill>
                  <a:srgbClr val="FF0000"/>
                </a:solidFill>
              </a:rPr>
              <a:t>TSG</a:t>
            </a:r>
            <a:r>
              <a:rPr lang="en-GB" sz="2400" dirty="0" smtClean="0">
                <a:solidFill>
                  <a:srgbClr val="FF0000"/>
                </a:solidFill>
              </a:rPr>
              <a:t> SA are highlighted in RED</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and later Work and </a:t>
            </a:r>
            <a:r>
              <a:rPr lang="en-US" altLang="de-DE" sz="2800" b="1" dirty="0" err="1" smtClean="0"/>
              <a:t>Maint</a:t>
            </a:r>
            <a:r>
              <a:rPr lang="en-US" altLang="de-DE" sz="2800" b="1" dirty="0" smtClean="0"/>
              <a:t>. (</a:t>
            </a:r>
            <a:r>
              <a:rPr lang="en-US" altLang="de-DE" sz="2800" b="1" dirty="0" smtClean="0"/>
              <a:t>3/16)</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550922939"/>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GB" sz="1400" b="1" i="0" u="none" strike="noStrike" kern="1200" cap="none" normalizeH="0" baseline="0" dirty="0" smtClean="0">
                          <a:ln>
                            <a:noFill/>
                          </a:ln>
                          <a:solidFill>
                            <a:schemeClr val="bg1"/>
                          </a:solidFill>
                          <a:effectLst/>
                          <a:latin typeface="+mn-lt"/>
                          <a:ea typeface="+mn-ea"/>
                          <a:cs typeface="+mn-cs"/>
                        </a:rPr>
                        <a:t>FS_USOS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on unlicensed spectrum offloading system enhancements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90 &gt; 100%</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05224"/>
            <a:ext cx="8280400" cy="2752925"/>
          </a:xfrm>
        </p:spPr>
        <p:txBody>
          <a:bodyPr/>
          <a:lstStyle/>
          <a:p>
            <a:r>
              <a:rPr lang="de-DE" altLang="de-DE" sz="2000" dirty="0" smtClean="0"/>
              <a:t>Progress</a:t>
            </a:r>
            <a:r>
              <a:rPr lang="de-DE" altLang="de-DE" sz="1800" dirty="0" smtClean="0"/>
              <a:t> since SA#76</a:t>
            </a:r>
          </a:p>
          <a:p>
            <a:pPr lvl="1"/>
            <a:r>
              <a:rPr lang="en-GB" sz="1600" dirty="0" smtClean="0"/>
              <a:t>Study concluded.</a:t>
            </a:r>
          </a:p>
          <a:p>
            <a:pPr lvl="1"/>
            <a:endParaRPr lang="en-US" sz="1600" dirty="0" smtClean="0"/>
          </a:p>
          <a:p>
            <a:r>
              <a:rPr lang="de-DE" altLang="de-DE" sz="2000" dirty="0" smtClean="0"/>
              <a:t>Next steps:</a:t>
            </a:r>
          </a:p>
          <a:p>
            <a:pPr lvl="1"/>
            <a:r>
              <a:rPr lang="de-DE" altLang="de-DE" sz="1600" dirty="0" smtClean="0"/>
              <a:t>Conduct normative work, when the related WID gets approved.</a:t>
            </a:r>
            <a:endParaRPr lang="en-GB" sz="1600" dirty="0" smtClean="0"/>
          </a:p>
          <a:p>
            <a:pPr lvl="1">
              <a:buNone/>
            </a:pPr>
            <a:endParaRPr lang="de-DE" altLang="de-DE" sz="1600" dirty="0" smtClean="0"/>
          </a:p>
        </p:txBody>
      </p:sp>
    </p:spTree>
    <p:extLst>
      <p:ext uri="{BB962C8B-B14F-4D97-AF65-F5344CB8AC3E}">
        <p14:creationId xmlns:p14="http://schemas.microsoft.com/office/powerpoint/2010/main" val="417321987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and later Work and </a:t>
            </a:r>
            <a:r>
              <a:rPr lang="en-US" altLang="de-DE" sz="2800" b="1" dirty="0" err="1" smtClean="0"/>
              <a:t>Maint</a:t>
            </a:r>
            <a:r>
              <a:rPr lang="en-US" altLang="de-DE" sz="2800" b="1" dirty="0" smtClean="0"/>
              <a:t>. (</a:t>
            </a:r>
            <a:r>
              <a:rPr lang="en-US" altLang="de-DE" sz="2800" b="1" dirty="0" smtClean="0"/>
              <a:t>4/16)</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015042098"/>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GB" sz="1400" b="1" i="0" u="none" strike="noStrike" kern="1200" cap="none" normalizeH="0" baseline="0" dirty="0" smtClean="0">
                          <a:ln>
                            <a:noFill/>
                          </a:ln>
                          <a:solidFill>
                            <a:schemeClr val="bg1"/>
                          </a:solidFill>
                          <a:effectLst/>
                          <a:latin typeface="+mn-lt"/>
                          <a:ea typeface="+mn-ea"/>
                          <a:cs typeface="+mn-cs"/>
                        </a:rPr>
                        <a:t>FS_REAR</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on architecture enhancements to </a:t>
                      </a:r>
                      <a:r>
                        <a:rPr kumimoji="0" lang="en-GB" sz="1400" b="1" i="0" u="none" strike="noStrike" kern="1200" cap="none" normalizeH="0" baseline="0" dirty="0" err="1" smtClean="0">
                          <a:ln>
                            <a:noFill/>
                          </a:ln>
                          <a:solidFill>
                            <a:schemeClr val="bg1"/>
                          </a:solidFill>
                          <a:effectLst/>
                          <a:latin typeface="+mn-lt"/>
                          <a:ea typeface="+mn-ea"/>
                          <a:cs typeface="+mn-cs"/>
                        </a:rPr>
                        <a:t>ProSe</a:t>
                      </a:r>
                      <a:r>
                        <a:rPr kumimoji="0" lang="en-GB" sz="1400" b="1" i="0" u="none" strike="noStrike" kern="1200" cap="none" normalizeH="0" baseline="0" dirty="0" smtClean="0">
                          <a:ln>
                            <a:noFill/>
                          </a:ln>
                          <a:solidFill>
                            <a:schemeClr val="bg1"/>
                          </a:solidFill>
                          <a:effectLst/>
                          <a:latin typeface="+mn-lt"/>
                          <a:ea typeface="+mn-ea"/>
                          <a:cs typeface="+mn-cs"/>
                        </a:rPr>
                        <a:t> UE-to-Network Relay</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60 &gt; 95%</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05224"/>
            <a:ext cx="8280400" cy="2752925"/>
          </a:xfrm>
        </p:spPr>
        <p:txBody>
          <a:bodyPr/>
          <a:lstStyle/>
          <a:p>
            <a:r>
              <a:rPr lang="de-DE" altLang="de-DE" sz="2000" dirty="0" smtClean="0"/>
              <a:t>Progress</a:t>
            </a:r>
            <a:r>
              <a:rPr lang="de-DE" altLang="de-DE" sz="1800" dirty="0" smtClean="0"/>
              <a:t> since SA#76</a:t>
            </a:r>
          </a:p>
          <a:p>
            <a:pPr lvl="1"/>
            <a:r>
              <a:rPr lang="en-US" sz="1600" dirty="0" smtClean="0"/>
              <a:t>New </a:t>
            </a:r>
            <a:r>
              <a:rPr lang="en-US" sz="1600" dirty="0"/>
              <a:t>solutions for the different key issues were </a:t>
            </a:r>
            <a:r>
              <a:rPr lang="en-US" sz="1600" dirty="0" smtClean="0"/>
              <a:t>introduced.</a:t>
            </a:r>
            <a:endParaRPr lang="de-DE" sz="1600" dirty="0"/>
          </a:p>
          <a:p>
            <a:pPr lvl="1"/>
            <a:r>
              <a:rPr lang="en-US" sz="1600" dirty="0" smtClean="0"/>
              <a:t>Evaluation </a:t>
            </a:r>
            <a:r>
              <a:rPr lang="en-US" sz="1600" dirty="0"/>
              <a:t>almost complete pending RAN WGs’ input.</a:t>
            </a:r>
            <a:endParaRPr lang="de-DE" sz="1600" dirty="0"/>
          </a:p>
          <a:p>
            <a:pPr lvl="1"/>
            <a:endParaRPr lang="en-GB" sz="1600" dirty="0" smtClean="0"/>
          </a:p>
          <a:p>
            <a:r>
              <a:rPr lang="de-DE" altLang="de-DE" sz="2000" dirty="0" smtClean="0"/>
              <a:t>Next steps:</a:t>
            </a:r>
          </a:p>
          <a:p>
            <a:pPr lvl="1"/>
            <a:r>
              <a:rPr lang="en-GB" sz="1600" dirty="0" smtClean="0"/>
              <a:t>Final conclusions </a:t>
            </a:r>
            <a:r>
              <a:rPr lang="en-GB" sz="1600" dirty="0"/>
              <a:t>targeted for </a:t>
            </a:r>
            <a:r>
              <a:rPr lang="en-GB" sz="1600" dirty="0" smtClean="0"/>
              <a:t>October, depending </a:t>
            </a:r>
            <a:r>
              <a:rPr lang="en-GB" sz="1600" dirty="0"/>
              <a:t>on RAN WGs feedback</a:t>
            </a:r>
            <a:r>
              <a:rPr lang="en-GB" sz="1600" dirty="0" smtClean="0"/>
              <a:t>.</a:t>
            </a:r>
          </a:p>
          <a:p>
            <a:pPr lvl="1"/>
            <a:r>
              <a:rPr lang="en-GB" sz="1600" dirty="0" smtClean="0"/>
              <a:t>Conduct normative work in Q4 depending on conclusions.</a:t>
            </a:r>
            <a:endParaRPr lang="de-DE" sz="1600" dirty="0"/>
          </a:p>
          <a:p>
            <a:pPr lvl="1"/>
            <a:endParaRPr lang="de-DE" altLang="de-DE" sz="1600" dirty="0" smtClean="0"/>
          </a:p>
        </p:txBody>
      </p:sp>
    </p:spTree>
    <p:extLst>
      <p:ext uri="{BB962C8B-B14F-4D97-AF65-F5344CB8AC3E}">
        <p14:creationId xmlns:p14="http://schemas.microsoft.com/office/powerpoint/2010/main" val="41732198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and later Work and </a:t>
            </a:r>
            <a:r>
              <a:rPr lang="en-US" altLang="de-DE" sz="2800" b="1" dirty="0" err="1" smtClean="0"/>
              <a:t>Maint</a:t>
            </a:r>
            <a:r>
              <a:rPr lang="en-US" altLang="de-DE" sz="2800" b="1" dirty="0" smtClean="0"/>
              <a:t>. (</a:t>
            </a:r>
            <a:r>
              <a:rPr lang="en-US" altLang="de-DE" sz="2800" b="1" dirty="0" smtClean="0"/>
              <a:t>5/16)</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848479679"/>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smtClean="0">
                          <a:ln>
                            <a:noFill/>
                          </a:ln>
                          <a:solidFill>
                            <a:schemeClr val="bg1"/>
                          </a:solidFill>
                          <a:effectLst/>
                          <a:latin typeface="+mn-lt"/>
                          <a:ea typeface="+mn-ea"/>
                          <a:cs typeface="+mn-cs"/>
                        </a:rPr>
                        <a:t>NAPS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Northbound APIs for SCEF – SCS/AS Interworking</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85 &gt; 100%</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05224"/>
            <a:ext cx="8280400" cy="2752925"/>
          </a:xfrm>
        </p:spPr>
        <p:txBody>
          <a:bodyPr/>
          <a:lstStyle/>
          <a:p>
            <a:r>
              <a:rPr lang="de-DE" altLang="de-DE" sz="2000" dirty="0" smtClean="0"/>
              <a:t>Progress</a:t>
            </a:r>
            <a:r>
              <a:rPr lang="de-DE" altLang="de-DE" sz="1800" dirty="0" smtClean="0"/>
              <a:t> since SA#76</a:t>
            </a:r>
          </a:p>
          <a:p>
            <a:pPr lvl="1"/>
            <a:r>
              <a:rPr lang="de-DE" altLang="de-DE" sz="1600" dirty="0"/>
              <a:t>Functionality added (e.g. Group Message delivery)</a:t>
            </a:r>
          </a:p>
          <a:p>
            <a:pPr lvl="1"/>
            <a:r>
              <a:rPr lang="de-DE" altLang="de-DE" sz="1600" dirty="0" smtClean="0"/>
              <a:t>Functionality </a:t>
            </a:r>
            <a:r>
              <a:rPr lang="de-DE" altLang="de-DE" sz="1600" dirty="0"/>
              <a:t>modifed (e.g. </a:t>
            </a:r>
            <a:r>
              <a:rPr lang="en-US" altLang="de-DE" sz="1600" dirty="0"/>
              <a:t>MO NIDD RDS Header Configuration, Filtering the Report for Number of UEs in a Geographic Area)</a:t>
            </a:r>
            <a:r>
              <a:rPr lang="de-DE" altLang="de-DE" sz="1600" dirty="0"/>
              <a:t> </a:t>
            </a:r>
          </a:p>
          <a:p>
            <a:pPr lvl="1"/>
            <a:r>
              <a:rPr lang="de-DE" altLang="de-DE" sz="1600" dirty="0"/>
              <a:t>Several </a:t>
            </a:r>
            <a:r>
              <a:rPr lang="de-DE" altLang="de-DE" sz="1600" dirty="0" smtClean="0"/>
              <a:t>cat B/C and correction CRs agreed</a:t>
            </a:r>
            <a:r>
              <a:rPr lang="de-DE" altLang="de-DE" sz="1600" dirty="0"/>
              <a:t>.</a:t>
            </a:r>
          </a:p>
          <a:p>
            <a:pPr marL="914400" lvl="2" indent="0">
              <a:buNone/>
            </a:pPr>
            <a:endParaRPr lang="de-DE" altLang="de-DE" sz="1200" dirty="0"/>
          </a:p>
          <a:p>
            <a:r>
              <a:rPr lang="de-DE" altLang="de-DE" sz="2000" dirty="0" smtClean="0"/>
              <a:t>Next steps:</a:t>
            </a:r>
          </a:p>
          <a:p>
            <a:pPr lvl="1"/>
            <a:r>
              <a:rPr lang="de-DE" altLang="de-DE" sz="1600" dirty="0" smtClean="0"/>
              <a:t>Changes to maintenance.</a:t>
            </a:r>
          </a:p>
        </p:txBody>
      </p:sp>
    </p:spTree>
    <p:extLst>
      <p:ext uri="{BB962C8B-B14F-4D97-AF65-F5344CB8AC3E}">
        <p14:creationId xmlns:p14="http://schemas.microsoft.com/office/powerpoint/2010/main" val="41732198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and later Work and </a:t>
            </a:r>
            <a:r>
              <a:rPr lang="en-US" altLang="de-DE" sz="2800" b="1" dirty="0" err="1" smtClean="0"/>
              <a:t>Maint</a:t>
            </a:r>
            <a:r>
              <a:rPr lang="en-US" altLang="de-DE" sz="2800" b="1" dirty="0" smtClean="0"/>
              <a:t>. (</a:t>
            </a:r>
            <a:r>
              <a:rPr lang="en-US" altLang="de-DE" sz="2800" b="1" dirty="0" smtClean="0"/>
              <a:t>6/16)</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50243008"/>
              </p:ext>
            </p:extLst>
          </p:nvPr>
        </p:nvGraphicFramePr>
        <p:xfrm>
          <a:off x="179388" y="1376364"/>
          <a:ext cx="8569325" cy="1696756"/>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53376">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64669">
                <a:tc>
                  <a:txBody>
                    <a:bodyPr/>
                    <a:lstStyle/>
                    <a:p>
                      <a:r>
                        <a:rPr kumimoji="0" lang="en-US" sz="1400" b="1" i="0" u="none" strike="noStrike" kern="1200" cap="none" normalizeH="0" baseline="0" dirty="0" smtClean="0">
                          <a:ln>
                            <a:noFill/>
                          </a:ln>
                          <a:solidFill>
                            <a:schemeClr val="bg1"/>
                          </a:solidFill>
                          <a:effectLst/>
                          <a:latin typeface="+mn-lt"/>
                          <a:ea typeface="+mn-ea"/>
                          <a:cs typeface="+mn-cs"/>
                        </a:rPr>
                        <a:t>EDCE5</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EPC enhancements to support 5G New Radio via Dual Connectivity</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55 &gt; 90%</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36658">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154298"/>
            <a:ext cx="8280400" cy="3303851"/>
          </a:xfrm>
        </p:spPr>
        <p:txBody>
          <a:bodyPr/>
          <a:lstStyle/>
          <a:p>
            <a:r>
              <a:rPr lang="de-DE" altLang="de-DE" sz="2000" dirty="0" smtClean="0"/>
              <a:t>Progress</a:t>
            </a:r>
            <a:r>
              <a:rPr lang="de-DE" altLang="de-DE" sz="1800" dirty="0" smtClean="0"/>
              <a:t> since SA#76</a:t>
            </a:r>
          </a:p>
          <a:p>
            <a:pPr lvl="1"/>
            <a:r>
              <a:rPr lang="en-GB" sz="1600" dirty="0"/>
              <a:t>Work done on correction/completion of controlling access to NR as a secondary RAT; editorial updates; ability to select appropriate user plane function for NR capable device.</a:t>
            </a:r>
            <a:endParaRPr lang="de-DE" sz="1600" dirty="0"/>
          </a:p>
          <a:p>
            <a:pPr lvl="1"/>
            <a:r>
              <a:rPr lang="en-GB" sz="1600" dirty="0"/>
              <a:t>Work done on information to control NR indicators in UE;</a:t>
            </a:r>
            <a:endParaRPr lang="de-DE" sz="1600" dirty="0"/>
          </a:p>
          <a:p>
            <a:pPr lvl="1"/>
            <a:r>
              <a:rPr lang="en-GB" sz="1600" dirty="0"/>
              <a:t>Work done on offline differential usage reporting of NR &amp; LTE;</a:t>
            </a:r>
            <a:endParaRPr lang="de-DE" sz="1600" dirty="0"/>
          </a:p>
          <a:p>
            <a:pPr lvl="1"/>
            <a:r>
              <a:rPr lang="en-GB" sz="1600" dirty="0"/>
              <a:t>LS sent to RAN WG 1, 2, 3 on QCIs for ‘normal reliability’ low latency operation</a:t>
            </a:r>
            <a:r>
              <a:rPr lang="en-GB" sz="1600" dirty="0" smtClean="0"/>
              <a:t>.</a:t>
            </a:r>
          </a:p>
          <a:p>
            <a:pPr lvl="1"/>
            <a:endParaRPr lang="en-GB" altLang="de-DE" sz="1600" dirty="0" smtClean="0"/>
          </a:p>
          <a:p>
            <a:r>
              <a:rPr lang="de-DE" altLang="de-DE" sz="2000" dirty="0" smtClean="0"/>
              <a:t>Next steps:</a:t>
            </a:r>
          </a:p>
          <a:p>
            <a:pPr lvl="1"/>
            <a:r>
              <a:rPr lang="de-DE" sz="1600" dirty="0" smtClean="0"/>
              <a:t>Complete </a:t>
            </a:r>
            <a:r>
              <a:rPr lang="de-DE" sz="1600" dirty="0"/>
              <a:t>work on new QCIs </a:t>
            </a:r>
            <a:r>
              <a:rPr lang="en-GB" sz="1600" dirty="0"/>
              <a:t>normal </a:t>
            </a:r>
            <a:r>
              <a:rPr lang="en-GB" sz="1600" dirty="0" smtClean="0"/>
              <a:t>reliability </a:t>
            </a:r>
            <a:r>
              <a:rPr lang="en-GB" sz="1600" dirty="0"/>
              <a:t>low latency </a:t>
            </a:r>
            <a:r>
              <a:rPr lang="en-GB" sz="1600" dirty="0" smtClean="0"/>
              <a:t>operation</a:t>
            </a:r>
          </a:p>
          <a:p>
            <a:pPr lvl="1"/>
            <a:r>
              <a:rPr lang="en-GB" sz="1600" dirty="0" smtClean="0"/>
              <a:t>Corrections</a:t>
            </a:r>
            <a:endParaRPr lang="de-DE" sz="1600" dirty="0"/>
          </a:p>
        </p:txBody>
      </p:sp>
    </p:spTree>
    <p:extLst>
      <p:ext uri="{BB962C8B-B14F-4D97-AF65-F5344CB8AC3E}">
        <p14:creationId xmlns:p14="http://schemas.microsoft.com/office/powerpoint/2010/main" val="41732198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and later Work and </a:t>
            </a:r>
            <a:r>
              <a:rPr lang="en-US" altLang="de-DE" sz="2800" b="1" dirty="0" err="1" smtClean="0"/>
              <a:t>Maint</a:t>
            </a:r>
            <a:r>
              <a:rPr lang="en-US" altLang="de-DE" sz="2800" b="1" dirty="0" smtClean="0"/>
              <a:t>. (</a:t>
            </a:r>
            <a:r>
              <a:rPr lang="en-US" altLang="de-DE" sz="2800" b="1" dirty="0" smtClean="0"/>
              <a:t>7/16)</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593769236"/>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GB" sz="1400" b="1" i="0" u="none" strike="noStrike" kern="1200" cap="none" normalizeH="0" baseline="0" dirty="0" smtClean="0">
                          <a:ln>
                            <a:noFill/>
                          </a:ln>
                          <a:solidFill>
                            <a:schemeClr val="bg1"/>
                          </a:solidFill>
                          <a:effectLst/>
                          <a:latin typeface="+mn-lt"/>
                          <a:ea typeface="+mn-ea"/>
                          <a:cs typeface="+mn-cs"/>
                        </a:rPr>
                        <a:t>FS_LTE_LIGHT_CON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on core network aspects of signalling reduction to enable light connection for LTE</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55 &gt; 55%</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429000"/>
            <a:ext cx="8594100" cy="3029149"/>
          </a:xfrm>
        </p:spPr>
        <p:txBody>
          <a:bodyPr/>
          <a:lstStyle/>
          <a:p>
            <a:r>
              <a:rPr lang="de-DE" altLang="de-DE" sz="2000" dirty="0" smtClean="0"/>
              <a:t>Progress</a:t>
            </a:r>
            <a:r>
              <a:rPr lang="de-DE" altLang="de-DE" sz="1800" dirty="0" smtClean="0"/>
              <a:t> since SA#76</a:t>
            </a:r>
          </a:p>
          <a:p>
            <a:pPr lvl="1"/>
            <a:r>
              <a:rPr lang="en-US" altLang="de-DE" sz="1600" dirty="0" smtClean="0"/>
              <a:t>The study on Light Connection paused during Q3 to first progress </a:t>
            </a:r>
            <a:r>
              <a:rPr lang="en-US" altLang="de-DE" sz="1600" dirty="0" err="1" smtClean="0"/>
              <a:t>RRC_Inactive</a:t>
            </a:r>
            <a:r>
              <a:rPr lang="en-US" altLang="de-DE" sz="1600" dirty="0" smtClean="0"/>
              <a:t> under 5GS_ph1.</a:t>
            </a:r>
          </a:p>
          <a:p>
            <a:pPr marL="457200" lvl="1" indent="0">
              <a:buNone/>
            </a:pPr>
            <a:r>
              <a:rPr lang="en-US" altLang="de-DE" sz="1600" dirty="0" smtClean="0"/>
              <a:t> </a:t>
            </a:r>
            <a:endParaRPr lang="en-GB" altLang="de-DE" sz="1600" dirty="0" smtClean="0"/>
          </a:p>
          <a:p>
            <a:r>
              <a:rPr lang="de-DE" altLang="de-DE" sz="1600" dirty="0" smtClean="0"/>
              <a:t>Next steps:</a:t>
            </a:r>
          </a:p>
          <a:p>
            <a:pPr lvl="1"/>
            <a:r>
              <a:rPr lang="de-DE" altLang="de-DE" sz="1600" dirty="0" smtClean="0"/>
              <a:t>Consideration of how to proceed with Light Connection during Q4 depending on progress with RRC_Inactive and possibly also depending on related RAN status or input.</a:t>
            </a:r>
          </a:p>
        </p:txBody>
      </p:sp>
    </p:spTree>
    <p:extLst>
      <p:ext uri="{BB962C8B-B14F-4D97-AF65-F5344CB8AC3E}">
        <p14:creationId xmlns:p14="http://schemas.microsoft.com/office/powerpoint/2010/main" val="417321987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and later Work and </a:t>
            </a:r>
            <a:r>
              <a:rPr lang="en-US" altLang="de-DE" sz="2800" b="1" dirty="0" err="1" smtClean="0"/>
              <a:t>Maint</a:t>
            </a:r>
            <a:r>
              <a:rPr lang="en-US" altLang="de-DE" sz="2800" b="1" dirty="0" smtClean="0"/>
              <a:t>. (</a:t>
            </a:r>
            <a:r>
              <a:rPr lang="en-US" altLang="de-DE" sz="2800" b="1" dirty="0" smtClean="0"/>
              <a:t>8/16)</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017414264"/>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lang="en-US" sz="1400" b="1" kern="1200" dirty="0" smtClean="0">
                          <a:solidFill>
                            <a:schemeClr val="lt1"/>
                          </a:solidFill>
                          <a:effectLst/>
                          <a:latin typeface="+mn-lt"/>
                          <a:ea typeface="+mn-ea"/>
                          <a:cs typeface="+mn-cs"/>
                        </a:rPr>
                        <a:t>PS_Data_Off_Phase2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PS Data Off Feature Phase 2</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10 &gt; 85%</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124202"/>
            <a:ext cx="8280400" cy="3333948"/>
          </a:xfrm>
        </p:spPr>
        <p:txBody>
          <a:bodyPr/>
          <a:lstStyle/>
          <a:p>
            <a:r>
              <a:rPr lang="de-DE" altLang="de-DE" sz="2000" dirty="0" smtClean="0"/>
              <a:t>Progress</a:t>
            </a:r>
            <a:r>
              <a:rPr lang="de-DE" altLang="de-DE" sz="1800" dirty="0" smtClean="0"/>
              <a:t> since SA#76</a:t>
            </a:r>
          </a:p>
          <a:p>
            <a:pPr lvl="1"/>
            <a:r>
              <a:rPr lang="en-GB" sz="1600" dirty="0" smtClean="0"/>
              <a:t>SA2 </a:t>
            </a:r>
            <a:r>
              <a:rPr lang="en-GB" sz="1600" dirty="0"/>
              <a:t>aligned the scope of the work with SA1 requirements and reduced the support for roaming architectures. In SA2 it was concluded that home operator services are always routed to HPLMN and no support for LBO in VPLMN is </a:t>
            </a:r>
            <a:r>
              <a:rPr lang="en-GB" sz="1600" dirty="0" smtClean="0"/>
              <a:t>necessary.</a:t>
            </a:r>
          </a:p>
          <a:p>
            <a:pPr lvl="1"/>
            <a:r>
              <a:rPr lang="en-GB" sz="1600" dirty="0" smtClean="0"/>
              <a:t>The </a:t>
            </a:r>
            <a:r>
              <a:rPr lang="en-GB" sz="1600" dirty="0"/>
              <a:t>WID i</a:t>
            </a:r>
            <a:r>
              <a:rPr lang="en-GB" sz="1600" dirty="0" smtClean="0"/>
              <a:t>s </a:t>
            </a:r>
            <a:r>
              <a:rPr lang="en-GB" sz="1600" dirty="0"/>
              <a:t>updated, and all </a:t>
            </a:r>
            <a:r>
              <a:rPr lang="en-GB" sz="1600" dirty="0" smtClean="0"/>
              <a:t>at B/C CRs </a:t>
            </a:r>
            <a:r>
              <a:rPr lang="en-GB" sz="1600" dirty="0"/>
              <a:t>to support Phase 2 functionality are agreed. All PS Data Off services need to be configured by HPLMN operator. There will be no real-time update of network elements via </a:t>
            </a:r>
            <a:r>
              <a:rPr lang="en-GB" sz="1600" dirty="0" err="1"/>
              <a:t>signaling</a:t>
            </a:r>
            <a:r>
              <a:rPr lang="en-GB" sz="1600" dirty="0" smtClean="0"/>
              <a:t>.</a:t>
            </a:r>
          </a:p>
          <a:p>
            <a:pPr lvl="1"/>
            <a:endParaRPr lang="de-DE" sz="1600" dirty="0"/>
          </a:p>
          <a:p>
            <a:r>
              <a:rPr lang="de-DE" altLang="de-DE" sz="1600" dirty="0" smtClean="0"/>
              <a:t>Next steps:</a:t>
            </a:r>
          </a:p>
          <a:p>
            <a:pPr lvl="1"/>
            <a:r>
              <a:rPr lang="en-US" sz="1600" dirty="0" smtClean="0"/>
              <a:t>SA2 work is finished, if GSMA replies that </a:t>
            </a:r>
            <a:r>
              <a:rPr lang="en-US" sz="1600" dirty="0"/>
              <a:t>no support for operator services in VPLMN (LBO) is </a:t>
            </a:r>
            <a:r>
              <a:rPr lang="en-US" sz="1600" dirty="0" smtClean="0"/>
              <a:t>needed. </a:t>
            </a:r>
            <a:r>
              <a:rPr lang="en-US" sz="1600" dirty="0"/>
              <a:t>Otherwise </a:t>
            </a:r>
            <a:r>
              <a:rPr lang="en-US" sz="1600" dirty="0" smtClean="0"/>
              <a:t>some normative work will </a:t>
            </a:r>
            <a:r>
              <a:rPr lang="en-US" sz="1600" dirty="0"/>
              <a:t>be </a:t>
            </a:r>
            <a:r>
              <a:rPr lang="en-US" sz="1600" dirty="0" smtClean="0"/>
              <a:t>needed in Q4.</a:t>
            </a:r>
            <a:endParaRPr lang="de-DE" dirty="0"/>
          </a:p>
          <a:p>
            <a:pPr lvl="1"/>
            <a:endParaRPr lang="de-DE" sz="1600" dirty="0"/>
          </a:p>
        </p:txBody>
      </p:sp>
    </p:spTree>
    <p:extLst>
      <p:ext uri="{BB962C8B-B14F-4D97-AF65-F5344CB8AC3E}">
        <p14:creationId xmlns:p14="http://schemas.microsoft.com/office/powerpoint/2010/main" val="280102322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Rel-15 and later Work and </a:t>
            </a:r>
            <a:r>
              <a:rPr lang="en-US" altLang="de-DE" sz="2800" b="1" dirty="0" err="1" smtClean="0"/>
              <a:t>Maint</a:t>
            </a:r>
            <a:r>
              <a:rPr lang="en-US" altLang="de-DE" sz="2800" b="1" dirty="0" smtClean="0"/>
              <a:t>. (</a:t>
            </a:r>
            <a:r>
              <a:rPr lang="en-US" altLang="de-DE" sz="2800" b="1" dirty="0" smtClean="0"/>
              <a:t>9/16)</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516376232"/>
              </p:ext>
            </p:extLst>
          </p:nvPr>
        </p:nvGraphicFramePr>
        <p:xfrm>
          <a:off x="179388" y="1376363"/>
          <a:ext cx="8569325" cy="1558268"/>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483070">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492928">
                <a:tc>
                  <a:txBody>
                    <a:bodyPr/>
                    <a:lstStyle/>
                    <a:p>
                      <a:r>
                        <a:rPr lang="en-US" sz="1400" b="1" kern="1200" dirty="0" smtClean="0">
                          <a:solidFill>
                            <a:schemeClr val="lt1"/>
                          </a:solidFill>
                          <a:effectLst/>
                          <a:latin typeface="+mn-lt"/>
                          <a:ea typeface="+mn-ea"/>
                          <a:cs typeface="+mn-cs"/>
                        </a:rPr>
                        <a:t>FS_5WWC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smtClean="0">
                          <a:solidFill>
                            <a:schemeClr val="lt1"/>
                          </a:solidFill>
                          <a:effectLst/>
                          <a:latin typeface="+mn-lt"/>
                          <a:ea typeface="+mn-ea"/>
                          <a:cs typeface="+mn-cs"/>
                        </a:rPr>
                        <a:t>Study on the Wireless and Wireline Convergence for the 5G system architecture </a:t>
                      </a:r>
                      <a:endParaRPr lang="de-DE" sz="1400" b="1" kern="1200" dirty="0" smtClean="0">
                        <a:solidFill>
                          <a:schemeClr val="lt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15%</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468476">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441940"/>
            <a:ext cx="8280400" cy="3016210"/>
          </a:xfrm>
        </p:spPr>
        <p:txBody>
          <a:bodyPr/>
          <a:lstStyle/>
          <a:p>
            <a:r>
              <a:rPr lang="de-DE" altLang="de-DE" sz="2000" dirty="0" smtClean="0"/>
              <a:t>Progress</a:t>
            </a:r>
            <a:r>
              <a:rPr lang="de-DE" altLang="de-DE" sz="1800" dirty="0" smtClean="0"/>
              <a:t> since SA#76</a:t>
            </a:r>
          </a:p>
          <a:p>
            <a:pPr lvl="1"/>
            <a:r>
              <a:rPr lang="en-GB" sz="1600" dirty="0" smtClean="0"/>
              <a:t>Study started. The main key issues are documented.</a:t>
            </a:r>
          </a:p>
          <a:p>
            <a:pPr lvl="1"/>
            <a:endParaRPr lang="de-DE" sz="1600" dirty="0"/>
          </a:p>
          <a:p>
            <a:r>
              <a:rPr lang="de-DE" altLang="de-DE" sz="2000" dirty="0"/>
              <a:t>Next steps:</a:t>
            </a:r>
          </a:p>
          <a:p>
            <a:pPr lvl="1"/>
            <a:r>
              <a:rPr lang="en-US" sz="1600" dirty="0" smtClean="0"/>
              <a:t>Study continues.</a:t>
            </a:r>
            <a:endParaRPr lang="de-DE" dirty="0"/>
          </a:p>
          <a:p>
            <a:pPr lvl="1"/>
            <a:endParaRPr lang="de-DE" sz="1600" dirty="0"/>
          </a:p>
        </p:txBody>
      </p:sp>
    </p:spTree>
    <p:extLst>
      <p:ext uri="{BB962C8B-B14F-4D97-AF65-F5344CB8AC3E}">
        <p14:creationId xmlns:p14="http://schemas.microsoft.com/office/powerpoint/2010/main" val="365208111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a:xfrm>
            <a:off x="179388" y="274638"/>
            <a:ext cx="7112000" cy="1143000"/>
          </a:xfrm>
        </p:spPr>
        <p:txBody>
          <a:bodyPr/>
          <a:lstStyle/>
          <a:p>
            <a:r>
              <a:rPr lang="en-US" altLang="de-DE" sz="2800" b="1" dirty="0" smtClean="0"/>
              <a:t>2.3) Rel-15 and later Work and </a:t>
            </a:r>
            <a:r>
              <a:rPr lang="en-US" altLang="de-DE" sz="2800" b="1" dirty="0" err="1" smtClean="0"/>
              <a:t>Maint</a:t>
            </a:r>
            <a:r>
              <a:rPr lang="en-US" altLang="de-DE" sz="2800" b="1" dirty="0" smtClean="0"/>
              <a:t>. (</a:t>
            </a:r>
            <a:r>
              <a:rPr lang="en-US" altLang="de-DE" sz="2800" b="1" dirty="0" smtClean="0"/>
              <a:t>10/16)</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594472117"/>
              </p:ext>
            </p:extLst>
          </p:nvPr>
        </p:nvGraphicFramePr>
        <p:xfrm>
          <a:off x="179388" y="1376363"/>
          <a:ext cx="8569325" cy="1558268"/>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483070">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492928">
                <a:tc>
                  <a:txBody>
                    <a:bodyPr/>
                    <a:lstStyle/>
                    <a:p>
                      <a:r>
                        <a:rPr lang="en-GB" sz="1400" b="1" kern="1200" dirty="0" smtClean="0">
                          <a:solidFill>
                            <a:schemeClr val="lt1"/>
                          </a:solidFill>
                          <a:effectLst/>
                          <a:latin typeface="+mn-lt"/>
                          <a:ea typeface="+mn-ea"/>
                          <a:cs typeface="+mn-cs"/>
                        </a:rPr>
                        <a:t>FS_ATSSS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smtClean="0">
                          <a:solidFill>
                            <a:schemeClr val="lt1"/>
                          </a:solidFill>
                          <a:effectLst/>
                          <a:latin typeface="+mn-lt"/>
                          <a:ea typeface="+mn-ea"/>
                          <a:cs typeface="+mn-cs"/>
                        </a:rPr>
                        <a:t>Study on Access Traffic Steering, Switch and Splitting support in the 5G system architecture</a:t>
                      </a:r>
                      <a:endParaRPr lang="de-DE" sz="1400" b="1" kern="1200" dirty="0" smtClean="0">
                        <a:solidFill>
                          <a:schemeClr val="lt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10%</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468476">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441940"/>
            <a:ext cx="8280400" cy="3016210"/>
          </a:xfrm>
        </p:spPr>
        <p:txBody>
          <a:bodyPr/>
          <a:lstStyle/>
          <a:p>
            <a:r>
              <a:rPr lang="de-DE" altLang="de-DE" sz="2000" dirty="0" smtClean="0"/>
              <a:t>Progress</a:t>
            </a:r>
            <a:r>
              <a:rPr lang="de-DE" altLang="de-DE" sz="1800" dirty="0" smtClean="0"/>
              <a:t> since SA#76</a:t>
            </a:r>
          </a:p>
          <a:p>
            <a:pPr lvl="1"/>
            <a:r>
              <a:rPr lang="en-GB" sz="1600" dirty="0" smtClean="0"/>
              <a:t>Study started. </a:t>
            </a:r>
            <a:r>
              <a:rPr lang="en-GB" sz="1600" dirty="0"/>
              <a:t>S</a:t>
            </a:r>
            <a:r>
              <a:rPr lang="de-DE" sz="1600" dirty="0" smtClean="0"/>
              <a:t>cope</a:t>
            </a:r>
            <a:r>
              <a:rPr lang="de-DE" sz="1600" dirty="0"/>
              <a:t>, basic definitions on traffic steering, switching and splitting, some key issues and one very highlevel architecture proposal as possible </a:t>
            </a:r>
            <a:r>
              <a:rPr lang="de-DE" sz="1600" dirty="0" smtClean="0"/>
              <a:t>solution are documented. </a:t>
            </a:r>
            <a:r>
              <a:rPr lang="de-DE" sz="1600" dirty="0"/>
              <a:t> </a:t>
            </a:r>
            <a:endParaRPr lang="en-GB" sz="1600" dirty="0" smtClean="0"/>
          </a:p>
          <a:p>
            <a:pPr lvl="1"/>
            <a:endParaRPr lang="de-DE" sz="1600" dirty="0"/>
          </a:p>
          <a:p>
            <a:r>
              <a:rPr lang="de-DE" altLang="de-DE" sz="2000" dirty="0"/>
              <a:t>Next steps:</a:t>
            </a:r>
          </a:p>
          <a:p>
            <a:pPr lvl="1"/>
            <a:r>
              <a:rPr lang="en-US" sz="1600" dirty="0" smtClean="0"/>
              <a:t>Study continues.</a:t>
            </a:r>
            <a:endParaRPr lang="de-DE" dirty="0"/>
          </a:p>
          <a:p>
            <a:pPr lvl="1"/>
            <a:endParaRPr lang="de-DE" sz="1600" dirty="0"/>
          </a:p>
        </p:txBody>
      </p:sp>
    </p:spTree>
    <p:extLst>
      <p:ext uri="{BB962C8B-B14F-4D97-AF65-F5344CB8AC3E}">
        <p14:creationId xmlns:p14="http://schemas.microsoft.com/office/powerpoint/2010/main" val="396081967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a:xfrm>
            <a:off x="179388" y="274638"/>
            <a:ext cx="7112000" cy="1143000"/>
          </a:xfrm>
        </p:spPr>
        <p:txBody>
          <a:bodyPr/>
          <a:lstStyle/>
          <a:p>
            <a:r>
              <a:rPr lang="en-US" altLang="de-DE" sz="2800" b="1" dirty="0" smtClean="0"/>
              <a:t>2.3) Rel-15 and later Work and </a:t>
            </a:r>
            <a:r>
              <a:rPr lang="en-US" altLang="de-DE" sz="2800" b="1" dirty="0" err="1" smtClean="0"/>
              <a:t>Maint</a:t>
            </a:r>
            <a:r>
              <a:rPr lang="en-US" altLang="de-DE" sz="2800" b="1" dirty="0" smtClean="0"/>
              <a:t>. (</a:t>
            </a:r>
            <a:r>
              <a:rPr lang="en-US" altLang="de-DE" sz="2800" b="1" dirty="0" smtClean="0"/>
              <a:t>11/16)</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155430947"/>
              </p:ext>
            </p:extLst>
          </p:nvPr>
        </p:nvGraphicFramePr>
        <p:xfrm>
          <a:off x="179388" y="1376363"/>
          <a:ext cx="8569325" cy="1558268"/>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483070">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492928">
                <a:tc>
                  <a:txBody>
                    <a:bodyPr/>
                    <a:lstStyle/>
                    <a:p>
                      <a:r>
                        <a:rPr lang="en-US" sz="1400" b="1" kern="1200" dirty="0" smtClean="0">
                          <a:solidFill>
                            <a:schemeClr val="lt1"/>
                          </a:solidFill>
                          <a:effectLst/>
                          <a:latin typeface="+mn-lt"/>
                          <a:ea typeface="+mn-ea"/>
                          <a:cs typeface="+mn-cs"/>
                        </a:rPr>
                        <a:t>FS_eV2XARC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smtClean="0">
                          <a:solidFill>
                            <a:schemeClr val="lt1"/>
                          </a:solidFill>
                          <a:effectLst/>
                          <a:latin typeface="+mn-lt"/>
                          <a:ea typeface="+mn-ea"/>
                          <a:cs typeface="+mn-cs"/>
                        </a:rPr>
                        <a:t>Study on architecture enhancements for 3GPP support of advanced V2X services (FS_eV2XARC)</a:t>
                      </a:r>
                      <a:endParaRPr lang="de-DE" sz="1400" b="1" kern="1200" dirty="0" smtClean="0">
                        <a:solidFill>
                          <a:schemeClr val="lt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20%</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468476">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441940"/>
            <a:ext cx="8280400" cy="3016210"/>
          </a:xfrm>
        </p:spPr>
        <p:txBody>
          <a:bodyPr/>
          <a:lstStyle/>
          <a:p>
            <a:r>
              <a:rPr lang="de-DE" altLang="de-DE" sz="2000" dirty="0" smtClean="0"/>
              <a:t>Progress</a:t>
            </a:r>
            <a:r>
              <a:rPr lang="de-DE" altLang="de-DE" sz="1800" dirty="0" smtClean="0"/>
              <a:t> since SA#76</a:t>
            </a:r>
          </a:p>
          <a:p>
            <a:pPr lvl="1"/>
            <a:r>
              <a:rPr lang="en-GB" sz="1600" dirty="0" smtClean="0"/>
              <a:t>Study </a:t>
            </a:r>
            <a:r>
              <a:rPr lang="en-GB" sz="1600" dirty="0"/>
              <a:t>started in Q3. </a:t>
            </a:r>
            <a:r>
              <a:rPr lang="de-DE" sz="1600" dirty="0"/>
              <a:t>Two key issues and 1 solution agreed for inclusion in TR </a:t>
            </a:r>
            <a:r>
              <a:rPr lang="de-DE" sz="1600" dirty="0" smtClean="0"/>
              <a:t>23.786.</a:t>
            </a:r>
          </a:p>
          <a:p>
            <a:pPr lvl="1"/>
            <a:r>
              <a:rPr lang="de-DE" sz="1600" dirty="0" smtClean="0"/>
              <a:t>The </a:t>
            </a:r>
            <a:r>
              <a:rPr lang="de-DE" sz="1600" dirty="0"/>
              <a:t>study </a:t>
            </a:r>
            <a:r>
              <a:rPr lang="de-DE" sz="1600" dirty="0" smtClean="0"/>
              <a:t>concluded on EPS aspects that there will be no architectural V2X enhancements for </a:t>
            </a:r>
            <a:r>
              <a:rPr lang="de-DE" sz="1600" dirty="0"/>
              <a:t>EPS </a:t>
            </a:r>
            <a:r>
              <a:rPr lang="de-DE" sz="1600" dirty="0" smtClean="0"/>
              <a:t>in Rel-15. </a:t>
            </a:r>
          </a:p>
          <a:p>
            <a:pPr lvl="1"/>
            <a:endParaRPr lang="de-DE" altLang="de-DE" sz="2000" dirty="0" smtClean="0"/>
          </a:p>
          <a:p>
            <a:r>
              <a:rPr lang="de-DE" altLang="de-DE" sz="2000" dirty="0" smtClean="0"/>
              <a:t>Next </a:t>
            </a:r>
            <a:r>
              <a:rPr lang="de-DE" altLang="de-DE" sz="2000" dirty="0"/>
              <a:t>steps:</a:t>
            </a:r>
          </a:p>
          <a:p>
            <a:pPr lvl="1"/>
            <a:r>
              <a:rPr lang="en-US" sz="1600" dirty="0" smtClean="0"/>
              <a:t>Study continues.</a:t>
            </a:r>
            <a:endParaRPr lang="de-DE" sz="1600" dirty="0"/>
          </a:p>
          <a:p>
            <a:pPr lvl="1"/>
            <a:r>
              <a:rPr lang="de-DE" sz="1600" dirty="0" smtClean="0"/>
              <a:t>V2X </a:t>
            </a:r>
            <a:r>
              <a:rPr lang="de-DE" sz="1600" dirty="0"/>
              <a:t>normative work for EPS in </a:t>
            </a:r>
            <a:r>
              <a:rPr lang="de-DE" sz="1600" dirty="0" smtClean="0"/>
              <a:t>Rel-15 may be conducted, </a:t>
            </a:r>
            <a:r>
              <a:rPr lang="de-DE" sz="1600" dirty="0"/>
              <a:t>if there is any input from RAN WGs requiring it.</a:t>
            </a:r>
          </a:p>
          <a:p>
            <a:pPr lvl="1"/>
            <a:endParaRPr lang="de-DE" dirty="0"/>
          </a:p>
          <a:p>
            <a:pPr lvl="1"/>
            <a:endParaRPr lang="de-DE" sz="1600" dirty="0"/>
          </a:p>
        </p:txBody>
      </p:sp>
    </p:spTree>
    <p:extLst>
      <p:ext uri="{BB962C8B-B14F-4D97-AF65-F5344CB8AC3E}">
        <p14:creationId xmlns:p14="http://schemas.microsoft.com/office/powerpoint/2010/main" val="184107990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a:xfrm>
            <a:off x="179388" y="274638"/>
            <a:ext cx="7112000" cy="1143000"/>
          </a:xfrm>
        </p:spPr>
        <p:txBody>
          <a:bodyPr/>
          <a:lstStyle/>
          <a:p>
            <a:r>
              <a:rPr lang="en-US" altLang="de-DE" sz="2800" b="1" dirty="0" smtClean="0"/>
              <a:t>2.3) Rel-15 and later Work and </a:t>
            </a:r>
            <a:r>
              <a:rPr lang="en-US" altLang="de-DE" sz="2800" b="1" dirty="0" err="1" smtClean="0"/>
              <a:t>Maint</a:t>
            </a:r>
            <a:r>
              <a:rPr lang="en-US" altLang="de-DE" sz="2800" b="1" dirty="0" smtClean="0"/>
              <a:t>. (</a:t>
            </a:r>
            <a:r>
              <a:rPr lang="en-US" altLang="de-DE" sz="2800" b="1" dirty="0" smtClean="0"/>
              <a:t>12/16)</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121579185"/>
              </p:ext>
            </p:extLst>
          </p:nvPr>
        </p:nvGraphicFramePr>
        <p:xfrm>
          <a:off x="179388" y="1376363"/>
          <a:ext cx="8569325" cy="1771628"/>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483070">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492928">
                <a:tc>
                  <a:txBody>
                    <a:bodyPr/>
                    <a:lstStyle/>
                    <a:p>
                      <a:r>
                        <a:rPr lang="en-US" sz="1400" b="1" kern="1200" dirty="0" smtClean="0">
                          <a:solidFill>
                            <a:schemeClr val="lt1"/>
                          </a:solidFill>
                          <a:effectLst/>
                          <a:latin typeface="+mn-lt"/>
                          <a:ea typeface="+mn-ea"/>
                          <a:cs typeface="+mn-cs"/>
                        </a:rPr>
                        <a:t>FS_PARLOS_SA2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smtClean="0">
                          <a:solidFill>
                            <a:schemeClr val="lt1"/>
                          </a:solidFill>
                          <a:effectLst/>
                          <a:latin typeface="+mn-lt"/>
                          <a:ea typeface="+mn-ea"/>
                          <a:cs typeface="+mn-cs"/>
                        </a:rPr>
                        <a:t>Study on System enhancements for Provision of Access to Restricted Local Operator Services by Unauthenticated UEs </a:t>
                      </a:r>
                      <a:endParaRPr lang="de-DE" sz="1400" b="1" kern="1200" dirty="0" smtClean="0">
                        <a:solidFill>
                          <a:schemeClr val="lt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20%</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468476">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441940"/>
            <a:ext cx="8280400" cy="3016210"/>
          </a:xfrm>
        </p:spPr>
        <p:txBody>
          <a:bodyPr/>
          <a:lstStyle/>
          <a:p>
            <a:r>
              <a:rPr lang="de-DE" altLang="de-DE" sz="2000" dirty="0" smtClean="0"/>
              <a:t>Progress</a:t>
            </a:r>
            <a:r>
              <a:rPr lang="de-DE" altLang="de-DE" sz="1800" dirty="0" smtClean="0"/>
              <a:t> since SA#76</a:t>
            </a:r>
          </a:p>
          <a:p>
            <a:pPr lvl="1"/>
            <a:r>
              <a:rPr lang="en-GB" sz="1600" dirty="0" smtClean="0"/>
              <a:t>Study </a:t>
            </a:r>
            <a:r>
              <a:rPr lang="en-GB" sz="1600" dirty="0"/>
              <a:t>started in </a:t>
            </a:r>
            <a:r>
              <a:rPr lang="en-GB" sz="1600" dirty="0" smtClean="0"/>
              <a:t>Q3 with capturing scope, architectural requirements and most key issues.</a:t>
            </a:r>
          </a:p>
          <a:p>
            <a:pPr lvl="1"/>
            <a:r>
              <a:rPr lang="en-GB" sz="1600" dirty="0" smtClean="0"/>
              <a:t>Clarifications are requested from SA1.</a:t>
            </a:r>
          </a:p>
          <a:p>
            <a:pPr marL="0" indent="0">
              <a:buNone/>
            </a:pPr>
            <a:endParaRPr lang="de-DE" altLang="de-DE" sz="2000" dirty="0" smtClean="0"/>
          </a:p>
          <a:p>
            <a:r>
              <a:rPr lang="de-DE" altLang="de-DE" sz="2000" dirty="0" smtClean="0"/>
              <a:t>Next </a:t>
            </a:r>
            <a:r>
              <a:rPr lang="de-DE" altLang="de-DE" sz="2000" dirty="0"/>
              <a:t>steps:</a:t>
            </a:r>
          </a:p>
          <a:p>
            <a:pPr lvl="1"/>
            <a:r>
              <a:rPr lang="en-US" sz="1600" dirty="0" smtClean="0"/>
              <a:t>Study continues.</a:t>
            </a:r>
            <a:endParaRPr lang="de-DE" sz="1600" dirty="0"/>
          </a:p>
        </p:txBody>
      </p:sp>
    </p:spTree>
    <p:extLst>
      <p:ext uri="{BB962C8B-B14F-4D97-AF65-F5344CB8AC3E}">
        <p14:creationId xmlns:p14="http://schemas.microsoft.com/office/powerpoint/2010/main" val="23829301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b="1" i="1" dirty="0" smtClean="0"/>
              <a:t> 1) General aspects (events since SA#76,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a:solidFill>
                  <a:schemeClr val="bg1">
                    <a:lumMod val="65000"/>
                  </a:schemeClr>
                </a:solidFill>
              </a:rPr>
              <a:t>2.1) </a:t>
            </a:r>
            <a:r>
              <a:rPr lang="en-GB" sz="2000" dirty="0" smtClean="0">
                <a:solidFill>
                  <a:schemeClr val="bg1">
                    <a:lumMod val="65000"/>
                  </a:schemeClr>
                </a:solidFill>
              </a:rPr>
              <a:t>Rel-13 </a:t>
            </a:r>
            <a:r>
              <a:rPr lang="en-GB" sz="2000" dirty="0">
                <a:solidFill>
                  <a:schemeClr val="bg1">
                    <a:lumMod val="65000"/>
                  </a:schemeClr>
                </a:solidFill>
              </a:rPr>
              <a:t>and before Maintenance</a:t>
            </a:r>
          </a:p>
          <a:p>
            <a:pPr lvl="1" eaLnBrk="1" hangingPunct="1">
              <a:defRPr/>
            </a:pPr>
            <a:r>
              <a:rPr lang="en-GB" sz="2000" dirty="0">
                <a:solidFill>
                  <a:schemeClr val="bg1">
                    <a:lumMod val="65000"/>
                  </a:schemeClr>
                </a:solidFill>
              </a:rPr>
              <a:t>2.2) </a:t>
            </a:r>
            <a:r>
              <a:rPr lang="en-GB" sz="2000" dirty="0" smtClean="0">
                <a:solidFill>
                  <a:schemeClr val="bg1">
                    <a:lumMod val="65000"/>
                  </a:schemeClr>
                </a:solidFill>
              </a:rPr>
              <a:t>Rel-14 Maintenance</a:t>
            </a:r>
            <a:endParaRPr lang="en-GB" sz="2000" dirty="0">
              <a:solidFill>
                <a:schemeClr val="bg1">
                  <a:lumMod val="65000"/>
                </a:schemeClr>
              </a:solidFill>
            </a:endParaRPr>
          </a:p>
          <a:p>
            <a:pPr lvl="1" eaLnBrk="1" hangingPunct="1">
              <a:defRPr/>
            </a:pPr>
            <a:r>
              <a:rPr lang="en-GB" sz="2000" dirty="0">
                <a:solidFill>
                  <a:schemeClr val="bg1">
                    <a:lumMod val="65000"/>
                  </a:schemeClr>
                </a:solidFill>
              </a:rPr>
              <a:t>2.3) </a:t>
            </a:r>
            <a:r>
              <a:rPr lang="en-GB" sz="2000" dirty="0" smtClean="0">
                <a:solidFill>
                  <a:schemeClr val="bg1">
                    <a:lumMod val="65000"/>
                  </a:schemeClr>
                </a:solidFill>
              </a:rPr>
              <a:t>Rel-15 and later Work and Maintenance</a:t>
            </a:r>
            <a:endParaRPr lang="en-GB" sz="2000" dirty="0">
              <a:solidFill>
                <a:schemeClr val="bg1">
                  <a:lumMod val="65000"/>
                </a:schemeClr>
              </a:solidFill>
            </a:endParaRPr>
          </a:p>
          <a:p>
            <a:pPr lvl="1" eaLnBrk="1" hangingPunct="1">
              <a:defRPr/>
            </a:pPr>
            <a:r>
              <a:rPr lang="en-GB" sz="2000" dirty="0" smtClean="0">
                <a:solidFill>
                  <a:schemeClr val="bg1">
                    <a:lumMod val="65000"/>
                  </a:schemeClr>
                </a:solidFill>
              </a:rPr>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5124"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a:xfrm>
            <a:off x="179388" y="274638"/>
            <a:ext cx="7112000" cy="1143000"/>
          </a:xfrm>
        </p:spPr>
        <p:txBody>
          <a:bodyPr/>
          <a:lstStyle/>
          <a:p>
            <a:r>
              <a:rPr lang="en-US" altLang="de-DE" sz="2800" b="1" dirty="0" smtClean="0"/>
              <a:t>2.3) Rel-15 and later Work and </a:t>
            </a:r>
            <a:r>
              <a:rPr lang="en-US" altLang="de-DE" sz="2800" b="1" dirty="0" err="1" smtClean="0"/>
              <a:t>Maint</a:t>
            </a:r>
            <a:r>
              <a:rPr lang="en-US" altLang="de-DE" sz="2800" b="1" dirty="0" smtClean="0"/>
              <a:t>. (</a:t>
            </a:r>
            <a:r>
              <a:rPr lang="en-US" altLang="de-DE" sz="2800" b="1" dirty="0" smtClean="0"/>
              <a:t>13/16)</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186459193"/>
              </p:ext>
            </p:extLst>
          </p:nvPr>
        </p:nvGraphicFramePr>
        <p:xfrm>
          <a:off x="179388" y="1376363"/>
          <a:ext cx="8569325" cy="1444474"/>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483070">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492928">
                <a:tc>
                  <a:txBody>
                    <a:bodyPr/>
                    <a:lstStyle/>
                    <a:p>
                      <a:r>
                        <a:rPr lang="en-US" sz="1400" b="1" kern="1200" dirty="0" smtClean="0">
                          <a:solidFill>
                            <a:schemeClr val="lt1"/>
                          </a:solidFill>
                          <a:effectLst/>
                          <a:latin typeface="+mn-lt"/>
                          <a:ea typeface="+mn-ea"/>
                          <a:cs typeface="+mn-cs"/>
                        </a:rPr>
                        <a:t>FS_ENTRADE</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smtClean="0">
                          <a:solidFill>
                            <a:schemeClr val="lt1"/>
                          </a:solidFill>
                          <a:effectLst/>
                          <a:latin typeface="+mn-lt"/>
                          <a:ea typeface="+mn-ea"/>
                          <a:cs typeface="+mn-cs"/>
                        </a:rPr>
                        <a:t>Study </a:t>
                      </a:r>
                      <a:r>
                        <a:rPr lang="en-GB" sz="1400" b="1" kern="1200" dirty="0" smtClean="0">
                          <a:solidFill>
                            <a:schemeClr val="lt1"/>
                          </a:solidFill>
                          <a:effectLst/>
                          <a:latin typeface="+mn-lt"/>
                          <a:ea typeface="+mn-ea"/>
                          <a:cs typeface="+mn-cs"/>
                        </a:rPr>
                        <a:t>on encrypted traffic detection and verification</a:t>
                      </a:r>
                      <a:endParaRPr lang="de-DE" sz="1400" b="1" kern="1200" dirty="0" smtClean="0">
                        <a:solidFill>
                          <a:schemeClr val="lt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a:t>
                      </a:r>
                      <a:r>
                        <a:rPr lang="en-US" sz="1400" b="1" kern="1200" dirty="0" smtClean="0">
                          <a:solidFill>
                            <a:srgbClr val="7030A0"/>
                          </a:solidFill>
                          <a:latin typeface="+mn-lt"/>
                          <a:ea typeface="+mn-ea"/>
                          <a:cs typeface="+mn-cs"/>
                        </a:rPr>
                        <a:t>0</a:t>
                      </a:r>
                      <a:r>
                        <a:rPr lang="en-US" sz="1400" b="1" kern="1200" dirty="0" smtClean="0">
                          <a:solidFill>
                            <a:srgbClr val="7030A0"/>
                          </a:solidFill>
                          <a:latin typeface="+mn-lt"/>
                          <a:ea typeface="+mn-ea"/>
                          <a:cs typeface="+mn-cs"/>
                        </a:rPr>
                        <a:t>%</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468476">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441940"/>
            <a:ext cx="8280400" cy="3016210"/>
          </a:xfrm>
        </p:spPr>
        <p:txBody>
          <a:bodyPr/>
          <a:lstStyle/>
          <a:p>
            <a:r>
              <a:rPr lang="de-DE" altLang="de-DE" sz="2000" dirty="0" smtClean="0"/>
              <a:t>Progress</a:t>
            </a:r>
            <a:r>
              <a:rPr lang="de-DE" altLang="de-DE" sz="1800" dirty="0" smtClean="0"/>
              <a:t> since SA#76</a:t>
            </a:r>
          </a:p>
          <a:p>
            <a:pPr lvl="1"/>
            <a:r>
              <a:rPr lang="en-GB" sz="1600" dirty="0" smtClean="0"/>
              <a:t>Study </a:t>
            </a:r>
            <a:r>
              <a:rPr lang="en-GB" sz="1600" dirty="0" smtClean="0"/>
              <a:t>was not scheduled in Q3.</a:t>
            </a:r>
            <a:endParaRPr lang="en-GB" sz="1600" dirty="0" smtClean="0"/>
          </a:p>
          <a:p>
            <a:pPr marL="0" indent="0">
              <a:buNone/>
            </a:pPr>
            <a:endParaRPr lang="de-DE" altLang="de-DE" sz="2000" dirty="0" smtClean="0"/>
          </a:p>
          <a:p>
            <a:r>
              <a:rPr lang="de-DE" altLang="de-DE" sz="2000" dirty="0" smtClean="0"/>
              <a:t>Next </a:t>
            </a:r>
            <a:r>
              <a:rPr lang="de-DE" altLang="de-DE" sz="2000" dirty="0"/>
              <a:t>steps:</a:t>
            </a:r>
          </a:p>
          <a:p>
            <a:pPr lvl="1"/>
            <a:r>
              <a:rPr lang="en-US" sz="1600" dirty="0" smtClean="0"/>
              <a:t>One TU planned in Q4.</a:t>
            </a:r>
            <a:endParaRPr lang="de-DE" sz="1600" dirty="0"/>
          </a:p>
        </p:txBody>
      </p:sp>
    </p:spTree>
    <p:extLst>
      <p:ext uri="{BB962C8B-B14F-4D97-AF65-F5344CB8AC3E}">
        <p14:creationId xmlns:p14="http://schemas.microsoft.com/office/powerpoint/2010/main" val="177690121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a:xfrm>
            <a:off x="179388" y="274638"/>
            <a:ext cx="7112000" cy="1143000"/>
          </a:xfrm>
        </p:spPr>
        <p:txBody>
          <a:bodyPr/>
          <a:lstStyle/>
          <a:p>
            <a:r>
              <a:rPr lang="en-US" altLang="de-DE" sz="2800" b="1" dirty="0" smtClean="0"/>
              <a:t>2.3) Rel-15 and later Work and </a:t>
            </a:r>
            <a:r>
              <a:rPr lang="en-US" altLang="de-DE" sz="2800" b="1" dirty="0" err="1" smtClean="0"/>
              <a:t>Maint</a:t>
            </a:r>
            <a:r>
              <a:rPr lang="en-US" altLang="de-DE" sz="2800" b="1" dirty="0" smtClean="0"/>
              <a:t>. (</a:t>
            </a:r>
            <a:r>
              <a:rPr lang="en-US" altLang="de-DE" sz="2800" b="1" dirty="0" smtClean="0"/>
              <a:t>14/16)</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640429846"/>
              </p:ext>
            </p:extLst>
          </p:nvPr>
        </p:nvGraphicFramePr>
        <p:xfrm>
          <a:off x="179388" y="1376363"/>
          <a:ext cx="8569325" cy="1444474"/>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483070">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492928">
                <a:tc>
                  <a:txBody>
                    <a:bodyPr/>
                    <a:lstStyle/>
                    <a:p>
                      <a:r>
                        <a:rPr lang="en-US" sz="1400" b="1" kern="1200" dirty="0" err="1" smtClean="0">
                          <a:solidFill>
                            <a:schemeClr val="lt1"/>
                          </a:solidFill>
                          <a:effectLst/>
                          <a:latin typeface="+mn-lt"/>
                          <a:ea typeface="+mn-ea"/>
                          <a:cs typeface="+mn-cs"/>
                        </a:rPr>
                        <a:t>FS_eNA</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smtClean="0">
                          <a:solidFill>
                            <a:schemeClr val="lt1"/>
                          </a:solidFill>
                          <a:effectLst/>
                          <a:latin typeface="+mn-lt"/>
                          <a:ea typeface="+mn-ea"/>
                          <a:cs typeface="+mn-cs"/>
                        </a:rPr>
                        <a:t>Study </a:t>
                      </a:r>
                      <a:r>
                        <a:rPr lang="en-GB" sz="1400" b="1" kern="1200" dirty="0" smtClean="0">
                          <a:solidFill>
                            <a:schemeClr val="lt1"/>
                          </a:solidFill>
                          <a:effectLst/>
                          <a:latin typeface="+mn-lt"/>
                          <a:ea typeface="+mn-ea"/>
                          <a:cs typeface="+mn-cs"/>
                        </a:rPr>
                        <a:t>of enablers for Network Automation for 5G</a:t>
                      </a:r>
                      <a:endParaRPr lang="de-DE" sz="1400" b="1" kern="1200" dirty="0" smtClean="0">
                        <a:solidFill>
                          <a:schemeClr val="lt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a:t>
                      </a:r>
                      <a:r>
                        <a:rPr lang="en-US" sz="1400" b="1" kern="1200" dirty="0" smtClean="0">
                          <a:solidFill>
                            <a:srgbClr val="7030A0"/>
                          </a:solidFill>
                          <a:latin typeface="+mn-lt"/>
                          <a:ea typeface="+mn-ea"/>
                          <a:cs typeface="+mn-cs"/>
                        </a:rPr>
                        <a:t>0</a:t>
                      </a:r>
                      <a:r>
                        <a:rPr lang="en-US" sz="1400" b="1" kern="1200" dirty="0" smtClean="0">
                          <a:solidFill>
                            <a:srgbClr val="7030A0"/>
                          </a:solidFill>
                          <a:latin typeface="+mn-lt"/>
                          <a:ea typeface="+mn-ea"/>
                          <a:cs typeface="+mn-cs"/>
                        </a:rPr>
                        <a:t>%</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468476">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441940"/>
            <a:ext cx="8280400" cy="3016210"/>
          </a:xfrm>
        </p:spPr>
        <p:txBody>
          <a:bodyPr/>
          <a:lstStyle/>
          <a:p>
            <a:r>
              <a:rPr lang="de-DE" altLang="de-DE" sz="2000" dirty="0" smtClean="0"/>
              <a:t>Progress</a:t>
            </a:r>
            <a:r>
              <a:rPr lang="de-DE" altLang="de-DE" sz="1800" dirty="0" smtClean="0"/>
              <a:t> since SA#76</a:t>
            </a:r>
          </a:p>
          <a:p>
            <a:pPr lvl="1"/>
            <a:r>
              <a:rPr lang="en-GB" sz="1600" dirty="0" smtClean="0"/>
              <a:t>Study </a:t>
            </a:r>
            <a:r>
              <a:rPr lang="en-GB" sz="1600" dirty="0" smtClean="0"/>
              <a:t>was not scheduled in Q3.</a:t>
            </a:r>
            <a:endParaRPr lang="en-GB" sz="1600" dirty="0" smtClean="0"/>
          </a:p>
          <a:p>
            <a:pPr marL="0" indent="0">
              <a:buNone/>
            </a:pPr>
            <a:endParaRPr lang="de-DE" altLang="de-DE" sz="2000" dirty="0" smtClean="0"/>
          </a:p>
          <a:p>
            <a:r>
              <a:rPr lang="de-DE" altLang="de-DE" sz="2000" dirty="0" smtClean="0"/>
              <a:t>Next </a:t>
            </a:r>
            <a:r>
              <a:rPr lang="de-DE" altLang="de-DE" sz="2000" dirty="0"/>
              <a:t>steps:</a:t>
            </a:r>
          </a:p>
          <a:p>
            <a:pPr lvl="1"/>
            <a:r>
              <a:rPr lang="en-US" sz="1600" dirty="0" smtClean="0"/>
              <a:t>One TU planned in Q4.</a:t>
            </a:r>
            <a:endParaRPr lang="de-DE" sz="1600" dirty="0"/>
          </a:p>
        </p:txBody>
      </p:sp>
    </p:spTree>
    <p:extLst>
      <p:ext uri="{BB962C8B-B14F-4D97-AF65-F5344CB8AC3E}">
        <p14:creationId xmlns:p14="http://schemas.microsoft.com/office/powerpoint/2010/main" val="427305584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a:xfrm>
            <a:off x="179388" y="274638"/>
            <a:ext cx="7112000" cy="1143000"/>
          </a:xfrm>
        </p:spPr>
        <p:txBody>
          <a:bodyPr/>
          <a:lstStyle/>
          <a:p>
            <a:r>
              <a:rPr lang="en-US" altLang="de-DE" sz="2800" b="1" dirty="0" smtClean="0"/>
              <a:t>2.3) Rel-15 and later Work and </a:t>
            </a:r>
            <a:r>
              <a:rPr lang="en-US" altLang="de-DE" sz="2800" b="1" dirty="0" err="1" smtClean="0"/>
              <a:t>Maint</a:t>
            </a:r>
            <a:r>
              <a:rPr lang="en-US" altLang="de-DE" sz="2800" b="1" dirty="0" smtClean="0"/>
              <a:t>. (</a:t>
            </a:r>
            <a:r>
              <a:rPr lang="en-US" altLang="de-DE" sz="2800" b="1" dirty="0" smtClean="0"/>
              <a:t>15/16)</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4270418797"/>
              </p:ext>
            </p:extLst>
          </p:nvPr>
        </p:nvGraphicFramePr>
        <p:xfrm>
          <a:off x="179388" y="1376363"/>
          <a:ext cx="8569325" cy="1444474"/>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483070">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492928">
                <a:tc>
                  <a:txBody>
                    <a:bodyPr/>
                    <a:lstStyle/>
                    <a:p>
                      <a:r>
                        <a:rPr lang="en-US" sz="1400" b="1" kern="1200" dirty="0" smtClean="0">
                          <a:solidFill>
                            <a:schemeClr val="lt1"/>
                          </a:solidFill>
                          <a:effectLst/>
                          <a:latin typeface="+mn-lt"/>
                          <a:ea typeface="+mn-ea"/>
                          <a:cs typeface="+mn-cs"/>
                        </a:rPr>
                        <a:t>TEI15</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smtClean="0">
                          <a:solidFill>
                            <a:schemeClr val="lt1"/>
                          </a:solidFill>
                          <a:effectLst/>
                          <a:latin typeface="+mn-lt"/>
                          <a:ea typeface="+mn-ea"/>
                          <a:cs typeface="+mn-cs"/>
                        </a:rPr>
                        <a:t>Technical Enhancements</a:t>
                      </a:r>
                      <a:r>
                        <a:rPr lang="en-GB" sz="1400" b="1" kern="1200" baseline="0" dirty="0" smtClean="0">
                          <a:solidFill>
                            <a:schemeClr val="lt1"/>
                          </a:solidFill>
                          <a:effectLst/>
                          <a:latin typeface="+mn-lt"/>
                          <a:ea typeface="+mn-ea"/>
                          <a:cs typeface="+mn-cs"/>
                        </a:rPr>
                        <a:t> and Improvements Rel-15</a:t>
                      </a:r>
                      <a:endParaRPr lang="de-DE" sz="1400" b="1" kern="1200" dirty="0" smtClean="0">
                        <a:solidFill>
                          <a:schemeClr val="lt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err="1" smtClean="0">
                          <a:solidFill>
                            <a:srgbClr val="7030A0"/>
                          </a:solidFill>
                          <a:latin typeface="+mn-lt"/>
                          <a:ea typeface="+mn-ea"/>
                          <a:cs typeface="+mn-cs"/>
                        </a:rPr>
                        <a:t>n.a</a:t>
                      </a:r>
                      <a:r>
                        <a:rPr lang="en-US" sz="1400" b="1" kern="1200" dirty="0" smtClean="0">
                          <a:solidFill>
                            <a:srgbClr val="7030A0"/>
                          </a:solidFill>
                          <a:latin typeface="+mn-lt"/>
                          <a:ea typeface="+mn-ea"/>
                          <a:cs typeface="+mn-cs"/>
                        </a:rPr>
                        <a:t>.</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468476">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441940"/>
            <a:ext cx="8280400" cy="3016210"/>
          </a:xfrm>
        </p:spPr>
        <p:txBody>
          <a:bodyPr/>
          <a:lstStyle/>
          <a:p>
            <a:r>
              <a:rPr lang="de-DE" altLang="de-DE" sz="2000" dirty="0" smtClean="0"/>
              <a:t>Progress</a:t>
            </a:r>
            <a:r>
              <a:rPr lang="de-DE" altLang="de-DE" sz="1800" dirty="0" smtClean="0"/>
              <a:t> since SA#76</a:t>
            </a:r>
          </a:p>
          <a:p>
            <a:pPr lvl="1"/>
            <a:r>
              <a:rPr lang="en-GB" sz="1600" dirty="0" err="1" smtClean="0"/>
              <a:t>WebRTC</a:t>
            </a:r>
            <a:r>
              <a:rPr lang="en-GB" sz="1600" dirty="0" smtClean="0"/>
              <a:t> </a:t>
            </a:r>
            <a:r>
              <a:rPr lang="en-GB" sz="1600" dirty="0"/>
              <a:t>Web Server Function </a:t>
            </a:r>
            <a:r>
              <a:rPr lang="en-GB" sz="1600" dirty="0" smtClean="0"/>
              <a:t>discovery (cat B CR)</a:t>
            </a:r>
          </a:p>
          <a:p>
            <a:pPr lvl="1"/>
            <a:r>
              <a:rPr lang="en-GB" sz="1600" dirty="0" smtClean="0"/>
              <a:t>PS </a:t>
            </a:r>
            <a:r>
              <a:rPr lang="en-GB" sz="1600" dirty="0"/>
              <a:t>to CS SRVCC for IMS emergency session in early dialogue </a:t>
            </a:r>
            <a:r>
              <a:rPr lang="en-GB" sz="1600" dirty="0" smtClean="0"/>
              <a:t>phase (cat B CR)</a:t>
            </a:r>
            <a:endParaRPr lang="de-DE" sz="1600" dirty="0"/>
          </a:p>
          <a:p>
            <a:pPr lvl="1"/>
            <a:r>
              <a:rPr lang="en-GB" sz="1600" dirty="0" smtClean="0"/>
              <a:t>Enhancement </a:t>
            </a:r>
            <a:r>
              <a:rPr lang="en-GB" sz="1600" dirty="0"/>
              <a:t>on </a:t>
            </a:r>
            <a:r>
              <a:rPr lang="en-GB" sz="1600" dirty="0" err="1"/>
              <a:t>Sy</a:t>
            </a:r>
            <a:r>
              <a:rPr lang="en-GB" sz="1600" dirty="0"/>
              <a:t> reference </a:t>
            </a:r>
            <a:r>
              <a:rPr lang="en-GB" sz="1600" dirty="0" smtClean="0"/>
              <a:t>point (cat C CR)</a:t>
            </a:r>
            <a:endParaRPr lang="de-DE" sz="1600" dirty="0"/>
          </a:p>
          <a:p>
            <a:pPr marL="0" indent="0">
              <a:buNone/>
            </a:pPr>
            <a:endParaRPr lang="de-DE" altLang="de-DE" sz="1600" dirty="0"/>
          </a:p>
          <a:p>
            <a:r>
              <a:rPr lang="de-DE" altLang="de-DE" sz="2000" dirty="0" smtClean="0"/>
              <a:t>Next </a:t>
            </a:r>
            <a:r>
              <a:rPr lang="de-DE" altLang="de-DE" sz="2000" dirty="0"/>
              <a:t>steps:</a:t>
            </a:r>
          </a:p>
          <a:p>
            <a:pPr lvl="1"/>
            <a:r>
              <a:rPr lang="en-US" sz="1600" dirty="0" smtClean="0"/>
              <a:t>Consider further TEI15 items, as already agreed or when agreed by the WG to consider.</a:t>
            </a:r>
            <a:endParaRPr lang="de-DE" sz="1600" dirty="0"/>
          </a:p>
        </p:txBody>
      </p:sp>
    </p:spTree>
    <p:extLst>
      <p:ext uri="{BB962C8B-B14F-4D97-AF65-F5344CB8AC3E}">
        <p14:creationId xmlns:p14="http://schemas.microsoft.com/office/powerpoint/2010/main" val="159189756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sz="half" idx="1"/>
            <p:extLst>
              <p:ext uri="{D42A27DB-BD31-4B8C-83A1-F6EECF244321}">
                <p14:modId xmlns:p14="http://schemas.microsoft.com/office/powerpoint/2010/main" val="2281709995"/>
              </p:ext>
            </p:extLst>
          </p:nvPr>
        </p:nvGraphicFramePr>
        <p:xfrm>
          <a:off x="217488" y="1305489"/>
          <a:ext cx="8609012" cy="5000637"/>
        </p:xfrm>
        <a:graphic>
          <a:graphicData uri="http://schemas.openxmlformats.org/drawingml/2006/table">
            <a:tbl>
              <a:tblPr/>
              <a:tblGrid>
                <a:gridCol w="1522412"/>
                <a:gridCol w="5411788"/>
                <a:gridCol w="638175"/>
                <a:gridCol w="1036637"/>
              </a:tblGrid>
              <a:tr h="53849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FF"/>
                          </a:solidFill>
                          <a:effectLst/>
                          <a:latin typeface="Calibri" pitchFamily="34" charset="0"/>
                        </a:rPr>
                        <a:t>WI</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Work Item</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WP</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CRs approved</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r>
              <a:tr h="390982">
                <a:tc>
                  <a:txBody>
                    <a:bodyPr/>
                    <a:lstStyle/>
                    <a:p>
                      <a:r>
                        <a:rPr kumimoji="0" lang="en-US" sz="1400" b="1" i="0" u="none" strike="noStrike" kern="1200" cap="none" normalizeH="0" baseline="0" dirty="0" err="1" smtClean="0">
                          <a:ln>
                            <a:noFill/>
                          </a:ln>
                          <a:solidFill>
                            <a:schemeClr val="bg1"/>
                          </a:solidFill>
                          <a:effectLst/>
                          <a:latin typeface="Calibri" pitchFamily="34" charset="0"/>
                          <a:ea typeface="+mn-ea"/>
                          <a:cs typeface="+mn-cs"/>
                        </a:rPr>
                        <a:t>VoWLAN</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Complementary Features for Voice services over WLAN</a:t>
                      </a:r>
                      <a:endParaRPr kumimoji="0" lang="ko-KR" altLang="en-US" sz="1400" b="1" i="0" u="none" strike="noStrike" kern="1200" cap="none" normalizeH="0" baseline="0" dirty="0" smtClean="0">
                        <a:ln>
                          <a:noFill/>
                        </a:ln>
                        <a:solidFill>
                          <a:schemeClr val="bg1"/>
                        </a:solidFill>
                        <a:effectLst/>
                        <a:latin typeface="Calibri" pitchFamily="34" charset="0"/>
                        <a:ea typeface="+mn-ea"/>
                        <a:cs typeface="+mn-cs"/>
                      </a:endParaRPr>
                    </a:p>
                  </a:txBody>
                  <a:tcPr marL="118800" marR="118800" marT="90001" marB="90001">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1</a:t>
                      </a: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r>
              <a:tr h="564201">
                <a:tc>
                  <a:txBody>
                    <a:bodyPr/>
                    <a:lstStyle/>
                    <a:p>
                      <a:r>
                        <a:rPr kumimoji="0" lang="en-GB" sz="1400" b="1" i="0" u="none" strike="noStrike" kern="1200" cap="none" normalizeH="0" baseline="0" dirty="0" smtClean="0">
                          <a:ln>
                            <a:noFill/>
                          </a:ln>
                          <a:solidFill>
                            <a:schemeClr val="bg1"/>
                          </a:solidFill>
                          <a:effectLst/>
                          <a:latin typeface="+mn-lt"/>
                          <a:ea typeface="+mn-ea"/>
                          <a:cs typeface="+mn-cs"/>
                        </a:rPr>
                        <a:t>ProSe_WLAN_DD_Stage2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Inclusion of WLAN direct discovery technologies as an alternative for </a:t>
                      </a:r>
                      <a:r>
                        <a:rPr kumimoji="0" lang="en-GB" sz="1400" b="1" i="0" u="none" strike="noStrike" kern="1200" cap="none" normalizeH="0" baseline="0" dirty="0" err="1" smtClean="0">
                          <a:ln>
                            <a:noFill/>
                          </a:ln>
                          <a:solidFill>
                            <a:schemeClr val="bg1"/>
                          </a:solidFill>
                          <a:effectLst/>
                          <a:latin typeface="+mn-lt"/>
                          <a:ea typeface="+mn-ea"/>
                          <a:cs typeface="+mn-cs"/>
                        </a:rPr>
                        <a:t>ProSe</a:t>
                      </a:r>
                      <a:r>
                        <a:rPr kumimoji="0" lang="en-GB" sz="1400" b="1" i="0" u="none" strike="noStrike" kern="1200" cap="none" normalizeH="0" baseline="0" dirty="0" smtClean="0">
                          <a:ln>
                            <a:noFill/>
                          </a:ln>
                          <a:solidFill>
                            <a:schemeClr val="bg1"/>
                          </a:solidFill>
                          <a:effectLst/>
                          <a:latin typeface="+mn-lt"/>
                          <a:ea typeface="+mn-ea"/>
                          <a:cs typeface="+mn-cs"/>
                        </a:rPr>
                        <a:t> direct discovery</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500" b="1" i="0" u="none" strike="noStrike" cap="none" normalizeH="0" baseline="0" dirty="0" smtClean="0">
                          <a:ln>
                            <a:noFill/>
                          </a:ln>
                          <a:solidFill>
                            <a:schemeClr val="bg1"/>
                          </a:solidFill>
                          <a:effectLst/>
                          <a:latin typeface="Calibri" pitchFamily="34" charset="0"/>
                        </a:rPr>
                        <a:t>100%</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698" marB="45698"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698" marB="45698" horzOverflow="overflow">
                    <a:lnL>
                      <a:noFill/>
                    </a:lnL>
                    <a:lnR>
                      <a:noFill/>
                    </a:lnR>
                    <a:lnT>
                      <a:noFill/>
                    </a:lnT>
                    <a:lnB>
                      <a:noFill/>
                    </a:lnB>
                    <a:lnTlToBr>
                      <a:noFill/>
                    </a:lnTlToBr>
                    <a:lnBlToTr>
                      <a:noFill/>
                    </a:lnBlToTr>
                    <a:solidFill>
                      <a:srgbClr val="7CCA62"/>
                    </a:solidFill>
                  </a:tcPr>
                </a:tc>
              </a:tr>
              <a:tr h="365965">
                <a:tc>
                  <a:txBody>
                    <a:bodyPr/>
                    <a:lstStyle/>
                    <a:p>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en-GB" sz="1400" b="1" i="0" u="none" strike="noStrike" kern="1200" cap="none" normalizeH="0" baseline="0" dirty="0" smtClean="0">
                        <a:ln>
                          <a:noFill/>
                        </a:ln>
                        <a:solidFill>
                          <a:schemeClr val="bg1"/>
                        </a:solidFill>
                        <a:effectLst/>
                        <a:latin typeface="Calibri" pitchFamily="34" charset="0"/>
                        <a:ea typeface="+mn-ea"/>
                        <a:cs typeface="+mn-cs"/>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15" marB="45715" horzOverflow="overflow">
                    <a:lnL>
                      <a:noFill/>
                    </a:lnL>
                    <a:lnR>
                      <a:noFill/>
                    </a:lnR>
                    <a:lnT>
                      <a:noFill/>
                    </a:lnT>
                    <a:lnB>
                      <a:noFill/>
                    </a:lnB>
                    <a:lnTlToBr>
                      <a:noFill/>
                    </a:lnTlToBr>
                    <a:lnBlToTr>
                      <a:noFill/>
                    </a:lnBlToTr>
                    <a:solidFill>
                      <a:srgbClr val="62A14D"/>
                    </a:solidFill>
                  </a:tcPr>
                </a:tc>
                <a:tc>
                  <a:txBody>
                    <a:bodyPr/>
                    <a:lstStyle/>
                    <a:p>
                      <a:pPr algn="ctr"/>
                      <a:endParaRPr lang="en-US" sz="1400" dirty="0"/>
                    </a:p>
                  </a:txBody>
                  <a:tcPr marL="91436" marR="91436" marT="45715" marB="45715" horzOverflow="overflow">
                    <a:lnL>
                      <a:noFill/>
                    </a:lnL>
                    <a:lnR>
                      <a:noFill/>
                    </a:lnR>
                    <a:lnT>
                      <a:noFill/>
                    </a:lnT>
                    <a:lnB>
                      <a:noFill/>
                    </a:lnB>
                    <a:lnTlToBr>
                      <a:noFill/>
                    </a:lnTlToBr>
                    <a:lnBlToTr>
                      <a:noFill/>
                    </a:lnBlToTr>
                    <a:solidFill>
                      <a:srgbClr val="62A14D"/>
                    </a:solidFill>
                  </a:tcPr>
                </a:tc>
              </a:tr>
              <a:tr h="505750">
                <a:tc>
                  <a:txBody>
                    <a:bodyPr/>
                    <a:lstStyle/>
                    <a:p>
                      <a:endParaRPr lang="en-US" sz="1400" b="1" kern="1200" baseline="0" dirty="0">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ko-KR" altLang="en-US" sz="1400" b="1" kern="1200" baseline="0" dirty="0" smtClean="0">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15" marB="45715"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15" marB="45715" horzOverflow="overflow">
                    <a:lnL>
                      <a:noFill/>
                    </a:lnL>
                    <a:lnR>
                      <a:noFill/>
                    </a:lnR>
                    <a:lnT>
                      <a:noFill/>
                    </a:lnT>
                    <a:lnB>
                      <a:noFill/>
                    </a:lnB>
                    <a:lnTlToBr>
                      <a:noFill/>
                    </a:lnTlToBr>
                    <a:lnBlToTr>
                      <a:noFill/>
                    </a:lnBlToTr>
                    <a:solidFill>
                      <a:srgbClr val="7CCA62"/>
                    </a:solidFill>
                  </a:tcPr>
                </a:tc>
              </a:tr>
              <a:tr h="370174">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62A14D"/>
                    </a:solidFill>
                  </a:tcPr>
                </a:tc>
              </a:tr>
              <a:tr h="46411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7CCA62"/>
                    </a:solidFill>
                  </a:tcPr>
                </a:tc>
              </a:tr>
              <a:tr h="370174">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62A14D"/>
                    </a:solidFill>
                  </a:tcPr>
                </a:tc>
              </a:tr>
              <a:tr h="370174">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15" marB="45715"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15" marB="45715" horzOverflow="overflow">
                    <a:lnL>
                      <a:noFill/>
                    </a:lnL>
                    <a:lnR>
                      <a:noFill/>
                    </a:lnR>
                    <a:lnT>
                      <a:noFill/>
                    </a:lnT>
                    <a:lnB>
                      <a:noFill/>
                    </a:lnB>
                    <a:lnTlToBr>
                      <a:noFill/>
                    </a:lnTlToBr>
                    <a:lnBlToTr>
                      <a:noFill/>
                    </a:lnBlToTr>
                    <a:solidFill>
                      <a:srgbClr val="7CCA62"/>
                    </a:solidFill>
                  </a:tcPr>
                </a:tc>
              </a:tr>
              <a:tr h="394138">
                <a:tc>
                  <a:txBody>
                    <a:bodyPr/>
                    <a:lstStyle/>
                    <a:p>
                      <a:r>
                        <a:rPr kumimoji="0" lang="en-US" sz="1400" b="1" i="0" u="none" strike="noStrike" kern="1200" cap="none" normalizeH="0" baseline="0" dirty="0" smtClean="0">
                          <a:ln>
                            <a:noFill/>
                          </a:ln>
                          <a:solidFill>
                            <a:schemeClr val="bg1"/>
                          </a:solidFill>
                          <a:effectLst/>
                          <a:latin typeface="Calibri" pitchFamily="34" charset="0"/>
                          <a:ea typeface="+mn-ea"/>
                          <a:cs typeface="+mn-cs"/>
                        </a:rPr>
                        <a:t>TEI15</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600" b="1" i="0" u="none" strike="noStrike" cap="none" normalizeH="0" baseline="0" dirty="0" smtClean="0">
                          <a:ln>
                            <a:noFill/>
                          </a:ln>
                          <a:solidFill>
                            <a:schemeClr val="bg1"/>
                          </a:solidFill>
                          <a:effectLst/>
                          <a:latin typeface="Calibri" pitchFamily="34" charset="0"/>
                        </a:rPr>
                        <a:t>Maintenance for pre-Rel-15 features in Rel-15 specs only</a:t>
                      </a:r>
                      <a:endParaRPr kumimoji="0" lang="en-GB" sz="1600" b="1" i="0" u="none" strike="noStrike" cap="none" normalizeH="0" baseline="0" dirty="0" smtClean="0">
                        <a:ln>
                          <a:noFill/>
                        </a:ln>
                        <a:solidFill>
                          <a:schemeClr val="bg1"/>
                        </a:solidFill>
                        <a:effectLst/>
                        <a:latin typeface="Calibri" pitchFamily="34" charset="0"/>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1</a:t>
                      </a:r>
                    </a:p>
                  </a:txBody>
                  <a:tcPr marL="91436" marR="91436" marT="45739" marB="45739" horzOverflow="overflow">
                    <a:lnL>
                      <a:noFill/>
                    </a:lnL>
                    <a:lnR>
                      <a:noFill/>
                    </a:lnR>
                    <a:lnT>
                      <a:noFill/>
                    </a:lnT>
                    <a:lnB>
                      <a:noFill/>
                    </a:lnB>
                    <a:lnTlToBr>
                      <a:noFill/>
                    </a:lnTlToBr>
                    <a:lnBlToTr>
                      <a:noFill/>
                    </a:lnBlToTr>
                    <a:solidFill>
                      <a:srgbClr val="62A14D"/>
                    </a:solidFill>
                  </a:tcPr>
                </a:tc>
              </a:tr>
              <a:tr h="422481">
                <a:tc>
                  <a:txBody>
                    <a:bodyPr/>
                    <a:lstStyle/>
                    <a:p>
                      <a:endParaRPr lang="en-US"/>
                    </a:p>
                  </a:txBody>
                  <a:tcPr marL="91443" marR="91443" marT="45725" marB="45725">
                    <a:lnL>
                      <a:noFill/>
                    </a:lnL>
                    <a:lnR>
                      <a:noFill/>
                    </a:lnR>
                    <a:lnT>
                      <a:noFill/>
                    </a:lnT>
                    <a:lnB>
                      <a:noFill/>
                    </a:lnB>
                    <a:lnTlToBr>
                      <a:noFill/>
                    </a:lnTlToBr>
                    <a:lnBlToTr>
                      <a:noFill/>
                    </a:lnBlToTr>
                    <a:solidFill>
                      <a:srgbClr val="7CCA62"/>
                    </a:solidFill>
                  </a:tcPr>
                </a:tc>
                <a:tc>
                  <a:txBody>
                    <a:bodyPr/>
                    <a:lstStyle/>
                    <a:p>
                      <a:endParaRPr lang="en-US" dirty="0"/>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7CCA62"/>
                    </a:solidFill>
                  </a:tcPr>
                </a:tc>
              </a:tr>
            </a:tbl>
          </a:graphicData>
        </a:graphic>
      </p:graphicFrame>
      <p:sp>
        <p:nvSpPr>
          <p:cNvPr id="6" name="Title 5"/>
          <p:cNvSpPr>
            <a:spLocks noGrp="1"/>
          </p:cNvSpPr>
          <p:nvPr>
            <p:ph type="title"/>
          </p:nvPr>
        </p:nvSpPr>
        <p:spPr>
          <a:xfrm>
            <a:off x="217489" y="274638"/>
            <a:ext cx="7073900" cy="1143000"/>
          </a:xfrm>
        </p:spPr>
        <p:txBody>
          <a:bodyPr/>
          <a:lstStyle/>
          <a:p>
            <a:r>
              <a:rPr lang="en-US" altLang="de-DE" sz="2800" b="1" dirty="0" smtClean="0"/>
              <a:t>2.3) Rel-15 and later Work and </a:t>
            </a:r>
            <a:r>
              <a:rPr lang="en-US" altLang="de-DE" sz="2800" b="1" dirty="0" err="1" smtClean="0"/>
              <a:t>Maint</a:t>
            </a:r>
            <a:r>
              <a:rPr lang="en-US" altLang="de-DE" sz="2800" b="1" dirty="0" smtClean="0"/>
              <a:t>. (</a:t>
            </a:r>
            <a:r>
              <a:rPr lang="en-US" altLang="de-DE" sz="2800" b="1" dirty="0" smtClean="0"/>
              <a:t>16/16)</a:t>
            </a:r>
            <a:endParaRPr lang="de-DE" altLang="de-DE" sz="2800" b="1" dirty="0" smtClean="0"/>
          </a:p>
        </p:txBody>
      </p:sp>
    </p:spTree>
    <p:extLst>
      <p:ext uri="{BB962C8B-B14F-4D97-AF65-F5344CB8AC3E}">
        <p14:creationId xmlns:p14="http://schemas.microsoft.com/office/powerpoint/2010/main" val="267072589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SA#76,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dirty="0" smtClean="0">
                <a:solidFill>
                  <a:schemeClr val="bg1">
                    <a:lumMod val="65000"/>
                  </a:schemeClr>
                </a:solidFill>
              </a:rPr>
              <a:t>2.1) Rel-13 and before Maintenance</a:t>
            </a:r>
          </a:p>
          <a:p>
            <a:pPr lvl="1" eaLnBrk="1" hangingPunct="1">
              <a:defRPr/>
            </a:pPr>
            <a:r>
              <a:rPr lang="en-GB" sz="2000" dirty="0" smtClean="0">
                <a:solidFill>
                  <a:schemeClr val="bg1">
                    <a:lumMod val="65000"/>
                  </a:schemeClr>
                </a:solidFill>
              </a:rPr>
              <a:t>2.2) </a:t>
            </a:r>
            <a:r>
              <a:rPr lang="en-GB" sz="2000" dirty="0" smtClean="0">
                <a:solidFill>
                  <a:schemeClr val="bg1">
                    <a:lumMod val="65000"/>
                  </a:schemeClr>
                </a:solidFill>
              </a:rPr>
              <a:t>Rel-14 Maintenance</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2.3) Rel-15 and later Work and Maintenance</a:t>
            </a:r>
          </a:p>
          <a:p>
            <a:pPr lvl="1" eaLnBrk="1" hangingPunct="1">
              <a:defRPr/>
            </a:pPr>
            <a:r>
              <a:rPr lang="en-GB" sz="2000" b="1" i="1" dirty="0" smtClean="0"/>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3796" name="Text Box 3"/>
          <p:cNvSpPr txBox="1">
            <a:spLocks noChangeArrowheads="1"/>
          </p:cNvSpPr>
          <p:nvPr/>
        </p:nvSpPr>
        <p:spPr bwMode="auto">
          <a:xfrm>
            <a:off x="77788" y="370046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marL="342900" indent="-342900" eaLnBrk="1" hangingPunct="1"/>
            <a:r>
              <a:rPr lang="en-GB" altLang="de-DE" dirty="0" smtClean="0"/>
              <a:t>2.4) New and Updated WIDs/SIDs and Exceptions</a:t>
            </a:r>
            <a:endParaRPr lang="de-DE" altLang="de-DE" dirty="0" smtClean="0"/>
          </a:p>
        </p:txBody>
      </p:sp>
      <p:sp>
        <p:nvSpPr>
          <p:cNvPr id="34819" name="Content Placeholder 2"/>
          <p:cNvSpPr>
            <a:spLocks noGrp="1"/>
          </p:cNvSpPr>
          <p:nvPr>
            <p:ph idx="1"/>
          </p:nvPr>
        </p:nvSpPr>
        <p:spPr>
          <a:xfrm>
            <a:off x="203200" y="2133600"/>
            <a:ext cx="8813800" cy="3725333"/>
          </a:xfrm>
        </p:spPr>
        <p:txBody>
          <a:bodyPr/>
          <a:lstStyle/>
          <a:p>
            <a:r>
              <a:rPr lang="en-GB" sz="1800" dirty="0" smtClean="0"/>
              <a:t>New WID</a:t>
            </a:r>
            <a:r>
              <a:rPr lang="en-GB" sz="1800" dirty="0"/>
              <a:t>: </a:t>
            </a:r>
            <a:r>
              <a:rPr lang="en-GB" sz="1800" b="1" dirty="0"/>
              <a:t>Unlicensed spectrum offloading system enhancements</a:t>
            </a:r>
            <a:r>
              <a:rPr lang="en-GB" sz="1800" dirty="0"/>
              <a:t>, </a:t>
            </a:r>
            <a:r>
              <a:rPr lang="en-GB" sz="1800" dirty="0" smtClean="0"/>
              <a:t>SP-170740</a:t>
            </a:r>
            <a:endParaRPr lang="en-US" sz="1800" dirty="0" smtClean="0"/>
          </a:p>
          <a:p>
            <a:r>
              <a:rPr lang="en-GB" sz="1800" dirty="0"/>
              <a:t>New WID: </a:t>
            </a:r>
            <a:r>
              <a:rPr lang="en-GB" sz="1800" b="1" dirty="0"/>
              <a:t>WID on EPC support for E-UTRAN URLLC</a:t>
            </a:r>
            <a:r>
              <a:rPr lang="en-GB" sz="1800" dirty="0"/>
              <a:t>, </a:t>
            </a:r>
            <a:r>
              <a:rPr lang="en-GB" sz="1800" dirty="0" smtClean="0"/>
              <a:t>SP-170741</a:t>
            </a:r>
            <a:endParaRPr lang="en-GB" sz="1800" dirty="0"/>
          </a:p>
          <a:p>
            <a:r>
              <a:rPr lang="en-GB" sz="1800" dirty="0" smtClean="0"/>
              <a:t>New SID: </a:t>
            </a:r>
            <a:r>
              <a:rPr lang="en-GB" sz="1800" b="1" dirty="0"/>
              <a:t>Study on Cellular </a:t>
            </a:r>
            <a:r>
              <a:rPr lang="en-GB" sz="1800" b="1" dirty="0" err="1"/>
              <a:t>IoT</a:t>
            </a:r>
            <a:r>
              <a:rPr lang="en-GB" sz="1800" b="1" dirty="0"/>
              <a:t> support and evolution for the 5G </a:t>
            </a:r>
            <a:r>
              <a:rPr lang="en-GB" sz="1800" b="1" dirty="0" smtClean="0"/>
              <a:t>System *</a:t>
            </a:r>
            <a:r>
              <a:rPr lang="en-GB" sz="1800" dirty="0" smtClean="0"/>
              <a:t>, </a:t>
            </a:r>
            <a:r>
              <a:rPr lang="en-GB" sz="1800" dirty="0" smtClean="0"/>
              <a:t>SP-170742</a:t>
            </a:r>
            <a:endParaRPr lang="en-US" sz="1800" dirty="0" smtClean="0"/>
          </a:p>
          <a:p>
            <a:pPr marL="0" indent="0">
              <a:buNone/>
            </a:pPr>
            <a:r>
              <a:rPr lang="de-DE" sz="1800" b="1" dirty="0" smtClean="0"/>
              <a:t>					</a:t>
            </a:r>
            <a:r>
              <a:rPr lang="de-DE" sz="1600" b="1" dirty="0" smtClean="0"/>
              <a:t>*</a:t>
            </a:r>
            <a:r>
              <a:rPr lang="de-DE" sz="1600" dirty="0" smtClean="0"/>
              <a:t> </a:t>
            </a:r>
            <a:r>
              <a:rPr lang="de-DE" sz="1600" dirty="0"/>
              <a:t>rapporteur changed to Sebastian Speicher</a:t>
            </a:r>
          </a:p>
          <a:p>
            <a:r>
              <a:rPr lang="en-GB" sz="1800" dirty="0" smtClean="0"/>
              <a:t>New SID</a:t>
            </a:r>
            <a:r>
              <a:rPr lang="en-GB" sz="1800" dirty="0"/>
              <a:t>: </a:t>
            </a:r>
            <a:r>
              <a:rPr lang="en-GB" sz="1800" b="1" dirty="0"/>
              <a:t>Enhancing Topology of SMF and UPF in 5G Networks</a:t>
            </a:r>
            <a:r>
              <a:rPr lang="en-GB" sz="1800" dirty="0"/>
              <a:t>, </a:t>
            </a:r>
            <a:r>
              <a:rPr lang="en-GB" sz="1800" dirty="0" smtClean="0"/>
              <a:t>SP-170743</a:t>
            </a:r>
            <a:endParaRPr lang="en-US" sz="1800" dirty="0" smtClean="0"/>
          </a:p>
          <a:p>
            <a:r>
              <a:rPr lang="en-GB" sz="1800" dirty="0" smtClean="0"/>
              <a:t>REVISED </a:t>
            </a:r>
            <a:r>
              <a:rPr lang="en-GB" sz="1800" dirty="0"/>
              <a:t>W</a:t>
            </a:r>
            <a:r>
              <a:rPr lang="en-GB" sz="1800" dirty="0" smtClean="0"/>
              <a:t>ID: </a:t>
            </a:r>
            <a:r>
              <a:rPr lang="en-GB" sz="1800" b="1" dirty="0"/>
              <a:t>Updated WID for 5GS_Ph1 to add a new </a:t>
            </a:r>
            <a:r>
              <a:rPr lang="en-GB" sz="1800" b="1" dirty="0" smtClean="0"/>
              <a:t>TS, </a:t>
            </a:r>
            <a:r>
              <a:rPr lang="en-GB" sz="1800" dirty="0" smtClean="0"/>
              <a:t>SP-170738</a:t>
            </a:r>
            <a:endParaRPr lang="en-GB" sz="1800" dirty="0" smtClean="0"/>
          </a:p>
          <a:p>
            <a:r>
              <a:rPr lang="en-GB" sz="1800" dirty="0" smtClean="0"/>
              <a:t>REVISED </a:t>
            </a:r>
            <a:r>
              <a:rPr lang="en-GB" sz="1800" dirty="0"/>
              <a:t>WID: </a:t>
            </a:r>
            <a:r>
              <a:rPr lang="en-GB" sz="1800" b="1" dirty="0"/>
              <a:t>PS Data Off Feature Phase 2</a:t>
            </a:r>
            <a:r>
              <a:rPr lang="en-GB" sz="1800" dirty="0"/>
              <a:t>, </a:t>
            </a:r>
            <a:r>
              <a:rPr lang="en-GB" sz="1800" dirty="0" smtClean="0"/>
              <a:t>SP-170739</a:t>
            </a:r>
            <a:endParaRPr lang="en-US" sz="1800" dirty="0"/>
          </a:p>
          <a:p>
            <a:pPr>
              <a:spcBef>
                <a:spcPts val="1200"/>
              </a:spcBef>
            </a:pPr>
            <a:endParaRPr lang="en-US" sz="1800" dirty="0" smtClean="0"/>
          </a:p>
          <a:p>
            <a:pPr marL="0" indent="0">
              <a:buNone/>
            </a:pPr>
            <a:r>
              <a:rPr lang="de-DE" sz="1800" dirty="0" smtClean="0"/>
              <a:t>	</a:t>
            </a:r>
            <a:endParaRPr lang="de-DE" altLang="de-DE" sz="1600" dirty="0"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SA#76,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dirty="0" smtClean="0">
                <a:solidFill>
                  <a:schemeClr val="bg1">
                    <a:lumMod val="65000"/>
                  </a:schemeClr>
                </a:solidFill>
              </a:rPr>
              <a:t>2.1) Rel-13 and before Maintenance</a:t>
            </a:r>
          </a:p>
          <a:p>
            <a:pPr lvl="1" eaLnBrk="1" hangingPunct="1">
              <a:defRPr/>
            </a:pPr>
            <a:r>
              <a:rPr lang="en-GB" sz="2000" dirty="0" smtClean="0">
                <a:solidFill>
                  <a:schemeClr val="bg1">
                    <a:lumMod val="65000"/>
                  </a:schemeClr>
                </a:solidFill>
              </a:rPr>
              <a:t>2.2) </a:t>
            </a:r>
            <a:r>
              <a:rPr lang="en-GB" sz="2000" dirty="0" smtClean="0">
                <a:solidFill>
                  <a:schemeClr val="bg1">
                    <a:lumMod val="65000"/>
                  </a:schemeClr>
                </a:solidFill>
              </a:rPr>
              <a:t>Rel-14 Maintenance</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2.3) Rel-15 and later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b="1" i="1" dirty="0" smtClean="0"/>
              <a:t>2.5) </a:t>
            </a:r>
            <a:r>
              <a:rPr lang="en-GB" sz="2000" b="1" i="1" dirty="0" err="1" smtClean="0"/>
              <a:t>IETF</a:t>
            </a:r>
            <a:r>
              <a:rPr lang="en-GB" sz="2000" b="1" i="1" dirty="0" smtClean="0"/>
              <a:t> and External </a:t>
            </a:r>
            <a:r>
              <a:rPr lang="en-GB" sz="2000" b="1" i="1" dirty="0" err="1" smtClean="0"/>
              <a:t>SDO</a:t>
            </a:r>
            <a:r>
              <a:rPr lang="en-GB" sz="2000" b="1" i="1" dirty="0" smtClean="0"/>
              <a:t> Normative Reference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5844" name="Text Box 3"/>
          <p:cNvSpPr txBox="1">
            <a:spLocks noChangeArrowheads="1"/>
          </p:cNvSpPr>
          <p:nvPr/>
        </p:nvSpPr>
        <p:spPr bwMode="auto">
          <a:xfrm>
            <a:off x="77788" y="408146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eaLnBrk="1" hangingPunct="1"/>
            <a:r>
              <a:rPr lang="de-DE" altLang="de-DE" dirty="0" smtClean="0"/>
              <a:t>2.5) IETF </a:t>
            </a:r>
            <a:r>
              <a:rPr lang="en-GB" altLang="de-DE" dirty="0" smtClean="0"/>
              <a:t>and External </a:t>
            </a:r>
            <a:r>
              <a:rPr lang="en-GB" altLang="de-DE" dirty="0" err="1" smtClean="0"/>
              <a:t>SDO</a:t>
            </a:r>
            <a:r>
              <a:rPr lang="en-GB" altLang="de-DE" dirty="0" smtClean="0"/>
              <a:t> Normative Reference Update (1/1)</a:t>
            </a:r>
            <a:endParaRPr lang="de-DE" altLang="de-DE" dirty="0" smtClean="0"/>
          </a:p>
        </p:txBody>
      </p:sp>
      <p:sp>
        <p:nvSpPr>
          <p:cNvPr id="36867" name="Content Placeholder 1"/>
          <p:cNvSpPr>
            <a:spLocks noGrp="1"/>
          </p:cNvSpPr>
          <p:nvPr>
            <p:ph idx="1"/>
          </p:nvPr>
        </p:nvSpPr>
        <p:spPr/>
        <p:txBody>
          <a:bodyPr/>
          <a:lstStyle/>
          <a:p>
            <a:pPr eaLnBrk="1" hangingPunct="1">
              <a:defRPr/>
            </a:pPr>
            <a:r>
              <a:rPr lang="en-US" dirty="0" smtClean="0"/>
              <a:t> </a:t>
            </a:r>
            <a:r>
              <a:rPr lang="en-US" sz="2400" dirty="0" smtClean="0"/>
              <a:t>No new IETF or other SDO dependencies in SA2 specifications.</a:t>
            </a:r>
          </a:p>
          <a:p>
            <a:pPr>
              <a:buNone/>
            </a:pPr>
            <a:endParaRPr lang="en-US" dirty="0" smtClean="0"/>
          </a:p>
          <a:p>
            <a:pPr eaLnBrk="1" hangingPunct="1">
              <a:buNone/>
              <a:defRPr/>
            </a:pPr>
            <a:endParaRPr lang="en-US" dirty="0" smtClean="0"/>
          </a:p>
          <a:p>
            <a:pPr eaLnBrk="1" hangingPunct="1">
              <a:defRPr/>
            </a:pPr>
            <a:endParaRPr lang="en-GB" dirty="0" smtClean="0">
              <a:latin typeface="Arial" charset="0"/>
              <a:cs typeface="Arial"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SA#76,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smtClean="0">
                <a:solidFill>
                  <a:schemeClr val="bg1">
                    <a:lumMod val="65000"/>
                  </a:schemeClr>
                </a:solidFill>
              </a:rPr>
              <a:t>2.1) Rel-13 and before Maintenance</a:t>
            </a:r>
          </a:p>
          <a:p>
            <a:pPr lvl="1" eaLnBrk="1" hangingPunct="1">
              <a:defRPr/>
            </a:pPr>
            <a:r>
              <a:rPr lang="en-GB" sz="2000" dirty="0" smtClean="0">
                <a:solidFill>
                  <a:schemeClr val="bg1">
                    <a:lumMod val="65000"/>
                  </a:schemeClr>
                </a:solidFill>
              </a:rPr>
              <a:t>2.2) </a:t>
            </a:r>
            <a:r>
              <a:rPr lang="en-GB" sz="2000" dirty="0" smtClean="0">
                <a:solidFill>
                  <a:schemeClr val="bg1">
                    <a:lumMod val="65000"/>
                  </a:schemeClr>
                </a:solidFill>
              </a:rPr>
              <a:t>Rel-14 Maintenance</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2.3) Rel-15 and later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a:t>
            </a:r>
            <a:r>
              <a:rPr lang="en-GB" sz="2400" b="1" i="1" dirty="0" smtClean="0"/>
              <a:t>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8916" name="Text Box 3"/>
          <p:cNvSpPr txBox="1">
            <a:spLocks noChangeArrowheads="1"/>
          </p:cNvSpPr>
          <p:nvPr/>
        </p:nvSpPr>
        <p:spPr bwMode="auto">
          <a:xfrm>
            <a:off x="77788" y="45053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SA#76,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smtClean="0">
                <a:solidFill>
                  <a:schemeClr val="bg1">
                    <a:lumMod val="65000"/>
                  </a:schemeClr>
                </a:solidFill>
              </a:rPr>
              <a:t>2.1) Rel-13 and before Maintenance</a:t>
            </a:r>
          </a:p>
          <a:p>
            <a:pPr lvl="1" eaLnBrk="1" hangingPunct="1">
              <a:defRPr/>
            </a:pPr>
            <a:r>
              <a:rPr lang="en-GB" sz="2000" dirty="0" smtClean="0">
                <a:solidFill>
                  <a:schemeClr val="bg1">
                    <a:lumMod val="65000"/>
                  </a:schemeClr>
                </a:solidFill>
              </a:rPr>
              <a:t>2.2) </a:t>
            </a:r>
            <a:r>
              <a:rPr lang="en-GB" sz="2000" dirty="0" smtClean="0">
                <a:solidFill>
                  <a:schemeClr val="bg1">
                    <a:lumMod val="65000"/>
                  </a:schemeClr>
                </a:solidFill>
              </a:rPr>
              <a:t>Rel-14 Maintenance</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2.3) Rel-15 and later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a:t>
            </a:r>
            <a:r>
              <a:rPr lang="en-GB" sz="2400" b="1" i="1" dirty="0" smtClean="0"/>
              <a:t>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40964" name="Text Box 3"/>
          <p:cNvSpPr txBox="1">
            <a:spLocks noChangeArrowheads="1"/>
          </p:cNvSpPr>
          <p:nvPr/>
        </p:nvSpPr>
        <p:spPr bwMode="auto">
          <a:xfrm>
            <a:off x="6350" y="494188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de-DE" altLang="de-DE" dirty="0" smtClean="0"/>
              <a:t>1) General Aspects (1/8)</a:t>
            </a:r>
          </a:p>
        </p:txBody>
      </p:sp>
      <p:sp>
        <p:nvSpPr>
          <p:cNvPr id="6147" name="Content Placeholder 2"/>
          <p:cNvSpPr>
            <a:spLocks noGrp="1"/>
          </p:cNvSpPr>
          <p:nvPr>
            <p:ph idx="1"/>
          </p:nvPr>
        </p:nvSpPr>
        <p:spPr>
          <a:xfrm>
            <a:off x="457200" y="1600200"/>
            <a:ext cx="8344894" cy="4749085"/>
          </a:xfrm>
        </p:spPr>
        <p:txBody>
          <a:bodyPr/>
          <a:lstStyle/>
          <a:p>
            <a:pPr eaLnBrk="1" hangingPunct="1">
              <a:defRPr/>
            </a:pPr>
            <a:r>
              <a:rPr lang="de-DE" altLang="de-DE" dirty="0" smtClean="0"/>
              <a:t> </a:t>
            </a:r>
            <a:r>
              <a:rPr lang="de-DE" altLang="de-DE" sz="3200" dirty="0" smtClean="0">
                <a:latin typeface="+mn-ea"/>
                <a:cs typeface="Arial" charset="0"/>
              </a:rPr>
              <a:t>SA2 meetings held since SA#76</a:t>
            </a:r>
          </a:p>
          <a:p>
            <a:pPr lvl="1" eaLnBrk="1" hangingPunct="1">
              <a:defRPr/>
            </a:pPr>
            <a:r>
              <a:rPr lang="en-GB" altLang="ko-KR" dirty="0">
                <a:latin typeface="+mn-ea"/>
                <a:cs typeface="Arial" charset="0"/>
              </a:rPr>
              <a:t>SA2#122: Jun 2017, San Jose del Cabo, MX</a:t>
            </a:r>
          </a:p>
          <a:p>
            <a:pPr lvl="1" eaLnBrk="1" hangingPunct="1">
              <a:defRPr/>
            </a:pPr>
            <a:r>
              <a:rPr lang="en-GB" altLang="ko-KR" dirty="0">
                <a:latin typeface="+mn-ea"/>
                <a:cs typeface="Arial" charset="0"/>
              </a:rPr>
              <a:t>SA2#122bis: Aug 2017, Sophia </a:t>
            </a:r>
            <a:r>
              <a:rPr lang="en-GB" altLang="ko-KR" dirty="0" err="1">
                <a:latin typeface="+mn-ea"/>
                <a:cs typeface="Arial" charset="0"/>
              </a:rPr>
              <a:t>Antipolis</a:t>
            </a:r>
            <a:r>
              <a:rPr lang="en-GB" altLang="ko-KR" dirty="0">
                <a:latin typeface="+mn-ea"/>
                <a:cs typeface="Arial" charset="0"/>
              </a:rPr>
              <a:t>, FR</a:t>
            </a:r>
            <a:endParaRPr lang="en-GB" altLang="de-DE" sz="3200" dirty="0">
              <a:latin typeface="+mn-ea"/>
              <a:cs typeface="Arial" charset="0"/>
            </a:endParaRPr>
          </a:p>
          <a:p>
            <a:pPr lvl="1" eaLnBrk="1" hangingPunct="1">
              <a:defRPr/>
            </a:pPr>
            <a:endParaRPr lang="en-GB" altLang="ko-KR" dirty="0" smtClean="0">
              <a:latin typeface="+mn-ea"/>
              <a:cs typeface="Arial" charset="0"/>
            </a:endParaRPr>
          </a:p>
          <a:p>
            <a:pPr eaLnBrk="1" hangingPunct="1">
              <a:defRPr/>
            </a:pPr>
            <a:r>
              <a:rPr lang="en-GB" altLang="de-DE" sz="3200" dirty="0" smtClean="0">
                <a:latin typeface="+mn-ea"/>
                <a:cs typeface="Arial" charset="0"/>
              </a:rPr>
              <a:t> Future SA2 meetings</a:t>
            </a:r>
          </a:p>
          <a:p>
            <a:pPr lvl="1" eaLnBrk="1" hangingPunct="1">
              <a:defRPr/>
            </a:pPr>
            <a:r>
              <a:rPr lang="en-GB" altLang="ko-KR" dirty="0" smtClean="0">
                <a:latin typeface="+mn-ea"/>
                <a:cs typeface="Arial" charset="0"/>
              </a:rPr>
              <a:t>SA2#122E: Sep 2017, </a:t>
            </a:r>
            <a:r>
              <a:rPr lang="en-GB" altLang="ko-KR" dirty="0" err="1" smtClean="0">
                <a:latin typeface="+mn-ea"/>
                <a:cs typeface="Arial" charset="0"/>
              </a:rPr>
              <a:t>Elbonia</a:t>
            </a:r>
            <a:endParaRPr lang="en-GB" altLang="ko-KR" dirty="0" smtClean="0">
              <a:latin typeface="+mn-ea"/>
              <a:cs typeface="Arial" charset="0"/>
            </a:endParaRPr>
          </a:p>
          <a:p>
            <a:pPr lvl="1" eaLnBrk="1" hangingPunct="1">
              <a:defRPr/>
            </a:pPr>
            <a:r>
              <a:rPr lang="en-GB" altLang="ko-KR" dirty="0" smtClean="0">
                <a:latin typeface="+mn-ea"/>
                <a:cs typeface="Arial" charset="0"/>
              </a:rPr>
              <a:t>SA2#123: Oct </a:t>
            </a:r>
            <a:r>
              <a:rPr lang="en-GB" altLang="ko-KR" dirty="0">
                <a:latin typeface="+mn-ea"/>
                <a:cs typeface="Arial" charset="0"/>
              </a:rPr>
              <a:t>2017, </a:t>
            </a:r>
            <a:r>
              <a:rPr lang="en-GB" altLang="ko-KR" dirty="0" smtClean="0">
                <a:latin typeface="+mn-ea"/>
                <a:cs typeface="Arial" charset="0"/>
              </a:rPr>
              <a:t>Ljubljana, SL</a:t>
            </a:r>
          </a:p>
          <a:p>
            <a:pPr lvl="1" eaLnBrk="1" hangingPunct="1">
              <a:defRPr/>
            </a:pPr>
            <a:r>
              <a:rPr lang="en-GB" altLang="ko-KR" dirty="0" smtClean="0">
                <a:latin typeface="+mn-ea"/>
                <a:cs typeface="Arial" charset="0"/>
              </a:rPr>
              <a:t>SA2#124: Nov </a:t>
            </a:r>
            <a:r>
              <a:rPr lang="en-GB" altLang="ko-KR" dirty="0">
                <a:latin typeface="+mn-ea"/>
                <a:cs typeface="Arial" charset="0"/>
              </a:rPr>
              <a:t>2017, </a:t>
            </a:r>
            <a:r>
              <a:rPr lang="en-GB" altLang="ko-KR" dirty="0" smtClean="0">
                <a:latin typeface="+mn-ea"/>
                <a:cs typeface="Arial" charset="0"/>
              </a:rPr>
              <a:t>Reno, US</a:t>
            </a:r>
            <a:endParaRPr lang="en-GB" altLang="ko-KR" dirty="0">
              <a:latin typeface="+mn-ea"/>
              <a:cs typeface="Arial" charset="0"/>
            </a:endParaRPr>
          </a:p>
          <a:p>
            <a:pPr lvl="1" eaLnBrk="1" hangingPunct="1">
              <a:defRPr/>
            </a:pPr>
            <a:endParaRPr lang="en-GB" altLang="ko-KR" dirty="0">
              <a:latin typeface="+mn-ea"/>
              <a:cs typeface="Arial" charset="0"/>
            </a:endParaRPr>
          </a:p>
          <a:p>
            <a:pPr lvl="1" eaLnBrk="1" hangingPunct="1">
              <a:defRPr/>
            </a:pPr>
            <a:endParaRPr lang="en-GB" altLang="ko-KR" dirty="0" smtClean="0">
              <a:latin typeface="+mn-ea"/>
              <a:cs typeface="Arial"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eaLnBrk="1" hangingPunct="1"/>
            <a:r>
              <a:rPr lang="en-GB" altLang="de-DE" dirty="0" smtClean="0"/>
              <a:t>4) Documents for Information and Approval</a:t>
            </a:r>
            <a:endParaRPr lang="en-GB" altLang="de-DE" b="1" i="1" dirty="0" smtClean="0"/>
          </a:p>
        </p:txBody>
      </p:sp>
      <p:sp>
        <p:nvSpPr>
          <p:cNvPr id="41987" name="Content Placeholder 2"/>
          <p:cNvSpPr>
            <a:spLocks noGrp="1"/>
          </p:cNvSpPr>
          <p:nvPr>
            <p:ph idx="1"/>
          </p:nvPr>
        </p:nvSpPr>
        <p:spPr>
          <a:xfrm>
            <a:off x="1" y="1924050"/>
            <a:ext cx="8342722" cy="4170215"/>
          </a:xfrm>
        </p:spPr>
        <p:txBody>
          <a:bodyPr/>
          <a:lstStyle/>
          <a:p>
            <a:pPr eaLnBrk="1" hangingPunct="1"/>
            <a:r>
              <a:rPr lang="de-DE" altLang="de-DE" sz="2400" dirty="0" smtClean="0"/>
              <a:t>For </a:t>
            </a:r>
            <a:r>
              <a:rPr lang="de-DE" altLang="de-DE" sz="2400" dirty="0" smtClean="0">
                <a:solidFill>
                  <a:srgbClr val="FF3300"/>
                </a:solidFill>
              </a:rPr>
              <a:t>Information </a:t>
            </a:r>
          </a:p>
          <a:p>
            <a:pPr lvl="1"/>
            <a:r>
              <a:rPr lang="en-GB" sz="1800" dirty="0" smtClean="0"/>
              <a:t>TS 23.501, </a:t>
            </a:r>
            <a:r>
              <a:rPr lang="en-GB" sz="1800" b="1" dirty="0" smtClean="0"/>
              <a:t>System Architecture for the 5G System; Stage 2</a:t>
            </a:r>
            <a:r>
              <a:rPr lang="en-GB" sz="1800" dirty="0" smtClean="0"/>
              <a:t>, </a:t>
            </a:r>
            <a:r>
              <a:rPr lang="en-GB" sz="1800" dirty="0" smtClean="0"/>
              <a:t>SP-170736</a:t>
            </a:r>
            <a:endParaRPr lang="en-GB" sz="1800" dirty="0" smtClean="0"/>
          </a:p>
          <a:p>
            <a:pPr lvl="1"/>
            <a:r>
              <a:rPr lang="en-GB" sz="1800" dirty="0"/>
              <a:t>TS </a:t>
            </a:r>
            <a:r>
              <a:rPr lang="en-GB" sz="1800" dirty="0" smtClean="0"/>
              <a:t>23.502, </a:t>
            </a:r>
            <a:r>
              <a:rPr lang="en-GB" sz="1800" b="1" dirty="0"/>
              <a:t>Procedures for the 5G </a:t>
            </a:r>
            <a:r>
              <a:rPr lang="en-GB" sz="1800" b="1" dirty="0" smtClean="0"/>
              <a:t>System; </a:t>
            </a:r>
            <a:r>
              <a:rPr lang="en-GB" sz="1800" b="1" dirty="0"/>
              <a:t>Stage </a:t>
            </a:r>
            <a:r>
              <a:rPr lang="en-GB" sz="1800" b="1" dirty="0" smtClean="0"/>
              <a:t>2 </a:t>
            </a:r>
            <a:r>
              <a:rPr lang="en-GB" sz="1800" dirty="0" smtClean="0"/>
              <a:t>, </a:t>
            </a:r>
            <a:r>
              <a:rPr lang="en-GB" sz="1800" dirty="0" smtClean="0"/>
              <a:t>SP-170737</a:t>
            </a:r>
            <a:endParaRPr lang="en-US" sz="1800" dirty="0" smtClean="0"/>
          </a:p>
          <a:p>
            <a:pPr lvl="1" eaLnBrk="1" hangingPunct="1">
              <a:buNone/>
            </a:pPr>
            <a:endParaRPr lang="de-DE" altLang="de-DE" sz="1400" dirty="0" smtClean="0"/>
          </a:p>
          <a:p>
            <a:pPr eaLnBrk="1" hangingPunct="1"/>
            <a:r>
              <a:rPr lang="de-DE" altLang="de-DE" sz="2200" dirty="0" smtClean="0"/>
              <a:t>For </a:t>
            </a:r>
            <a:r>
              <a:rPr lang="de-DE" altLang="de-DE" sz="2200" dirty="0" smtClean="0">
                <a:solidFill>
                  <a:srgbClr val="FF0000"/>
                </a:solidFill>
              </a:rPr>
              <a:t>Approval</a:t>
            </a:r>
          </a:p>
          <a:p>
            <a:pPr lvl="1"/>
            <a:r>
              <a:rPr lang="en-GB" sz="1800" dirty="0"/>
              <a:t>TR 23.729, </a:t>
            </a:r>
            <a:r>
              <a:rPr lang="en-GB" sz="1800" b="1" dirty="0"/>
              <a:t>Study on unlicensed spectrum offloading system enhancements</a:t>
            </a:r>
            <a:r>
              <a:rPr lang="en-GB" sz="1800" dirty="0"/>
              <a:t>, </a:t>
            </a:r>
            <a:r>
              <a:rPr lang="en-GB" sz="1800" dirty="0" smtClean="0"/>
              <a:t>SP-170734</a:t>
            </a:r>
            <a:endParaRPr lang="en-US" sz="1800" dirty="0"/>
          </a:p>
          <a:p>
            <a:pPr lvl="1"/>
            <a:r>
              <a:rPr lang="en-GB" sz="1800" dirty="0" smtClean="0"/>
              <a:t>TR </a:t>
            </a:r>
            <a:r>
              <a:rPr lang="en-GB" sz="1800" dirty="0"/>
              <a:t>23.733, </a:t>
            </a:r>
            <a:r>
              <a:rPr lang="en-GB" sz="1800" b="1" dirty="0"/>
              <a:t>Study on Architecture Enhancements to</a:t>
            </a:r>
            <a:r>
              <a:rPr lang="en-US" sz="1800" b="1" dirty="0"/>
              <a:t> </a:t>
            </a:r>
            <a:r>
              <a:rPr lang="en-GB" sz="1800" b="1" dirty="0" err="1"/>
              <a:t>ProSe</a:t>
            </a:r>
            <a:r>
              <a:rPr lang="en-GB" sz="1800" b="1" dirty="0"/>
              <a:t> UE-to-Network Relay</a:t>
            </a:r>
            <a:r>
              <a:rPr lang="en-GB" sz="1800" dirty="0"/>
              <a:t>, </a:t>
            </a:r>
            <a:r>
              <a:rPr lang="en-GB" sz="1800" dirty="0" smtClean="0"/>
              <a:t>SP-170733</a:t>
            </a:r>
            <a:endParaRPr lang="en-GB" sz="1800" dirty="0" smtClean="0"/>
          </a:p>
          <a:p>
            <a:pPr lvl="1"/>
            <a:r>
              <a:rPr lang="en-GB" sz="1800" dirty="0"/>
              <a:t>TR </a:t>
            </a:r>
            <a:r>
              <a:rPr lang="en-GB" sz="1800" dirty="0" smtClean="0"/>
              <a:t>23.759, </a:t>
            </a:r>
            <a:r>
              <a:rPr lang="en-GB" sz="1800" b="1" dirty="0"/>
              <a:t>Study for enhanced </a:t>
            </a:r>
            <a:r>
              <a:rPr lang="en-GB" sz="1800" b="1" dirty="0" err="1"/>
              <a:t>VoLTE</a:t>
            </a:r>
            <a:r>
              <a:rPr lang="en-GB" sz="1800" b="1" dirty="0"/>
              <a:t> </a:t>
            </a:r>
            <a:r>
              <a:rPr lang="en-GB" sz="1800" b="1" dirty="0" smtClean="0"/>
              <a:t>Performance (Release 15)</a:t>
            </a:r>
            <a:r>
              <a:rPr lang="en-GB" sz="1800" dirty="0" smtClean="0"/>
              <a:t>, </a:t>
            </a:r>
            <a:r>
              <a:rPr lang="en-GB" sz="1800" dirty="0" smtClean="0"/>
              <a:t>SP-170735</a:t>
            </a:r>
            <a:endParaRPr lang="en-GB" sz="18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SA#76,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smtClean="0">
                <a:solidFill>
                  <a:schemeClr val="bg1">
                    <a:lumMod val="65000"/>
                  </a:schemeClr>
                </a:solidFill>
              </a:rPr>
              <a:t>2.1) Rel-13 and before Maintenance</a:t>
            </a:r>
          </a:p>
          <a:p>
            <a:pPr lvl="1" eaLnBrk="1" hangingPunct="1">
              <a:defRPr/>
            </a:pPr>
            <a:r>
              <a:rPr lang="en-GB" sz="2000" dirty="0" smtClean="0">
                <a:solidFill>
                  <a:schemeClr val="bg1">
                    <a:lumMod val="65000"/>
                  </a:schemeClr>
                </a:solidFill>
              </a:rPr>
              <a:t>2.2) </a:t>
            </a:r>
            <a:r>
              <a:rPr lang="en-GB" sz="2000" dirty="0" smtClean="0">
                <a:solidFill>
                  <a:schemeClr val="bg1">
                    <a:lumMod val="65000"/>
                  </a:schemeClr>
                </a:solidFill>
              </a:rPr>
              <a:t>Rel-14 Maintenance</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2.3) Rel-15 and later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a:t>
            </a:r>
            <a:r>
              <a:rPr lang="en-GB" sz="2400" b="1" i="1" dirty="0" smtClean="0"/>
              <a:t>5) Collected Items requiring action from SA</a:t>
            </a:r>
          </a:p>
        </p:txBody>
      </p:sp>
      <p:sp>
        <p:nvSpPr>
          <p:cNvPr id="43012" name="Text Box 3"/>
          <p:cNvSpPr txBox="1">
            <a:spLocks noChangeArrowheads="1"/>
          </p:cNvSpPr>
          <p:nvPr/>
        </p:nvSpPr>
        <p:spPr bwMode="auto">
          <a:xfrm>
            <a:off x="77788" y="53371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pPr eaLnBrk="1" hangingPunct="1"/>
            <a:r>
              <a:rPr lang="en-GB" altLang="de-DE" dirty="0" smtClean="0"/>
              <a:t>5) Collected Items requiring action </a:t>
            </a:r>
            <a:br>
              <a:rPr lang="en-GB" altLang="de-DE" dirty="0" smtClean="0"/>
            </a:br>
            <a:r>
              <a:rPr lang="en-GB" altLang="de-DE" dirty="0" smtClean="0"/>
              <a:t>from SA</a:t>
            </a:r>
            <a:endParaRPr lang="de-DE" altLang="de-DE" dirty="0" smtClean="0"/>
          </a:p>
        </p:txBody>
      </p:sp>
      <p:sp>
        <p:nvSpPr>
          <p:cNvPr id="44035" name="Content Placeholder 2"/>
          <p:cNvSpPr>
            <a:spLocks noGrp="1"/>
          </p:cNvSpPr>
          <p:nvPr>
            <p:ph idx="1"/>
          </p:nvPr>
        </p:nvSpPr>
        <p:spPr>
          <a:xfrm>
            <a:off x="457200" y="2185059"/>
            <a:ext cx="8229600" cy="3941103"/>
          </a:xfrm>
        </p:spPr>
        <p:txBody>
          <a:bodyPr/>
          <a:lstStyle/>
          <a:p>
            <a:pPr marL="342900" lvl="2" indent="-342900" eaLnBrk="1" hangingPunct="1">
              <a:spcBef>
                <a:spcPts val="0"/>
              </a:spcBef>
              <a:spcAft>
                <a:spcPts val="1200"/>
              </a:spcAft>
              <a:buBlip>
                <a:blip r:embed="rId2"/>
              </a:buBlip>
            </a:pPr>
            <a:r>
              <a:rPr lang="de-DE" altLang="de-DE" dirty="0" smtClean="0">
                <a:solidFill>
                  <a:srgbClr val="FF0000"/>
                </a:solidFill>
              </a:rPr>
              <a:t>Approval of proposed/updated WIDs and of the TRs that are provided for approval</a:t>
            </a:r>
            <a:r>
              <a:rPr lang="de-DE" dirty="0" smtClean="0">
                <a:solidFill>
                  <a:srgbClr val="FF0000"/>
                </a:solidFill>
              </a:rPr>
              <a:t>.</a:t>
            </a:r>
          </a:p>
          <a:p>
            <a:pPr marL="342900" lvl="2" indent="-342900" eaLnBrk="1" hangingPunct="1">
              <a:spcBef>
                <a:spcPts val="0"/>
              </a:spcBef>
              <a:spcAft>
                <a:spcPts val="1200"/>
              </a:spcAft>
              <a:buBlip>
                <a:blip r:embed="rId2"/>
              </a:buBlip>
            </a:pPr>
            <a:endParaRPr lang="de-DE" dirty="0" smtClean="0">
              <a:solidFill>
                <a:srgbClr val="FF0000"/>
              </a:solidFill>
            </a:endParaRPr>
          </a:p>
          <a:p>
            <a:pPr marL="342900" lvl="2" indent="-342900" eaLnBrk="1" hangingPunct="1">
              <a:spcBef>
                <a:spcPts val="0"/>
              </a:spcBef>
              <a:spcAft>
                <a:spcPts val="1200"/>
              </a:spcAft>
              <a:buBlip>
                <a:blip r:embed="rId2"/>
              </a:buBlip>
            </a:pPr>
            <a:endParaRPr lang="de-DE" dirty="0" smtClean="0">
              <a:solidFill>
                <a:srgbClr val="FF0000"/>
              </a:solidFill>
            </a:endParaRPr>
          </a:p>
          <a:p>
            <a:pPr marL="342900" lvl="2" indent="-342900" eaLnBrk="1" hangingPunct="1">
              <a:spcBef>
                <a:spcPts val="0"/>
              </a:spcBef>
              <a:spcAft>
                <a:spcPts val="1200"/>
              </a:spcAft>
              <a:buNone/>
            </a:pPr>
            <a:endParaRPr lang="de-DE" dirty="0" smtClean="0">
              <a:solidFill>
                <a:srgbClr val="FF0000"/>
              </a:solidFill>
            </a:endParaRPr>
          </a:p>
          <a:p>
            <a:pPr marL="342900" lvl="2" indent="-342900" eaLnBrk="1" hangingPunct="1">
              <a:spcBef>
                <a:spcPts val="0"/>
              </a:spcBef>
              <a:spcAft>
                <a:spcPts val="1200"/>
              </a:spcAft>
              <a:buBlip>
                <a:blip r:embed="rId2"/>
              </a:buBlip>
            </a:pPr>
            <a:endParaRPr lang="de-DE" dirty="0" smtClean="0">
              <a:solidFill>
                <a:srgbClr val="FF0000"/>
              </a:solidFill>
            </a:endParaRPr>
          </a:p>
          <a:p>
            <a:pPr marL="0" indent="0" eaLnBrk="1" hangingPunct="1">
              <a:buNone/>
            </a:pPr>
            <a:endParaRPr lang="de-DE" dirty="0" smtClean="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txBox="1">
            <a:spLocks/>
          </p:cNvSpPr>
          <p:nvPr/>
        </p:nvSpPr>
        <p:spPr bwMode="auto">
          <a:xfrm>
            <a:off x="685800" y="1676400"/>
            <a:ext cx="77724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lgn="ctr" eaLnBrk="1" hangingPunct="1">
              <a:buFontTx/>
              <a:buNone/>
            </a:pPr>
            <a:endParaRPr lang="en-US" altLang="de-DE" sz="4400" dirty="0"/>
          </a:p>
          <a:p>
            <a:pPr algn="ctr" eaLnBrk="1" hangingPunct="1">
              <a:buFontTx/>
              <a:buNone/>
            </a:pPr>
            <a:r>
              <a:rPr lang="en-US" altLang="de-DE" sz="4400" dirty="0"/>
              <a:t>Thank You!</a:t>
            </a:r>
            <a:endParaRPr lang="en-US" altLang="de-DE" sz="4400" dirty="0">
              <a:solidFill>
                <a:srgbClr val="FF0000"/>
              </a:solidFill>
            </a:endParaRPr>
          </a:p>
          <a:p>
            <a:pPr algn="ctr" eaLnBrk="1" hangingPunct="1">
              <a:buFontTx/>
              <a:buNone/>
            </a:pPr>
            <a:endParaRPr lang="en-US" altLang="de-DE" sz="4400" dirty="0">
              <a:solidFill>
                <a:srgbClr val="FF0000"/>
              </a:solidFill>
            </a:endParaRPr>
          </a:p>
          <a:p>
            <a:pPr algn="ctr" eaLnBrk="1" hangingPunct="1">
              <a:buFontTx/>
              <a:buNone/>
            </a:pPr>
            <a:endParaRPr lang="en-US" altLang="de-DE" sz="4400"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pPr eaLnBrk="1" hangingPunct="1"/>
            <a:r>
              <a:rPr lang="en-GB" altLang="de-DE" dirty="0" smtClean="0"/>
              <a:t>Annex: some estimates per 5GS area</a:t>
            </a:r>
            <a:endParaRPr lang="de-DE" altLang="de-DE" dirty="0" smtClean="0"/>
          </a:p>
        </p:txBody>
      </p:sp>
      <p:graphicFrame>
        <p:nvGraphicFramePr>
          <p:cNvPr id="3" name="Table 2"/>
          <p:cNvGraphicFramePr>
            <a:graphicFrameLocks noGrp="1"/>
          </p:cNvGraphicFramePr>
          <p:nvPr>
            <p:extLst>
              <p:ext uri="{D42A27DB-BD31-4B8C-83A1-F6EECF244321}">
                <p14:modId xmlns:p14="http://schemas.microsoft.com/office/powerpoint/2010/main" val="2754732473"/>
              </p:ext>
            </p:extLst>
          </p:nvPr>
        </p:nvGraphicFramePr>
        <p:xfrm>
          <a:off x="836762" y="2022952"/>
          <a:ext cx="7660256" cy="3635973"/>
        </p:xfrm>
        <a:graphic>
          <a:graphicData uri="http://schemas.openxmlformats.org/drawingml/2006/table">
            <a:tbl>
              <a:tblPr>
                <a:tableStyleId>{5C22544A-7EE6-4342-B048-85BDC9FD1C3A}</a:tableStyleId>
              </a:tblPr>
              <a:tblGrid>
                <a:gridCol w="750847"/>
                <a:gridCol w="5800899"/>
                <a:gridCol w="1108510"/>
              </a:tblGrid>
              <a:tr h="330543">
                <a:tc>
                  <a:txBody>
                    <a:bodyPr/>
                    <a:lstStyle/>
                    <a:p>
                      <a:pPr marL="0" algn="l" fontAlgn="auto" hangingPunct="1">
                        <a:spcBef>
                          <a:spcPts val="0"/>
                        </a:spcBef>
                        <a:spcAft>
                          <a:spcPts val="1200"/>
                        </a:spcAft>
                      </a:pPr>
                      <a:r>
                        <a:rPr lang="en-GB" sz="1600" dirty="0">
                          <a:effectLst/>
                        </a:rPr>
                        <a:t>6.5.1</a:t>
                      </a:r>
                      <a:endParaRPr lang="de-DE" sz="1600" dirty="0">
                        <a:solidFill>
                          <a:srgbClr val="000000"/>
                        </a:solidFill>
                        <a:effectLst/>
                        <a:latin typeface="Times New Roman" panose="02020603050405020304" pitchFamily="18" charset="0"/>
                        <a:ea typeface="SimSun" panose="02010600030101010101" pitchFamily="2" charset="-122"/>
                      </a:endParaRPr>
                    </a:p>
                  </a:txBody>
                  <a:tcPr marL="68580" marR="68580" marT="0" marB="0"/>
                </a:tc>
                <a:tc>
                  <a:txBody>
                    <a:bodyPr/>
                    <a:lstStyle/>
                    <a:p>
                      <a:pPr marL="0" indent="-257175" algn="l" fontAlgn="auto" hangingPunct="1">
                        <a:spcBef>
                          <a:spcPts val="0"/>
                        </a:spcBef>
                        <a:spcAft>
                          <a:spcPts val="1200"/>
                        </a:spcAft>
                      </a:pPr>
                      <a:r>
                        <a:rPr lang="en-GB" sz="1600" dirty="0">
                          <a:effectLst/>
                        </a:rPr>
                        <a:t>General aspects, concepts and reference </a:t>
                      </a:r>
                      <a:r>
                        <a:rPr lang="en-GB" sz="1600" dirty="0" smtClean="0">
                          <a:effectLst/>
                        </a:rPr>
                        <a:t>models</a:t>
                      </a:r>
                      <a:endParaRPr lang="de-DE" sz="1600" dirty="0">
                        <a:effectLst/>
                      </a:endParaRPr>
                    </a:p>
                  </a:txBody>
                  <a:tcPr marL="68580" marR="68580" marT="0" marB="0"/>
                </a:tc>
                <a:tc>
                  <a:txBody>
                    <a:bodyPr/>
                    <a:lstStyle/>
                    <a:p>
                      <a:pPr marL="0" algn="l" hangingPunct="0">
                        <a:spcBef>
                          <a:spcPts val="0"/>
                        </a:spcBef>
                        <a:spcAft>
                          <a:spcPts val="1200"/>
                        </a:spcAft>
                      </a:pPr>
                      <a:r>
                        <a:rPr lang="en-GB" sz="1600" dirty="0" smtClean="0">
                          <a:effectLst/>
                        </a:rPr>
                        <a:t>77%</a:t>
                      </a:r>
                      <a:endParaRPr lang="de-DE" sz="1600" dirty="0">
                        <a:solidFill>
                          <a:srgbClr val="000000"/>
                        </a:solidFill>
                        <a:effectLst/>
                        <a:latin typeface="Times New Roman" panose="02020603050405020304" pitchFamily="18" charset="0"/>
                        <a:ea typeface="SimSun" panose="02010600030101010101" pitchFamily="2" charset="-122"/>
                      </a:endParaRPr>
                    </a:p>
                  </a:txBody>
                  <a:tcPr marL="68580" marR="68580" marT="0" marB="0" anchor="b"/>
                </a:tc>
              </a:tr>
              <a:tr h="330543">
                <a:tc>
                  <a:txBody>
                    <a:bodyPr/>
                    <a:lstStyle/>
                    <a:p>
                      <a:pPr marL="0" algn="l" fontAlgn="auto" hangingPunct="1">
                        <a:spcBef>
                          <a:spcPts val="0"/>
                        </a:spcBef>
                        <a:spcAft>
                          <a:spcPts val="1200"/>
                        </a:spcAft>
                      </a:pPr>
                      <a:r>
                        <a:rPr lang="en-GB" sz="1600">
                          <a:effectLst/>
                        </a:rPr>
                        <a:t>6.5.2</a:t>
                      </a:r>
                      <a:endParaRPr lang="de-DE" sz="1600">
                        <a:solidFill>
                          <a:srgbClr val="000000"/>
                        </a:solidFill>
                        <a:effectLst/>
                        <a:latin typeface="Times New Roman" panose="02020603050405020304" pitchFamily="18" charset="0"/>
                        <a:ea typeface="SimSun" panose="02010600030101010101" pitchFamily="2" charset="-122"/>
                      </a:endParaRPr>
                    </a:p>
                  </a:txBody>
                  <a:tcPr marL="68580" marR="68580" marT="0" marB="0"/>
                </a:tc>
                <a:tc>
                  <a:txBody>
                    <a:bodyPr/>
                    <a:lstStyle/>
                    <a:p>
                      <a:pPr marL="0" indent="-257175" algn="l" fontAlgn="auto" hangingPunct="1">
                        <a:spcBef>
                          <a:spcPts val="0"/>
                        </a:spcBef>
                        <a:spcAft>
                          <a:spcPts val="1200"/>
                        </a:spcAft>
                      </a:pPr>
                      <a:r>
                        <a:rPr lang="en-GB" sz="1600" dirty="0">
                          <a:effectLst/>
                        </a:rPr>
                        <a:t>Common Access Control, RM and CM functions and procedure </a:t>
                      </a:r>
                      <a:r>
                        <a:rPr lang="en-GB" sz="1600" dirty="0" smtClean="0">
                          <a:effectLst/>
                        </a:rPr>
                        <a:t>flows</a:t>
                      </a:r>
                      <a:endParaRPr lang="de-DE" sz="1600" dirty="0">
                        <a:effectLst/>
                      </a:endParaRPr>
                    </a:p>
                  </a:txBody>
                  <a:tcPr marL="68580" marR="68580" marT="0" marB="0"/>
                </a:tc>
                <a:tc>
                  <a:txBody>
                    <a:bodyPr/>
                    <a:lstStyle/>
                    <a:p>
                      <a:pPr marL="0" algn="l" hangingPunct="0">
                        <a:spcBef>
                          <a:spcPts val="0"/>
                        </a:spcBef>
                        <a:spcAft>
                          <a:spcPts val="1200"/>
                        </a:spcAft>
                      </a:pPr>
                      <a:r>
                        <a:rPr lang="en-GB" sz="1600">
                          <a:effectLst/>
                        </a:rPr>
                        <a:t>76%</a:t>
                      </a:r>
                      <a:endParaRPr lang="de-DE" sz="1600">
                        <a:solidFill>
                          <a:srgbClr val="000000"/>
                        </a:solidFill>
                        <a:effectLst/>
                        <a:latin typeface="Times New Roman" panose="02020603050405020304" pitchFamily="18" charset="0"/>
                        <a:ea typeface="SimSun" panose="02010600030101010101" pitchFamily="2" charset="-122"/>
                      </a:endParaRPr>
                    </a:p>
                  </a:txBody>
                  <a:tcPr marL="68580" marR="68580" marT="0" marB="0" anchor="b"/>
                </a:tc>
              </a:tr>
              <a:tr h="330543">
                <a:tc>
                  <a:txBody>
                    <a:bodyPr/>
                    <a:lstStyle/>
                    <a:p>
                      <a:pPr marL="0" algn="l" fontAlgn="auto" hangingPunct="1">
                        <a:spcBef>
                          <a:spcPts val="0"/>
                        </a:spcBef>
                        <a:spcAft>
                          <a:spcPts val="1200"/>
                        </a:spcAft>
                      </a:pPr>
                      <a:r>
                        <a:rPr lang="en-GB" sz="1600">
                          <a:effectLst/>
                        </a:rPr>
                        <a:t>6.5.3</a:t>
                      </a:r>
                      <a:endParaRPr lang="de-DE" sz="1600">
                        <a:solidFill>
                          <a:srgbClr val="000000"/>
                        </a:solidFill>
                        <a:effectLst/>
                        <a:latin typeface="Times New Roman" panose="02020603050405020304" pitchFamily="18" charset="0"/>
                        <a:ea typeface="SimSun" panose="02010600030101010101" pitchFamily="2" charset="-122"/>
                      </a:endParaRPr>
                    </a:p>
                  </a:txBody>
                  <a:tcPr marL="68580" marR="68580" marT="0" marB="0"/>
                </a:tc>
                <a:tc>
                  <a:txBody>
                    <a:bodyPr/>
                    <a:lstStyle/>
                    <a:p>
                      <a:pPr marL="0" indent="-257175" algn="l" fontAlgn="auto" hangingPunct="1">
                        <a:spcBef>
                          <a:spcPts val="0"/>
                        </a:spcBef>
                        <a:spcAft>
                          <a:spcPts val="1200"/>
                        </a:spcAft>
                      </a:pPr>
                      <a:r>
                        <a:rPr lang="en-GB" sz="1600" dirty="0">
                          <a:effectLst/>
                        </a:rPr>
                        <a:t>Session management and continuity functions and </a:t>
                      </a:r>
                      <a:r>
                        <a:rPr lang="en-GB" sz="1600" dirty="0" smtClean="0">
                          <a:effectLst/>
                        </a:rPr>
                        <a:t>flows</a:t>
                      </a:r>
                      <a:endParaRPr lang="de-DE" sz="1600" dirty="0">
                        <a:effectLst/>
                      </a:endParaRPr>
                    </a:p>
                  </a:txBody>
                  <a:tcPr marL="68580" marR="68580" marT="0" marB="0"/>
                </a:tc>
                <a:tc>
                  <a:txBody>
                    <a:bodyPr/>
                    <a:lstStyle/>
                    <a:p>
                      <a:pPr marL="0" algn="l" hangingPunct="0">
                        <a:spcBef>
                          <a:spcPts val="0"/>
                        </a:spcBef>
                        <a:spcAft>
                          <a:spcPts val="1200"/>
                        </a:spcAft>
                      </a:pPr>
                      <a:r>
                        <a:rPr lang="en-GB" sz="1600">
                          <a:effectLst/>
                        </a:rPr>
                        <a:t>76%</a:t>
                      </a:r>
                      <a:endParaRPr lang="de-DE" sz="1600">
                        <a:solidFill>
                          <a:srgbClr val="000000"/>
                        </a:solidFill>
                        <a:effectLst/>
                        <a:latin typeface="Times New Roman" panose="02020603050405020304" pitchFamily="18" charset="0"/>
                        <a:ea typeface="SimSun" panose="02010600030101010101" pitchFamily="2" charset="-122"/>
                      </a:endParaRPr>
                    </a:p>
                  </a:txBody>
                  <a:tcPr marL="68580" marR="68580" marT="0" marB="0" anchor="b"/>
                </a:tc>
              </a:tr>
              <a:tr h="330543">
                <a:tc>
                  <a:txBody>
                    <a:bodyPr/>
                    <a:lstStyle/>
                    <a:p>
                      <a:pPr marL="0" algn="l" fontAlgn="auto" hangingPunct="1">
                        <a:spcBef>
                          <a:spcPts val="0"/>
                        </a:spcBef>
                        <a:spcAft>
                          <a:spcPts val="1200"/>
                        </a:spcAft>
                      </a:pPr>
                      <a:r>
                        <a:rPr lang="en-GB" sz="1600">
                          <a:effectLst/>
                        </a:rPr>
                        <a:t>6.5.4</a:t>
                      </a:r>
                      <a:endParaRPr lang="de-DE" sz="1600">
                        <a:solidFill>
                          <a:srgbClr val="000000"/>
                        </a:solidFill>
                        <a:effectLst/>
                        <a:latin typeface="Times New Roman" panose="02020603050405020304" pitchFamily="18" charset="0"/>
                        <a:ea typeface="SimSun" panose="02010600030101010101" pitchFamily="2" charset="-122"/>
                      </a:endParaRPr>
                    </a:p>
                  </a:txBody>
                  <a:tcPr marL="68580" marR="68580" marT="0" marB="0"/>
                </a:tc>
                <a:tc>
                  <a:txBody>
                    <a:bodyPr/>
                    <a:lstStyle/>
                    <a:p>
                      <a:pPr marL="0" indent="-257175" algn="l" fontAlgn="auto" hangingPunct="1">
                        <a:spcBef>
                          <a:spcPts val="0"/>
                        </a:spcBef>
                        <a:spcAft>
                          <a:spcPts val="1200"/>
                        </a:spcAft>
                      </a:pPr>
                      <a:r>
                        <a:rPr lang="en-GB" sz="1600" dirty="0">
                          <a:effectLst/>
                        </a:rPr>
                        <a:t>Security related functions and </a:t>
                      </a:r>
                      <a:r>
                        <a:rPr lang="en-GB" sz="1600" dirty="0" smtClean="0">
                          <a:effectLst/>
                        </a:rPr>
                        <a:t>flows</a:t>
                      </a:r>
                      <a:endParaRPr lang="de-DE" sz="1600" dirty="0">
                        <a:effectLst/>
                      </a:endParaRPr>
                    </a:p>
                  </a:txBody>
                  <a:tcPr marL="68580" marR="68580" marT="0" marB="0"/>
                </a:tc>
                <a:tc>
                  <a:txBody>
                    <a:bodyPr/>
                    <a:lstStyle/>
                    <a:p>
                      <a:pPr marL="0" algn="l" hangingPunct="0">
                        <a:spcBef>
                          <a:spcPts val="0"/>
                        </a:spcBef>
                        <a:spcAft>
                          <a:spcPts val="1200"/>
                        </a:spcAft>
                      </a:pPr>
                      <a:r>
                        <a:rPr lang="en-GB" sz="1600">
                          <a:effectLst/>
                        </a:rPr>
                        <a:t>75%</a:t>
                      </a:r>
                      <a:endParaRPr lang="de-DE" sz="1600">
                        <a:solidFill>
                          <a:srgbClr val="000000"/>
                        </a:solidFill>
                        <a:effectLst/>
                        <a:latin typeface="Times New Roman" panose="02020603050405020304" pitchFamily="18" charset="0"/>
                        <a:ea typeface="SimSun" panose="02010600030101010101" pitchFamily="2" charset="-122"/>
                      </a:endParaRPr>
                    </a:p>
                  </a:txBody>
                  <a:tcPr marL="68580" marR="68580" marT="0" marB="0" anchor="b"/>
                </a:tc>
              </a:tr>
              <a:tr h="330543">
                <a:tc>
                  <a:txBody>
                    <a:bodyPr/>
                    <a:lstStyle/>
                    <a:p>
                      <a:pPr marL="0" algn="l" fontAlgn="auto" hangingPunct="1">
                        <a:spcBef>
                          <a:spcPts val="0"/>
                        </a:spcBef>
                        <a:spcAft>
                          <a:spcPts val="1200"/>
                        </a:spcAft>
                      </a:pPr>
                      <a:r>
                        <a:rPr lang="en-GB" sz="1600">
                          <a:effectLst/>
                        </a:rPr>
                        <a:t>6.5.5</a:t>
                      </a:r>
                      <a:endParaRPr lang="de-DE" sz="1600">
                        <a:solidFill>
                          <a:srgbClr val="000000"/>
                        </a:solidFill>
                        <a:effectLst/>
                        <a:latin typeface="Times New Roman" panose="02020603050405020304" pitchFamily="18" charset="0"/>
                        <a:ea typeface="SimSun" panose="02010600030101010101" pitchFamily="2" charset="-122"/>
                      </a:endParaRPr>
                    </a:p>
                  </a:txBody>
                  <a:tcPr marL="68580" marR="68580" marT="0" marB="0"/>
                </a:tc>
                <a:tc>
                  <a:txBody>
                    <a:bodyPr/>
                    <a:lstStyle/>
                    <a:p>
                      <a:pPr marL="0" algn="l" hangingPunct="0">
                        <a:spcBef>
                          <a:spcPts val="0"/>
                        </a:spcBef>
                        <a:spcAft>
                          <a:spcPts val="1200"/>
                        </a:spcAft>
                      </a:pPr>
                      <a:r>
                        <a:rPr lang="en-GB" sz="1600" dirty="0" err="1">
                          <a:effectLst/>
                        </a:rPr>
                        <a:t>QoS</a:t>
                      </a:r>
                      <a:r>
                        <a:rPr lang="en-GB" sz="1600" dirty="0">
                          <a:effectLst/>
                        </a:rPr>
                        <a:t> concept and </a:t>
                      </a:r>
                      <a:r>
                        <a:rPr lang="en-GB" sz="1600" dirty="0" smtClean="0">
                          <a:effectLst/>
                        </a:rPr>
                        <a:t>functionality</a:t>
                      </a:r>
                      <a:endParaRPr lang="de-DE" sz="1600" dirty="0">
                        <a:effectLst/>
                      </a:endParaRPr>
                    </a:p>
                  </a:txBody>
                  <a:tcPr marL="68580" marR="68580" marT="0" marB="0"/>
                </a:tc>
                <a:tc>
                  <a:txBody>
                    <a:bodyPr/>
                    <a:lstStyle/>
                    <a:p>
                      <a:pPr marL="0" algn="l" hangingPunct="0">
                        <a:spcBef>
                          <a:spcPts val="0"/>
                        </a:spcBef>
                        <a:spcAft>
                          <a:spcPts val="1200"/>
                        </a:spcAft>
                      </a:pPr>
                      <a:r>
                        <a:rPr lang="en-GB" sz="1600">
                          <a:effectLst/>
                        </a:rPr>
                        <a:t>86%</a:t>
                      </a:r>
                      <a:endParaRPr lang="de-DE" sz="1600">
                        <a:solidFill>
                          <a:srgbClr val="000000"/>
                        </a:solidFill>
                        <a:effectLst/>
                        <a:latin typeface="Times New Roman" panose="02020603050405020304" pitchFamily="18" charset="0"/>
                        <a:ea typeface="SimSun" panose="02010600030101010101" pitchFamily="2" charset="-122"/>
                      </a:endParaRPr>
                    </a:p>
                  </a:txBody>
                  <a:tcPr marL="68580" marR="68580" marT="0" marB="0" anchor="b"/>
                </a:tc>
              </a:tr>
              <a:tr h="330543">
                <a:tc>
                  <a:txBody>
                    <a:bodyPr/>
                    <a:lstStyle/>
                    <a:p>
                      <a:pPr marL="0" algn="l" fontAlgn="auto" hangingPunct="1">
                        <a:spcBef>
                          <a:spcPts val="0"/>
                        </a:spcBef>
                        <a:spcAft>
                          <a:spcPts val="1200"/>
                        </a:spcAft>
                      </a:pPr>
                      <a:r>
                        <a:rPr lang="en-GB" sz="1600">
                          <a:effectLst/>
                        </a:rPr>
                        <a:t>6.5.6</a:t>
                      </a:r>
                      <a:endParaRPr lang="de-DE" sz="1600">
                        <a:solidFill>
                          <a:srgbClr val="000000"/>
                        </a:solidFill>
                        <a:effectLst/>
                        <a:latin typeface="Times New Roman" panose="02020603050405020304" pitchFamily="18" charset="0"/>
                        <a:ea typeface="SimSun" panose="02010600030101010101" pitchFamily="2" charset="-122"/>
                      </a:endParaRPr>
                    </a:p>
                  </a:txBody>
                  <a:tcPr marL="68580" marR="68580" marT="0" marB="0"/>
                </a:tc>
                <a:tc>
                  <a:txBody>
                    <a:bodyPr/>
                    <a:lstStyle/>
                    <a:p>
                      <a:pPr marL="0" algn="l" hangingPunct="0">
                        <a:spcBef>
                          <a:spcPts val="0"/>
                        </a:spcBef>
                        <a:spcAft>
                          <a:spcPts val="1200"/>
                        </a:spcAft>
                      </a:pPr>
                      <a:r>
                        <a:rPr lang="en-GB" sz="1600" dirty="0">
                          <a:effectLst/>
                        </a:rPr>
                        <a:t>Policy and charging control</a:t>
                      </a:r>
                      <a:endParaRPr lang="de-DE" sz="1600" dirty="0">
                        <a:solidFill>
                          <a:srgbClr val="000000"/>
                        </a:solidFill>
                        <a:effectLst/>
                        <a:latin typeface="Times New Roman" panose="02020603050405020304" pitchFamily="18" charset="0"/>
                        <a:ea typeface="SimSun" panose="02010600030101010101" pitchFamily="2" charset="-122"/>
                      </a:endParaRPr>
                    </a:p>
                  </a:txBody>
                  <a:tcPr marL="68580" marR="68580" marT="0" marB="0"/>
                </a:tc>
                <a:tc>
                  <a:txBody>
                    <a:bodyPr/>
                    <a:lstStyle/>
                    <a:p>
                      <a:pPr marL="0" algn="l" hangingPunct="0">
                        <a:spcBef>
                          <a:spcPts val="0"/>
                        </a:spcBef>
                        <a:spcAft>
                          <a:spcPts val="1200"/>
                        </a:spcAft>
                      </a:pPr>
                      <a:r>
                        <a:rPr lang="en-GB" sz="1600">
                          <a:effectLst/>
                        </a:rPr>
                        <a:t>75%</a:t>
                      </a:r>
                      <a:endParaRPr lang="de-DE" sz="1600">
                        <a:solidFill>
                          <a:srgbClr val="000000"/>
                        </a:solidFill>
                        <a:effectLst/>
                        <a:latin typeface="Times New Roman" panose="02020603050405020304" pitchFamily="18" charset="0"/>
                        <a:ea typeface="SimSun" panose="02010600030101010101" pitchFamily="2" charset="-122"/>
                      </a:endParaRPr>
                    </a:p>
                  </a:txBody>
                  <a:tcPr marL="68580" marR="68580" marT="0" marB="0" anchor="b"/>
                </a:tc>
              </a:tr>
              <a:tr h="330543">
                <a:tc>
                  <a:txBody>
                    <a:bodyPr/>
                    <a:lstStyle/>
                    <a:p>
                      <a:pPr marL="0" algn="l" fontAlgn="auto" hangingPunct="1">
                        <a:spcBef>
                          <a:spcPts val="0"/>
                        </a:spcBef>
                        <a:spcAft>
                          <a:spcPts val="1200"/>
                        </a:spcAft>
                      </a:pPr>
                      <a:r>
                        <a:rPr lang="en-GB" sz="1600">
                          <a:effectLst/>
                        </a:rPr>
                        <a:t>6.5.7</a:t>
                      </a:r>
                      <a:endParaRPr lang="de-DE" sz="1600">
                        <a:solidFill>
                          <a:srgbClr val="000000"/>
                        </a:solidFill>
                        <a:effectLst/>
                        <a:latin typeface="Times New Roman" panose="02020603050405020304" pitchFamily="18" charset="0"/>
                        <a:ea typeface="SimSun" panose="02010600030101010101" pitchFamily="2" charset="-122"/>
                      </a:endParaRPr>
                    </a:p>
                  </a:txBody>
                  <a:tcPr marL="68580" marR="68580" marT="0" marB="0"/>
                </a:tc>
                <a:tc>
                  <a:txBody>
                    <a:bodyPr/>
                    <a:lstStyle/>
                    <a:p>
                      <a:pPr marL="0" algn="l" hangingPunct="0">
                        <a:spcBef>
                          <a:spcPts val="0"/>
                        </a:spcBef>
                        <a:spcAft>
                          <a:spcPts val="1200"/>
                        </a:spcAft>
                      </a:pPr>
                      <a:r>
                        <a:rPr lang="en-GB" sz="1600" dirty="0">
                          <a:effectLst/>
                        </a:rPr>
                        <a:t>3GPP access specific functionality and </a:t>
                      </a:r>
                      <a:r>
                        <a:rPr lang="en-GB" sz="1600" dirty="0" smtClean="0">
                          <a:effectLst/>
                        </a:rPr>
                        <a:t>flows</a:t>
                      </a:r>
                      <a:endParaRPr lang="de-DE" sz="1600" dirty="0">
                        <a:solidFill>
                          <a:srgbClr val="000000"/>
                        </a:solidFill>
                        <a:effectLst/>
                        <a:latin typeface="Times New Roman" panose="02020603050405020304" pitchFamily="18" charset="0"/>
                        <a:ea typeface="SimSun" panose="02010600030101010101" pitchFamily="2" charset="-122"/>
                      </a:endParaRPr>
                    </a:p>
                  </a:txBody>
                  <a:tcPr marL="68580" marR="68580" marT="0" marB="0"/>
                </a:tc>
                <a:tc>
                  <a:txBody>
                    <a:bodyPr/>
                    <a:lstStyle/>
                    <a:p>
                      <a:pPr marL="0" algn="l" hangingPunct="0">
                        <a:spcBef>
                          <a:spcPts val="0"/>
                        </a:spcBef>
                        <a:spcAft>
                          <a:spcPts val="1200"/>
                        </a:spcAft>
                      </a:pPr>
                      <a:r>
                        <a:rPr lang="en-GB" sz="1600">
                          <a:effectLst/>
                        </a:rPr>
                        <a:t>80%</a:t>
                      </a:r>
                      <a:endParaRPr lang="de-DE" sz="1600">
                        <a:solidFill>
                          <a:srgbClr val="000000"/>
                        </a:solidFill>
                        <a:effectLst/>
                        <a:latin typeface="Times New Roman" panose="02020603050405020304" pitchFamily="18" charset="0"/>
                        <a:ea typeface="SimSun" panose="02010600030101010101" pitchFamily="2" charset="-122"/>
                      </a:endParaRPr>
                    </a:p>
                  </a:txBody>
                  <a:tcPr marL="68580" marR="68580" marT="0" marB="0" anchor="b"/>
                </a:tc>
              </a:tr>
              <a:tr h="330543">
                <a:tc>
                  <a:txBody>
                    <a:bodyPr/>
                    <a:lstStyle/>
                    <a:p>
                      <a:pPr marL="0" algn="l" fontAlgn="auto" hangingPunct="1">
                        <a:spcBef>
                          <a:spcPts val="0"/>
                        </a:spcBef>
                        <a:spcAft>
                          <a:spcPts val="1200"/>
                        </a:spcAft>
                      </a:pPr>
                      <a:r>
                        <a:rPr lang="en-GB" sz="1600">
                          <a:effectLst/>
                        </a:rPr>
                        <a:t>6.5.8</a:t>
                      </a:r>
                      <a:endParaRPr lang="de-DE" sz="1600">
                        <a:solidFill>
                          <a:srgbClr val="000000"/>
                        </a:solidFill>
                        <a:effectLst/>
                        <a:latin typeface="Times New Roman" panose="02020603050405020304" pitchFamily="18" charset="0"/>
                        <a:ea typeface="SimSun" panose="02010600030101010101" pitchFamily="2" charset="-122"/>
                      </a:endParaRPr>
                    </a:p>
                  </a:txBody>
                  <a:tcPr marL="68580" marR="68580" marT="0" marB="0"/>
                </a:tc>
                <a:tc>
                  <a:txBody>
                    <a:bodyPr/>
                    <a:lstStyle/>
                    <a:p>
                      <a:pPr marL="0" indent="-257175" algn="l" fontAlgn="auto" hangingPunct="1">
                        <a:spcBef>
                          <a:spcPts val="0"/>
                        </a:spcBef>
                        <a:spcAft>
                          <a:spcPts val="1200"/>
                        </a:spcAft>
                      </a:pPr>
                      <a:r>
                        <a:rPr lang="en-GB" sz="1600" dirty="0">
                          <a:effectLst/>
                        </a:rPr>
                        <a:t>Specific services </a:t>
                      </a:r>
                      <a:r>
                        <a:rPr lang="en-GB" sz="1600" dirty="0" smtClean="0">
                          <a:effectLst/>
                        </a:rPr>
                        <a:t>support</a:t>
                      </a:r>
                      <a:endParaRPr lang="de-DE" sz="1600" dirty="0">
                        <a:solidFill>
                          <a:srgbClr val="000000"/>
                        </a:solidFill>
                        <a:effectLst/>
                        <a:latin typeface="Times New Roman" panose="02020603050405020304" pitchFamily="18" charset="0"/>
                        <a:ea typeface="SimSun" panose="02010600030101010101" pitchFamily="2" charset="-122"/>
                      </a:endParaRPr>
                    </a:p>
                  </a:txBody>
                  <a:tcPr marL="68580" marR="68580" marT="0" marB="0"/>
                </a:tc>
                <a:tc>
                  <a:txBody>
                    <a:bodyPr/>
                    <a:lstStyle/>
                    <a:p>
                      <a:pPr marL="0" algn="l" hangingPunct="0">
                        <a:spcBef>
                          <a:spcPts val="0"/>
                        </a:spcBef>
                        <a:spcAft>
                          <a:spcPts val="1200"/>
                        </a:spcAft>
                      </a:pPr>
                      <a:r>
                        <a:rPr lang="en-GB" sz="1600" dirty="0">
                          <a:effectLst/>
                        </a:rPr>
                        <a:t>70%</a:t>
                      </a:r>
                      <a:endParaRPr lang="de-DE" sz="1600" dirty="0">
                        <a:solidFill>
                          <a:srgbClr val="000000"/>
                        </a:solidFill>
                        <a:effectLst/>
                        <a:latin typeface="Times New Roman" panose="02020603050405020304" pitchFamily="18" charset="0"/>
                        <a:ea typeface="SimSun" panose="02010600030101010101" pitchFamily="2" charset="-122"/>
                      </a:endParaRPr>
                    </a:p>
                  </a:txBody>
                  <a:tcPr marL="68580" marR="68580" marT="0" marB="0" anchor="b"/>
                </a:tc>
              </a:tr>
              <a:tr h="330543">
                <a:tc>
                  <a:txBody>
                    <a:bodyPr/>
                    <a:lstStyle/>
                    <a:p>
                      <a:pPr marL="0" algn="l" fontAlgn="auto" hangingPunct="1">
                        <a:spcBef>
                          <a:spcPts val="0"/>
                        </a:spcBef>
                        <a:spcAft>
                          <a:spcPts val="1200"/>
                        </a:spcAft>
                      </a:pPr>
                      <a:r>
                        <a:rPr lang="en-GB" sz="1600">
                          <a:effectLst/>
                        </a:rPr>
                        <a:t>6.5.9</a:t>
                      </a:r>
                      <a:endParaRPr lang="de-DE" sz="1600">
                        <a:solidFill>
                          <a:srgbClr val="000000"/>
                        </a:solidFill>
                        <a:effectLst/>
                        <a:latin typeface="Times New Roman" panose="02020603050405020304" pitchFamily="18" charset="0"/>
                        <a:ea typeface="SimSun" panose="02010600030101010101" pitchFamily="2" charset="-122"/>
                      </a:endParaRPr>
                    </a:p>
                  </a:txBody>
                  <a:tcPr marL="68580" marR="68580" marT="0" marB="0"/>
                </a:tc>
                <a:tc>
                  <a:txBody>
                    <a:bodyPr/>
                    <a:lstStyle/>
                    <a:p>
                      <a:pPr marL="0" algn="l" fontAlgn="auto" hangingPunct="1">
                        <a:spcBef>
                          <a:spcPts val="0"/>
                        </a:spcBef>
                        <a:spcAft>
                          <a:spcPts val="1200"/>
                        </a:spcAft>
                      </a:pPr>
                      <a:r>
                        <a:rPr lang="en-GB" sz="1600" dirty="0">
                          <a:effectLst/>
                        </a:rPr>
                        <a:t>Interworking and </a:t>
                      </a:r>
                      <a:r>
                        <a:rPr lang="en-GB" sz="1600" dirty="0" smtClean="0">
                          <a:effectLst/>
                        </a:rPr>
                        <a:t>Migration</a:t>
                      </a:r>
                      <a:endParaRPr lang="de-DE" sz="1600" dirty="0">
                        <a:effectLst/>
                      </a:endParaRPr>
                    </a:p>
                  </a:txBody>
                  <a:tcPr marL="68580" marR="68580" marT="0" marB="0"/>
                </a:tc>
                <a:tc>
                  <a:txBody>
                    <a:bodyPr/>
                    <a:lstStyle/>
                    <a:p>
                      <a:pPr marL="0" algn="l" hangingPunct="0">
                        <a:spcBef>
                          <a:spcPts val="0"/>
                        </a:spcBef>
                        <a:spcAft>
                          <a:spcPts val="1200"/>
                        </a:spcAft>
                      </a:pPr>
                      <a:r>
                        <a:rPr lang="en-GB" sz="1600" dirty="0">
                          <a:effectLst/>
                        </a:rPr>
                        <a:t>70%</a:t>
                      </a:r>
                      <a:endParaRPr lang="de-DE" sz="1600" dirty="0">
                        <a:solidFill>
                          <a:srgbClr val="000000"/>
                        </a:solidFill>
                        <a:effectLst/>
                        <a:latin typeface="Times New Roman" panose="02020603050405020304" pitchFamily="18" charset="0"/>
                        <a:ea typeface="SimSun" panose="02010600030101010101" pitchFamily="2" charset="-122"/>
                      </a:endParaRPr>
                    </a:p>
                  </a:txBody>
                  <a:tcPr marL="68580" marR="68580" marT="0" marB="0" anchor="b"/>
                </a:tc>
              </a:tr>
              <a:tr h="330543">
                <a:tc>
                  <a:txBody>
                    <a:bodyPr/>
                    <a:lstStyle/>
                    <a:p>
                      <a:pPr marL="0" algn="l" fontAlgn="auto" hangingPunct="1">
                        <a:spcBef>
                          <a:spcPts val="0"/>
                        </a:spcBef>
                        <a:spcAft>
                          <a:spcPts val="1200"/>
                        </a:spcAft>
                      </a:pPr>
                      <a:r>
                        <a:rPr lang="en-GB" sz="1600">
                          <a:effectLst/>
                        </a:rPr>
                        <a:t>6.5.10 </a:t>
                      </a:r>
                      <a:endParaRPr lang="de-DE" sz="1600">
                        <a:solidFill>
                          <a:srgbClr val="000000"/>
                        </a:solidFill>
                        <a:effectLst/>
                        <a:latin typeface="Times New Roman" panose="02020603050405020304" pitchFamily="18" charset="0"/>
                        <a:ea typeface="SimSun" panose="02010600030101010101" pitchFamily="2" charset="-122"/>
                      </a:endParaRPr>
                    </a:p>
                  </a:txBody>
                  <a:tcPr marL="68580" marR="68580" marT="0" marB="0"/>
                </a:tc>
                <a:tc>
                  <a:txBody>
                    <a:bodyPr/>
                    <a:lstStyle/>
                    <a:p>
                      <a:pPr marL="0" indent="-257175" algn="l" fontAlgn="auto" hangingPunct="1">
                        <a:spcBef>
                          <a:spcPts val="0"/>
                        </a:spcBef>
                        <a:spcAft>
                          <a:spcPts val="1200"/>
                        </a:spcAft>
                      </a:pPr>
                      <a:r>
                        <a:rPr lang="en-GB" sz="1600" dirty="0">
                          <a:effectLst/>
                        </a:rPr>
                        <a:t>Non-3GPP access specific functionality and </a:t>
                      </a:r>
                      <a:r>
                        <a:rPr lang="en-GB" sz="1600" dirty="0" smtClean="0">
                          <a:effectLst/>
                        </a:rPr>
                        <a:t>flows</a:t>
                      </a:r>
                      <a:endParaRPr lang="de-DE" sz="1600" dirty="0">
                        <a:effectLst/>
                      </a:endParaRPr>
                    </a:p>
                  </a:txBody>
                  <a:tcPr marL="68580" marR="68580" marT="0" marB="0"/>
                </a:tc>
                <a:tc>
                  <a:txBody>
                    <a:bodyPr/>
                    <a:lstStyle/>
                    <a:p>
                      <a:pPr marL="0" algn="l" hangingPunct="0">
                        <a:spcBef>
                          <a:spcPts val="0"/>
                        </a:spcBef>
                        <a:spcAft>
                          <a:spcPts val="1200"/>
                        </a:spcAft>
                      </a:pPr>
                      <a:r>
                        <a:rPr lang="en-GB" sz="1600" dirty="0">
                          <a:effectLst/>
                        </a:rPr>
                        <a:t>65%</a:t>
                      </a:r>
                      <a:endParaRPr lang="de-DE" sz="1600" dirty="0">
                        <a:solidFill>
                          <a:srgbClr val="000000"/>
                        </a:solidFill>
                        <a:effectLst/>
                        <a:latin typeface="Times New Roman" panose="02020603050405020304" pitchFamily="18" charset="0"/>
                        <a:ea typeface="SimSun" panose="02010600030101010101" pitchFamily="2" charset="-122"/>
                      </a:endParaRPr>
                    </a:p>
                  </a:txBody>
                  <a:tcPr marL="68580" marR="68580" marT="0" marB="0" anchor="b"/>
                </a:tc>
              </a:tr>
              <a:tr h="330543">
                <a:tc>
                  <a:txBody>
                    <a:bodyPr/>
                    <a:lstStyle/>
                    <a:p>
                      <a:pPr marL="0" algn="l" fontAlgn="auto" hangingPunct="1">
                        <a:spcBef>
                          <a:spcPts val="0"/>
                        </a:spcBef>
                        <a:spcAft>
                          <a:spcPts val="1200"/>
                        </a:spcAft>
                      </a:pPr>
                      <a:r>
                        <a:rPr lang="en-GB" sz="1600">
                          <a:effectLst/>
                        </a:rPr>
                        <a:t>6.5.11</a:t>
                      </a:r>
                      <a:endParaRPr lang="de-DE" sz="1600">
                        <a:solidFill>
                          <a:srgbClr val="000000"/>
                        </a:solidFill>
                        <a:effectLst/>
                        <a:latin typeface="Times New Roman" panose="02020603050405020304" pitchFamily="18" charset="0"/>
                        <a:ea typeface="SimSun" panose="02010600030101010101" pitchFamily="2" charset="-122"/>
                      </a:endParaRPr>
                    </a:p>
                  </a:txBody>
                  <a:tcPr marL="68580" marR="68580" marT="0" marB="0"/>
                </a:tc>
                <a:tc>
                  <a:txBody>
                    <a:bodyPr/>
                    <a:lstStyle/>
                    <a:p>
                      <a:pPr marL="0" indent="-257175" algn="l" fontAlgn="auto" hangingPunct="1">
                        <a:spcBef>
                          <a:spcPts val="0"/>
                        </a:spcBef>
                        <a:spcAft>
                          <a:spcPts val="1200"/>
                        </a:spcAft>
                      </a:pPr>
                      <a:r>
                        <a:rPr lang="en-GB" sz="1600" dirty="0">
                          <a:effectLst/>
                        </a:rPr>
                        <a:t>Framework </a:t>
                      </a:r>
                      <a:r>
                        <a:rPr lang="en-GB" sz="1600" dirty="0" smtClean="0">
                          <a:effectLst/>
                        </a:rPr>
                        <a:t>functions</a:t>
                      </a:r>
                      <a:endParaRPr lang="de-DE" sz="1600" dirty="0">
                        <a:effectLst/>
                      </a:endParaRPr>
                    </a:p>
                  </a:txBody>
                  <a:tcPr marL="68580" marR="68580" marT="0" marB="0"/>
                </a:tc>
                <a:tc>
                  <a:txBody>
                    <a:bodyPr/>
                    <a:lstStyle/>
                    <a:p>
                      <a:pPr marL="0" algn="l" hangingPunct="0">
                        <a:spcBef>
                          <a:spcPts val="0"/>
                        </a:spcBef>
                        <a:spcAft>
                          <a:spcPts val="1200"/>
                        </a:spcAft>
                      </a:pPr>
                      <a:r>
                        <a:rPr lang="en-GB" sz="1600" dirty="0">
                          <a:effectLst/>
                        </a:rPr>
                        <a:t>70%</a:t>
                      </a:r>
                      <a:endParaRPr lang="de-DE" sz="1600" dirty="0">
                        <a:solidFill>
                          <a:srgbClr val="000000"/>
                        </a:solidFill>
                        <a:effectLst/>
                        <a:latin typeface="Times New Roman" panose="02020603050405020304" pitchFamily="18" charset="0"/>
                        <a:ea typeface="SimSun" panose="02010600030101010101" pitchFamily="2" charset="-122"/>
                      </a:endParaRPr>
                    </a:p>
                  </a:txBody>
                  <a:tcPr marL="68580" marR="68580" marT="0" marB="0" anchor="b"/>
                </a:tc>
              </a:tr>
            </a:tbl>
          </a:graphicData>
        </a:graphic>
      </p:graphicFrame>
    </p:spTree>
    <p:extLst>
      <p:ext uri="{BB962C8B-B14F-4D97-AF65-F5344CB8AC3E}">
        <p14:creationId xmlns:p14="http://schemas.microsoft.com/office/powerpoint/2010/main" val="13718814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de-DE" altLang="de-DE" dirty="0" smtClean="0"/>
              <a:t>1) General Aspects (2/8)</a:t>
            </a:r>
          </a:p>
        </p:txBody>
      </p:sp>
      <p:sp>
        <p:nvSpPr>
          <p:cNvPr id="7171" name="Rectangle 3"/>
          <p:cNvSpPr>
            <a:spLocks noGrp="1"/>
          </p:cNvSpPr>
          <p:nvPr>
            <p:ph idx="1"/>
          </p:nvPr>
        </p:nvSpPr>
        <p:spPr>
          <a:xfrm>
            <a:off x="457200" y="1600200"/>
            <a:ext cx="8229600" cy="4732338"/>
          </a:xfrm>
        </p:spPr>
        <p:txBody>
          <a:bodyPr/>
          <a:lstStyle/>
          <a:p>
            <a:pPr eaLnBrk="1" hangingPunct="1"/>
            <a:r>
              <a:rPr lang="en-GB" altLang="ko-KR" sz="2400" dirty="0" smtClean="0">
                <a:ea typeface="Gulim" pitchFamily="34" charset="-127"/>
                <a:cs typeface="Arial" charset="0"/>
              </a:rPr>
              <a:t>SA2 </a:t>
            </a:r>
            <a:r>
              <a:rPr lang="en-GB" altLang="ko-KR" sz="2400" dirty="0" err="1" smtClean="0">
                <a:ea typeface="Gulim" pitchFamily="34" charset="-127"/>
                <a:cs typeface="Arial" charset="0"/>
              </a:rPr>
              <a:t>WG</a:t>
            </a:r>
            <a:r>
              <a:rPr lang="en-GB" altLang="ko-KR" sz="2400" dirty="0" smtClean="0">
                <a:ea typeface="Gulim" pitchFamily="34" charset="-127"/>
                <a:cs typeface="Arial" charset="0"/>
              </a:rPr>
              <a:t> Officials</a:t>
            </a:r>
          </a:p>
          <a:p>
            <a:pPr lvl="1" eaLnBrk="1" hangingPunct="1"/>
            <a:r>
              <a:rPr lang="en-GB" altLang="ko-KR" sz="1800" dirty="0" smtClean="0">
                <a:latin typeface="Arial" charset="0"/>
                <a:ea typeface="Gulim" pitchFamily="34" charset="-127"/>
                <a:cs typeface="Arial" charset="0"/>
              </a:rPr>
              <a:t>Chairman: Frank Mademann (Huawei)</a:t>
            </a:r>
          </a:p>
          <a:p>
            <a:pPr lvl="1" eaLnBrk="1" hangingPunct="1"/>
            <a:r>
              <a:rPr lang="en-GB" altLang="ko-KR" sz="1800" dirty="0" smtClean="0">
                <a:latin typeface="Arial" charset="0"/>
                <a:ea typeface="Gulim" pitchFamily="34" charset="-127"/>
                <a:cs typeface="Arial" charset="0"/>
              </a:rPr>
              <a:t>Vice Chairmen: Krisztian Kiss (Apple), Puneet Jain (Intel).</a:t>
            </a:r>
            <a:endParaRPr lang="en-GB" altLang="ko-KR" sz="1400" b="1" dirty="0" smtClean="0">
              <a:solidFill>
                <a:srgbClr val="7030A0"/>
              </a:solidFill>
              <a:latin typeface="Arial" charset="0"/>
              <a:ea typeface="Gulim" pitchFamily="34" charset="-127"/>
              <a:cs typeface="Arial" charset="0"/>
            </a:endParaRPr>
          </a:p>
          <a:p>
            <a:pPr lvl="1" eaLnBrk="1" hangingPunct="1"/>
            <a:r>
              <a:rPr lang="en-GB" altLang="ko-KR" sz="1800" dirty="0" smtClean="0">
                <a:latin typeface="Arial" charset="0"/>
                <a:ea typeface="Gulim" pitchFamily="34" charset="-127"/>
                <a:cs typeface="Arial" charset="0"/>
              </a:rPr>
              <a:t>Secretary: Maurice Pope (MCC)</a:t>
            </a:r>
          </a:p>
          <a:p>
            <a:pPr eaLnBrk="1" hangingPunct="1"/>
            <a:r>
              <a:rPr lang="en-GB" altLang="ko-KR" sz="2000" dirty="0" smtClean="0">
                <a:latin typeface="Arial" charset="0"/>
                <a:ea typeface="Gulim" pitchFamily="34" charset="-127"/>
                <a:cs typeface="Arial" charset="0"/>
              </a:rPr>
              <a:t> </a:t>
            </a:r>
            <a:r>
              <a:rPr lang="en-GB" altLang="ko-KR" sz="2400" dirty="0" smtClean="0">
                <a:ea typeface="Gulim" pitchFamily="34" charset="-127"/>
                <a:cs typeface="Arial" charset="0"/>
              </a:rPr>
              <a:t>Parallel sessions held in the last plenary cycle</a:t>
            </a:r>
            <a:endParaRPr lang="en-US" altLang="de-DE" sz="1600" dirty="0" smtClean="0">
              <a:cs typeface="Arial" charset="0"/>
            </a:endParaRPr>
          </a:p>
          <a:p>
            <a:pPr lvl="1" eaLnBrk="1" hangingPunct="1"/>
            <a:endParaRPr lang="en-GB" altLang="de-DE" sz="1800" b="1" dirty="0" smtClean="0">
              <a:solidFill>
                <a:srgbClr val="7030A0"/>
              </a:solidFill>
              <a:latin typeface="Arial" charset="0"/>
              <a:cs typeface="Arial" charset="0"/>
            </a:endParaRPr>
          </a:p>
          <a:p>
            <a:pPr lvl="1" eaLnBrk="1" hangingPunct="1"/>
            <a:r>
              <a:rPr lang="en-GB" altLang="de-DE" sz="1800" b="1" dirty="0" smtClean="0">
                <a:solidFill>
                  <a:srgbClr val="7030A0"/>
                </a:solidFill>
                <a:latin typeface="Arial" charset="0"/>
                <a:cs typeface="Arial" charset="0"/>
              </a:rPr>
              <a:t>Many thanks to Maurice Pope and the parallel session chairs Puneet Jain, Krisztian Kiss, LaeYoung Kim and Dario Tonesi for their outstanding support!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de-DE" altLang="de-DE" dirty="0" smtClean="0"/>
              <a:t>1) General Aspects (3/8)</a:t>
            </a:r>
          </a:p>
        </p:txBody>
      </p:sp>
      <p:sp>
        <p:nvSpPr>
          <p:cNvPr id="8195" name="Content Placeholder 2"/>
          <p:cNvSpPr>
            <a:spLocks noGrp="1"/>
          </p:cNvSpPr>
          <p:nvPr>
            <p:ph idx="1"/>
          </p:nvPr>
        </p:nvSpPr>
        <p:spPr/>
        <p:txBody>
          <a:bodyPr/>
          <a:lstStyle/>
          <a:p>
            <a:pPr eaLnBrk="1" hangingPunct="1"/>
            <a:r>
              <a:rPr lang="de-DE" altLang="de-DE" dirty="0" smtClean="0"/>
              <a:t> </a:t>
            </a:r>
            <a:r>
              <a:rPr lang="de-DE" altLang="de-DE" dirty="0"/>
              <a:t>No changes in SA2 leadership, elected during </a:t>
            </a:r>
            <a:r>
              <a:rPr lang="de-DE" altLang="de-DE" dirty="0" smtClean="0"/>
              <a:t>SA2#121 </a:t>
            </a:r>
            <a:r>
              <a:rPr lang="de-DE" altLang="de-DE" dirty="0"/>
              <a:t>before </a:t>
            </a:r>
            <a:r>
              <a:rPr lang="de-DE" altLang="de-DE" dirty="0" smtClean="0"/>
              <a:t>SA#76.</a:t>
            </a:r>
            <a:endParaRPr lang="de-DE" altLang="de-DE" dirty="0"/>
          </a:p>
          <a:p>
            <a:pPr marL="0" indent="0" eaLnBrk="1" hangingPunct="1">
              <a:buNone/>
            </a:pPr>
            <a:endParaRPr lang="de-DE" altLang="de-DE" dirty="0" smtClean="0"/>
          </a:p>
          <a:p>
            <a:pPr eaLnBrk="1" hangingPunct="1">
              <a:buNone/>
            </a:pPr>
            <a:endParaRPr lang="de-DE" altLang="de-DE" sz="2000" i="1" dirty="0" smtClean="0">
              <a:solidFill>
                <a:srgbClr val="7030A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title"/>
          </p:nvPr>
        </p:nvSpPr>
        <p:spPr/>
        <p:txBody>
          <a:bodyPr/>
          <a:lstStyle/>
          <a:p>
            <a:r>
              <a:rPr lang="de-DE" altLang="de-DE" smtClean="0"/>
              <a:t>1) General Aspects (4/8)</a:t>
            </a:r>
          </a:p>
        </p:txBody>
      </p:sp>
      <p:sp>
        <p:nvSpPr>
          <p:cNvPr id="2052" name="Content Placeholder 2"/>
          <p:cNvSpPr>
            <a:spLocks noGrp="1"/>
          </p:cNvSpPr>
          <p:nvPr>
            <p:ph idx="1"/>
          </p:nvPr>
        </p:nvSpPr>
        <p:spPr>
          <a:xfrm>
            <a:off x="457200" y="1395413"/>
            <a:ext cx="8229600" cy="4695825"/>
          </a:xfrm>
        </p:spPr>
        <p:txBody>
          <a:bodyPr/>
          <a:lstStyle/>
          <a:p>
            <a:pPr>
              <a:lnSpc>
                <a:spcPct val="80000"/>
              </a:lnSpc>
              <a:buFontTx/>
              <a:buNone/>
            </a:pPr>
            <a:r>
              <a:rPr lang="en-GB" altLang="ko-KR" sz="2400" u="sng" dirty="0">
                <a:latin typeface="Arial" panose="020B0604020202020204" pitchFamily="34" charset="0"/>
                <a:ea typeface="Gulim" panose="020B0600000101010101" pitchFamily="34" charset="-127"/>
              </a:rPr>
              <a:t>Statistics</a:t>
            </a:r>
            <a:r>
              <a:rPr lang="en-US" altLang="de-DE" sz="2400" u="sng" dirty="0">
                <a:latin typeface="Arial" panose="020B0604020202020204" pitchFamily="34" charset="0"/>
              </a:rPr>
              <a:t> at SA WG2 #122 </a:t>
            </a:r>
            <a:r>
              <a:rPr lang="en-US" altLang="de-DE" sz="1900" u="sng" dirty="0">
                <a:latin typeface="Arial" panose="020B0604020202020204" pitchFamily="34" charset="0"/>
              </a:rPr>
              <a:t>:</a:t>
            </a:r>
          </a:p>
          <a:p>
            <a:pPr>
              <a:lnSpc>
                <a:spcPct val="80000"/>
              </a:lnSpc>
            </a:pPr>
            <a:r>
              <a:rPr lang="en-GB" altLang="ko-KR" sz="2000" dirty="0">
                <a:solidFill>
                  <a:srgbClr val="FF0000"/>
                </a:solidFill>
                <a:latin typeface="Arial" panose="020B0604020202020204" pitchFamily="34" charset="0"/>
                <a:ea typeface="Gulim" panose="020B0600000101010101" pitchFamily="34" charset="-127"/>
              </a:rPr>
              <a:t>156</a:t>
            </a:r>
            <a:r>
              <a:rPr lang="en-GB" altLang="ko-KR" sz="2000" dirty="0">
                <a:solidFill>
                  <a:srgbClr val="000000"/>
                </a:solidFill>
                <a:latin typeface="Arial" panose="020B0604020202020204" pitchFamily="34" charset="0"/>
                <a:ea typeface="Gulim" panose="020B0600000101010101" pitchFamily="34" charset="-127"/>
              </a:rPr>
              <a:t> delegates attended SA WG2 #</a:t>
            </a:r>
            <a:r>
              <a:rPr lang="en-GB" altLang="ko-KR" sz="2000" dirty="0">
                <a:solidFill>
                  <a:srgbClr val="FF0000"/>
                </a:solidFill>
                <a:latin typeface="Arial" panose="020B0604020202020204" pitchFamily="34" charset="0"/>
                <a:ea typeface="Gulim" panose="020B0600000101010101" pitchFamily="34" charset="-127"/>
              </a:rPr>
              <a:t>122</a:t>
            </a:r>
            <a:endParaRPr lang="en-GB" altLang="ko-KR" sz="2000" u="sng" dirty="0">
              <a:solidFill>
                <a:srgbClr val="FF0000"/>
              </a:solidFill>
              <a:latin typeface="Arial" panose="020B0604020202020204" pitchFamily="34" charset="0"/>
              <a:ea typeface="Gulim" panose="020B0600000101010101" pitchFamily="34" charset="-127"/>
            </a:endParaRPr>
          </a:p>
          <a:p>
            <a:pPr lvl="1">
              <a:lnSpc>
                <a:spcPct val="80000"/>
              </a:lnSpc>
            </a:pPr>
            <a:r>
              <a:rPr lang="en-US" altLang="ko-KR" sz="1600" dirty="0">
                <a:solidFill>
                  <a:srgbClr val="FF0000"/>
                </a:solidFill>
                <a:latin typeface="Arial" panose="020B0604020202020204" pitchFamily="34" charset="0"/>
                <a:ea typeface="Gulim" panose="020B0600000101010101" pitchFamily="34" charset="-127"/>
                <a:cs typeface="Arial" panose="020B0604020202020204" pitchFamily="34" charset="0"/>
              </a:rPr>
              <a:t>1158</a:t>
            </a:r>
            <a:r>
              <a:rPr lang="en-US" altLang="ko-KR" sz="1600" dirty="0">
                <a:latin typeface="Arial" panose="020B0604020202020204" pitchFamily="34" charset="0"/>
                <a:ea typeface="Gulim" panose="020B0600000101010101" pitchFamily="34" charset="-127"/>
                <a:cs typeface="Arial" panose="020B0604020202020204" pitchFamily="34" charset="0"/>
              </a:rPr>
              <a:t> documents, </a:t>
            </a:r>
            <a:r>
              <a:rPr lang="en-GB" altLang="ko-KR" sz="1600" dirty="0">
                <a:solidFill>
                  <a:srgbClr val="FF0000"/>
                </a:solidFill>
                <a:latin typeface="Arial" panose="020B0604020202020204" pitchFamily="34" charset="0"/>
                <a:ea typeface="Gulim" panose="020B0600000101010101" pitchFamily="34" charset="-127"/>
                <a:cs typeface="Arial" panose="020B0604020202020204" pitchFamily="34" charset="0"/>
              </a:rPr>
              <a:t>1056</a:t>
            </a:r>
            <a:r>
              <a:rPr lang="en-GB" altLang="ko-KR" sz="1600" dirty="0">
                <a:solidFill>
                  <a:srgbClr val="000000"/>
                </a:solidFill>
                <a:latin typeface="Arial" panose="020B0604020202020204" pitchFamily="34" charset="0"/>
                <a:ea typeface="Gulim" panose="020B0600000101010101" pitchFamily="34" charset="-127"/>
                <a:cs typeface="Arial" panose="020B0604020202020204" pitchFamily="34" charset="0"/>
              </a:rPr>
              <a:t> </a:t>
            </a:r>
            <a:r>
              <a:rPr lang="en-US" altLang="ko-KR" sz="1600" dirty="0">
                <a:latin typeface="Arial" panose="020B0604020202020204" pitchFamily="34" charset="0"/>
                <a:ea typeface="Gulim" panose="020B0600000101010101" pitchFamily="34" charset="-127"/>
              </a:rPr>
              <a:t>handled (including revisions), including</a:t>
            </a:r>
          </a:p>
          <a:p>
            <a:pPr lvl="2">
              <a:lnSpc>
                <a:spcPct val="80000"/>
              </a:lnSpc>
            </a:pPr>
            <a:r>
              <a:rPr lang="en-GB" altLang="ko-KR" sz="1400" dirty="0">
                <a:solidFill>
                  <a:srgbClr val="FF0000"/>
                </a:solidFill>
                <a:latin typeface="Arial" panose="020B0604020202020204" pitchFamily="34" charset="0"/>
                <a:ea typeface="Gulim" panose="020B0600000101010101" pitchFamily="34" charset="-127"/>
              </a:rPr>
              <a:t>166</a:t>
            </a:r>
            <a:r>
              <a:rPr lang="en-GB" altLang="ko-KR" sz="1400" dirty="0">
                <a:solidFill>
                  <a:srgbClr val="000000"/>
                </a:solidFill>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CRs (including revisions)</a:t>
            </a:r>
          </a:p>
          <a:p>
            <a:pPr lvl="2">
              <a:lnSpc>
                <a:spcPct val="80000"/>
              </a:lnSpc>
            </a:pPr>
            <a:r>
              <a:rPr lang="en-US" altLang="ko-KR" sz="1400" dirty="0">
                <a:latin typeface="Arial" panose="020B0604020202020204" pitchFamily="34" charset="0"/>
                <a:ea typeface="Gulim" panose="020B0600000101010101" pitchFamily="34" charset="-127"/>
              </a:rPr>
              <a:t>  </a:t>
            </a:r>
            <a:r>
              <a:rPr lang="en-US" altLang="ko-KR" sz="1400" dirty="0">
                <a:solidFill>
                  <a:srgbClr val="FF0000"/>
                </a:solidFill>
                <a:latin typeface="Arial" panose="020B0604020202020204" pitchFamily="34" charset="0"/>
                <a:ea typeface="Gulim" panose="020B0600000101010101" pitchFamily="34" charset="-127"/>
              </a:rPr>
              <a:t>64</a:t>
            </a:r>
            <a:r>
              <a:rPr lang="en-US" altLang="ko-KR" sz="1400" dirty="0">
                <a:latin typeface="Arial" panose="020B0604020202020204" pitchFamily="34" charset="0"/>
                <a:ea typeface="Gulim" panose="020B0600000101010101" pitchFamily="34" charset="-127"/>
              </a:rPr>
              <a:t> Incoming LSs, of which </a:t>
            </a:r>
            <a:r>
              <a:rPr lang="en-GB" altLang="ko-KR" sz="1400" dirty="0">
                <a:solidFill>
                  <a:srgbClr val="FF0000"/>
                </a:solidFill>
                <a:latin typeface="Arial" panose="020B0604020202020204" pitchFamily="34" charset="0"/>
                <a:ea typeface="Gulim" panose="020B0600000101010101" pitchFamily="34" charset="-127"/>
              </a:rPr>
              <a:t>15</a:t>
            </a:r>
            <a:r>
              <a:rPr lang="en-GB" altLang="ko-KR" sz="1400" dirty="0">
                <a:solidFill>
                  <a:srgbClr val="000000"/>
                </a:solidFill>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were postponed</a:t>
            </a:r>
          </a:p>
          <a:p>
            <a:pPr lvl="2">
              <a:lnSpc>
                <a:spcPct val="80000"/>
              </a:lnSpc>
            </a:pPr>
            <a:r>
              <a:rPr lang="de-DE" altLang="ko-KR" sz="1400" dirty="0">
                <a:solidFill>
                  <a:srgbClr val="FF0000"/>
                </a:solidFill>
                <a:latin typeface="Arial" panose="020B0604020202020204" pitchFamily="34" charset="0"/>
                <a:ea typeface="Gulim" panose="020B0600000101010101" pitchFamily="34" charset="-127"/>
              </a:rPr>
              <a:t>  26</a:t>
            </a:r>
            <a:r>
              <a:rPr lang="de-DE" altLang="ko-KR" sz="1400" dirty="0">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Outgoing LSs Approved</a:t>
            </a:r>
          </a:p>
          <a:p>
            <a:pPr lvl="1">
              <a:lnSpc>
                <a:spcPct val="80000"/>
              </a:lnSpc>
            </a:pPr>
            <a:r>
              <a:rPr lang="en-GB" altLang="ko-KR" sz="1600" dirty="0">
                <a:solidFill>
                  <a:srgbClr val="000000"/>
                </a:solidFill>
                <a:latin typeface="Arial" panose="020B0604020202020204" pitchFamily="34" charset="0"/>
                <a:ea typeface="Gulim" panose="020B0600000101010101" pitchFamily="34" charset="-127"/>
              </a:rPr>
              <a:t>  </a:t>
            </a:r>
            <a:r>
              <a:rPr lang="en-GB" altLang="ko-KR" sz="1600" dirty="0">
                <a:solidFill>
                  <a:srgbClr val="FF0000"/>
                </a:solidFill>
                <a:latin typeface="Arial" panose="020B0604020202020204" pitchFamily="34" charset="0"/>
                <a:ea typeface="Gulim" panose="020B0600000101010101" pitchFamily="34" charset="-127"/>
              </a:rPr>
              <a:t>184</a:t>
            </a:r>
            <a:r>
              <a:rPr lang="en-GB" altLang="ko-KR" sz="1600" dirty="0">
                <a:solidFill>
                  <a:srgbClr val="000000"/>
                </a:solidFill>
                <a:latin typeface="Arial" panose="020B0604020202020204" pitchFamily="34" charset="0"/>
                <a:ea typeface="Gulim" panose="020B0600000101010101" pitchFamily="34" charset="-127"/>
              </a:rPr>
              <a:t> </a:t>
            </a:r>
            <a:r>
              <a:rPr lang="en-US" altLang="ko-KR" sz="1600" dirty="0" err="1">
                <a:latin typeface="Arial" panose="020B0604020202020204" pitchFamily="34" charset="0"/>
                <a:ea typeface="Gulim" panose="020B0600000101010101" pitchFamily="34" charset="-127"/>
              </a:rPr>
              <a:t>Tdocs</a:t>
            </a:r>
            <a:r>
              <a:rPr lang="en-US" altLang="ko-KR" sz="1600" dirty="0">
                <a:latin typeface="Arial" panose="020B0604020202020204" pitchFamily="34" charset="0"/>
                <a:ea typeface="Gulim" panose="020B0600000101010101" pitchFamily="34" charset="-127"/>
              </a:rPr>
              <a:t> postponed / not handled</a:t>
            </a:r>
          </a:p>
          <a:p>
            <a:pPr>
              <a:lnSpc>
                <a:spcPct val="80000"/>
              </a:lnSpc>
            </a:pPr>
            <a:r>
              <a:rPr lang="en-US" altLang="ko-KR" sz="2000" dirty="0">
                <a:latin typeface="Arial" panose="020B0604020202020204" pitchFamily="34" charset="0"/>
                <a:ea typeface="Gulim" panose="020B0600000101010101" pitchFamily="34" charset="-127"/>
              </a:rPr>
              <a:t> Total CRs agreed: </a:t>
            </a:r>
            <a:r>
              <a:rPr lang="de-DE" altLang="ko-KR" sz="2000" dirty="0">
                <a:solidFill>
                  <a:srgbClr val="FF0000"/>
                </a:solidFill>
                <a:latin typeface="Arial" panose="020B0604020202020204" pitchFamily="34" charset="0"/>
                <a:ea typeface="Gulim" panose="020B0600000101010101" pitchFamily="34" charset="-127"/>
              </a:rPr>
              <a:t>54</a:t>
            </a:r>
            <a:r>
              <a:rPr lang="de-DE" altLang="ko-KR" sz="1600" dirty="0">
                <a:solidFill>
                  <a:srgbClr val="3A17D1"/>
                </a:solidFill>
                <a:latin typeface="Arial" panose="020B0604020202020204" pitchFamily="34" charset="0"/>
                <a:ea typeface="Gulim" panose="020B0600000101010101" pitchFamily="34" charset="-127"/>
              </a:rPr>
              <a:t> </a:t>
            </a:r>
            <a:r>
              <a:rPr lang="de-DE" altLang="ko-KR" sz="1600" dirty="0">
                <a:solidFill>
                  <a:srgbClr val="FF0000"/>
                </a:solidFill>
                <a:latin typeface="Arial" panose="020B0604020202020204" pitchFamily="34" charset="0"/>
                <a:ea typeface="Gulim" panose="020B0600000101010101" pitchFamily="34" charset="-127"/>
              </a:rPr>
              <a:t>[</a:t>
            </a:r>
            <a:r>
              <a:rPr lang="de-DE" altLang="ko-KR" sz="1600" b="1" dirty="0">
                <a:solidFill>
                  <a:srgbClr val="FF0000"/>
                </a:solidFill>
                <a:latin typeface="Arial" panose="020B0604020202020204" pitchFamily="34" charset="0"/>
                <a:ea typeface="Gulim" panose="020B0600000101010101" pitchFamily="34" charset="-127"/>
              </a:rPr>
              <a:t>2</a:t>
            </a:r>
            <a:r>
              <a:rPr lang="de-DE" altLang="ko-KR" sz="1600" dirty="0">
                <a:solidFill>
                  <a:srgbClr val="FF0000"/>
                </a:solidFill>
                <a:latin typeface="Arial" panose="020B0604020202020204" pitchFamily="34" charset="0"/>
                <a:ea typeface="Gulim" panose="020B0600000101010101" pitchFamily="34" charset="-127"/>
              </a:rPr>
              <a:t> revised again at SA2#122BIS]</a:t>
            </a:r>
            <a:r>
              <a:rPr lang="de-DE" altLang="ko-KR" sz="2000" dirty="0">
                <a:solidFill>
                  <a:srgbClr val="000000"/>
                </a:solidFill>
                <a:latin typeface="Arial" panose="020B0604020202020204" pitchFamily="34" charset="0"/>
                <a:ea typeface="Gulim" panose="020B0600000101010101" pitchFamily="34" charset="-127"/>
              </a:rPr>
              <a:t> </a:t>
            </a:r>
          </a:p>
          <a:p>
            <a:pPr>
              <a:lnSpc>
                <a:spcPct val="80000"/>
              </a:lnSpc>
              <a:buFontTx/>
              <a:buNone/>
            </a:pPr>
            <a:endParaRPr lang="en-US" altLang="ko-KR" sz="2000" b="1" dirty="0">
              <a:latin typeface="Arial" panose="020B0604020202020204" pitchFamily="34" charset="0"/>
              <a:ea typeface="Gulim" panose="020B0600000101010101" pitchFamily="34" charset="-127"/>
            </a:endParaRPr>
          </a:p>
          <a:p>
            <a:pPr>
              <a:lnSpc>
                <a:spcPct val="80000"/>
              </a:lnSpc>
              <a:buFontTx/>
              <a:buNone/>
            </a:pPr>
            <a:r>
              <a:rPr lang="en-GB" altLang="ko-KR" sz="2400" u="sng" dirty="0">
                <a:latin typeface="Arial" panose="020B0604020202020204" pitchFamily="34" charset="0"/>
                <a:ea typeface="Gulim" panose="020B0600000101010101" pitchFamily="34" charset="-127"/>
              </a:rPr>
              <a:t>Statistics</a:t>
            </a:r>
            <a:r>
              <a:rPr lang="en-US" altLang="de-DE" sz="2400" u="sng" dirty="0">
                <a:latin typeface="Arial" panose="020B0604020202020204" pitchFamily="34" charset="0"/>
              </a:rPr>
              <a:t> at SA WG2 #122BIS </a:t>
            </a:r>
            <a:r>
              <a:rPr lang="en-US" altLang="de-DE" sz="1900" u="sng" dirty="0">
                <a:latin typeface="Arial" panose="020B0604020202020204" pitchFamily="34" charset="0"/>
              </a:rPr>
              <a:t>:</a:t>
            </a:r>
          </a:p>
          <a:p>
            <a:pPr>
              <a:lnSpc>
                <a:spcPct val="80000"/>
              </a:lnSpc>
            </a:pPr>
            <a:r>
              <a:rPr lang="en-GB" altLang="ko-KR" sz="2000" dirty="0">
                <a:solidFill>
                  <a:srgbClr val="FF0000"/>
                </a:solidFill>
                <a:latin typeface="Arial" panose="020B0604020202020204" pitchFamily="34" charset="0"/>
                <a:ea typeface="Gulim" panose="020B0600000101010101" pitchFamily="34" charset="-127"/>
              </a:rPr>
              <a:t>154</a:t>
            </a:r>
            <a:r>
              <a:rPr lang="en-GB" altLang="ko-KR" sz="2000" dirty="0">
                <a:solidFill>
                  <a:srgbClr val="000000"/>
                </a:solidFill>
                <a:latin typeface="Arial" panose="020B0604020202020204" pitchFamily="34" charset="0"/>
                <a:ea typeface="Gulim" panose="020B0600000101010101" pitchFamily="34" charset="-127"/>
              </a:rPr>
              <a:t> delegates ‘attended’ SA WG2 #</a:t>
            </a:r>
            <a:r>
              <a:rPr lang="en-GB" altLang="ko-KR" sz="2000" dirty="0">
                <a:solidFill>
                  <a:srgbClr val="FF0000"/>
                </a:solidFill>
                <a:latin typeface="Arial" panose="020B0604020202020204" pitchFamily="34" charset="0"/>
                <a:ea typeface="Gulim" panose="020B0600000101010101" pitchFamily="34" charset="-127"/>
              </a:rPr>
              <a:t>122BIS</a:t>
            </a:r>
            <a:endParaRPr lang="en-GB" altLang="ko-KR" sz="2000" u="sng" dirty="0">
              <a:solidFill>
                <a:srgbClr val="FF0000"/>
              </a:solidFill>
              <a:latin typeface="Arial" panose="020B0604020202020204" pitchFamily="34" charset="0"/>
              <a:ea typeface="Gulim" panose="020B0600000101010101" pitchFamily="34" charset="-127"/>
            </a:endParaRPr>
          </a:p>
          <a:p>
            <a:pPr lvl="1">
              <a:lnSpc>
                <a:spcPct val="80000"/>
              </a:lnSpc>
            </a:pPr>
            <a:r>
              <a:rPr lang="en-US" altLang="ko-KR" sz="1600" dirty="0">
                <a:solidFill>
                  <a:srgbClr val="FF0000"/>
                </a:solidFill>
                <a:latin typeface="Arial" panose="020B0604020202020204" pitchFamily="34" charset="0"/>
                <a:ea typeface="Gulim" panose="020B0600000101010101" pitchFamily="34" charset="-127"/>
              </a:rPr>
              <a:t>1299</a:t>
            </a:r>
            <a:r>
              <a:rPr lang="en-US" altLang="ko-KR" sz="1600" dirty="0">
                <a:latin typeface="Arial" panose="020B0604020202020204" pitchFamily="34" charset="0"/>
                <a:ea typeface="Gulim" panose="020B0600000101010101" pitchFamily="34" charset="-127"/>
              </a:rPr>
              <a:t> documents, </a:t>
            </a:r>
            <a:r>
              <a:rPr lang="en-GB" altLang="ko-KR" sz="1600" dirty="0">
                <a:solidFill>
                  <a:srgbClr val="FF0000"/>
                </a:solidFill>
                <a:latin typeface="Arial" panose="020B0604020202020204" pitchFamily="34" charset="0"/>
                <a:ea typeface="Gulim" panose="020B0600000101010101" pitchFamily="34" charset="-127"/>
              </a:rPr>
              <a:t>1089</a:t>
            </a:r>
            <a:r>
              <a:rPr lang="en-GB" altLang="ko-KR" sz="1600" dirty="0">
                <a:solidFill>
                  <a:srgbClr val="3A17D1"/>
                </a:solidFill>
                <a:latin typeface="Arial" panose="020B0604020202020204" pitchFamily="34" charset="0"/>
                <a:ea typeface="Gulim" panose="020B0600000101010101" pitchFamily="34" charset="-127"/>
              </a:rPr>
              <a:t> </a:t>
            </a:r>
            <a:r>
              <a:rPr lang="en-US" altLang="ko-KR" sz="1600" dirty="0" err="1">
                <a:latin typeface="Arial" panose="020B0604020202020204" pitchFamily="34" charset="0"/>
                <a:ea typeface="Gulim" panose="020B0600000101010101" pitchFamily="34" charset="-127"/>
              </a:rPr>
              <a:t>Tdocs</a:t>
            </a:r>
            <a:r>
              <a:rPr lang="en-US" altLang="ko-KR" sz="1600" dirty="0">
                <a:latin typeface="Arial" panose="020B0604020202020204" pitchFamily="34" charset="0"/>
                <a:ea typeface="Gulim" panose="020B0600000101010101" pitchFamily="34" charset="-127"/>
              </a:rPr>
              <a:t> handled (including revisions), including</a:t>
            </a:r>
          </a:p>
          <a:p>
            <a:pPr lvl="2">
              <a:lnSpc>
                <a:spcPct val="80000"/>
              </a:lnSpc>
            </a:pPr>
            <a:r>
              <a:rPr lang="en-GB" altLang="ko-KR" sz="1400" dirty="0">
                <a:solidFill>
                  <a:srgbClr val="FF0000"/>
                </a:solidFill>
                <a:latin typeface="Arial" panose="020B0604020202020204" pitchFamily="34" charset="0"/>
                <a:ea typeface="Gulim" panose="020B0600000101010101" pitchFamily="34" charset="-127"/>
              </a:rPr>
              <a:t>138</a:t>
            </a:r>
            <a:r>
              <a:rPr lang="en-GB" altLang="ko-KR" sz="1400" dirty="0">
                <a:solidFill>
                  <a:srgbClr val="3A17D1"/>
                </a:solidFill>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CRs (including revisions)</a:t>
            </a:r>
          </a:p>
          <a:p>
            <a:pPr lvl="2">
              <a:lnSpc>
                <a:spcPct val="80000"/>
              </a:lnSpc>
            </a:pPr>
            <a:r>
              <a:rPr lang="en-US" altLang="ko-KR" sz="1400" dirty="0">
                <a:latin typeface="Arial" panose="020B0604020202020204" pitchFamily="34" charset="0"/>
                <a:ea typeface="Gulim" panose="020B0600000101010101" pitchFamily="34" charset="-127"/>
              </a:rPr>
              <a:t>  </a:t>
            </a:r>
            <a:r>
              <a:rPr lang="en-US" altLang="ko-KR" sz="1400" dirty="0">
                <a:solidFill>
                  <a:srgbClr val="FF0000"/>
                </a:solidFill>
                <a:latin typeface="Arial" panose="020B0604020202020204" pitchFamily="34" charset="0"/>
                <a:ea typeface="Gulim" panose="020B0600000101010101" pitchFamily="34" charset="-127"/>
              </a:rPr>
              <a:t>40</a:t>
            </a:r>
            <a:r>
              <a:rPr lang="en-US" altLang="ko-KR" sz="1400" dirty="0">
                <a:solidFill>
                  <a:srgbClr val="3A17D1"/>
                </a:solidFill>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Incoming LSs, of which </a:t>
            </a:r>
            <a:r>
              <a:rPr lang="en-GB" altLang="ko-KR" sz="1400" dirty="0">
                <a:solidFill>
                  <a:srgbClr val="FF0000"/>
                </a:solidFill>
                <a:latin typeface="Arial" panose="020B0604020202020204" pitchFamily="34" charset="0"/>
                <a:ea typeface="Gulim" panose="020B0600000101010101" pitchFamily="34" charset="-127"/>
              </a:rPr>
              <a:t>20</a:t>
            </a:r>
            <a:r>
              <a:rPr lang="en-GB" altLang="ko-KR" sz="1400" dirty="0">
                <a:solidFill>
                  <a:srgbClr val="3A17D1"/>
                </a:solidFill>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were postponed</a:t>
            </a:r>
          </a:p>
          <a:p>
            <a:pPr lvl="2">
              <a:lnSpc>
                <a:spcPct val="80000"/>
              </a:lnSpc>
            </a:pPr>
            <a:r>
              <a:rPr lang="de-DE" altLang="ko-KR" sz="1400" dirty="0">
                <a:latin typeface="Arial" panose="020B0604020202020204" pitchFamily="34" charset="0"/>
                <a:ea typeface="Gulim" panose="020B0600000101010101" pitchFamily="34" charset="-127"/>
              </a:rPr>
              <a:t>  </a:t>
            </a:r>
            <a:r>
              <a:rPr lang="de-DE" altLang="ko-KR" sz="1400" dirty="0">
                <a:solidFill>
                  <a:srgbClr val="FF0000"/>
                </a:solidFill>
                <a:latin typeface="Arial" panose="020B0604020202020204" pitchFamily="34" charset="0"/>
                <a:ea typeface="Gulim" panose="020B0600000101010101" pitchFamily="34" charset="-127"/>
              </a:rPr>
              <a:t>17</a:t>
            </a:r>
            <a:r>
              <a:rPr lang="de-DE" altLang="ko-KR" sz="1400" dirty="0">
                <a:solidFill>
                  <a:srgbClr val="3A17D1"/>
                </a:solidFill>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Outgoing LSs Approved</a:t>
            </a:r>
          </a:p>
          <a:p>
            <a:pPr lvl="1">
              <a:lnSpc>
                <a:spcPct val="80000"/>
              </a:lnSpc>
            </a:pPr>
            <a:r>
              <a:rPr lang="en-GB" altLang="ko-KR" sz="1600" dirty="0">
                <a:solidFill>
                  <a:srgbClr val="FF0000"/>
                </a:solidFill>
                <a:latin typeface="Arial" panose="020B0604020202020204" pitchFamily="34" charset="0"/>
                <a:ea typeface="Gulim" panose="020B0600000101010101" pitchFamily="34" charset="-127"/>
              </a:rPr>
              <a:t>210</a:t>
            </a:r>
            <a:r>
              <a:rPr lang="en-GB" altLang="ko-KR" sz="1600" dirty="0">
                <a:solidFill>
                  <a:srgbClr val="3A17D1"/>
                </a:solidFill>
                <a:latin typeface="Arial" panose="020B0604020202020204" pitchFamily="34" charset="0"/>
                <a:ea typeface="Gulim" panose="020B0600000101010101" pitchFamily="34" charset="-127"/>
              </a:rPr>
              <a:t> </a:t>
            </a:r>
            <a:r>
              <a:rPr lang="en-US" altLang="ko-KR" sz="1600" dirty="0" err="1">
                <a:latin typeface="Arial" panose="020B0604020202020204" pitchFamily="34" charset="0"/>
                <a:ea typeface="Gulim" panose="020B0600000101010101" pitchFamily="34" charset="-127"/>
              </a:rPr>
              <a:t>Tdocs</a:t>
            </a:r>
            <a:r>
              <a:rPr lang="en-US" altLang="ko-KR" sz="1600" dirty="0">
                <a:latin typeface="Arial" panose="020B0604020202020204" pitchFamily="34" charset="0"/>
                <a:ea typeface="Gulim" panose="020B0600000101010101" pitchFamily="34" charset="-127"/>
              </a:rPr>
              <a:t> postponed / not handled</a:t>
            </a:r>
          </a:p>
          <a:p>
            <a:pPr>
              <a:lnSpc>
                <a:spcPct val="80000"/>
              </a:lnSpc>
            </a:pPr>
            <a:r>
              <a:rPr lang="en-US" altLang="ko-KR" sz="2000" dirty="0">
                <a:latin typeface="Arial" panose="020B0604020202020204" pitchFamily="34" charset="0"/>
                <a:ea typeface="Gulim" panose="020B0600000101010101" pitchFamily="34" charset="-127"/>
              </a:rPr>
              <a:t> Total CRs agreed: </a:t>
            </a:r>
            <a:r>
              <a:rPr lang="de-DE" altLang="ko-KR" sz="2000" dirty="0">
                <a:solidFill>
                  <a:srgbClr val="FF0000"/>
                </a:solidFill>
                <a:latin typeface="Arial" panose="020B0604020202020204" pitchFamily="34" charset="0"/>
                <a:ea typeface="Gulim" panose="020B0600000101010101" pitchFamily="34" charset="-127"/>
              </a:rPr>
              <a:t>48</a:t>
            </a:r>
            <a:endParaRPr lang="en-US" altLang="ko-KR" sz="2000" b="1" dirty="0">
              <a:latin typeface="Arial" panose="020B0604020202020204" pitchFamily="34" charset="0"/>
              <a:ea typeface="Gulim" panose="020B0600000101010101" pitchFamily="34" charset="-127"/>
            </a:endParaRPr>
          </a:p>
          <a:p>
            <a:pPr>
              <a:lnSpc>
                <a:spcPct val="80000"/>
              </a:lnSpc>
              <a:buFontTx/>
              <a:buNone/>
            </a:pPr>
            <a:endParaRPr lang="en-US" altLang="ko-KR" sz="2000" b="1" dirty="0" smtClean="0">
              <a:latin typeface="Arial" charset="0"/>
              <a:ea typeface="Gulim" pitchFamily="34" charset="-127"/>
            </a:endParaRPr>
          </a:p>
        </p:txBody>
      </p:sp>
      <p:sp>
        <p:nvSpPr>
          <p:cNvPr id="6" name="Rectangle 4"/>
          <p:cNvSpPr>
            <a:spLocks noChangeArrowheads="1"/>
          </p:cNvSpPr>
          <p:nvPr/>
        </p:nvSpPr>
        <p:spPr bwMode="auto">
          <a:xfrm>
            <a:off x="500063" y="6091238"/>
            <a:ext cx="82550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panose="020B0604020202020204" pitchFamily="34" charset="0"/>
              </a:defRPr>
            </a:lvl1pPr>
            <a:lvl2pPr marL="742950" indent="-285750" eaLnBrk="0" hangingPunct="0">
              <a:defRPr sz="1000">
                <a:solidFill>
                  <a:schemeClr val="tx1"/>
                </a:solidFill>
                <a:latin typeface="Arial" panose="020B0604020202020204" pitchFamily="34" charset="0"/>
              </a:defRPr>
            </a:lvl2pPr>
            <a:lvl3pPr marL="1143000" indent="-228600" eaLnBrk="0" hangingPunct="0">
              <a:defRPr sz="1000">
                <a:solidFill>
                  <a:schemeClr val="tx1"/>
                </a:solidFill>
                <a:latin typeface="Arial" panose="020B0604020202020204" pitchFamily="34" charset="0"/>
              </a:defRPr>
            </a:lvl3pPr>
            <a:lvl4pPr marL="1600200" indent="-228600" eaLnBrk="0" hangingPunct="0">
              <a:defRPr sz="1000">
                <a:solidFill>
                  <a:schemeClr val="tx1"/>
                </a:solidFill>
                <a:latin typeface="Arial" panose="020B0604020202020204" pitchFamily="34" charset="0"/>
              </a:defRPr>
            </a:lvl4pPr>
            <a:lvl5pPr marL="2057400" indent="-228600" eaLnBrk="0" hangingPunct="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nSpc>
                <a:spcPct val="80000"/>
              </a:lnSpc>
            </a:pPr>
            <a:r>
              <a:rPr lang="en-GB" altLang="ko-KR" sz="1800" dirty="0">
                <a:solidFill>
                  <a:srgbClr val="FF0000"/>
                </a:solidFill>
                <a:ea typeface="Gulim" panose="020B0600000101010101" pitchFamily="34" charset="-127"/>
              </a:rPr>
              <a:t>980</a:t>
            </a:r>
            <a:r>
              <a:rPr lang="en-GB" altLang="ko-KR" sz="1800" dirty="0">
                <a:solidFill>
                  <a:srgbClr val="000000"/>
                </a:solidFill>
                <a:ea typeface="Gulim" panose="020B0600000101010101" pitchFamily="34" charset="-127"/>
              </a:rPr>
              <a:t> </a:t>
            </a:r>
            <a:r>
              <a:rPr lang="en-GB" altLang="ko-KR" sz="1800" dirty="0">
                <a:ea typeface="Gulim" panose="020B0600000101010101" pitchFamily="34" charset="-127"/>
              </a:rPr>
              <a:t>people registered on the SA WG2</a:t>
            </a:r>
            <a:r>
              <a:rPr lang="en-US" altLang="de-DE" sz="1800" dirty="0">
                <a:ea typeface="Gulim" panose="020B0600000101010101" pitchFamily="34" charset="-127"/>
              </a:rPr>
              <a:t> </a:t>
            </a:r>
            <a:r>
              <a:rPr lang="en-GB" altLang="ko-KR" sz="1800" dirty="0">
                <a:ea typeface="Gulim" panose="020B0600000101010101" pitchFamily="34" charset="-127"/>
              </a:rPr>
              <a:t>e-mail reflector</a:t>
            </a:r>
            <a:r>
              <a:rPr lang="en-US" altLang="de-DE" sz="1800" dirty="0">
                <a:ea typeface="Gulim" panose="020B0600000101010101" pitchFamily="34" charset="-127"/>
              </a:rPr>
              <a:t> on 6 September 2017</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de-DE" dirty="0"/>
              <a:t>1) General Aspects </a:t>
            </a:r>
            <a:r>
              <a:rPr lang="de-DE" altLang="de-DE" dirty="0" smtClean="0"/>
              <a:t>(5/8)</a:t>
            </a:r>
            <a:endParaRPr lang="de-DE" dirty="0"/>
          </a:p>
        </p:txBody>
      </p:sp>
      <p:graphicFrame>
        <p:nvGraphicFramePr>
          <p:cNvPr id="4" name="Chart 3"/>
          <p:cNvGraphicFramePr>
            <a:graphicFrameLocks/>
          </p:cNvGraphicFramePr>
          <p:nvPr>
            <p:extLst>
              <p:ext uri="{D42A27DB-BD31-4B8C-83A1-F6EECF244321}">
                <p14:modId xmlns:p14="http://schemas.microsoft.com/office/powerpoint/2010/main" val="75652595"/>
              </p:ext>
            </p:extLst>
          </p:nvPr>
        </p:nvGraphicFramePr>
        <p:xfrm>
          <a:off x="76201" y="1261534"/>
          <a:ext cx="8847666" cy="511386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408841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de-DE" kern="0" dirty="0" smtClean="0"/>
              <a:t>1) General Aspects (6/8)</a:t>
            </a:r>
            <a:br>
              <a:rPr lang="de-DE" altLang="de-DE" kern="0" dirty="0" smtClean="0"/>
            </a:br>
            <a:r>
              <a:rPr lang="de-DE" altLang="de-DE" sz="2800" dirty="0" smtClean="0"/>
              <a:t>Resource usage in Rel-15 timeframe</a:t>
            </a:r>
            <a:endParaRPr lang="de-DE" altLang="de-DE" sz="2800" dirty="0"/>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endParaRPr lang="de-DE" altLang="de-DE"/>
          </a:p>
        </p:txBody>
      </p:sp>
      <p:sp>
        <p:nvSpPr>
          <p:cNvPr id="18" name="TextBox 1"/>
          <p:cNvSpPr txBox="1">
            <a:spLocks noChangeArrowheads="1"/>
          </p:cNvSpPr>
          <p:nvPr/>
        </p:nvSpPr>
        <p:spPr bwMode="auto">
          <a:xfrm>
            <a:off x="6283325" y="6346825"/>
            <a:ext cx="1711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SA2 meetings</a:t>
            </a:r>
          </a:p>
        </p:txBody>
      </p:sp>
      <p:sp>
        <p:nvSpPr>
          <p:cNvPr id="19" name="TextBox 15"/>
          <p:cNvSpPr txBox="1">
            <a:spLocks noChangeArrowheads="1"/>
          </p:cNvSpPr>
          <p:nvPr/>
        </p:nvSpPr>
        <p:spPr bwMode="auto">
          <a:xfrm rot="16200000">
            <a:off x="-965200" y="3556001"/>
            <a:ext cx="24161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Number of Sessions</a:t>
            </a:r>
          </a:p>
        </p:txBody>
      </p:sp>
      <p:graphicFrame>
        <p:nvGraphicFramePr>
          <p:cNvPr id="8" name="Chart 7"/>
          <p:cNvGraphicFramePr>
            <a:graphicFrameLocks/>
          </p:cNvGraphicFramePr>
          <p:nvPr>
            <p:extLst>
              <p:ext uri="{D42A27DB-BD31-4B8C-83A1-F6EECF244321}">
                <p14:modId xmlns:p14="http://schemas.microsoft.com/office/powerpoint/2010/main" val="2544362257"/>
              </p:ext>
            </p:extLst>
          </p:nvPr>
        </p:nvGraphicFramePr>
        <p:xfrm>
          <a:off x="733245" y="1345722"/>
          <a:ext cx="8203721" cy="482216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03373794"/>
      </p:ext>
    </p:extLst>
  </p:cSld>
  <p:clrMapOvr>
    <a:masterClrMapping/>
  </p:clrMapOvr>
  <p:timing>
    <p:tnLst>
      <p:par>
        <p:cTn id="1" dur="indefinite" restart="never" nodeType="tmRoot"/>
      </p:par>
    </p:tnLst>
  </p:timing>
</p:sld>
</file>

<file path=ppt/theme/theme1.xml><?xml version="1.0" encoding="utf-8"?>
<a:theme xmlns:a="http://schemas.openxmlformats.org/drawingml/2006/main" name="3gpp">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0</TotalTime>
  <Words>2913</Words>
  <Application>Microsoft Office PowerPoint</Application>
  <PresentationFormat>On-screen Show (4:3)</PresentationFormat>
  <Paragraphs>545</Paragraphs>
  <Slides>44</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44</vt:i4>
      </vt:variant>
    </vt:vector>
  </HeadingPairs>
  <TitlesOfParts>
    <vt:vector size="52" baseType="lpstr">
      <vt:lpstr>Gulim</vt:lpstr>
      <vt:lpstr>SimSun</vt:lpstr>
      <vt:lpstr>Arial</vt:lpstr>
      <vt:lpstr>Arial Black</vt:lpstr>
      <vt:lpstr>Calibri</vt:lpstr>
      <vt:lpstr>Times New Roman</vt:lpstr>
      <vt:lpstr>Wingdings</vt:lpstr>
      <vt:lpstr>3gpp</vt:lpstr>
      <vt:lpstr>  </vt:lpstr>
      <vt:lpstr>Contents</vt:lpstr>
      <vt:lpstr>Contents</vt:lpstr>
      <vt:lpstr>1) General Aspects (1/8)</vt:lpstr>
      <vt:lpstr>1) General Aspects (2/8)</vt:lpstr>
      <vt:lpstr>1) General Aspects (3/8)</vt:lpstr>
      <vt:lpstr>1) General Aspects (4/8)</vt:lpstr>
      <vt:lpstr>1) General Aspects (5/8)</vt:lpstr>
      <vt:lpstr>1) General Aspects (6/8) Resource usage in Rel-15 timeframe</vt:lpstr>
      <vt:lpstr>1) General Aspects (7/8) Document Handling / Meeting</vt:lpstr>
      <vt:lpstr>1) General Aspects (8/8) SA2 Agreed CRs by Release / Meeting</vt:lpstr>
      <vt:lpstr>Contents</vt:lpstr>
      <vt:lpstr>2.1) Rel-13 and before  Maintenance (1/1)</vt:lpstr>
      <vt:lpstr>Contents</vt:lpstr>
      <vt:lpstr>2.2) Rel-14 Maintenance (1/2)</vt:lpstr>
      <vt:lpstr>2.2) Rel-14 Maintenance (2/2)</vt:lpstr>
      <vt:lpstr>Contents</vt:lpstr>
      <vt:lpstr>2.3) Rel-15 and later Work and Maint. (1/16)</vt:lpstr>
      <vt:lpstr>2.3) Rel-15 and later Work and Maint. (2/16)</vt:lpstr>
      <vt:lpstr>2.3) Rel-15 and later Work and Maint. (3/16)</vt:lpstr>
      <vt:lpstr>2.3) Rel-15 and later Work and Maint. (4/16)</vt:lpstr>
      <vt:lpstr>2.3) Rel-15 and later Work and Maint. (5/16)</vt:lpstr>
      <vt:lpstr>2.3) Rel-15 and later Work and Maint. (6/16)</vt:lpstr>
      <vt:lpstr>2.3) Rel-15 and later Work and Maint. (7/16)</vt:lpstr>
      <vt:lpstr>2.3) Rel-15 and later Work and Maint. (8/16)</vt:lpstr>
      <vt:lpstr>2.3) Rel-15 and later Work and Maint. (9/16)</vt:lpstr>
      <vt:lpstr>2.3) Rel-15 and later Work and Maint. (10/16)</vt:lpstr>
      <vt:lpstr>2.3) Rel-15 and later Work and Maint. (11/16)</vt:lpstr>
      <vt:lpstr>2.3) Rel-15 and later Work and Maint. (12/16)</vt:lpstr>
      <vt:lpstr>2.3) Rel-15 and later Work and Maint. (13/16)</vt:lpstr>
      <vt:lpstr>2.3) Rel-15 and later Work and Maint. (14/16)</vt:lpstr>
      <vt:lpstr>2.3) Rel-15 and later Work and Maint. (15/16)</vt:lpstr>
      <vt:lpstr>2.3) Rel-15 and later Work and Maint. (16/16)</vt:lpstr>
      <vt:lpstr>Contents</vt:lpstr>
      <vt:lpstr>2.4) New and Updated WIDs/SIDs and Exceptions</vt:lpstr>
      <vt:lpstr>Contents</vt:lpstr>
      <vt:lpstr>2.5) IETF and External SDO Normative Reference Update (1/1)</vt:lpstr>
      <vt:lpstr>Contents</vt:lpstr>
      <vt:lpstr>Contents</vt:lpstr>
      <vt:lpstr>4) Documents for Information and Approval</vt:lpstr>
      <vt:lpstr>Contents</vt:lpstr>
      <vt:lpstr>5) Collected Items requiring action  from SA</vt:lpstr>
      <vt:lpstr>PowerPoint Presentation</vt:lpstr>
      <vt:lpstr>Annex: some estimates per 5GS area</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SA2 chairman</dc:creator>
  <dc:description>©3GPP 2009. All rights reserved</dc:description>
  <cp:lastModifiedBy>Frank Mademann</cp:lastModifiedBy>
  <cp:revision>1503</cp:revision>
  <dcterms:created xsi:type="dcterms:W3CDTF">2013-07-29T09:19:59Z</dcterms:created>
  <dcterms:modified xsi:type="dcterms:W3CDTF">2017-09-06T14:37:56Z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1495719496</vt:lpwstr>
  </property>
</Properties>
</file>