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1"/>
  </p:notesMasterIdLst>
  <p:handoutMasterIdLst>
    <p:handoutMasterId r:id="rId32"/>
  </p:handoutMasterIdLst>
  <p:sldIdLst>
    <p:sldId id="303" r:id="rId2"/>
    <p:sldId id="857" r:id="rId3"/>
    <p:sldId id="797" r:id="rId4"/>
    <p:sldId id="819" r:id="rId5"/>
    <p:sldId id="831" r:id="rId6"/>
    <p:sldId id="743" r:id="rId7"/>
    <p:sldId id="706" r:id="rId8"/>
    <p:sldId id="707" r:id="rId9"/>
    <p:sldId id="864" r:id="rId10"/>
    <p:sldId id="795" r:id="rId11"/>
    <p:sldId id="753" r:id="rId12"/>
    <p:sldId id="757" r:id="rId13"/>
    <p:sldId id="865" r:id="rId14"/>
    <p:sldId id="866" r:id="rId15"/>
    <p:sldId id="867" r:id="rId16"/>
    <p:sldId id="801" r:id="rId17"/>
    <p:sldId id="770" r:id="rId18"/>
    <p:sldId id="860" r:id="rId19"/>
    <p:sldId id="818" r:id="rId20"/>
    <p:sldId id="861" r:id="rId21"/>
    <p:sldId id="859" r:id="rId22"/>
    <p:sldId id="863" r:id="rId23"/>
    <p:sldId id="839" r:id="rId24"/>
    <p:sldId id="868" r:id="rId25"/>
    <p:sldId id="773" r:id="rId26"/>
    <p:sldId id="790" r:id="rId27"/>
    <p:sldId id="827" r:id="rId28"/>
    <p:sldId id="862" r:id="rId29"/>
    <p:sldId id="778" r:id="rId3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C88D0"/>
    <a:srgbClr val="FF3300"/>
    <a:srgbClr val="72AF2F"/>
    <a:srgbClr val="000000"/>
    <a:srgbClr val="2A6EA8"/>
    <a:srgbClr val="B1D254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18" autoAdjust="0"/>
    <p:restoredTop sz="95068" autoAdjust="0"/>
  </p:normalViewPr>
  <p:slideViewPr>
    <p:cSldViewPr snapToGrid="0">
      <p:cViewPr varScale="1">
        <p:scale>
          <a:sx n="115" d="100"/>
          <a:sy n="115" d="100"/>
        </p:scale>
        <p:origin x="186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659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-3534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743ED65-D7B8-4292-9A21-083622FF4FC3}" type="datetime1">
              <a:rPr lang="en-US" altLang="en-US"/>
              <a:pPr>
                <a:defRPr/>
              </a:pPr>
              <a:t>6/3/2017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EB1AB3D-FE48-4FB4-BEE2-4D3A0A2C86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4102" name="fc" descr="LBI - Microsoft"/>
          <p:cNvSpPr txBox="1">
            <a:spLocks noChangeArrowheads="1"/>
          </p:cNvSpPr>
          <p:nvPr/>
        </p:nvSpPr>
        <p:spPr bwMode="auto">
          <a:xfrm>
            <a:off x="0" y="9712325"/>
            <a:ext cx="6797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defRPr/>
            </a:pPr>
            <a:r>
              <a:rPr lang="en-US" altLang="en-US" b="1" smtClean="0">
                <a:solidFill>
                  <a:srgbClr val="3E8430"/>
                </a:solidFill>
              </a:rPr>
              <a:t>LBI - Microsoft</a:t>
            </a:r>
          </a:p>
        </p:txBody>
      </p:sp>
    </p:spTree>
    <p:extLst>
      <p:ext uri="{BB962C8B-B14F-4D97-AF65-F5344CB8AC3E}">
        <p14:creationId xmlns:p14="http://schemas.microsoft.com/office/powerpoint/2010/main" val="18308822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CE84EFB-24EF-4169-94BD-F2E89644196D}" type="datetime1">
              <a:rPr lang="en-US" altLang="en-US"/>
              <a:pPr>
                <a:defRPr/>
              </a:pPr>
              <a:t>6/3/2017</a:t>
            </a:fld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DDF9C06-72F2-4524-A3B6-900C6763794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3080" name="fc" descr="LBI - Microsoft"/>
          <p:cNvSpPr txBox="1">
            <a:spLocks noChangeArrowheads="1"/>
          </p:cNvSpPr>
          <p:nvPr/>
        </p:nvSpPr>
        <p:spPr bwMode="auto">
          <a:xfrm>
            <a:off x="0" y="9712325"/>
            <a:ext cx="6797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defRPr/>
            </a:pPr>
            <a:r>
              <a:rPr lang="en-US" altLang="en-US" b="1" smtClean="0">
                <a:solidFill>
                  <a:srgbClr val="3E8430"/>
                </a:solidFill>
              </a:rPr>
              <a:t>LBI - Microsoft</a:t>
            </a:r>
          </a:p>
        </p:txBody>
      </p:sp>
    </p:spTree>
    <p:extLst>
      <p:ext uri="{BB962C8B-B14F-4D97-AF65-F5344CB8AC3E}">
        <p14:creationId xmlns:p14="http://schemas.microsoft.com/office/powerpoint/2010/main" val="31783441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50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50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C5742AC6-2F81-44AE-9AEF-500B09FD6040}" type="slidenum">
              <a:rPr lang="en-GB" altLang="en-US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GB" altLang="en-US" smtClean="0">
              <a:cs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37117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7288" cy="3725862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" y="4716463"/>
            <a:ext cx="6151563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43" tIns="45672" rIns="91343" bIns="45672"/>
          <a:lstStyle/>
          <a:p>
            <a:pPr eaLnBrk="1" hangingPunct="1"/>
            <a:endParaRPr lang="de-DE" altLang="en-US" smtClean="0"/>
          </a:p>
        </p:txBody>
      </p:sp>
    </p:spTree>
    <p:extLst>
      <p:ext uri="{BB962C8B-B14F-4D97-AF65-F5344CB8AC3E}">
        <p14:creationId xmlns:p14="http://schemas.microsoft.com/office/powerpoint/2010/main" val="24481450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ノート プレースホルダー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1" lang="ja-JP" altLang="en-US" smtClean="0"/>
          </a:p>
        </p:txBody>
      </p:sp>
      <p:sp>
        <p:nvSpPr>
          <p:cNvPr id="23556" name="スライド番号プレースホルダー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fld id="{30B29C8E-8B36-42CE-955E-EBB329B6EEDA}" type="slidenum">
              <a:rPr lang="en-GB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591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457f717-5cc7-4642-bf79-5757fa040748" descr="88743BF8-158D-4A4E-81D4-0D9E5719ACAA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169863"/>
            <a:ext cx="1531937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0376903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363529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81159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>
              <a:defRPr/>
            </a:pPr>
            <a:endParaRPr lang="en-US" altLang="en-US" sz="1100" b="1" smtClean="0"/>
          </a:p>
        </p:txBody>
      </p:sp>
      <p:sp>
        <p:nvSpPr>
          <p:cNvPr id="1027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>
              <a:defRPr/>
            </a:pPr>
            <a:r>
              <a:rPr lang="en-GB" altLang="en-US" dirty="0" smtClean="0">
                <a:solidFill>
                  <a:schemeClr val="bg1"/>
                </a:solidFill>
                <a:cs typeface="Arial" pitchFamily="34" charset="0"/>
              </a:rPr>
              <a:t>SP-17</a:t>
            </a:r>
            <a:r>
              <a:rPr lang="en-US" altLang="en-US" dirty="0" smtClean="0">
                <a:solidFill>
                  <a:schemeClr val="bg1"/>
                </a:solidFill>
                <a:cs typeface="Arial" pitchFamily="34" charset="0"/>
              </a:rPr>
              <a:t>0414</a:t>
            </a:r>
            <a:r>
              <a:rPr lang="en-GB" altLang="en-US" dirty="0" smtClean="0">
                <a:solidFill>
                  <a:schemeClr val="bg1"/>
                </a:solidFill>
                <a:cs typeface="Arial" pitchFamily="34" charset="0"/>
              </a:rPr>
              <a:t>, </a:t>
            </a:r>
            <a:r>
              <a:rPr lang="en-GB" altLang="en-US" dirty="0">
                <a:solidFill>
                  <a:schemeClr val="bg1"/>
                </a:solidFill>
                <a:cs typeface="Arial" pitchFamily="34" charset="0"/>
              </a:rPr>
              <a:t>TSG-SA </a:t>
            </a:r>
            <a:r>
              <a:rPr lang="en-GB" altLang="en-US" dirty="0" smtClean="0">
                <a:solidFill>
                  <a:schemeClr val="bg1"/>
                </a:solidFill>
                <a:cs typeface="Arial" pitchFamily="34" charset="0"/>
              </a:rPr>
              <a:t>#76, 7 </a:t>
            </a:r>
            <a:r>
              <a:rPr lang="en-GB" altLang="en-US" dirty="0">
                <a:solidFill>
                  <a:schemeClr val="bg1"/>
                </a:solidFill>
                <a:cs typeface="Arial" pitchFamily="34" charset="0"/>
              </a:rPr>
              <a:t>– </a:t>
            </a:r>
            <a:r>
              <a:rPr lang="en-GB" altLang="en-US" dirty="0" smtClean="0">
                <a:solidFill>
                  <a:schemeClr val="bg1"/>
                </a:solidFill>
                <a:cs typeface="Arial" pitchFamily="34" charset="0"/>
              </a:rPr>
              <a:t>9 June, 2017</a:t>
            </a:r>
            <a:endParaRPr lang="en-GB" altLang="en-US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32" name="Oval 11"/>
          <p:cNvSpPr>
            <a:spLocks noChangeArrowheads="1"/>
          </p:cNvSpPr>
          <p:nvPr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>
              <a:defRPr/>
            </a:pPr>
            <a:fld id="{42A3482C-76BE-4B7A-921B-C229B389CD1B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1033" name="Rectangle 15"/>
          <p:cNvSpPr>
            <a:spLocks noChangeArrowheads="1"/>
          </p:cNvSpPr>
          <p:nvPr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sp>
        <p:nvSpPr>
          <p:cNvPr id="1034" name="Rectangle 16"/>
          <p:cNvSpPr>
            <a:spLocks noChangeArrowheads="1"/>
          </p:cNvSpPr>
          <p:nvPr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2017</a:t>
            </a:r>
            <a:endParaRPr lang="en-GB" altLang="en-US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4" r:id="rId1"/>
    <p:sldLayoutId id="2147484062" r:id="rId2"/>
    <p:sldLayoutId id="2147484063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50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50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50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50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50" charset="-128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50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50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emf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emf"/><Relationship Id="rId5" Type="http://schemas.openxmlformats.org/officeDocument/2006/relationships/oleObject" Target="../embeddings/Microsoft_Excel_97-2003_Worksheet2.xls"/><Relationship Id="rId4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Office_Word_Document1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Office_Word_Document2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altLang="en-US" sz="2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altLang="en-US" sz="2600" dirty="0" smtClean="0"/>
              <a:t/>
            </a:r>
            <a:br>
              <a:rPr lang="en-GB" altLang="en-US" sz="2600" dirty="0" smtClean="0"/>
            </a:br>
            <a:r>
              <a:rPr lang="en-GB" altLang="en-US" sz="2600" dirty="0" smtClean="0"/>
              <a:t> </a:t>
            </a:r>
            <a:r>
              <a:rPr lang="en-GB" altLang="en-US" sz="4900" b="1" dirty="0" smtClean="0"/>
              <a:t>SA3 Status Report to SA#</a:t>
            </a:r>
            <a:r>
              <a:rPr lang="en-US" altLang="ja-JP" sz="4900" b="1" dirty="0" smtClean="0"/>
              <a:t>76</a:t>
            </a:r>
            <a:endParaRPr lang="en-GB" altLang="en-US" sz="2300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901337" y="3343275"/>
            <a:ext cx="7654834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2400" b="1" dirty="0" err="1" smtClean="0">
                <a:latin typeface="Arial" panose="020B0604020202020204" pitchFamily="34" charset="0"/>
              </a:rPr>
              <a:t>Anand</a:t>
            </a:r>
            <a:r>
              <a:rPr lang="en-US" altLang="en-US" sz="2400" b="1" dirty="0" smtClean="0">
                <a:latin typeface="Arial" panose="020B0604020202020204" pitchFamily="34" charset="0"/>
              </a:rPr>
              <a:t> R. Prasad, </a:t>
            </a:r>
            <a:r>
              <a:rPr lang="en-US" altLang="en-US" sz="2400" dirty="0" smtClean="0">
                <a:latin typeface="Arial" panose="020B0604020202020204" pitchFamily="34" charset="0"/>
              </a:rPr>
              <a:t>SA3 Chairman, NEC Corporation</a:t>
            </a:r>
          </a:p>
          <a:p>
            <a:pPr>
              <a:lnSpc>
                <a:spcPct val="80000"/>
              </a:lnSpc>
            </a:pPr>
            <a:r>
              <a:rPr lang="en-US" altLang="en-US" sz="2400" b="1" dirty="0" smtClean="0">
                <a:latin typeface="Arial" panose="020B0604020202020204" pitchFamily="34" charset="0"/>
              </a:rPr>
              <a:t>Alf </a:t>
            </a:r>
            <a:r>
              <a:rPr lang="en-US" altLang="en-US" sz="2400" b="1" dirty="0" err="1" smtClean="0">
                <a:latin typeface="Arial" panose="020B0604020202020204" pitchFamily="34" charset="0"/>
              </a:rPr>
              <a:t>Zugenmaier</a:t>
            </a:r>
            <a:r>
              <a:rPr lang="en-US" altLang="en-US" sz="2400" b="1" dirty="0" smtClean="0">
                <a:latin typeface="Arial" panose="020B0604020202020204" pitchFamily="34" charset="0"/>
              </a:rPr>
              <a:t>, </a:t>
            </a:r>
            <a:r>
              <a:rPr lang="en-US" altLang="en-US" sz="2400" dirty="0" smtClean="0">
                <a:latin typeface="Arial" panose="020B0604020202020204" pitchFamily="34" charset="0"/>
              </a:rPr>
              <a:t>SA3 Vice-Chairman, NTT DOCOMO</a:t>
            </a:r>
          </a:p>
          <a:p>
            <a:pPr>
              <a:lnSpc>
                <a:spcPct val="80000"/>
              </a:lnSpc>
            </a:pPr>
            <a:r>
              <a:rPr lang="en-US" altLang="en-US" sz="2400" b="1" dirty="0" err="1">
                <a:latin typeface="Arial" panose="020B0604020202020204" pitchFamily="34" charset="0"/>
              </a:rPr>
              <a:t>Mirko</a:t>
            </a:r>
            <a:r>
              <a:rPr lang="en-US" altLang="en-US" sz="2400" b="1" dirty="0">
                <a:latin typeface="Arial" panose="020B0604020202020204" pitchFamily="34" charset="0"/>
              </a:rPr>
              <a:t> Cano </a:t>
            </a:r>
            <a:r>
              <a:rPr lang="en-US" altLang="en-US" sz="2400" b="1" dirty="0" err="1" smtClean="0">
                <a:latin typeface="Arial" panose="020B0604020202020204" pitchFamily="34" charset="0"/>
              </a:rPr>
              <a:t>Soveri</a:t>
            </a:r>
            <a:r>
              <a:rPr lang="en-US" altLang="en-US" sz="2400" b="1" dirty="0" smtClean="0">
                <a:latin typeface="Arial" panose="020B0604020202020204" pitchFamily="34" charset="0"/>
              </a:rPr>
              <a:t>, </a:t>
            </a:r>
            <a:r>
              <a:rPr lang="en-US" altLang="en-US" sz="2400" dirty="0" smtClean="0">
                <a:latin typeface="Arial" panose="020B0604020202020204" pitchFamily="34" charset="0"/>
              </a:rPr>
              <a:t>SA3 </a:t>
            </a:r>
            <a:r>
              <a:rPr lang="en-US" altLang="en-US" sz="2400" dirty="0">
                <a:latin typeface="Arial" panose="020B0604020202020204" pitchFamily="34" charset="0"/>
              </a:rPr>
              <a:t>Secretary, </a:t>
            </a:r>
            <a:r>
              <a:rPr lang="en-US" altLang="en-US" sz="2400" dirty="0" smtClean="0">
                <a:latin typeface="Arial" panose="020B0604020202020204" pitchFamily="34" charset="0"/>
              </a:rPr>
              <a:t>MCC</a:t>
            </a:r>
          </a:p>
          <a:p>
            <a:pPr>
              <a:lnSpc>
                <a:spcPct val="80000"/>
              </a:lnSpc>
            </a:pPr>
            <a:r>
              <a:rPr lang="en-US" altLang="en-US" sz="2400" b="1" dirty="0" smtClean="0">
                <a:latin typeface="Arial" panose="020B0604020202020204" pitchFamily="34" charset="0"/>
              </a:rPr>
              <a:t>Alex </a:t>
            </a:r>
            <a:r>
              <a:rPr lang="en-US" altLang="en-US" sz="2400" b="1" dirty="0" err="1" smtClean="0">
                <a:latin typeface="Arial" panose="020B0604020202020204" pitchFamily="34" charset="0"/>
              </a:rPr>
              <a:t>Leadbeater</a:t>
            </a:r>
            <a:r>
              <a:rPr lang="en-US" altLang="en-US" sz="2400" b="1" dirty="0" smtClean="0">
                <a:latin typeface="Arial" panose="020B0604020202020204" pitchFamily="34" charset="0"/>
              </a:rPr>
              <a:t>, </a:t>
            </a:r>
            <a:r>
              <a:rPr lang="en-US" altLang="en-US" sz="2400" dirty="0" smtClean="0">
                <a:latin typeface="Arial" panose="020B0604020202020204" pitchFamily="34" charset="0"/>
              </a:rPr>
              <a:t>SA3-LI Chairman, BT</a:t>
            </a:r>
          </a:p>
          <a:p>
            <a:pPr>
              <a:lnSpc>
                <a:spcPct val="80000"/>
              </a:lnSpc>
            </a:pPr>
            <a:r>
              <a:rPr lang="en-US" altLang="en-US" sz="2400" b="1" dirty="0">
                <a:latin typeface="Arial" panose="020B0604020202020204" pitchFamily="34" charset="0"/>
              </a:rPr>
              <a:t>Carmine </a:t>
            </a:r>
            <a:r>
              <a:rPr lang="en-US" altLang="en-US" sz="2400" b="1" dirty="0" err="1">
                <a:latin typeface="Arial" panose="020B0604020202020204" pitchFamily="34" charset="0"/>
              </a:rPr>
              <a:t>Lizzo</a:t>
            </a:r>
            <a:r>
              <a:rPr lang="en-US" altLang="en-US" sz="2400" b="1" dirty="0">
                <a:latin typeface="Arial" panose="020B0604020202020204" pitchFamily="34" charset="0"/>
              </a:rPr>
              <a:t>,</a:t>
            </a:r>
            <a:r>
              <a:rPr lang="en-US" altLang="en-US" sz="2400" dirty="0" smtClean="0">
                <a:latin typeface="Arial" panose="020B0604020202020204" pitchFamily="34" charset="0"/>
              </a:rPr>
              <a:t> SA3-LI Secretary, MCC</a:t>
            </a:r>
          </a:p>
          <a:p>
            <a:pPr>
              <a:lnSpc>
                <a:spcPct val="80000"/>
              </a:lnSpc>
            </a:pPr>
            <a:endParaRPr lang="en-GB" altLang="en-US" sz="2400" dirty="0" smtClean="0">
              <a:latin typeface="Arial" panose="020B0604020202020204" pitchFamily="34" charset="0"/>
            </a:endParaRPr>
          </a:p>
        </p:txBody>
      </p:sp>
      <p:sp>
        <p:nvSpPr>
          <p:cNvPr id="4" name="Text Box 64"/>
          <p:cNvSpPr txBox="1">
            <a:spLocks noChangeArrowheads="1"/>
          </p:cNvSpPr>
          <p:nvPr/>
        </p:nvSpPr>
        <p:spPr bwMode="auto">
          <a:xfrm>
            <a:off x="2094436" y="352948"/>
            <a:ext cx="53752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en-US" sz="1600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TSG-SA Meeting #76		        </a:t>
            </a:r>
            <a:r>
              <a:rPr lang="en-US" altLang="en-US" sz="1600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SP-170</a:t>
            </a:r>
            <a:r>
              <a:rPr lang="en-US" altLang="ja-JP" sz="1600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545 </a:t>
            </a:r>
            <a:r>
              <a:rPr lang="en-US" altLang="ja-JP" sz="1600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7-9, June</a:t>
            </a:r>
            <a:r>
              <a:rPr lang="fr-FR" altLang="en-US" sz="1400" b="1" i="1" dirty="0" smtClean="0">
                <a:latin typeface="Arial" panose="020B0604020202020204" pitchFamily="34" charset="0"/>
                <a:ea typeface="宋体" panose="02010600030101010101" pitchFamily="2" charset="-122"/>
              </a:rPr>
              <a:t>, 2017, West Palm Beach, Florida, USA</a:t>
            </a:r>
            <a:endParaRPr lang="en-GB" altLang="en-US" sz="1400" b="1" i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Document Statistics</a:t>
            </a:r>
          </a:p>
        </p:txBody>
      </p:sp>
      <p:cxnSp>
        <p:nvCxnSpPr>
          <p:cNvPr id="16387" name="直線矢印コネクタ 4"/>
          <p:cNvCxnSpPr>
            <a:cxnSpLocks noChangeShapeType="1"/>
          </p:cNvCxnSpPr>
          <p:nvPr/>
        </p:nvCxnSpPr>
        <p:spPr bwMode="auto">
          <a:xfrm flipV="1">
            <a:off x="312738" y="2365375"/>
            <a:ext cx="9525" cy="18542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8" name="直線矢印コネクタ 5"/>
          <p:cNvCxnSpPr>
            <a:cxnSpLocks noChangeShapeType="1"/>
          </p:cNvCxnSpPr>
          <p:nvPr/>
        </p:nvCxnSpPr>
        <p:spPr bwMode="auto">
          <a:xfrm>
            <a:off x="3521075" y="6016625"/>
            <a:ext cx="18383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89" name="テキスト ボックス 6"/>
          <p:cNvSpPr txBox="1">
            <a:spLocks noChangeArrowheads="1"/>
          </p:cNvSpPr>
          <p:nvPr/>
        </p:nvSpPr>
        <p:spPr bwMode="auto">
          <a:xfrm rot="-5400000">
            <a:off x="-746918" y="3071019"/>
            <a:ext cx="21145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  <a:cs typeface="Arial" panose="020B0604020202020204" pitchFamily="34" charset="0"/>
              </a:rPr>
              <a:t>Number of documents &amp;</a:t>
            </a:r>
            <a:br>
              <a:rPr lang="en-US" altLang="en-US" sz="14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1400">
                <a:latin typeface="Arial" panose="020B0604020202020204" pitchFamily="34" charset="0"/>
                <a:cs typeface="Arial" panose="020B0604020202020204" pitchFamily="34" charset="0"/>
              </a:rPr>
              <a:t> CRs approved</a:t>
            </a:r>
            <a:endParaRPr lang="en-GB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90" name="テキスト ボックス 7"/>
          <p:cNvSpPr txBox="1">
            <a:spLocks noChangeArrowheads="1"/>
          </p:cNvSpPr>
          <p:nvPr/>
        </p:nvSpPr>
        <p:spPr bwMode="auto">
          <a:xfrm>
            <a:off x="4049713" y="6015038"/>
            <a:ext cx="90963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  <a:cs typeface="Arial" panose="020B0604020202020204" pitchFamily="34" charset="0"/>
              </a:rPr>
              <a:t>Meetings</a:t>
            </a:r>
            <a:endParaRPr lang="en-GB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391" name="グラフ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491336"/>
              </p:ext>
            </p:extLst>
          </p:nvPr>
        </p:nvGraphicFramePr>
        <p:xfrm>
          <a:off x="544513" y="1330325"/>
          <a:ext cx="8432800" cy="470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4" name="ワークシート" r:id="rId5" imgW="8200957" imgH="4714875" progId="Excel.Sheet.8">
                  <p:embed/>
                </p:oleObj>
              </mc:Choice>
              <mc:Fallback>
                <p:oleObj name="ワークシート" r:id="rId5" imgW="8200957" imgH="4714875" progId="Excel.Sheet.8">
                  <p:embed/>
                  <p:pic>
                    <p:nvPicPr>
                      <p:cNvPr id="0" name="グラフ 2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513" y="1330325"/>
                        <a:ext cx="8432800" cy="470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Delegate Statistics</a:t>
            </a:r>
          </a:p>
        </p:txBody>
      </p:sp>
      <p:cxnSp>
        <p:nvCxnSpPr>
          <p:cNvPr id="17411" name="直線矢印コネクタ 4"/>
          <p:cNvCxnSpPr>
            <a:cxnSpLocks noChangeShapeType="1"/>
          </p:cNvCxnSpPr>
          <p:nvPr/>
        </p:nvCxnSpPr>
        <p:spPr bwMode="auto">
          <a:xfrm flipV="1">
            <a:off x="369888" y="2551113"/>
            <a:ext cx="9525" cy="157003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2" name="直線矢印コネクタ 6"/>
          <p:cNvCxnSpPr>
            <a:cxnSpLocks noChangeShapeType="1"/>
          </p:cNvCxnSpPr>
          <p:nvPr/>
        </p:nvCxnSpPr>
        <p:spPr bwMode="auto">
          <a:xfrm>
            <a:off x="3521075" y="5802313"/>
            <a:ext cx="18383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3" name="テキスト ボックス 7"/>
          <p:cNvSpPr txBox="1">
            <a:spLocks noChangeArrowheads="1"/>
          </p:cNvSpPr>
          <p:nvPr/>
        </p:nvSpPr>
        <p:spPr bwMode="auto">
          <a:xfrm rot="-5400000">
            <a:off x="-677863" y="3167063"/>
            <a:ext cx="18462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  <a:cs typeface="Arial" panose="020B0604020202020204" pitchFamily="34" charset="0"/>
              </a:rPr>
              <a:t>Number of delegates</a:t>
            </a:r>
            <a:endParaRPr lang="en-GB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4" name="テキスト ボックス 9"/>
          <p:cNvSpPr txBox="1">
            <a:spLocks noChangeArrowheads="1"/>
          </p:cNvSpPr>
          <p:nvPr/>
        </p:nvSpPr>
        <p:spPr bwMode="auto">
          <a:xfrm>
            <a:off x="4070350" y="5821363"/>
            <a:ext cx="911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  <a:cs typeface="Arial" panose="020B0604020202020204" pitchFamily="34" charset="0"/>
              </a:rPr>
              <a:t>Meetings</a:t>
            </a:r>
            <a:endParaRPr lang="en-GB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415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7226943"/>
              </p:ext>
            </p:extLst>
          </p:nvPr>
        </p:nvGraphicFramePr>
        <p:xfrm>
          <a:off x="452438" y="1446213"/>
          <a:ext cx="8202612" cy="435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7" name="ワークシート" r:id="rId5" imgW="8239057" imgH="4371975" progId="Excel.Sheet.8">
                  <p:embed/>
                </p:oleObj>
              </mc:Choice>
              <mc:Fallback>
                <p:oleObj name="ワークシート" r:id="rId5" imgW="8239057" imgH="4371975" progId="Excel.Sheet.8">
                  <p:embed/>
                  <p:pic>
                    <p:nvPicPr>
                      <p:cNvPr id="0" name="コンテンツ プレースホルダー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46213"/>
                        <a:ext cx="8202612" cy="435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mtClean="0"/>
              <a:t>Status Report on Work Items</a:t>
            </a:r>
          </a:p>
        </p:txBody>
      </p:sp>
      <p:sp>
        <p:nvSpPr>
          <p:cNvPr id="1843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66675" y="228600"/>
            <a:ext cx="7364413" cy="1143000"/>
          </a:xfrm>
        </p:spPr>
        <p:txBody>
          <a:bodyPr/>
          <a:lstStyle/>
          <a:p>
            <a:r>
              <a:rPr lang="en-US" altLang="en-US" sz="3000" smtClean="0">
                <a:ea typeface="MS PGothic" panose="020B0600070205080204" pitchFamily="50" charset="-128"/>
              </a:rPr>
              <a:t>Lawful Interception (LI) – SA3 Approved CRs SA3LI#64</a:t>
            </a:r>
            <a:endParaRPr lang="en-GB" altLang="en-US" sz="3000" smtClean="0">
              <a:ea typeface="MS PGothic" panose="020B0600070205080204" pitchFamily="50" charset="-128"/>
            </a:endParaRPr>
          </a:p>
        </p:txBody>
      </p:sp>
      <p:sp>
        <p:nvSpPr>
          <p:cNvPr id="819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34938" y="1454150"/>
            <a:ext cx="8864600" cy="4918075"/>
          </a:xfrm>
        </p:spPr>
        <p:txBody>
          <a:bodyPr/>
          <a:lstStyle/>
          <a:p>
            <a:pPr>
              <a:defRPr/>
            </a:pPr>
            <a:r>
              <a:rPr lang="en-US" altLang="en-US" sz="2400" dirty="0">
                <a:ea typeface="ＭＳ Ｐゴシック" panose="020B0600070205080204" pitchFamily="34" charset="-128"/>
              </a:rPr>
              <a:t>Rel. 14 CRs to TS 33.106 for </a:t>
            </a:r>
            <a:r>
              <a:rPr lang="en-US" altLang="en-US" sz="2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approval </a:t>
            </a:r>
            <a:r>
              <a:rPr lang="en-US" altLang="en-US" sz="2400" dirty="0">
                <a:ea typeface="ＭＳ Ｐゴシック" panose="020B0600070205080204" pitchFamily="34" charset="-128"/>
              </a:rPr>
              <a:t>(</a:t>
            </a:r>
            <a:r>
              <a:rPr lang="en-US" altLang="en-US" sz="2400" dirty="0" smtClean="0">
                <a:ea typeface="ＭＳ Ｐゴシック" panose="020B0600070205080204" pitchFamily="34" charset="-128"/>
              </a:rPr>
              <a:t>SP-170342):</a:t>
            </a:r>
            <a:endParaRPr lang="en-US" altLang="en-US" sz="2400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GB" sz="1600" dirty="0">
                <a:ea typeface="ＭＳ Ｐゴシック" charset="0"/>
              </a:rPr>
              <a:t>Separation of Services</a:t>
            </a:r>
            <a:r>
              <a:rPr lang="en-GB" altLang="en-US" sz="1600" dirty="0">
                <a:ea typeface="ＭＳ Ｐゴシック" panose="020B0600070205080204" pitchFamily="34" charset="-128"/>
              </a:rPr>
              <a:t> </a:t>
            </a:r>
          </a:p>
          <a:p>
            <a:pPr lvl="1">
              <a:defRPr/>
            </a:pPr>
            <a:r>
              <a:rPr lang="en-GB" sz="1600" dirty="0">
                <a:ea typeface="ＭＳ Ｐゴシック" charset="0"/>
              </a:rPr>
              <a:t>Push to Talk over Cellular Service</a:t>
            </a:r>
            <a:r>
              <a:rPr lang="en-GB" altLang="en-US" sz="1600" dirty="0">
                <a:ea typeface="ＭＳ Ｐゴシック" panose="020B0600070205080204" pitchFamily="34" charset="-128"/>
              </a:rPr>
              <a:t> </a:t>
            </a:r>
          </a:p>
          <a:p>
            <a:pPr>
              <a:defRPr/>
            </a:pPr>
            <a:r>
              <a:rPr lang="en-GB" altLang="en-US" sz="2000" dirty="0">
                <a:ea typeface="ＭＳ Ｐゴシック" panose="020B0600070205080204" pitchFamily="34" charset="-128"/>
              </a:rPr>
              <a:t>33.106 R14 frozen for SA#76</a:t>
            </a:r>
          </a:p>
          <a:p>
            <a:pPr>
              <a:defRPr/>
            </a:pPr>
            <a:endParaRPr lang="en-US" altLang="en-US" sz="2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sz="2400" dirty="0">
                <a:ea typeface="ＭＳ Ｐゴシック" panose="020B0600070205080204" pitchFamily="34" charset="-128"/>
              </a:rPr>
              <a:t>Rel. 14 CRs to TS 33.107 for </a:t>
            </a:r>
            <a:r>
              <a:rPr lang="en-US" altLang="en-US" sz="2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approval </a:t>
            </a:r>
            <a:r>
              <a:rPr lang="en-US" altLang="en-US" sz="2400" dirty="0">
                <a:ea typeface="ＭＳ Ｐゴシック" panose="020B0600070205080204" pitchFamily="34" charset="-128"/>
              </a:rPr>
              <a:t>(</a:t>
            </a:r>
            <a:r>
              <a:rPr lang="en-US" altLang="en-US" sz="2400" dirty="0" smtClean="0">
                <a:ea typeface="ＭＳ Ｐゴシック" panose="020B0600070205080204" pitchFamily="34" charset="-128"/>
              </a:rPr>
              <a:t>SP-170342):</a:t>
            </a:r>
            <a:endParaRPr lang="en-US" altLang="en-US" sz="2400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GB" sz="1400" dirty="0">
                <a:ea typeface="ＭＳ Ｐゴシック" charset="0"/>
              </a:rPr>
              <a:t>Changes to S8HR LI Stage 2 description to address the agreed simplifications</a:t>
            </a:r>
            <a:endParaRPr lang="en-GB" altLang="en-US" sz="1400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GB" sz="1400" dirty="0">
                <a:ea typeface="ＭＳ Ｐゴシック" charset="0"/>
              </a:rPr>
              <a:t>S8HR LI with CUPS for S-GW</a:t>
            </a:r>
            <a:endParaRPr lang="en-GB" altLang="en-US" sz="1400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GB" sz="1400" dirty="0">
                <a:ea typeface="ＭＳ Ｐゴシック" charset="0"/>
              </a:rPr>
              <a:t>S8HR LI – stage 2 descriptions addressing SGW Relocation with one LMISF</a:t>
            </a:r>
            <a:endParaRPr lang="en-GB" altLang="en-US" sz="1400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GB" sz="1400" dirty="0">
                <a:ea typeface="ＭＳ Ｐゴシック" charset="0"/>
              </a:rPr>
              <a:t>Non local ID target at the MMS level</a:t>
            </a:r>
            <a:endParaRPr lang="en-GB" altLang="en-US" sz="1400" b="1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GB" altLang="en-US" sz="2000" dirty="0">
                <a:ea typeface="ＭＳ Ｐゴシック" panose="020B0600070205080204" pitchFamily="34" charset="-128"/>
              </a:rPr>
              <a:t>33.107 R14 frozen for SA#77</a:t>
            </a:r>
            <a:endParaRPr lang="en-US" altLang="en-US" sz="2000" dirty="0">
              <a:ea typeface="ＭＳ Ｐゴシック" panose="020B0600070205080204" pitchFamily="34" charset="-128"/>
            </a:endParaRPr>
          </a:p>
          <a:p>
            <a:pPr marL="0" indent="0">
              <a:buFontTx/>
              <a:buNone/>
              <a:defRPr/>
            </a:pPr>
            <a:endParaRPr lang="en-GB" altLang="en-US" sz="20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0571053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タイトル 1"/>
          <p:cNvSpPr>
            <a:spLocks noGrp="1"/>
          </p:cNvSpPr>
          <p:nvPr>
            <p:ph type="title"/>
          </p:nvPr>
        </p:nvSpPr>
        <p:spPr>
          <a:xfrm>
            <a:off x="66675" y="228600"/>
            <a:ext cx="7364413" cy="1143000"/>
          </a:xfrm>
        </p:spPr>
        <p:txBody>
          <a:bodyPr/>
          <a:lstStyle/>
          <a:p>
            <a:r>
              <a:rPr lang="en-US" altLang="en-US" sz="3000" dirty="0" smtClean="0">
                <a:ea typeface="MS PGothic" panose="020B0600070205080204" pitchFamily="50" charset="-128"/>
              </a:rPr>
              <a:t>Lawful Interception (LI) – SA3 Approved CRs</a:t>
            </a:r>
            <a:endParaRPr lang="en-GB" altLang="en-US" sz="3000" dirty="0" smtClean="0">
              <a:ea typeface="MS PGothic" panose="020B0600070205080204" pitchFamily="50" charset="-128"/>
            </a:endParaRPr>
          </a:p>
        </p:txBody>
      </p:sp>
      <p:sp>
        <p:nvSpPr>
          <p:cNvPr id="9219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34938" y="1281113"/>
            <a:ext cx="8864600" cy="5091112"/>
          </a:xfrm>
        </p:spPr>
        <p:txBody>
          <a:bodyPr/>
          <a:lstStyle/>
          <a:p>
            <a:pPr>
              <a:defRPr/>
            </a:pPr>
            <a:r>
              <a:rPr lang="en-US" altLang="en-US" sz="2400" dirty="0">
                <a:ea typeface="ＭＳ Ｐゴシック" panose="020B0600070205080204" pitchFamily="34" charset="-128"/>
              </a:rPr>
              <a:t>Rel. 12,13,14 CRs to TS 33.108 for </a:t>
            </a:r>
            <a:r>
              <a:rPr lang="en-US" altLang="en-US" sz="2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approval</a:t>
            </a:r>
            <a:r>
              <a:rPr lang="en-US" altLang="en-US" sz="2400" dirty="0">
                <a:ea typeface="ＭＳ Ｐゴシック" panose="020B0600070205080204" pitchFamily="34" charset="-128"/>
              </a:rPr>
              <a:t> (</a:t>
            </a:r>
            <a:r>
              <a:rPr lang="en-US" altLang="en-US" sz="2400" dirty="0" smtClean="0">
                <a:ea typeface="ＭＳ Ｐゴシック" panose="020B0600070205080204" pitchFamily="34" charset="-128"/>
              </a:rPr>
              <a:t>SP-170340,341,342):</a:t>
            </a:r>
            <a:endParaRPr lang="en-US" altLang="en-US" sz="2400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GB" sz="1400" dirty="0">
                <a:ea typeface="ＭＳ Ｐゴシック" charset="0"/>
              </a:rPr>
              <a:t>Missing location information in </a:t>
            </a:r>
            <a:r>
              <a:rPr lang="en-GB" sz="1400" dirty="0" err="1">
                <a:ea typeface="ＭＳ Ｐゴシック" charset="0"/>
              </a:rPr>
              <a:t>ProSe</a:t>
            </a:r>
            <a:r>
              <a:rPr lang="en-GB" sz="1400" dirty="0">
                <a:ea typeface="ＭＳ Ｐゴシック" charset="0"/>
              </a:rPr>
              <a:t> Remote UE Start of Communication REPORT Record.</a:t>
            </a:r>
          </a:p>
          <a:p>
            <a:pPr lvl="1">
              <a:defRPr/>
            </a:pPr>
            <a:r>
              <a:rPr lang="en-GB" sz="1400" dirty="0">
                <a:ea typeface="ＭＳ Ｐゴシック" charset="0"/>
              </a:rPr>
              <a:t>TPDU Size Restriction Removal for TPKT Delivery.</a:t>
            </a:r>
          </a:p>
          <a:p>
            <a:pPr lvl="1">
              <a:defRPr/>
            </a:pPr>
            <a:r>
              <a:rPr lang="en-GB" sz="1400" dirty="0">
                <a:ea typeface="ＭＳ Ｐゴシック" charset="0"/>
              </a:rPr>
              <a:t>Editorial correction to deleted NOTE.</a:t>
            </a:r>
          </a:p>
          <a:p>
            <a:pPr lvl="1">
              <a:defRPr/>
            </a:pPr>
            <a:r>
              <a:rPr lang="en-GB" sz="1400" dirty="0">
                <a:ea typeface="ＭＳ Ｐゴシック" charset="0"/>
              </a:rPr>
              <a:t>Missing location information in </a:t>
            </a:r>
            <a:r>
              <a:rPr lang="en-GB" sz="1400" dirty="0" err="1">
                <a:ea typeface="ＭＳ Ｐゴシック" charset="0"/>
              </a:rPr>
              <a:t>ProSe</a:t>
            </a:r>
            <a:r>
              <a:rPr lang="en-GB" sz="1400" dirty="0">
                <a:ea typeface="ＭＳ Ｐゴシック" charset="0"/>
              </a:rPr>
              <a:t> Remote UE Start of Communication REPORT Record.</a:t>
            </a:r>
          </a:p>
          <a:p>
            <a:pPr lvl="1">
              <a:defRPr/>
            </a:pPr>
            <a:r>
              <a:rPr lang="en-GB" sz="1400" dirty="0">
                <a:ea typeface="ＭＳ Ｐゴシック" charset="0"/>
              </a:rPr>
              <a:t>Email Address as a Non local ID target at the MMS level.</a:t>
            </a:r>
          </a:p>
          <a:p>
            <a:pPr lvl="1">
              <a:defRPr/>
            </a:pPr>
            <a:r>
              <a:rPr lang="en-GB" sz="1400" dirty="0">
                <a:ea typeface="ＭＳ Ｐゴシック" charset="0"/>
              </a:rPr>
              <a:t>Correction of </a:t>
            </a:r>
            <a:r>
              <a:rPr lang="en-GB" sz="1400" dirty="0" err="1">
                <a:ea typeface="ＭＳ Ｐゴシック" charset="0"/>
              </a:rPr>
              <a:t>lALS-rawMLPPosData</a:t>
            </a:r>
            <a:r>
              <a:rPr lang="en-GB" sz="1400" dirty="0">
                <a:ea typeface="ＭＳ Ｐゴシック" charset="0"/>
              </a:rPr>
              <a:t> parameter description and clarifications on LALS delivery.</a:t>
            </a:r>
          </a:p>
          <a:p>
            <a:pPr lvl="1">
              <a:defRPr/>
            </a:pPr>
            <a:r>
              <a:rPr lang="en-GB" sz="1400" dirty="0">
                <a:ea typeface="ＭＳ Ｐゴシック" charset="0"/>
              </a:rPr>
              <a:t>MMS Correlation Correction.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sz="1600" dirty="0">
              <a:ea typeface="ＭＳ Ｐゴシック" charset="0"/>
            </a:endParaRPr>
          </a:p>
          <a:p>
            <a:pPr>
              <a:defRPr/>
            </a:pPr>
            <a:r>
              <a:rPr lang="en-GB" altLang="en-US" sz="2000" dirty="0">
                <a:ea typeface="ＭＳ Ｐゴシック" panose="020B0600070205080204" pitchFamily="34" charset="-128"/>
              </a:rPr>
              <a:t>WIDs &amp; SIDs</a:t>
            </a:r>
          </a:p>
          <a:p>
            <a:pPr lvl="1">
              <a:defRPr/>
            </a:pPr>
            <a:r>
              <a:rPr lang="en-GB" altLang="en-US" sz="1600" dirty="0">
                <a:ea typeface="ＭＳ Ｐゴシック" panose="020B0600070205080204" pitchFamily="34" charset="-128"/>
              </a:rPr>
              <a:t>R15 LI WID </a:t>
            </a:r>
            <a:r>
              <a:rPr lang="en-GB" altLang="en-US" sz="1600" dirty="0" smtClean="0">
                <a:ea typeface="ＭＳ Ｐゴシック" panose="020B0600070205080204" pitchFamily="34" charset="-128"/>
              </a:rPr>
              <a:t>update (SP-170343)</a:t>
            </a:r>
            <a:endParaRPr lang="en-GB" altLang="en-US" sz="16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506602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38648"/>
            <a:ext cx="6827838" cy="1143000"/>
          </a:xfrm>
        </p:spPr>
        <p:txBody>
          <a:bodyPr/>
          <a:lstStyle/>
          <a:p>
            <a:r>
              <a:rPr lang="en-US" altLang="en-US" sz="3200" dirty="0" smtClean="0">
                <a:ea typeface="MS PGothic" panose="020B0600070205080204" pitchFamily="50" charset="-128"/>
              </a:rPr>
              <a:t>Lawful Interception (LI) – Other Issues</a:t>
            </a:r>
            <a:endParaRPr lang="en-GB" altLang="en-US" sz="3200" dirty="0" smtClean="0">
              <a:ea typeface="MS PGothic" panose="020B0600070205080204" pitchFamily="50" charset="-128"/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altLang="en-US" dirty="0">
                <a:ea typeface="ＭＳ Ｐゴシック" panose="020B0600070205080204" pitchFamily="34" charset="-128"/>
              </a:rPr>
              <a:t>MCC Support Renewal</a:t>
            </a:r>
          </a:p>
          <a:p>
            <a:pPr lvl="1">
              <a:defRPr/>
            </a:pPr>
            <a:r>
              <a:rPr lang="en-GB" altLang="en-US" sz="1800" dirty="0">
                <a:ea typeface="ＭＳ Ｐゴシック" panose="020B0600070205080204" pitchFamily="34" charset="-128"/>
              </a:rPr>
              <a:t>Renewed.</a:t>
            </a:r>
          </a:p>
          <a:p>
            <a:pPr marL="0" indent="0">
              <a:buFontTx/>
              <a:buNone/>
              <a:defRPr/>
            </a:pPr>
            <a:endParaRPr lang="en-GB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GB" altLang="en-US" dirty="0">
                <a:ea typeface="ＭＳ Ｐゴシック" panose="020B0600070205080204" pitchFamily="34" charset="-128"/>
              </a:rPr>
              <a:t>Targeting R15 LI stage 2 (33.107 /127) for SA#78.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sz="18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GB" altLang="en-US" dirty="0">
                <a:ea typeface="ＭＳ Ｐゴシック" panose="020B0600070205080204" pitchFamily="34" charset="-128"/>
              </a:rPr>
              <a:t>SA3-LI delegate numbers increasing.</a:t>
            </a:r>
          </a:p>
          <a:p>
            <a:pPr lvl="1">
              <a:defRPr/>
            </a:pPr>
            <a:r>
              <a:rPr lang="en-GB" altLang="en-US" sz="1800" dirty="0">
                <a:ea typeface="ＭＳ Ｐゴシック" panose="020B0600070205080204" pitchFamily="34" charset="-128"/>
              </a:rPr>
              <a:t>Additional input required to meet 5G timescales.</a:t>
            </a:r>
          </a:p>
          <a:p>
            <a:pPr lvl="1">
              <a:defRPr/>
            </a:pPr>
            <a:r>
              <a:rPr lang="en-GB" altLang="en-US" sz="1800" dirty="0">
                <a:ea typeface="ＭＳ Ｐゴシック" panose="020B0600070205080204" pitchFamily="34" charset="-128"/>
              </a:rPr>
              <a:t>Prioritisation based on operator and LEA attendance.</a:t>
            </a:r>
          </a:p>
          <a:p>
            <a:pPr lvl="1">
              <a:defRPr/>
            </a:pPr>
            <a:endParaRPr lang="en-GB" altLang="en-US" sz="11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7752945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SA3 aspects related to Mission Critical (MCPTT, MCSec, FS_MC_Sec)</a:t>
            </a:r>
          </a:p>
        </p:txBody>
      </p:sp>
      <p:sp>
        <p:nvSpPr>
          <p:cNvPr id="22531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9875" y="1209675"/>
            <a:ext cx="8604250" cy="4951413"/>
          </a:xfrm>
        </p:spPr>
        <p:txBody>
          <a:bodyPr/>
          <a:lstStyle/>
          <a:p>
            <a:r>
              <a:rPr lang="en-US" altLang="en-US" dirty="0" smtClean="0"/>
              <a:t>Several audio conferences held that resulted in good progress</a:t>
            </a:r>
          </a:p>
          <a:p>
            <a:r>
              <a:rPr lang="en-US" altLang="en-US" dirty="0" smtClean="0"/>
              <a:t>Completion rate:</a:t>
            </a:r>
          </a:p>
          <a:p>
            <a:pPr lvl="1"/>
            <a:r>
              <a:rPr lang="en-US" altLang="ja-JP" dirty="0" smtClean="0"/>
              <a:t>TS 33.180 “Security of the Mission Critical Service (</a:t>
            </a:r>
            <a:r>
              <a:rPr lang="en-US" altLang="ja-JP" dirty="0" err="1" smtClean="0"/>
              <a:t>MCSec</a:t>
            </a:r>
            <a:r>
              <a:rPr lang="en-US" altLang="ja-JP" dirty="0" smtClean="0"/>
              <a:t>)” 25% </a:t>
            </a:r>
            <a:r>
              <a:rPr lang="en-US" altLang="ja-JP" dirty="0" smtClean="0">
                <a:sym typeface="Wingdings" panose="05000000000000000000" pitchFamily="2" charset="2"/>
              </a:rPr>
              <a:t> 85%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TR 33.880 “Study on Mission Critical Security Enhancements (</a:t>
            </a:r>
            <a:r>
              <a:rPr lang="en-US" altLang="ja-JP" dirty="0" err="1" smtClean="0"/>
              <a:t>FS_MC_Sec</a:t>
            </a:r>
            <a:r>
              <a:rPr lang="en-US" altLang="ja-JP" dirty="0" smtClean="0"/>
              <a:t>)”					         60% </a:t>
            </a:r>
            <a:r>
              <a:rPr lang="en-US" altLang="ja-JP" dirty="0" smtClean="0">
                <a:sym typeface="Wingdings" panose="05000000000000000000" pitchFamily="2" charset="2"/>
              </a:rPr>
              <a:t> 65%</a:t>
            </a:r>
            <a:endParaRPr lang="en-US" altLang="ja-JP" dirty="0" smtClean="0"/>
          </a:p>
          <a:p>
            <a:r>
              <a:rPr lang="en-US" altLang="ja-JP" dirty="0" smtClean="0"/>
              <a:t>Specs sent for </a:t>
            </a:r>
            <a:r>
              <a:rPr lang="en-US" altLang="ja-JP" dirty="0" smtClean="0">
                <a:solidFill>
                  <a:srgbClr val="FF0000"/>
                </a:solidFill>
              </a:rPr>
              <a:t>approval</a:t>
            </a:r>
            <a:r>
              <a:rPr lang="en-US" altLang="ja-JP" dirty="0" smtClean="0"/>
              <a:t>:</a:t>
            </a:r>
          </a:p>
          <a:p>
            <a:pPr lvl="1"/>
            <a:r>
              <a:rPr lang="en-US" altLang="en-US" dirty="0"/>
              <a:t>TS 33.180 “Security of the Mission Critical Service” </a:t>
            </a:r>
            <a:r>
              <a:rPr lang="en-GB" altLang="ja-JP" dirty="0"/>
              <a:t>(</a:t>
            </a:r>
            <a:r>
              <a:rPr lang="en-GB" altLang="ja-JP" dirty="0" smtClean="0"/>
              <a:t>SP-170415)</a:t>
            </a:r>
            <a:endParaRPr lang="en-US" altLang="ja-JP" dirty="0" smtClean="0"/>
          </a:p>
          <a:p>
            <a:r>
              <a:rPr lang="en-US" altLang="ja-JP" dirty="0" smtClean="0"/>
              <a:t>WID and SID sent for </a:t>
            </a:r>
            <a:r>
              <a:rPr lang="en-US" altLang="ja-JP" dirty="0" smtClean="0">
                <a:solidFill>
                  <a:srgbClr val="FF0000"/>
                </a:solidFill>
              </a:rPr>
              <a:t>approval</a:t>
            </a:r>
            <a:r>
              <a:rPr lang="en-US" altLang="ja-JP" dirty="0" smtClean="0"/>
              <a:t>:</a:t>
            </a:r>
          </a:p>
          <a:p>
            <a:pPr marL="627063" lvl="1" indent="-169863"/>
            <a:r>
              <a:rPr lang="en-US" altLang="en-US" sz="1800" dirty="0" smtClean="0"/>
              <a:t>WID </a:t>
            </a:r>
            <a:r>
              <a:rPr lang="en-US" altLang="en-US" sz="1800" dirty="0"/>
              <a:t>on Mission Critical Security Enhancements </a:t>
            </a:r>
            <a:r>
              <a:rPr lang="en-GB" altLang="ja-JP" sz="1800" dirty="0"/>
              <a:t>(</a:t>
            </a:r>
            <a:r>
              <a:rPr lang="en-GB" altLang="ja-JP" sz="1800" dirty="0" smtClean="0"/>
              <a:t>SP-170416)</a:t>
            </a:r>
            <a:endParaRPr lang="en-US" altLang="en-US" sz="1800" dirty="0"/>
          </a:p>
          <a:p>
            <a:pPr marL="627063" lvl="1" indent="-169863"/>
            <a:r>
              <a:rPr lang="en-US" altLang="en-US" sz="1800" dirty="0"/>
              <a:t>Revised SID on Study on Mission Critical Security Enhancements </a:t>
            </a:r>
            <a:r>
              <a:rPr lang="en-GB" altLang="ja-JP" sz="1800" dirty="0"/>
              <a:t>(SP-170416)</a:t>
            </a:r>
          </a:p>
          <a:p>
            <a:pPr marL="1027113" lvl="2" indent="-169863"/>
            <a:r>
              <a:rPr lang="en-GB" altLang="en-US" sz="1600" dirty="0"/>
              <a:t>Decision to continue with TR 33.880 in Release 15</a:t>
            </a:r>
            <a:endParaRPr lang="en-US" altLang="en-US" sz="1600" dirty="0"/>
          </a:p>
          <a:p>
            <a:pPr marL="627063" lvl="1" indent="-169863"/>
            <a:endParaRPr lang="en-US" altLang="en-US" sz="1800" dirty="0"/>
          </a:p>
          <a:p>
            <a:endParaRPr lang="en-US" altLang="ja-JP" dirty="0" smtClean="0"/>
          </a:p>
          <a:p>
            <a:endParaRPr lang="en-US" altLang="ja-JP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Security Assurance Specification for 3GPP Network Products</a:t>
            </a:r>
            <a:r>
              <a:rPr lang="en-US" altLang="en-US" dirty="0" smtClean="0"/>
              <a:t> (SCAS-SA3, SCAS_PGW, </a:t>
            </a:r>
            <a:r>
              <a:rPr lang="en-US" altLang="en-US" dirty="0" err="1" smtClean="0"/>
              <a:t>SCAS_eNB</a:t>
            </a:r>
            <a:r>
              <a:rPr lang="en-US" altLang="en-US" dirty="0" smtClean="0"/>
              <a:t>, SCAS-SA3TR)</a:t>
            </a:r>
            <a:endParaRPr lang="en-GB" altLang="en-US" dirty="0" smtClean="0"/>
          </a:p>
        </p:txBody>
      </p:sp>
      <p:sp>
        <p:nvSpPr>
          <p:cNvPr id="26627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8613" y="1285857"/>
            <a:ext cx="8547100" cy="4830762"/>
          </a:xfrm>
        </p:spPr>
        <p:txBody>
          <a:bodyPr/>
          <a:lstStyle/>
          <a:p>
            <a:pPr>
              <a:defRPr/>
            </a:pPr>
            <a:r>
              <a:rPr lang="en-US" altLang="en-US" dirty="0" smtClean="0"/>
              <a:t>Completion rate:</a:t>
            </a:r>
            <a:endParaRPr lang="en-GB" altLang="en-US" dirty="0" smtClean="0"/>
          </a:p>
          <a:p>
            <a:pPr lvl="1">
              <a:defRPr/>
            </a:pPr>
            <a:r>
              <a:rPr lang="en-US" altLang="en-US" dirty="0" smtClean="0"/>
              <a:t>SCAS-SA3: 					90%</a:t>
            </a:r>
            <a:r>
              <a:rPr lang="en-US" altLang="en-US" dirty="0" smtClean="0">
                <a:sym typeface="Wingdings" panose="05000000000000000000" pitchFamily="2" charset="2"/>
              </a:rPr>
              <a:t></a:t>
            </a:r>
            <a:r>
              <a:rPr lang="en-US" altLang="en-US" dirty="0" smtClean="0"/>
              <a:t>100%</a:t>
            </a:r>
          </a:p>
          <a:p>
            <a:pPr lvl="2">
              <a:defRPr/>
            </a:pPr>
            <a:r>
              <a:rPr lang="en-US" altLang="en-US" sz="1600" dirty="0" smtClean="0"/>
              <a:t>TS 33.116 “</a:t>
            </a:r>
            <a:r>
              <a:rPr lang="en-GB" altLang="ja-JP" sz="1600" dirty="0" smtClean="0"/>
              <a:t>Security Assurance Specification for 3GPP network product classes</a:t>
            </a:r>
            <a:r>
              <a:rPr lang="en-US" altLang="en-US" sz="1600" dirty="0" smtClean="0"/>
              <a:t>”</a:t>
            </a:r>
          </a:p>
          <a:p>
            <a:pPr lvl="2">
              <a:defRPr/>
            </a:pPr>
            <a:r>
              <a:rPr lang="en-US" altLang="en-US" sz="1600" dirty="0" smtClean="0"/>
              <a:t>TS 33.117 “Catalogue of General Security Assurance Requirements”</a:t>
            </a:r>
          </a:p>
          <a:p>
            <a:pPr lvl="1">
              <a:defRPr/>
            </a:pPr>
            <a:r>
              <a:rPr lang="en-US" altLang="en-US" dirty="0" smtClean="0"/>
              <a:t>SCAS_PGW:					80%</a:t>
            </a:r>
            <a:r>
              <a:rPr lang="en-US" altLang="en-US" dirty="0" smtClean="0">
                <a:sym typeface="Wingdings" panose="05000000000000000000" pitchFamily="2" charset="2"/>
              </a:rPr>
              <a:t></a:t>
            </a:r>
            <a:r>
              <a:rPr lang="en-US" altLang="en-US" dirty="0" smtClean="0"/>
              <a:t>95%</a:t>
            </a:r>
          </a:p>
          <a:p>
            <a:pPr lvl="2">
              <a:defRPr/>
            </a:pPr>
            <a:r>
              <a:rPr lang="en-US" altLang="en-US" sz="1600" dirty="0" smtClean="0"/>
              <a:t>TR 33.250 “</a:t>
            </a:r>
            <a:r>
              <a:rPr lang="en-US" altLang="ja-JP" sz="1600" dirty="0" smtClean="0"/>
              <a:t>Security Assurance Specification for PGW network product class</a:t>
            </a:r>
            <a:r>
              <a:rPr lang="en-US" altLang="en-US" sz="1600" dirty="0" smtClean="0"/>
              <a:t>”</a:t>
            </a:r>
          </a:p>
          <a:p>
            <a:pPr lvl="1">
              <a:defRPr/>
            </a:pPr>
            <a:r>
              <a:rPr lang="en-US" altLang="en-US" dirty="0" err="1" smtClean="0"/>
              <a:t>SCAS_eNB</a:t>
            </a:r>
            <a:r>
              <a:rPr lang="en-US" altLang="en-US" dirty="0" smtClean="0"/>
              <a:t>	</a:t>
            </a:r>
            <a:r>
              <a:rPr lang="en-US" altLang="en-US" dirty="0"/>
              <a:t>:</a:t>
            </a:r>
            <a:r>
              <a:rPr lang="en-US" altLang="en-US" dirty="0" smtClean="0"/>
              <a:t>					25%</a:t>
            </a:r>
            <a:r>
              <a:rPr lang="en-US" altLang="en-US" dirty="0" smtClean="0">
                <a:sym typeface="Wingdings" panose="05000000000000000000" pitchFamily="2" charset="2"/>
              </a:rPr>
              <a:t></a:t>
            </a:r>
            <a:r>
              <a:rPr lang="en-US" altLang="en-US" dirty="0" smtClean="0"/>
              <a:t>75%</a:t>
            </a:r>
          </a:p>
          <a:p>
            <a:pPr lvl="2">
              <a:defRPr/>
            </a:pPr>
            <a:r>
              <a:rPr lang="en-US" altLang="ja-JP" sz="1600" dirty="0" smtClean="0"/>
              <a:t>TS 33.216 “Security </a:t>
            </a:r>
            <a:r>
              <a:rPr lang="en-US" altLang="ja-JP" sz="1600" dirty="0"/>
              <a:t>Assurance Specification for </a:t>
            </a:r>
            <a:r>
              <a:rPr lang="en-US" altLang="ja-JP" sz="1600" dirty="0" err="1"/>
              <a:t>eNB</a:t>
            </a:r>
            <a:r>
              <a:rPr lang="en-US" altLang="ja-JP" sz="1600" dirty="0"/>
              <a:t> network product </a:t>
            </a:r>
            <a:r>
              <a:rPr lang="en-US" altLang="ja-JP" sz="1600" dirty="0" smtClean="0"/>
              <a:t>class”</a:t>
            </a:r>
          </a:p>
          <a:p>
            <a:pPr>
              <a:defRPr/>
            </a:pPr>
            <a:r>
              <a:rPr lang="en-GB" altLang="ja-JP" dirty="0" smtClean="0"/>
              <a:t>Specs </a:t>
            </a:r>
            <a:r>
              <a:rPr lang="en-GB" altLang="ja-JP" dirty="0"/>
              <a:t>sent for </a:t>
            </a:r>
            <a:r>
              <a:rPr lang="en-GB" altLang="ja-JP" dirty="0" smtClean="0">
                <a:solidFill>
                  <a:srgbClr val="FF0000"/>
                </a:solidFill>
              </a:rPr>
              <a:t>approval</a:t>
            </a:r>
            <a:r>
              <a:rPr lang="en-GB" altLang="ja-JP" dirty="0" smtClean="0"/>
              <a:t>:</a:t>
            </a:r>
            <a:endParaRPr lang="en-GB" altLang="ja-JP" dirty="0"/>
          </a:p>
          <a:p>
            <a:pPr marL="627063" lvl="1" indent="-169863">
              <a:lnSpc>
                <a:spcPct val="80000"/>
              </a:lnSpc>
              <a:defRPr/>
            </a:pPr>
            <a:r>
              <a:rPr lang="en-GB" altLang="ja-JP" dirty="0" smtClean="0"/>
              <a:t>TS </a:t>
            </a:r>
            <a:r>
              <a:rPr lang="en-GB" altLang="ja-JP" dirty="0"/>
              <a:t>33.250 - Security Assurance Specification for PGW network product class  (</a:t>
            </a:r>
            <a:r>
              <a:rPr lang="en-GB" altLang="ja-JP" dirty="0" smtClean="0"/>
              <a:t>SP-170420)</a:t>
            </a:r>
            <a:endParaRPr lang="en-US" altLang="ja-JP" dirty="0" smtClean="0"/>
          </a:p>
          <a:p>
            <a:pPr>
              <a:defRPr/>
            </a:pPr>
            <a:endParaRPr lang="en-US" altLang="en-US" dirty="0" smtClean="0"/>
          </a:p>
          <a:p>
            <a:pPr marL="0" indent="0">
              <a:buFontTx/>
              <a:buNone/>
              <a:defRPr/>
            </a:pPr>
            <a:endParaRPr lang="en-US" altLang="ja-JP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Security Assurance Specification for 3GPP Network Products</a:t>
            </a:r>
            <a:r>
              <a:rPr lang="en-US" altLang="en-US" smtClean="0"/>
              <a:t> (SCAS-SA3, SCAS_PGW, SCAS_eNB)</a:t>
            </a:r>
            <a:endParaRPr lang="en-GB" altLang="en-US" smtClean="0"/>
          </a:p>
        </p:txBody>
      </p:sp>
      <p:sp>
        <p:nvSpPr>
          <p:cNvPr id="26627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8613" y="1255713"/>
            <a:ext cx="8547100" cy="4830762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Rel-15 </a:t>
            </a:r>
            <a:r>
              <a:rPr lang="en-US" altLang="ja-JP" dirty="0"/>
              <a:t>CRs </a:t>
            </a:r>
            <a:r>
              <a:rPr lang="en-US" altLang="ja-JP" dirty="0" smtClean="0"/>
              <a:t>for TS 33.116 </a:t>
            </a:r>
            <a:r>
              <a:rPr lang="en-US" altLang="ja-JP" dirty="0"/>
              <a:t>Security Assurance Specification for 3GPP network products (SCAS-SA3) for </a:t>
            </a:r>
            <a:r>
              <a:rPr lang="en-US" altLang="ja-JP" dirty="0">
                <a:solidFill>
                  <a:srgbClr val="FF0000"/>
                </a:solidFill>
              </a:rPr>
              <a:t>approval</a:t>
            </a:r>
            <a:r>
              <a:rPr lang="en-US" altLang="ja-JP" dirty="0"/>
              <a:t> (</a:t>
            </a:r>
            <a:r>
              <a:rPr lang="en-US" altLang="ja-JP" dirty="0" smtClean="0"/>
              <a:t>SP-170423)</a:t>
            </a:r>
            <a:endParaRPr lang="en-US" altLang="en-US" dirty="0"/>
          </a:p>
          <a:p>
            <a:pPr lvl="1">
              <a:defRPr/>
            </a:pPr>
            <a:r>
              <a:rPr lang="en-GB" altLang="ja-JP" dirty="0"/>
              <a:t>Resolution of editor's notes in </a:t>
            </a:r>
            <a:r>
              <a:rPr lang="en-GB" altLang="ja-JP" dirty="0" smtClean="0"/>
              <a:t>33.116</a:t>
            </a:r>
          </a:p>
          <a:p>
            <a:pPr>
              <a:defRPr/>
            </a:pPr>
            <a:r>
              <a:rPr lang="en-US" altLang="ja-JP" dirty="0" smtClean="0"/>
              <a:t>Rel-15 </a:t>
            </a:r>
            <a:r>
              <a:rPr lang="en-US" altLang="ja-JP" dirty="0"/>
              <a:t>CRs for TS </a:t>
            </a:r>
            <a:r>
              <a:rPr lang="en-US" altLang="ja-JP" dirty="0" smtClean="0"/>
              <a:t>33.117 </a:t>
            </a:r>
            <a:r>
              <a:rPr lang="en-US" altLang="ja-JP" dirty="0"/>
              <a:t>Security Assurance Specification for 3GPP network products (SCAS-SA3) for </a:t>
            </a:r>
            <a:r>
              <a:rPr lang="en-US" altLang="ja-JP" dirty="0">
                <a:solidFill>
                  <a:srgbClr val="FF0000"/>
                </a:solidFill>
              </a:rPr>
              <a:t>approval</a:t>
            </a:r>
            <a:r>
              <a:rPr lang="en-US" altLang="ja-JP" dirty="0"/>
              <a:t> (</a:t>
            </a:r>
            <a:r>
              <a:rPr lang="en-US" altLang="ja-JP" dirty="0" smtClean="0"/>
              <a:t>SP-170423)</a:t>
            </a:r>
            <a:endParaRPr lang="en-US" altLang="en-US" dirty="0"/>
          </a:p>
          <a:p>
            <a:pPr lvl="1">
              <a:defRPr/>
            </a:pPr>
            <a:r>
              <a:rPr lang="en-GB" altLang="ja-JP" dirty="0"/>
              <a:t>Resolution of editor's notes in 33.117</a:t>
            </a:r>
            <a:endParaRPr lang="en-US" altLang="en-US" dirty="0"/>
          </a:p>
          <a:p>
            <a:pPr>
              <a:defRPr/>
            </a:pPr>
            <a:r>
              <a:rPr lang="en-US" altLang="ja-JP" dirty="0" smtClean="0"/>
              <a:t>Rel-14 </a:t>
            </a:r>
            <a:r>
              <a:rPr lang="en-US" altLang="ja-JP" dirty="0"/>
              <a:t>CRs for TR 33.916 </a:t>
            </a:r>
            <a:r>
              <a:rPr lang="en-US" altLang="ja-JP" dirty="0" smtClean="0"/>
              <a:t>on </a:t>
            </a:r>
            <a:r>
              <a:rPr lang="en-US" altLang="ja-JP" dirty="0"/>
              <a:t>Security Assurance scheme for 3GPP network products </a:t>
            </a:r>
            <a:r>
              <a:rPr lang="en-US" altLang="ja-JP" dirty="0" smtClean="0"/>
              <a:t>(</a:t>
            </a:r>
            <a:r>
              <a:rPr lang="en-US" altLang="ja-JP" dirty="0"/>
              <a:t>SCAS-SA3TR) </a:t>
            </a:r>
            <a:r>
              <a:rPr lang="en-US" altLang="ja-JP" dirty="0" smtClean="0">
                <a:solidFill>
                  <a:srgbClr val="FF0000"/>
                </a:solidFill>
              </a:rPr>
              <a:t>approval</a:t>
            </a:r>
            <a:r>
              <a:rPr lang="en-US" altLang="ja-JP" dirty="0" smtClean="0"/>
              <a:t> (SP-170431)</a:t>
            </a:r>
            <a:endParaRPr lang="en-US" altLang="en-US" dirty="0" smtClean="0"/>
          </a:p>
          <a:p>
            <a:pPr lvl="1">
              <a:defRPr/>
            </a:pPr>
            <a:r>
              <a:rPr lang="en-US" altLang="en-US" dirty="0"/>
              <a:t>Update of references to GSMA NESAS documents in TR 33.916 </a:t>
            </a:r>
          </a:p>
          <a:p>
            <a:pPr lvl="1">
              <a:defRPr/>
            </a:pPr>
            <a:r>
              <a:rPr lang="en-US" altLang="en-US" dirty="0"/>
              <a:t>Resolution of editor's notes in 33.916 </a:t>
            </a:r>
            <a:endParaRPr lang="en-US" altLang="en-US" dirty="0" smtClean="0"/>
          </a:p>
          <a:p>
            <a:pPr marL="0" indent="0">
              <a:buFontTx/>
              <a:buNone/>
              <a:defRPr/>
            </a:pPr>
            <a:endParaRPr lang="en-US" altLang="ja-JP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Security enhancements of EGPRS based cellular systems with support for ultra low complexity and low throughput Internet of Things (EASE_EC_GSM)</a:t>
            </a:r>
            <a:endParaRPr lang="en-GB" altLang="en-US" smtClean="0"/>
          </a:p>
        </p:txBody>
      </p:sp>
      <p:sp>
        <p:nvSpPr>
          <p:cNvPr id="2867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85775" y="1624013"/>
            <a:ext cx="8388350" cy="4660900"/>
          </a:xfrm>
        </p:spPr>
        <p:txBody>
          <a:bodyPr/>
          <a:lstStyle/>
          <a:p>
            <a:r>
              <a:rPr lang="en-US" altLang="ja-JP" dirty="0" smtClean="0"/>
              <a:t>Completion rate:					99%</a:t>
            </a:r>
            <a:r>
              <a:rPr lang="en-US" altLang="ja-JP" dirty="0" smtClean="0">
                <a:sym typeface="Wingdings" panose="05000000000000000000" pitchFamily="2" charset="2"/>
              </a:rPr>
              <a:t></a:t>
            </a:r>
            <a:r>
              <a:rPr lang="en-US" altLang="ja-JP" dirty="0" smtClean="0"/>
              <a:t>100%</a:t>
            </a:r>
          </a:p>
          <a:p>
            <a:r>
              <a:rPr lang="en-US" altLang="ja-JP" dirty="0" smtClean="0"/>
              <a:t>CRs to TS 43.020</a:t>
            </a:r>
          </a:p>
          <a:p>
            <a:r>
              <a:rPr lang="en-US" altLang="ja-JP" dirty="0" smtClean="0"/>
              <a:t>Rel-13 and Rel-14 CRs to TS 42.020 EGPRS Access Security Enhancements  in relation to Cellular </a:t>
            </a:r>
            <a:r>
              <a:rPr lang="en-US" altLang="ja-JP" dirty="0" err="1" smtClean="0"/>
              <a:t>IoT</a:t>
            </a:r>
            <a:r>
              <a:rPr lang="en-US" altLang="ja-JP" dirty="0" smtClean="0"/>
              <a:t> (EASE_EC_GSM) for </a:t>
            </a:r>
            <a:r>
              <a:rPr lang="en-US" altLang="ja-JP" dirty="0" smtClean="0">
                <a:solidFill>
                  <a:srgbClr val="FF0000"/>
                </a:solidFill>
              </a:rPr>
              <a:t>approval</a:t>
            </a:r>
            <a:r>
              <a:rPr lang="en-US" altLang="ja-JP" dirty="0" smtClean="0"/>
              <a:t> (SP-170432)</a:t>
            </a:r>
          </a:p>
          <a:p>
            <a:pPr lvl="1"/>
            <a:r>
              <a:rPr lang="en-GB" altLang="ja-JP" dirty="0"/>
              <a:t>Adding references to GIA4, GEA5/GIA5 and stage 3 GMM specifications, and removing corresponding editor's </a:t>
            </a:r>
            <a:r>
              <a:rPr lang="en-GB" altLang="ja-JP" dirty="0" smtClean="0"/>
              <a:t>notes</a:t>
            </a:r>
            <a:endParaRPr lang="en-US" altLang="ja-JP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タイトル 1"/>
          <p:cNvSpPr>
            <a:spLocks noGrp="1"/>
          </p:cNvSpPr>
          <p:nvPr>
            <p:ph type="title"/>
          </p:nvPr>
        </p:nvSpPr>
        <p:spPr>
          <a:xfrm>
            <a:off x="488950" y="12700"/>
            <a:ext cx="6827838" cy="1143000"/>
          </a:xfrm>
        </p:spPr>
        <p:txBody>
          <a:bodyPr/>
          <a:lstStyle/>
          <a:p>
            <a:r>
              <a:rPr lang="en-US" altLang="en-US" smtClean="0"/>
              <a:t>Summary</a:t>
            </a:r>
            <a:endParaRPr lang="en-GB" altLang="en-US" smtClean="0"/>
          </a:p>
        </p:txBody>
      </p:sp>
      <p:sp>
        <p:nvSpPr>
          <p:cNvPr id="7171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88950" y="1604373"/>
            <a:ext cx="8388350" cy="4530725"/>
          </a:xfrm>
        </p:spPr>
        <p:txBody>
          <a:bodyPr/>
          <a:lstStyle/>
          <a:p>
            <a:r>
              <a:rPr lang="en-US" altLang="ja-JP" sz="1800" dirty="0"/>
              <a:t>Several conference calls held on all SA3 activities especially on 5G security</a:t>
            </a:r>
          </a:p>
          <a:p>
            <a:r>
              <a:rPr lang="en-US" altLang="ja-JP" sz="1800" dirty="0" err="1"/>
              <a:t>eMeeting</a:t>
            </a:r>
            <a:r>
              <a:rPr lang="en-US" altLang="ja-JP" sz="1800" dirty="0"/>
              <a:t> held for timely completion of </a:t>
            </a:r>
            <a:r>
              <a:rPr lang="en-US" altLang="ja-JP" sz="1800" dirty="0" err="1"/>
              <a:t>DoNAS</a:t>
            </a:r>
            <a:r>
              <a:rPr lang="en-US" altLang="ja-JP" sz="1800" dirty="0"/>
              <a:t> work</a:t>
            </a:r>
          </a:p>
          <a:p>
            <a:r>
              <a:rPr lang="en-US" altLang="ja-JP" sz="1800" dirty="0" smtClean="0"/>
              <a:t>WIDs and SIDs for </a:t>
            </a:r>
            <a:r>
              <a:rPr lang="en-US" altLang="ja-JP" sz="1800" dirty="0" smtClean="0">
                <a:solidFill>
                  <a:srgbClr val="FF0000"/>
                </a:solidFill>
              </a:rPr>
              <a:t>approval</a:t>
            </a:r>
            <a:r>
              <a:rPr lang="en-US" altLang="ja-JP" sz="1800" dirty="0" smtClean="0"/>
              <a:t>: </a:t>
            </a:r>
          </a:p>
          <a:p>
            <a:pPr marL="627063" lvl="1" indent="-169863"/>
            <a:r>
              <a:rPr lang="en-US" altLang="en-US" sz="1800" dirty="0"/>
              <a:t>Study on Long Term Key Update Procedures </a:t>
            </a:r>
            <a:r>
              <a:rPr lang="en-GB" altLang="ja-JP" sz="1800" dirty="0"/>
              <a:t>(SP-17wxyz)</a:t>
            </a:r>
            <a:endParaRPr lang="en-US" altLang="en-US" sz="1800" dirty="0"/>
          </a:p>
          <a:p>
            <a:pPr marL="627063" lvl="1" indent="-169863"/>
            <a:r>
              <a:rPr lang="en-US" altLang="en-US" sz="1800" dirty="0"/>
              <a:t>WID on Mission Critical Security Enhancements </a:t>
            </a:r>
            <a:r>
              <a:rPr lang="en-GB" altLang="ja-JP" sz="1800" dirty="0"/>
              <a:t>(SP-17wxyz)</a:t>
            </a:r>
            <a:endParaRPr lang="en-US" altLang="en-US" sz="1800" dirty="0"/>
          </a:p>
          <a:p>
            <a:pPr marL="627063" lvl="1" indent="-169863"/>
            <a:r>
              <a:rPr lang="en-US" altLang="en-US" sz="1800" dirty="0" smtClean="0"/>
              <a:t>Revised </a:t>
            </a:r>
            <a:r>
              <a:rPr lang="en-US" altLang="en-US" sz="1800" dirty="0"/>
              <a:t>SID on Study on Mission Critical Security Enhancements </a:t>
            </a:r>
            <a:r>
              <a:rPr lang="en-GB" altLang="ja-JP" sz="1800" dirty="0"/>
              <a:t>(SP-17wxyz</a:t>
            </a:r>
            <a:r>
              <a:rPr lang="en-GB" altLang="ja-JP" sz="1800" dirty="0" smtClean="0"/>
              <a:t>)</a:t>
            </a:r>
          </a:p>
          <a:p>
            <a:pPr marL="1027113" lvl="2" indent="-169863"/>
            <a:r>
              <a:rPr lang="en-GB" altLang="en-US" sz="1600" dirty="0" smtClean="0"/>
              <a:t>Decision to continue with TR 33.880 in Release 15</a:t>
            </a:r>
            <a:endParaRPr lang="en-US" altLang="en-US" sz="1600" dirty="0"/>
          </a:p>
          <a:p>
            <a:pPr marL="627063" lvl="1" indent="-169863"/>
            <a:r>
              <a:rPr lang="en-US" altLang="en-US" sz="1800" dirty="0" smtClean="0"/>
              <a:t>Updated </a:t>
            </a:r>
            <a:r>
              <a:rPr lang="en-US" altLang="en-US" sz="1800" dirty="0"/>
              <a:t>WID Battery Efficient Security for very low Throughput Machine Type Communication Devices </a:t>
            </a:r>
            <a:r>
              <a:rPr lang="en-GB" altLang="ja-JP" sz="1800" dirty="0"/>
              <a:t>(SP-17wxyz</a:t>
            </a:r>
            <a:r>
              <a:rPr lang="en-GB" altLang="ja-JP" sz="1800" dirty="0" smtClean="0"/>
              <a:t>)</a:t>
            </a:r>
          </a:p>
          <a:p>
            <a:pPr marL="1027113" lvl="2" indent="-169863"/>
            <a:r>
              <a:rPr lang="en-GB" altLang="ja-JP" sz="1600" dirty="0" smtClean="0"/>
              <a:t>Decision to develop a new TS instead of CRs to </a:t>
            </a:r>
            <a:r>
              <a:rPr lang="en-US" altLang="ja-JP" sz="1600" dirty="0" err="1" smtClean="0"/>
              <a:t>TSes</a:t>
            </a:r>
            <a:r>
              <a:rPr lang="en-US" altLang="ja-JP" sz="1600" dirty="0" smtClean="0"/>
              <a:t> </a:t>
            </a:r>
            <a:r>
              <a:rPr lang="en-US" altLang="ja-JP" sz="1600" dirty="0"/>
              <a:t>33.401, 43.020, </a:t>
            </a:r>
            <a:r>
              <a:rPr lang="en-US" altLang="ja-JP" sz="1600" dirty="0" smtClean="0"/>
              <a:t>33.220</a:t>
            </a:r>
            <a:endParaRPr lang="en-GB" altLang="ja-JP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Battery Efficient Security for very low Throughput Machine Type Communication Devices</a:t>
            </a:r>
            <a:r>
              <a:rPr lang="en-US" altLang="en-US" smtClean="0"/>
              <a:t> </a:t>
            </a:r>
            <a:r>
              <a:rPr lang="en-GB" altLang="ja-JP" smtClean="0"/>
              <a:t>(</a:t>
            </a:r>
            <a:r>
              <a:rPr lang="en-US" altLang="en-US" smtClean="0"/>
              <a:t>BEST_MTC_Sec</a:t>
            </a:r>
            <a:r>
              <a:rPr lang="en-GB" altLang="ja-JP" smtClean="0"/>
              <a:t>)</a:t>
            </a:r>
            <a:endParaRPr lang="ja-JP" altLang="en-US" smtClean="0"/>
          </a:p>
        </p:txBody>
      </p:sp>
      <p:sp>
        <p:nvSpPr>
          <p:cNvPr id="30723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88950" y="1371600"/>
            <a:ext cx="8388350" cy="4830763"/>
          </a:xfrm>
        </p:spPr>
        <p:txBody>
          <a:bodyPr/>
          <a:lstStyle/>
          <a:p>
            <a:r>
              <a:rPr lang="en-US" altLang="ja-JP" sz="2000" dirty="0" smtClean="0"/>
              <a:t>Completion rate:					20%</a:t>
            </a:r>
            <a:r>
              <a:rPr lang="en-US" altLang="ja-JP" sz="2000" dirty="0" smtClean="0">
                <a:sym typeface="Wingdings" panose="05000000000000000000" pitchFamily="2" charset="2"/>
              </a:rPr>
              <a:t></a:t>
            </a:r>
            <a:r>
              <a:rPr lang="en-US" altLang="ja-JP" sz="2000" dirty="0" smtClean="0"/>
              <a:t>95%</a:t>
            </a:r>
          </a:p>
          <a:p>
            <a:r>
              <a:rPr lang="en-GB" altLang="ja-JP" sz="2000" dirty="0" smtClean="0"/>
              <a:t>Decision to have a new TS; WID modified accordingly</a:t>
            </a:r>
          </a:p>
          <a:p>
            <a:r>
              <a:rPr lang="en-GB" altLang="ja-JP" sz="2000" dirty="0" smtClean="0"/>
              <a:t>WID sent for </a:t>
            </a:r>
            <a:r>
              <a:rPr lang="en-GB" altLang="ja-JP" sz="2000" dirty="0" smtClean="0">
                <a:solidFill>
                  <a:srgbClr val="FF0000"/>
                </a:solidFill>
              </a:rPr>
              <a:t>approval</a:t>
            </a:r>
            <a:r>
              <a:rPr lang="en-GB" altLang="ja-JP" sz="2000" dirty="0" smtClean="0"/>
              <a:t>:</a:t>
            </a:r>
          </a:p>
          <a:p>
            <a:pPr lvl="1"/>
            <a:r>
              <a:rPr lang="en-US" altLang="en-US" sz="1800" dirty="0"/>
              <a:t>Updated WID Battery Efficient Security for very low Throughput Machine Type Communication Devices </a:t>
            </a:r>
            <a:r>
              <a:rPr lang="en-GB" altLang="ja-JP" sz="1800" dirty="0"/>
              <a:t>(SP-170418)</a:t>
            </a:r>
          </a:p>
          <a:p>
            <a:r>
              <a:rPr lang="en-GB" altLang="ja-JP" sz="2000" dirty="0" smtClean="0"/>
              <a:t>TS sent for </a:t>
            </a:r>
            <a:r>
              <a:rPr lang="en-GB" altLang="ja-JP" sz="2000" dirty="0" smtClean="0">
                <a:solidFill>
                  <a:srgbClr val="FF0000"/>
                </a:solidFill>
              </a:rPr>
              <a:t>approval</a:t>
            </a:r>
            <a:r>
              <a:rPr lang="en-GB" altLang="ja-JP" sz="2000" dirty="0" smtClean="0"/>
              <a:t>:</a:t>
            </a:r>
          </a:p>
          <a:p>
            <a:pPr lvl="1"/>
            <a:r>
              <a:rPr lang="en-IN" altLang="ja-JP" sz="1800" dirty="0"/>
              <a:t>TS 33.xxx “Battery Efficient Security for very low Throughput Machine Type Communication Devices” </a:t>
            </a:r>
            <a:r>
              <a:rPr lang="en-GB" altLang="ja-JP" sz="1800" dirty="0"/>
              <a:t>(</a:t>
            </a:r>
            <a:r>
              <a:rPr lang="en-GB" altLang="ja-JP" sz="1800" dirty="0" smtClean="0"/>
              <a:t>SP-170417)</a:t>
            </a:r>
          </a:p>
          <a:p>
            <a:r>
              <a:rPr lang="en-US" altLang="ja-JP" sz="2000" dirty="0" smtClean="0"/>
              <a:t>Rel-14 CRs to TS 33.220 Battery Efficient Security for very low Throughput MTC Devices (</a:t>
            </a:r>
            <a:r>
              <a:rPr lang="en-US" altLang="ja-JP" sz="2000" dirty="0" err="1" smtClean="0"/>
              <a:t>BEST_MTC_Sec</a:t>
            </a:r>
            <a:r>
              <a:rPr lang="en-US" altLang="ja-JP" sz="2000" dirty="0" smtClean="0"/>
              <a:t>) for </a:t>
            </a:r>
            <a:r>
              <a:rPr lang="en-US" altLang="ja-JP" sz="2000" dirty="0" smtClean="0">
                <a:solidFill>
                  <a:srgbClr val="FF0000"/>
                </a:solidFill>
              </a:rPr>
              <a:t>approval</a:t>
            </a:r>
            <a:r>
              <a:rPr lang="en-US" altLang="ja-JP" sz="2000" dirty="0" smtClean="0"/>
              <a:t> (SP-170433)</a:t>
            </a:r>
            <a:r>
              <a:rPr lang="en-US" altLang="ja-JP" sz="2000" b="1" dirty="0" smtClean="0"/>
              <a:t> </a:t>
            </a:r>
          </a:p>
          <a:p>
            <a:pPr lvl="1"/>
            <a:r>
              <a:rPr lang="en-US" altLang="ja-JP" sz="1800" dirty="0"/>
              <a:t>Allocation of FC values for BEST </a:t>
            </a:r>
            <a:endParaRPr lang="en-US" altLang="ja-JP" sz="1800" dirty="0" smtClean="0"/>
          </a:p>
          <a:p>
            <a:r>
              <a:rPr lang="en-US" altLang="ja-JP" sz="2000" dirty="0" smtClean="0"/>
              <a:t>Rel-14 CRs  for TR 33.863 </a:t>
            </a:r>
            <a:r>
              <a:rPr lang="en-US" altLang="ja-JP" sz="2000" dirty="0"/>
              <a:t>for </a:t>
            </a:r>
            <a:r>
              <a:rPr lang="en-US" altLang="ja-JP" sz="2000" dirty="0">
                <a:solidFill>
                  <a:srgbClr val="FF0000"/>
                </a:solidFill>
              </a:rPr>
              <a:t>approval</a:t>
            </a:r>
            <a:r>
              <a:rPr lang="en-US" altLang="ja-JP" sz="2000" dirty="0"/>
              <a:t> (</a:t>
            </a:r>
            <a:r>
              <a:rPr lang="en-US" altLang="ja-JP" sz="2000" dirty="0" smtClean="0"/>
              <a:t>SP-170430)</a:t>
            </a:r>
            <a:r>
              <a:rPr lang="en-US" altLang="ja-JP" sz="2000" b="1" dirty="0" smtClean="0"/>
              <a:t> </a:t>
            </a:r>
            <a:endParaRPr lang="en-US" altLang="ja-JP" sz="2000" dirty="0" smtClean="0"/>
          </a:p>
          <a:p>
            <a:pPr lvl="1"/>
            <a:r>
              <a:rPr lang="en-US" altLang="ja-JP" sz="1800" dirty="0"/>
              <a:t>BEST: Update on Key synchronization in Solution #</a:t>
            </a:r>
            <a:r>
              <a:rPr lang="en-US" altLang="ja-JP" sz="1800" dirty="0" smtClean="0"/>
              <a:t>10</a:t>
            </a:r>
          </a:p>
          <a:p>
            <a:pPr lvl="1"/>
            <a:r>
              <a:rPr lang="en-US" altLang="ja-JP" sz="1800" dirty="0"/>
              <a:t>BEST: Update on key uniqueness per EMSE in Solution #10</a:t>
            </a:r>
            <a:endParaRPr lang="en-GB" altLang="ja-JP" sz="18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Security for V2X (V2XLTE-Sec, FS_V2XLTE)</a:t>
            </a:r>
            <a:endParaRPr kumimoji="1" lang="ja-JP" altLang="en-US" smtClean="0"/>
          </a:p>
        </p:txBody>
      </p:sp>
      <p:sp>
        <p:nvSpPr>
          <p:cNvPr id="29699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85775" y="1093788"/>
            <a:ext cx="8388350" cy="4830762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Completion rate:					</a:t>
            </a:r>
            <a:endParaRPr lang="en-US" altLang="ja-JP" dirty="0"/>
          </a:p>
          <a:p>
            <a:pPr lvl="1">
              <a:defRPr/>
            </a:pPr>
            <a:r>
              <a:rPr lang="en-US" altLang="ja-JP" dirty="0" smtClean="0"/>
              <a:t>V2XLTE-Sec					75%</a:t>
            </a:r>
            <a:r>
              <a:rPr lang="en-US" altLang="ja-JP" dirty="0" smtClean="0">
                <a:sym typeface="Wingdings" panose="05000000000000000000" pitchFamily="2" charset="2"/>
              </a:rPr>
              <a:t>100%</a:t>
            </a:r>
            <a:endParaRPr lang="en-US" altLang="ja-JP" dirty="0" smtClean="0"/>
          </a:p>
          <a:p>
            <a:pPr lvl="2">
              <a:defRPr/>
            </a:pPr>
            <a:r>
              <a:rPr lang="en-US" altLang="ja-JP" dirty="0" smtClean="0"/>
              <a:t>TS 33.185 “</a:t>
            </a:r>
            <a:r>
              <a:rPr lang="en-GB" altLang="ja-JP" dirty="0"/>
              <a:t>Security aspect of architecture enhancements for LTE support of V2X services</a:t>
            </a:r>
            <a:r>
              <a:rPr lang="en-US" altLang="ja-JP" dirty="0" smtClean="0"/>
              <a:t>” </a:t>
            </a:r>
          </a:p>
          <a:p>
            <a:pPr lvl="1">
              <a:defRPr/>
            </a:pPr>
            <a:r>
              <a:rPr lang="en-US" altLang="ja-JP" dirty="0" smtClean="0"/>
              <a:t>FS_V2XLTE					90%</a:t>
            </a:r>
            <a:r>
              <a:rPr lang="en-US" altLang="ja-JP" dirty="0" smtClean="0">
                <a:sym typeface="Wingdings" panose="05000000000000000000" pitchFamily="2" charset="2"/>
              </a:rPr>
              <a:t>100%</a:t>
            </a:r>
            <a:endParaRPr lang="en-US" altLang="ja-JP" dirty="0" smtClean="0"/>
          </a:p>
          <a:p>
            <a:pPr lvl="2">
              <a:defRPr/>
            </a:pPr>
            <a:r>
              <a:rPr lang="en-US" altLang="ja-JP" dirty="0" smtClean="0"/>
              <a:t>TR 33.885 “</a:t>
            </a:r>
            <a:r>
              <a:rPr lang="en-US" altLang="ja-JP" dirty="0"/>
              <a:t>Study on security aspects for LTE support of V2X services</a:t>
            </a:r>
            <a:r>
              <a:rPr lang="en-US" altLang="ja-JP" dirty="0" smtClean="0"/>
              <a:t>”</a:t>
            </a:r>
          </a:p>
          <a:p>
            <a:pPr>
              <a:defRPr/>
            </a:pPr>
            <a:r>
              <a:rPr lang="en-GB" altLang="ja-JP" dirty="0"/>
              <a:t>Specs sent for </a:t>
            </a:r>
            <a:r>
              <a:rPr lang="en-GB" altLang="ja-JP" dirty="0" smtClean="0">
                <a:solidFill>
                  <a:srgbClr val="FF0000"/>
                </a:solidFill>
              </a:rPr>
              <a:t>approval</a:t>
            </a:r>
            <a:r>
              <a:rPr lang="en-GB" altLang="ja-JP" dirty="0" smtClean="0"/>
              <a:t>:</a:t>
            </a:r>
            <a:endParaRPr lang="en-GB" altLang="ja-JP" dirty="0"/>
          </a:p>
          <a:p>
            <a:pPr marL="627063" lvl="1" indent="-169863">
              <a:lnSpc>
                <a:spcPct val="80000"/>
              </a:lnSpc>
              <a:defRPr/>
            </a:pPr>
            <a:r>
              <a:rPr lang="en-GB" altLang="ja-JP" dirty="0" smtClean="0"/>
              <a:t>TS </a:t>
            </a:r>
            <a:r>
              <a:rPr lang="en-GB" altLang="ja-JP" dirty="0"/>
              <a:t>33.185 - Security aspect of architecture enhancements for LTE support of V2X services (</a:t>
            </a:r>
            <a:r>
              <a:rPr lang="en-GB" altLang="ja-JP" dirty="0" smtClean="0"/>
              <a:t>SP-170421)</a:t>
            </a:r>
          </a:p>
          <a:p>
            <a:pPr marL="627063" lvl="1" indent="-169863">
              <a:lnSpc>
                <a:spcPct val="80000"/>
              </a:lnSpc>
              <a:defRPr/>
            </a:pPr>
            <a:r>
              <a:rPr lang="en-US" altLang="ja-JP" dirty="0" smtClean="0"/>
              <a:t>TR </a:t>
            </a:r>
            <a:r>
              <a:rPr lang="en-US" altLang="ja-JP" dirty="0"/>
              <a:t>33.885 - Study on security aspects for LTE support of V2X services (</a:t>
            </a:r>
            <a:r>
              <a:rPr lang="en-US" altLang="ja-JP" dirty="0" smtClean="0"/>
              <a:t>SP-170422)</a:t>
            </a: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5G Security (</a:t>
            </a:r>
            <a:r>
              <a:rPr lang="en-GB" altLang="ja-JP" dirty="0" smtClean="0"/>
              <a:t>FS_NSA, </a:t>
            </a:r>
            <a:r>
              <a:rPr kumimoji="1" lang="en-US" altLang="ja-JP" dirty="0" smtClean="0"/>
              <a:t>ECDCE 5, </a:t>
            </a:r>
            <a:r>
              <a:rPr lang="en-GB" altLang="ja-JP" dirty="0" smtClean="0"/>
              <a:t>5GS_Ph1-SEC)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Completion rate</a:t>
            </a:r>
            <a:r>
              <a:rPr lang="en-US" altLang="ja-JP" dirty="0" smtClean="0"/>
              <a:t>:</a:t>
            </a:r>
          </a:p>
          <a:p>
            <a:pPr lvl="1"/>
            <a:r>
              <a:rPr lang="en-US" altLang="ja-JP" dirty="0" smtClean="0"/>
              <a:t>FS_NSA</a:t>
            </a:r>
            <a:endParaRPr lang="en-US" altLang="ja-JP" dirty="0"/>
          </a:p>
          <a:p>
            <a:pPr lvl="2"/>
            <a:r>
              <a:rPr lang="en-US" altLang="ja-JP" dirty="0" smtClean="0"/>
              <a:t>TR </a:t>
            </a:r>
            <a:r>
              <a:rPr lang="en-US" altLang="ja-JP" dirty="0"/>
              <a:t>33.899 “</a:t>
            </a:r>
            <a:r>
              <a:rPr lang="en-GB" altLang="ja-JP" dirty="0"/>
              <a:t>Study on the security aspects of the </a:t>
            </a:r>
            <a:br>
              <a:rPr lang="en-GB" altLang="ja-JP" dirty="0"/>
            </a:br>
            <a:r>
              <a:rPr lang="en-GB" altLang="ja-JP" dirty="0"/>
              <a:t>next generation system</a:t>
            </a:r>
            <a:r>
              <a:rPr lang="en-US" altLang="ja-JP" dirty="0"/>
              <a:t>”				</a:t>
            </a:r>
            <a:r>
              <a:rPr lang="en-US" altLang="ja-JP" dirty="0" smtClean="0"/>
              <a:t>60%</a:t>
            </a:r>
            <a:r>
              <a:rPr lang="en-US" altLang="ja-JP" dirty="0" smtClean="0">
                <a:sym typeface="Wingdings" panose="05000000000000000000" pitchFamily="2" charset="2"/>
              </a:rPr>
              <a:t>65%</a:t>
            </a:r>
            <a:endParaRPr lang="ja-JP" altLang="en-US" dirty="0"/>
          </a:p>
          <a:p>
            <a:pPr lvl="1"/>
            <a:r>
              <a:rPr kumimoji="1" lang="en-US" altLang="ja-JP" dirty="0" smtClean="0"/>
              <a:t>ECDCE 5</a:t>
            </a:r>
          </a:p>
          <a:p>
            <a:pPr lvl="2"/>
            <a:r>
              <a:rPr kumimoji="1" lang="en-US" altLang="ja-JP" dirty="0" smtClean="0"/>
              <a:t>CRs to TS 33.401					0%</a:t>
            </a:r>
            <a:r>
              <a:rPr kumimoji="1" lang="en-US" altLang="ja-JP" dirty="0" smtClean="0">
                <a:sym typeface="Wingdings" panose="05000000000000000000" pitchFamily="2" charset="2"/>
              </a:rPr>
              <a:t></a:t>
            </a:r>
            <a:r>
              <a:rPr kumimoji="1" lang="en-US" altLang="ja-JP" dirty="0" smtClean="0"/>
              <a:t>60%</a:t>
            </a:r>
          </a:p>
          <a:p>
            <a:pPr lvl="1"/>
            <a:r>
              <a:rPr kumimoji="1" lang="en-US" altLang="ja-JP" dirty="0" smtClean="0"/>
              <a:t>5GS_Ph1-SEC</a:t>
            </a:r>
          </a:p>
          <a:p>
            <a:pPr lvl="2"/>
            <a:r>
              <a:rPr kumimoji="1" lang="en-US" altLang="ja-JP" dirty="0"/>
              <a:t>TS 33.501 “5G System and Security Architecture - Phase 1</a:t>
            </a:r>
            <a:r>
              <a:rPr kumimoji="1" lang="en-US" altLang="ja-JP" dirty="0" smtClean="0"/>
              <a:t>” 0%</a:t>
            </a:r>
            <a:r>
              <a:rPr kumimoji="1" lang="en-US" altLang="ja-JP" dirty="0" smtClean="0">
                <a:sym typeface="Wingdings" panose="05000000000000000000" pitchFamily="2" charset="2"/>
              </a:rPr>
              <a:t>10%</a:t>
            </a:r>
          </a:p>
          <a:p>
            <a:r>
              <a:rPr kumimoji="1" lang="en-US" altLang="ja-JP" dirty="0" smtClean="0">
                <a:sym typeface="Wingdings" panose="05000000000000000000" pitchFamily="2" charset="2"/>
              </a:rPr>
              <a:t>Several conference calls held on 5G Security</a:t>
            </a:r>
          </a:p>
          <a:p>
            <a:r>
              <a:rPr kumimoji="1" lang="en-US" altLang="ja-JP" dirty="0" smtClean="0">
                <a:sym typeface="Wingdings" panose="05000000000000000000" pitchFamily="2" charset="2"/>
              </a:rPr>
              <a:t>Important interim agreements achieved</a:t>
            </a:r>
          </a:p>
          <a:p>
            <a:r>
              <a:rPr kumimoji="1" lang="en-US" altLang="ja-JP" dirty="0" smtClean="0">
                <a:sym typeface="Wingdings" panose="05000000000000000000" pitchFamily="2" charset="2"/>
              </a:rPr>
              <a:t>Overall very good progress made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69728656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Other</a:t>
            </a:r>
            <a:endParaRPr lang="en-GB" altLang="en-US" smtClean="0"/>
          </a:p>
        </p:txBody>
      </p:sp>
      <p:sp>
        <p:nvSpPr>
          <p:cNvPr id="3379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85775" y="1219018"/>
            <a:ext cx="8388350" cy="4830763"/>
          </a:xfrm>
        </p:spPr>
        <p:txBody>
          <a:bodyPr/>
          <a:lstStyle/>
          <a:p>
            <a:r>
              <a:rPr lang="en-US" altLang="en-US" sz="2000" dirty="0"/>
              <a:t>Rel-14 CR </a:t>
            </a:r>
            <a:r>
              <a:rPr lang="en-US" altLang="en-US" sz="2000" dirty="0" smtClean="0"/>
              <a:t>to TS </a:t>
            </a:r>
            <a:r>
              <a:rPr lang="en-US" altLang="en-US" sz="2000" dirty="0"/>
              <a:t>33.246 </a:t>
            </a:r>
            <a:r>
              <a:rPr lang="en-US" altLang="en-US" sz="2000" dirty="0" smtClean="0"/>
              <a:t>Mobile </a:t>
            </a:r>
            <a:r>
              <a:rPr lang="en-US" altLang="en-US" sz="2000" dirty="0"/>
              <a:t>Network Interface for MBMS Delivery of Media and TV services (</a:t>
            </a:r>
            <a:r>
              <a:rPr lang="en-US" altLang="en-US" sz="2000" dirty="0" err="1"/>
              <a:t>AE_enTV</a:t>
            </a:r>
            <a:r>
              <a:rPr lang="en-US" altLang="en-US" sz="2000" dirty="0"/>
              <a:t>-MI_MTV</a:t>
            </a:r>
            <a:r>
              <a:rPr lang="en-US" altLang="en-US" sz="2000" dirty="0" smtClean="0"/>
              <a:t>) for approval (SP-170427)</a:t>
            </a:r>
            <a:endParaRPr lang="en-US" altLang="en-US" sz="2000" dirty="0"/>
          </a:p>
          <a:p>
            <a:pPr lvl="1"/>
            <a:r>
              <a:rPr lang="en-US" altLang="en-US" sz="1800" dirty="0" smtClean="0"/>
              <a:t>Security </a:t>
            </a:r>
            <a:r>
              <a:rPr lang="en-US" altLang="en-US" sz="1800" dirty="0"/>
              <a:t>aspects of </a:t>
            </a:r>
            <a:r>
              <a:rPr lang="en-US" altLang="en-US" sz="1800" dirty="0" err="1"/>
              <a:t>xMB</a:t>
            </a:r>
            <a:r>
              <a:rPr lang="en-US" altLang="en-US" sz="1800" dirty="0"/>
              <a:t> reference </a:t>
            </a:r>
            <a:r>
              <a:rPr lang="en-US" altLang="en-US" sz="1800" dirty="0" smtClean="0"/>
              <a:t>point</a:t>
            </a:r>
            <a:endParaRPr lang="en-US" altLang="en-US" sz="1800" dirty="0"/>
          </a:p>
          <a:p>
            <a:r>
              <a:rPr lang="en-US" altLang="en-US" sz="2000" dirty="0" smtClean="0"/>
              <a:t>Rel-13 and Rel-14 CRs to TS 33.303 </a:t>
            </a:r>
            <a:r>
              <a:rPr lang="en-US" altLang="en-US" sz="2000" dirty="0"/>
              <a:t>Security for Enhancements to Proximity-based Services - Extensions (eProSe-Ext-SA3) </a:t>
            </a:r>
            <a:r>
              <a:rPr lang="en-US" altLang="en-US" sz="2000" dirty="0" smtClean="0"/>
              <a:t>(SP-170428)</a:t>
            </a:r>
          </a:p>
          <a:p>
            <a:pPr lvl="1"/>
            <a:r>
              <a:rPr lang="en-US" altLang="en-US" sz="1800" dirty="0" smtClean="0"/>
              <a:t>Correcting </a:t>
            </a:r>
            <a:r>
              <a:rPr lang="en-US" altLang="en-US" sz="1800" dirty="0"/>
              <a:t>the XML for the UE to PKMF </a:t>
            </a:r>
            <a:r>
              <a:rPr lang="en-US" altLang="en-US" sz="1800" dirty="0" smtClean="0"/>
              <a:t>interface</a:t>
            </a:r>
            <a:r>
              <a:rPr lang="en-US" altLang="en-US" sz="1800" dirty="0"/>
              <a:t>	</a:t>
            </a:r>
          </a:p>
          <a:p>
            <a:pPr lvl="1"/>
            <a:r>
              <a:rPr lang="en-US" altLang="en-US" sz="1800" dirty="0"/>
              <a:t>Correcting the XML for the UE to PKMF </a:t>
            </a:r>
            <a:r>
              <a:rPr lang="en-US" altLang="en-US" sz="1800" dirty="0" smtClean="0"/>
              <a:t>interface</a:t>
            </a:r>
            <a:endParaRPr lang="en-US" altLang="en-US" sz="1800" dirty="0"/>
          </a:p>
          <a:p>
            <a:r>
              <a:rPr lang="en-US" altLang="en-US" sz="2000" dirty="0" smtClean="0"/>
              <a:t>Rel-14 CR to 33.402 to Support </a:t>
            </a:r>
            <a:r>
              <a:rPr lang="en-US" altLang="en-US" sz="2000" dirty="0"/>
              <a:t>of EAP Re-Authentication Protocol for WLAN Interworking (ERP</a:t>
            </a:r>
            <a:r>
              <a:rPr lang="en-US" altLang="en-US" sz="2000" dirty="0" smtClean="0"/>
              <a:t>) (SP-10429)</a:t>
            </a:r>
          </a:p>
          <a:p>
            <a:pPr lvl="1"/>
            <a:r>
              <a:rPr lang="en-US" altLang="en-US" sz="1800" dirty="0"/>
              <a:t>Remove support of ERP Explicit </a:t>
            </a:r>
            <a:r>
              <a:rPr lang="en-US" altLang="en-US" sz="1800" dirty="0" err="1" smtClean="0"/>
              <a:t>Boostrapping</a:t>
            </a:r>
            <a:r>
              <a:rPr lang="en-US" altLang="en-US" sz="1800" dirty="0" smtClean="0"/>
              <a:t> </a:t>
            </a:r>
            <a:endParaRPr lang="en-US" altLang="en-US" sz="1800" dirty="0"/>
          </a:p>
          <a:p>
            <a:r>
              <a:rPr lang="en-US" altLang="en-US" sz="2000" dirty="0" smtClean="0"/>
              <a:t>Rel-13 CR to 33.401 (TEI13) (SP-170426)</a:t>
            </a:r>
          </a:p>
          <a:p>
            <a:pPr lvl="1"/>
            <a:r>
              <a:rPr lang="en-US" altLang="en-US" sz="1800" dirty="0" smtClean="0"/>
              <a:t>Alignment </a:t>
            </a:r>
            <a:r>
              <a:rPr lang="en-US" altLang="en-US" sz="1800" dirty="0"/>
              <a:t>of LWIP to stage </a:t>
            </a:r>
            <a:r>
              <a:rPr lang="en-US" altLang="en-US" sz="1800" dirty="0" smtClean="0"/>
              <a:t>3</a:t>
            </a:r>
            <a:endParaRPr lang="en-US" altLang="en-US" sz="1800" dirty="0"/>
          </a:p>
          <a:p>
            <a:r>
              <a:rPr lang="en-US" altLang="en-US" sz="2000" dirty="0" smtClean="0"/>
              <a:t>Rel-13 and </a:t>
            </a:r>
            <a:r>
              <a:rPr lang="en-US" altLang="en-US" sz="2000" dirty="0" err="1" smtClean="0"/>
              <a:t>Rel</a:t>
            </a:r>
            <a:r>
              <a:rPr lang="en-US" altLang="en-US" sz="2000" dirty="0" smtClean="0"/>
              <a:t>- 14 CRs to TS 33.203 (TEI13) </a:t>
            </a:r>
            <a:r>
              <a:rPr lang="en-US" altLang="en-US" sz="2000" dirty="0"/>
              <a:t>(SP-170426) </a:t>
            </a:r>
            <a:endParaRPr lang="en-US" altLang="en-US" sz="2000" dirty="0" smtClean="0"/>
          </a:p>
          <a:p>
            <a:pPr lvl="1"/>
            <a:r>
              <a:rPr lang="en-US" altLang="en-US" sz="1800" dirty="0" smtClean="0"/>
              <a:t>Setting the salt value in UE and P-CSCF when using AES-GCM/AES-GMAC in </a:t>
            </a:r>
            <a:r>
              <a:rPr lang="en-US" altLang="en-US" sz="1800" dirty="0" err="1" smtClean="0"/>
              <a:t>IPSec</a:t>
            </a:r>
            <a:r>
              <a:rPr lang="en-US" altLang="en-US" sz="1800" dirty="0" smtClean="0"/>
              <a:t> ESP in IMS access security</a:t>
            </a: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Other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Rel-13 and </a:t>
            </a:r>
            <a:r>
              <a:rPr lang="en-US" altLang="en-US" sz="2000" dirty="0" err="1"/>
              <a:t>Rel</a:t>
            </a:r>
            <a:r>
              <a:rPr lang="en-US" altLang="en-US" sz="2000" dirty="0"/>
              <a:t>- 14 CRs to TS 33.220 (TEI13) (SP-170426) </a:t>
            </a:r>
          </a:p>
          <a:p>
            <a:pPr lvl="1"/>
            <a:r>
              <a:rPr lang="en-US" altLang="en-US" sz="1800" dirty="0"/>
              <a:t>Introduction of a new value range for the input value FC for the key derivation function (KDF) for use in TS 33.203</a:t>
            </a:r>
          </a:p>
          <a:p>
            <a:r>
              <a:rPr lang="en-US" altLang="en-US" sz="2000" dirty="0"/>
              <a:t>Rel-14 CRs to TS 33.402 (TEI14) (SP-170425) </a:t>
            </a:r>
          </a:p>
          <a:p>
            <a:pPr lvl="1"/>
            <a:r>
              <a:rPr lang="en-US" altLang="en-US" sz="1800" dirty="0"/>
              <a:t>Align with CT1 TS 24.302 for obtaining IMEI using Mobile Equipment Identity </a:t>
            </a:r>
            <a:r>
              <a:rPr lang="en-US" altLang="en-US" sz="1800" dirty="0" err="1"/>
              <a:t>signalling</a:t>
            </a:r>
            <a:endParaRPr lang="en-US" altLang="en-US" sz="1800" dirty="0"/>
          </a:p>
          <a:p>
            <a:pPr lvl="1"/>
            <a:r>
              <a:rPr lang="en-US" altLang="en-US" sz="1800" dirty="0"/>
              <a:t>Alignment of 3GPP-vendor specific EAP method names with TS 24.302 </a:t>
            </a:r>
          </a:p>
          <a:p>
            <a:r>
              <a:rPr lang="en-US" altLang="en-US" sz="2000" dirty="0"/>
              <a:t>Rel-14 CRs to 33.401 (TEI14) (SP-170425) </a:t>
            </a:r>
          </a:p>
          <a:p>
            <a:pPr lvl="1"/>
            <a:r>
              <a:rPr lang="en-US" altLang="en-US" sz="1800" dirty="0"/>
              <a:t>Reference to list of 3GPP vendor specific EAP methods</a:t>
            </a:r>
          </a:p>
          <a:p>
            <a:pPr lvl="1"/>
            <a:r>
              <a:rPr lang="en-US" altLang="en-US" sz="1800" dirty="0"/>
              <a:t>Details of the calculation of HASH_MME and HASH_UE </a:t>
            </a:r>
          </a:p>
          <a:p>
            <a:pPr lvl="1"/>
            <a:r>
              <a:rPr lang="en-US" altLang="en-US" sz="1800" dirty="0"/>
              <a:t>Changes to Security Key Update </a:t>
            </a:r>
          </a:p>
          <a:p>
            <a:r>
              <a:rPr lang="en-US" altLang="en-US" sz="2000" dirty="0"/>
              <a:t>Rel-15 CRs to 33.401 (TEI15) (SP-170424) </a:t>
            </a:r>
          </a:p>
          <a:p>
            <a:pPr lvl="1"/>
            <a:r>
              <a:rPr lang="en-US" altLang="en-US" sz="1800" dirty="0"/>
              <a:t>Correction of reference</a:t>
            </a:r>
          </a:p>
          <a:p>
            <a:pPr lvl="1"/>
            <a:r>
              <a:rPr lang="en-US" altLang="en-US" sz="1800" dirty="0"/>
              <a:t>Tidying up the </a:t>
            </a:r>
            <a:r>
              <a:rPr lang="en-US" altLang="en-US" sz="1800" dirty="0" err="1"/>
              <a:t>eNB</a:t>
            </a:r>
            <a:r>
              <a:rPr lang="en-US" altLang="en-US" sz="1800" dirty="0"/>
              <a:t> to </a:t>
            </a:r>
            <a:r>
              <a:rPr lang="en-US" altLang="en-US" sz="1800" dirty="0" err="1"/>
              <a:t>eNB</a:t>
            </a:r>
            <a:r>
              <a:rPr lang="en-US" altLang="en-US" sz="1800" dirty="0"/>
              <a:t> dual </a:t>
            </a:r>
            <a:r>
              <a:rPr lang="en-US" altLang="en-US" sz="1800" dirty="0" smtClean="0"/>
              <a:t>connectivity</a:t>
            </a: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404925889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mtClean="0"/>
              <a:t>Status Report on Study Items</a:t>
            </a:r>
            <a:br>
              <a:rPr lang="en-US" altLang="en-US" smtClean="0"/>
            </a:br>
            <a:r>
              <a:rPr lang="en-US" altLang="en-US" sz="1600" smtClean="0"/>
              <a:t>Note: Study items associated with specific work item are reported under work item</a:t>
            </a:r>
          </a:p>
        </p:txBody>
      </p:sp>
      <p:sp>
        <p:nvSpPr>
          <p:cNvPr id="34819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 IMS call spoofing detection and prevention (FS_ESCAPADES)</a:t>
            </a:r>
          </a:p>
        </p:txBody>
      </p:sp>
      <p:sp>
        <p:nvSpPr>
          <p:cNvPr id="3584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0675" y="1484313"/>
            <a:ext cx="8502650" cy="4830762"/>
          </a:xfrm>
        </p:spPr>
        <p:txBody>
          <a:bodyPr/>
          <a:lstStyle/>
          <a:p>
            <a:r>
              <a:rPr lang="en-US" altLang="en-US" dirty="0" smtClean="0"/>
              <a:t>Activity stopped</a:t>
            </a:r>
            <a:endParaRPr lang="en-GB" altLang="en-US" dirty="0" smtClean="0"/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Study on architecture and security aspects of enhancements to </a:t>
            </a:r>
            <a:r>
              <a:rPr lang="en-US" altLang="ja-JP" dirty="0" err="1"/>
              <a:t>ProSe</a:t>
            </a:r>
            <a:r>
              <a:rPr lang="en-US" altLang="ja-JP" dirty="0"/>
              <a:t> UE-to-Network Relay</a:t>
            </a:r>
            <a:r>
              <a:rPr lang="en-GB" altLang="en-US" dirty="0" smtClean="0"/>
              <a:t> (</a:t>
            </a:r>
            <a:r>
              <a:rPr lang="en-GB" altLang="en-US" dirty="0" err="1" smtClean="0"/>
              <a:t>FS_REAR_Sec</a:t>
            </a:r>
            <a:r>
              <a:rPr lang="en-GB" altLang="en-US" dirty="0" smtClean="0"/>
              <a:t>)</a:t>
            </a:r>
            <a:endParaRPr kumimoji="1" lang="ja-JP" altLang="en-US" dirty="0" smtClean="0"/>
          </a:p>
        </p:txBody>
      </p:sp>
      <p:sp>
        <p:nvSpPr>
          <p:cNvPr id="3584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85775" y="1274763"/>
            <a:ext cx="8388350" cy="4830762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Completion rate</a:t>
            </a:r>
          </a:p>
          <a:p>
            <a:pPr lvl="1">
              <a:defRPr/>
            </a:pPr>
            <a:r>
              <a:rPr lang="en-US" altLang="ja-JP" dirty="0" smtClean="0"/>
              <a:t>TR 33.843 </a:t>
            </a:r>
            <a:r>
              <a:rPr lang="en-US" altLang="ja-JP" dirty="0"/>
              <a:t>“Study on architecture and security aspects of enhancements to </a:t>
            </a:r>
            <a:r>
              <a:rPr lang="en-US" altLang="ja-JP" dirty="0" err="1"/>
              <a:t>ProSe</a:t>
            </a:r>
            <a:r>
              <a:rPr lang="en-US" altLang="ja-JP" dirty="0"/>
              <a:t> UE-to-Network Relay”</a:t>
            </a:r>
            <a:r>
              <a:rPr lang="en-US" altLang="ja-JP" dirty="0" smtClean="0"/>
              <a:t>			0%</a:t>
            </a:r>
            <a:r>
              <a:rPr lang="en-US" altLang="ja-JP" dirty="0" smtClean="0">
                <a:sym typeface="Wingdings" panose="05000000000000000000" pitchFamily="2" charset="2"/>
              </a:rPr>
              <a:t></a:t>
            </a:r>
            <a:r>
              <a:rPr lang="en-US" altLang="ja-JP" dirty="0" smtClean="0"/>
              <a:t>15%</a:t>
            </a:r>
            <a:endParaRPr lang="ja-JP" altLang="en-US" dirty="0" smtClean="0"/>
          </a:p>
          <a:p>
            <a:pPr>
              <a:defRPr/>
            </a:pPr>
            <a:r>
              <a:rPr lang="en-US" altLang="en-US" dirty="0" smtClean="0"/>
              <a:t>Work started with some initial agreements</a:t>
            </a: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Other</a:t>
            </a:r>
            <a:endParaRPr kumimoji="1" lang="ja-JP" altLang="en-US" smtClean="0"/>
          </a:p>
        </p:txBody>
      </p:sp>
      <p:sp>
        <p:nvSpPr>
          <p:cNvPr id="37891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SID for </a:t>
            </a:r>
            <a:r>
              <a:rPr lang="en-US" altLang="ja-JP" dirty="0" smtClean="0">
                <a:solidFill>
                  <a:srgbClr val="FF0000"/>
                </a:solidFill>
              </a:rPr>
              <a:t>approval</a:t>
            </a:r>
            <a:r>
              <a:rPr lang="en-US" altLang="ja-JP" dirty="0" smtClean="0"/>
              <a:t>: </a:t>
            </a:r>
          </a:p>
          <a:p>
            <a:pPr marL="627063" lvl="1" indent="-169863"/>
            <a:r>
              <a:rPr lang="en-US" altLang="en-US" dirty="0"/>
              <a:t>Study on Long Term Key Update </a:t>
            </a:r>
            <a:r>
              <a:rPr lang="en-US" altLang="en-US" dirty="0" smtClean="0"/>
              <a:t>Procedures (</a:t>
            </a:r>
            <a:r>
              <a:rPr lang="en-GB" altLang="ja-JP" dirty="0"/>
              <a:t>FS_LTKUP</a:t>
            </a:r>
            <a:r>
              <a:rPr lang="en-US" altLang="en-US" dirty="0" smtClean="0"/>
              <a:t>) </a:t>
            </a:r>
            <a:r>
              <a:rPr lang="en-GB" altLang="ja-JP" dirty="0"/>
              <a:t>(</a:t>
            </a:r>
            <a:r>
              <a:rPr lang="en-GB" altLang="ja-JP" dirty="0" smtClean="0"/>
              <a:t>SP-170413)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8" descr="template_we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1138238"/>
            <a:ext cx="5413375" cy="432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30400" y="5365750"/>
            <a:ext cx="4162425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800" b="1" dirty="0">
                <a:ea typeface="+mn-ea"/>
              </a:rPr>
              <a:t>www.3gpp.org</a:t>
            </a:r>
          </a:p>
        </p:txBody>
      </p:sp>
      <p:sp>
        <p:nvSpPr>
          <p:cNvPr id="38916" name="Rectangle 10"/>
          <p:cNvSpPr>
            <a:spLocks noChangeArrowheads="1"/>
          </p:cNvSpPr>
          <p:nvPr/>
        </p:nvSpPr>
        <p:spPr bwMode="auto">
          <a:xfrm>
            <a:off x="2701925" y="5924550"/>
            <a:ext cx="19732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algn="ctr">
              <a:spcBef>
                <a:spcPct val="0"/>
              </a:spcBef>
              <a:buFont typeface="Calibri" panose="020F0502020204030204" pitchFamily="34" charset="0"/>
              <a:buNone/>
            </a:pPr>
            <a:r>
              <a:rPr lang="en-GB" altLang="en-US" sz="1600" b="1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contact@3gpp.org</a:t>
            </a:r>
            <a:endParaRPr lang="en-US" altLang="en-US" sz="4800" b="1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917" name="Title 1"/>
          <p:cNvSpPr>
            <a:spLocks/>
          </p:cNvSpPr>
          <p:nvPr/>
        </p:nvSpPr>
        <p:spPr bwMode="auto">
          <a:xfrm>
            <a:off x="2033588" y="71438"/>
            <a:ext cx="523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4400">
                <a:solidFill>
                  <a:srgbClr val="FF0000"/>
                </a:solidFill>
                <a:cs typeface="Arial" panose="020B0604020202020204" pitchFamily="34" charset="0"/>
              </a:rPr>
              <a:t>Thank  You !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488950" y="12700"/>
            <a:ext cx="6827838" cy="1143000"/>
          </a:xfrm>
        </p:spPr>
        <p:txBody>
          <a:bodyPr/>
          <a:lstStyle/>
          <a:p>
            <a:r>
              <a:rPr lang="en-US" altLang="en-US" smtClean="0"/>
              <a:t>Summary</a:t>
            </a:r>
            <a:endParaRPr lang="en-GB" altLang="en-US" smtClean="0"/>
          </a:p>
        </p:txBody>
      </p:sp>
      <p:sp>
        <p:nvSpPr>
          <p:cNvPr id="819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88950" y="1493838"/>
            <a:ext cx="8388350" cy="4530725"/>
          </a:xfrm>
        </p:spPr>
        <p:txBody>
          <a:bodyPr/>
          <a:lstStyle/>
          <a:p>
            <a:r>
              <a:rPr lang="en-GB" altLang="ja-JP" sz="1800" dirty="0"/>
              <a:t>Specs sent for </a:t>
            </a:r>
            <a:r>
              <a:rPr lang="en-GB" altLang="ja-JP" sz="1800" dirty="0">
                <a:solidFill>
                  <a:srgbClr val="FF0000"/>
                </a:solidFill>
              </a:rPr>
              <a:t>approval</a:t>
            </a:r>
            <a:r>
              <a:rPr lang="en-GB" altLang="ja-JP" sz="1800" dirty="0"/>
              <a:t>:</a:t>
            </a:r>
          </a:p>
          <a:p>
            <a:pPr marL="627063" lvl="1" indent="-169863"/>
            <a:r>
              <a:rPr lang="en-US" altLang="en-US" sz="1800" dirty="0"/>
              <a:t>TS 33.180 “Security of the Mission Critical Service” </a:t>
            </a:r>
            <a:r>
              <a:rPr lang="en-GB" altLang="ja-JP" sz="1800" dirty="0"/>
              <a:t>(</a:t>
            </a:r>
            <a:r>
              <a:rPr lang="en-GB" altLang="ja-JP" sz="1800" dirty="0" smtClean="0"/>
              <a:t>SP-170419)</a:t>
            </a:r>
            <a:endParaRPr lang="en-US" altLang="en-US" sz="1800" dirty="0"/>
          </a:p>
          <a:p>
            <a:pPr marL="627063" lvl="1" indent="-169863"/>
            <a:r>
              <a:rPr lang="en-GB" altLang="en-US" sz="1800" dirty="0"/>
              <a:t>TS 33.250 “</a:t>
            </a:r>
            <a:r>
              <a:rPr lang="en-US" altLang="en-US" sz="1800" dirty="0"/>
              <a:t>Security assurance specification for the PGW network product class</a:t>
            </a:r>
            <a:r>
              <a:rPr lang="en-GB" altLang="en-US" sz="1800" dirty="0"/>
              <a:t>” (</a:t>
            </a:r>
            <a:r>
              <a:rPr lang="en-GB" altLang="en-US" sz="1800" dirty="0" smtClean="0"/>
              <a:t>SP-170420)</a:t>
            </a:r>
            <a:endParaRPr lang="en-US" altLang="en-US" sz="1800" dirty="0"/>
          </a:p>
          <a:p>
            <a:pPr marL="627063" lvl="1" indent="-169863"/>
            <a:r>
              <a:rPr lang="en-US" altLang="en-US" sz="1800" dirty="0"/>
              <a:t>TS 33.185 “Architecture enhancements and Security Aspect for LTE support of V2X services” </a:t>
            </a:r>
            <a:r>
              <a:rPr lang="en-GB" altLang="ja-JP" sz="1800" dirty="0"/>
              <a:t>(</a:t>
            </a:r>
            <a:r>
              <a:rPr lang="en-GB" altLang="ja-JP" sz="1800" dirty="0" smtClean="0"/>
              <a:t>SP-170421)</a:t>
            </a:r>
            <a:endParaRPr lang="en-US" altLang="en-US" sz="1800" dirty="0"/>
          </a:p>
          <a:p>
            <a:pPr marL="627063" lvl="1" indent="-169863"/>
            <a:r>
              <a:rPr lang="en-US" altLang="en-US" sz="1800" dirty="0"/>
              <a:t>TR 33.885 “Study on security aspects for LTE support of V2X services” </a:t>
            </a:r>
            <a:r>
              <a:rPr lang="en-GB" altLang="ja-JP" sz="1800" dirty="0"/>
              <a:t>(</a:t>
            </a:r>
            <a:r>
              <a:rPr lang="en-GB" altLang="ja-JP" sz="1800" dirty="0" smtClean="0"/>
              <a:t>SP-170422)</a:t>
            </a:r>
            <a:endParaRPr lang="en-US" altLang="en-US" sz="1800" dirty="0"/>
          </a:p>
          <a:p>
            <a:pPr marL="627063" lvl="1" indent="-169863"/>
            <a:r>
              <a:rPr lang="en-IN" altLang="ja-JP" sz="1800" dirty="0" smtClean="0"/>
              <a:t>TS </a:t>
            </a:r>
            <a:r>
              <a:rPr lang="en-IN" altLang="ja-JP" sz="1800" dirty="0"/>
              <a:t>33.xxx “Battery Efficient Security for very low Throughput Machine Type Communication Devices” </a:t>
            </a:r>
            <a:r>
              <a:rPr lang="en-GB" altLang="ja-JP" sz="1800" dirty="0"/>
              <a:t>(</a:t>
            </a:r>
            <a:r>
              <a:rPr lang="en-GB" altLang="ja-JP" sz="1800" dirty="0" smtClean="0"/>
              <a:t>SP-170417)</a:t>
            </a:r>
            <a:endParaRPr lang="en-GB" altLang="ja-JP" sz="18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400" b="1" smtClean="0"/>
              <a:t>Summary</a:t>
            </a:r>
            <a:endParaRPr lang="ja-JP" altLang="en-US" sz="2400" b="1" smtClean="0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3431565"/>
              </p:ext>
            </p:extLst>
          </p:nvPr>
        </p:nvGraphicFramePr>
        <p:xfrm>
          <a:off x="806450" y="1290638"/>
          <a:ext cx="9898063" cy="599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1" name="文書" r:id="rId4" imgW="10073580" imgH="6103138" progId="Word.Document.12">
                  <p:embed/>
                </p:oleObj>
              </mc:Choice>
              <mc:Fallback>
                <p:oleObj name="文書" r:id="rId4" imgW="10073580" imgH="61031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6450" y="1290638"/>
                        <a:ext cx="9898063" cy="5992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400" b="1" smtClean="0"/>
              <a:t>Summary</a:t>
            </a:r>
            <a:endParaRPr lang="ja-JP" altLang="en-US" sz="2400" b="1" smtClean="0"/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1961469"/>
              </p:ext>
            </p:extLst>
          </p:nvPr>
        </p:nvGraphicFramePr>
        <p:xfrm>
          <a:off x="989013" y="1376362"/>
          <a:ext cx="9681034" cy="548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4" name="文書" r:id="rId4" imgW="9960632" imgH="5646365" progId="Word.Document.12">
                  <p:embed/>
                </p:oleObj>
              </mc:Choice>
              <mc:Fallback>
                <p:oleObj name="文書" r:id="rId4" imgW="9960632" imgH="56463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9013" y="1376362"/>
                        <a:ext cx="9681034" cy="548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3GPP SA3 and SA3-LI Officials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SA3 Officials</a:t>
            </a:r>
          </a:p>
          <a:p>
            <a:pPr lvl="1"/>
            <a:r>
              <a:rPr lang="en-US" altLang="en-US" smtClean="0"/>
              <a:t>Chair: Anand R. Prasad (NEC Corporation)</a:t>
            </a:r>
          </a:p>
          <a:p>
            <a:pPr lvl="1"/>
            <a:r>
              <a:rPr lang="en-US" altLang="en-US" smtClean="0"/>
              <a:t>Vice-chairs:</a:t>
            </a:r>
          </a:p>
          <a:p>
            <a:pPr lvl="1">
              <a:buFont typeface="Arial" panose="020B0604020202020204" pitchFamily="34" charset="0"/>
              <a:buNone/>
            </a:pPr>
            <a:r>
              <a:rPr lang="en-US" altLang="en-US" smtClean="0"/>
              <a:t>	Alf Zugenmaier (NTT DOCOMO)</a:t>
            </a:r>
          </a:p>
          <a:p>
            <a:pPr lvl="1">
              <a:buFont typeface="Arial" panose="020B0604020202020204" pitchFamily="34" charset="0"/>
              <a:buNone/>
            </a:pPr>
            <a:r>
              <a:rPr lang="en-US" altLang="en-US" smtClean="0"/>
              <a:t>	Adrian Escott (Qualcomm)</a:t>
            </a:r>
            <a:endParaRPr lang="en-US" altLang="en-US" smtClean="0">
              <a:solidFill>
                <a:srgbClr val="FF0000"/>
              </a:solidFill>
            </a:endParaRPr>
          </a:p>
          <a:p>
            <a:pPr lvl="1"/>
            <a:r>
              <a:rPr lang="en-US" altLang="en-US" smtClean="0"/>
              <a:t>Secretary: Mirko Cano Soveri (MCC)</a:t>
            </a:r>
          </a:p>
          <a:p>
            <a:r>
              <a:rPr lang="en-US" altLang="en-US" smtClean="0"/>
              <a:t>SA3 LI Officials</a:t>
            </a:r>
          </a:p>
          <a:p>
            <a:pPr lvl="1"/>
            <a:r>
              <a:rPr lang="en-US" altLang="en-US" smtClean="0"/>
              <a:t>Chair: Alex Leadbeater (BT)</a:t>
            </a:r>
          </a:p>
          <a:p>
            <a:pPr lvl="1"/>
            <a:r>
              <a:rPr lang="en-US" altLang="en-US" smtClean="0"/>
              <a:t>Vice-chair: Maurizio Iovieno (Ericsson)</a:t>
            </a:r>
          </a:p>
          <a:p>
            <a:pPr lvl="1"/>
            <a:r>
              <a:rPr lang="en-US" altLang="en-US" smtClean="0"/>
              <a:t>Secretary:</a:t>
            </a:r>
            <a:r>
              <a:rPr lang="ja-JP" altLang="en-US" smtClean="0"/>
              <a:t> </a:t>
            </a:r>
            <a:r>
              <a:rPr lang="en-US" altLang="ja-JP" smtClean="0"/>
              <a:t>Carmine Rizzo (MCC)</a:t>
            </a:r>
            <a:endParaRPr lang="en-US" altLang="en-US" smtClean="0"/>
          </a:p>
          <a:p>
            <a:pPr lvl="1"/>
            <a:endParaRPr lang="en-US" altLang="en-US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Meetings since SA#75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SA3</a:t>
            </a:r>
            <a:endParaRPr lang="en-US" altLang="en-US" dirty="0" smtClean="0"/>
          </a:p>
          <a:p>
            <a:pPr lvl="1"/>
            <a:r>
              <a:rPr lang="en-US" altLang="en-US" dirty="0" smtClean="0"/>
              <a:t>SA3-ad-hoc on 5G </a:t>
            </a:r>
            <a:r>
              <a:rPr lang="en-US" altLang="en-US" dirty="0"/>
              <a:t>Security </a:t>
            </a:r>
            <a:r>
              <a:rPr lang="en-US" altLang="en-US" dirty="0" smtClean="0"/>
              <a:t>and MCPTT : 27-31 March, 2017, Busan, Korea; Samsung</a:t>
            </a:r>
          </a:p>
          <a:p>
            <a:pPr lvl="1"/>
            <a:r>
              <a:rPr lang="en-US" altLang="en-US" dirty="0" smtClean="0"/>
              <a:t>SA3-eMeeting on </a:t>
            </a:r>
            <a:r>
              <a:rPr lang="en-US" altLang="en-US" dirty="0" err="1" smtClean="0"/>
              <a:t>DoNAS</a:t>
            </a:r>
            <a:r>
              <a:rPr lang="en-US" altLang="en-US" dirty="0" smtClean="0"/>
              <a:t>: 2 May, 2017; EF3</a:t>
            </a:r>
          </a:p>
          <a:p>
            <a:pPr lvl="1"/>
            <a:r>
              <a:rPr lang="en-US" altLang="en-US" dirty="0" smtClean="0"/>
              <a:t>SA3#87: 15-19 May, 2017, Ljubljana, Slovenia</a:t>
            </a:r>
          </a:p>
          <a:p>
            <a:r>
              <a:rPr lang="en-US" altLang="en-US" dirty="0" smtClean="0"/>
              <a:t>SA3-LI</a:t>
            </a:r>
          </a:p>
          <a:p>
            <a:pPr lvl="1"/>
            <a:r>
              <a:rPr lang="en-US" altLang="en-US" dirty="0">
                <a:ea typeface="ＭＳ Ｐゴシック" pitchFamily="50" charset="-128"/>
              </a:rPr>
              <a:t>SA3-LI#65: 25</a:t>
            </a:r>
            <a:r>
              <a:rPr lang="en-US" altLang="en-US" baseline="30000" dirty="0">
                <a:ea typeface="ＭＳ Ｐゴシック" pitchFamily="50" charset="-128"/>
              </a:rPr>
              <a:t>th</a:t>
            </a:r>
            <a:r>
              <a:rPr lang="en-US" altLang="en-US" dirty="0">
                <a:ea typeface="ＭＳ Ｐゴシック" pitchFamily="50" charset="-128"/>
              </a:rPr>
              <a:t> – 28</a:t>
            </a:r>
            <a:r>
              <a:rPr lang="en-US" altLang="en-US" baseline="30000" dirty="0">
                <a:ea typeface="ＭＳ Ｐゴシック" pitchFamily="50" charset="-128"/>
              </a:rPr>
              <a:t>th</a:t>
            </a:r>
            <a:r>
              <a:rPr lang="en-US" altLang="en-US" dirty="0">
                <a:ea typeface="ＭＳ Ｐゴシック" pitchFamily="50" charset="-128"/>
              </a:rPr>
              <a:t> Apr 2017, West Palm Beach, </a:t>
            </a:r>
            <a:r>
              <a:rPr lang="en-US" altLang="en-US" dirty="0" smtClean="0">
                <a:ea typeface="ＭＳ Ｐゴシック" pitchFamily="50" charset="-128"/>
              </a:rPr>
              <a:t>USA</a:t>
            </a:r>
            <a:r>
              <a:rPr lang="ja-JP" altLang="en-US" dirty="0" smtClean="0">
                <a:ea typeface="ＭＳ Ｐゴシック" pitchFamily="50" charset="-128"/>
              </a:rPr>
              <a:t>； </a:t>
            </a:r>
            <a:r>
              <a:rPr lang="en-US" altLang="ja-JP" dirty="0" smtClean="0">
                <a:ea typeface="ＭＳ Ｐゴシック" pitchFamily="50" charset="-128"/>
              </a:rPr>
              <a:t>NAF</a:t>
            </a:r>
            <a:endParaRPr lang="en-US" altLang="en-US" dirty="0"/>
          </a:p>
          <a:p>
            <a:pPr lvl="1"/>
            <a:endParaRPr lang="en-US" altLang="en-US" dirty="0" smtClean="0"/>
          </a:p>
          <a:p>
            <a:pPr lvl="1"/>
            <a:endParaRPr lang="en-US" alt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Next SA3 and SA3-LI Meetings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SA3</a:t>
            </a:r>
          </a:p>
          <a:p>
            <a:pPr lvl="1"/>
            <a:r>
              <a:rPr lang="en-US" altLang="en-US" dirty="0" smtClean="0"/>
              <a:t>SA3#88: 7 – 11 August, Dali, China; CF3</a:t>
            </a:r>
          </a:p>
          <a:p>
            <a:pPr lvl="1"/>
            <a:r>
              <a:rPr lang="en-US" altLang="en-US" dirty="0" smtClean="0"/>
              <a:t>SA3 ad-hoc: 9 – 13 October, Singapore; Huawei</a:t>
            </a:r>
          </a:p>
          <a:p>
            <a:pPr lvl="1"/>
            <a:r>
              <a:rPr lang="en-US" altLang="en-US" dirty="0" smtClean="0"/>
              <a:t>SA3#89: 27 November  - 1 December, USA; NAF</a:t>
            </a:r>
          </a:p>
          <a:p>
            <a:r>
              <a:rPr lang="en-US" altLang="en-US" dirty="0" smtClean="0"/>
              <a:t>SA3-LI</a:t>
            </a:r>
          </a:p>
          <a:p>
            <a:pPr lvl="1"/>
            <a:r>
              <a:rPr lang="en-US" altLang="en-US" dirty="0" smtClean="0"/>
              <a:t>SA3-LI#66: 25 – 28 July, Ljubljana, Slovenia; EF3</a:t>
            </a:r>
          </a:p>
          <a:p>
            <a:pPr lvl="1"/>
            <a:r>
              <a:rPr lang="en-US" altLang="en-US" dirty="0" smtClean="0"/>
              <a:t>SA3-LI#66Bis: 27 – 29 September, Sophia </a:t>
            </a:r>
            <a:r>
              <a:rPr lang="en-US" altLang="en-US" dirty="0" err="1" smtClean="0"/>
              <a:t>Antipolis</a:t>
            </a:r>
            <a:r>
              <a:rPr lang="en-US" altLang="en-US" dirty="0" smtClean="0"/>
              <a:t>, France; ETSI</a:t>
            </a:r>
          </a:p>
          <a:p>
            <a:pPr lvl="1"/>
            <a:r>
              <a:rPr lang="en-US" altLang="en-US" dirty="0" smtClean="0"/>
              <a:t>SA3-LI#67: 14 – 17 November, USA; NAF</a:t>
            </a:r>
          </a:p>
          <a:p>
            <a:pPr lvl="1"/>
            <a:endParaRPr lang="en-US" alt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smtClean="0">
                <a:ea typeface="宋体" panose="02010600030101010101" pitchFamily="2" charset="-122"/>
              </a:rPr>
              <a:t>SA3 Statistics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525963"/>
          </a:xfrm>
        </p:spPr>
        <p:txBody>
          <a:bodyPr/>
          <a:lstStyle/>
          <a:p>
            <a:r>
              <a:rPr lang="en-GB" altLang="zh-CN" sz="2000" smtClean="0">
                <a:ea typeface="宋体" panose="02010600030101010101" pitchFamily="2" charset="-122"/>
              </a:rPr>
              <a:t>SA3 ad-hoc on 5G Security and MCPTT:</a:t>
            </a:r>
          </a:p>
          <a:p>
            <a:pPr lvl="1"/>
            <a:r>
              <a:rPr lang="en-GB" altLang="zh-CN" sz="2000" smtClean="0">
                <a:ea typeface="宋体" panose="02010600030101010101" pitchFamily="2" charset="-122"/>
              </a:rPr>
              <a:t>Attended by 58 delegates </a:t>
            </a:r>
          </a:p>
          <a:p>
            <a:pPr lvl="1"/>
            <a:r>
              <a:rPr lang="en-GB" altLang="zh-CN" sz="2000" smtClean="0">
                <a:ea typeface="宋体" panose="02010600030101010101" pitchFamily="2" charset="-122"/>
              </a:rPr>
              <a:t>340 temporary documents</a:t>
            </a:r>
          </a:p>
          <a:p>
            <a:pPr lvl="1"/>
            <a:r>
              <a:rPr lang="en-GB" altLang="zh-CN" sz="2000" smtClean="0">
                <a:ea typeface="宋体" panose="02010600030101010101" pitchFamily="2" charset="-122"/>
              </a:rPr>
              <a:t>6</a:t>
            </a:r>
            <a:r>
              <a:rPr lang="en-GB" altLang="ja-JP" sz="2000" smtClean="0">
                <a:ea typeface="MS PGothic" panose="020B0600070205080204" pitchFamily="50" charset="-128"/>
              </a:rPr>
              <a:t> incoming LS</a:t>
            </a:r>
          </a:p>
          <a:p>
            <a:pPr lvl="1"/>
            <a:r>
              <a:rPr lang="en-GB" altLang="zh-CN" sz="2000" smtClean="0">
                <a:ea typeface="宋体" panose="02010600030101010101" pitchFamily="2" charset="-122"/>
              </a:rPr>
              <a:t>8</a:t>
            </a:r>
            <a:r>
              <a:rPr lang="en-GB" altLang="ja-JP" sz="2000" smtClean="0">
                <a:ea typeface="MS PGothic" panose="020B0600070205080204" pitchFamily="50" charset="-128"/>
              </a:rPr>
              <a:t> outgoing LS</a:t>
            </a:r>
          </a:p>
          <a:p>
            <a:pPr lvl="1"/>
            <a:r>
              <a:rPr lang="en-GB" altLang="zh-CN" sz="2000" smtClean="0">
                <a:ea typeface="宋体" panose="02010600030101010101" pitchFamily="2" charset="-122"/>
              </a:rPr>
              <a:t>2</a:t>
            </a:r>
            <a:r>
              <a:rPr lang="en-GB" altLang="ja-JP" sz="2000" smtClean="0">
                <a:ea typeface="MS PGothic" panose="020B0600070205080204" pitchFamily="50" charset="-128"/>
              </a:rPr>
              <a:t> agreed CRs</a:t>
            </a:r>
            <a:endParaRPr lang="en-GB" altLang="zh-CN" sz="1800" smtClean="0">
              <a:ea typeface="宋体" panose="02010600030101010101" pitchFamily="2" charset="-122"/>
            </a:endParaRPr>
          </a:p>
          <a:p>
            <a:r>
              <a:rPr lang="en-GB" altLang="zh-CN" sz="1800" smtClean="0">
                <a:ea typeface="宋体" panose="02010600030101010101" pitchFamily="2" charset="-122"/>
              </a:rPr>
              <a:t>SA3#8</a:t>
            </a:r>
            <a:r>
              <a:rPr lang="en-US" altLang="zh-CN" sz="1800" smtClean="0">
                <a:ea typeface="宋体" panose="02010600030101010101" pitchFamily="2" charset="-122"/>
              </a:rPr>
              <a:t>7</a:t>
            </a:r>
            <a:r>
              <a:rPr lang="en-GB" altLang="zh-CN" sz="1800" smtClean="0">
                <a:ea typeface="宋体" panose="02010600030101010101" pitchFamily="2" charset="-122"/>
              </a:rPr>
              <a:t>:</a:t>
            </a:r>
          </a:p>
          <a:p>
            <a:pPr lvl="1"/>
            <a:r>
              <a:rPr lang="en-GB" altLang="zh-CN" sz="2000" smtClean="0">
                <a:ea typeface="宋体" panose="02010600030101010101" pitchFamily="2" charset="-122"/>
              </a:rPr>
              <a:t>Attended by 57 delegates </a:t>
            </a:r>
          </a:p>
          <a:p>
            <a:pPr lvl="1"/>
            <a:r>
              <a:rPr lang="en-GB" altLang="zh-CN" sz="2000" smtClean="0">
                <a:ea typeface="宋体" panose="02010600030101010101" pitchFamily="2" charset="-122"/>
              </a:rPr>
              <a:t>557 temporary documents </a:t>
            </a:r>
            <a:endParaRPr lang="en-GB" altLang="zh-CN" sz="2000" smtClean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lvl="2"/>
            <a:r>
              <a:rPr lang="en-GB" altLang="zh-CN" sz="1800" smtClean="0">
                <a:solidFill>
                  <a:srgbClr val="FF0000"/>
                </a:solidFill>
                <a:ea typeface="宋体" panose="02010600030101010101" pitchFamily="2" charset="-122"/>
              </a:rPr>
              <a:t>NOTE: this doesn’t count the new revisions coming out of the email approvals.</a:t>
            </a:r>
            <a:endParaRPr lang="en-GB" altLang="zh-CN" sz="1800" smtClean="0">
              <a:ea typeface="宋体" panose="02010600030101010101" pitchFamily="2" charset="-122"/>
            </a:endParaRPr>
          </a:p>
          <a:p>
            <a:pPr lvl="1"/>
            <a:r>
              <a:rPr lang="en-GB" altLang="zh-CN" sz="2000" smtClean="0">
                <a:ea typeface="宋体" panose="02010600030101010101" pitchFamily="2" charset="-122"/>
              </a:rPr>
              <a:t>49</a:t>
            </a:r>
            <a:r>
              <a:rPr lang="en-GB" altLang="ja-JP" sz="2000" smtClean="0">
                <a:ea typeface="MS PGothic" panose="020B0600070205080204" pitchFamily="50" charset="-128"/>
              </a:rPr>
              <a:t> incoming LS</a:t>
            </a:r>
          </a:p>
          <a:p>
            <a:pPr lvl="1"/>
            <a:r>
              <a:rPr lang="en-GB" altLang="zh-CN" sz="2000" smtClean="0">
                <a:ea typeface="宋体" panose="02010600030101010101" pitchFamily="2" charset="-122"/>
              </a:rPr>
              <a:t>17</a:t>
            </a:r>
            <a:r>
              <a:rPr lang="en-GB" altLang="ja-JP" sz="2000" smtClean="0">
                <a:ea typeface="MS PGothic" panose="020B0600070205080204" pitchFamily="50" charset="-128"/>
              </a:rPr>
              <a:t> outgoing LS</a:t>
            </a:r>
          </a:p>
          <a:p>
            <a:pPr lvl="1"/>
            <a:r>
              <a:rPr lang="en-GB" altLang="zh-CN" sz="2000" smtClean="0">
                <a:ea typeface="宋体" panose="02010600030101010101" pitchFamily="2" charset="-122"/>
              </a:rPr>
              <a:t>24</a:t>
            </a:r>
            <a:r>
              <a:rPr lang="en-GB" altLang="ja-JP" sz="2000" smtClean="0">
                <a:ea typeface="MS PGothic" panose="020B0600070205080204" pitchFamily="50" charset="-128"/>
              </a:rPr>
              <a:t> agreed CRs</a:t>
            </a:r>
            <a:endParaRPr lang="en-GB" altLang="zh-CN" sz="2000" smtClean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912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114682</TotalTime>
  <Words>1178</Words>
  <Application>Microsoft Office PowerPoint</Application>
  <PresentationFormat>On-screen Show (4:3)</PresentationFormat>
  <Paragraphs>215</Paragraphs>
  <Slides>29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9" baseType="lpstr">
      <vt:lpstr>MS PGothic</vt:lpstr>
      <vt:lpstr>MS PGothic</vt:lpstr>
      <vt:lpstr>宋体</vt:lpstr>
      <vt:lpstr>Arial</vt:lpstr>
      <vt:lpstr>Calibri</vt:lpstr>
      <vt:lpstr>Times New Roman</vt:lpstr>
      <vt:lpstr>Wingdings</vt:lpstr>
      <vt:lpstr>Office Theme</vt:lpstr>
      <vt:lpstr>文書</vt:lpstr>
      <vt:lpstr>ワークシート</vt:lpstr>
      <vt:lpstr>    SA3 Status Report to SA#76</vt:lpstr>
      <vt:lpstr>Summary</vt:lpstr>
      <vt:lpstr>Summary</vt:lpstr>
      <vt:lpstr>Summary</vt:lpstr>
      <vt:lpstr>Summary</vt:lpstr>
      <vt:lpstr>3GPP SA3 and SA3-LI Officials</vt:lpstr>
      <vt:lpstr>Meetings since SA#75</vt:lpstr>
      <vt:lpstr>Next SA3 and SA3-LI Meetings</vt:lpstr>
      <vt:lpstr>SA3 Statistics</vt:lpstr>
      <vt:lpstr>Document Statistics</vt:lpstr>
      <vt:lpstr>Delegate Statistics</vt:lpstr>
      <vt:lpstr>Status Report on Work Items</vt:lpstr>
      <vt:lpstr>Lawful Interception (LI) – SA3 Approved CRs SA3LI#64</vt:lpstr>
      <vt:lpstr>Lawful Interception (LI) – SA3 Approved CRs</vt:lpstr>
      <vt:lpstr>Lawful Interception (LI) – Other Issues</vt:lpstr>
      <vt:lpstr>SA3 aspects related to Mission Critical (MCPTT, MCSec, FS_MC_Sec)</vt:lpstr>
      <vt:lpstr>Security Assurance Specification for 3GPP Network Products (SCAS-SA3, SCAS_PGW, SCAS_eNB, SCAS-SA3TR)</vt:lpstr>
      <vt:lpstr>Security Assurance Specification for 3GPP Network Products (SCAS-SA3, SCAS_PGW, SCAS_eNB)</vt:lpstr>
      <vt:lpstr>Security enhancements of EGPRS based cellular systems with support for ultra low complexity and low throughput Internet of Things (EASE_EC_GSM)</vt:lpstr>
      <vt:lpstr>Battery Efficient Security for very low Throughput Machine Type Communication Devices (BEST_MTC_Sec)</vt:lpstr>
      <vt:lpstr>Security for V2X (V2XLTE-Sec, FS_V2XLTE)</vt:lpstr>
      <vt:lpstr>5G Security (FS_NSA, ECDCE 5, 5GS_Ph1-SEC)</vt:lpstr>
      <vt:lpstr>Other</vt:lpstr>
      <vt:lpstr>Other</vt:lpstr>
      <vt:lpstr>Status Report on Study Items Note: Study items associated with specific work item are reported under work item</vt:lpstr>
      <vt:lpstr> IMS call spoofing detection and prevention (FS_ESCAPADES)</vt:lpstr>
      <vt:lpstr>Study on architecture and security aspects of enhancements to ProSe UE-to-Network Relay (FS_REAR_Sec)</vt:lpstr>
      <vt:lpstr>Other</vt:lpstr>
      <vt:lpstr>PowerPoint Presentation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SA3 Status Report to SA #62</dc:title>
  <dc:creator>0000011201741</dc:creator>
  <dc:description>© 2009  All rights reserved</dc:description>
  <cp:lastModifiedBy>Mirko Cano Soveri</cp:lastModifiedBy>
  <cp:revision>1760</cp:revision>
  <dcterms:created xsi:type="dcterms:W3CDTF">2008-08-30T09:32:10Z</dcterms:created>
  <dcterms:modified xsi:type="dcterms:W3CDTF">2017-06-03T19:20:06Z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a4d18b4d-43b0-4bb6-83e8-b23c50cc76b3</vt:lpwstr>
  </property>
  <property fmtid="{D5CDD505-2E9C-101B-9397-08002B2CF9AE}" pid="3" name="MicrosoftConfidentiality">
    <vt:lpwstr>LBI - Microsoft</vt:lpwstr>
  </property>
</Properties>
</file>