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25" r:id="rId2"/>
    <p:sldId id="335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" initials="x" lastIdx="1" clrIdx="0"/>
  <p:cmAuthor id="1" name="Erik Guttman" initials="EAG" lastIdx="3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3A17D1"/>
    <a:srgbClr val="F6BF5C"/>
    <a:srgbClr val="E5551B"/>
    <a:srgbClr val="D95A27"/>
    <a:srgbClr val="62A14D"/>
    <a:srgbClr val="000000"/>
    <a:srgbClr val="CCECFF"/>
    <a:srgbClr val="7CCA62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1808" autoAdjust="0"/>
    <p:restoredTop sz="94614" autoAdjust="0"/>
  </p:normalViewPr>
  <p:slideViewPr>
    <p:cSldViewPr snapToGrid="0">
      <p:cViewPr>
        <p:scale>
          <a:sx n="80" d="100"/>
          <a:sy n="80" d="100"/>
        </p:scale>
        <p:origin x="-172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0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DD4066-8C54-4FD9-BE63-434220220580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944088" y="322139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edit Master title style</a:t>
            </a:r>
            <a:endParaRPr lang="en-GB" altLang="de-DE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  <a:endParaRPr lang="en-GB" altLang="de-DE" dirty="0" smtClean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de-DE" baseline="30000" smtClean="0">
                <a:solidFill>
                  <a:schemeClr val="bg1"/>
                </a:solidFill>
              </a:rPr>
              <a:t>th</a:t>
            </a:r>
            <a:r>
              <a:rPr lang="en-GB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75598"/>
            <a:ext cx="483259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37313"/>
            <a:ext cx="48437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 smtClean="0">
                <a:solidFill>
                  <a:schemeClr val="bg1"/>
                </a:solidFill>
              </a:rPr>
              <a:t>© 3GPP 2017     SP-170041</a:t>
            </a:r>
            <a:r>
              <a:rPr lang="en-GB" altLang="de-DE" baseline="0" dirty="0" smtClean="0">
                <a:solidFill>
                  <a:schemeClr val="bg1"/>
                </a:solidFill>
              </a:rPr>
              <a:t>    </a:t>
            </a:r>
            <a:r>
              <a:rPr lang="en-GB" altLang="de-DE" dirty="0" smtClean="0">
                <a:solidFill>
                  <a:schemeClr val="bg1"/>
                </a:solidFill>
              </a:rPr>
              <a:t> TSG SA#75</a:t>
            </a:r>
            <a:r>
              <a:rPr lang="en-GB" altLang="de-DE" baseline="0" dirty="0" smtClean="0">
                <a:solidFill>
                  <a:schemeClr val="bg1"/>
                </a:solidFill>
              </a:rPr>
              <a:t> Dubrovnik</a:t>
            </a:r>
            <a:r>
              <a:rPr lang="en-GB" altLang="de-DE" dirty="0" smtClean="0">
                <a:solidFill>
                  <a:schemeClr val="bg1"/>
                </a:solidFill>
              </a:rPr>
              <a:t>, Croatia, Mar 8-10</a:t>
            </a:r>
            <a:r>
              <a:rPr lang="en-GB" altLang="de-DE" baseline="0" dirty="0" smtClean="0">
                <a:solidFill>
                  <a:schemeClr val="bg1"/>
                </a:solidFill>
              </a:rPr>
              <a:t>, 2017</a:t>
            </a:r>
            <a:endParaRPr lang="en-GB" altLang="de-DE" dirty="0" smtClean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955963" y="439387"/>
            <a:ext cx="6834188" cy="1143000"/>
          </a:xfrm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UE Defintion in TS22.261 and Way Forward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611581"/>
            <a:ext cx="8229600" cy="4789219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en-GB" sz="2000" dirty="0" smtClean="0"/>
              <a:t>Sourcing Companies: Orange, Telecom </a:t>
            </a:r>
            <a:r>
              <a:rPr lang="en-GB" sz="2000" dirty="0" smtClean="0"/>
              <a:t>Italia, Telenor, Vodafone, British Telecom, China Mobile, Safran</a:t>
            </a:r>
            <a:endParaRPr lang="en-GB" sz="2000" dirty="0" smtClean="0"/>
          </a:p>
          <a:p>
            <a:pPr marL="0" indent="0" eaLnBrk="1" hangingPunct="1">
              <a:buNone/>
              <a:defRPr/>
            </a:pPr>
            <a:endParaRPr lang="en-GB" sz="2000" dirty="0" smtClean="0"/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en-GB" sz="2000" dirty="0" smtClean="0"/>
              <a:t>Background: contentious issues </a:t>
            </a:r>
            <a:r>
              <a:rPr lang="en-GB" sz="2000" dirty="0" smtClean="0"/>
              <a:t>are indicated </a:t>
            </a:r>
            <a:r>
              <a:rPr lang="en-GB" sz="2000" dirty="0" smtClean="0"/>
              <a:t>(SP-170156) on the UE defintion in TS22.261 </a:t>
            </a:r>
            <a:r>
              <a:rPr lang="en-GB" sz="2000" dirty="0" smtClean="0"/>
              <a:t>presented </a:t>
            </a:r>
            <a:r>
              <a:rPr lang="en-GB" sz="2000" dirty="0" smtClean="0"/>
              <a:t>for approval in SA#75 in association with the lack of necessary requirements in line with the </a:t>
            </a:r>
            <a:r>
              <a:rPr lang="en-GB" sz="2000" dirty="0" smtClean="0"/>
              <a:t>work </a:t>
            </a:r>
            <a:r>
              <a:rPr lang="en-GB" sz="2000" dirty="0" smtClean="0"/>
              <a:t>on the related subject in SA3.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endParaRPr lang="en-GB" sz="2000" dirty="0"/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en-GB" sz="2000" dirty="0" smtClean="0"/>
              <a:t>Proposed Way forward: the following guidance is provided by SA to SA1  as a note in SA#75 meeting report.</a:t>
            </a:r>
          </a:p>
          <a:p>
            <a:pPr marL="0" indent="0" eaLnBrk="1" hangingPunct="1">
              <a:buNone/>
              <a:defRPr/>
            </a:pPr>
            <a:endParaRPr lang="en-GB" sz="2000" dirty="0"/>
          </a:p>
          <a:p>
            <a:pPr marL="0" indent="0" algn="ctr" eaLnBrk="1" hangingPunct="1">
              <a:buNone/>
              <a:defRPr/>
            </a:pPr>
            <a:r>
              <a:rPr lang="en-GB" sz="2000" u="sng" dirty="0">
                <a:solidFill>
                  <a:srgbClr val="C00000"/>
                </a:solidFill>
              </a:rPr>
              <a:t>In recognition of the contentious issue related to the UE definition in TS22.261, SA requests that SA1 define the </a:t>
            </a:r>
            <a:r>
              <a:rPr lang="en-GB" sz="2000" u="sng" dirty="0" smtClean="0">
                <a:solidFill>
                  <a:srgbClr val="C00000"/>
                </a:solidFill>
              </a:rPr>
              <a:t>requirements on the </a:t>
            </a:r>
            <a:r>
              <a:rPr lang="en-GB" sz="2000" u="sng" dirty="0" smtClean="0">
                <a:solidFill>
                  <a:srgbClr val="C00000"/>
                </a:solidFill>
              </a:rPr>
              <a:t>UE </a:t>
            </a:r>
            <a:r>
              <a:rPr lang="en-GB" sz="2000" u="sng" dirty="0" smtClean="0">
                <a:solidFill>
                  <a:srgbClr val="C00000"/>
                </a:solidFill>
              </a:rPr>
              <a:t>in </a:t>
            </a:r>
            <a:r>
              <a:rPr lang="en-GB" sz="2000" u="sng" dirty="0">
                <a:solidFill>
                  <a:srgbClr val="C00000"/>
                </a:solidFill>
              </a:rPr>
              <a:t>TS22.261 in coordination with the related SA3 work on the subject</a:t>
            </a:r>
            <a:r>
              <a:rPr lang="en-GB" sz="2000" dirty="0">
                <a:solidFill>
                  <a:srgbClr val="C00000"/>
                </a:solidFill>
              </a:rPr>
              <a:t>.</a:t>
            </a:r>
          </a:p>
          <a:p>
            <a:pPr marL="0" indent="0" eaLnBrk="1" hangingPunct="1">
              <a:buNone/>
              <a:defRPr/>
            </a:pPr>
            <a:endParaRPr lang="en-GB" sz="2000" dirty="0" smtClean="0"/>
          </a:p>
          <a:p>
            <a:pPr marL="457200" lvl="1" indent="0" eaLnBrk="1" hangingPunct="1">
              <a:buNone/>
              <a:defRPr/>
            </a:pPr>
            <a:endParaRPr lang="en-GB" sz="1600" dirty="0" smtClean="0"/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endParaRPr lang="en-GB" sz="1600" dirty="0" smtClean="0"/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endParaRPr lang="en-GB" sz="1600" dirty="0" smtClean="0"/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endParaRPr lang="en-GB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635834" y="25472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/>
              <a:t>SP-170241</a:t>
            </a:r>
            <a:endParaRPr lang="en-GB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8939</TotalTime>
  <Words>105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3gpp</vt:lpstr>
      <vt:lpstr>UE Defintion in TS22.261 and Way Forward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UE Defintion in TS22.261 and Way Forward</dc:title>
  <dc:creator>SA2 chairman</dc:creator>
  <dc:description>©3GPP 2009. All rights reserved</dc:description>
  <cp:lastModifiedBy>CHEN Xiaobao IMT/OLN</cp:lastModifiedBy>
  <cp:revision>1404</cp:revision>
  <dcterms:created xsi:type="dcterms:W3CDTF">2013-07-29T09:19:59Z</dcterms:created>
  <dcterms:modified xsi:type="dcterms:W3CDTF">2017-03-09T13:45:29Z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1488272166</vt:lpwstr>
  </property>
</Properties>
</file>