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 id="2147483661" r:id="rId2"/>
    <p:sldMasterId id="2147483674" r:id="rId3"/>
  </p:sldMasterIdLst>
  <p:notesMasterIdLst>
    <p:notesMasterId r:id="rId35"/>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87" r:id="rId24"/>
    <p:sldId id="276" r:id="rId25"/>
    <p:sldId id="277" r:id="rId26"/>
    <p:sldId id="278" r:id="rId27"/>
    <p:sldId id="280" r:id="rId28"/>
    <p:sldId id="284" r:id="rId29"/>
    <p:sldId id="281" r:id="rId30"/>
    <p:sldId id="285" r:id="rId31"/>
    <p:sldId id="286" r:id="rId32"/>
    <p:sldId id="282" r:id="rId33"/>
    <p:sldId id="283" r:id="rId34"/>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94660"/>
  </p:normalViewPr>
  <p:slideViewPr>
    <p:cSldViewPr>
      <p:cViewPr>
        <p:scale>
          <a:sx n="75" d="100"/>
          <a:sy n="75" d="100"/>
        </p:scale>
        <p:origin x="-1330" y="-353"/>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7" name="PlaceHolder 1"/>
          <p:cNvSpPr>
            <a:spLocks noGrp="1"/>
          </p:cNvSpPr>
          <p:nvPr>
            <p:ph type="body"/>
          </p:nvPr>
        </p:nvSpPr>
        <p:spPr>
          <a:xfrm>
            <a:off x="756000" y="5078520"/>
            <a:ext cx="6047640" cy="4811040"/>
          </a:xfrm>
          <a:prstGeom prst="rect">
            <a:avLst/>
          </a:prstGeom>
        </p:spPr>
        <p:txBody>
          <a:bodyPr lIns="0" tIns="0" rIns="0" bIns="0"/>
          <a:lstStyle/>
          <a:p>
            <a:r>
              <a:rPr lang="en-US" sz="2000" b="0" strike="noStrike" spc="-1">
                <a:solidFill>
                  <a:srgbClr val="000000"/>
                </a:solidFill>
                <a:uFill>
                  <a:solidFill>
                    <a:srgbClr val="FFFFFF"/>
                  </a:solidFill>
                </a:uFill>
                <a:latin typeface="Arial"/>
              </a:rPr>
              <a:t>Click to edit the notes format</a:t>
            </a:r>
          </a:p>
        </p:txBody>
      </p:sp>
      <p:sp>
        <p:nvSpPr>
          <p:cNvPr id="148" name="PlaceHolder 2"/>
          <p:cNvSpPr>
            <a:spLocks noGrp="1"/>
          </p:cNvSpPr>
          <p:nvPr>
            <p:ph type="hdr"/>
          </p:nvPr>
        </p:nvSpPr>
        <p:spPr>
          <a:xfrm>
            <a:off x="0" y="0"/>
            <a:ext cx="3280680" cy="534240"/>
          </a:xfrm>
          <a:prstGeom prst="rect">
            <a:avLst/>
          </a:prstGeom>
        </p:spPr>
        <p:txBody>
          <a:bodyPr lIns="0" tIns="0" rIns="0" bIns="0"/>
          <a:lstStyle/>
          <a:p>
            <a:r>
              <a:rPr lang="en-US" sz="1400" b="0" strike="noStrike" spc="-1">
                <a:solidFill>
                  <a:srgbClr val="000000"/>
                </a:solidFill>
                <a:uFill>
                  <a:solidFill>
                    <a:srgbClr val="FFFFFF"/>
                  </a:solidFill>
                </a:uFill>
                <a:latin typeface="Times New Roman"/>
              </a:rPr>
              <a:t>&lt;header&gt;</a:t>
            </a:r>
          </a:p>
        </p:txBody>
      </p:sp>
      <p:sp>
        <p:nvSpPr>
          <p:cNvPr id="149" name="PlaceHolder 3"/>
          <p:cNvSpPr>
            <a:spLocks noGrp="1"/>
          </p:cNvSpPr>
          <p:nvPr>
            <p:ph type="dt"/>
          </p:nvPr>
        </p:nvSpPr>
        <p:spPr>
          <a:xfrm>
            <a:off x="4278960" y="0"/>
            <a:ext cx="3280680" cy="534240"/>
          </a:xfrm>
          <a:prstGeom prst="rect">
            <a:avLst/>
          </a:prstGeom>
        </p:spPr>
        <p:txBody>
          <a:bodyPr lIns="0" tIns="0" rIns="0" bIns="0"/>
          <a:lstStyle/>
          <a:p>
            <a:pPr algn="r"/>
            <a:r>
              <a:rPr lang="en-US" sz="1400" b="0" strike="noStrike" spc="-1">
                <a:solidFill>
                  <a:srgbClr val="000000"/>
                </a:solidFill>
                <a:uFill>
                  <a:solidFill>
                    <a:srgbClr val="FFFFFF"/>
                  </a:solidFill>
                </a:uFill>
                <a:latin typeface="Times New Roman"/>
              </a:rPr>
              <a:t>&lt;date/time&gt;</a:t>
            </a:r>
          </a:p>
        </p:txBody>
      </p:sp>
      <p:sp>
        <p:nvSpPr>
          <p:cNvPr id="150" name="PlaceHolder 4"/>
          <p:cNvSpPr>
            <a:spLocks noGrp="1"/>
          </p:cNvSpPr>
          <p:nvPr>
            <p:ph type="ftr"/>
          </p:nvPr>
        </p:nvSpPr>
        <p:spPr>
          <a:xfrm>
            <a:off x="0" y="10157400"/>
            <a:ext cx="3280680" cy="534240"/>
          </a:xfrm>
          <a:prstGeom prst="rect">
            <a:avLst/>
          </a:prstGeom>
        </p:spPr>
        <p:txBody>
          <a:bodyPr lIns="0" tIns="0" rIns="0" bIns="0" anchor="b"/>
          <a:lstStyle/>
          <a:p>
            <a:r>
              <a:rPr lang="en-US" sz="1400" b="0" strike="noStrike" spc="-1">
                <a:solidFill>
                  <a:srgbClr val="000000"/>
                </a:solidFill>
                <a:uFill>
                  <a:solidFill>
                    <a:srgbClr val="FFFFFF"/>
                  </a:solidFill>
                </a:uFill>
                <a:latin typeface="Times New Roman"/>
              </a:rPr>
              <a:t>&lt;footer&gt;</a:t>
            </a:r>
          </a:p>
        </p:txBody>
      </p:sp>
      <p:sp>
        <p:nvSpPr>
          <p:cNvPr id="151" name="PlaceHolder 5"/>
          <p:cNvSpPr>
            <a:spLocks noGrp="1"/>
          </p:cNvSpPr>
          <p:nvPr>
            <p:ph type="sldNum"/>
          </p:nvPr>
        </p:nvSpPr>
        <p:spPr>
          <a:xfrm>
            <a:off x="4278960" y="10157400"/>
            <a:ext cx="3280680" cy="534240"/>
          </a:xfrm>
          <a:prstGeom prst="rect">
            <a:avLst/>
          </a:prstGeom>
        </p:spPr>
        <p:txBody>
          <a:bodyPr lIns="0" tIns="0" rIns="0" bIns="0" anchor="b"/>
          <a:lstStyle/>
          <a:p>
            <a:pPr algn="r"/>
            <a:fld id="{05B221E0-0784-4846-90F4-198869DF897D}" type="slidenum">
              <a:rPr lang="en-US" sz="1400" b="0" strike="noStrike" spc="-1">
                <a:solidFill>
                  <a:srgbClr val="000000"/>
                </a:solidFill>
                <a:uFill>
                  <a:solidFill>
                    <a:srgbClr val="FFFFFF"/>
                  </a:solidFill>
                </a:uFill>
                <a:latin typeface="Times New Roman"/>
              </a:rPr>
              <a:pPr algn="r"/>
              <a:t>‹#›</a:t>
            </a:fld>
            <a:endParaRPr lang="en-US"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1" name="PlaceHolder 1"/>
          <p:cNvSpPr>
            <a:spLocks noGrp="1"/>
          </p:cNvSpPr>
          <p:nvPr>
            <p:ph type="body"/>
          </p:nvPr>
        </p:nvSpPr>
        <p:spPr>
          <a:xfrm>
            <a:off x="906480" y="4716360"/>
            <a:ext cx="4984560" cy="4468320"/>
          </a:xfrm>
          <a:prstGeom prst="rect">
            <a:avLst/>
          </a:prstGeom>
        </p:spPr>
        <p:txBody>
          <a:bodyPr lIns="92880" tIns="46440" rIns="92880" bIns="46440"/>
          <a:lstStyle/>
          <a:p>
            <a:pPr marL="216000" indent="-216000">
              <a:lnSpc>
                <a:spcPct val="100000"/>
              </a:lnSpc>
            </a:pPr>
            <a:endParaRPr lang="en-US" sz="2000" b="0" strike="noStrike" spc="-1">
              <a:solidFill>
                <a:srgbClr val="000000"/>
              </a:solidFill>
              <a:uFill>
                <a:solidFill>
                  <a:srgbClr val="FFFFFF"/>
                </a:solidFill>
              </a:uFill>
              <a:latin typeface="Arial"/>
            </a:endParaRPr>
          </a:p>
          <a:p>
            <a:pPr marL="216000" indent="-216000">
              <a:lnSpc>
                <a:spcPct val="100000"/>
              </a:lnSpc>
            </a:pPr>
            <a:endParaRPr lang="en-US" sz="2000" b="0" strike="noStrike" spc="-1">
              <a:solidFill>
                <a:srgbClr val="000000"/>
              </a:solidFill>
              <a:uFill>
                <a:solidFill>
                  <a:srgbClr val="FFFFFF"/>
                </a:solidFill>
              </a:uFill>
              <a:latin typeface="Arial"/>
            </a:endParaRPr>
          </a:p>
        </p:txBody>
      </p:sp>
      <p:sp>
        <p:nvSpPr>
          <p:cNvPr id="342" name="CustomShape 2"/>
          <p:cNvSpPr/>
          <p:nvPr/>
        </p:nvSpPr>
        <p:spPr>
          <a:xfrm>
            <a:off x="3851280" y="9431280"/>
            <a:ext cx="2945880" cy="496440"/>
          </a:xfrm>
          <a:prstGeom prst="rect">
            <a:avLst/>
          </a:prstGeom>
          <a:noFill/>
          <a:ln>
            <a:noFill/>
          </a:ln>
        </p:spPr>
        <p:style>
          <a:lnRef idx="0">
            <a:scrgbClr r="0" g="0" b="0"/>
          </a:lnRef>
          <a:fillRef idx="0">
            <a:scrgbClr r="0" g="0" b="0"/>
          </a:fillRef>
          <a:effectRef idx="0">
            <a:scrgbClr r="0" g="0" b="0"/>
          </a:effectRef>
          <a:fontRef idx="minor"/>
        </p:style>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5"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6"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3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8"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9"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0"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1"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3"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4"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5"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6"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7"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8"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6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3"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5"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5"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6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6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8"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70"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7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2"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3"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4"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dirty="0">
              <a:solidFill>
                <a:srgbClr val="000000"/>
              </a:solidFill>
              <a:uFill>
                <a:solidFill>
                  <a:srgbClr val="FFFFFF"/>
                </a:solidFill>
              </a:uFill>
              <a:latin typeface="Arial"/>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7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7" name="PlaceHolder 4"/>
          <p:cNvSpPr txBox="1">
            <a:spLocks/>
          </p:cNvSpPr>
          <p:nvPr userDrawn="1"/>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79"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0"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1"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2"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8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4"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5"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8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87"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8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0"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9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92"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3"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4"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5"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6"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7"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111"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2" name="PlaceHolder 2"/>
          <p:cNvSpPr>
            <a:spLocks noGrp="1"/>
          </p:cNvSpPr>
          <p:nvPr>
            <p:ph type="subTitle"/>
          </p:nvPr>
        </p:nvSpPr>
        <p:spPr>
          <a:xfrm>
            <a:off x="457200" y="1600200"/>
            <a:ext cx="8229240" cy="45255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13"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4"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16"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17"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1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6" name="PlaceHolder 2"/>
          <p:cNvSpPr>
            <a:spLocks noGrp="1"/>
          </p:cNvSpPr>
          <p:nvPr>
            <p:ph type="body"/>
          </p:nvPr>
        </p:nvSpPr>
        <p:spPr>
          <a:xfrm>
            <a:off x="457200" y="1600200"/>
            <a:ext cx="822924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9"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2"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3"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24"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5"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6"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27"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128"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29"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0"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1"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13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3" name="PlaceHolder 2"/>
          <p:cNvSpPr>
            <a:spLocks noGrp="1"/>
          </p:cNvSpPr>
          <p:nvPr>
            <p:ph type="body"/>
          </p:nvPr>
        </p:nvSpPr>
        <p:spPr>
          <a:xfrm>
            <a:off x="457200" y="160020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4" name="PlaceHolder 3"/>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135"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36"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7"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8"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39" name="PlaceHolder 5"/>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7"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14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41" name="PlaceHolder 2"/>
          <p:cNvSpPr>
            <a:spLocks noGrp="1"/>
          </p:cNvSpPr>
          <p:nvPr>
            <p:ph type="body"/>
          </p:nvPr>
        </p:nvSpPr>
        <p:spPr>
          <a:xfrm>
            <a:off x="45720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2" name="PlaceHolder 3"/>
          <p:cNvSpPr>
            <a:spLocks noGrp="1"/>
          </p:cNvSpPr>
          <p:nvPr>
            <p:ph type="body"/>
          </p:nvPr>
        </p:nvSpPr>
        <p:spPr>
          <a:xfrm>
            <a:off x="323964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3" name="PlaceHolder 4"/>
          <p:cNvSpPr>
            <a:spLocks noGrp="1"/>
          </p:cNvSpPr>
          <p:nvPr>
            <p:ph type="body"/>
          </p:nvPr>
        </p:nvSpPr>
        <p:spPr>
          <a:xfrm>
            <a:off x="6022080" y="160020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4" name="PlaceHolder 5"/>
          <p:cNvSpPr>
            <a:spLocks noGrp="1"/>
          </p:cNvSpPr>
          <p:nvPr>
            <p:ph type="body"/>
          </p:nvPr>
        </p:nvSpPr>
        <p:spPr>
          <a:xfrm>
            <a:off x="602208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5" name="PlaceHolder 6"/>
          <p:cNvSpPr>
            <a:spLocks noGrp="1"/>
          </p:cNvSpPr>
          <p:nvPr>
            <p:ph type="body"/>
          </p:nvPr>
        </p:nvSpPr>
        <p:spPr>
          <a:xfrm>
            <a:off x="323964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46" name="PlaceHolder 7"/>
          <p:cNvSpPr>
            <a:spLocks noGrp="1"/>
          </p:cNvSpPr>
          <p:nvPr>
            <p:ph type="body"/>
          </p:nvPr>
        </p:nvSpPr>
        <p:spPr>
          <a:xfrm>
            <a:off x="457200" y="3964320"/>
            <a:ext cx="26496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9"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17"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18"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19" name="PlaceHolder 3"/>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5"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4"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21" name="PlaceHolder 1"/>
          <p:cNvSpPr>
            <a:spLocks noGrp="1"/>
          </p:cNvSpPr>
          <p:nvPr>
            <p:ph type="subTitle"/>
          </p:nvPr>
        </p:nvSpPr>
        <p:spPr>
          <a:xfrm>
            <a:off x="457200" y="274680"/>
            <a:ext cx="6833880" cy="5297760"/>
          </a:xfrm>
          <a:prstGeom prst="rect">
            <a:avLst/>
          </a:prstGeom>
        </p:spPr>
        <p:txBody>
          <a:bodyPr lIns="0" tIns="0" rIns="0" bIns="0" anchor="ctr"/>
          <a:lstStyle/>
          <a:p>
            <a:pPr algn="ctr"/>
            <a:endParaRPr lang="en-US" sz="3200" b="0" strike="noStrike" spc="-1">
              <a:solidFill>
                <a:srgbClr val="000000"/>
              </a:solidFill>
              <a:uFill>
                <a:solidFill>
                  <a:srgbClr val="FFFFFF"/>
                </a:solidFill>
              </a:uFill>
              <a:latin typeface="Arial"/>
            </a:endParaRPr>
          </a:p>
        </p:txBody>
      </p:sp>
      <p:sp>
        <p:nvSpPr>
          <p:cNvPr id="3"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3"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4" name="PlaceHolder 3"/>
          <p:cNvSpPr>
            <a:spLocks noGrp="1"/>
          </p:cNvSpPr>
          <p:nvPr>
            <p:ph type="body"/>
          </p:nvPr>
        </p:nvSpPr>
        <p:spPr>
          <a:xfrm>
            <a:off x="45720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5" name="PlaceHolder 4"/>
          <p:cNvSpPr>
            <a:spLocks noGrp="1"/>
          </p:cNvSpPr>
          <p:nvPr>
            <p:ph type="body"/>
          </p:nvPr>
        </p:nvSpPr>
        <p:spPr>
          <a:xfrm>
            <a:off x="467424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27" name="PlaceHolder 2"/>
          <p:cNvSpPr>
            <a:spLocks noGrp="1"/>
          </p:cNvSpPr>
          <p:nvPr>
            <p:ph type="body"/>
          </p:nvPr>
        </p:nvSpPr>
        <p:spPr>
          <a:xfrm>
            <a:off x="457200" y="1600200"/>
            <a:ext cx="4015800" cy="4525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8"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29" name="PlaceHolder 4"/>
          <p:cNvSpPr>
            <a:spLocks noGrp="1"/>
          </p:cNvSpPr>
          <p:nvPr>
            <p:ph type="body"/>
          </p:nvPr>
        </p:nvSpPr>
        <p:spPr>
          <a:xfrm>
            <a:off x="4674240" y="396432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30" name="PlaceHolder 1"/>
          <p:cNvSpPr>
            <a:spLocks noGrp="1"/>
          </p:cNvSpPr>
          <p:nvPr>
            <p:ph type="title"/>
          </p:nvPr>
        </p:nvSpPr>
        <p:spPr>
          <a:xfrm>
            <a:off x="457200" y="274680"/>
            <a:ext cx="6833880" cy="1142640"/>
          </a:xfrm>
          <a:prstGeom prst="rect">
            <a:avLst/>
          </a:prstGeom>
        </p:spPr>
        <p:txBody>
          <a:bodyPr lIns="0" tIns="0" rIns="0" bIns="0" anchor="ctr"/>
          <a:lstStyle/>
          <a:p>
            <a:endParaRPr lang="en-US" sz="1000" b="0" strike="noStrike" spc="-1">
              <a:solidFill>
                <a:srgbClr val="000000"/>
              </a:solidFill>
              <a:uFill>
                <a:solidFill>
                  <a:srgbClr val="FFFFFF"/>
                </a:solidFill>
              </a:uFill>
              <a:latin typeface="Arial"/>
            </a:endParaRPr>
          </a:p>
        </p:txBody>
      </p:sp>
      <p:sp>
        <p:nvSpPr>
          <p:cNvPr id="31" name="PlaceHolder 2"/>
          <p:cNvSpPr>
            <a:spLocks noGrp="1"/>
          </p:cNvSpPr>
          <p:nvPr>
            <p:ph type="body"/>
          </p:nvPr>
        </p:nvSpPr>
        <p:spPr>
          <a:xfrm>
            <a:off x="45720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2" name="PlaceHolder 3"/>
          <p:cNvSpPr>
            <a:spLocks noGrp="1"/>
          </p:cNvSpPr>
          <p:nvPr>
            <p:ph type="body"/>
          </p:nvPr>
        </p:nvSpPr>
        <p:spPr>
          <a:xfrm>
            <a:off x="4674240" y="1600200"/>
            <a:ext cx="401580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33" name="PlaceHolder 4"/>
          <p:cNvSpPr>
            <a:spLocks noGrp="1"/>
          </p:cNvSpPr>
          <p:nvPr>
            <p:ph type="body"/>
          </p:nvPr>
        </p:nvSpPr>
        <p:spPr>
          <a:xfrm>
            <a:off x="457200" y="3964320"/>
            <a:ext cx="8229240" cy="2158560"/>
          </a:xfrm>
          <a:prstGeom prst="rect">
            <a:avLst/>
          </a:prstGeom>
        </p:spPr>
        <p:txBody>
          <a:bodyPr lIns="0" tIns="0" rIns="0" bIns="0"/>
          <a:lstStyle/>
          <a:p>
            <a:endParaRPr lang="en-US" sz="2800" b="0" strike="noStrike" spc="-1">
              <a:solidFill>
                <a:srgbClr val="000000"/>
              </a:solidFill>
              <a:uFill>
                <a:solidFill>
                  <a:srgbClr val="FFFFFF"/>
                </a:solidFill>
              </a:uFill>
              <a:latin typeface="Calibri"/>
            </a:endParaRPr>
          </a:p>
        </p:txBody>
      </p:sp>
      <p:sp>
        <p:nvSpPr>
          <p:cNvPr id="6" name="PlaceHolder 4"/>
          <p:cNvSpPr>
            <a:spLocks noGrp="1"/>
          </p:cNvSpPr>
          <p:nvPr>
            <p:ph type="sldNum" idx="10"/>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pn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jpe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jpe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2.jpe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3" name="Picture 7"/>
          <p:cNvPicPr/>
          <p:nvPr/>
        </p:nvPicPr>
        <p:blipFill>
          <a:blip r:embed="rId14"/>
          <a:stretch/>
        </p:blipFill>
        <p:spPr>
          <a:xfrm>
            <a:off x="8562960" y="6475320"/>
            <a:ext cx="364680" cy="239400"/>
          </a:xfrm>
          <a:prstGeom prst="rect">
            <a:avLst/>
          </a:prstGeom>
          <a:ln>
            <a:noFill/>
          </a:ln>
        </p:spPr>
      </p:pic>
      <p:pic>
        <p:nvPicPr>
          <p:cNvPr id="14" name="Picture 8"/>
          <p:cNvPicPr/>
          <p:nvPr/>
        </p:nvPicPr>
        <p:blipFill>
          <a:blip r:embed="rId15"/>
          <a:stretch/>
        </p:blipFill>
        <p:spPr>
          <a:xfrm>
            <a:off x="438120" y="6456240"/>
            <a:ext cx="4641480" cy="272520"/>
          </a:xfrm>
          <a:prstGeom prst="rect">
            <a:avLst/>
          </a:prstGeom>
          <a:ln>
            <a:noFill/>
          </a:ln>
        </p:spPr>
      </p:pic>
      <p:pic>
        <p:nvPicPr>
          <p:cNvPr id="2" name="Picture 6"/>
          <p:cNvPicPr/>
          <p:nvPr/>
        </p:nvPicPr>
        <p:blipFill>
          <a:blip r:embed="rId16"/>
          <a:stretch/>
        </p:blipFill>
        <p:spPr>
          <a:xfrm>
            <a:off x="7383600" y="189000"/>
            <a:ext cx="1493640" cy="869760"/>
          </a:xfrm>
          <a:prstGeom prst="rect">
            <a:avLst/>
          </a:prstGeom>
          <a:ln>
            <a:noFill/>
          </a:ln>
        </p:spPr>
      </p:pic>
      <p:sp>
        <p:nvSpPr>
          <p:cNvPr id="3"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4" name="Picture 7"/>
          <p:cNvPicPr/>
          <p:nvPr/>
        </p:nvPicPr>
        <p:blipFill>
          <a:blip r:embed="rId14"/>
          <a:stretch/>
        </p:blipFill>
        <p:spPr>
          <a:xfrm>
            <a:off x="8562960" y="6475320"/>
            <a:ext cx="364680" cy="239400"/>
          </a:xfrm>
          <a:prstGeom prst="rect">
            <a:avLst/>
          </a:prstGeom>
          <a:ln>
            <a:noFill/>
          </a:ln>
        </p:spPr>
      </p:pic>
      <p:pic>
        <p:nvPicPr>
          <p:cNvPr id="5" name="Picture 8"/>
          <p:cNvPicPr/>
          <p:nvPr/>
        </p:nvPicPr>
        <p:blipFill>
          <a:blip r:embed="rId15"/>
          <a:stretch/>
        </p:blipFill>
        <p:spPr>
          <a:xfrm>
            <a:off x="438120" y="6456240"/>
            <a:ext cx="4641480" cy="272520"/>
          </a:xfrm>
          <a:prstGeom prst="rect">
            <a:avLst/>
          </a:prstGeom>
          <a:ln>
            <a:noFill/>
          </a:ln>
        </p:spPr>
      </p:pic>
      <p:pic>
        <p:nvPicPr>
          <p:cNvPr id="6" name="Picture 6"/>
          <p:cNvPicPr/>
          <p:nvPr/>
        </p:nvPicPr>
        <p:blipFill>
          <a:blip r:embed="rId16"/>
          <a:stretch/>
        </p:blipFill>
        <p:spPr>
          <a:xfrm>
            <a:off x="7383600" y="189000"/>
            <a:ext cx="1493640" cy="869760"/>
          </a:xfrm>
          <a:prstGeom prst="rect">
            <a:avLst/>
          </a:prstGeom>
          <a:ln>
            <a:noFill/>
          </a:ln>
        </p:spPr>
      </p:pic>
      <p:pic>
        <p:nvPicPr>
          <p:cNvPr id="7" name="Picture 13"/>
          <p:cNvPicPr/>
          <p:nvPr/>
        </p:nvPicPr>
        <p:blipFill>
          <a:blip r:embed="rId14"/>
          <a:stretch/>
        </p:blipFill>
        <p:spPr>
          <a:xfrm>
            <a:off x="8562960" y="6475320"/>
            <a:ext cx="364680" cy="239400"/>
          </a:xfrm>
          <a:prstGeom prst="rect">
            <a:avLst/>
          </a:prstGeom>
          <a:ln>
            <a:noFill/>
          </a:ln>
        </p:spPr>
      </p:pic>
      <p:sp>
        <p:nvSpPr>
          <p:cNvPr id="8"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2017     TSG CT status report to TSG SA #75, March 2017</a:t>
            </a:r>
            <a:endParaRPr lang="en-US" sz="1800" b="0" strike="noStrike" spc="-1">
              <a:solidFill>
                <a:srgbClr val="000000"/>
              </a:solidFill>
              <a:uFill>
                <a:solidFill>
                  <a:srgbClr val="FFFFFF"/>
                </a:solidFill>
              </a:uFill>
              <a:latin typeface="Arial"/>
            </a:endParaRPr>
          </a:p>
        </p:txBody>
      </p:sp>
      <p:sp>
        <p:nvSpPr>
          <p:cNvPr id="9"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 name="PlaceHolder 4"/>
          <p:cNvSpPr>
            <a:spLocks noGrp="1"/>
          </p:cNvSpPr>
          <p:nvPr>
            <p:ph type="body"/>
          </p:nvPr>
        </p:nvSpPr>
        <p:spPr>
          <a:xfrm>
            <a:off x="457200" y="1600200"/>
            <a:ext cx="8229240" cy="4525560"/>
          </a:xfrm>
          <a:prstGeom prst="rect">
            <a:avLst/>
          </a:prstGeom>
        </p:spPr>
        <p:txBody>
          <a:bodyPr/>
          <a:lstStyle/>
          <a:p>
            <a:pPr marL="343080" indent="-342720">
              <a:lnSpc>
                <a:spcPct val="100000"/>
              </a:lnSpc>
              <a:buBlip>
                <a:blip r:embed="rId17"/>
              </a:buBlip>
            </a:pPr>
            <a:r>
              <a:rPr lang="en-US" sz="2800" b="0" strike="noStrike" spc="-1">
                <a:solidFill>
                  <a:srgbClr val="000000"/>
                </a:solidFill>
                <a:uFill>
                  <a:solidFill>
                    <a:srgbClr val="FFFFFF"/>
                  </a:solidFill>
                </a:uFill>
                <a:latin typeface="Calibri"/>
              </a:rPr>
              <a:t>Click to edit Master text styles</a:t>
            </a:r>
          </a:p>
          <a:p>
            <a:pPr marL="743040" lvl="1" indent="-285480">
              <a:lnSpc>
                <a:spcPct val="100000"/>
              </a:lnSpc>
              <a:buClr>
                <a:srgbClr val="C00000"/>
              </a:buClr>
              <a:buFont typeface="Arial"/>
              <a:buChar char="•"/>
            </a:pPr>
            <a:r>
              <a:rPr lang="en-US" sz="2400" b="0" strike="noStrike" spc="-1">
                <a:solidFill>
                  <a:srgbClr val="000000"/>
                </a:solidFill>
                <a:uFill>
                  <a:solidFill>
                    <a:srgbClr val="FFFFFF"/>
                  </a:solidFill>
                </a:uFill>
                <a:latin typeface="Calibri"/>
              </a:rPr>
              <a:t>Second level</a:t>
            </a:r>
            <a:endParaRPr lang="en-US" sz="2800" b="0" strike="noStrike" spc="-1">
              <a:solidFill>
                <a:srgbClr val="000000"/>
              </a:solidFill>
              <a:uFill>
                <a:solidFill>
                  <a:srgbClr val="FFFFFF"/>
                </a:solidFill>
              </a:uFill>
              <a:latin typeface="Calibri"/>
            </a:endParaRPr>
          </a:p>
          <a:p>
            <a:pPr marL="1143000" lvl="2" indent="-228240">
              <a:lnSpc>
                <a:spcPct val="100000"/>
              </a:lnSpc>
              <a:buClr>
                <a:srgbClr val="000000"/>
              </a:buClr>
              <a:buFont typeface="Arial"/>
              <a:buChar char="•"/>
            </a:pPr>
            <a:r>
              <a:rPr lang="en-US" sz="2000" b="0" strike="noStrike" spc="-1">
                <a:solidFill>
                  <a:srgbClr val="000000"/>
                </a:solidFill>
                <a:uFill>
                  <a:solidFill>
                    <a:srgbClr val="FFFFFF"/>
                  </a:solidFill>
                </a:uFill>
                <a:latin typeface="Calibri"/>
              </a:rPr>
              <a:t>Third level</a:t>
            </a:r>
            <a:endParaRPr lang="en-US" sz="2800" b="0" strike="noStrike" spc="-1">
              <a:solidFill>
                <a:srgbClr val="000000"/>
              </a:solidFill>
              <a:uFill>
                <a:solidFill>
                  <a:srgbClr val="FFFFFF"/>
                </a:solidFill>
              </a:uFill>
              <a:latin typeface="Calibri"/>
            </a:endParaRPr>
          </a:p>
          <a:p>
            <a:pPr marL="1600200" lvl="3" indent="-228240">
              <a:lnSpc>
                <a:spcPct val="100000"/>
              </a:lnSpc>
              <a:buClr>
                <a:srgbClr val="000000"/>
              </a:buClr>
              <a:buFont typeface="Arial"/>
              <a:buChar char="–"/>
            </a:pPr>
            <a:r>
              <a:rPr lang="en-US" sz="1800" b="0" strike="noStrike" spc="-1">
                <a:solidFill>
                  <a:srgbClr val="000000"/>
                </a:solidFill>
                <a:uFill>
                  <a:solidFill>
                    <a:srgbClr val="FFFFFF"/>
                  </a:solidFill>
                </a:uFill>
                <a:latin typeface="Calibri"/>
              </a:rPr>
              <a:t>Fourth level</a:t>
            </a:r>
            <a:endParaRPr lang="en-US" sz="2800" b="0" strike="noStrike" spc="-1">
              <a:solidFill>
                <a:srgbClr val="000000"/>
              </a:solidFill>
              <a:uFill>
                <a:solidFill>
                  <a:srgbClr val="FFFFFF"/>
                </a:solidFill>
              </a:uFill>
              <a:latin typeface="Calibri"/>
            </a:endParaRPr>
          </a:p>
          <a:p>
            <a:pPr marL="2057400" lvl="4" indent="-228240">
              <a:lnSpc>
                <a:spcPct val="100000"/>
              </a:lnSpc>
              <a:buClr>
                <a:srgbClr val="000000"/>
              </a:buClr>
              <a:buFont typeface="Arial"/>
              <a:buChar char="»"/>
            </a:pPr>
            <a:r>
              <a:rPr lang="en-US" sz="1600" b="0" strike="noStrike" spc="-1">
                <a:solidFill>
                  <a:srgbClr val="000000"/>
                </a:solidFill>
                <a:uFill>
                  <a:solidFill>
                    <a:srgbClr val="FFFFFF"/>
                  </a:solidFill>
                </a:uFill>
                <a:latin typeface="Calibri"/>
              </a:rPr>
              <a:t>Fifth level</a:t>
            </a:r>
            <a:endParaRPr lang="en-US" sz="2800" b="0" strike="noStrike" spc="-1">
              <a:solidFill>
                <a:srgbClr val="000000"/>
              </a:solidFill>
              <a:uFill>
                <a:solidFill>
                  <a:srgbClr val="FFFFFF"/>
                </a:solidFill>
              </a:uFill>
              <a:latin typeface="Calibri"/>
            </a:endParaRPr>
          </a:p>
        </p:txBody>
      </p:sp>
      <p:sp>
        <p:nvSpPr>
          <p:cNvPr id="11" name="PlaceHolder 5"/>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5" name="PlaceHolder 4"/>
          <p:cNvSpPr>
            <a:spLocks noGrp="1"/>
          </p:cNvSpPr>
          <p:nvPr>
            <p:ph type="sldNum" idx="4"/>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49" name="Picture 7"/>
          <p:cNvPicPr/>
          <p:nvPr/>
        </p:nvPicPr>
        <p:blipFill>
          <a:blip r:embed="rId14"/>
          <a:stretch/>
        </p:blipFill>
        <p:spPr>
          <a:xfrm>
            <a:off x="8562960" y="6475320"/>
            <a:ext cx="364680" cy="239400"/>
          </a:xfrm>
          <a:prstGeom prst="rect">
            <a:avLst/>
          </a:prstGeom>
          <a:ln>
            <a:noFill/>
          </a:ln>
        </p:spPr>
      </p:pic>
      <p:pic>
        <p:nvPicPr>
          <p:cNvPr id="50" name="Picture 8"/>
          <p:cNvPicPr/>
          <p:nvPr/>
        </p:nvPicPr>
        <p:blipFill>
          <a:blip r:embed="rId15"/>
          <a:stretch/>
        </p:blipFill>
        <p:spPr>
          <a:xfrm>
            <a:off x="438120" y="6456240"/>
            <a:ext cx="4641480" cy="272520"/>
          </a:xfrm>
          <a:prstGeom prst="rect">
            <a:avLst/>
          </a:prstGeom>
          <a:ln>
            <a:noFill/>
          </a:ln>
        </p:spPr>
      </p:pic>
      <p:pic>
        <p:nvPicPr>
          <p:cNvPr id="51" name="Picture 6"/>
          <p:cNvPicPr/>
          <p:nvPr/>
        </p:nvPicPr>
        <p:blipFill>
          <a:blip r:embed="rId16"/>
          <a:stretch/>
        </p:blipFill>
        <p:spPr>
          <a:xfrm>
            <a:off x="7383600" y="189000"/>
            <a:ext cx="1493640" cy="869760"/>
          </a:xfrm>
          <a:prstGeom prst="rect">
            <a:avLst/>
          </a:prstGeom>
          <a:ln>
            <a:noFill/>
          </a:ln>
        </p:spPr>
      </p:pic>
      <p:sp>
        <p:nvSpPr>
          <p:cNvPr id="52"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53" name="Picture 7"/>
          <p:cNvPicPr/>
          <p:nvPr/>
        </p:nvPicPr>
        <p:blipFill>
          <a:blip r:embed="rId14"/>
          <a:stretch/>
        </p:blipFill>
        <p:spPr>
          <a:xfrm>
            <a:off x="8562960" y="6475320"/>
            <a:ext cx="364680" cy="239400"/>
          </a:xfrm>
          <a:prstGeom prst="rect">
            <a:avLst/>
          </a:prstGeom>
          <a:ln>
            <a:noFill/>
          </a:ln>
        </p:spPr>
      </p:pic>
      <p:pic>
        <p:nvPicPr>
          <p:cNvPr id="54" name="Picture 8"/>
          <p:cNvPicPr/>
          <p:nvPr/>
        </p:nvPicPr>
        <p:blipFill>
          <a:blip r:embed="rId15"/>
          <a:stretch/>
        </p:blipFill>
        <p:spPr>
          <a:xfrm>
            <a:off x="438120" y="6456240"/>
            <a:ext cx="4641480" cy="272520"/>
          </a:xfrm>
          <a:prstGeom prst="rect">
            <a:avLst/>
          </a:prstGeom>
          <a:ln>
            <a:noFill/>
          </a:ln>
        </p:spPr>
      </p:pic>
      <p:pic>
        <p:nvPicPr>
          <p:cNvPr id="55" name="Picture 6"/>
          <p:cNvPicPr/>
          <p:nvPr/>
        </p:nvPicPr>
        <p:blipFill>
          <a:blip r:embed="rId16"/>
          <a:stretch/>
        </p:blipFill>
        <p:spPr>
          <a:xfrm>
            <a:off x="7383600" y="189000"/>
            <a:ext cx="1493640" cy="869760"/>
          </a:xfrm>
          <a:prstGeom prst="rect">
            <a:avLst/>
          </a:prstGeom>
          <a:ln>
            <a:noFill/>
          </a:ln>
        </p:spPr>
      </p:pic>
      <p:pic>
        <p:nvPicPr>
          <p:cNvPr id="56" name="Picture 13"/>
          <p:cNvPicPr/>
          <p:nvPr/>
        </p:nvPicPr>
        <p:blipFill>
          <a:blip r:embed="rId14"/>
          <a:stretch/>
        </p:blipFill>
        <p:spPr>
          <a:xfrm>
            <a:off x="8562960" y="6475320"/>
            <a:ext cx="364680" cy="239400"/>
          </a:xfrm>
          <a:prstGeom prst="rect">
            <a:avLst/>
          </a:prstGeom>
          <a:ln>
            <a:noFill/>
          </a:ln>
        </p:spPr>
      </p:pic>
      <p:sp>
        <p:nvSpPr>
          <p:cNvPr id="57"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2017     TSG CT status report to TSG SA #75, March 2017</a:t>
            </a:r>
            <a:endParaRPr lang="en-US" sz="1800" b="0" strike="noStrike" spc="-1">
              <a:solidFill>
                <a:srgbClr val="000000"/>
              </a:solidFill>
              <a:uFill>
                <a:solidFill>
                  <a:srgbClr val="FFFFFF"/>
                </a:solidFill>
              </a:uFill>
              <a:latin typeface="Arial"/>
            </a:endParaRPr>
          </a:p>
        </p:txBody>
      </p:sp>
      <p:sp>
        <p:nvSpPr>
          <p:cNvPr id="58"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5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dirty="0">
              <a:solidFill>
                <a:srgbClr val="000000"/>
              </a:solidFill>
              <a:uFill>
                <a:solidFill>
                  <a:srgbClr val="FFFFFF"/>
                </a:solidFill>
              </a:uFill>
              <a:latin typeface="Times New Roman"/>
            </a:endParaRPr>
          </a:p>
        </p:txBody>
      </p:sp>
      <p:sp>
        <p:nvSpPr>
          <p:cNvPr id="60" name="PlaceHolder 5"/>
          <p:cNvSpPr>
            <a:spLocks noGrp="1"/>
          </p:cNvSpPr>
          <p:nvPr>
            <p:ph type="title"/>
          </p:nvPr>
        </p:nvSpPr>
        <p:spPr>
          <a:xfrm>
            <a:off x="457200" y="273600"/>
            <a:ext cx="8229240" cy="1144800"/>
          </a:xfrm>
          <a:prstGeom prst="rect">
            <a:avLst/>
          </a:prstGeom>
        </p:spPr>
        <p:txBody>
          <a:bodyPr lIns="0" tIns="0" rIns="0" bIns="0" anchor="ctr"/>
          <a:lstStyle/>
          <a:p>
            <a:r>
              <a:rPr lang="en-US" sz="1000" b="0" strike="noStrike" spc="-1">
                <a:solidFill>
                  <a:srgbClr val="000000"/>
                </a:solidFill>
                <a:uFill>
                  <a:solidFill>
                    <a:srgbClr val="FFFFFF"/>
                  </a:solidFill>
                </a:uFill>
                <a:latin typeface="Arial"/>
              </a:rPr>
              <a:t>Click to edit the title text format</a:t>
            </a:r>
          </a:p>
        </p:txBody>
      </p:sp>
      <p:sp>
        <p:nvSpPr>
          <p:cNvPr id="61" name="PlaceHolder 6"/>
          <p:cNvSpPr>
            <a:spLocks noGrp="1"/>
          </p:cNvSpPr>
          <p:nvPr>
            <p:ph type="body"/>
          </p:nvPr>
        </p:nvSpPr>
        <p:spPr>
          <a:xfrm>
            <a:off x="457200" y="1604520"/>
            <a:ext cx="8229240" cy="3977280"/>
          </a:xfrm>
          <a:prstGeom prst="rect">
            <a:avLst/>
          </a:prstGeom>
        </p:spPr>
        <p:txBody>
          <a:bodyPr lIns="0" tIns="0" rIns="0" bIns="0"/>
          <a:lstStyle/>
          <a:p>
            <a:pPr marL="432000" indent="-324000">
              <a:buClr>
                <a:srgbClr val="000000"/>
              </a:buClr>
              <a:buSzPct val="45000"/>
              <a:buFont typeface="Wingdings" charset="2"/>
              <a:buChar char=""/>
            </a:pPr>
            <a:r>
              <a:rPr lang="en-US" sz="28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2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8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6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2000" b="0" strike="noStrike" spc="-1">
                <a:solidFill>
                  <a:srgbClr val="000000"/>
                </a:solidFill>
                <a:uFill>
                  <a:solidFill>
                    <a:srgbClr val="FFFFFF"/>
                  </a:solidFill>
                </a:uFill>
                <a:latin typeface="Calibri"/>
              </a:rPr>
              <a:t>Seventh Outline Level</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p:bodyStyle/>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98" name="Picture 7"/>
          <p:cNvPicPr/>
          <p:nvPr/>
        </p:nvPicPr>
        <p:blipFill>
          <a:blip r:embed="rId14"/>
          <a:stretch/>
        </p:blipFill>
        <p:spPr>
          <a:xfrm>
            <a:off x="8562960" y="6475320"/>
            <a:ext cx="364680" cy="239400"/>
          </a:xfrm>
          <a:prstGeom prst="rect">
            <a:avLst/>
          </a:prstGeom>
          <a:ln>
            <a:noFill/>
          </a:ln>
        </p:spPr>
      </p:pic>
      <p:pic>
        <p:nvPicPr>
          <p:cNvPr id="99" name="Picture 8"/>
          <p:cNvPicPr/>
          <p:nvPr/>
        </p:nvPicPr>
        <p:blipFill>
          <a:blip r:embed="rId15"/>
          <a:stretch/>
        </p:blipFill>
        <p:spPr>
          <a:xfrm>
            <a:off x="438120" y="6456240"/>
            <a:ext cx="4641480" cy="272520"/>
          </a:xfrm>
          <a:prstGeom prst="rect">
            <a:avLst/>
          </a:prstGeom>
          <a:ln>
            <a:noFill/>
          </a:ln>
        </p:spPr>
      </p:pic>
      <p:pic>
        <p:nvPicPr>
          <p:cNvPr id="100" name="Picture 6"/>
          <p:cNvPicPr/>
          <p:nvPr/>
        </p:nvPicPr>
        <p:blipFill>
          <a:blip r:embed="rId16"/>
          <a:stretch/>
        </p:blipFill>
        <p:spPr>
          <a:xfrm>
            <a:off x="7383600" y="189000"/>
            <a:ext cx="1493640" cy="869760"/>
          </a:xfrm>
          <a:prstGeom prst="rect">
            <a:avLst/>
          </a:prstGeom>
          <a:ln>
            <a:noFill/>
          </a:ln>
        </p:spPr>
      </p:pic>
      <p:sp>
        <p:nvSpPr>
          <p:cNvPr id="101" name="CustomShape 1"/>
          <p:cNvSpPr/>
          <p:nvPr/>
        </p:nvSpPr>
        <p:spPr>
          <a:xfrm>
            <a:off x="426960" y="643716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2009     Mobile World Congress, Barcelona, 19</a:t>
            </a:r>
            <a:r>
              <a:rPr lang="en-US" sz="1000" b="0" strike="noStrike" spc="-1" baseline="30000">
                <a:solidFill>
                  <a:srgbClr val="FFFFFF"/>
                </a:solidFill>
                <a:uFill>
                  <a:solidFill>
                    <a:srgbClr val="FFFFFF"/>
                  </a:solidFill>
                </a:uFill>
                <a:latin typeface="Arial"/>
              </a:rPr>
              <a:t>th</a:t>
            </a:r>
            <a:r>
              <a:rPr lang="en-US" sz="1000" b="0" strike="noStrike" spc="-1">
                <a:solidFill>
                  <a:srgbClr val="FFFFFF"/>
                </a:solidFill>
                <a:uFill>
                  <a:solidFill>
                    <a:srgbClr val="FFFFFF"/>
                  </a:solidFill>
                </a:uFill>
                <a:latin typeface="Arial"/>
              </a:rPr>
              <a:t> February 2009</a:t>
            </a:r>
            <a:endParaRPr lang="en-US" sz="1800" b="0" strike="noStrike" spc="-1">
              <a:solidFill>
                <a:srgbClr val="000000"/>
              </a:solidFill>
              <a:uFill>
                <a:solidFill>
                  <a:srgbClr val="FFFFFF"/>
                </a:solidFill>
              </a:uFill>
              <a:latin typeface="Arial"/>
            </a:endParaRPr>
          </a:p>
        </p:txBody>
      </p:sp>
      <p:pic>
        <p:nvPicPr>
          <p:cNvPr id="102" name="Picture 7"/>
          <p:cNvPicPr/>
          <p:nvPr/>
        </p:nvPicPr>
        <p:blipFill>
          <a:blip r:embed="rId14"/>
          <a:stretch/>
        </p:blipFill>
        <p:spPr>
          <a:xfrm>
            <a:off x="8562960" y="6475320"/>
            <a:ext cx="364680" cy="239400"/>
          </a:xfrm>
          <a:prstGeom prst="rect">
            <a:avLst/>
          </a:prstGeom>
          <a:ln>
            <a:noFill/>
          </a:ln>
        </p:spPr>
      </p:pic>
      <p:pic>
        <p:nvPicPr>
          <p:cNvPr id="103" name="Picture 8"/>
          <p:cNvPicPr/>
          <p:nvPr/>
        </p:nvPicPr>
        <p:blipFill>
          <a:blip r:embed="rId15"/>
          <a:stretch/>
        </p:blipFill>
        <p:spPr>
          <a:xfrm>
            <a:off x="438120" y="6456240"/>
            <a:ext cx="4641480" cy="272520"/>
          </a:xfrm>
          <a:prstGeom prst="rect">
            <a:avLst/>
          </a:prstGeom>
          <a:ln>
            <a:noFill/>
          </a:ln>
        </p:spPr>
      </p:pic>
      <p:pic>
        <p:nvPicPr>
          <p:cNvPr id="104" name="Picture 6"/>
          <p:cNvPicPr/>
          <p:nvPr/>
        </p:nvPicPr>
        <p:blipFill>
          <a:blip r:embed="rId16"/>
          <a:stretch/>
        </p:blipFill>
        <p:spPr>
          <a:xfrm>
            <a:off x="7383600" y="189000"/>
            <a:ext cx="1493640" cy="869760"/>
          </a:xfrm>
          <a:prstGeom prst="rect">
            <a:avLst/>
          </a:prstGeom>
          <a:ln>
            <a:noFill/>
          </a:ln>
        </p:spPr>
      </p:pic>
      <p:pic>
        <p:nvPicPr>
          <p:cNvPr id="105" name="Picture 13"/>
          <p:cNvPicPr/>
          <p:nvPr/>
        </p:nvPicPr>
        <p:blipFill>
          <a:blip r:embed="rId14"/>
          <a:stretch/>
        </p:blipFill>
        <p:spPr>
          <a:xfrm>
            <a:off x="8562960" y="6475320"/>
            <a:ext cx="364680" cy="239400"/>
          </a:xfrm>
          <a:prstGeom prst="rect">
            <a:avLst/>
          </a:prstGeom>
          <a:ln>
            <a:noFill/>
          </a:ln>
        </p:spPr>
      </p:pic>
      <p:sp>
        <p:nvSpPr>
          <p:cNvPr id="106" name="CustomShape 2"/>
          <p:cNvSpPr/>
          <p:nvPr/>
        </p:nvSpPr>
        <p:spPr>
          <a:xfrm>
            <a:off x="436680" y="6470640"/>
            <a:ext cx="4576320" cy="2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1000" b="0" strike="noStrike" spc="-1">
                <a:solidFill>
                  <a:srgbClr val="FFFFFF"/>
                </a:solidFill>
                <a:uFill>
                  <a:solidFill>
                    <a:srgbClr val="FFFFFF"/>
                  </a:solidFill>
                </a:uFill>
                <a:latin typeface="Arial"/>
              </a:rPr>
              <a:t>© 3GPP 2017     TSG CT status report to TSG SA #75, March 2017</a:t>
            </a:r>
            <a:endParaRPr lang="en-US" sz="1800" b="0" strike="noStrike" spc="-1">
              <a:solidFill>
                <a:srgbClr val="000000"/>
              </a:solidFill>
              <a:uFill>
                <a:solidFill>
                  <a:srgbClr val="FFFFFF"/>
                </a:solidFill>
              </a:uFill>
              <a:latin typeface="Arial"/>
            </a:endParaRPr>
          </a:p>
        </p:txBody>
      </p:sp>
      <p:sp>
        <p:nvSpPr>
          <p:cNvPr id="107" name="CustomShape 3"/>
          <p:cNvSpPr/>
          <p:nvPr/>
        </p:nvSpPr>
        <p:spPr>
          <a:xfrm>
            <a:off x="8574120" y="6464160"/>
            <a:ext cx="394920" cy="221760"/>
          </a:xfrm>
          <a:prstGeom prst="rect">
            <a:avLst/>
          </a:prstGeom>
          <a:noFill/>
          <a:ln>
            <a:noFill/>
          </a:ln>
        </p:spPr>
        <p:style>
          <a:lnRef idx="0">
            <a:scrgbClr r="0" g="0" b="0"/>
          </a:lnRef>
          <a:fillRef idx="0">
            <a:scrgbClr r="0" g="0" b="0"/>
          </a:fillRef>
          <a:effectRef idx="0">
            <a:scrgbClr r="0" g="0" b="0"/>
          </a:effectRef>
          <a:fontRef idx="minor"/>
        </p:style>
      </p:sp>
      <p:sp>
        <p:nvSpPr>
          <p:cNvPr id="108" name="PlaceHolder 4"/>
          <p:cNvSpPr>
            <a:spLocks noGrp="1"/>
          </p:cNvSpPr>
          <p:nvPr>
            <p:ph type="title"/>
          </p:nvPr>
        </p:nvSpPr>
        <p:spPr>
          <a:xfrm>
            <a:off x="457200" y="274680"/>
            <a:ext cx="6833880" cy="1142640"/>
          </a:xfrm>
          <a:prstGeom prst="rect">
            <a:avLst/>
          </a:prstGeom>
        </p:spPr>
        <p:txBody>
          <a:bodyPr anchor="ctr"/>
          <a:lstStyle/>
          <a:p>
            <a:pPr algn="ctr">
              <a:lnSpc>
                <a:spcPct val="100000"/>
              </a:lnSpc>
            </a:pPr>
            <a:r>
              <a:rPr lang="en-US" sz="3200" b="0" strike="noStrike" spc="-1">
                <a:solidFill>
                  <a:srgbClr val="FF0000"/>
                </a:solidFill>
                <a:uFill>
                  <a:solidFill>
                    <a:srgbClr val="FFFFFF"/>
                  </a:solidFill>
                </a:uFill>
                <a:latin typeface="Calibri"/>
              </a:rPr>
              <a:t>Click to edit Master title style</a:t>
            </a:r>
            <a:endParaRPr lang="en-US" sz="3200" b="0" strike="noStrike" spc="-1">
              <a:solidFill>
                <a:srgbClr val="000000"/>
              </a:solidFill>
              <a:uFill>
                <a:solidFill>
                  <a:srgbClr val="FFFFFF"/>
                </a:solidFill>
              </a:uFill>
              <a:latin typeface="Arial"/>
            </a:endParaRPr>
          </a:p>
        </p:txBody>
      </p:sp>
      <p:sp>
        <p:nvSpPr>
          <p:cNvPr id="109" name="PlaceHolder 5"/>
          <p:cNvSpPr>
            <a:spLocks noGrp="1"/>
          </p:cNvSpPr>
          <p:nvPr>
            <p:ph type="body"/>
          </p:nvPr>
        </p:nvSpPr>
        <p:spPr>
          <a:xfrm>
            <a:off x="457200" y="1600200"/>
            <a:ext cx="8229240" cy="4525560"/>
          </a:xfrm>
          <a:prstGeom prst="rect">
            <a:avLst/>
          </a:prstGeom>
        </p:spPr>
        <p:txBody>
          <a:bodyPr lIns="90000" tIns="45000" rIns="90000" bIns="45000"/>
          <a:lstStyle/>
          <a:p>
            <a:pPr marL="432000" indent="-324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Click to edit the outline text format</a:t>
            </a:r>
          </a:p>
          <a:p>
            <a:pPr marL="864000" lvl="1" indent="-324000">
              <a:buClr>
                <a:srgbClr val="000000"/>
              </a:buClr>
              <a:buSzPct val="75000"/>
              <a:buFont typeface="Symbol" charset="2"/>
              <a:buChar char=""/>
            </a:pPr>
            <a:r>
              <a:rPr lang="en-US" sz="1000" b="0" strike="noStrike" spc="-1">
                <a:solidFill>
                  <a:srgbClr val="000000"/>
                </a:solidFill>
                <a:uFill>
                  <a:solidFill>
                    <a:srgbClr val="FFFFFF"/>
                  </a:solidFill>
                </a:uFill>
                <a:latin typeface="Calibri"/>
              </a:rPr>
              <a:t>Second Outline Level</a:t>
            </a:r>
          </a:p>
          <a:p>
            <a:pPr marL="1296000" lvl="2" indent="-288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Third Outline Level</a:t>
            </a:r>
          </a:p>
          <a:p>
            <a:pPr marL="1728000" lvl="3" indent="-216000">
              <a:buClr>
                <a:srgbClr val="000000"/>
              </a:buClr>
              <a:buSzPct val="75000"/>
              <a:buFont typeface="Symbol" charset="2"/>
              <a:buChar char=""/>
            </a:pPr>
            <a:r>
              <a:rPr lang="en-US" sz="1000" b="0" strike="noStrike" spc="-1">
                <a:solidFill>
                  <a:srgbClr val="000000"/>
                </a:solidFill>
                <a:uFill>
                  <a:solidFill>
                    <a:srgbClr val="FFFFFF"/>
                  </a:solidFill>
                </a:uFill>
                <a:latin typeface="Calibri"/>
              </a:rPr>
              <a:t>Fourth Outline Level</a:t>
            </a:r>
          </a:p>
          <a:p>
            <a:pPr marL="2160000" lvl="4"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Fifth Outline Level</a:t>
            </a:r>
          </a:p>
          <a:p>
            <a:pPr marL="2592000" lvl="5"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Sixth Outline Level</a:t>
            </a:r>
          </a:p>
          <a:p>
            <a:pPr marL="3024000" lvl="6" indent="-216000">
              <a:buClr>
                <a:srgbClr val="000000"/>
              </a:buClr>
              <a:buSzPct val="45000"/>
              <a:buFont typeface="Wingdings" charset="2"/>
              <a:buChar char=""/>
            </a:pPr>
            <a:r>
              <a:rPr lang="en-US" sz="1000" b="0" strike="noStrike" spc="-1">
                <a:solidFill>
                  <a:srgbClr val="000000"/>
                </a:solidFill>
                <a:uFill>
                  <a:solidFill>
                    <a:srgbClr val="FFFFFF"/>
                  </a:solidFill>
                </a:uFill>
                <a:latin typeface="Calibri"/>
              </a:rPr>
              <a:t>Seventh Outline Level</a:t>
            </a:r>
          </a:p>
        </p:txBody>
      </p:sp>
      <p:sp>
        <p:nvSpPr>
          <p:cNvPr id="110" name="PlaceHolder 6"/>
          <p:cNvSpPr>
            <a:spLocks noGrp="1"/>
          </p:cNvSpPr>
          <p:nvPr>
            <p:ph type="sldNum"/>
          </p:nvPr>
        </p:nvSpPr>
        <p:spPr>
          <a:xfrm>
            <a:off x="8558280" y="6483240"/>
            <a:ext cx="394920" cy="221760"/>
          </a:xfrm>
          <a:prstGeom prst="rect">
            <a:avLst/>
          </a:prstGeom>
        </p:spPr>
        <p:txBody>
          <a:bodyPr/>
          <a:lstStyle/>
          <a:p>
            <a:pPr>
              <a:lnSpc>
                <a:spcPct val="100000"/>
              </a:lnSpc>
            </a:pPr>
            <a:fld id="{9B8B3B91-CF38-4D8A-AE32-8D43408B819F}" type="slidenum">
              <a:rPr lang="en-US" sz="1100" b="0" strike="noStrike" spc="-1">
                <a:solidFill>
                  <a:srgbClr val="FFFFFF"/>
                </a:solidFill>
                <a:uFill>
                  <a:solidFill>
                    <a:srgbClr val="FFFFFF"/>
                  </a:solidFill>
                </a:uFill>
                <a:latin typeface="Arial"/>
                <a:ea typeface="MS PGothic"/>
              </a:rPr>
              <a:pPr>
                <a:lnSpc>
                  <a:spcPct val="100000"/>
                </a:lnSpc>
              </a:pPr>
              <a:t>‹#›</a:t>
            </a:fld>
            <a:endParaRPr lang="en-US" sz="1400" b="0" strike="noStrike" spc="-1">
              <a:solidFill>
                <a:srgbClr val="000000"/>
              </a:solidFill>
              <a:uFill>
                <a:solidFill>
                  <a:srgbClr val="FFFFFF"/>
                </a:solidFill>
              </a:uFill>
              <a:latin typeface="Times New Roman"/>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hf hdr="0" ftr="0" dt="0"/>
  <p:txStyles>
    <p:titleStyle/>
    <p:bodyStyle/>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 name="CustomShape 1"/>
          <p:cNvSpPr/>
          <p:nvPr/>
        </p:nvSpPr>
        <p:spPr>
          <a:xfrm>
            <a:off x="1101600" y="185760"/>
            <a:ext cx="5569920" cy="70020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2000" b="0" strike="noStrike" spc="-1">
                <a:solidFill>
                  <a:srgbClr val="000000"/>
                </a:solidFill>
                <a:uFill>
                  <a:solidFill>
                    <a:srgbClr val="FFFFFF"/>
                  </a:solidFill>
                </a:uFill>
                <a:latin typeface="Arial"/>
                <a:ea typeface="MS PGothic"/>
              </a:rPr>
              <a:t>3GPP TSG SA Meeting #75			SP-170209</a:t>
            </a:r>
            <a:endParaRPr lang="en-US" sz="1800" b="0" strike="noStrike" spc="-1">
              <a:solidFill>
                <a:srgbClr val="000000"/>
              </a:solidFill>
              <a:uFill>
                <a:solidFill>
                  <a:srgbClr val="FFFFFF"/>
                </a:solidFill>
              </a:uFill>
              <a:latin typeface="Arial"/>
            </a:endParaRPr>
          </a:p>
          <a:p>
            <a:pPr>
              <a:lnSpc>
                <a:spcPct val="100000"/>
              </a:lnSpc>
            </a:pPr>
            <a:r>
              <a:rPr lang="en-US" sz="2000" b="0" strike="noStrike" spc="-1">
                <a:solidFill>
                  <a:srgbClr val="000000"/>
                </a:solidFill>
                <a:uFill>
                  <a:solidFill>
                    <a:srgbClr val="FFFFFF"/>
                  </a:solidFill>
                </a:uFill>
                <a:latin typeface="Arial"/>
                <a:ea typeface="MS PGothic"/>
              </a:rPr>
              <a:t>Dubrovnik; 6</a:t>
            </a:r>
            <a:r>
              <a:rPr lang="en-US" sz="2000" b="0" strike="noStrike" spc="-1" baseline="30000">
                <a:solidFill>
                  <a:srgbClr val="000000"/>
                </a:solidFill>
                <a:uFill>
                  <a:solidFill>
                    <a:srgbClr val="FFFFFF"/>
                  </a:solidFill>
                </a:uFill>
                <a:latin typeface="Arial"/>
                <a:ea typeface="MS PGothic"/>
              </a:rPr>
              <a:t>th</a:t>
            </a:r>
            <a:r>
              <a:rPr lang="en-US" sz="2000" b="0" strike="noStrike" spc="-1">
                <a:solidFill>
                  <a:srgbClr val="000000"/>
                </a:solidFill>
                <a:uFill>
                  <a:solidFill>
                    <a:srgbClr val="FFFFFF"/>
                  </a:solidFill>
                </a:uFill>
                <a:latin typeface="Arial"/>
                <a:ea typeface="MS PGothic"/>
              </a:rPr>
              <a:t> – 7</a:t>
            </a:r>
            <a:r>
              <a:rPr lang="en-US" sz="2000" b="0" strike="noStrike" spc="-1" baseline="30000">
                <a:solidFill>
                  <a:srgbClr val="000000"/>
                </a:solidFill>
                <a:uFill>
                  <a:solidFill>
                    <a:srgbClr val="FFFFFF"/>
                  </a:solidFill>
                </a:uFill>
                <a:latin typeface="Arial"/>
                <a:ea typeface="MS PGothic"/>
              </a:rPr>
              <a:t>th</a:t>
            </a:r>
            <a:r>
              <a:rPr lang="en-US" sz="2000" b="0" strike="noStrike" spc="-1">
                <a:solidFill>
                  <a:srgbClr val="000000"/>
                </a:solidFill>
                <a:uFill>
                  <a:solidFill>
                    <a:srgbClr val="FFFFFF"/>
                  </a:solidFill>
                </a:uFill>
                <a:latin typeface="Arial"/>
                <a:ea typeface="MS PGothic"/>
              </a:rPr>
              <a:t>  March 2017</a:t>
            </a:r>
            <a:endParaRPr lang="en-US" sz="1800" b="0" strike="noStrike" spc="-1">
              <a:solidFill>
                <a:srgbClr val="000000"/>
              </a:solidFill>
              <a:uFill>
                <a:solidFill>
                  <a:srgbClr val="FFFFFF"/>
                </a:solidFill>
              </a:uFill>
              <a:latin typeface="Arial"/>
            </a:endParaRPr>
          </a:p>
        </p:txBody>
      </p:sp>
      <p:pic>
        <p:nvPicPr>
          <p:cNvPr id="153" name="Picture 6"/>
          <p:cNvPicPr/>
          <p:nvPr/>
        </p:nvPicPr>
        <p:blipFill>
          <a:blip r:embed="rId2">
            <a:lum bright="70000" contrast="-70000"/>
          </a:blip>
          <a:stretch/>
        </p:blipFill>
        <p:spPr>
          <a:xfrm>
            <a:off x="762120" y="1514520"/>
            <a:ext cx="7619760" cy="4438440"/>
          </a:xfrm>
          <a:prstGeom prst="rect">
            <a:avLst/>
          </a:prstGeom>
          <a:ln>
            <a:noFill/>
          </a:ln>
        </p:spPr>
      </p:pic>
      <p:sp>
        <p:nvSpPr>
          <p:cNvPr id="154" name="CustomShape 2"/>
          <p:cNvSpPr/>
          <p:nvPr/>
        </p:nvSpPr>
        <p:spPr>
          <a:xfrm>
            <a:off x="725400" y="1411200"/>
            <a:ext cx="7813440" cy="41000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a:solidFill>
                  <a:srgbClr val="FF0000"/>
                </a:solidFill>
                <a:uFill>
                  <a:solidFill>
                    <a:srgbClr val="FFFFFF"/>
                  </a:solidFill>
                </a:uFill>
                <a:latin typeface="Arial"/>
                <a:ea typeface="MS PGothic"/>
              </a:rPr>
              <a:t>
</a:t>
            </a:r>
            <a:r>
              <a:rPr lang="en-US" sz="2800" b="0" strike="noStrike" spc="-1">
                <a:solidFill>
                  <a:srgbClr val="FF0000"/>
                </a:solidFill>
                <a:uFill>
                  <a:solidFill>
                    <a:srgbClr val="FFFFFF"/>
                  </a:solidFill>
                </a:uFill>
                <a:latin typeface="Arial"/>
                <a:ea typeface="MS PGothic"/>
              </a:rPr>
              <a:t>
</a:t>
            </a:r>
            <a:endParaRPr lang="en-US" sz="1800" b="0" strike="noStrike" spc="-1">
              <a:solidFill>
                <a:srgbClr val="000000"/>
              </a:solidFill>
              <a:uFill>
                <a:solidFill>
                  <a:srgbClr val="FFFFFF"/>
                </a:solidFill>
              </a:uFill>
              <a:latin typeface="Arial"/>
            </a:endParaRPr>
          </a:p>
        </p:txBody>
      </p:sp>
      <p:sp>
        <p:nvSpPr>
          <p:cNvPr id="155" name="CustomShape 3"/>
          <p:cNvSpPr/>
          <p:nvPr/>
        </p:nvSpPr>
        <p:spPr>
          <a:xfrm>
            <a:off x="1049400" y="3790800"/>
            <a:ext cx="7135560" cy="17521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90000"/>
              </a:lnSpc>
            </a:pPr>
            <a:r>
              <a:rPr lang="en-US" sz="2400" b="0" strike="noStrike" spc="-1">
                <a:solidFill>
                  <a:srgbClr val="000000"/>
                </a:solidFill>
                <a:uFill>
                  <a:solidFill>
                    <a:srgbClr val="FFFFFF"/>
                  </a:solidFill>
                </a:uFill>
                <a:latin typeface="Arial"/>
              </a:rPr>
              <a:t>TSG CT Chairman</a:t>
            </a:r>
            <a:endParaRPr lang="en-US" sz="1800" b="0" strike="noStrike" spc="-1">
              <a:solidFill>
                <a:srgbClr val="000000"/>
              </a:solidFill>
              <a:uFill>
                <a:solidFill>
                  <a:srgbClr val="FFFFFF"/>
                </a:solidFill>
              </a:uFill>
              <a:latin typeface="Arial"/>
            </a:endParaRPr>
          </a:p>
          <a:p>
            <a:pPr algn="ctr">
              <a:lnSpc>
                <a:spcPct val="90000"/>
              </a:lnSpc>
            </a:pPr>
            <a:r>
              <a:rPr lang="en-US" sz="2400" b="0" strike="noStrike" spc="-1">
                <a:solidFill>
                  <a:srgbClr val="000000"/>
                </a:solidFill>
                <a:uFill>
                  <a:solidFill>
                    <a:srgbClr val="FFFFFF"/>
                  </a:solidFill>
                </a:uFill>
                <a:latin typeface="Arial"/>
              </a:rPr>
              <a:t>Georg Mayer (Huawei) </a:t>
            </a:r>
            <a:endParaRPr lang="en-US" sz="1800" b="0" strike="noStrike" spc="-1">
              <a:solidFill>
                <a:srgbClr val="000000"/>
              </a:solidFill>
              <a:uFill>
                <a:solidFill>
                  <a:srgbClr val="FFFFFF"/>
                </a:solidFill>
              </a:uFill>
              <a:latin typeface="Arial"/>
            </a:endParaRPr>
          </a:p>
        </p:txBody>
      </p:sp>
      <p:sp>
        <p:nvSpPr>
          <p:cNvPr id="156" name="CustomShape 4"/>
          <p:cNvSpPr/>
          <p:nvPr/>
        </p:nvSpPr>
        <p:spPr>
          <a:xfrm>
            <a:off x="1863000" y="2011320"/>
            <a:ext cx="5147640" cy="130932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gn="ctr">
              <a:lnSpc>
                <a:spcPct val="100000"/>
              </a:lnSpc>
            </a:pPr>
            <a:r>
              <a:rPr lang="en-US" sz="4000" b="0" strike="noStrike" spc="-1">
                <a:solidFill>
                  <a:srgbClr val="FF3300"/>
                </a:solidFill>
                <a:uFill>
                  <a:solidFill>
                    <a:srgbClr val="FFFFFF"/>
                  </a:solidFill>
                </a:uFill>
                <a:latin typeface="Arial"/>
              </a:rPr>
              <a:t>TSG CT status report 
to TSG SA75</a:t>
            </a:r>
            <a:endParaRPr lang="en-US" sz="1800" b="0" strike="noStrike" spc="-1">
              <a:solidFill>
                <a:srgbClr val="000000"/>
              </a:solidFill>
              <a:uFill>
                <a:solidFill>
                  <a:srgbClr val="FFFFFF"/>
                </a:solidFill>
              </a:uFill>
              <a:latin typeface="Arial"/>
            </a:endParaRPr>
          </a:p>
        </p:txBody>
      </p:sp>
      <p:sp>
        <p:nvSpPr>
          <p:cNvPr id="7"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Exception sheets 2/3</a:t>
            </a:r>
            <a:endParaRPr lang="en-US" sz="1000" b="0" strike="noStrike" spc="-1">
              <a:solidFill>
                <a:srgbClr val="000000"/>
              </a:solidFill>
              <a:uFill>
                <a:solidFill>
                  <a:srgbClr val="FFFFFF"/>
                </a:solidFill>
              </a:uFill>
              <a:latin typeface="Arial"/>
            </a:endParaRPr>
          </a:p>
        </p:txBody>
      </p:sp>
      <p:sp>
        <p:nvSpPr>
          <p:cNvPr id="185"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6"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7"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8"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9"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0"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1"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2"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93"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graphicFrame>
        <p:nvGraphicFramePr>
          <p:cNvPr id="194" name="Table 11"/>
          <p:cNvGraphicFramePr/>
          <p:nvPr/>
        </p:nvGraphicFramePr>
        <p:xfrm>
          <a:off x="825480" y="1407960"/>
          <a:ext cx="7571880" cy="4114800"/>
        </p:xfrm>
        <a:graphic>
          <a:graphicData uri="http://schemas.openxmlformats.org/drawingml/2006/table">
            <a:tbl>
              <a:tblPr/>
              <a:tblGrid>
                <a:gridCol w="1067400"/>
                <a:gridCol w="5578200"/>
                <a:gridCol w="926280"/>
              </a:tblGrid>
              <a:tr h="37836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CP-170095</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CH14-DCCII-CT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CP-170096</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AE_enTV-CT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CP-170097</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dirty="0">
                          <a:solidFill>
                            <a:srgbClr val="000000"/>
                          </a:solidFill>
                          <a:uFill>
                            <a:solidFill>
                              <a:srgbClr val="FFFFFF"/>
                            </a:solidFill>
                          </a:uFill>
                          <a:latin typeface="Arial"/>
                        </a:rPr>
                        <a:t>WI Exception sheet for PS_DATA_OFF-CT</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CP-170098</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ISAT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CP-170143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MCPTT Enhancements</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CP-170145</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MCData</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CP-170147</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CT1 Work Item Exception for PS_DATA_OFF-CT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CP-170226</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CIoT-Ext-CT for 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200" b="1" strike="noStrike" spc="-1">
                          <a:solidFill>
                            <a:srgbClr val="FFFFFF"/>
                          </a:solidFill>
                          <a:uFill>
                            <a:solidFill>
                              <a:srgbClr val="FFFFFF"/>
                            </a:solidFill>
                          </a:uFill>
                          <a:latin typeface="Arial"/>
                        </a:rPr>
                        <a:t>CP-170149</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AE_enTV-CT for 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6560">
                <a:tc>
                  <a:txBody>
                    <a:bodyPr/>
                    <a:lstStyle/>
                    <a:p>
                      <a:pPr algn="ctr">
                        <a:lnSpc>
                          <a:spcPct val="100000"/>
                        </a:lnSpc>
                      </a:pPr>
                      <a:r>
                        <a:rPr lang="en-US" sz="1200" b="1" strike="noStrike" spc="-1">
                          <a:solidFill>
                            <a:srgbClr val="FFFFFF"/>
                          </a:solidFill>
                          <a:uFill>
                            <a:solidFill>
                              <a:srgbClr val="FFFFFF"/>
                            </a:solidFill>
                          </a:uFill>
                          <a:latin typeface="Arial"/>
                        </a:rPr>
                        <a:t>CP-170150</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Rel-14 Work Item Exception for REAS_EXT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dirty="0">
                          <a:solidFill>
                            <a:srgbClr val="000000"/>
                          </a:solidFill>
                          <a:uFill>
                            <a:solidFill>
                              <a:srgbClr val="FFFFFF"/>
                            </a:solidFill>
                          </a:uFill>
                          <a:latin typeface="Arial"/>
                        </a:rPr>
                        <a:t>CT1</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
        <p:nvSpPr>
          <p:cNvPr id="1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10</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Exception sheets 3/3</a:t>
            </a:r>
            <a:endParaRPr lang="en-US" sz="1000" b="0" strike="noStrike" spc="-1">
              <a:solidFill>
                <a:srgbClr val="000000"/>
              </a:solidFill>
              <a:uFill>
                <a:solidFill>
                  <a:srgbClr val="FFFFFF"/>
                </a:solidFill>
              </a:uFill>
              <a:latin typeface="Arial"/>
            </a:endParaRPr>
          </a:p>
        </p:txBody>
      </p:sp>
      <p:sp>
        <p:nvSpPr>
          <p:cNvPr id="19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9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3"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204"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graphicFrame>
        <p:nvGraphicFramePr>
          <p:cNvPr id="205" name="Table 11"/>
          <p:cNvGraphicFramePr/>
          <p:nvPr/>
        </p:nvGraphicFramePr>
        <p:xfrm>
          <a:off x="826920" y="1319040"/>
          <a:ext cx="7570440" cy="5041800"/>
        </p:xfrm>
        <a:graphic>
          <a:graphicData uri="http://schemas.openxmlformats.org/drawingml/2006/table">
            <a:tbl>
              <a:tblPr/>
              <a:tblGrid>
                <a:gridCol w="1067040"/>
                <a:gridCol w="5577120"/>
                <a:gridCol w="926280"/>
              </a:tblGrid>
              <a:tr h="378360">
                <a:tc>
                  <a:txBody>
                    <a:bodyPr/>
                    <a:lstStyle/>
                    <a:p>
                      <a:pPr algn="ctr">
                        <a:lnSpc>
                          <a:spcPct val="107000"/>
                        </a:lnSpc>
                      </a:pPr>
                      <a:r>
                        <a:rPr lang="en-US" sz="1600" b="1" strike="noStrike" spc="-1">
                          <a:solidFill>
                            <a:srgbClr val="FFFFFF"/>
                          </a:solidFill>
                          <a:uFill>
                            <a:solidFill>
                              <a:srgbClr val="FFFFFF"/>
                            </a:solidFill>
                          </a:uFill>
                          <a:latin typeface="Calibri"/>
                          <a:ea typeface="Calibri"/>
                        </a:rPr>
                        <a:t>TDOC</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TITLE</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WG</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CP-170151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CH14-DCCII-CT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426600">
                <a:tc>
                  <a:txBody>
                    <a:bodyPr/>
                    <a:lstStyle/>
                    <a:p>
                      <a:pPr algn="ctr">
                        <a:lnSpc>
                          <a:spcPct val="100000"/>
                        </a:lnSpc>
                      </a:pPr>
                      <a:r>
                        <a:rPr lang="en-US" sz="1400" b="1" strike="noStrike" spc="-1">
                          <a:solidFill>
                            <a:srgbClr val="FFFFFF"/>
                          </a:solidFill>
                          <a:uFill>
                            <a:solidFill>
                              <a:srgbClr val="FFFFFF"/>
                            </a:solidFill>
                          </a:uFill>
                          <a:latin typeface="Arial"/>
                        </a:rPr>
                        <a:t>CP-170152</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Support of EAP Re-authentication Protocol for WLAN Interworking</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CP-170153</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ISAT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CP-170161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MCVideo</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CP-170162</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Work plan for MCVideo</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CP-170211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Exception sheet for IOC_UE_conf</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CT6</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CP-170215</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CT1 Work Item Exception for SEW2-CT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320">
                <a:tc>
                  <a:txBody>
                    <a:bodyPr/>
                    <a:lstStyle/>
                    <a:p>
                      <a:pPr algn="ctr">
                        <a:lnSpc>
                          <a:spcPct val="100000"/>
                        </a:lnSpc>
                      </a:pPr>
                      <a:r>
                        <a:rPr lang="en-US" sz="1400" b="1" strike="noStrike" spc="-1">
                          <a:solidFill>
                            <a:srgbClr val="FFFFFF"/>
                          </a:solidFill>
                          <a:uFill>
                            <a:solidFill>
                              <a:srgbClr val="FFFFFF"/>
                            </a:solidFill>
                          </a:uFill>
                          <a:latin typeface="Arial"/>
                        </a:rPr>
                        <a:t>CP-170228</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Rel-14 Work Item Exception for CIoT-Ext-CT for 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428760">
                <a:tc>
                  <a:txBody>
                    <a:bodyPr/>
                    <a:lstStyle/>
                    <a:p>
                      <a:pPr algn="ctr">
                        <a:lnSpc>
                          <a:spcPct val="100000"/>
                        </a:lnSpc>
                      </a:pPr>
                      <a:r>
                        <a:rPr lang="en-US" sz="1400" b="1" strike="noStrike" spc="-1">
                          <a:solidFill>
                            <a:srgbClr val="FFFFFF"/>
                          </a:solidFill>
                          <a:uFill>
                            <a:solidFill>
                              <a:srgbClr val="FFFFFF"/>
                            </a:solidFill>
                          </a:uFill>
                          <a:latin typeface="Arial"/>
                        </a:rPr>
                        <a:t>CP-170229</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CT aspects of Enhancements to Multi-stream Multiparty Conferencing Media Handling</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
        <p:nvSpPr>
          <p:cNvPr id="1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11</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new Rel-14 WIs / SIs</a:t>
            </a:r>
            <a:endParaRPr lang="en-US" sz="1000" b="0" strike="noStrike" spc="-1">
              <a:solidFill>
                <a:srgbClr val="000000"/>
              </a:solidFill>
              <a:uFill>
                <a:solidFill>
                  <a:srgbClr val="FFFFFF"/>
                </a:solidFill>
              </a:uFill>
              <a:latin typeface="Arial"/>
            </a:endParaRPr>
          </a:p>
        </p:txBody>
      </p:sp>
      <p:sp>
        <p:nvSpPr>
          <p:cNvPr id="20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0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4" name="CustomShape 9"/>
          <p:cNvSpPr/>
          <p:nvPr/>
        </p:nvSpPr>
        <p:spPr>
          <a:xfrm>
            <a:off x="457200" y="1600560"/>
            <a:ext cx="7587720" cy="4564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2400" b="0" strike="noStrike" spc="-1">
                <a:solidFill>
                  <a:srgbClr val="000000"/>
                </a:solidFill>
                <a:uFill>
                  <a:solidFill>
                    <a:srgbClr val="FFFFFF"/>
                  </a:solidFill>
                </a:uFill>
                <a:latin typeface="Arial"/>
              </a:rPr>
              <a:t>None</a:t>
            </a:r>
            <a:endParaRPr lang="en-US" sz="1800" b="0" strike="noStrike" spc="-1">
              <a:solidFill>
                <a:srgbClr val="000000"/>
              </a:solidFill>
              <a:uFill>
                <a:solidFill>
                  <a:srgbClr val="FFFFFF"/>
                </a:solidFill>
              </a:uFill>
              <a:latin typeface="Arial"/>
            </a:endParaRPr>
          </a:p>
        </p:txBody>
      </p:sp>
      <p:sp>
        <p:nvSpPr>
          <p:cNvPr id="215"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12</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revised Rel-14 WIs / SIs</a:t>
            </a:r>
            <a:endParaRPr lang="en-US" sz="1000" b="0" strike="noStrike" spc="-1">
              <a:solidFill>
                <a:srgbClr val="000000"/>
              </a:solidFill>
              <a:uFill>
                <a:solidFill>
                  <a:srgbClr val="FFFFFF"/>
                </a:solidFill>
              </a:uFill>
              <a:latin typeface="Arial"/>
            </a:endParaRPr>
          </a:p>
        </p:txBody>
      </p:sp>
      <p:sp>
        <p:nvSpPr>
          <p:cNvPr id="21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1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graphicFrame>
        <p:nvGraphicFramePr>
          <p:cNvPr id="225" name="Table 10"/>
          <p:cNvGraphicFramePr/>
          <p:nvPr/>
        </p:nvGraphicFramePr>
        <p:xfrm>
          <a:off x="817560" y="1170000"/>
          <a:ext cx="7705440" cy="5069740"/>
        </p:xfrm>
        <a:graphic>
          <a:graphicData uri="http://schemas.openxmlformats.org/drawingml/2006/table">
            <a:tbl>
              <a:tblPr/>
              <a:tblGrid>
                <a:gridCol w="1265040"/>
                <a:gridCol w="3316680"/>
                <a:gridCol w="638640"/>
                <a:gridCol w="1089720"/>
                <a:gridCol w="1395360"/>
              </a:tblGrid>
              <a:tr h="378360">
                <a:tc>
                  <a:txBody>
                    <a:bodyPr/>
                    <a:lstStyle/>
                    <a:p>
                      <a:pPr algn="ctr">
                        <a:lnSpc>
                          <a:spcPct val="107000"/>
                        </a:lnSpc>
                      </a:pPr>
                      <a:r>
                        <a:rPr lang="en-US" sz="1600" b="1" strike="noStrike" spc="-1">
                          <a:solidFill>
                            <a:srgbClr val="FFFFFF"/>
                          </a:solidFill>
                          <a:uFill>
                            <a:solidFill>
                              <a:srgbClr val="FFFFFF"/>
                            </a:solidFill>
                          </a:uFill>
                          <a:latin typeface="Calibri"/>
                          <a:ea typeface="Calibri"/>
                        </a:rPr>
                        <a:t>TDOC</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TITLE</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WG</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Revision of</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WI</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4564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CP-170175</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work item on Mission Critical Data – CT aspects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7000"/>
                        </a:lnSpc>
                      </a:pPr>
                      <a:r>
                        <a:rPr lang="en-US" sz="1400" b="0" strike="noStrike" spc="-1">
                          <a:solidFill>
                            <a:srgbClr val="000000"/>
                          </a:solidFill>
                          <a:uFill>
                            <a:solidFill>
                              <a:srgbClr val="FFFFFF"/>
                            </a:solidFill>
                          </a:uFill>
                          <a:latin typeface="Arial"/>
                        </a:rPr>
                        <a:t>CP-160826</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7000"/>
                        </a:lnSpc>
                      </a:pPr>
                      <a:r>
                        <a:rPr lang="en-US" sz="1400" b="0" strike="noStrike" spc="-1">
                          <a:solidFill>
                            <a:srgbClr val="000000"/>
                          </a:solidFill>
                          <a:uFill>
                            <a:solidFill>
                              <a:srgbClr val="FFFFFF"/>
                            </a:solidFill>
                          </a:uFill>
                          <a:latin typeface="Arial"/>
                        </a:rPr>
                        <a:t>MCImp-MCDATA-CT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4564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CP-170176</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work item on Mission Critical Video – CT aspects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7000"/>
                        </a:lnSpc>
                      </a:pPr>
                      <a:r>
                        <a:rPr lang="en-US" sz="1400" b="0" strike="noStrike" spc="-1">
                          <a:solidFill>
                            <a:srgbClr val="000000"/>
                          </a:solidFill>
                          <a:uFill>
                            <a:solidFill>
                              <a:srgbClr val="FFFFFF"/>
                            </a:solidFill>
                          </a:uFill>
                          <a:latin typeface="Arial"/>
                        </a:rPr>
                        <a:t>CP-160827</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400" b="0" strike="noStrike" spc="-1">
                          <a:solidFill>
                            <a:srgbClr val="000000"/>
                          </a:solidFill>
                          <a:uFill>
                            <a:solidFill>
                              <a:srgbClr val="FFFFFF"/>
                            </a:solidFill>
                          </a:uFill>
                          <a:latin typeface="Arial"/>
                        </a:rPr>
                        <a:t>MCImp-MCVIDEO-CT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4564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CP-170177</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work item on enhancements for Mission Critical Push To Talk</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7000"/>
                        </a:lnSpc>
                      </a:pPr>
                      <a:r>
                        <a:rPr lang="en-US" sz="1400" b="0" strike="noStrike" spc="-1">
                          <a:solidFill>
                            <a:srgbClr val="000000"/>
                          </a:solidFill>
                          <a:uFill>
                            <a:solidFill>
                              <a:srgbClr val="FFFFFF"/>
                            </a:solidFill>
                          </a:uFill>
                          <a:latin typeface="Arial"/>
                        </a:rPr>
                        <a:t>CP-160824</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7000"/>
                        </a:lnSpc>
                      </a:pPr>
                      <a:r>
                        <a:rPr lang="en-US" sz="1400" b="0" strike="noStrike" spc="-1">
                          <a:solidFill>
                            <a:srgbClr val="000000"/>
                          </a:solidFill>
                          <a:uFill>
                            <a:solidFill>
                              <a:srgbClr val="FFFFFF"/>
                            </a:solidFill>
                          </a:uFill>
                          <a:latin typeface="Arial"/>
                        </a:rPr>
                        <a:t>MCImp-eMCPTT-CT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4266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CP-170178</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WID on IMS signalling activated trace (ISAT)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7000"/>
                        </a:lnSpc>
                      </a:pPr>
                      <a:r>
                        <a:rPr lang="en-US" sz="1400" b="0" strike="noStrike" spc="-1">
                          <a:solidFill>
                            <a:srgbClr val="000000"/>
                          </a:solidFill>
                          <a:uFill>
                            <a:solidFill>
                              <a:srgbClr val="FFFFFF"/>
                            </a:solidFill>
                          </a:uFill>
                          <a:latin typeface="Arial"/>
                        </a:rPr>
                        <a:t>CP-150091</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400" b="0" strike="noStrike" spc="-1">
                          <a:solidFill>
                            <a:srgbClr val="000000"/>
                          </a:solidFill>
                          <a:uFill>
                            <a:solidFill>
                              <a:srgbClr val="FFFFFF"/>
                            </a:solidFill>
                          </a:uFill>
                          <a:latin typeface="Arial"/>
                        </a:rPr>
                        <a:t>ISAT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4266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CP-170179</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WID on CT aspects of V2X Services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7000"/>
                        </a:lnSpc>
                      </a:pPr>
                      <a:r>
                        <a:rPr lang="en-US" sz="1400" b="0" strike="noStrike" spc="-1">
                          <a:solidFill>
                            <a:srgbClr val="000000"/>
                          </a:solidFill>
                          <a:uFill>
                            <a:solidFill>
                              <a:srgbClr val="FFFFFF"/>
                            </a:solidFill>
                          </a:uFill>
                          <a:latin typeface="Arial"/>
                        </a:rPr>
                        <a:t>CP-160584</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7000"/>
                        </a:lnSpc>
                      </a:pPr>
                      <a:r>
                        <a:rPr lang="en-US" sz="1400" b="0" strike="noStrike" spc="-1">
                          <a:solidFill>
                            <a:srgbClr val="000000"/>
                          </a:solidFill>
                          <a:uFill>
                            <a:solidFill>
                              <a:srgbClr val="FFFFFF"/>
                            </a:solidFill>
                          </a:uFill>
                          <a:latin typeface="Arial"/>
                        </a:rPr>
                        <a:t>V2X-CT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4564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CP-170180</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WID on CT aspects of PS data off function</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7000"/>
                        </a:lnSpc>
                      </a:pPr>
                      <a:r>
                        <a:rPr lang="en-US" sz="1400" b="0" strike="noStrike" spc="-1">
                          <a:solidFill>
                            <a:srgbClr val="000000"/>
                          </a:solidFill>
                          <a:uFill>
                            <a:solidFill>
                              <a:srgbClr val="FFFFFF"/>
                            </a:solidFill>
                          </a:uFill>
                          <a:latin typeface="Arial"/>
                        </a:rPr>
                        <a:t>CP-160702</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400" b="0" strike="noStrike" spc="-1">
                          <a:solidFill>
                            <a:srgbClr val="000000"/>
                          </a:solidFill>
                          <a:uFill>
                            <a:solidFill>
                              <a:srgbClr val="FFFFFF"/>
                            </a:solidFill>
                          </a:uFill>
                          <a:latin typeface="Arial"/>
                        </a:rPr>
                        <a:t>PS_DATA_OFF-CT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6400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CP-170237</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Work Item for the core network aspects of extended Architecture support for CIoT</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7000"/>
                        </a:lnSpc>
                      </a:pPr>
                      <a:r>
                        <a:rPr lang="en-US" sz="1400" b="0" strike="noStrike" spc="-1">
                          <a:solidFill>
                            <a:srgbClr val="000000"/>
                          </a:solidFill>
                          <a:uFill>
                            <a:solidFill>
                              <a:srgbClr val="FFFFFF"/>
                            </a:solidFill>
                          </a:uFill>
                          <a:latin typeface="Arial"/>
                        </a:rPr>
                        <a:t>CP-160701</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7000"/>
                        </a:lnSpc>
                      </a:pPr>
                      <a:r>
                        <a:rPr lang="en-US" sz="1400" b="0" strike="noStrike" spc="-1">
                          <a:solidFill>
                            <a:srgbClr val="000000"/>
                          </a:solidFill>
                          <a:uFill>
                            <a:solidFill>
                              <a:srgbClr val="FFFFFF"/>
                            </a:solidFill>
                          </a:uFill>
                          <a:latin typeface="Arial"/>
                        </a:rPr>
                        <a:t>CIoT-Ext-CT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6408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CP-170244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Revised WID on CT aspects of signalling reduction to enable light connection for LTE</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7000"/>
                        </a:lnSpc>
                      </a:pPr>
                      <a:r>
                        <a:rPr lang="en-US" sz="1400" b="0" strike="noStrike" spc="-1">
                          <a:solidFill>
                            <a:srgbClr val="000000"/>
                          </a:solidFill>
                          <a:uFill>
                            <a:solidFill>
                              <a:srgbClr val="FFFFFF"/>
                            </a:solidFill>
                          </a:uFill>
                          <a:latin typeface="Arial"/>
                        </a:rPr>
                        <a:t>CP-160703</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400" b="0" strike="noStrike" spc="-1">
                          <a:solidFill>
                            <a:srgbClr val="000000"/>
                          </a:solidFill>
                          <a:uFill>
                            <a:solidFill>
                              <a:srgbClr val="FFFFFF"/>
                            </a:solidFill>
                          </a:uFill>
                          <a:latin typeface="Arial"/>
                        </a:rPr>
                        <a:t>LTE_LIGHT_CON-CT</a:t>
                      </a: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13</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Approved New Rel-15 WIs / SIs</a:t>
            </a:r>
            <a:endParaRPr lang="en-US" sz="1000" b="0" strike="noStrike" spc="-1">
              <a:solidFill>
                <a:srgbClr val="000000"/>
              </a:solidFill>
              <a:uFill>
                <a:solidFill>
                  <a:srgbClr val="FFFFFF"/>
                </a:solidFill>
              </a:uFill>
              <a:latin typeface="Arial"/>
            </a:endParaRPr>
          </a:p>
        </p:txBody>
      </p:sp>
      <p:sp>
        <p:nvSpPr>
          <p:cNvPr id="22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2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4"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graphicFrame>
        <p:nvGraphicFramePr>
          <p:cNvPr id="235" name="Table 10"/>
          <p:cNvGraphicFramePr/>
          <p:nvPr/>
        </p:nvGraphicFramePr>
        <p:xfrm>
          <a:off x="349200" y="1357200"/>
          <a:ext cx="8570520" cy="3145219"/>
        </p:xfrm>
        <a:graphic>
          <a:graphicData uri="http://schemas.openxmlformats.org/drawingml/2006/table">
            <a:tbl>
              <a:tblPr/>
              <a:tblGrid>
                <a:gridCol w="928800"/>
                <a:gridCol w="5376960"/>
                <a:gridCol w="1029240"/>
                <a:gridCol w="1235520"/>
              </a:tblGrid>
              <a:tr h="521640">
                <a:tc>
                  <a:txBody>
                    <a:bodyPr/>
                    <a:lstStyle/>
                    <a:p>
                      <a:pPr algn="ctr">
                        <a:lnSpc>
                          <a:spcPct val="107000"/>
                        </a:lnSpc>
                      </a:pPr>
                      <a:r>
                        <a:rPr lang="en-US" sz="1600" b="1" strike="noStrike" spc="-1">
                          <a:solidFill>
                            <a:srgbClr val="FFFFFF"/>
                          </a:solidFill>
                          <a:uFill>
                            <a:solidFill>
                              <a:srgbClr val="FFFFFF"/>
                            </a:solidFill>
                          </a:uFill>
                          <a:latin typeface="Calibri"/>
                          <a:ea typeface="Calibri"/>
                        </a:rPr>
                        <a:t>TDOC</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TITLE</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WG</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New Specs</a:t>
                      </a:r>
                      <a:endParaRPr lang="en-US" sz="1800" b="0" strike="noStrike" spc="-1">
                        <a:solidFill>
                          <a:srgbClr val="000000"/>
                        </a:solidFill>
                        <a:uFill>
                          <a:solidFill>
                            <a:srgbClr val="FFFFFF"/>
                          </a:solidFill>
                        </a:uFill>
                        <a:latin typeface="Arial"/>
                      </a:endParaRPr>
                    </a:p>
                    <a:p>
                      <a:pPr algn="ctr">
                        <a:lnSpc>
                          <a:spcPct val="107000"/>
                        </a:lnSpc>
                      </a:pP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43884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CP-170181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Protocol for reliable communication service between UE and SCEF</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7000"/>
                        </a:lnSpc>
                      </a:pPr>
                      <a:r>
                        <a:rPr lang="en-US" sz="1600" b="1" strike="noStrike" spc="-1">
                          <a:solidFill>
                            <a:srgbClr val="000000"/>
                          </a:solidFill>
                          <a:uFill>
                            <a:solidFill>
                              <a:srgbClr val="FFFFFF"/>
                            </a:solidFill>
                          </a:uFill>
                          <a:latin typeface="Calibri"/>
                          <a:ea typeface="Calibri"/>
                        </a:rPr>
                        <a:t>24.250</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43884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CP-170247</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Technical requirement for a new secure platform for 3GPP application</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400" b="0" strike="noStrike" spc="-1">
                          <a:solidFill>
                            <a:srgbClr val="000000"/>
                          </a:solidFill>
                          <a:uFill>
                            <a:solidFill>
                              <a:srgbClr val="FFFFFF"/>
                            </a:solidFill>
                          </a:uFill>
                          <a:latin typeface="Arial"/>
                        </a:rPr>
                        <a:t>CT6</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7000"/>
                        </a:lnSpc>
                      </a:pPr>
                      <a:r>
                        <a:rPr lang="en-US" sz="1600" b="1" strike="noStrike" spc="-1">
                          <a:solidFill>
                            <a:srgbClr val="000000"/>
                          </a:solidFill>
                          <a:uFill>
                            <a:solidFill>
                              <a:srgbClr val="FFFFFF"/>
                            </a:solidFill>
                          </a:uFill>
                          <a:latin typeface="Calibri"/>
                          <a:ea typeface="Calibri"/>
                        </a:rPr>
                        <a:t>31.801</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121968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CP-170238</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endParaRPr lang="en-US" sz="1800" b="0" strike="noStrike" spc="-1">
                        <a:solidFill>
                          <a:srgbClr val="000000"/>
                        </a:solidFill>
                        <a:uFill>
                          <a:solidFill>
                            <a:srgbClr val="FFFFFF"/>
                          </a:solidFill>
                        </a:uFill>
                        <a:latin typeface="Arial"/>
                      </a:endParaRPr>
                    </a:p>
                    <a:p>
                      <a:pPr>
                        <a:lnSpc>
                          <a:spcPct val="100000"/>
                        </a:lnSpc>
                      </a:pPr>
                      <a:endParaRPr lang="en-US" sz="1800" b="0" strike="noStrike" spc="-1">
                        <a:solidFill>
                          <a:srgbClr val="000000"/>
                        </a:solidFill>
                        <a:uFill>
                          <a:solidFill>
                            <a:srgbClr val="FFFFFF"/>
                          </a:solidFill>
                        </a:uFill>
                        <a:latin typeface="Arial"/>
                      </a:endParaRPr>
                    </a:p>
                    <a:p>
                      <a:pPr>
                        <a:lnSpc>
                          <a:spcPct val="100000"/>
                        </a:lnSpc>
                      </a:pPr>
                      <a:r>
                        <a:rPr lang="en-US" sz="1400" b="0" strike="noStrike" spc="-1">
                          <a:solidFill>
                            <a:srgbClr val="000000"/>
                          </a:solidFill>
                          <a:uFill>
                            <a:solidFill>
                              <a:srgbClr val="FFFFFF"/>
                            </a:solidFill>
                          </a:uFill>
                          <a:latin typeface="Arial"/>
                        </a:rPr>
                        <a:t>New WID on CT aspects on 5G System - Phase 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endParaRPr lang="en-US" sz="1800" b="0" strike="noStrike" spc="-1">
                        <a:solidFill>
                          <a:srgbClr val="000000"/>
                        </a:solidFill>
                        <a:uFill>
                          <a:solidFill>
                            <a:srgbClr val="FFFFFF"/>
                          </a:solidFill>
                        </a:uFill>
                        <a:latin typeface="Arial"/>
                      </a:endParaRPr>
                    </a:p>
                    <a:p>
                      <a:pPr algn="ctr">
                        <a:lnSpc>
                          <a:spcPct val="100000"/>
                        </a:lnSpc>
                      </a:pPr>
                      <a:endParaRPr lang="en-US" sz="1800" b="0" strike="noStrike" spc="-1">
                        <a:solidFill>
                          <a:srgbClr val="000000"/>
                        </a:solidFill>
                        <a:uFill>
                          <a:solidFill>
                            <a:srgbClr val="FFFFFF"/>
                          </a:solidFill>
                        </a:uFill>
                        <a:latin typeface="Arial"/>
                      </a:endParaRPr>
                    </a:p>
                    <a:p>
                      <a:pPr algn="ct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600" b="1" strike="noStrike" spc="-1">
                          <a:solidFill>
                            <a:srgbClr val="000000"/>
                          </a:solidFill>
                          <a:uFill>
                            <a:solidFill>
                              <a:srgbClr val="FFFFFF"/>
                            </a:solidFill>
                          </a:uFill>
                          <a:latin typeface="Calibri"/>
                          <a:ea typeface="Calibri"/>
                        </a:rPr>
                        <a:t>24.890 (CT1)</a:t>
                      </a:r>
                      <a:endParaRPr lang="en-US" sz="1800" b="0" strike="noStrike" spc="-1">
                        <a:solidFill>
                          <a:srgbClr val="000000"/>
                        </a:solidFill>
                        <a:uFill>
                          <a:solidFill>
                            <a:srgbClr val="FFFFFF"/>
                          </a:solidFill>
                        </a:uFill>
                        <a:latin typeface="Arial"/>
                      </a:endParaRPr>
                    </a:p>
                    <a:p>
                      <a:pPr algn="ctr">
                        <a:lnSpc>
                          <a:spcPct val="100000"/>
                        </a:lnSpc>
                      </a:pPr>
                      <a:r>
                        <a:rPr lang="en-US" sz="1600" b="1" strike="noStrike" spc="-1">
                          <a:solidFill>
                            <a:srgbClr val="000000"/>
                          </a:solidFill>
                          <a:uFill>
                            <a:solidFill>
                              <a:srgbClr val="FFFFFF"/>
                            </a:solidFill>
                          </a:uFill>
                          <a:latin typeface="Calibri"/>
                          <a:ea typeface="Calibri"/>
                        </a:rPr>
                        <a:t>29.890 (CT3)</a:t>
                      </a:r>
                      <a:endParaRPr lang="en-US" sz="1800" b="0" strike="noStrike" spc="-1">
                        <a:solidFill>
                          <a:srgbClr val="000000"/>
                        </a:solidFill>
                        <a:uFill>
                          <a:solidFill>
                            <a:srgbClr val="FFFFFF"/>
                          </a:solidFill>
                        </a:uFill>
                        <a:latin typeface="Arial"/>
                      </a:endParaRPr>
                    </a:p>
                    <a:p>
                      <a:pPr algn="ctr">
                        <a:lnSpc>
                          <a:spcPct val="100000"/>
                        </a:lnSpc>
                      </a:pPr>
                      <a:r>
                        <a:rPr lang="en-US" sz="1600" b="1" strike="noStrike" spc="-1">
                          <a:solidFill>
                            <a:srgbClr val="000000"/>
                          </a:solidFill>
                          <a:uFill>
                            <a:solidFill>
                              <a:srgbClr val="FFFFFF"/>
                            </a:solidFill>
                          </a:uFill>
                          <a:latin typeface="Calibri"/>
                          <a:ea typeface="Calibri"/>
                        </a:rPr>
                        <a:t>29.891 (CT4)</a:t>
                      </a:r>
                      <a:endParaRPr lang="en-US" sz="1800" b="0" strike="noStrike" spc="-1">
                        <a:solidFill>
                          <a:srgbClr val="000000"/>
                        </a:solidFill>
                        <a:uFill>
                          <a:solidFill>
                            <a:srgbClr val="FFFFFF"/>
                          </a:solidFill>
                        </a:uFill>
                        <a:latin typeface="Arial"/>
                      </a:endParaRPr>
                    </a:p>
                    <a:p>
                      <a:pPr algn="ctr">
                        <a:lnSpc>
                          <a:spcPct val="100000"/>
                        </a:lnSpc>
                      </a:pPr>
                      <a:r>
                        <a:rPr lang="en-US" sz="1600" b="1" strike="noStrike" spc="-1">
                          <a:solidFill>
                            <a:srgbClr val="000000"/>
                          </a:solidFill>
                          <a:uFill>
                            <a:solidFill>
                              <a:srgbClr val="FFFFFF"/>
                            </a:solidFill>
                          </a:uFill>
                          <a:latin typeface="Calibri"/>
                          <a:ea typeface="Calibri"/>
                        </a:rPr>
                        <a:t>31.890 (CT6)</a:t>
                      </a:r>
                      <a:endParaRPr lang="en-US" sz="1800" b="0" strike="noStrike" spc="-1">
                        <a:solidFill>
                          <a:srgbClr val="000000"/>
                        </a:solidFill>
                        <a:uFill>
                          <a:solidFill>
                            <a:srgbClr val="FFFFFF"/>
                          </a:solidFill>
                        </a:uFill>
                        <a:latin typeface="Arial"/>
                      </a:endParaRPr>
                    </a:p>
                    <a:p>
                      <a:pPr algn="ctr">
                        <a:lnSpc>
                          <a:spcPct val="100000"/>
                        </a:lnSpc>
                      </a:pPr>
                      <a:endParaRPr lang="en-US" sz="18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
        <p:nvSpPr>
          <p:cNvPr id="1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14</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Specifications for Information</a:t>
            </a:r>
            <a:endParaRPr lang="en-US" sz="1000" b="0" strike="noStrike" spc="-1">
              <a:solidFill>
                <a:srgbClr val="000000"/>
              </a:solidFill>
              <a:uFill>
                <a:solidFill>
                  <a:srgbClr val="FFFFFF"/>
                </a:solidFill>
              </a:uFill>
              <a:latin typeface="Arial"/>
            </a:endParaRPr>
          </a:p>
        </p:txBody>
      </p:sp>
      <p:sp>
        <p:nvSpPr>
          <p:cNvPr id="237"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8"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39"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0"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1"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2"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3"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44" name="Table 9"/>
          <p:cNvGraphicFramePr/>
          <p:nvPr/>
        </p:nvGraphicFramePr>
        <p:xfrm>
          <a:off x="671400" y="1852560"/>
          <a:ext cx="7778520" cy="2733360"/>
        </p:xfrm>
        <a:graphic>
          <a:graphicData uri="http://schemas.openxmlformats.org/drawingml/2006/table">
            <a:tbl>
              <a:tblPr/>
              <a:tblGrid>
                <a:gridCol w="984960"/>
                <a:gridCol w="5701680"/>
                <a:gridCol w="1091880"/>
              </a:tblGrid>
              <a:tr h="416880">
                <a:tc>
                  <a:txBody>
                    <a:bodyPr/>
                    <a:lstStyle/>
                    <a:p>
                      <a:pPr algn="ctr">
                        <a:lnSpc>
                          <a:spcPct val="107000"/>
                        </a:lnSpc>
                      </a:pPr>
                      <a:r>
                        <a:rPr lang="en-US" sz="1600" b="1" strike="noStrike" spc="-1">
                          <a:solidFill>
                            <a:srgbClr val="FFFFFF"/>
                          </a:solidFill>
                          <a:uFill>
                            <a:solidFill>
                              <a:srgbClr val="FFFFFF"/>
                            </a:solidFill>
                          </a:uFill>
                          <a:latin typeface="Calibri"/>
                          <a:ea typeface="Calibri"/>
                        </a:rPr>
                        <a:t>TDOC</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TITLE</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600" b="1" strike="noStrike" spc="-1">
                          <a:solidFill>
                            <a:srgbClr val="FFFFFF"/>
                          </a:solidFill>
                          <a:uFill>
                            <a:solidFill>
                              <a:srgbClr val="FFFFFF"/>
                            </a:solidFill>
                          </a:uFill>
                          <a:latin typeface="Calibri"/>
                          <a:ea typeface="Calibri"/>
                        </a:rPr>
                        <a:t>WG</a:t>
                      </a:r>
                      <a:endParaRPr lang="en-US" sz="18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5202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CP-170016</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3GPP TS 29.244 v1.0.0 on Interface between the Control Plane and the User Plane of EPC Stage 3</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0000"/>
                        </a:lnSpc>
                      </a:pPr>
                      <a:r>
                        <a:rPr lang="en-US" sz="1400" b="0" strike="noStrike" spc="-1">
                          <a:solidFill>
                            <a:srgbClr val="000000"/>
                          </a:solidFill>
                          <a:uFill>
                            <a:solidFill>
                              <a:srgbClr val="FFFFFF"/>
                            </a:solidFill>
                          </a:uFill>
                          <a:latin typeface="Arial"/>
                        </a:rPr>
                        <a:t>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5202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CP-170017</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3GPP TR 29.844 v1.0.0 on Study n Control and User Plane Separation of EPC Nodes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400" b="0" strike="noStrike" spc="-1">
                          <a:solidFill>
                            <a:srgbClr val="000000"/>
                          </a:solidFill>
                          <a:uFill>
                            <a:solidFill>
                              <a:srgbClr val="FFFFFF"/>
                            </a:solidFill>
                          </a:uFill>
                          <a:latin typeface="Arial"/>
                        </a:rPr>
                        <a:t>CT4</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52020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CP-170101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3GPP TS 29.251 v1.0.0 on Nu reference point between SCEF and PFDF for sponsored data connectivity for Information</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400" b="0" strike="noStrike" spc="-1">
                          <a:solidFill>
                            <a:srgbClr val="000000"/>
                          </a:solidFill>
                          <a:uFill>
                            <a:solidFill>
                              <a:srgbClr val="FFFFFF"/>
                            </a:solidFill>
                          </a:uFill>
                          <a:latin typeface="Arial"/>
                        </a:rPr>
                        <a:t>CT3</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520920">
                <a:tc>
                  <a:txBody>
                    <a:bodyPr/>
                    <a:lstStyle/>
                    <a:p>
                      <a:pPr algn="ctr">
                        <a:lnSpc>
                          <a:spcPct val="100000"/>
                        </a:lnSpc>
                      </a:pPr>
                      <a:r>
                        <a:rPr lang="en-US" sz="1600" b="1" strike="noStrike" spc="-1">
                          <a:solidFill>
                            <a:srgbClr val="FFFFFF"/>
                          </a:solidFill>
                          <a:uFill>
                            <a:solidFill>
                              <a:srgbClr val="FFFFFF"/>
                            </a:solidFill>
                          </a:uFill>
                          <a:latin typeface="Calibri"/>
                          <a:ea typeface="Calibri"/>
                        </a:rPr>
                        <a:t>CP-170158</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400" b="0" strike="noStrike" spc="-1">
                          <a:solidFill>
                            <a:srgbClr val="000000"/>
                          </a:solidFill>
                          <a:uFill>
                            <a:solidFill>
                              <a:srgbClr val="FFFFFF"/>
                            </a:solidFill>
                          </a:uFill>
                          <a:latin typeface="Arial"/>
                        </a:rPr>
                        <a:t>3GPP TS 24.116 on Stage 3 aspects of system architecture enhancements for TV services</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400" b="0" strike="noStrike" spc="-1">
                          <a:solidFill>
                            <a:srgbClr val="000000"/>
                          </a:solidFill>
                          <a:uFill>
                            <a:solidFill>
                              <a:srgbClr val="FFFFFF"/>
                            </a:solidFill>
                          </a:uFill>
                          <a:latin typeface="Arial"/>
                        </a:rPr>
                        <a:t>CT1</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15</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Specifications for Approval</a:t>
            </a:r>
            <a:endParaRPr lang="en-US" sz="1000" b="0" strike="noStrike" spc="-1">
              <a:solidFill>
                <a:srgbClr val="000000"/>
              </a:solidFill>
              <a:uFill>
                <a:solidFill>
                  <a:srgbClr val="FFFFFF"/>
                </a:solidFill>
              </a:uFill>
              <a:latin typeface="Arial"/>
            </a:endParaRPr>
          </a:p>
        </p:txBody>
      </p:sp>
      <p:sp>
        <p:nvSpPr>
          <p:cNvPr id="246"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7"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8"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49"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0"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1"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2"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53" name="Table 9"/>
          <p:cNvGraphicFramePr/>
          <p:nvPr/>
        </p:nvGraphicFramePr>
        <p:xfrm>
          <a:off x="352440" y="1101600"/>
          <a:ext cx="8449920" cy="5327280"/>
        </p:xfrm>
        <a:graphic>
          <a:graphicData uri="http://schemas.openxmlformats.org/drawingml/2006/table">
            <a:tbl>
              <a:tblPr/>
              <a:tblGrid>
                <a:gridCol w="1069920"/>
                <a:gridCol w="6193800"/>
                <a:gridCol w="1186200"/>
              </a:tblGrid>
              <a:tr h="40140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36720" marR="3672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CP-170014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29.388, v1.0.0 on V2X Control Function to Home Subscriber Server (HSS) aspects (V4) Stage 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gn="ct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CP-170015</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dirty="0">
                          <a:solidFill>
                            <a:srgbClr val="000000"/>
                          </a:solidFill>
                          <a:uFill>
                            <a:solidFill>
                              <a:srgbClr val="FFFFFF"/>
                            </a:solidFill>
                          </a:uFill>
                          <a:latin typeface="Arial"/>
                        </a:rPr>
                        <a:t>3GPP TS 29.389 v1.0.0 on Inter-V2X Control Function </a:t>
                      </a:r>
                      <a:r>
                        <a:rPr lang="en-US" sz="1200" b="0" strike="noStrike" spc="-1" dirty="0" err="1">
                          <a:solidFill>
                            <a:srgbClr val="000000"/>
                          </a:solidFill>
                          <a:uFill>
                            <a:solidFill>
                              <a:srgbClr val="FFFFFF"/>
                            </a:solidFill>
                          </a:uFill>
                          <a:latin typeface="Arial"/>
                        </a:rPr>
                        <a:t>Signalling</a:t>
                      </a:r>
                      <a:r>
                        <a:rPr lang="en-US" sz="1200" b="0" strike="noStrike" spc="-1" dirty="0">
                          <a:solidFill>
                            <a:srgbClr val="000000"/>
                          </a:solidFill>
                          <a:uFill>
                            <a:solidFill>
                              <a:srgbClr val="FFFFFF"/>
                            </a:solidFill>
                          </a:uFill>
                          <a:latin typeface="Arial"/>
                        </a:rPr>
                        <a:t> aspects (V6) Stage 3</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CP-170102</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29.116 v1.0.0 on Representational state transfer over xMB reference point between content provider and BM-SC for approval</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CP-170155</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24.385 v2.0.0 on V2X services Management Object (MO)</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CP-170156</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24.386 v2.0.0 on User Equipment (UE) to V2X control function</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5007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CP-170157</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24.117 v2.0.0 on TV service configuration Management Object (MO)</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64008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CP-170159</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24.275 v2.0.0 on Management Object (MO) for Basic Communication Part (BCP) of IMS Multimedia Telephony (MMTEL) communication service</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64008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CP-170160</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24.417 v2.0.0 on Management Object (MO) for Originating Identification Presentation (OIP) and Originating Identification Restriction (OIR) using IP Multimedia (IM) Core Network (CN) subsystem</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gn="ctr">
                        <a:lnSpc>
                          <a:spcPct val="100000"/>
                        </a:lnSpc>
                      </a:pPr>
                      <a:r>
                        <a:rPr lang="en-US" sz="1200" b="0" strike="noStrike" spc="-1">
                          <a:solidFill>
                            <a:srgbClr val="000000"/>
                          </a:solidFill>
                          <a:uFill>
                            <a:solidFill>
                              <a:srgbClr val="FFFFFF"/>
                            </a:solidFill>
                          </a:uFill>
                          <a:latin typeface="Arial"/>
                        </a:rPr>
                        <a:t>CT1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641160">
                <a:tc>
                  <a:txBody>
                    <a:bodyPr/>
                    <a:lstStyle/>
                    <a:p>
                      <a:pPr algn="ctr">
                        <a:lnSpc>
                          <a:spcPct val="100000"/>
                        </a:lnSpc>
                      </a:pPr>
                      <a:r>
                        <a:rPr lang="en-US" sz="1400" b="1" strike="noStrike" spc="-1">
                          <a:solidFill>
                            <a:srgbClr val="FFFFFF"/>
                          </a:solidFill>
                          <a:uFill>
                            <a:solidFill>
                              <a:srgbClr val="FFFFFF"/>
                            </a:solidFill>
                          </a:uFill>
                          <a:latin typeface="Calibri"/>
                          <a:ea typeface="Calibri"/>
                        </a:rPr>
                        <a:t>CP-170163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3GPP TS 24.424 v2.0.0 on Management Object (MO) for Extensible Markup Language (XML) Configuration Access Protocol (XCAP) over the Ut interface for Manipulating Supplementary Services (SS)</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gn="ctr">
                        <a:lnSpc>
                          <a:spcPct val="100000"/>
                        </a:lnSpc>
                      </a:pPr>
                      <a:r>
                        <a:rPr lang="en-US" sz="1200" b="0" strike="noStrike" spc="-1" dirty="0">
                          <a:solidFill>
                            <a:srgbClr val="000000"/>
                          </a:solidFill>
                          <a:uFill>
                            <a:solidFill>
                              <a:srgbClr val="FFFFFF"/>
                            </a:solidFill>
                          </a:uFill>
                          <a:latin typeface="Arial"/>
                        </a:rPr>
                        <a:t>CT1</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
        <p:nvSpPr>
          <p:cNvPr id="11"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16</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a:solidFill>
                  <a:srgbClr val="FF0000"/>
                </a:solidFill>
                <a:uFill>
                  <a:solidFill>
                    <a:srgbClr val="FFFFFF"/>
                  </a:solidFill>
                </a:uFill>
                <a:latin typeface="Arial"/>
              </a:rPr>
              <a:t>CRs for conditional approval (CT1)</a:t>
            </a:r>
            <a:endParaRPr lang="en-US" sz="1800" b="0" strike="noStrike" spc="-1">
              <a:solidFill>
                <a:srgbClr val="000000"/>
              </a:solidFill>
              <a:uFill>
                <a:solidFill>
                  <a:srgbClr val="FFFFFF"/>
                </a:solidFill>
              </a:uFill>
              <a:latin typeface="Arial"/>
            </a:endParaRPr>
          </a:p>
        </p:txBody>
      </p:sp>
      <p:sp>
        <p:nvSpPr>
          <p:cNvPr id="255"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6"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7"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58"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59"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60" name="Table 7"/>
          <p:cNvGraphicFramePr/>
          <p:nvPr/>
        </p:nvGraphicFramePr>
        <p:xfrm>
          <a:off x="650880" y="1487520"/>
          <a:ext cx="7957800" cy="2274480"/>
        </p:xfrm>
        <a:graphic>
          <a:graphicData uri="http://schemas.openxmlformats.org/drawingml/2006/table">
            <a:tbl>
              <a:tblPr/>
              <a:tblGrid>
                <a:gridCol w="1300320"/>
                <a:gridCol w="3916800"/>
                <a:gridCol w="1357920"/>
                <a:gridCol w="1382760"/>
              </a:tblGrid>
              <a:tr h="467280">
                <a:tc>
                  <a:txBody>
                    <a:bodyPr/>
                    <a:lstStyle/>
                    <a:p>
                      <a:pPr>
                        <a:lnSpc>
                          <a:spcPct val="100000"/>
                        </a:lnSpc>
                      </a:pPr>
                      <a:r>
                        <a:rPr lang="en-US" sz="1400" b="1" strike="noStrike" spc="-1">
                          <a:solidFill>
                            <a:srgbClr val="000000"/>
                          </a:solidFill>
                          <a:uFill>
                            <a:solidFill>
                              <a:srgbClr val="FFFFFF"/>
                            </a:solidFill>
                          </a:uFill>
                          <a:latin typeface="Calibri"/>
                        </a:rPr>
                        <a:t>Tdoc</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BFBFBF"/>
                    </a:solidFill>
                  </a:tcPr>
                </a:tc>
                <a:tc>
                  <a:txBody>
                    <a:bodyPr/>
                    <a:lstStyle/>
                    <a:p>
                      <a:pPr>
                        <a:lnSpc>
                          <a:spcPct val="100000"/>
                        </a:lnSpc>
                      </a:pPr>
                      <a:r>
                        <a:rPr lang="en-US" sz="1400" b="1" strike="noStrike" spc="-1">
                          <a:solidFill>
                            <a:srgbClr val="000000"/>
                          </a:solidFill>
                          <a:uFill>
                            <a:solidFill>
                              <a:srgbClr val="FFFFFF"/>
                            </a:solidFill>
                          </a:uFill>
                          <a:latin typeface="Calibri"/>
                          <a:ea typeface="바탕"/>
                        </a:rPr>
                        <a:t>Title</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BFBFBF"/>
                    </a:solidFill>
                  </a:tcPr>
                </a:tc>
                <a:tc>
                  <a:txBody>
                    <a:bodyPr/>
                    <a:lstStyle/>
                    <a:p>
                      <a:pPr>
                        <a:lnSpc>
                          <a:spcPct val="100000"/>
                        </a:lnSpc>
                      </a:pPr>
                      <a:r>
                        <a:rPr lang="en-US" sz="1400" b="1" strike="noStrike" spc="-1">
                          <a:solidFill>
                            <a:srgbClr val="000000"/>
                          </a:solidFill>
                          <a:uFill>
                            <a:solidFill>
                              <a:srgbClr val="FFFFFF"/>
                            </a:solidFill>
                          </a:uFill>
                          <a:latin typeface="Calibri"/>
                          <a:ea typeface="바탕"/>
                        </a:rPr>
                        <a:t>Spec</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BFBFBF"/>
                    </a:solidFill>
                  </a:tcPr>
                </a:tc>
                <a:tc>
                  <a:txBody>
                    <a:bodyPr/>
                    <a:lstStyle/>
                    <a:p>
                      <a:pPr>
                        <a:lnSpc>
                          <a:spcPct val="100000"/>
                        </a:lnSpc>
                      </a:pPr>
                      <a:r>
                        <a:rPr lang="en-US" sz="1400" b="1" strike="noStrike" spc="-1">
                          <a:solidFill>
                            <a:srgbClr val="000000"/>
                          </a:solidFill>
                          <a:uFill>
                            <a:solidFill>
                              <a:srgbClr val="FFFFFF"/>
                            </a:solidFill>
                          </a:uFill>
                          <a:latin typeface="Calibri"/>
                          <a:ea typeface="바탕"/>
                        </a:rPr>
                        <a:t>Dependency</a:t>
                      </a:r>
                      <a:endParaRPr lang="en-US" sz="18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BFBFBF"/>
                    </a:solidFill>
                  </a:tcPr>
                </a:tc>
              </a:tr>
              <a:tr h="574560">
                <a:tc>
                  <a:txBody>
                    <a:bodyPr/>
                    <a:lstStyle/>
                    <a:p>
                      <a:pPr>
                        <a:lnSpc>
                          <a:spcPct val="100000"/>
                        </a:lnSpc>
                      </a:pPr>
                      <a:r>
                        <a:rPr lang="en-US" sz="1400" b="0" strike="noStrike" spc="-1">
                          <a:solidFill>
                            <a:srgbClr val="000000"/>
                          </a:solidFill>
                          <a:uFill>
                            <a:solidFill>
                              <a:srgbClr val="FFFFFF"/>
                            </a:solidFill>
                          </a:uFill>
                          <a:latin typeface="Calibri"/>
                        </a:rPr>
                        <a:t>C1-171212</a:t>
                      </a:r>
                      <a:endParaRPr lang="en-US" sz="1800" b="0" strike="noStrike" spc="-1">
                        <a:solidFill>
                          <a:srgbClr val="000000"/>
                        </a:solidFill>
                        <a:uFill>
                          <a:solidFill>
                            <a:srgbClr val="FFFFFF"/>
                          </a:solidFill>
                        </a:uFill>
                        <a:latin typeface="Arial"/>
                      </a:endParaRPr>
                    </a:p>
                    <a:p>
                      <a:pPr>
                        <a:lnSpc>
                          <a:spcPct val="100000"/>
                        </a:lnSpc>
                      </a:pPr>
                      <a:r>
                        <a:rPr lang="en-US" sz="1400" b="0" strike="noStrike" spc="-1">
                          <a:solidFill>
                            <a:srgbClr val="000000"/>
                          </a:solidFill>
                          <a:uFill>
                            <a:solidFill>
                              <a:srgbClr val="FFFFFF"/>
                            </a:solidFill>
                          </a:uFill>
                          <a:latin typeface="Calibri"/>
                        </a:rPr>
                        <a:t> in CP-170134</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Calibri"/>
                        </a:rPr>
                        <a:t>AAA Server support of Emergency session establishment over trusted access</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Calibri"/>
                        </a:rPr>
                        <a:t>24.302-0601</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Calibri"/>
                        </a:rPr>
                        <a:t>33.402-0135 (SA3)</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616320">
                <a:tc>
                  <a:txBody>
                    <a:bodyPr/>
                    <a:lstStyle/>
                    <a:p>
                      <a:pPr>
                        <a:lnSpc>
                          <a:spcPct val="100000"/>
                        </a:lnSpc>
                      </a:pPr>
                      <a:r>
                        <a:rPr lang="en-US" sz="1400" b="0" strike="noStrike" spc="-1">
                          <a:solidFill>
                            <a:srgbClr val="000000"/>
                          </a:solidFill>
                          <a:uFill>
                            <a:solidFill>
                              <a:srgbClr val="FFFFFF"/>
                            </a:solidFill>
                          </a:uFill>
                          <a:latin typeface="Calibri"/>
                        </a:rPr>
                        <a:t>C1-171212</a:t>
                      </a:r>
                      <a:endParaRPr lang="en-US" sz="1800" b="0" strike="noStrike" spc="-1">
                        <a:solidFill>
                          <a:srgbClr val="000000"/>
                        </a:solidFill>
                        <a:uFill>
                          <a:solidFill>
                            <a:srgbClr val="FFFFFF"/>
                          </a:solidFill>
                        </a:uFill>
                        <a:latin typeface="Arial"/>
                      </a:endParaRPr>
                    </a:p>
                    <a:p>
                      <a:pPr>
                        <a:lnSpc>
                          <a:spcPct val="100000"/>
                        </a:lnSpc>
                      </a:pPr>
                      <a:r>
                        <a:rPr lang="en-US" sz="1400" b="0" strike="noStrike" spc="-1">
                          <a:solidFill>
                            <a:srgbClr val="000000"/>
                          </a:solidFill>
                          <a:uFill>
                            <a:solidFill>
                              <a:srgbClr val="FFFFFF"/>
                            </a:solidFill>
                          </a:uFill>
                          <a:latin typeface="Calibri"/>
                        </a:rPr>
                        <a:t> in CP-170134</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Calibri"/>
                        </a:rPr>
                        <a:t>Identity management for emergency session over trusted WLAN</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Calibri"/>
                        </a:rPr>
                        <a:t>24.302-0597</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Calibri"/>
                        </a:rPr>
                        <a:t>33.402-0135 (SA3)</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616320">
                <a:tc>
                  <a:txBody>
                    <a:bodyPr/>
                    <a:lstStyle/>
                    <a:p>
                      <a:pPr>
                        <a:lnSpc>
                          <a:spcPct val="100000"/>
                        </a:lnSpc>
                      </a:pPr>
                      <a:r>
                        <a:rPr lang="en-US" sz="1400" b="0" strike="noStrike" spc="-1">
                          <a:solidFill>
                            <a:srgbClr val="000000"/>
                          </a:solidFill>
                          <a:uFill>
                            <a:solidFill>
                              <a:srgbClr val="FFFFFF"/>
                            </a:solidFill>
                          </a:uFill>
                          <a:latin typeface="Calibri"/>
                        </a:rPr>
                        <a:t>C1-171225 in CP-170134</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Calibri"/>
                        </a:rPr>
                        <a:t>Connection mode negotiation for emergency session over trusted WLAN</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Calibri"/>
                        </a:rPr>
                        <a:t>24.302-0611</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400" b="0" strike="noStrike" spc="-1">
                          <a:solidFill>
                            <a:srgbClr val="000000"/>
                          </a:solidFill>
                          <a:uFill>
                            <a:solidFill>
                              <a:srgbClr val="FFFFFF"/>
                            </a:solidFill>
                          </a:uFill>
                          <a:latin typeface="Calibri"/>
                        </a:rPr>
                        <a:t>33.402-0135 (SA3)</a:t>
                      </a:r>
                      <a:endParaRPr lang="en-US" sz="1800" b="0" strike="noStrike" spc="-1">
                        <a:solidFill>
                          <a:srgbClr val="000000"/>
                        </a:solidFill>
                        <a:uFill>
                          <a:solidFill>
                            <a:srgbClr val="FFFFFF"/>
                          </a:solidFill>
                        </a:uFill>
                        <a:latin typeface="Arial"/>
                      </a:endParaRPr>
                    </a:p>
                  </a:txBody>
                  <a:tcPr marL="9360" marR="9360">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bl>
          </a:graphicData>
        </a:graphic>
      </p:graphicFrame>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17</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a:solidFill>
                  <a:srgbClr val="FF0000"/>
                </a:solidFill>
                <a:uFill>
                  <a:solidFill>
                    <a:srgbClr val="FFFFFF"/>
                  </a:solidFill>
                </a:uFill>
                <a:latin typeface="Arial"/>
              </a:rPr>
              <a:t>CRs for conditional approval (CT3) </a:t>
            </a:r>
            <a:endParaRPr lang="en-US" sz="1800" b="0" strike="noStrike" spc="-1">
              <a:solidFill>
                <a:srgbClr val="000000"/>
              </a:solidFill>
              <a:uFill>
                <a:solidFill>
                  <a:srgbClr val="FFFFFF"/>
                </a:solidFill>
              </a:uFill>
              <a:latin typeface="Arial"/>
            </a:endParaRPr>
          </a:p>
        </p:txBody>
      </p:sp>
      <p:sp>
        <p:nvSpPr>
          <p:cNvPr id="262"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63"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64"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65"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66"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67" name="CustomShape 7"/>
          <p:cNvSpPr/>
          <p:nvPr/>
        </p:nvSpPr>
        <p:spPr>
          <a:xfrm>
            <a:off x="1295280" y="1895400"/>
            <a:ext cx="6757560" cy="395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2000" b="1" strike="noStrike" spc="-1">
                <a:solidFill>
                  <a:srgbClr val="000000"/>
                </a:solidFill>
                <a:uFill>
                  <a:solidFill>
                    <a:srgbClr val="FFFFFF"/>
                  </a:solidFill>
                </a:uFill>
                <a:latin typeface="Arial"/>
                <a:ea typeface="바탕"/>
              </a:rPr>
              <a:t>No CRs are dependent on SA / RAN working Groups</a:t>
            </a:r>
            <a:endParaRPr lang="en-US" sz="1800" b="0" strike="noStrike" spc="-1">
              <a:solidFill>
                <a:srgbClr val="000000"/>
              </a:solidFill>
              <a:uFill>
                <a:solidFill>
                  <a:srgbClr val="FFFFFF"/>
                </a:solidFill>
              </a:uFill>
              <a:latin typeface="Arial"/>
            </a:endParaRPr>
          </a:p>
        </p:txBody>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18</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 name="CustomShape 1"/>
          <p:cNvSpPr/>
          <p:nvPr/>
        </p:nvSpPr>
        <p:spPr>
          <a:xfrm>
            <a:off x="227160" y="0"/>
            <a:ext cx="783252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nSpc>
                <a:spcPct val="100000"/>
              </a:lnSpc>
            </a:pPr>
            <a:r>
              <a:rPr lang="en-US" sz="3200" b="0" strike="noStrike" spc="-1">
                <a:solidFill>
                  <a:srgbClr val="FF0000"/>
                </a:solidFill>
                <a:uFill>
                  <a:solidFill>
                    <a:srgbClr val="FFFFFF"/>
                  </a:solidFill>
                </a:uFill>
                <a:latin typeface="Arial"/>
              </a:rPr>
              <a:t>CRs for conditional approval (CT4) </a:t>
            </a:r>
            <a:endParaRPr lang="en-US" sz="1800" b="0" strike="noStrike" spc="-1">
              <a:solidFill>
                <a:srgbClr val="000000"/>
              </a:solidFill>
              <a:uFill>
                <a:solidFill>
                  <a:srgbClr val="FFFFFF"/>
                </a:solidFill>
              </a:uFill>
              <a:latin typeface="Arial"/>
            </a:endParaRPr>
          </a:p>
        </p:txBody>
      </p:sp>
      <p:sp>
        <p:nvSpPr>
          <p:cNvPr id="269"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0"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1"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2"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3"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graphicFrame>
        <p:nvGraphicFramePr>
          <p:cNvPr id="274" name="Table 7"/>
          <p:cNvGraphicFramePr/>
          <p:nvPr/>
        </p:nvGraphicFramePr>
        <p:xfrm>
          <a:off x="250920" y="1449360"/>
          <a:ext cx="8643600" cy="3527484"/>
        </p:xfrm>
        <a:graphic>
          <a:graphicData uri="http://schemas.openxmlformats.org/drawingml/2006/table">
            <a:tbl>
              <a:tblPr/>
              <a:tblGrid>
                <a:gridCol w="741600"/>
                <a:gridCol w="741600"/>
                <a:gridCol w="617400"/>
                <a:gridCol w="445680"/>
                <a:gridCol w="543240"/>
                <a:gridCol w="1925280"/>
                <a:gridCol w="426600"/>
                <a:gridCol w="710280"/>
                <a:gridCol w="1258920"/>
                <a:gridCol w="1233000"/>
              </a:tblGrid>
              <a:tr h="813240">
                <a:tc>
                  <a:txBody>
                    <a:bodyPr/>
                    <a:lstStyle/>
                    <a:p>
                      <a:pPr algn="ctr">
                        <a:lnSpc>
                          <a:spcPct val="107000"/>
                        </a:lnSpc>
                      </a:pPr>
                      <a:r>
                        <a:rPr lang="en-US" sz="1600" b="1" strike="noStrike" spc="-1">
                          <a:solidFill>
                            <a:srgbClr val="000000"/>
                          </a:solidFill>
                          <a:uFill>
                            <a:solidFill>
                              <a:srgbClr val="FFFFFF"/>
                            </a:solidFill>
                          </a:uFill>
                          <a:latin typeface="Arial"/>
                          <a:ea typeface="Calibri"/>
                        </a:rPr>
                        <a:t>CP Tdoc</a:t>
                      </a: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c>
                  <a:txBody>
                    <a:bodyPr/>
                    <a:lstStyle/>
                    <a:p>
                      <a:pPr algn="ctr">
                        <a:lnSpc>
                          <a:spcPct val="107000"/>
                        </a:lnSpc>
                      </a:pPr>
                      <a:r>
                        <a:rPr lang="en-US" sz="1600" b="1" strike="noStrike" spc="-1">
                          <a:solidFill>
                            <a:srgbClr val="000000"/>
                          </a:solidFill>
                          <a:uFill>
                            <a:solidFill>
                              <a:srgbClr val="FFFFFF"/>
                            </a:solidFill>
                          </a:uFill>
                          <a:latin typeface="Arial"/>
                          <a:ea typeface="Calibri"/>
                        </a:rPr>
                        <a:t>Spec</a:t>
                      </a: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c>
                  <a:txBody>
                    <a:bodyPr/>
                    <a:lstStyle/>
                    <a:p>
                      <a:pPr algn="ctr">
                        <a:lnSpc>
                          <a:spcPct val="107000"/>
                        </a:lnSpc>
                      </a:pPr>
                      <a:r>
                        <a:rPr lang="en-US" sz="1600" b="1" strike="noStrike" spc="-1">
                          <a:solidFill>
                            <a:srgbClr val="000000"/>
                          </a:solidFill>
                          <a:uFill>
                            <a:solidFill>
                              <a:srgbClr val="FFFFFF"/>
                            </a:solidFill>
                          </a:uFill>
                          <a:latin typeface="Arial"/>
                          <a:ea typeface="Calibri"/>
                        </a:rPr>
                        <a:t>TS</a:t>
                      </a: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c>
                  <a:txBody>
                    <a:bodyPr/>
                    <a:lstStyle/>
                    <a:p>
                      <a:pPr algn="ctr">
                        <a:lnSpc>
                          <a:spcPct val="107000"/>
                        </a:lnSpc>
                      </a:pPr>
                      <a:r>
                        <a:rPr lang="en-US" sz="1600" b="1" strike="noStrike" spc="-1">
                          <a:solidFill>
                            <a:srgbClr val="000000"/>
                          </a:solidFill>
                          <a:uFill>
                            <a:solidFill>
                              <a:srgbClr val="FFFFFF"/>
                            </a:solidFill>
                          </a:uFill>
                          <a:latin typeface="Arial"/>
                          <a:ea typeface="Calibri"/>
                        </a:rPr>
                        <a:t>CR</a:t>
                      </a: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c>
                  <a:txBody>
                    <a:bodyPr/>
                    <a:lstStyle/>
                    <a:p>
                      <a:pPr algn="ctr">
                        <a:lnSpc>
                          <a:spcPct val="107000"/>
                        </a:lnSpc>
                      </a:pPr>
                      <a:r>
                        <a:rPr lang="en-US" sz="1600" b="1" strike="noStrike" spc="-1">
                          <a:solidFill>
                            <a:srgbClr val="000000"/>
                          </a:solidFill>
                          <a:uFill>
                            <a:solidFill>
                              <a:srgbClr val="FFFFFF"/>
                            </a:solidFill>
                          </a:uFill>
                          <a:latin typeface="Arial"/>
                          <a:ea typeface="Calibri"/>
                        </a:rPr>
                        <a:t>Rel</a:t>
                      </a: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c>
                  <a:txBody>
                    <a:bodyPr/>
                    <a:lstStyle/>
                    <a:p>
                      <a:pPr algn="ctr">
                        <a:lnSpc>
                          <a:spcPct val="107000"/>
                        </a:lnSpc>
                      </a:pPr>
                      <a:r>
                        <a:rPr lang="en-US" sz="1600" b="1" strike="noStrike" spc="-1">
                          <a:solidFill>
                            <a:srgbClr val="000000"/>
                          </a:solidFill>
                          <a:uFill>
                            <a:solidFill>
                              <a:srgbClr val="FFFFFF"/>
                            </a:solidFill>
                          </a:uFill>
                          <a:latin typeface="Arial"/>
                          <a:ea typeface="Calibri"/>
                        </a:rPr>
                        <a:t>Title</a:t>
                      </a: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c>
                  <a:txBody>
                    <a:bodyPr/>
                    <a:lstStyle/>
                    <a:p>
                      <a:pPr algn="ctr">
                        <a:lnSpc>
                          <a:spcPct val="107000"/>
                        </a:lnSpc>
                      </a:pPr>
                      <a:r>
                        <a:rPr lang="en-US" sz="1600" b="1" strike="noStrike" spc="-1">
                          <a:solidFill>
                            <a:srgbClr val="000000"/>
                          </a:solidFill>
                          <a:uFill>
                            <a:solidFill>
                              <a:srgbClr val="FFFFFF"/>
                            </a:solidFill>
                          </a:uFill>
                          <a:latin typeface="Arial"/>
                          <a:ea typeface="Calibri"/>
                        </a:rPr>
                        <a:t>TD#</a:t>
                      </a: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c>
                  <a:txBody>
                    <a:bodyPr/>
                    <a:lstStyle/>
                    <a:p>
                      <a:pPr algn="ctr">
                        <a:lnSpc>
                          <a:spcPct val="107000"/>
                        </a:lnSpc>
                      </a:pPr>
                      <a:r>
                        <a:rPr lang="en-US" sz="1600" b="1" strike="noStrike" spc="-1">
                          <a:solidFill>
                            <a:srgbClr val="000000"/>
                          </a:solidFill>
                          <a:uFill>
                            <a:solidFill>
                              <a:srgbClr val="FFFFFF"/>
                            </a:solidFill>
                          </a:uFill>
                          <a:latin typeface="Arial"/>
                          <a:ea typeface="Calibri"/>
                        </a:rPr>
                        <a:t>Work Item</a:t>
                      </a: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c>
                  <a:txBody>
                    <a:bodyPr/>
                    <a:lstStyle/>
                    <a:p>
                      <a:pPr algn="ctr">
                        <a:lnSpc>
                          <a:spcPct val="107000"/>
                        </a:lnSpc>
                      </a:pPr>
                      <a:r>
                        <a:rPr lang="en-US" sz="1600" b="1" strike="noStrike" spc="-1">
                          <a:solidFill>
                            <a:srgbClr val="000000"/>
                          </a:solidFill>
                          <a:uFill>
                            <a:solidFill>
                              <a:srgbClr val="FFFFFF"/>
                            </a:solidFill>
                          </a:uFill>
                          <a:latin typeface="Arial"/>
                          <a:ea typeface="Calibri"/>
                        </a:rPr>
                        <a:t>Other Aff Specs</a:t>
                      </a: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c>
                  <a:txBody>
                    <a:bodyPr/>
                    <a:lstStyle/>
                    <a:p>
                      <a:pPr algn="ctr">
                        <a:lnSpc>
                          <a:spcPct val="107000"/>
                        </a:lnSpc>
                      </a:pPr>
                      <a:r>
                        <a:rPr lang="en-US" sz="1600" b="1" strike="noStrike" spc="-1">
                          <a:solidFill>
                            <a:srgbClr val="000000"/>
                          </a:solidFill>
                          <a:uFill>
                            <a:solidFill>
                              <a:srgbClr val="FFFFFF"/>
                            </a:solidFill>
                          </a:uFill>
                          <a:latin typeface="Arial"/>
                          <a:ea typeface="Calibri"/>
                        </a:rPr>
                        <a:t>Aff WG</a:t>
                      </a:r>
                      <a:endParaRPr lang="en-US" sz="1800" b="0" strike="noStrike" spc="-1">
                        <a:solidFill>
                          <a:srgbClr val="000000"/>
                        </a:solidFill>
                        <a:uFill>
                          <a:solidFill>
                            <a:srgbClr val="FFFFFF"/>
                          </a:solidFill>
                        </a:uFill>
                        <a:latin typeface="Arial"/>
                      </a:endParaRPr>
                    </a:p>
                    <a:p>
                      <a:pPr algn="ctr">
                        <a:lnSpc>
                          <a:spcPct val="107000"/>
                        </a:lnSpc>
                      </a:pPr>
                      <a:endParaRPr lang="en-US" sz="1800" b="0" strike="noStrike" spc="-1">
                        <a:solidFill>
                          <a:srgbClr val="000000"/>
                        </a:solidFill>
                        <a:uFill>
                          <a:solidFill>
                            <a:srgbClr val="FFFFFF"/>
                          </a:solidFill>
                        </a:uFill>
                        <a:latin typeface="Arial"/>
                      </a:endParaRPr>
                    </a:p>
                  </a:txBody>
                  <a:tcPr marL="59400" marR="59400">
                    <a:lnL w="12240">
                      <a:solidFill>
                        <a:srgbClr val="000000"/>
                      </a:solidFill>
                    </a:lnL>
                    <a:lnR w="12240">
                      <a:solidFill>
                        <a:srgbClr val="000000"/>
                      </a:solidFill>
                    </a:lnR>
                    <a:lnT w="12240">
                      <a:solidFill>
                        <a:srgbClr val="000000"/>
                      </a:solidFill>
                    </a:lnT>
                    <a:lnB w="12240">
                      <a:solidFill>
                        <a:srgbClr val="000000"/>
                      </a:solidFill>
                    </a:lnB>
                    <a:solidFill>
                      <a:srgbClr val="F3F3F3"/>
                    </a:solidFill>
                  </a:tcPr>
                </a:tc>
              </a:tr>
              <a:tr h="587160">
                <a:tc>
                  <a:txBody>
                    <a:bodyPr/>
                    <a:lstStyle/>
                    <a:p>
                      <a:pPr>
                        <a:lnSpc>
                          <a:spcPct val="107000"/>
                        </a:lnSpc>
                      </a:pPr>
                      <a:r>
                        <a:rPr lang="en-US" sz="1200" b="0" strike="noStrike" spc="-1">
                          <a:solidFill>
                            <a:srgbClr val="000000"/>
                          </a:solidFill>
                          <a:uFill>
                            <a:solidFill>
                              <a:srgbClr val="FFFFFF"/>
                            </a:solidFill>
                          </a:uFill>
                          <a:latin typeface="Arial"/>
                          <a:ea typeface="Times New Roman"/>
                        </a:rPr>
                        <a:t>CP-170032</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29.281</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0080</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1</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Rel-14</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Support for transport level packet marking over GTP-U interfaces</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C4-171355</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TEI14</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23.401-3200</a:t>
                      </a:r>
                      <a:endParaRPr lang="en-US" sz="1800" b="0" strike="noStrike" spc="-1">
                        <a:solidFill>
                          <a:srgbClr val="000000"/>
                        </a:solidFill>
                        <a:uFill>
                          <a:solidFill>
                            <a:srgbClr val="FFFFFF"/>
                          </a:solidFill>
                        </a:uFill>
                        <a:latin typeface="Arial"/>
                      </a:endParaRPr>
                    </a:p>
                    <a:p>
                      <a:pPr>
                        <a:lnSpc>
                          <a:spcPct val="107000"/>
                        </a:lnSpc>
                      </a:pPr>
                      <a:r>
                        <a:rPr lang="en-US" sz="1200" b="0" strike="noStrike" spc="-1">
                          <a:solidFill>
                            <a:srgbClr val="000000"/>
                          </a:solidFill>
                          <a:uFill>
                            <a:solidFill>
                              <a:srgbClr val="FFFFFF"/>
                            </a:solidFill>
                          </a:uFill>
                          <a:latin typeface="Arial"/>
                          <a:ea typeface="Times New Roman"/>
                        </a:rPr>
                        <a:t> </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FF0000"/>
                          </a:solidFill>
                          <a:uFill>
                            <a:solidFill>
                              <a:srgbClr val="FFFFFF"/>
                            </a:solidFill>
                          </a:uFill>
                          <a:latin typeface="Arial"/>
                          <a:ea typeface="Times New Roman"/>
                        </a:rPr>
                        <a:t>SA2</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r>
              <a:tr h="587160">
                <a:tc>
                  <a:txBody>
                    <a:bodyPr/>
                    <a:lstStyle/>
                    <a:p>
                      <a:pPr>
                        <a:lnSpc>
                          <a:spcPct val="107000"/>
                        </a:lnSpc>
                      </a:pPr>
                      <a:r>
                        <a:rPr lang="en-US" sz="1200" b="0" strike="noStrike" spc="-1">
                          <a:solidFill>
                            <a:srgbClr val="000000"/>
                          </a:solidFill>
                          <a:uFill>
                            <a:solidFill>
                              <a:srgbClr val="FFFFFF"/>
                            </a:solidFill>
                          </a:uFill>
                          <a:latin typeface="Arial"/>
                          <a:ea typeface="Times New Roman"/>
                        </a:rPr>
                        <a:t>CP-170039</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29.128</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0044</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1</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Rel-14</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SCEF Initiated T6 Release</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C4-171331</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CIoT_Ext-CT</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23.682-0259</a:t>
                      </a:r>
                      <a:endParaRPr lang="en-US" sz="1800" b="0" strike="noStrike" spc="-1">
                        <a:solidFill>
                          <a:srgbClr val="000000"/>
                        </a:solidFill>
                        <a:uFill>
                          <a:solidFill>
                            <a:srgbClr val="FFFFFF"/>
                          </a:solidFill>
                        </a:uFill>
                        <a:latin typeface="Arial"/>
                      </a:endParaRPr>
                    </a:p>
                    <a:p>
                      <a:pPr>
                        <a:lnSpc>
                          <a:spcPct val="107000"/>
                        </a:lnSpc>
                      </a:pPr>
                      <a:r>
                        <a:rPr lang="en-US" sz="1200" b="0" strike="noStrike" spc="-1">
                          <a:solidFill>
                            <a:srgbClr val="000000"/>
                          </a:solidFill>
                          <a:uFill>
                            <a:solidFill>
                              <a:srgbClr val="FFFFFF"/>
                            </a:solidFill>
                          </a:uFill>
                          <a:latin typeface="Arial"/>
                          <a:ea typeface="Times New Roman"/>
                        </a:rPr>
                        <a:t> </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FF0000"/>
                          </a:solidFill>
                          <a:uFill>
                            <a:solidFill>
                              <a:srgbClr val="FFFFFF"/>
                            </a:solidFill>
                          </a:uFill>
                          <a:latin typeface="Arial"/>
                          <a:ea typeface="Times New Roman"/>
                        </a:rPr>
                        <a:t>SA2</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r>
              <a:tr h="587160">
                <a:tc>
                  <a:txBody>
                    <a:bodyPr/>
                    <a:lstStyle/>
                    <a:p>
                      <a:pPr>
                        <a:lnSpc>
                          <a:spcPct val="107000"/>
                        </a:lnSpc>
                      </a:pPr>
                      <a:r>
                        <a:rPr lang="en-US" sz="1200" b="0" strike="noStrike" spc="-1">
                          <a:solidFill>
                            <a:srgbClr val="000000"/>
                          </a:solidFill>
                          <a:uFill>
                            <a:solidFill>
                              <a:srgbClr val="FFFFFF"/>
                            </a:solidFill>
                          </a:uFill>
                          <a:latin typeface="Arial"/>
                          <a:ea typeface="Times New Roman"/>
                        </a:rPr>
                        <a:t>CP-170040</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29.060</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1051</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2</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Rel-14</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RAB Setup information in the IRAT handover</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C4-171421</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TEI14,SAES</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23.401-3167</a:t>
                      </a:r>
                      <a:endParaRPr lang="en-US" sz="1800" b="0" strike="noStrike" spc="-1">
                        <a:solidFill>
                          <a:srgbClr val="000000"/>
                        </a:solidFill>
                        <a:uFill>
                          <a:solidFill>
                            <a:srgbClr val="FFFFFF"/>
                          </a:solidFill>
                        </a:uFill>
                        <a:latin typeface="Arial"/>
                      </a:endParaRPr>
                    </a:p>
                    <a:p>
                      <a:pPr>
                        <a:lnSpc>
                          <a:spcPct val="107000"/>
                        </a:lnSpc>
                      </a:pPr>
                      <a:r>
                        <a:rPr lang="en-US" sz="1200" b="0" strike="noStrike" spc="-1">
                          <a:solidFill>
                            <a:srgbClr val="000000"/>
                          </a:solidFill>
                          <a:uFill>
                            <a:solidFill>
                              <a:srgbClr val="FFFFFF"/>
                            </a:solidFill>
                          </a:uFill>
                          <a:latin typeface="Arial"/>
                          <a:ea typeface="Times New Roman"/>
                        </a:rPr>
                        <a:t> </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FF0000"/>
                          </a:solidFill>
                          <a:uFill>
                            <a:solidFill>
                              <a:srgbClr val="FFFFFF"/>
                            </a:solidFill>
                          </a:uFill>
                          <a:latin typeface="Arial"/>
                          <a:ea typeface="Times New Roman"/>
                        </a:rPr>
                        <a:t>SA2</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r>
              <a:tr h="587160">
                <a:tc>
                  <a:txBody>
                    <a:bodyPr/>
                    <a:lstStyle/>
                    <a:p>
                      <a:pPr>
                        <a:lnSpc>
                          <a:spcPct val="107000"/>
                        </a:lnSpc>
                      </a:pPr>
                      <a:r>
                        <a:rPr lang="en-US" sz="1200" b="0" strike="noStrike" spc="-1">
                          <a:solidFill>
                            <a:srgbClr val="000000"/>
                          </a:solidFill>
                          <a:uFill>
                            <a:solidFill>
                              <a:srgbClr val="FFFFFF"/>
                            </a:solidFill>
                          </a:uFill>
                          <a:latin typeface="Arial"/>
                          <a:ea typeface="Times New Roman"/>
                        </a:rPr>
                        <a:t>CP-170040</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29.274</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1814</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3</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Rel-14</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Support of long and short Macro eNodeB IDs</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C4-171466</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LTE_FNBID-Core</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0000"/>
                          </a:solidFill>
                          <a:uFill>
                            <a:solidFill>
                              <a:srgbClr val="FFFFFF"/>
                            </a:solidFill>
                          </a:uFill>
                          <a:latin typeface="Arial"/>
                          <a:ea typeface="Times New Roman"/>
                        </a:rPr>
                        <a:t>36.413-1502</a:t>
                      </a:r>
                      <a:endParaRPr lang="en-US" sz="1800" b="0" strike="noStrike" spc="-1">
                        <a:solidFill>
                          <a:srgbClr val="000000"/>
                        </a:solidFill>
                        <a:uFill>
                          <a:solidFill>
                            <a:srgbClr val="FFFFFF"/>
                          </a:solidFill>
                        </a:uFill>
                        <a:latin typeface="Arial"/>
                      </a:endParaRPr>
                    </a:p>
                    <a:p>
                      <a:pPr>
                        <a:lnSpc>
                          <a:spcPct val="107000"/>
                        </a:lnSpc>
                      </a:pPr>
                      <a:r>
                        <a:rPr lang="en-US" sz="1200" b="0" strike="noStrike" spc="-1">
                          <a:solidFill>
                            <a:srgbClr val="000000"/>
                          </a:solidFill>
                          <a:uFill>
                            <a:solidFill>
                              <a:srgbClr val="FFFFFF"/>
                            </a:solidFill>
                          </a:uFill>
                          <a:latin typeface="Arial"/>
                          <a:ea typeface="Times New Roman"/>
                        </a:rPr>
                        <a:t> </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c>
                  <a:txBody>
                    <a:bodyPr/>
                    <a:lstStyle/>
                    <a:p>
                      <a:pPr>
                        <a:lnSpc>
                          <a:spcPct val="107000"/>
                        </a:lnSpc>
                      </a:pPr>
                      <a:r>
                        <a:rPr lang="en-US" sz="1200" b="0" strike="noStrike" spc="-1">
                          <a:solidFill>
                            <a:srgbClr val="00B0F0"/>
                          </a:solidFill>
                          <a:uFill>
                            <a:solidFill>
                              <a:srgbClr val="FFFFFF"/>
                            </a:solidFill>
                          </a:uFill>
                          <a:latin typeface="Arial"/>
                          <a:ea typeface="Times New Roman"/>
                        </a:rPr>
                        <a:t>RAN3</a:t>
                      </a:r>
                      <a:endParaRPr lang="en-US" sz="1800" b="0" strike="noStrike" spc="-1">
                        <a:solidFill>
                          <a:srgbClr val="000000"/>
                        </a:solidFill>
                        <a:uFill>
                          <a:solidFill>
                            <a:srgbClr val="FFFFFF"/>
                          </a:solidFill>
                        </a:uFill>
                        <a:latin typeface="Arial"/>
                      </a:endParaRPr>
                    </a:p>
                  </a:txBody>
                  <a:tcPr marL="68400" marR="68400">
                    <a:lnL w="12240">
                      <a:solidFill>
                        <a:srgbClr val="000000"/>
                      </a:solidFill>
                    </a:lnL>
                    <a:lnR w="12240">
                      <a:solidFill>
                        <a:srgbClr val="000000"/>
                      </a:solidFill>
                    </a:lnR>
                    <a:lnT w="12240">
                      <a:solidFill>
                        <a:srgbClr val="000000"/>
                      </a:solidFill>
                    </a:lnT>
                    <a:lnB w="12240">
                      <a:solidFill>
                        <a:srgbClr val="000000"/>
                      </a:solidFill>
                    </a:lnB>
                    <a:solidFill>
                      <a:srgbClr val="DCE6F2"/>
                    </a:solidFill>
                  </a:tcPr>
                </a:tc>
              </a:tr>
            </a:tbl>
          </a:graphicData>
        </a:graphic>
      </p:graphicFrame>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19</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 name="TextShape 1"/>
          <p:cNvSpPr txBox="1"/>
          <p:nvPr/>
        </p:nvSpPr>
        <p:spPr>
          <a:xfrm>
            <a:off x="0" y="28404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ea typeface="MS PGothic"/>
              </a:rPr>
              <a:t>TSG CT Organisation </a:t>
            </a:r>
            <a:endParaRPr lang="en-US" sz="1000" b="0" strike="noStrike" spc="-1">
              <a:solidFill>
                <a:srgbClr val="000000"/>
              </a:solidFill>
              <a:uFill>
                <a:solidFill>
                  <a:srgbClr val="FFFFFF"/>
                </a:solidFill>
              </a:uFill>
              <a:latin typeface="Arial"/>
            </a:endParaRPr>
          </a:p>
        </p:txBody>
      </p:sp>
      <p:sp>
        <p:nvSpPr>
          <p:cNvPr id="158" name="CustomShape 2"/>
          <p:cNvSpPr/>
          <p:nvPr/>
        </p:nvSpPr>
        <p:spPr>
          <a:xfrm>
            <a:off x="3286116" y="1386000"/>
            <a:ext cx="5857524" cy="529380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buBlip>
                <a:blip r:embed="rId3"/>
              </a:buBlip>
            </a:pPr>
            <a:r>
              <a:rPr lang="en-US" sz="1600" b="0" strike="noStrike" spc="-1" dirty="0">
                <a:solidFill>
                  <a:srgbClr val="000000"/>
                </a:solidFill>
                <a:uFill>
                  <a:solidFill>
                    <a:srgbClr val="FFFFFF"/>
                  </a:solidFill>
                </a:uFill>
                <a:latin typeface="Arial"/>
                <a:ea typeface="MS PGothic"/>
              </a:rPr>
              <a:t>TSG CT WG officials are:</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WG1:</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b="0" strike="noStrike" spc="-1" dirty="0" err="1">
                <a:solidFill>
                  <a:srgbClr val="000000"/>
                </a:solidFill>
                <a:uFill>
                  <a:solidFill>
                    <a:srgbClr val="FFFFFF"/>
                  </a:solidFill>
                </a:uFill>
                <a:latin typeface="Arial"/>
                <a:ea typeface="MS PGothic"/>
              </a:rPr>
              <a:t>Atle</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Monrad</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Ericcson</a:t>
            </a:r>
            <a:r>
              <a:rPr lang="en-US" sz="1200" b="0" strike="noStrike" spc="-1" dirty="0">
                <a:solidFill>
                  <a:srgbClr val="000000"/>
                </a:solidFill>
                <a:uFill>
                  <a:solidFill>
                    <a:srgbClr val="FFFFFF"/>
                  </a:solidFill>
                </a:uFill>
                <a:latin typeface="Arial"/>
                <a:ea typeface="MS PGothic"/>
              </a:rPr>
              <a:t>/ETSI)</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Peter Leis (Nokia Networks / ETSI) 
                 	Chen-Ho Chin (Intel / ETSI)</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Frederic </a:t>
            </a:r>
            <a:r>
              <a:rPr lang="en-US" sz="1200" b="0" strike="noStrike" spc="-1" dirty="0" err="1">
                <a:solidFill>
                  <a:srgbClr val="000000"/>
                </a:solidFill>
                <a:uFill>
                  <a:solidFill>
                    <a:srgbClr val="FFFFFF"/>
                  </a:solidFill>
                </a:uFill>
                <a:latin typeface="Arial"/>
                <a:ea typeface="MS PGothic"/>
              </a:rPr>
              <a:t>Firmin</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WG3:</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a:t>
            </a:r>
            <a:r>
              <a:rPr lang="en-US" sz="1200" b="0" strike="noStrike" spc="-1" dirty="0" err="1">
                <a:solidFill>
                  <a:srgbClr val="000000"/>
                </a:solidFill>
                <a:uFill>
                  <a:solidFill>
                    <a:srgbClr val="FFFFFF"/>
                  </a:solidFill>
                </a:uFill>
                <a:latin typeface="Arial"/>
                <a:ea typeface="MS PGothic"/>
              </a:rPr>
              <a:t>Weihua</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Qiao</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Huawei</a:t>
            </a:r>
            <a:r>
              <a:rPr lang="en-US" sz="1200" b="0" strike="noStrike" spc="-1" dirty="0">
                <a:solidFill>
                  <a:srgbClr val="000000"/>
                </a:solidFill>
                <a:uFill>
                  <a:solidFill>
                    <a:srgbClr val="FFFFFF"/>
                  </a:solidFill>
                </a:uFill>
                <a:latin typeface="Arial"/>
                <a:ea typeface="MS PGothic"/>
              </a:rPr>
              <a:t> / CCSA)</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b="0" strike="noStrike" spc="-1" dirty="0" err="1">
                <a:solidFill>
                  <a:srgbClr val="000000"/>
                </a:solidFill>
                <a:uFill>
                  <a:solidFill>
                    <a:srgbClr val="FFFFFF"/>
                  </a:solidFill>
                </a:uFill>
                <a:latin typeface="Arial"/>
                <a:ea typeface="MS PGothic"/>
              </a:rPr>
              <a:t>Kenjiro</a:t>
            </a:r>
            <a:r>
              <a:rPr lang="en-US" sz="1200" b="0" strike="noStrike" spc="-1" dirty="0">
                <a:solidFill>
                  <a:srgbClr val="000000"/>
                </a:solidFill>
                <a:uFill>
                  <a:solidFill>
                    <a:srgbClr val="FFFFFF"/>
                  </a:solidFill>
                </a:uFill>
                <a:latin typeface="Arial"/>
                <a:ea typeface="MS PGothic"/>
              </a:rPr>
              <a:t> Arai (NTT / TTC)</a:t>
            </a:r>
            <a:endParaRPr lang="en-US" sz="1800" b="0" strike="noStrike" spc="-1" dirty="0">
              <a:solidFill>
                <a:srgbClr val="000000"/>
              </a:solidFill>
              <a:uFill>
                <a:solidFill>
                  <a:srgbClr val="FFFFFF"/>
                </a:solidFill>
              </a:uFill>
              <a:latin typeface="Arial"/>
            </a:endParaRPr>
          </a:p>
          <a:p>
            <a:pPr marL="1143000" indent="-228240">
              <a:lnSpc>
                <a:spcPct val="100000"/>
              </a:lnSpc>
            </a:pPr>
            <a:r>
              <a:rPr lang="en-US" sz="1200" b="0" strike="noStrike" spc="-1" dirty="0">
                <a:solidFill>
                  <a:srgbClr val="000000"/>
                </a:solidFill>
                <a:uFill>
                  <a:solidFill>
                    <a:srgbClr val="FFFFFF"/>
                  </a:solidFill>
                </a:uFill>
                <a:latin typeface="Arial"/>
                <a:ea typeface="MS PGothic"/>
              </a:rPr>
              <a:t>	                   	Susana Fernandez (Ericsson / ETSI)</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a:t>
            </a:r>
            <a:r>
              <a:rPr lang="en-US" sz="1200" b="0" strike="noStrike" spc="-1" dirty="0" err="1">
                <a:solidFill>
                  <a:srgbClr val="000000"/>
                </a:solidFill>
                <a:uFill>
                  <a:solidFill>
                    <a:srgbClr val="FFFFFF"/>
                  </a:solidFill>
                </a:uFill>
                <a:latin typeface="Arial"/>
                <a:ea typeface="MS PGothic"/>
              </a:rPr>
              <a:t>Saurav</a:t>
            </a:r>
            <a:r>
              <a:rPr lang="en-US" sz="1200" b="0" strike="noStrike" spc="-1" dirty="0">
                <a:solidFill>
                  <a:srgbClr val="000000"/>
                </a:solidFill>
                <a:uFill>
                  <a:solidFill>
                    <a:srgbClr val="FFFFFF"/>
                  </a:solidFill>
                </a:uFill>
                <a:latin typeface="Arial"/>
                <a:ea typeface="MS PGothic"/>
              </a:rPr>
              <a:t> Aurora</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FF3300"/>
              </a:buClr>
              <a:buFont typeface="Arial"/>
              <a:buChar char="•"/>
            </a:pPr>
            <a:r>
              <a:rPr lang="en-US" sz="1400" b="0" strike="noStrike" spc="-1" dirty="0">
                <a:solidFill>
                  <a:srgbClr val="000000"/>
                </a:solidFill>
                <a:uFill>
                  <a:solidFill>
                    <a:srgbClr val="FFFFFF"/>
                  </a:solidFill>
                </a:uFill>
                <a:latin typeface="Arial"/>
                <a:ea typeface="MS PGothic"/>
              </a:rPr>
              <a:t>TSG CT WG4:</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Lionel </a:t>
            </a:r>
            <a:r>
              <a:rPr lang="en-US" sz="1200" b="0" strike="noStrike" spc="-1" dirty="0" err="1">
                <a:solidFill>
                  <a:srgbClr val="000000"/>
                </a:solidFill>
                <a:uFill>
                  <a:solidFill>
                    <a:srgbClr val="FFFFFF"/>
                  </a:solidFill>
                </a:uFill>
                <a:latin typeface="Arial"/>
                <a:ea typeface="MS PGothic"/>
              </a:rPr>
              <a:t>Morand</a:t>
            </a:r>
            <a:r>
              <a:rPr lang="en-US" sz="1200" b="0" strike="noStrike" spc="-1" dirty="0">
                <a:solidFill>
                  <a:srgbClr val="000000"/>
                </a:solidFill>
                <a:uFill>
                  <a:solidFill>
                    <a:srgbClr val="FFFFFF"/>
                  </a:solidFill>
                </a:uFill>
                <a:latin typeface="Arial"/>
                <a:ea typeface="MS PGothic"/>
              </a:rPr>
              <a:t> (Orange / ETSI) </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Peter Schmitt (</a:t>
            </a:r>
            <a:r>
              <a:rPr lang="en-US" sz="1200" b="0" strike="noStrike" spc="-1" dirty="0" err="1">
                <a:solidFill>
                  <a:srgbClr val="000000"/>
                </a:solidFill>
                <a:uFill>
                  <a:solidFill>
                    <a:srgbClr val="FFFFFF"/>
                  </a:solidFill>
                </a:uFill>
                <a:latin typeface="Arial"/>
                <a:ea typeface="MS PGothic"/>
              </a:rPr>
              <a:t>Huawei</a:t>
            </a:r>
            <a:r>
              <a:rPr lang="en-US" sz="1200" b="0" strike="noStrike" spc="-1" dirty="0">
                <a:solidFill>
                  <a:srgbClr val="000000"/>
                </a:solidFill>
                <a:uFill>
                  <a:solidFill>
                    <a:srgbClr val="FFFFFF"/>
                  </a:solidFill>
                </a:uFill>
                <a:latin typeface="Arial"/>
                <a:ea typeface="MS PGothic"/>
              </a:rPr>
              <a:t> / CCSA)
                    	Yvette </a:t>
            </a:r>
            <a:r>
              <a:rPr lang="en-US" sz="1200" b="0" strike="noStrike" spc="-1" dirty="0" err="1">
                <a:solidFill>
                  <a:srgbClr val="000000"/>
                </a:solidFill>
                <a:uFill>
                  <a:solidFill>
                    <a:srgbClr val="FFFFFF"/>
                  </a:solidFill>
                </a:uFill>
                <a:latin typeface="Arial"/>
                <a:ea typeface="MS PGothic"/>
              </a:rPr>
              <a:t>Koza</a:t>
            </a:r>
            <a:r>
              <a:rPr lang="en-US" sz="1200" b="0" strike="noStrike" spc="-1" dirty="0">
                <a:solidFill>
                  <a:srgbClr val="000000"/>
                </a:solidFill>
                <a:uFill>
                  <a:solidFill>
                    <a:srgbClr val="FFFFFF"/>
                  </a:solidFill>
                </a:uFill>
                <a:latin typeface="Arial"/>
                <a:ea typeface="MS PGothic"/>
              </a:rPr>
              <a:t> (Deutsche Telekom / ETSI)</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a:t>
            </a:r>
            <a:r>
              <a:rPr lang="en-US" sz="1200" b="0" strike="noStrike" spc="-1" dirty="0" err="1">
                <a:solidFill>
                  <a:srgbClr val="000000"/>
                </a:solidFill>
                <a:uFill>
                  <a:solidFill>
                    <a:srgbClr val="FFFFFF"/>
                  </a:solidFill>
                </a:uFill>
                <a:latin typeface="Arial"/>
                <a:ea typeface="MS PGothic"/>
              </a:rPr>
              <a:t>Kimmo</a:t>
            </a:r>
            <a:r>
              <a:rPr lang="en-US" sz="1200" b="0" strike="noStrike" spc="-1" dirty="0">
                <a:solidFill>
                  <a:srgbClr val="000000"/>
                </a:solidFill>
                <a:uFill>
                  <a:solidFill>
                    <a:srgbClr val="FFFFFF"/>
                  </a:solidFill>
                </a:uFill>
                <a:latin typeface="Arial"/>
                <a:ea typeface="MS PGothic"/>
              </a:rPr>
              <a:t> </a:t>
            </a:r>
            <a:r>
              <a:rPr lang="en-US" sz="1200" b="0" strike="noStrike" spc="-1" dirty="0" err="1">
                <a:solidFill>
                  <a:srgbClr val="000000"/>
                </a:solidFill>
                <a:uFill>
                  <a:solidFill>
                    <a:srgbClr val="FFFFFF"/>
                  </a:solidFill>
                </a:uFill>
                <a:latin typeface="Arial"/>
                <a:ea typeface="MS PGothic"/>
              </a:rPr>
              <a:t>Kymalainen</a:t>
            </a:r>
            <a:endParaRPr lang="en-US" sz="1800" b="0" strike="noStrike" spc="-1" dirty="0">
              <a:solidFill>
                <a:srgbClr val="000000"/>
              </a:solidFill>
              <a:uFill>
                <a:solidFill>
                  <a:srgbClr val="FFFFFF"/>
                </a:solidFill>
              </a:uFill>
              <a:latin typeface="Arial"/>
            </a:endParaRPr>
          </a:p>
          <a:p>
            <a:pPr marL="743040" lvl="1" indent="-285480">
              <a:lnSpc>
                <a:spcPct val="100000"/>
              </a:lnSpc>
              <a:buClr>
                <a:srgbClr val="C00000"/>
              </a:buClr>
              <a:buFont typeface="Arial"/>
              <a:buChar char="•"/>
            </a:pPr>
            <a:r>
              <a:rPr lang="en-US" sz="1400" b="0" strike="noStrike" spc="-1" dirty="0">
                <a:solidFill>
                  <a:srgbClr val="000000"/>
                </a:solidFill>
                <a:uFill>
                  <a:solidFill>
                    <a:srgbClr val="FFFFFF"/>
                  </a:solidFill>
                </a:uFill>
                <a:latin typeface="Arial"/>
                <a:ea typeface="MS PGothic"/>
              </a:rPr>
              <a:t>TSG CT WG6:</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Chairman: 	Paul </a:t>
            </a:r>
            <a:r>
              <a:rPr lang="en-US" sz="1200" b="0" strike="noStrike" spc="-1" dirty="0" err="1">
                <a:solidFill>
                  <a:srgbClr val="000000"/>
                </a:solidFill>
                <a:uFill>
                  <a:solidFill>
                    <a:srgbClr val="FFFFFF"/>
                  </a:solidFill>
                </a:uFill>
                <a:latin typeface="Arial"/>
                <a:ea typeface="MS PGothic"/>
              </a:rPr>
              <a:t>Jolivet</a:t>
            </a:r>
            <a:r>
              <a:rPr lang="en-US" sz="1200" b="0" strike="noStrike" spc="-1" dirty="0">
                <a:solidFill>
                  <a:srgbClr val="000000"/>
                </a:solidFill>
                <a:uFill>
                  <a:solidFill>
                    <a:srgbClr val="FFFFFF"/>
                  </a:solidFill>
                </a:uFill>
                <a:latin typeface="Arial"/>
                <a:ea typeface="MS PGothic"/>
              </a:rPr>
              <a:t> (LG Electronics / TTA)</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Vice chairs: 	</a:t>
            </a:r>
            <a:r>
              <a:rPr lang="en-US" sz="1200" b="0" strike="noStrike" spc="-1" dirty="0" err="1">
                <a:solidFill>
                  <a:srgbClr val="000000"/>
                </a:solidFill>
                <a:uFill>
                  <a:solidFill>
                    <a:srgbClr val="FFFFFF"/>
                  </a:solidFill>
                </a:uFill>
                <a:latin typeface="Arial"/>
                <a:ea typeface="MS PGothic"/>
              </a:rPr>
              <a:t>Heiko</a:t>
            </a:r>
            <a:r>
              <a:rPr lang="en-US" sz="1200" b="0" strike="noStrike" spc="-1" dirty="0">
                <a:solidFill>
                  <a:srgbClr val="000000"/>
                </a:solidFill>
                <a:uFill>
                  <a:solidFill>
                    <a:srgbClr val="FFFFFF"/>
                  </a:solidFill>
                </a:uFill>
                <a:latin typeface="Arial"/>
                <a:ea typeface="MS PGothic"/>
              </a:rPr>
              <a:t> Kruse (</a:t>
            </a:r>
            <a:r>
              <a:rPr lang="en-US" sz="1200" b="0" strike="noStrike" spc="-1" dirty="0" err="1">
                <a:solidFill>
                  <a:srgbClr val="000000"/>
                </a:solidFill>
                <a:uFill>
                  <a:solidFill>
                    <a:srgbClr val="FFFFFF"/>
                  </a:solidFill>
                </a:uFill>
                <a:latin typeface="Arial"/>
                <a:ea typeface="MS PGothic"/>
              </a:rPr>
              <a:t>Morpho</a:t>
            </a:r>
            <a:r>
              <a:rPr lang="en-US" sz="1200" b="0" strike="noStrike" spc="-1" dirty="0">
                <a:solidFill>
                  <a:srgbClr val="000000"/>
                </a:solidFill>
                <a:uFill>
                  <a:solidFill>
                    <a:srgbClr val="FFFFFF"/>
                  </a:solidFill>
                </a:uFill>
                <a:latin typeface="Arial"/>
                <a:ea typeface="MS PGothic"/>
              </a:rPr>
              <a:t> Cards GmbH / ETSI)</a:t>
            </a:r>
            <a:endParaRPr lang="en-US" sz="1800" b="0" strike="noStrike" spc="-1" dirty="0">
              <a:solidFill>
                <a:srgbClr val="000000"/>
              </a:solidFill>
              <a:uFill>
                <a:solidFill>
                  <a:srgbClr val="FFFFFF"/>
                </a:solidFill>
              </a:uFill>
              <a:latin typeface="Arial"/>
            </a:endParaRPr>
          </a:p>
          <a:p>
            <a:pPr marL="914400">
              <a:lnSpc>
                <a:spcPct val="100000"/>
              </a:lnSpc>
            </a:pPr>
            <a:r>
              <a:rPr lang="en-US" sz="1200" b="0" strike="noStrike" spc="-1" dirty="0">
                <a:solidFill>
                  <a:srgbClr val="000000"/>
                </a:solidFill>
                <a:uFill>
                  <a:solidFill>
                    <a:srgbClr val="FFFFFF"/>
                  </a:solidFill>
                </a:uFill>
                <a:latin typeface="Arial"/>
                <a:ea typeface="MS PGothic"/>
              </a:rPr>
              <a:t>     </a:t>
            </a:r>
            <a:r>
              <a:rPr lang="en-US" sz="1200" b="0" strike="noStrike" spc="-1" dirty="0" smtClean="0">
                <a:solidFill>
                  <a:srgbClr val="000000"/>
                </a:solidFill>
                <a:uFill>
                  <a:solidFill>
                    <a:srgbClr val="FFFFFF"/>
                  </a:solidFill>
                </a:uFill>
                <a:latin typeface="Arial"/>
                <a:ea typeface="MS PGothic"/>
              </a:rPr>
              <a:t> 		Michele </a:t>
            </a:r>
            <a:r>
              <a:rPr lang="en-US" sz="1200" b="0" strike="noStrike" spc="-1" dirty="0" err="1">
                <a:solidFill>
                  <a:srgbClr val="000000"/>
                </a:solidFill>
                <a:uFill>
                  <a:solidFill>
                    <a:srgbClr val="FFFFFF"/>
                  </a:solidFill>
                </a:uFill>
                <a:latin typeface="Arial"/>
                <a:ea typeface="MS PGothic"/>
              </a:rPr>
              <a:t>Berionne</a:t>
            </a:r>
            <a:r>
              <a:rPr lang="en-US" sz="1200" b="0" strike="noStrike" spc="-1" dirty="0">
                <a:solidFill>
                  <a:srgbClr val="000000"/>
                </a:solidFill>
                <a:uFill>
                  <a:solidFill>
                    <a:srgbClr val="FFFFFF"/>
                  </a:solidFill>
                </a:uFill>
                <a:latin typeface="Arial"/>
                <a:ea typeface="MS PGothic"/>
              </a:rPr>
              <a:t> (Qualcomm Inc. / ATIS)</a:t>
            </a:r>
            <a:endParaRPr lang="en-US" sz="1800" b="0" strike="noStrike" spc="-1" dirty="0">
              <a:solidFill>
                <a:srgbClr val="000000"/>
              </a:solidFill>
              <a:uFill>
                <a:solidFill>
                  <a:srgbClr val="FFFFFF"/>
                </a:solidFill>
              </a:uFill>
              <a:latin typeface="Arial"/>
            </a:endParaRPr>
          </a:p>
          <a:p>
            <a:pPr marL="1143000" lvl="2" indent="-228240">
              <a:lnSpc>
                <a:spcPct val="100000"/>
              </a:lnSpc>
              <a:buClr>
                <a:srgbClr val="000000"/>
              </a:buClr>
              <a:buFont typeface="Arial"/>
              <a:buChar char="•"/>
            </a:pPr>
            <a:r>
              <a:rPr lang="en-US" sz="1200" b="0" strike="noStrike" spc="-1" dirty="0">
                <a:solidFill>
                  <a:srgbClr val="000000"/>
                </a:solidFill>
                <a:uFill>
                  <a:solidFill>
                    <a:srgbClr val="FFFFFF"/>
                  </a:solidFill>
                </a:uFill>
                <a:latin typeface="Arial"/>
                <a:ea typeface="MS PGothic"/>
              </a:rPr>
              <a:t>MCC support: 	</a:t>
            </a:r>
            <a:r>
              <a:rPr lang="en-US" sz="1200" b="0" strike="noStrike" spc="-1" dirty="0">
                <a:solidFill>
                  <a:srgbClr val="0000FF"/>
                </a:solidFill>
                <a:uFill>
                  <a:solidFill>
                    <a:srgbClr val="FFFFFF"/>
                  </a:solidFill>
                </a:uFill>
                <a:latin typeface="Arial"/>
                <a:ea typeface="MS PGothic"/>
              </a:rPr>
              <a:t>Hakim </a:t>
            </a:r>
            <a:r>
              <a:rPr lang="en-US" sz="1200" b="0" strike="noStrike" spc="-1" dirty="0" err="1">
                <a:solidFill>
                  <a:srgbClr val="0000FF"/>
                </a:solidFill>
                <a:uFill>
                  <a:solidFill>
                    <a:srgbClr val="FFFFFF"/>
                  </a:solidFill>
                </a:uFill>
                <a:latin typeface="Arial"/>
                <a:ea typeface="MS PGothic"/>
              </a:rPr>
              <a:t>Mkinsi</a:t>
            </a:r>
            <a:endParaRPr lang="en-US" sz="1800" b="0" strike="noStrike" spc="-1" dirty="0">
              <a:solidFill>
                <a:srgbClr val="000000"/>
              </a:solidFill>
              <a:uFill>
                <a:solidFill>
                  <a:srgbClr val="FFFFFF"/>
                </a:solidFill>
              </a:uFill>
              <a:latin typeface="Arial"/>
            </a:endParaRPr>
          </a:p>
        </p:txBody>
      </p:sp>
      <p:sp>
        <p:nvSpPr>
          <p:cNvPr id="159" name="CustomShape 3"/>
          <p:cNvSpPr/>
          <p:nvPr/>
        </p:nvSpPr>
        <p:spPr>
          <a:xfrm>
            <a:off x="171360" y="1393920"/>
            <a:ext cx="4103280" cy="4103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100000"/>
              </a:lnSpc>
            </a:pPr>
            <a:r>
              <a:rPr lang="en-US" sz="1800" b="0" strike="noStrike" spc="-1" dirty="0">
                <a:solidFill>
                  <a:srgbClr val="000000"/>
                </a:solidFill>
                <a:uFill>
                  <a:solidFill>
                    <a:srgbClr val="FFFFFF"/>
                  </a:solidFill>
                </a:uFill>
                <a:latin typeface="Arial"/>
                <a:ea typeface="MS PGothic"/>
              </a:rPr>
              <a:t>TSG CT officials are:</a:t>
            </a:r>
            <a:endParaRPr lang="en-US" sz="1800" b="0" strike="noStrike" spc="-1" dirty="0">
              <a:solidFill>
                <a:srgbClr val="000000"/>
              </a:solidFill>
              <a:uFill>
                <a:solidFill>
                  <a:srgbClr val="FFFFFF"/>
                </a:solidFill>
              </a:uFill>
              <a:latin typeface="Arial"/>
            </a:endParaRPr>
          </a:p>
          <a:p>
            <a:pPr marL="92075" lvl="1">
              <a:lnSpc>
                <a:spcPct val="100000"/>
              </a:lnSpc>
              <a:buClr>
                <a:srgbClr val="C00000"/>
              </a:buClr>
            </a:pPr>
            <a:r>
              <a:rPr lang="en-US" sz="1800" b="0" strike="noStrike" spc="-1" dirty="0">
                <a:solidFill>
                  <a:srgbClr val="3399FF"/>
                </a:solidFill>
                <a:uFill>
                  <a:solidFill>
                    <a:srgbClr val="FFFFFF"/>
                  </a:solidFill>
                </a:uFill>
                <a:latin typeface="+mj-lt"/>
                <a:ea typeface="Arial Unicode MS"/>
              </a:rPr>
              <a:t>Chairman:</a:t>
            </a:r>
            <a:endParaRPr lang="en-US" sz="1800" b="0" strike="noStrike" spc="-1" dirty="0">
              <a:solidFill>
                <a:srgbClr val="000000"/>
              </a:solidFill>
              <a:uFill>
                <a:solidFill>
                  <a:srgbClr val="FFFFFF"/>
                </a:solidFill>
              </a:uFill>
              <a:latin typeface="+mj-lt"/>
            </a:endParaRPr>
          </a:p>
          <a:p>
            <a:pPr marL="806450" lvl="3" indent="-265113">
              <a:buClr>
                <a:srgbClr val="3399FF"/>
              </a:buClr>
              <a:buFont typeface="Arial" pitchFamily="34" charset="0"/>
              <a:buChar char="•"/>
            </a:pPr>
            <a:r>
              <a:rPr lang="en-US" b="0" strike="noStrike" spc="-1" dirty="0" smtClean="0">
                <a:solidFill>
                  <a:srgbClr val="3399FF"/>
                </a:solidFill>
                <a:uFill>
                  <a:solidFill>
                    <a:srgbClr val="FFFFFF"/>
                  </a:solidFill>
                </a:uFill>
                <a:latin typeface="+mj-lt"/>
                <a:ea typeface="Arial Unicode MS"/>
              </a:rPr>
              <a:t>Georg Mayer</a:t>
            </a:r>
            <a:br>
              <a:rPr lang="en-US" b="0" strike="noStrike" spc="-1" dirty="0" smtClean="0">
                <a:solidFill>
                  <a:srgbClr val="3399FF"/>
                </a:solidFill>
                <a:uFill>
                  <a:solidFill>
                    <a:srgbClr val="FFFFFF"/>
                  </a:solidFill>
                </a:uFill>
                <a:latin typeface="+mj-lt"/>
                <a:ea typeface="Arial Unicode MS"/>
              </a:rPr>
            </a:br>
            <a:r>
              <a:rPr lang="en-US" sz="1400" b="0" strike="noStrike" spc="-1" dirty="0" smtClean="0">
                <a:solidFill>
                  <a:srgbClr val="3399FF"/>
                </a:solidFill>
                <a:uFill>
                  <a:solidFill>
                    <a:srgbClr val="FFFFFF"/>
                  </a:solidFill>
                </a:uFill>
                <a:latin typeface="+mj-lt"/>
                <a:ea typeface="Arial Unicode MS"/>
              </a:rPr>
              <a:t>(</a:t>
            </a:r>
            <a:r>
              <a:rPr lang="en-US" sz="1400" b="0" strike="noStrike" spc="-1" dirty="0" err="1" smtClean="0">
                <a:solidFill>
                  <a:srgbClr val="3399FF"/>
                </a:solidFill>
                <a:uFill>
                  <a:solidFill>
                    <a:srgbClr val="FFFFFF"/>
                  </a:solidFill>
                </a:uFill>
                <a:latin typeface="+mj-lt"/>
                <a:ea typeface="Arial Unicode MS"/>
              </a:rPr>
              <a:t>Huawei</a:t>
            </a:r>
            <a:r>
              <a:rPr lang="en-US" sz="1400" b="0" strike="noStrike" spc="-1" dirty="0" smtClean="0">
                <a:solidFill>
                  <a:srgbClr val="3399FF"/>
                </a:solidFill>
                <a:uFill>
                  <a:solidFill>
                    <a:srgbClr val="FFFFFF"/>
                  </a:solidFill>
                </a:uFill>
                <a:latin typeface="+mj-lt"/>
                <a:ea typeface="Arial Unicode MS"/>
              </a:rPr>
              <a:t> </a:t>
            </a:r>
            <a:r>
              <a:rPr lang="en-US" sz="1400" b="0" strike="noStrike" spc="-1" dirty="0">
                <a:solidFill>
                  <a:srgbClr val="3399FF"/>
                </a:solidFill>
                <a:uFill>
                  <a:solidFill>
                    <a:srgbClr val="FFFFFF"/>
                  </a:solidFill>
                </a:uFill>
                <a:latin typeface="+mj-lt"/>
                <a:ea typeface="Arial Unicode MS"/>
              </a:rPr>
              <a:t>/ CCSA</a:t>
            </a:r>
            <a:r>
              <a:rPr lang="en-US" sz="1400" b="0" strike="noStrike" spc="-1" dirty="0" smtClean="0">
                <a:solidFill>
                  <a:srgbClr val="3399FF"/>
                </a:solidFill>
                <a:uFill>
                  <a:solidFill>
                    <a:srgbClr val="FFFFFF"/>
                  </a:solidFill>
                </a:uFill>
                <a:latin typeface="+mj-lt"/>
                <a:ea typeface="Arial Unicode MS"/>
              </a:rPr>
              <a:t>)</a:t>
            </a:r>
            <a:br>
              <a:rPr lang="en-US" sz="1400" b="0" strike="noStrike" spc="-1" dirty="0" smtClean="0">
                <a:solidFill>
                  <a:srgbClr val="3399FF"/>
                </a:solidFill>
                <a:uFill>
                  <a:solidFill>
                    <a:srgbClr val="FFFFFF"/>
                  </a:solidFill>
                </a:uFill>
                <a:latin typeface="+mj-lt"/>
                <a:ea typeface="Arial Unicode MS"/>
              </a:rPr>
            </a:br>
            <a:endParaRPr lang="en-US" b="0" strike="noStrike" spc="-1" dirty="0">
              <a:solidFill>
                <a:srgbClr val="000000"/>
              </a:solidFill>
              <a:uFill>
                <a:solidFill>
                  <a:srgbClr val="FFFFFF"/>
                </a:solidFill>
              </a:uFill>
              <a:latin typeface="+mj-lt"/>
            </a:endParaRPr>
          </a:p>
          <a:p>
            <a:pPr marL="92075" lvl="1">
              <a:lnSpc>
                <a:spcPct val="100000"/>
              </a:lnSpc>
              <a:buClr>
                <a:srgbClr val="C00000"/>
              </a:buClr>
            </a:pPr>
            <a:r>
              <a:rPr lang="en-US" sz="1800" b="0" strike="noStrike" spc="-1" dirty="0">
                <a:solidFill>
                  <a:srgbClr val="0000FF"/>
                </a:solidFill>
                <a:uFill>
                  <a:solidFill>
                    <a:srgbClr val="FFFFFF"/>
                  </a:solidFill>
                </a:uFill>
                <a:latin typeface="+mj-lt"/>
                <a:ea typeface="Arial Unicode MS"/>
              </a:rPr>
              <a:t>Vice chairs:</a:t>
            </a:r>
            <a:endParaRPr lang="en-US" sz="1800" b="0" strike="noStrike" spc="-1" dirty="0">
              <a:solidFill>
                <a:srgbClr val="000000"/>
              </a:solidFill>
              <a:uFill>
                <a:solidFill>
                  <a:srgbClr val="FFFFFF"/>
                </a:solidFill>
              </a:uFill>
              <a:latin typeface="+mj-lt"/>
            </a:endParaRPr>
          </a:p>
          <a:p>
            <a:pPr marL="806450" lvl="2" indent="-268288">
              <a:lnSpc>
                <a:spcPct val="100000"/>
              </a:lnSpc>
              <a:buClr>
                <a:srgbClr val="0000FF"/>
              </a:buClr>
              <a:buFont typeface="Arial" pitchFamily="34" charset="0"/>
              <a:buChar char="•"/>
            </a:pPr>
            <a:r>
              <a:rPr lang="en-US" sz="1800" b="0" strike="noStrike" spc="-1" dirty="0" err="1">
                <a:solidFill>
                  <a:srgbClr val="0000FF"/>
                </a:solidFill>
                <a:uFill>
                  <a:solidFill>
                    <a:srgbClr val="FFFFFF"/>
                  </a:solidFill>
                </a:uFill>
                <a:latin typeface="+mj-lt"/>
                <a:ea typeface="Arial Unicode MS"/>
              </a:rPr>
              <a:t>Behrouz</a:t>
            </a:r>
            <a:r>
              <a:rPr lang="en-US" sz="1800" b="0" strike="noStrike" spc="-1" dirty="0">
                <a:solidFill>
                  <a:srgbClr val="0000FF"/>
                </a:solidFill>
                <a:uFill>
                  <a:solidFill>
                    <a:srgbClr val="FFFFFF"/>
                  </a:solidFill>
                </a:uFill>
                <a:latin typeface="+mj-lt"/>
                <a:ea typeface="Arial Unicode MS"/>
              </a:rPr>
              <a:t> </a:t>
            </a:r>
            <a:r>
              <a:rPr lang="en-US" sz="1800" b="0" strike="noStrike" spc="-1" dirty="0" err="1">
                <a:solidFill>
                  <a:srgbClr val="0000FF"/>
                </a:solidFill>
                <a:uFill>
                  <a:solidFill>
                    <a:srgbClr val="FFFFFF"/>
                  </a:solidFill>
                </a:uFill>
                <a:latin typeface="+mj-lt"/>
                <a:ea typeface="Arial Unicode MS"/>
              </a:rPr>
              <a:t>Aghili</a:t>
            </a:r>
            <a:r>
              <a:rPr lang="en-US" sz="1800" b="0" strike="noStrike" spc="-1" dirty="0">
                <a:solidFill>
                  <a:srgbClr val="000000"/>
                </a:solidFill>
                <a:uFill>
                  <a:solidFill>
                    <a:srgbClr val="FFFFFF"/>
                  </a:solidFill>
                </a:uFill>
                <a:latin typeface="+mj-lt"/>
                <a:ea typeface="Arial Unicode MS"/>
              </a:rPr>
              <a:t> </a:t>
            </a:r>
            <a:r>
              <a:rPr lang="en-US" spc="-1" dirty="0">
                <a:solidFill>
                  <a:srgbClr val="0000FF"/>
                </a:solidFill>
                <a:uFill>
                  <a:solidFill>
                    <a:srgbClr val="FFFFFF"/>
                  </a:solidFill>
                </a:uFill>
                <a:latin typeface="+mj-lt"/>
                <a:ea typeface="Arial Unicode MS"/>
              </a:rPr>
              <a:t/>
            </a:r>
            <a:br>
              <a:rPr lang="en-US" spc="-1" dirty="0">
                <a:solidFill>
                  <a:srgbClr val="0000FF"/>
                </a:solidFill>
                <a:uFill>
                  <a:solidFill>
                    <a:srgbClr val="FFFFFF"/>
                  </a:solidFill>
                </a:uFill>
                <a:latin typeface="+mj-lt"/>
                <a:ea typeface="Arial Unicode MS"/>
              </a:rPr>
            </a:br>
            <a:r>
              <a:rPr lang="en-US" sz="1400" b="0" strike="noStrike" spc="-1" dirty="0" smtClean="0">
                <a:solidFill>
                  <a:srgbClr val="0000FF"/>
                </a:solidFill>
                <a:uFill>
                  <a:solidFill>
                    <a:srgbClr val="FFFFFF"/>
                  </a:solidFill>
                </a:uFill>
                <a:latin typeface="+mj-lt"/>
                <a:ea typeface="Arial Unicode MS"/>
              </a:rPr>
              <a:t>(</a:t>
            </a:r>
            <a:r>
              <a:rPr lang="en-US" sz="1400" b="0" strike="noStrike" spc="-1" dirty="0" err="1">
                <a:solidFill>
                  <a:srgbClr val="0000FF"/>
                </a:solidFill>
                <a:uFill>
                  <a:solidFill>
                    <a:srgbClr val="FFFFFF"/>
                  </a:solidFill>
                </a:uFill>
                <a:latin typeface="+mj-lt"/>
                <a:ea typeface="Arial Unicode MS"/>
              </a:rPr>
              <a:t>InterDigital</a:t>
            </a:r>
            <a:r>
              <a:rPr lang="en-US" sz="1400" b="0" strike="noStrike" spc="-1" dirty="0">
                <a:solidFill>
                  <a:srgbClr val="0000FF"/>
                </a:solidFill>
                <a:uFill>
                  <a:solidFill>
                    <a:srgbClr val="FFFFFF"/>
                  </a:solidFill>
                </a:uFill>
                <a:latin typeface="+mj-lt"/>
                <a:ea typeface="Arial Unicode MS"/>
              </a:rPr>
              <a:t> </a:t>
            </a:r>
            <a:r>
              <a:rPr lang="en-US" sz="1400" b="0" strike="noStrike" spc="-1" dirty="0" smtClean="0">
                <a:solidFill>
                  <a:srgbClr val="0000FF"/>
                </a:solidFill>
                <a:uFill>
                  <a:solidFill>
                    <a:srgbClr val="FFFFFF"/>
                  </a:solidFill>
                </a:uFill>
                <a:latin typeface="+mj-lt"/>
                <a:ea typeface="Arial Unicode MS"/>
              </a:rPr>
              <a:t>Comm./ ATIS)</a:t>
            </a:r>
            <a:endParaRPr lang="en-US" spc="-1" dirty="0">
              <a:solidFill>
                <a:srgbClr val="000000"/>
              </a:solidFill>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z="1800" b="0" strike="noStrike" spc="-1" dirty="0" smtClean="0">
                <a:solidFill>
                  <a:srgbClr val="0000FF"/>
                </a:solidFill>
                <a:uFill>
                  <a:solidFill>
                    <a:srgbClr val="FFFFFF"/>
                  </a:solidFill>
                </a:uFill>
                <a:latin typeface="+mj-lt"/>
                <a:ea typeface="Arial Unicode MS"/>
              </a:rPr>
              <a:t>Johannes </a:t>
            </a:r>
            <a:r>
              <a:rPr lang="en-US" sz="1800" b="0" strike="noStrike" spc="-1" dirty="0" err="1" smtClean="0">
                <a:solidFill>
                  <a:srgbClr val="0000FF"/>
                </a:solidFill>
                <a:uFill>
                  <a:solidFill>
                    <a:srgbClr val="FFFFFF"/>
                  </a:solidFill>
                </a:uFill>
                <a:latin typeface="+mj-lt"/>
                <a:ea typeface="Arial Unicode MS"/>
              </a:rPr>
              <a:t>Achter</a:t>
            </a:r>
            <a:r>
              <a:rPr lang="en-US" spc="-1" dirty="0">
                <a:solidFill>
                  <a:srgbClr val="0000FF"/>
                </a:solidFill>
                <a:uFill>
                  <a:solidFill>
                    <a:srgbClr val="FFFFFF"/>
                  </a:solidFill>
                </a:uFill>
                <a:latin typeface="+mj-lt"/>
                <a:ea typeface="Arial Unicode MS"/>
              </a:rPr>
              <a:t/>
            </a:r>
            <a:br>
              <a:rPr lang="en-US" spc="-1" dirty="0">
                <a:solidFill>
                  <a:srgbClr val="0000FF"/>
                </a:solidFill>
                <a:uFill>
                  <a:solidFill>
                    <a:srgbClr val="FFFFFF"/>
                  </a:solidFill>
                </a:uFill>
                <a:latin typeface="+mj-lt"/>
                <a:ea typeface="Arial Unicode MS"/>
              </a:rPr>
            </a:br>
            <a:r>
              <a:rPr lang="en-US" sz="1400" b="0" strike="noStrike" spc="-1" dirty="0" smtClean="0">
                <a:solidFill>
                  <a:srgbClr val="0000FF"/>
                </a:solidFill>
                <a:uFill>
                  <a:solidFill>
                    <a:srgbClr val="FFFFFF"/>
                  </a:solidFill>
                </a:uFill>
                <a:latin typeface="+mj-lt"/>
                <a:ea typeface="Arial Unicode MS"/>
              </a:rPr>
              <a:t>(Deutsche </a:t>
            </a:r>
            <a:r>
              <a:rPr lang="en-US" sz="1400" b="0" strike="noStrike" spc="-1" dirty="0">
                <a:solidFill>
                  <a:srgbClr val="0000FF"/>
                </a:solidFill>
                <a:uFill>
                  <a:solidFill>
                    <a:srgbClr val="FFFFFF"/>
                  </a:solidFill>
                </a:uFill>
                <a:latin typeface="+mj-lt"/>
                <a:ea typeface="Arial Unicode MS"/>
              </a:rPr>
              <a:t>Telekom / </a:t>
            </a:r>
            <a:r>
              <a:rPr lang="en-US" sz="1400" b="0" strike="noStrike" spc="-1" dirty="0" smtClean="0">
                <a:solidFill>
                  <a:srgbClr val="0000FF"/>
                </a:solidFill>
                <a:uFill>
                  <a:solidFill>
                    <a:srgbClr val="FFFFFF"/>
                  </a:solidFill>
                </a:uFill>
                <a:latin typeface="+mj-lt"/>
                <a:ea typeface="Arial Unicode MS"/>
              </a:rPr>
              <a:t>ETSI)</a:t>
            </a:r>
            <a:endParaRPr lang="en-US" sz="1400" spc="-1" dirty="0">
              <a:solidFill>
                <a:srgbClr val="0000FF"/>
              </a:solidFill>
              <a:uFill>
                <a:solidFill>
                  <a:srgbClr val="FFFFFF"/>
                </a:solidFill>
              </a:uFill>
              <a:latin typeface="+mj-lt"/>
              <a:ea typeface="Arial Unicode MS"/>
            </a:endParaRPr>
          </a:p>
          <a:p>
            <a:pPr marL="806450" lvl="2" indent="-268288">
              <a:lnSpc>
                <a:spcPct val="100000"/>
              </a:lnSpc>
              <a:buClr>
                <a:srgbClr val="0000FF"/>
              </a:buClr>
              <a:buFont typeface="Arial" pitchFamily="34" charset="0"/>
              <a:buChar char="•"/>
            </a:pPr>
            <a:r>
              <a:rPr lang="en-US" spc="-1" dirty="0" smtClean="0">
                <a:solidFill>
                  <a:srgbClr val="3399FF"/>
                </a:solidFill>
                <a:uFill>
                  <a:solidFill>
                    <a:srgbClr val="FFFFFF"/>
                  </a:solidFill>
                </a:uFill>
                <a:latin typeface="+mj-lt"/>
                <a:ea typeface="Arial Unicode MS"/>
              </a:rPr>
              <a:t>Atsushi </a:t>
            </a:r>
            <a:r>
              <a:rPr lang="en-US" spc="-1" dirty="0" err="1">
                <a:solidFill>
                  <a:srgbClr val="3399FF"/>
                </a:solidFill>
                <a:uFill>
                  <a:solidFill>
                    <a:srgbClr val="FFFFFF"/>
                  </a:solidFill>
                </a:uFill>
                <a:latin typeface="+mj-lt"/>
                <a:ea typeface="Arial Unicode MS"/>
              </a:rPr>
              <a:t>Minokuchi</a:t>
            </a:r>
            <a:r>
              <a:rPr lang="en-US" spc="-1" dirty="0">
                <a:solidFill>
                  <a:srgbClr val="3399FF"/>
                </a:solidFill>
                <a:uFill>
                  <a:solidFill>
                    <a:srgbClr val="FFFFFF"/>
                  </a:solidFill>
                </a:uFill>
                <a:latin typeface="+mj-lt"/>
                <a:ea typeface="Arial Unicode MS"/>
              </a:rPr>
              <a:t> </a:t>
            </a:r>
            <a:br>
              <a:rPr lang="en-US" spc="-1" dirty="0">
                <a:solidFill>
                  <a:srgbClr val="3399FF"/>
                </a:solidFill>
                <a:uFill>
                  <a:solidFill>
                    <a:srgbClr val="FFFFFF"/>
                  </a:solidFill>
                </a:uFill>
                <a:latin typeface="+mj-lt"/>
                <a:ea typeface="Arial Unicode MS"/>
              </a:rPr>
            </a:br>
            <a:r>
              <a:rPr lang="en-US" sz="1400" spc="-1" dirty="0">
                <a:solidFill>
                  <a:srgbClr val="3399FF"/>
                </a:solidFill>
                <a:uFill>
                  <a:solidFill>
                    <a:srgbClr val="FFFFFF"/>
                  </a:solidFill>
                </a:uFill>
                <a:latin typeface="+mj-lt"/>
                <a:ea typeface="Arial Unicode MS"/>
              </a:rPr>
              <a:t>(NTT DOCOMO INC. / TTC)</a:t>
            </a:r>
          </a:p>
          <a:p>
            <a:pPr marL="92075" lvl="1">
              <a:lnSpc>
                <a:spcPct val="100000"/>
              </a:lnSpc>
              <a:buClr>
                <a:srgbClr val="C00000"/>
              </a:buClr>
            </a:pPr>
            <a:endParaRPr lang="en-US" sz="1800" b="0" strike="noStrike" spc="-1" dirty="0" smtClean="0">
              <a:solidFill>
                <a:srgbClr val="000000"/>
              </a:solidFill>
              <a:uFill>
                <a:solidFill>
                  <a:srgbClr val="FFFFFF"/>
                </a:solidFill>
              </a:uFill>
              <a:latin typeface="+mj-lt"/>
              <a:ea typeface="Arial Unicode MS"/>
            </a:endParaRPr>
          </a:p>
          <a:p>
            <a:pPr marL="92075" lvl="1">
              <a:lnSpc>
                <a:spcPct val="100000"/>
              </a:lnSpc>
              <a:buClr>
                <a:srgbClr val="C00000"/>
              </a:buClr>
            </a:pPr>
            <a:r>
              <a:rPr lang="en-US" sz="1800" b="0" strike="noStrike" spc="-1" dirty="0" smtClean="0">
                <a:solidFill>
                  <a:srgbClr val="000000"/>
                </a:solidFill>
                <a:uFill>
                  <a:solidFill>
                    <a:srgbClr val="FFFFFF"/>
                  </a:solidFill>
                </a:uFill>
                <a:latin typeface="+mj-lt"/>
                <a:ea typeface="Arial Unicode MS"/>
              </a:rPr>
              <a:t>MCC </a:t>
            </a:r>
            <a:r>
              <a:rPr lang="en-US" sz="1800" b="0" strike="noStrike" spc="-1" dirty="0">
                <a:solidFill>
                  <a:srgbClr val="000000"/>
                </a:solidFill>
                <a:uFill>
                  <a:solidFill>
                    <a:srgbClr val="FFFFFF"/>
                  </a:solidFill>
                </a:uFill>
                <a:latin typeface="+mj-lt"/>
                <a:ea typeface="Arial Unicode MS"/>
              </a:rPr>
              <a:t>support:</a:t>
            </a:r>
            <a:endParaRPr lang="en-US" sz="1800" b="0" strike="noStrike" spc="-1" dirty="0">
              <a:solidFill>
                <a:srgbClr val="000000"/>
              </a:solidFill>
              <a:uFill>
                <a:solidFill>
                  <a:srgbClr val="FFFFFF"/>
                </a:solidFill>
              </a:uFill>
              <a:latin typeface="+mj-lt"/>
            </a:endParaRPr>
          </a:p>
          <a:p>
            <a:pPr marL="538163" lvl="2" indent="268288">
              <a:lnSpc>
                <a:spcPct val="100000"/>
              </a:lnSpc>
              <a:buClr>
                <a:srgbClr val="000000"/>
              </a:buClr>
              <a:buFont typeface="Arial" pitchFamily="34" charset="0"/>
              <a:buChar char="•"/>
            </a:pPr>
            <a:r>
              <a:rPr lang="en-US" sz="1600" b="0" strike="noStrike" spc="-1" dirty="0" err="1">
                <a:solidFill>
                  <a:srgbClr val="000000"/>
                </a:solidFill>
                <a:uFill>
                  <a:solidFill>
                    <a:srgbClr val="FFFFFF"/>
                  </a:solidFill>
                </a:uFill>
                <a:latin typeface="+mj-lt"/>
                <a:ea typeface="Arial Unicode MS"/>
              </a:rPr>
              <a:t>Kimmo</a:t>
            </a:r>
            <a:r>
              <a:rPr lang="en-US" sz="1600" b="0" strike="noStrike" spc="-1" dirty="0">
                <a:solidFill>
                  <a:srgbClr val="000000"/>
                </a:solidFill>
                <a:uFill>
                  <a:solidFill>
                    <a:srgbClr val="FFFFFF"/>
                  </a:solidFill>
                </a:uFill>
                <a:latin typeface="+mj-lt"/>
                <a:ea typeface="Arial Unicode MS"/>
              </a:rPr>
              <a:t> </a:t>
            </a:r>
            <a:r>
              <a:rPr lang="en-US" sz="1600" b="0" strike="noStrike" spc="-1" dirty="0" err="1">
                <a:solidFill>
                  <a:srgbClr val="000000"/>
                </a:solidFill>
                <a:uFill>
                  <a:solidFill>
                    <a:srgbClr val="FFFFFF"/>
                  </a:solidFill>
                </a:uFill>
                <a:latin typeface="+mj-lt"/>
                <a:ea typeface="Arial Unicode MS"/>
              </a:rPr>
              <a:t>Kymalainen</a:t>
            </a:r>
            <a:endParaRPr lang="en-US" sz="1800" b="0" strike="noStrike" spc="-1" dirty="0">
              <a:solidFill>
                <a:srgbClr val="000000"/>
              </a:solidFill>
              <a:uFill>
                <a:solidFill>
                  <a:srgbClr val="FFFFFF"/>
                </a:solidFill>
              </a:uFill>
              <a:latin typeface="+mj-lt"/>
            </a:endParaRPr>
          </a:p>
        </p:txBody>
      </p:sp>
      <p:sp>
        <p:nvSpPr>
          <p:cNvPr id="160" name="CustomShape 4"/>
          <p:cNvSpPr/>
          <p:nvPr/>
        </p:nvSpPr>
        <p:spPr>
          <a:xfrm>
            <a:off x="117360" y="5707080"/>
            <a:ext cx="4528800" cy="985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pPr>
            <a:r>
              <a:rPr lang="en-US" sz="1000" b="0" strike="noStrike" spc="-1" dirty="0">
                <a:solidFill>
                  <a:srgbClr val="000000"/>
                </a:solidFill>
                <a:uFill>
                  <a:solidFill>
                    <a:srgbClr val="FFFFFF"/>
                  </a:solidFill>
                </a:uFill>
                <a:latin typeface="Arial"/>
                <a:ea typeface="MS PGothic"/>
              </a:rPr>
              <a:t>Legend
</a:t>
            </a:r>
            <a:r>
              <a:rPr lang="en-US" sz="1000" b="0" strike="noStrike" spc="-1" dirty="0">
                <a:solidFill>
                  <a:srgbClr val="0000FF"/>
                </a:solidFill>
                <a:uFill>
                  <a:solidFill>
                    <a:srgbClr val="FFFFFF"/>
                  </a:solidFill>
                </a:uFill>
                <a:latin typeface="Arial"/>
                <a:ea typeface="MS PGothic"/>
              </a:rPr>
              <a:t>Blue</a:t>
            </a:r>
            <a:r>
              <a:rPr lang="en-US" sz="1000" b="0" strike="noStrike" spc="-1" dirty="0">
                <a:solidFill>
                  <a:srgbClr val="000000"/>
                </a:solidFill>
                <a:uFill>
                  <a:solidFill>
                    <a:srgbClr val="FFFFFF"/>
                  </a:solidFill>
                </a:uFill>
                <a:latin typeface="Arial"/>
                <a:ea typeface="MS PGothic"/>
              </a:rPr>
              <a:t> –  elected since previous plenary</a:t>
            </a:r>
            <a:endParaRPr lang="en-US" sz="1800" b="0" strike="noStrike" spc="-1" dirty="0">
              <a:solidFill>
                <a:srgbClr val="000000"/>
              </a:solidFill>
              <a:uFill>
                <a:solidFill>
                  <a:srgbClr val="FFFFFF"/>
                </a:solidFill>
              </a:uFill>
              <a:latin typeface="Arial"/>
            </a:endParaRPr>
          </a:p>
          <a:p>
            <a:pPr marL="343080" indent="-342720">
              <a:lnSpc>
                <a:spcPct val="90000"/>
              </a:lnSpc>
            </a:pPr>
            <a:r>
              <a:rPr lang="en-US" sz="1000" b="0" strike="noStrike" spc="-1" dirty="0" smtClean="0">
                <a:solidFill>
                  <a:srgbClr val="3399FF"/>
                </a:solidFill>
                <a:uFill>
                  <a:solidFill>
                    <a:srgbClr val="FFFFFF"/>
                  </a:solidFill>
                </a:uFill>
                <a:latin typeface="Arial"/>
                <a:ea typeface="MS PGothic"/>
              </a:rPr>
              <a:t>Blue</a:t>
            </a:r>
            <a:r>
              <a:rPr lang="en-US" sz="1000" b="0" strike="noStrike" spc="-1" dirty="0" smtClean="0">
                <a:solidFill>
                  <a:srgbClr val="000000"/>
                </a:solidFill>
                <a:uFill>
                  <a:solidFill>
                    <a:srgbClr val="FFFFFF"/>
                  </a:solidFill>
                </a:uFill>
                <a:latin typeface="Arial"/>
                <a:ea typeface="MS PGothic"/>
              </a:rPr>
              <a:t> </a:t>
            </a:r>
            <a:r>
              <a:rPr lang="en-US" sz="1000" b="0" strike="noStrike" spc="-1" dirty="0">
                <a:solidFill>
                  <a:srgbClr val="000000"/>
                </a:solidFill>
                <a:uFill>
                  <a:solidFill>
                    <a:srgbClr val="FFFFFF"/>
                  </a:solidFill>
                </a:uFill>
                <a:latin typeface="Arial"/>
                <a:ea typeface="MS PGothic"/>
              </a:rPr>
              <a:t>–  re-elected since previous plenary 
</a:t>
            </a:r>
            <a:r>
              <a:rPr lang="en-US" sz="1000" b="0" strike="noStrike" spc="-1" dirty="0">
                <a:solidFill>
                  <a:srgbClr val="FF3300"/>
                </a:solidFill>
                <a:uFill>
                  <a:solidFill>
                    <a:srgbClr val="FFFFFF"/>
                  </a:solidFill>
                </a:uFill>
                <a:latin typeface="Arial"/>
                <a:ea typeface="MS PGothic"/>
              </a:rPr>
              <a:t>Red</a:t>
            </a:r>
            <a:r>
              <a:rPr lang="en-US" sz="1000" b="0" strike="noStrike" spc="-1" dirty="0">
                <a:solidFill>
                  <a:srgbClr val="000000"/>
                </a:solidFill>
                <a:uFill>
                  <a:solidFill>
                    <a:srgbClr val="FFFFFF"/>
                  </a:solidFill>
                </a:uFill>
                <a:latin typeface="Arial"/>
                <a:ea typeface="MS PGothic"/>
              </a:rPr>
              <a:t> –   for election in coming plenary period</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CRs for conditional approval (CT6)</a:t>
            </a:r>
            <a:endParaRPr lang="en-US" sz="1000" b="0" strike="noStrike" spc="-1">
              <a:solidFill>
                <a:srgbClr val="000000"/>
              </a:solidFill>
              <a:uFill>
                <a:solidFill>
                  <a:srgbClr val="FFFFFF"/>
                </a:solidFill>
              </a:uFill>
              <a:latin typeface="Arial"/>
            </a:endParaRPr>
          </a:p>
        </p:txBody>
      </p:sp>
      <p:sp>
        <p:nvSpPr>
          <p:cNvPr id="276" name="CustomShape 2"/>
          <p:cNvSpPr/>
          <p:nvPr/>
        </p:nvSpPr>
        <p:spPr>
          <a:xfrm>
            <a:off x="0" y="-576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7" name="CustomShape 3"/>
          <p:cNvSpPr/>
          <p:nvPr/>
        </p:nvSpPr>
        <p:spPr>
          <a:xfrm>
            <a:off x="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78" name="CustomShape 4"/>
          <p:cNvSpPr/>
          <p:nvPr/>
        </p:nvSpPr>
        <p:spPr>
          <a:xfrm>
            <a:off x="0" y="7434360"/>
            <a:ext cx="9143640" cy="360"/>
          </a:xfrm>
          <a:prstGeom prst="rect">
            <a:avLst/>
          </a:prstGeom>
          <a:noFill/>
          <a:ln>
            <a:noFill/>
          </a:ln>
        </p:spPr>
        <p:style>
          <a:lnRef idx="0">
            <a:scrgbClr r="0" g="0" b="0"/>
          </a:lnRef>
          <a:fillRef idx="0">
            <a:scrgbClr r="0" g="0" b="0"/>
          </a:fillRef>
          <a:effectRef idx="0">
            <a:scrgbClr r="0" g="0" b="0"/>
          </a:effectRef>
          <a:fontRef idx="minor"/>
        </p:style>
      </p:sp>
      <p:sp>
        <p:nvSpPr>
          <p:cNvPr id="279" name="CustomShape 5"/>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0" name="CustomShape 6"/>
          <p:cNvSpPr/>
          <p:nvPr/>
        </p:nvSpPr>
        <p:spPr>
          <a:xfrm>
            <a:off x="1147680" y="-576360"/>
            <a:ext cx="414288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281" name="CustomShape 7"/>
          <p:cNvSpPr/>
          <p:nvPr/>
        </p:nvSpPr>
        <p:spPr>
          <a:xfrm>
            <a:off x="1295280" y="1895400"/>
            <a:ext cx="6757560" cy="39528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nSpc>
                <a:spcPct val="100000"/>
              </a:lnSpc>
            </a:pPr>
            <a:r>
              <a:rPr lang="en-US" sz="2000" b="1" strike="noStrike" spc="-1">
                <a:solidFill>
                  <a:srgbClr val="000000"/>
                </a:solidFill>
                <a:uFill>
                  <a:solidFill>
                    <a:srgbClr val="FFFFFF"/>
                  </a:solidFill>
                </a:uFill>
                <a:latin typeface="Arial"/>
                <a:ea typeface="바탕"/>
              </a:rPr>
              <a:t>No CRs are dependent on SA / RAN working Groups</a:t>
            </a:r>
            <a:endParaRPr lang="en-US" sz="1800" b="0" strike="noStrike" spc="-1">
              <a:solidFill>
                <a:srgbClr val="000000"/>
              </a:solidFill>
              <a:uFill>
                <a:solidFill>
                  <a:srgbClr val="FFFFFF"/>
                </a:solidFill>
              </a:uFill>
              <a:latin typeface="Arial"/>
            </a:endParaRPr>
          </a:p>
        </p:txBody>
      </p:sp>
      <p:sp>
        <p:nvSpPr>
          <p:cNvPr id="9"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20</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p:nvPr>
        </p:nvSpPr>
        <p:spPr/>
        <p:txBody>
          <a:bodyPr/>
          <a:lstStyle/>
          <a:p>
            <a:pPr algn="ctr" rtl="0"/>
            <a:r>
              <a:rPr lang="en-US" sz="3200" kern="1200" spc="-1" dirty="0">
                <a:solidFill>
                  <a:srgbClr val="FF0000"/>
                </a:solidFill>
                <a:uFill>
                  <a:solidFill>
                    <a:srgbClr val="FFFFFF"/>
                  </a:solidFill>
                </a:uFill>
                <a:latin typeface="Arial"/>
                <a:ea typeface="+mn-ea"/>
                <a:cs typeface="+mn-cs"/>
              </a:rPr>
              <a:t>For Information / Action to SA</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21</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dirty="0">
                <a:solidFill>
                  <a:srgbClr val="000000"/>
                </a:solidFill>
                <a:uFill>
                  <a:solidFill>
                    <a:srgbClr val="FFFFFF"/>
                  </a:solidFill>
                </a:uFill>
                <a:latin typeface="Arial"/>
              </a:rPr>
              <a:t>CT leaders 03/2015 – 03/2017</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Chairman: </a:t>
            </a:r>
            <a:endParaRPr lang="en-US" sz="2000" b="0" strike="noStrike" spc="-1" dirty="0">
              <a:solidFill>
                <a:srgbClr val="000000"/>
              </a:solidFill>
              <a:uFill>
                <a:solidFill>
                  <a:srgbClr val="FFFFFF"/>
                </a:solidFill>
              </a:uFill>
              <a:latin typeface="Calibri"/>
            </a:endParaRPr>
          </a:p>
          <a:p>
            <a:pPr marL="1143000" lvl="2" indent="-228240">
              <a:lnSpc>
                <a:spcPct val="90000"/>
              </a:lnSpc>
              <a:buClr>
                <a:srgbClr val="000000"/>
              </a:buClr>
              <a:buFont typeface="Arial"/>
              <a:buChar char="•"/>
            </a:pPr>
            <a:r>
              <a:rPr lang="en-US" sz="2000" b="0" strike="noStrike" spc="-1" dirty="0" err="1">
                <a:solidFill>
                  <a:srgbClr val="000000"/>
                </a:solidFill>
                <a:uFill>
                  <a:solidFill>
                    <a:srgbClr val="FFFFFF"/>
                  </a:solidFill>
                </a:uFill>
                <a:latin typeface="Arial"/>
              </a:rPr>
              <a:t>Mr</a:t>
            </a:r>
            <a:r>
              <a:rPr lang="en-US" sz="2000" b="0" strike="noStrike" spc="-1" dirty="0">
                <a:solidFill>
                  <a:srgbClr val="000000"/>
                </a:solidFill>
                <a:uFill>
                  <a:solidFill>
                    <a:srgbClr val="FFFFFF"/>
                  </a:solidFill>
                </a:uFill>
                <a:latin typeface="Arial"/>
              </a:rPr>
              <a:t> Georg Mayer (</a:t>
            </a:r>
            <a:r>
              <a:rPr lang="en-US" sz="2000" b="0" strike="noStrike" spc="-1" dirty="0" err="1">
                <a:solidFill>
                  <a:srgbClr val="000000"/>
                </a:solidFill>
                <a:uFill>
                  <a:solidFill>
                    <a:srgbClr val="FFFFFF"/>
                  </a:solidFill>
                </a:uFill>
                <a:latin typeface="Arial"/>
              </a:rPr>
              <a:t>Huawei</a:t>
            </a:r>
            <a:r>
              <a:rPr lang="en-US" sz="2000" b="0" strike="noStrike" spc="-1" dirty="0">
                <a:solidFill>
                  <a:srgbClr val="000000"/>
                </a:solidFill>
                <a:uFill>
                  <a:solidFill>
                    <a:srgbClr val="FFFFFF"/>
                  </a:solidFill>
                </a:uFill>
                <a:latin typeface="Arial"/>
              </a:rPr>
              <a:t> / CCSA)</a:t>
            </a:r>
            <a:endParaRPr lang="en-US" sz="1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Vice Chairmen: </a:t>
            </a:r>
            <a:endParaRPr lang="en-US" sz="2000" b="0" strike="noStrike" spc="-1" dirty="0">
              <a:solidFill>
                <a:srgbClr val="000000"/>
              </a:solidFill>
              <a:uFill>
                <a:solidFill>
                  <a:srgbClr val="FFFFFF"/>
                </a:solidFill>
              </a:uFill>
              <a:latin typeface="Calibri"/>
            </a:endParaRPr>
          </a:p>
          <a:p>
            <a:pPr marL="1143000" lvl="2" indent="-228240">
              <a:lnSpc>
                <a:spcPct val="90000"/>
              </a:lnSpc>
              <a:buClr>
                <a:srgbClr val="000000"/>
              </a:buClr>
              <a:buFont typeface="Arial"/>
              <a:buChar char="•"/>
            </a:pPr>
            <a:r>
              <a:rPr lang="en-US" sz="2000" b="0" strike="noStrike" spc="-1" dirty="0" err="1">
                <a:solidFill>
                  <a:srgbClr val="000000"/>
                </a:solidFill>
                <a:uFill>
                  <a:solidFill>
                    <a:srgbClr val="FFFFFF"/>
                  </a:solidFill>
                </a:uFill>
                <a:latin typeface="Arial"/>
              </a:rPr>
              <a:t>Mr</a:t>
            </a:r>
            <a:r>
              <a:rPr lang="en-US" sz="2000" b="0" strike="noStrike" spc="-1" dirty="0">
                <a:solidFill>
                  <a:srgbClr val="000000"/>
                </a:solidFill>
                <a:uFill>
                  <a:solidFill>
                    <a:srgbClr val="FFFFFF"/>
                  </a:solidFill>
                </a:uFill>
                <a:latin typeface="Arial"/>
              </a:rPr>
              <a:t> Martin Dolly (AT&amp;T / ATIS)</a:t>
            </a:r>
            <a:endParaRPr lang="en-US" sz="1800" b="0" strike="noStrike" spc="-1" dirty="0">
              <a:solidFill>
                <a:srgbClr val="000000"/>
              </a:solidFill>
              <a:uFill>
                <a:solidFill>
                  <a:srgbClr val="FFFFFF"/>
                </a:solidFill>
              </a:uFill>
              <a:latin typeface="Calibri"/>
            </a:endParaRPr>
          </a:p>
          <a:p>
            <a:pPr marL="1143000" lvl="2" indent="-228240">
              <a:lnSpc>
                <a:spcPct val="90000"/>
              </a:lnSpc>
              <a:buClr>
                <a:srgbClr val="000000"/>
              </a:buClr>
              <a:buFont typeface="Arial"/>
              <a:buChar char="•"/>
            </a:pPr>
            <a:r>
              <a:rPr lang="en-US" sz="2000" b="0" strike="noStrike" spc="-1" dirty="0">
                <a:solidFill>
                  <a:srgbClr val="000000"/>
                </a:solidFill>
                <a:uFill>
                  <a:solidFill>
                    <a:srgbClr val="FFFFFF"/>
                  </a:solidFill>
                </a:uFill>
                <a:latin typeface="Arial"/>
              </a:rPr>
              <a:t>Atsushi </a:t>
            </a:r>
            <a:r>
              <a:rPr lang="en-US" sz="2000" b="0" strike="noStrike" spc="-1" dirty="0" err="1">
                <a:solidFill>
                  <a:srgbClr val="000000"/>
                </a:solidFill>
                <a:uFill>
                  <a:solidFill>
                    <a:srgbClr val="FFFFFF"/>
                  </a:solidFill>
                </a:uFill>
                <a:latin typeface="Arial"/>
              </a:rPr>
              <a:t>Minokuchi</a:t>
            </a:r>
            <a:r>
              <a:rPr lang="en-US" sz="2000" b="0" strike="noStrike" spc="-1" dirty="0">
                <a:solidFill>
                  <a:srgbClr val="000000"/>
                </a:solidFill>
                <a:uFill>
                  <a:solidFill>
                    <a:srgbClr val="FFFFFF"/>
                  </a:solidFill>
                </a:uFill>
                <a:latin typeface="Arial"/>
              </a:rPr>
              <a:t> (NTT DOCOMO / TTC)</a:t>
            </a:r>
            <a:endParaRPr lang="en-US" sz="1800" b="0" strike="noStrike" spc="-1" dirty="0">
              <a:solidFill>
                <a:srgbClr val="000000"/>
              </a:solidFill>
              <a:uFill>
                <a:solidFill>
                  <a:srgbClr val="FFFFFF"/>
                </a:solidFill>
              </a:uFill>
              <a:latin typeface="Calibri"/>
            </a:endParaRPr>
          </a:p>
          <a:p>
            <a:pPr marL="1143000" lvl="2" indent="-228240">
              <a:lnSpc>
                <a:spcPct val="90000"/>
              </a:lnSpc>
              <a:buClr>
                <a:srgbClr val="000000"/>
              </a:buClr>
              <a:buFont typeface="Arial"/>
              <a:buChar char="•"/>
            </a:pPr>
            <a:r>
              <a:rPr lang="en-US" sz="2000" b="0" strike="noStrike" spc="-1" dirty="0">
                <a:solidFill>
                  <a:srgbClr val="000000"/>
                </a:solidFill>
                <a:uFill>
                  <a:solidFill>
                    <a:srgbClr val="FFFFFF"/>
                  </a:solidFill>
                </a:uFill>
                <a:latin typeface="Arial"/>
              </a:rPr>
              <a:t>Nigel Berry (Nokia / ETSI)</a:t>
            </a:r>
            <a:endParaRPr lang="en-US" sz="1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dirty="0">
                <a:solidFill>
                  <a:srgbClr val="000000"/>
                </a:solidFill>
                <a:uFill>
                  <a:solidFill>
                    <a:srgbClr val="FFFFFF"/>
                  </a:solidFill>
                </a:uFill>
                <a:latin typeface="Arial"/>
              </a:rPr>
              <a:t>MCC support</a:t>
            </a:r>
            <a:endParaRPr lang="en-US" sz="2000" b="0" strike="noStrike" spc="-1" dirty="0">
              <a:solidFill>
                <a:srgbClr val="000000"/>
              </a:solidFill>
              <a:uFill>
                <a:solidFill>
                  <a:srgbClr val="FFFFFF"/>
                </a:solidFill>
              </a:uFill>
              <a:latin typeface="Calibri"/>
            </a:endParaRPr>
          </a:p>
          <a:p>
            <a:pPr marL="1143000" lvl="2" indent="-228240">
              <a:lnSpc>
                <a:spcPct val="90000"/>
              </a:lnSpc>
              <a:buClr>
                <a:srgbClr val="000000"/>
              </a:buClr>
              <a:buFont typeface="Arial"/>
              <a:buChar char="•"/>
            </a:pPr>
            <a:r>
              <a:rPr lang="en-US" sz="2000" b="0" strike="noStrike" spc="-1" dirty="0" err="1">
                <a:solidFill>
                  <a:srgbClr val="000000"/>
                </a:solidFill>
                <a:uFill>
                  <a:solidFill>
                    <a:srgbClr val="FFFFFF"/>
                  </a:solidFill>
                </a:uFill>
                <a:latin typeface="Arial"/>
              </a:rPr>
              <a:t>Kimmo</a:t>
            </a:r>
            <a:r>
              <a:rPr lang="en-US" sz="2000" b="0" strike="noStrike" spc="-1" dirty="0">
                <a:solidFill>
                  <a:srgbClr val="000000"/>
                </a:solidFill>
                <a:uFill>
                  <a:solidFill>
                    <a:srgbClr val="FFFFFF"/>
                  </a:solidFill>
                </a:uFill>
                <a:latin typeface="Arial"/>
              </a:rPr>
              <a:t> </a:t>
            </a:r>
            <a:r>
              <a:rPr lang="en-US" sz="2000" b="0" strike="noStrike" spc="-1" dirty="0" err="1">
                <a:solidFill>
                  <a:srgbClr val="000000"/>
                </a:solidFill>
                <a:uFill>
                  <a:solidFill>
                    <a:srgbClr val="FFFFFF"/>
                  </a:solidFill>
                </a:uFill>
                <a:latin typeface="Arial"/>
              </a:rPr>
              <a:t>Kymalainen</a:t>
            </a:r>
            <a:endParaRPr lang="en-US" sz="1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283"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CT </a:t>
            </a:r>
            <a:r>
              <a:rPr lang="en-US" sz="3200" b="0" strike="noStrike" spc="-1" dirty="0">
                <a:solidFill>
                  <a:srgbClr val="FF0000"/>
                </a:solidFill>
                <a:uFill>
                  <a:solidFill>
                    <a:srgbClr val="FFFFFF"/>
                  </a:solidFill>
                </a:uFill>
                <a:latin typeface="Arial"/>
              </a:rPr>
              <a:t>Elections 1/2</a:t>
            </a:r>
            <a:endParaRPr lang="en-US" sz="1000" b="0" strike="noStrike" spc="-1" dirty="0">
              <a:solidFill>
                <a:srgbClr val="000000"/>
              </a:solidFill>
              <a:uFill>
                <a:solidFill>
                  <a:srgbClr val="FFFFFF"/>
                </a:solidFill>
              </a:uFill>
              <a:latin typeface="Arial"/>
            </a:endParaRPr>
          </a:p>
        </p:txBody>
      </p:sp>
      <p:pic>
        <p:nvPicPr>
          <p:cNvPr id="284" name="Picture 1"/>
          <p:cNvPicPr/>
          <p:nvPr/>
        </p:nvPicPr>
        <p:blipFill>
          <a:blip r:embed="rId3"/>
          <a:stretch/>
        </p:blipFill>
        <p:spPr>
          <a:xfrm>
            <a:off x="4683960" y="3701520"/>
            <a:ext cx="4331880" cy="2434320"/>
          </a:xfrm>
          <a:prstGeom prst="rect">
            <a:avLst/>
          </a:prstGeom>
          <a:ln>
            <a:noFill/>
          </a:ln>
        </p:spPr>
      </p:pic>
      <p:sp>
        <p:nvSpPr>
          <p:cNvPr id="5"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22</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 name="TextShape 1"/>
          <p:cNvSpPr txBox="1"/>
          <p:nvPr/>
        </p:nvSpPr>
        <p:spPr>
          <a:xfrm>
            <a:off x="666720" y="1434960"/>
            <a:ext cx="8229240" cy="4525560"/>
          </a:xfrm>
          <a:prstGeom prst="rect">
            <a:avLst/>
          </a:prstGeom>
          <a:noFill/>
          <a:ln>
            <a:noFill/>
          </a:ln>
        </p:spPr>
        <p:txBody>
          <a:bodyPr/>
          <a:lstStyle/>
          <a:p>
            <a:pPr marL="343080" indent="-342720">
              <a:lnSpc>
                <a:spcPct val="90000"/>
              </a:lnSpc>
              <a:buBlip>
                <a:blip r:embed="rId2"/>
              </a:buBlip>
            </a:pPr>
            <a:r>
              <a:rPr lang="en-US" sz="2400" b="0" strike="noStrike" spc="-1">
                <a:solidFill>
                  <a:srgbClr val="000000"/>
                </a:solidFill>
                <a:uFill>
                  <a:solidFill>
                    <a:srgbClr val="FFFFFF"/>
                  </a:solidFill>
                </a:uFill>
                <a:latin typeface="Arial"/>
              </a:rPr>
              <a:t>New CT leaders 03/2017 – 03/2019</a:t>
            </a:r>
            <a:endParaRPr lang="en-US" sz="28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Chairman: </a:t>
            </a:r>
            <a:endParaRPr lang="en-US" sz="2000" b="0" strike="noStrike" spc="-1">
              <a:solidFill>
                <a:srgbClr val="000000"/>
              </a:solidFill>
              <a:uFill>
                <a:solidFill>
                  <a:srgbClr val="FFFFFF"/>
                </a:solidFill>
              </a:uFill>
              <a:latin typeface="Calibri"/>
            </a:endParaRPr>
          </a:p>
          <a:p>
            <a:pPr marL="1143000" lvl="2" indent="-228240">
              <a:lnSpc>
                <a:spcPct val="90000"/>
              </a:lnSpc>
              <a:buClr>
                <a:srgbClr val="000000"/>
              </a:buClr>
              <a:buFont typeface="Arial"/>
              <a:buChar char="•"/>
            </a:pPr>
            <a:r>
              <a:rPr lang="en-US" sz="2000" b="0" strike="noStrike" spc="-1">
                <a:solidFill>
                  <a:srgbClr val="000000"/>
                </a:solidFill>
                <a:uFill>
                  <a:solidFill>
                    <a:srgbClr val="FFFFFF"/>
                  </a:solidFill>
                </a:uFill>
                <a:latin typeface="Arial"/>
              </a:rPr>
              <a:t>Mr Georg Mayer (Huawei / CCSA)</a:t>
            </a:r>
            <a:endParaRPr lang="en-US" sz="18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Vice Chairmen: </a:t>
            </a:r>
            <a:endParaRPr lang="en-US" sz="2000" b="0" strike="noStrike" spc="-1">
              <a:solidFill>
                <a:srgbClr val="000000"/>
              </a:solidFill>
              <a:uFill>
                <a:solidFill>
                  <a:srgbClr val="FFFFFF"/>
                </a:solidFill>
              </a:uFill>
              <a:latin typeface="Calibri"/>
            </a:endParaRPr>
          </a:p>
          <a:p>
            <a:pPr marL="1143000" lvl="2" indent="-228240">
              <a:lnSpc>
                <a:spcPct val="100000"/>
              </a:lnSpc>
              <a:buClr>
                <a:srgbClr val="000000"/>
              </a:buClr>
              <a:buFont typeface="Arial"/>
              <a:buChar char="•"/>
            </a:pPr>
            <a:r>
              <a:rPr lang="en-US" sz="2000" b="0" strike="noStrike" spc="-1">
                <a:solidFill>
                  <a:srgbClr val="000000"/>
                </a:solidFill>
                <a:uFill>
                  <a:solidFill>
                    <a:srgbClr val="FFFFFF"/>
                  </a:solidFill>
                </a:uFill>
                <a:latin typeface="Arial"/>
              </a:rPr>
              <a:t>Mr Behrouz Aghili (InterDigital Communications / ATIS)</a:t>
            </a:r>
            <a:endParaRPr lang="en-US" sz="1800" b="0" strike="noStrike" spc="-1">
              <a:solidFill>
                <a:srgbClr val="000000"/>
              </a:solidFill>
              <a:uFill>
                <a:solidFill>
                  <a:srgbClr val="FFFFFF"/>
                </a:solidFill>
              </a:uFill>
              <a:latin typeface="Calibri"/>
            </a:endParaRPr>
          </a:p>
          <a:p>
            <a:pPr marL="1143000" lvl="2" indent="-228240">
              <a:lnSpc>
                <a:spcPct val="100000"/>
              </a:lnSpc>
              <a:buClr>
                <a:srgbClr val="000000"/>
              </a:buClr>
              <a:buFont typeface="Arial"/>
              <a:buChar char="•"/>
            </a:pPr>
            <a:r>
              <a:rPr lang="en-US" sz="2000" b="0" strike="noStrike" spc="-1">
                <a:solidFill>
                  <a:srgbClr val="000000"/>
                </a:solidFill>
                <a:uFill>
                  <a:solidFill>
                    <a:srgbClr val="FFFFFF"/>
                  </a:solidFill>
                </a:uFill>
                <a:latin typeface="Arial"/>
              </a:rPr>
              <a:t>Mr Johannes Achter (Deutsche Telekom AG / ETSI)</a:t>
            </a:r>
            <a:endParaRPr lang="en-US" sz="1800" b="0" strike="noStrike" spc="-1">
              <a:solidFill>
                <a:srgbClr val="000000"/>
              </a:solidFill>
              <a:uFill>
                <a:solidFill>
                  <a:srgbClr val="FFFFFF"/>
                </a:solidFill>
              </a:uFill>
              <a:latin typeface="Calibri"/>
            </a:endParaRPr>
          </a:p>
          <a:p>
            <a:pPr marL="1143000" lvl="2" indent="-228240">
              <a:lnSpc>
                <a:spcPct val="100000"/>
              </a:lnSpc>
              <a:buClr>
                <a:srgbClr val="000000"/>
              </a:buClr>
              <a:buFont typeface="Arial"/>
              <a:buChar char="•"/>
            </a:pPr>
            <a:r>
              <a:rPr lang="en-US" sz="2000" b="0" strike="noStrike" spc="-1">
                <a:solidFill>
                  <a:srgbClr val="000000"/>
                </a:solidFill>
                <a:uFill>
                  <a:solidFill>
                    <a:srgbClr val="FFFFFF"/>
                  </a:solidFill>
                </a:uFill>
                <a:latin typeface="Arial"/>
              </a:rPr>
              <a:t>Mr Atsushi Minokuchi (NTT DOCOMO INC. / TTC)</a:t>
            </a:r>
            <a:endParaRPr lang="en-US" sz="18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MCC support</a:t>
            </a:r>
            <a:endParaRPr lang="en-US" sz="2000" b="0" strike="noStrike" spc="-1">
              <a:solidFill>
                <a:srgbClr val="000000"/>
              </a:solidFill>
              <a:uFill>
                <a:solidFill>
                  <a:srgbClr val="FFFFFF"/>
                </a:solidFill>
              </a:uFill>
              <a:latin typeface="Calibri"/>
            </a:endParaRPr>
          </a:p>
          <a:p>
            <a:pPr marL="1143000" lvl="2" indent="-228240">
              <a:lnSpc>
                <a:spcPct val="90000"/>
              </a:lnSpc>
              <a:buClr>
                <a:srgbClr val="000000"/>
              </a:buClr>
              <a:buFont typeface="Arial"/>
              <a:buChar char="•"/>
            </a:pPr>
            <a:r>
              <a:rPr lang="en-US" sz="2000" b="0" strike="noStrike" spc="-1">
                <a:solidFill>
                  <a:srgbClr val="000000"/>
                </a:solidFill>
                <a:uFill>
                  <a:solidFill>
                    <a:srgbClr val="FFFFFF"/>
                  </a:solidFill>
                </a:uFill>
                <a:latin typeface="Arial"/>
              </a:rPr>
              <a:t>Kimmo Kymalainen</a:t>
            </a:r>
            <a:endParaRPr lang="en-US" sz="1800" b="0" strike="noStrike" spc="-1">
              <a:solidFill>
                <a:srgbClr val="000000"/>
              </a:solidFill>
              <a:uFill>
                <a:solidFill>
                  <a:srgbClr val="FFFFFF"/>
                </a:solidFill>
              </a:uFill>
              <a:latin typeface="Calibri"/>
            </a:endParaRPr>
          </a:p>
          <a:p>
            <a:endParaRPr lang="en-US" sz="2800" b="0" strike="noStrike" spc="-1">
              <a:solidFill>
                <a:srgbClr val="000000"/>
              </a:solidFill>
              <a:uFill>
                <a:solidFill>
                  <a:srgbClr val="FFFFFF"/>
                </a:solidFill>
              </a:uFill>
              <a:latin typeface="Calibri"/>
            </a:endParaRPr>
          </a:p>
          <a:p>
            <a:endParaRPr lang="en-US" sz="2800" b="0" strike="noStrike" spc="-1">
              <a:solidFill>
                <a:srgbClr val="000000"/>
              </a:solidFill>
              <a:uFill>
                <a:solidFill>
                  <a:srgbClr val="FFFFFF"/>
                </a:solidFill>
              </a:uFill>
              <a:latin typeface="Calibri"/>
            </a:endParaRPr>
          </a:p>
          <a:p>
            <a:endParaRPr lang="en-US" sz="2800" b="0" strike="noStrike" spc="-1">
              <a:solidFill>
                <a:srgbClr val="000000"/>
              </a:solidFill>
              <a:uFill>
                <a:solidFill>
                  <a:srgbClr val="FFFFFF"/>
                </a:solidFill>
              </a:uFill>
              <a:latin typeface="Calibri"/>
            </a:endParaRPr>
          </a:p>
          <a:p>
            <a:pPr>
              <a:lnSpc>
                <a:spcPct val="100000"/>
              </a:lnSpc>
            </a:pPr>
            <a:endParaRPr lang="en-US" sz="2800" b="0" strike="noStrike" spc="-1">
              <a:solidFill>
                <a:srgbClr val="000000"/>
              </a:solidFill>
              <a:uFill>
                <a:solidFill>
                  <a:srgbClr val="FFFFFF"/>
                </a:solidFill>
              </a:uFill>
              <a:latin typeface="Calibri"/>
            </a:endParaRPr>
          </a:p>
        </p:txBody>
      </p:sp>
      <p:sp>
        <p:nvSpPr>
          <p:cNvPr id="286"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CT </a:t>
            </a:r>
            <a:r>
              <a:rPr lang="en-US" sz="3200" b="0" strike="noStrike" spc="-1" dirty="0">
                <a:solidFill>
                  <a:srgbClr val="FF0000"/>
                </a:solidFill>
                <a:uFill>
                  <a:solidFill>
                    <a:srgbClr val="FFFFFF"/>
                  </a:solidFill>
                </a:uFill>
                <a:latin typeface="Arial"/>
              </a:rPr>
              <a:t>Elections 2/2</a:t>
            </a:r>
            <a:endParaRPr lang="en-US" sz="1000" b="0" strike="noStrike" spc="-1" dirty="0">
              <a:solidFill>
                <a:srgbClr val="000000"/>
              </a:solidFill>
              <a:uFill>
                <a:solidFill>
                  <a:srgbClr val="FFFFFF"/>
                </a:solidFill>
              </a:uFill>
              <a:latin typeface="Arial"/>
            </a:endParaRPr>
          </a:p>
        </p:txBody>
      </p:sp>
      <p:pic>
        <p:nvPicPr>
          <p:cNvPr id="287" name="Picture 1"/>
          <p:cNvPicPr/>
          <p:nvPr/>
        </p:nvPicPr>
        <p:blipFill>
          <a:blip r:embed="rId3"/>
          <a:stretch/>
        </p:blipFill>
        <p:spPr>
          <a:xfrm>
            <a:off x="4825440" y="3916440"/>
            <a:ext cx="3480840" cy="2610720"/>
          </a:xfrm>
          <a:prstGeom prst="rect">
            <a:avLst/>
          </a:prstGeom>
          <a:ln>
            <a:noFill/>
          </a:ln>
        </p:spPr>
      </p:pic>
      <p:sp>
        <p:nvSpPr>
          <p:cNvPr id="5"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23</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 name="TextShape 1"/>
          <p:cNvSpPr txBox="1"/>
          <p:nvPr/>
        </p:nvSpPr>
        <p:spPr>
          <a:xfrm>
            <a:off x="457200" y="1248480"/>
            <a:ext cx="8229240" cy="4525560"/>
          </a:xfrm>
          <a:prstGeom prst="rect">
            <a:avLst/>
          </a:prstGeom>
          <a:noFill/>
          <a:ln>
            <a:noFill/>
          </a:ln>
        </p:spPr>
        <p:txBody>
          <a:bodyPr/>
          <a:lstStyle/>
          <a:p>
            <a:pPr marL="343080" indent="-342720">
              <a:lnSpc>
                <a:spcPct val="90000"/>
              </a:lnSpc>
              <a:buBlip>
                <a:blip r:embed="rId2"/>
              </a:buBlip>
            </a:pPr>
            <a:endParaRPr lang="en-US" sz="2000" b="0" strike="noStrike" spc="-1" dirty="0" smtClean="0">
              <a:solidFill>
                <a:srgbClr val="000000"/>
              </a:solidFill>
              <a:uFill>
                <a:solidFill>
                  <a:srgbClr val="FFFFFF"/>
                </a:solidFill>
              </a:uFill>
              <a:latin typeface="Arial"/>
              <a:ea typeface="宋体"/>
            </a:endParaRPr>
          </a:p>
          <a:p>
            <a:pPr marL="343080" indent="-342720">
              <a:lnSpc>
                <a:spcPct val="90000"/>
              </a:lnSpc>
              <a:buBlip>
                <a:blip r:embed="rId2"/>
              </a:buBlip>
            </a:pPr>
            <a:r>
              <a:rPr lang="en-US" sz="2000" b="0" strike="noStrike" spc="-1" dirty="0" smtClean="0">
                <a:solidFill>
                  <a:srgbClr val="000000"/>
                </a:solidFill>
                <a:uFill>
                  <a:solidFill>
                    <a:srgbClr val="FFFFFF"/>
                  </a:solidFill>
                </a:uFill>
                <a:latin typeface="Arial"/>
                <a:ea typeface="宋体"/>
              </a:rPr>
              <a:t>Warning </a:t>
            </a:r>
            <a:r>
              <a:rPr lang="en-US" sz="2000" b="0" strike="noStrike" spc="-1" dirty="0">
                <a:solidFill>
                  <a:srgbClr val="000000"/>
                </a:solidFill>
                <a:uFill>
                  <a:solidFill>
                    <a:srgbClr val="FFFFFF"/>
                  </a:solidFill>
                </a:uFill>
                <a:latin typeface="Arial"/>
                <a:ea typeface="宋体"/>
              </a:rPr>
              <a:t>regarding the "critical mass" in CT4 WG meeting</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1600" b="0" strike="noStrike" spc="-1" dirty="0">
                <a:solidFill>
                  <a:srgbClr val="000000"/>
                </a:solidFill>
                <a:uFill>
                  <a:solidFill>
                    <a:srgbClr val="FFFFFF"/>
                  </a:solidFill>
                </a:uFill>
                <a:latin typeface="Arial"/>
                <a:ea typeface="宋体"/>
              </a:rPr>
              <a:t>CUPS, GTP, Diameter, IMS and H.248 covered by a small bunch of people</a:t>
            </a:r>
            <a:endParaRPr lang="en-US" sz="20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1600" b="0" strike="noStrike" spc="-1" dirty="0">
                <a:solidFill>
                  <a:srgbClr val="000000"/>
                </a:solidFill>
                <a:uFill>
                  <a:solidFill>
                    <a:srgbClr val="FFFFFF"/>
                  </a:solidFill>
                </a:uFill>
                <a:latin typeface="Arial"/>
                <a:ea typeface="宋体"/>
              </a:rPr>
              <a:t>Expertise is still there but relying on too few delegates.</a:t>
            </a:r>
            <a:endParaRPr lang="en-US" sz="20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1600" b="0" strike="noStrike" spc="-1" dirty="0">
                <a:solidFill>
                  <a:srgbClr val="000000"/>
                </a:solidFill>
                <a:uFill>
                  <a:solidFill>
                    <a:srgbClr val="FFFFFF"/>
                  </a:solidFill>
                </a:uFill>
                <a:latin typeface="Arial"/>
                <a:ea typeface="宋体"/>
              </a:rPr>
              <a:t>Almost impossible to organize parallel sessions with few multi-card delegates, no matter skilled/talented they are!</a:t>
            </a:r>
            <a:endParaRPr lang="en-US" sz="2000" b="0" strike="noStrike" spc="-1" dirty="0">
              <a:solidFill>
                <a:srgbClr val="000000"/>
              </a:solidFill>
              <a:uFill>
                <a:solidFill>
                  <a:srgbClr val="FFFFFF"/>
                </a:solidFill>
              </a:uFill>
              <a:latin typeface="Calibri"/>
            </a:endParaRPr>
          </a:p>
          <a:p>
            <a:pPr marL="343080" indent="-342720">
              <a:lnSpc>
                <a:spcPct val="90000"/>
              </a:lnSpc>
              <a:buBlip>
                <a:blip r:embed="rId2"/>
              </a:buBlip>
            </a:pPr>
            <a:endParaRPr lang="en-US" sz="2000" b="0" strike="noStrike" spc="-1" dirty="0" smtClean="0">
              <a:solidFill>
                <a:srgbClr val="000000"/>
              </a:solidFill>
              <a:uFill>
                <a:solidFill>
                  <a:srgbClr val="FFFFFF"/>
                </a:solidFill>
              </a:uFill>
              <a:latin typeface="Arial"/>
              <a:ea typeface="宋体"/>
            </a:endParaRPr>
          </a:p>
          <a:p>
            <a:pPr marL="343080" indent="-342720">
              <a:lnSpc>
                <a:spcPct val="90000"/>
              </a:lnSpc>
              <a:buBlip>
                <a:blip r:embed="rId2"/>
              </a:buBlip>
            </a:pPr>
            <a:r>
              <a:rPr lang="en-US" sz="2000" b="0" strike="noStrike" spc="-1" dirty="0" smtClean="0">
                <a:solidFill>
                  <a:srgbClr val="000000"/>
                </a:solidFill>
                <a:uFill>
                  <a:solidFill>
                    <a:srgbClr val="FFFFFF"/>
                  </a:solidFill>
                </a:uFill>
                <a:latin typeface="Arial"/>
                <a:ea typeface="宋体"/>
              </a:rPr>
              <a:t>On </a:t>
            </a:r>
            <a:r>
              <a:rPr lang="en-US" sz="2000" b="0" strike="noStrike" spc="-1" dirty="0">
                <a:solidFill>
                  <a:srgbClr val="000000"/>
                </a:solidFill>
                <a:uFill>
                  <a:solidFill>
                    <a:srgbClr val="FFFFFF"/>
                  </a:solidFill>
                </a:uFill>
                <a:latin typeface="Arial"/>
                <a:ea typeface="宋体"/>
              </a:rPr>
              <a:t>Group based enhancements in the network capability exposure functions (GENCEF). – lack of stage 2 requirements</a:t>
            </a:r>
            <a:endParaRPr lang="en-US" sz="2800" b="0" strike="noStrike" spc="-1" dirty="0">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1600" b="0" strike="noStrike" spc="-1" dirty="0">
                <a:solidFill>
                  <a:srgbClr val="000000"/>
                </a:solidFill>
                <a:uFill>
                  <a:solidFill>
                    <a:srgbClr val="FFFFFF"/>
                  </a:solidFill>
                </a:uFill>
                <a:latin typeface="Arial"/>
                <a:ea typeface="宋体"/>
              </a:rPr>
              <a:t>Warning: Ensure that SA is made aware and does not declare the WI as completed.</a:t>
            </a:r>
            <a:endParaRPr lang="en-US" sz="20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90000"/>
              </a:lnSpc>
            </a:pPr>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90000"/>
              </a:lnSpc>
            </a:pPr>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289"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a:solidFill>
                  <a:srgbClr val="FF0000"/>
                </a:solidFill>
                <a:uFill>
                  <a:solidFill>
                    <a:srgbClr val="FFFFFF"/>
                  </a:solidFill>
                </a:uFill>
                <a:latin typeface="Arial"/>
              </a:rPr>
              <a:t>For Information to SA</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24</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5G Work Organization (1/2)</a:t>
            </a:r>
            <a:endParaRPr lang="en-US" sz="1000" b="0" strike="noStrike" spc="-1" dirty="0">
              <a:solidFill>
                <a:srgbClr val="000000"/>
              </a:solidFill>
              <a:uFill>
                <a:solidFill>
                  <a:srgbClr val="FFFFFF"/>
                </a:solidFill>
              </a:uFill>
              <a:latin typeface="Arial"/>
            </a:endParaRPr>
          </a:p>
        </p:txBody>
      </p:sp>
      <p:sp>
        <p:nvSpPr>
          <p:cNvPr id="293" name="CustomShape 2"/>
          <p:cNvSpPr/>
          <p:nvPr/>
        </p:nvSpPr>
        <p:spPr>
          <a:xfrm>
            <a:off x="146160" y="1843140"/>
            <a:ext cx="1299960" cy="242640"/>
          </a:xfrm>
          <a:prstGeom prst="chevron">
            <a:avLst>
              <a:gd name="adj" fmla="val 50000"/>
            </a:avLst>
          </a:prstGeom>
          <a:solidFill>
            <a:schemeClr val="accent2">
              <a:lumMod val="40000"/>
              <a:lumOff val="6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Rel-14</a:t>
            </a:r>
            <a:endParaRPr lang="en-US" sz="1800" b="0" strike="noStrike" spc="-1">
              <a:solidFill>
                <a:srgbClr val="000000"/>
              </a:solidFill>
              <a:uFill>
                <a:solidFill>
                  <a:srgbClr val="FFFFFF"/>
                </a:solidFill>
              </a:uFill>
              <a:latin typeface="Arial"/>
            </a:endParaRPr>
          </a:p>
        </p:txBody>
      </p:sp>
      <p:sp>
        <p:nvSpPr>
          <p:cNvPr id="294" name="CustomShape 3"/>
          <p:cNvSpPr/>
          <p:nvPr/>
        </p:nvSpPr>
        <p:spPr>
          <a:xfrm>
            <a:off x="1841400" y="2136900"/>
            <a:ext cx="5047920" cy="242640"/>
          </a:xfrm>
          <a:prstGeom prst="chevron">
            <a:avLst>
              <a:gd name="adj" fmla="val 50000"/>
            </a:avLst>
          </a:prstGeom>
          <a:solidFill>
            <a:schemeClr val="accent5">
              <a:lumMod val="40000"/>
              <a:lumOff val="6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Rel-15 (5G Phase 1)</a:t>
            </a:r>
            <a:endParaRPr lang="en-US" sz="1800" b="0" strike="noStrike" spc="-1">
              <a:solidFill>
                <a:srgbClr val="000000"/>
              </a:solidFill>
              <a:uFill>
                <a:solidFill>
                  <a:srgbClr val="FFFFFF"/>
                </a:solidFill>
              </a:uFill>
              <a:latin typeface="Arial"/>
            </a:endParaRPr>
          </a:p>
        </p:txBody>
      </p:sp>
      <p:sp>
        <p:nvSpPr>
          <p:cNvPr id="295" name="CustomShape 4"/>
          <p:cNvSpPr/>
          <p:nvPr/>
        </p:nvSpPr>
        <p:spPr>
          <a:xfrm>
            <a:off x="374760" y="1285860"/>
            <a:ext cx="4343040" cy="275760"/>
          </a:xfrm>
          <a:prstGeom prst="rect">
            <a:avLst/>
          </a:prstGeom>
          <a:solidFill>
            <a:schemeClr val="tx2">
              <a:lumMod val="20000"/>
              <a:lumOff val="8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2017</a:t>
            </a:r>
            <a:endParaRPr lang="en-US" sz="1800" b="0" strike="noStrike" spc="-1">
              <a:solidFill>
                <a:srgbClr val="000000"/>
              </a:solidFill>
              <a:uFill>
                <a:solidFill>
                  <a:srgbClr val="FFFFFF"/>
                </a:solidFill>
              </a:uFill>
              <a:latin typeface="Arial"/>
            </a:endParaRPr>
          </a:p>
        </p:txBody>
      </p:sp>
      <p:sp>
        <p:nvSpPr>
          <p:cNvPr id="296" name="CustomShape 5"/>
          <p:cNvSpPr/>
          <p:nvPr/>
        </p:nvSpPr>
        <p:spPr>
          <a:xfrm>
            <a:off x="4718160" y="1285860"/>
            <a:ext cx="4343040" cy="275760"/>
          </a:xfrm>
          <a:prstGeom prst="rect">
            <a:avLst/>
          </a:prstGeom>
          <a:solidFill>
            <a:schemeClr val="tx2">
              <a:lumMod val="40000"/>
              <a:lumOff val="6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2018</a:t>
            </a:r>
            <a:endParaRPr lang="en-US" sz="1800" b="0" strike="noStrike" spc="-1">
              <a:solidFill>
                <a:srgbClr val="000000"/>
              </a:solidFill>
              <a:uFill>
                <a:solidFill>
                  <a:srgbClr val="FFFFFF"/>
                </a:solidFill>
              </a:uFill>
              <a:latin typeface="Arial"/>
            </a:endParaRPr>
          </a:p>
        </p:txBody>
      </p:sp>
      <p:sp>
        <p:nvSpPr>
          <p:cNvPr id="297" name="Line 6"/>
          <p:cNvSpPr/>
          <p:nvPr/>
        </p:nvSpPr>
        <p:spPr>
          <a:xfrm>
            <a:off x="6889680" y="1561980"/>
            <a:ext cx="360" cy="695520"/>
          </a:xfrm>
          <a:prstGeom prst="line">
            <a:avLst/>
          </a:prstGeom>
          <a:ln w="9360">
            <a:solidFill>
              <a:schemeClr val="tx1"/>
            </a:solidFill>
            <a:round/>
          </a:ln>
        </p:spPr>
        <p:style>
          <a:lnRef idx="0">
            <a:scrgbClr r="0" g="0" b="0"/>
          </a:lnRef>
          <a:fillRef idx="0">
            <a:scrgbClr r="0" g="0" b="0"/>
          </a:fillRef>
          <a:effectRef idx="0">
            <a:scrgbClr r="0" g="0" b="0"/>
          </a:effectRef>
          <a:fontRef idx="minor"/>
        </p:style>
      </p:sp>
      <p:sp>
        <p:nvSpPr>
          <p:cNvPr id="298" name="CustomShape 7"/>
          <p:cNvSpPr/>
          <p:nvPr/>
        </p:nvSpPr>
        <p:spPr>
          <a:xfrm>
            <a:off x="1841400" y="3048060"/>
            <a:ext cx="2876040" cy="275760"/>
          </a:xfrm>
          <a:prstGeom prst="homePlate">
            <a:avLst>
              <a:gd name="adj" fmla="val 50000"/>
            </a:avLst>
          </a:prstGeom>
          <a:solidFill>
            <a:schemeClr val="tx2">
              <a:lumMod val="60000"/>
              <a:lumOff val="4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Stage 3 Study Phase on CT aspects for 5G</a:t>
            </a:r>
            <a:endParaRPr lang="en-US" sz="1800" b="0" strike="noStrike" spc="-1">
              <a:solidFill>
                <a:srgbClr val="000000"/>
              </a:solidFill>
              <a:uFill>
                <a:solidFill>
                  <a:srgbClr val="FFFFFF"/>
                </a:solidFill>
              </a:uFill>
              <a:latin typeface="Arial"/>
            </a:endParaRPr>
          </a:p>
        </p:txBody>
      </p:sp>
      <p:sp>
        <p:nvSpPr>
          <p:cNvPr id="299" name="CustomShape 8"/>
          <p:cNvSpPr/>
          <p:nvPr/>
        </p:nvSpPr>
        <p:spPr>
          <a:xfrm>
            <a:off x="3984480" y="3457740"/>
            <a:ext cx="2895120" cy="275760"/>
          </a:xfrm>
          <a:prstGeom prst="homePlate">
            <a:avLst>
              <a:gd name="adj" fmla="val 50000"/>
            </a:avLst>
          </a:prstGeom>
          <a:solidFill>
            <a:schemeClr val="tx2">
              <a:lumMod val="60000"/>
              <a:lumOff val="4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Stage 3 Normative Phase</a:t>
            </a:r>
            <a:endParaRPr lang="en-US" sz="1800" b="0" strike="noStrike" spc="-1">
              <a:solidFill>
                <a:srgbClr val="000000"/>
              </a:solidFill>
              <a:uFill>
                <a:solidFill>
                  <a:srgbClr val="FFFFFF"/>
                </a:solidFill>
              </a:uFill>
              <a:latin typeface="Arial"/>
            </a:endParaRPr>
          </a:p>
        </p:txBody>
      </p:sp>
      <p:sp>
        <p:nvSpPr>
          <p:cNvPr id="300" name="Line 9"/>
          <p:cNvSpPr/>
          <p:nvPr/>
        </p:nvSpPr>
        <p:spPr>
          <a:xfrm>
            <a:off x="1446120" y="1714260"/>
            <a:ext cx="360" cy="250920"/>
          </a:xfrm>
          <a:prstGeom prst="line">
            <a:avLst/>
          </a:prstGeom>
          <a:ln w="9360">
            <a:solidFill>
              <a:schemeClr val="tx1"/>
            </a:solidFill>
            <a:round/>
          </a:ln>
        </p:spPr>
        <p:style>
          <a:lnRef idx="0">
            <a:scrgbClr r="0" g="0" b="0"/>
          </a:lnRef>
          <a:fillRef idx="0">
            <a:scrgbClr r="0" g="0" b="0"/>
          </a:fillRef>
          <a:effectRef idx="0">
            <a:scrgbClr r="0" g="0" b="0"/>
          </a:effectRef>
          <a:fontRef idx="minor"/>
        </p:style>
      </p:sp>
      <p:sp>
        <p:nvSpPr>
          <p:cNvPr id="301" name="CustomShape 10"/>
          <p:cNvSpPr/>
          <p:nvPr/>
        </p:nvSpPr>
        <p:spPr>
          <a:xfrm>
            <a:off x="176040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2" name="CustomShape 11"/>
          <p:cNvSpPr/>
          <p:nvPr/>
        </p:nvSpPr>
        <p:spPr>
          <a:xfrm>
            <a:off x="214164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3" name="CustomShape 12"/>
          <p:cNvSpPr/>
          <p:nvPr/>
        </p:nvSpPr>
        <p:spPr>
          <a:xfrm>
            <a:off x="318456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4" name="CustomShape 13"/>
          <p:cNvSpPr/>
          <p:nvPr/>
        </p:nvSpPr>
        <p:spPr>
          <a:xfrm>
            <a:off x="391320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5" name="CustomShape 14"/>
          <p:cNvSpPr/>
          <p:nvPr/>
        </p:nvSpPr>
        <p:spPr>
          <a:xfrm>
            <a:off x="4284720" y="156234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6" name="CustomShape 15"/>
          <p:cNvSpPr/>
          <p:nvPr/>
        </p:nvSpPr>
        <p:spPr>
          <a:xfrm>
            <a:off x="4998960" y="156702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7" name="CustomShape 16"/>
          <p:cNvSpPr/>
          <p:nvPr/>
        </p:nvSpPr>
        <p:spPr>
          <a:xfrm>
            <a:off x="3265560" y="3457740"/>
            <a:ext cx="728280" cy="275760"/>
          </a:xfrm>
          <a:prstGeom prst="rect">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2700000"/>
          </a:gradFill>
          <a:ln w="9360">
            <a:solidFill>
              <a:schemeClr val="tx1"/>
            </a:solidFill>
            <a:custDash>
              <a:ds d="500000" sp="400000"/>
            </a:custDash>
            <a:round/>
          </a:ln>
        </p:spPr>
        <p:style>
          <a:lnRef idx="0">
            <a:scrgbClr r="0" g="0" b="0"/>
          </a:lnRef>
          <a:fillRef idx="0">
            <a:scrgbClr r="0" g="0" b="0"/>
          </a:fillRef>
          <a:effectRef idx="0">
            <a:scrgbClr r="0" g="0" b="0"/>
          </a:effectRef>
          <a:fontRef idx="minor"/>
        </p:style>
      </p:sp>
      <p:sp>
        <p:nvSpPr>
          <p:cNvPr id="308" name="CustomShape 17"/>
          <p:cNvSpPr/>
          <p:nvPr/>
        </p:nvSpPr>
        <p:spPr>
          <a:xfrm>
            <a:off x="5423040" y="156702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09" name="CustomShape 18"/>
          <p:cNvSpPr/>
          <p:nvPr/>
        </p:nvSpPr>
        <p:spPr>
          <a:xfrm>
            <a:off x="6066000" y="157638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10" name="CustomShape 19"/>
          <p:cNvSpPr/>
          <p:nvPr/>
        </p:nvSpPr>
        <p:spPr>
          <a:xfrm>
            <a:off x="6494400" y="157638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11" name="CustomShape 20"/>
          <p:cNvSpPr/>
          <p:nvPr/>
        </p:nvSpPr>
        <p:spPr>
          <a:xfrm>
            <a:off x="2455920" y="157638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2" name="CustomShape 21"/>
          <p:cNvSpPr/>
          <p:nvPr/>
        </p:nvSpPr>
        <p:spPr>
          <a:xfrm>
            <a:off x="3540240" y="156702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3" name="CustomShape 22"/>
          <p:cNvSpPr/>
          <p:nvPr/>
        </p:nvSpPr>
        <p:spPr>
          <a:xfrm>
            <a:off x="4627440" y="157638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4" name="CustomShape 23"/>
          <p:cNvSpPr/>
          <p:nvPr/>
        </p:nvSpPr>
        <p:spPr>
          <a:xfrm>
            <a:off x="5759280" y="1559100"/>
            <a:ext cx="180720" cy="15840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5" name="CustomShape 24"/>
          <p:cNvSpPr/>
          <p:nvPr/>
        </p:nvSpPr>
        <p:spPr>
          <a:xfrm>
            <a:off x="6799320" y="157638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6" name="CustomShape 25"/>
          <p:cNvSpPr/>
          <p:nvPr/>
        </p:nvSpPr>
        <p:spPr>
          <a:xfrm>
            <a:off x="7885080" y="157638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17" name="CustomShape 26"/>
          <p:cNvSpPr/>
          <p:nvPr/>
        </p:nvSpPr>
        <p:spPr>
          <a:xfrm>
            <a:off x="7170840" y="157170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18" name="CustomShape 27"/>
          <p:cNvSpPr/>
          <p:nvPr/>
        </p:nvSpPr>
        <p:spPr>
          <a:xfrm>
            <a:off x="7532640" y="157170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19" name="CustomShape 28"/>
          <p:cNvSpPr/>
          <p:nvPr/>
        </p:nvSpPr>
        <p:spPr>
          <a:xfrm>
            <a:off x="6799320" y="3457740"/>
            <a:ext cx="1176120" cy="275760"/>
          </a:xfrm>
          <a:prstGeom prst="chevron">
            <a:avLst>
              <a:gd name="adj" fmla="val 50000"/>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2700000"/>
          </a:gradFill>
          <a:ln w="9360">
            <a:solidFill>
              <a:schemeClr val="tx1"/>
            </a:solidFill>
            <a:custDash>
              <a:ds d="500000" sp="400000"/>
            </a:custDash>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Extension</a:t>
            </a:r>
            <a:endParaRPr lang="en-US" sz="1800" b="0" strike="noStrike" spc="-1">
              <a:solidFill>
                <a:srgbClr val="000000"/>
              </a:solidFill>
              <a:uFill>
                <a:solidFill>
                  <a:srgbClr val="FFFFFF"/>
                </a:solidFill>
              </a:uFill>
              <a:latin typeface="Arial"/>
            </a:endParaRPr>
          </a:p>
        </p:txBody>
      </p:sp>
      <p:sp>
        <p:nvSpPr>
          <p:cNvPr id="320" name="Line 29"/>
          <p:cNvSpPr/>
          <p:nvPr/>
        </p:nvSpPr>
        <p:spPr>
          <a:xfrm>
            <a:off x="7975440" y="1733340"/>
            <a:ext cx="360" cy="1862280"/>
          </a:xfrm>
          <a:prstGeom prst="line">
            <a:avLst/>
          </a:prstGeom>
          <a:ln w="9360" cap="rnd">
            <a:solidFill>
              <a:schemeClr val="tx1"/>
            </a:solidFill>
            <a:custDash>
              <a:ds d="500000" sp="400000"/>
            </a:custDash>
            <a:round/>
          </a:ln>
        </p:spPr>
        <p:style>
          <a:lnRef idx="0">
            <a:scrgbClr r="0" g="0" b="0"/>
          </a:lnRef>
          <a:fillRef idx="0">
            <a:scrgbClr r="0" g="0" b="0"/>
          </a:fillRef>
          <a:effectRef idx="0">
            <a:scrgbClr r="0" g="0" b="0"/>
          </a:effectRef>
          <a:fontRef idx="minor"/>
        </p:style>
      </p:sp>
      <p:sp>
        <p:nvSpPr>
          <p:cNvPr id="321" name="CustomShape 30"/>
          <p:cNvSpPr/>
          <p:nvPr/>
        </p:nvSpPr>
        <p:spPr>
          <a:xfrm>
            <a:off x="393840" y="2571780"/>
            <a:ext cx="4323960" cy="275760"/>
          </a:xfrm>
          <a:prstGeom prst="homePlate">
            <a:avLst>
              <a:gd name="adj" fmla="val 50010"/>
            </a:avLst>
          </a:prstGeom>
          <a:solidFill>
            <a:srgbClr val="FFC000"/>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Stage 2 Normative Phase (SA2, SA3, SA6…)</a:t>
            </a:r>
            <a:endParaRPr lang="en-US" sz="1800" b="0" strike="noStrike" spc="-1">
              <a:solidFill>
                <a:srgbClr val="000000"/>
              </a:solidFill>
              <a:uFill>
                <a:solidFill>
                  <a:srgbClr val="FFFFFF"/>
                </a:solidFill>
              </a:uFill>
              <a:latin typeface="Arial"/>
            </a:endParaRPr>
          </a:p>
        </p:txBody>
      </p:sp>
      <p:sp>
        <p:nvSpPr>
          <p:cNvPr id="322" name="CustomShape 31"/>
          <p:cNvSpPr/>
          <p:nvPr/>
        </p:nvSpPr>
        <p:spPr>
          <a:xfrm>
            <a:off x="4632480" y="2571780"/>
            <a:ext cx="1265040" cy="275760"/>
          </a:xfrm>
          <a:prstGeom prst="chevron">
            <a:avLst>
              <a:gd name="adj" fmla="val 50025"/>
            </a:avLst>
          </a:prstGeom>
          <a:gradFill>
            <a:gsLst>
              <a:gs pos="0">
                <a:srgbClr val="FFDE80"/>
              </a:gs>
              <a:gs pos="50000">
                <a:srgbClr val="FFE8B3"/>
              </a:gs>
              <a:gs pos="100000">
                <a:srgbClr val="FFF3DA"/>
              </a:gs>
            </a:gsLst>
            <a:lin ang="2700000"/>
          </a:gradFill>
          <a:ln w="9360" cap="rnd">
            <a:solidFill>
              <a:schemeClr val="tx1"/>
            </a:solidFill>
            <a:custDash>
              <a:ds d="500000" sp="400000"/>
            </a:custDash>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Extension</a:t>
            </a:r>
            <a:endParaRPr lang="en-US" sz="1800" b="0" strike="noStrike" spc="-1">
              <a:solidFill>
                <a:srgbClr val="000000"/>
              </a:solidFill>
              <a:uFill>
                <a:solidFill>
                  <a:srgbClr val="FFFFFF"/>
                </a:solidFill>
              </a:uFill>
              <a:latin typeface="Arial"/>
            </a:endParaRPr>
          </a:p>
        </p:txBody>
      </p:sp>
      <p:sp>
        <p:nvSpPr>
          <p:cNvPr id="323" name="CustomShape 32"/>
          <p:cNvSpPr/>
          <p:nvPr/>
        </p:nvSpPr>
        <p:spPr>
          <a:xfrm>
            <a:off x="418320" y="3203580"/>
            <a:ext cx="750960" cy="47088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50000"/>
              </a:lnSpc>
            </a:pPr>
            <a:r>
              <a:rPr lang="en-US" sz="1000" b="1" strike="noStrike" spc="-1">
                <a:solidFill>
                  <a:srgbClr val="000000"/>
                </a:solidFill>
                <a:uFill>
                  <a:solidFill>
                    <a:srgbClr val="FFFFFF"/>
                  </a:solidFill>
                </a:uFill>
                <a:latin typeface="Arial"/>
              </a:rPr>
              <a:t>- CT/SA</a:t>
            </a:r>
            <a:endParaRPr lang="en-US" sz="1800" b="0" strike="noStrike" spc="-1">
              <a:solidFill>
                <a:srgbClr val="000000"/>
              </a:solidFill>
              <a:uFill>
                <a:solidFill>
                  <a:srgbClr val="FFFFFF"/>
                </a:solidFill>
              </a:uFill>
              <a:latin typeface="Arial"/>
            </a:endParaRPr>
          </a:p>
          <a:p>
            <a:pPr>
              <a:lnSpc>
                <a:spcPct val="150000"/>
              </a:lnSpc>
            </a:pPr>
            <a:r>
              <a:rPr lang="en-US" sz="1000" b="1" strike="noStrike" spc="-1">
                <a:solidFill>
                  <a:srgbClr val="000000"/>
                </a:solidFill>
                <a:uFill>
                  <a:solidFill>
                    <a:srgbClr val="FFFFFF"/>
                  </a:solidFill>
                </a:uFill>
                <a:latin typeface="Arial"/>
              </a:rPr>
              <a:t>- CTx WG</a:t>
            </a:r>
            <a:endParaRPr lang="en-US" sz="1800" b="0" strike="noStrike" spc="-1">
              <a:solidFill>
                <a:srgbClr val="000000"/>
              </a:solidFill>
              <a:uFill>
                <a:solidFill>
                  <a:srgbClr val="FFFFFF"/>
                </a:solidFill>
              </a:uFill>
              <a:latin typeface="Arial"/>
            </a:endParaRPr>
          </a:p>
        </p:txBody>
      </p:sp>
      <p:sp>
        <p:nvSpPr>
          <p:cNvPr id="324" name="CustomShape 33"/>
          <p:cNvSpPr/>
          <p:nvPr/>
        </p:nvSpPr>
        <p:spPr>
          <a:xfrm>
            <a:off x="297000" y="3534060"/>
            <a:ext cx="161640" cy="142560"/>
          </a:xfrm>
          <a:prstGeom prst="triangle">
            <a:avLst>
              <a:gd name="adj" fmla="val 50000"/>
            </a:avLst>
          </a:prstGeom>
          <a:solidFill>
            <a:srgbClr val="FFFF00"/>
          </a:solidFill>
          <a:ln w="9360">
            <a:solidFill>
              <a:schemeClr val="tx1"/>
            </a:solidFill>
            <a:round/>
          </a:ln>
        </p:spPr>
        <p:style>
          <a:lnRef idx="0">
            <a:scrgbClr r="0" g="0" b="0"/>
          </a:lnRef>
          <a:fillRef idx="0">
            <a:scrgbClr r="0" g="0" b="0"/>
          </a:fillRef>
          <a:effectRef idx="0">
            <a:scrgbClr r="0" g="0" b="0"/>
          </a:effectRef>
          <a:fontRef idx="minor"/>
        </p:style>
      </p:sp>
      <p:sp>
        <p:nvSpPr>
          <p:cNvPr id="325" name="CustomShape 34"/>
          <p:cNvSpPr/>
          <p:nvPr/>
        </p:nvSpPr>
        <p:spPr>
          <a:xfrm>
            <a:off x="277920" y="3298980"/>
            <a:ext cx="180720" cy="15840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26" name="CustomShape 35"/>
          <p:cNvSpPr/>
          <p:nvPr/>
        </p:nvSpPr>
        <p:spPr>
          <a:xfrm>
            <a:off x="1355760" y="1557300"/>
            <a:ext cx="180720" cy="156960"/>
          </a:xfrm>
          <a:prstGeom prst="ellipse">
            <a:avLst/>
          </a:prstGeom>
          <a:solidFill>
            <a:schemeClr val="bg2">
              <a:lumMod val="75000"/>
            </a:schemeClr>
          </a:solidFill>
          <a:ln w="9360">
            <a:solidFill>
              <a:schemeClr val="tx1"/>
            </a:solidFill>
            <a:round/>
          </a:ln>
        </p:spPr>
        <p:style>
          <a:lnRef idx="0">
            <a:scrgbClr r="0" g="0" b="0"/>
          </a:lnRef>
          <a:fillRef idx="0">
            <a:scrgbClr r="0" g="0" b="0"/>
          </a:fillRef>
          <a:effectRef idx="0">
            <a:scrgbClr r="0" g="0" b="0"/>
          </a:effectRef>
          <a:fontRef idx="minor"/>
        </p:style>
      </p:sp>
      <p:sp>
        <p:nvSpPr>
          <p:cNvPr id="327" name="CustomShape 36"/>
          <p:cNvSpPr/>
          <p:nvPr/>
        </p:nvSpPr>
        <p:spPr>
          <a:xfrm>
            <a:off x="1355760" y="1843140"/>
            <a:ext cx="1199880" cy="242640"/>
          </a:xfrm>
          <a:prstGeom prst="chevron">
            <a:avLst>
              <a:gd name="adj" fmla="val 50000"/>
            </a:avLst>
          </a:prstGeom>
          <a:solidFill>
            <a:schemeClr val="accent2">
              <a:lumMod val="20000"/>
              <a:lumOff val="80000"/>
            </a:schemeClr>
          </a:solidFill>
          <a:ln w="9360">
            <a:solidFill>
              <a:schemeClr val="tx1"/>
            </a:solidFill>
            <a:custDash>
              <a:ds d="500000" sp="400000"/>
            </a:custDash>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Extension</a:t>
            </a:r>
            <a:endParaRPr lang="en-US" sz="1800" b="0" strike="noStrike" spc="-1">
              <a:solidFill>
                <a:srgbClr val="000000"/>
              </a:solidFill>
              <a:uFill>
                <a:solidFill>
                  <a:srgbClr val="FFFFFF"/>
                </a:solidFill>
              </a:uFill>
              <a:latin typeface="Arial"/>
            </a:endParaRPr>
          </a:p>
        </p:txBody>
      </p:sp>
      <p:sp>
        <p:nvSpPr>
          <p:cNvPr id="328" name="CustomShape 37"/>
          <p:cNvSpPr/>
          <p:nvPr/>
        </p:nvSpPr>
        <p:spPr>
          <a:xfrm>
            <a:off x="6823080" y="2130420"/>
            <a:ext cx="1152000" cy="240840"/>
          </a:xfrm>
          <a:prstGeom prst="chevron">
            <a:avLst>
              <a:gd name="adj" fmla="val 50000"/>
            </a:avLst>
          </a:prstGeom>
          <a:gradFill>
            <a:gsLst>
              <a:gs pos="0">
                <a:schemeClr val="accent5">
                  <a:lumMod val="40000"/>
                  <a:lumOff val="60000"/>
                  <a:shade val="30000"/>
                  <a:satMod val="115000"/>
                </a:schemeClr>
              </a:gs>
              <a:gs pos="50000">
                <a:schemeClr val="accent5">
                  <a:lumMod val="40000"/>
                  <a:lumOff val="60000"/>
                  <a:shade val="67500"/>
                  <a:satMod val="115000"/>
                </a:schemeClr>
              </a:gs>
              <a:gs pos="100000">
                <a:schemeClr val="accent5">
                  <a:lumMod val="40000"/>
                  <a:lumOff val="60000"/>
                  <a:shade val="100000"/>
                  <a:satMod val="115000"/>
                </a:schemeClr>
              </a:gs>
            </a:gsLst>
            <a:lin ang="2700000"/>
          </a:gradFill>
          <a:ln w="9360">
            <a:solidFill>
              <a:schemeClr val="tx1"/>
            </a:solidFill>
            <a:custDash>
              <a:ds d="500000" sp="400000"/>
            </a:custDash>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Extension</a:t>
            </a:r>
            <a:endParaRPr lang="en-US" sz="1800" b="0" strike="noStrike" spc="-1">
              <a:solidFill>
                <a:srgbClr val="000000"/>
              </a:solidFill>
              <a:uFill>
                <a:solidFill>
                  <a:srgbClr val="FFFFFF"/>
                </a:solidFill>
              </a:uFill>
              <a:latin typeface="Arial"/>
            </a:endParaRPr>
          </a:p>
        </p:txBody>
      </p:sp>
      <p:sp>
        <p:nvSpPr>
          <p:cNvPr id="329" name="CustomShape 38"/>
          <p:cNvSpPr/>
          <p:nvPr/>
        </p:nvSpPr>
        <p:spPr>
          <a:xfrm>
            <a:off x="6880320" y="2408340"/>
            <a:ext cx="2180880" cy="240840"/>
          </a:xfrm>
          <a:prstGeom prst="chevron">
            <a:avLst>
              <a:gd name="adj" fmla="val 50000"/>
            </a:avLst>
          </a:prstGeom>
          <a:solidFill>
            <a:schemeClr val="accent2">
              <a:lumMod val="40000"/>
              <a:lumOff val="60000"/>
            </a:schemeClr>
          </a:solidFill>
          <a:ln w="9360">
            <a:solidFill>
              <a:schemeClr val="tx1"/>
            </a:solidFill>
            <a:round/>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1000" b="1" strike="noStrike" spc="-1">
                <a:solidFill>
                  <a:srgbClr val="000000"/>
                </a:solidFill>
                <a:uFill>
                  <a:solidFill>
                    <a:srgbClr val="FFFFFF"/>
                  </a:solidFill>
                </a:uFill>
                <a:latin typeface="Arial"/>
              </a:rPr>
              <a:t>Rel-16 (5G Phase 2) </a:t>
            </a:r>
            <a:endParaRPr lang="en-US" sz="1800" b="0" strike="noStrike" spc="-1">
              <a:solidFill>
                <a:srgbClr val="000000"/>
              </a:solidFill>
              <a:uFill>
                <a:solidFill>
                  <a:srgbClr val="FFFFFF"/>
                </a:solidFill>
              </a:uFill>
              <a:latin typeface="Arial"/>
            </a:endParaRPr>
          </a:p>
        </p:txBody>
      </p:sp>
      <p:sp>
        <p:nvSpPr>
          <p:cNvPr id="330" name="CustomShape 39"/>
          <p:cNvSpPr/>
          <p:nvPr/>
        </p:nvSpPr>
        <p:spPr>
          <a:xfrm rot="10800000" flipH="1">
            <a:off x="5929322" y="2705200"/>
            <a:ext cx="1591920" cy="658440"/>
          </a:xfrm>
          <a:prstGeom prst="bentUpArrow">
            <a:avLst>
              <a:gd name="adj1" fmla="val 14890"/>
              <a:gd name="adj2" fmla="val 25000"/>
              <a:gd name="adj3" fmla="val 25000"/>
            </a:avLst>
          </a:prstGeom>
          <a:solidFill>
            <a:schemeClr val="accent1"/>
          </a:solidFill>
          <a:ln w="9360">
            <a:solidFill>
              <a:schemeClr val="tx1"/>
            </a:solidFill>
            <a:round/>
          </a:ln>
        </p:spPr>
        <p:style>
          <a:lnRef idx="0">
            <a:scrgbClr r="0" g="0" b="0"/>
          </a:lnRef>
          <a:fillRef idx="0">
            <a:scrgbClr r="0" g="0" b="0"/>
          </a:fillRef>
          <a:effectRef idx="0">
            <a:scrgbClr r="0" g="0" b="0"/>
          </a:effectRef>
          <a:fontRef idx="minor"/>
        </p:style>
      </p:sp>
      <p:sp>
        <p:nvSpPr>
          <p:cNvPr id="331" name="CustomShape 40"/>
          <p:cNvSpPr/>
          <p:nvPr/>
        </p:nvSpPr>
        <p:spPr>
          <a:xfrm>
            <a:off x="206640" y="3733860"/>
            <a:ext cx="2149920" cy="242640"/>
          </a:xfrm>
          <a:prstGeom prst="rect">
            <a:avLst/>
          </a:prstGeom>
          <a:noFill/>
          <a:ln>
            <a:noFill/>
          </a:ln>
        </p:spPr>
        <p:style>
          <a:lnRef idx="0">
            <a:scrgbClr r="0" g="0" b="0"/>
          </a:lnRef>
          <a:fillRef idx="0">
            <a:scrgbClr r="0" g="0" b="0"/>
          </a:fillRef>
          <a:effectRef idx="0">
            <a:scrgbClr r="0" g="0" b="0"/>
          </a:effectRef>
          <a:fontRef idx="minor"/>
        </p:style>
        <p:txBody>
          <a:bodyPr wrap="none" lIns="90000" tIns="45000" rIns="90000" bIns="45000"/>
          <a:lstStyle/>
          <a:p>
            <a:pPr>
              <a:lnSpc>
                <a:spcPct val="100000"/>
              </a:lnSpc>
            </a:pPr>
            <a:r>
              <a:rPr lang="en-US" sz="1000" b="1" i="1" strike="noStrike" spc="-1">
                <a:solidFill>
                  <a:srgbClr val="000000"/>
                </a:solidFill>
                <a:uFill>
                  <a:solidFill>
                    <a:srgbClr val="FFFFFF"/>
                  </a:solidFill>
                </a:uFill>
                <a:latin typeface="Arial"/>
              </a:rPr>
              <a:t>Release Timeline (Stage 3 focus)</a:t>
            </a:r>
            <a:endParaRPr lang="en-US" sz="1800" b="0" strike="noStrike" spc="-1">
              <a:solidFill>
                <a:srgbClr val="000000"/>
              </a:solidFill>
              <a:uFill>
                <a:solidFill>
                  <a:srgbClr val="FFFFFF"/>
                </a:solidFill>
              </a:uFill>
              <a:latin typeface="Arial"/>
            </a:endParaRPr>
          </a:p>
        </p:txBody>
      </p:sp>
      <p:sp>
        <p:nvSpPr>
          <p:cNvPr id="43" name="Rectangle 42"/>
          <p:cNvSpPr/>
          <p:nvPr/>
        </p:nvSpPr>
        <p:spPr>
          <a:xfrm>
            <a:off x="214282" y="4500570"/>
            <a:ext cx="8358246" cy="1338828"/>
          </a:xfrm>
          <a:prstGeom prst="rect">
            <a:avLst/>
          </a:prstGeom>
        </p:spPr>
        <p:txBody>
          <a:bodyPr wrap="square">
            <a:spAutoFit/>
          </a:bodyPr>
          <a:lstStyle/>
          <a:p>
            <a:pPr marL="343080" indent="-342720">
              <a:lnSpc>
                <a:spcPct val="90000"/>
              </a:lnSpc>
            </a:pPr>
            <a:r>
              <a:rPr lang="en-US" spc="-1" dirty="0" smtClean="0">
                <a:solidFill>
                  <a:srgbClr val="000000"/>
                </a:solidFill>
                <a:uFill>
                  <a:solidFill>
                    <a:srgbClr val="FFFFFF"/>
                  </a:solidFill>
                </a:uFill>
              </a:rPr>
              <a:t>	Regarding </a:t>
            </a:r>
            <a:r>
              <a:rPr lang="en-US" spc="-1" dirty="0">
                <a:solidFill>
                  <a:srgbClr val="000000"/>
                </a:solidFill>
                <a:uFill>
                  <a:solidFill>
                    <a:srgbClr val="FFFFFF"/>
                  </a:solidFill>
                </a:uFill>
              </a:rPr>
              <a:t>the planning of meeting </a:t>
            </a:r>
            <a:r>
              <a:rPr lang="en-US" spc="-1" dirty="0" smtClean="0">
                <a:solidFill>
                  <a:srgbClr val="000000"/>
                </a:solidFill>
                <a:uFill>
                  <a:solidFill>
                    <a:srgbClr val="FFFFFF"/>
                  </a:solidFill>
                </a:uFill>
              </a:rPr>
              <a:t>time and </a:t>
            </a:r>
            <a:r>
              <a:rPr lang="en-US" spc="-1" dirty="0">
                <a:solidFill>
                  <a:srgbClr val="000000"/>
                </a:solidFill>
                <a:uFill>
                  <a:solidFill>
                    <a:srgbClr val="FFFFFF"/>
                  </a:solidFill>
                </a:uFill>
              </a:rPr>
              <a:t>estimation of completion for WIs by the scheduled freeze of the release, it is important that </a:t>
            </a:r>
            <a:r>
              <a:rPr lang="en-US" b="1" spc="-1" dirty="0">
                <a:solidFill>
                  <a:srgbClr val="000000"/>
                </a:solidFill>
                <a:uFill>
                  <a:solidFill>
                    <a:srgbClr val="FFFFFF"/>
                  </a:solidFill>
                </a:uFill>
              </a:rPr>
              <a:t>SA take the responsibility and coordinate the work between the TSGs</a:t>
            </a:r>
            <a:r>
              <a:rPr lang="en-US" spc="-1" dirty="0">
                <a:solidFill>
                  <a:srgbClr val="000000"/>
                </a:solidFill>
                <a:uFill>
                  <a:solidFill>
                    <a:srgbClr val="FFFFFF"/>
                  </a:solidFill>
                </a:uFill>
              </a:rPr>
              <a:t>. This must be done to secure completion of the stage-3 by June 2018 in order to not repeat the delays in Rel-14 and secure a timely completion of 5G.</a:t>
            </a:r>
            <a:endParaRPr lang="en-US" sz="2400" b="0" strike="noStrike" spc="-1" dirty="0">
              <a:solidFill>
                <a:srgbClr val="000000"/>
              </a:solidFill>
              <a:uFill>
                <a:solidFill>
                  <a:srgbClr val="FFFFFF"/>
                </a:solidFill>
              </a:uFill>
              <a:latin typeface="Calibri"/>
            </a:endParaRPr>
          </a:p>
        </p:txBody>
      </p:sp>
      <p:sp>
        <p:nvSpPr>
          <p:cNvPr id="4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25</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TextShape 1"/>
          <p:cNvSpPr txBox="1"/>
          <p:nvPr/>
        </p:nvSpPr>
        <p:spPr>
          <a:xfrm>
            <a:off x="457200" y="1960920"/>
            <a:ext cx="8229240" cy="1905480"/>
          </a:xfrm>
          <a:prstGeom prst="rect">
            <a:avLst/>
          </a:prstGeom>
          <a:noFill/>
          <a:ln>
            <a:noFill/>
          </a:ln>
        </p:spPr>
        <p:txBody>
          <a:bodyPr/>
          <a:lstStyle/>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291"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5G Work Organization (2/2)</a:t>
            </a:r>
            <a:endParaRPr lang="en-US" sz="1000" b="0" strike="noStrike" spc="-1" dirty="0">
              <a:solidFill>
                <a:srgbClr val="000000"/>
              </a:solidFill>
              <a:uFill>
                <a:solidFill>
                  <a:srgbClr val="FFFFFF"/>
                </a:solidFill>
              </a:uFill>
              <a:latin typeface="Arial"/>
            </a:endParaRPr>
          </a:p>
        </p:txBody>
      </p:sp>
      <p:sp>
        <p:nvSpPr>
          <p:cNvPr id="5"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000" dirty="0"/>
              <a:t>Due to the demanding timeline of the upcoming Rel-15 it is seen as </a:t>
            </a:r>
            <a:r>
              <a:rPr lang="en-US" sz="2000" b="1" dirty="0"/>
              <a:t>an essential </a:t>
            </a:r>
            <a:r>
              <a:rPr lang="en-US" sz="2000" b="1" dirty="0" smtClean="0"/>
              <a:t>necessity </a:t>
            </a:r>
            <a:r>
              <a:rPr lang="en-US" sz="2000" dirty="0" smtClean="0"/>
              <a:t>that</a:t>
            </a:r>
            <a:r>
              <a:rPr lang="en-US" sz="2000" dirty="0"/>
              <a:t>:</a:t>
            </a:r>
          </a:p>
          <a:p>
            <a:pPr marL="800280" lvl="1" indent="-342720">
              <a:lnSpc>
                <a:spcPct val="90000"/>
              </a:lnSpc>
              <a:buBlip>
                <a:blip r:embed="rId2"/>
              </a:buBlip>
            </a:pPr>
            <a:endParaRPr lang="en-US" b="1" dirty="0" smtClean="0"/>
          </a:p>
          <a:p>
            <a:pPr marL="800280" lvl="1" indent="-342720">
              <a:lnSpc>
                <a:spcPct val="90000"/>
              </a:lnSpc>
              <a:buBlip>
                <a:blip r:embed="rId2"/>
              </a:buBlip>
            </a:pPr>
            <a:r>
              <a:rPr lang="en-US" b="1" dirty="0" smtClean="0"/>
              <a:t>all </a:t>
            </a:r>
            <a:r>
              <a:rPr lang="en-US" b="1" dirty="0"/>
              <a:t>Rel-14 stage 3 work is completed by June 2017</a:t>
            </a:r>
            <a:r>
              <a:rPr lang="en-US" dirty="0"/>
              <a:t>. </a:t>
            </a:r>
            <a:r>
              <a:rPr lang="en-US" dirty="0" smtClean="0"/>
              <a:t/>
            </a:r>
            <a:br>
              <a:rPr lang="en-US" dirty="0" smtClean="0"/>
            </a:br>
            <a:r>
              <a:rPr lang="en-US" dirty="0" smtClean="0"/>
              <a:t>Work </a:t>
            </a:r>
            <a:r>
              <a:rPr lang="en-US" dirty="0"/>
              <a:t>will be done based on the content of approved exception sheets. </a:t>
            </a:r>
            <a:br>
              <a:rPr lang="en-US" dirty="0"/>
            </a:br>
            <a:r>
              <a:rPr lang="en-US" dirty="0">
                <a:solidFill>
                  <a:srgbClr val="FF0000"/>
                </a:solidFill>
                <a:sym typeface="Wingdings"/>
              </a:rPr>
              <a:t></a:t>
            </a:r>
            <a:r>
              <a:rPr lang="en-US" dirty="0">
                <a:solidFill>
                  <a:srgbClr val="FF0000"/>
                </a:solidFill>
              </a:rPr>
              <a:t> whatever is not completed in June is in danger to be shifted to the next release and needs therefore also to be shifted on stage 2 and stage 1 level</a:t>
            </a:r>
            <a:r>
              <a:rPr lang="en-US" dirty="0" smtClean="0">
                <a:solidFill>
                  <a:srgbClr val="FF0000"/>
                </a:solidFill>
              </a:rPr>
              <a:t>.</a:t>
            </a:r>
          </a:p>
          <a:p>
            <a:pPr marL="800280" lvl="1" indent="-342720">
              <a:lnSpc>
                <a:spcPct val="90000"/>
              </a:lnSpc>
            </a:pPr>
            <a:endParaRPr lang="en-US" dirty="0" smtClean="0"/>
          </a:p>
          <a:p>
            <a:pPr marL="800280" lvl="1" indent="-342720">
              <a:lnSpc>
                <a:spcPct val="90000"/>
              </a:lnSpc>
              <a:buBlip>
                <a:blip r:embed="rId2"/>
              </a:buBlip>
            </a:pPr>
            <a:r>
              <a:rPr lang="en-US" b="1" dirty="0"/>
              <a:t>the timelines agreed for Rel-15 are strictly kept by all SA WGs. </a:t>
            </a:r>
            <a:r>
              <a:rPr lang="en-US" b="1" dirty="0" smtClean="0"/>
              <a:t/>
            </a:r>
            <a:br>
              <a:rPr lang="en-US" b="1" dirty="0" smtClean="0"/>
            </a:br>
            <a:r>
              <a:rPr lang="en-US" dirty="0" smtClean="0"/>
              <a:t>This </a:t>
            </a:r>
            <a:r>
              <a:rPr lang="en-US" dirty="0"/>
              <a:t>is not only requested for the main stage 2 work, but also for work related to e.g. security, APIs and mission critical issues. </a:t>
            </a:r>
            <a:br>
              <a:rPr lang="en-US" dirty="0"/>
            </a:br>
            <a:r>
              <a:rPr lang="en-US" dirty="0">
                <a:solidFill>
                  <a:srgbClr val="FF0000"/>
                </a:solidFill>
                <a:sym typeface="Wingdings"/>
              </a:rPr>
              <a:t></a:t>
            </a:r>
            <a:r>
              <a:rPr lang="en-US" dirty="0">
                <a:solidFill>
                  <a:srgbClr val="FF0000"/>
                </a:solidFill>
              </a:rPr>
              <a:t> if requirements are late or major issues are changed after the deadlines, CT cannot guarantee the timely completion of </a:t>
            </a:r>
            <a:r>
              <a:rPr lang="en-US" dirty="0" smtClean="0">
                <a:solidFill>
                  <a:srgbClr val="FF0000"/>
                </a:solidFill>
              </a:rPr>
              <a:t>Rel-15</a:t>
            </a:r>
          </a:p>
          <a:p>
            <a:pPr marL="800280" lvl="1" indent="-342720">
              <a:lnSpc>
                <a:spcPct val="90000"/>
              </a:lnSpc>
              <a:buBlip>
                <a:blip r:embed="rId2"/>
              </a:buBlip>
            </a:pPr>
            <a:endParaRPr lang="en-US" sz="2000" dirty="0"/>
          </a:p>
          <a:p>
            <a:pPr marL="343080" indent="-342720">
              <a:lnSpc>
                <a:spcPct val="90000"/>
              </a:lnSpc>
              <a:buBlip>
                <a:blip r:embed="rId2"/>
              </a:buBlip>
            </a:pPr>
            <a:r>
              <a:rPr lang="en-US" sz="2000" dirty="0"/>
              <a:t>CT assumes responsibility on 5G stage 2 work where CT already owns the related stage 2 work in earlier releases. </a:t>
            </a:r>
          </a:p>
          <a:p>
            <a:pPr marL="343080" indent="-342720">
              <a:lnSpc>
                <a:spcPct val="90000"/>
              </a:lnSpc>
              <a:buBlip>
                <a:blip r:embed="rId2"/>
              </a:buBlip>
            </a:pPr>
            <a:endParaRPr lang="en-US" dirty="0"/>
          </a:p>
          <a:p>
            <a:pPr marL="800280" lvl="1" indent="-342720">
              <a:lnSpc>
                <a:spcPct val="90000"/>
              </a:lnSpc>
              <a:buBlip>
                <a:blip r:embed="rId2"/>
              </a:buBlip>
            </a:pPr>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endParaRPr lang="en-US" sz="2800" b="0" strike="noStrike" spc="-1" dirty="0">
              <a:solidFill>
                <a:srgbClr val="000000"/>
              </a:solidFill>
              <a:uFill>
                <a:solidFill>
                  <a:srgbClr val="FFFFFF"/>
                </a:solidFill>
              </a:uFill>
              <a:latin typeface="Calibri"/>
            </a:endParaRPr>
          </a:p>
          <a:p>
            <a:pPr>
              <a:lnSpc>
                <a:spcPct val="100000"/>
              </a:lnSpc>
            </a:pPr>
            <a:endParaRPr lang="en-US" sz="2800" b="0" strike="noStrike" spc="-1" dirty="0">
              <a:solidFill>
                <a:srgbClr val="000000"/>
              </a:solidFill>
              <a:uFill>
                <a:solidFill>
                  <a:srgbClr val="FFFFFF"/>
                </a:solidFill>
              </a:uFill>
              <a:latin typeface="Calibri"/>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26</a:t>
            </a:fld>
            <a:endParaRPr lang="en-US" sz="1400" b="0" strike="noStrike" spc="-1" dirty="0">
              <a:solidFill>
                <a:srgbClr val="000000"/>
              </a:solidFill>
              <a:uFill>
                <a:solidFill>
                  <a:srgbClr val="FFFFFF"/>
                </a:solidFill>
              </a:uFill>
              <a:latin typeface="Times New Roman"/>
            </a:endParaRPr>
          </a:p>
        </p:txBody>
      </p:sp>
      <p:sp>
        <p:nvSpPr>
          <p:cNvPr id="7" name="PlaceHolder 4"/>
          <p:cNvSpPr txBox="1">
            <a:spLocks/>
          </p:cNvSpPr>
          <p:nvPr/>
        </p:nvSpPr>
        <p:spPr>
          <a:xfrm>
            <a:off x="8710680" y="6635640"/>
            <a:ext cx="394920" cy="221760"/>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404CBDD9-1453-49B4-ADDE-5E5FC2A17FE0}" type="slidenum">
              <a:rPr kumimoji="0" lang="en-US" sz="1100" b="0" i="0" u="none" strike="noStrike" kern="1200" cap="none" spc="-1" normalizeH="0" baseline="0" noProof="0" smtClean="0">
                <a:ln>
                  <a:noFill/>
                </a:ln>
                <a:solidFill>
                  <a:srgbClr val="FFFFFF"/>
                </a:solidFill>
                <a:effectLst/>
                <a:uLnTx/>
                <a:uFill>
                  <a:solidFill>
                    <a:srgbClr val="FFFFFF"/>
                  </a:solidFill>
                </a:uFill>
                <a:latin typeface="Arial"/>
                <a:ea typeface="MS PGothic"/>
                <a:cs typeface="+mn-cs"/>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400" b="0" i="0" u="none" strike="noStrike" kern="1200" cap="none" spc="-1" normalizeH="0" baseline="0" noProof="0" dirty="0">
              <a:ln>
                <a:noFill/>
              </a:ln>
              <a:solidFill>
                <a:srgbClr val="000000"/>
              </a:solidFill>
              <a:effectLst/>
              <a:uLnTx/>
              <a:uFill>
                <a:solidFill>
                  <a:srgbClr val="FFFFFF"/>
                </a:solidFill>
              </a:uFill>
              <a:latin typeface="Times New Roman"/>
              <a:ea typeface="+mn-ea"/>
              <a:cs typeface="+mn-c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TextShape 1"/>
          <p:cNvSpPr txBox="1"/>
          <p:nvPr/>
        </p:nvSpPr>
        <p:spPr>
          <a:xfrm>
            <a:off x="457200" y="1403770"/>
            <a:ext cx="8229240" cy="4525560"/>
          </a:xfrm>
          <a:prstGeom prst="rect">
            <a:avLst/>
          </a:prstGeom>
          <a:noFill/>
          <a:ln>
            <a:noFill/>
          </a:ln>
        </p:spPr>
        <p:txBody>
          <a:bodyPr/>
          <a:lstStyle/>
          <a:p>
            <a:pPr marL="343080" lvl="0" indent="-342720">
              <a:lnSpc>
                <a:spcPct val="90000"/>
              </a:lnSpc>
              <a:buBlip>
                <a:blip r:embed="rId2"/>
              </a:buBlip>
            </a:pPr>
            <a:r>
              <a:rPr lang="en-US" sz="2000" dirty="0"/>
              <a:t>CT Work Item for Light </a:t>
            </a:r>
            <a:r>
              <a:rPr lang="en-US" sz="2000" dirty="0" smtClean="0"/>
              <a:t>Connection (LC) </a:t>
            </a:r>
            <a:r>
              <a:rPr lang="en-US" sz="2000" dirty="0"/>
              <a:t>was revised and approved </a:t>
            </a:r>
            <a:r>
              <a:rPr lang="en-US" sz="2000" dirty="0" smtClean="0"/>
              <a:t/>
            </a:r>
            <a:br>
              <a:rPr lang="en-US" sz="2000" dirty="0" smtClean="0"/>
            </a:br>
            <a:endParaRPr lang="en-US" sz="2000" dirty="0"/>
          </a:p>
          <a:p>
            <a:pPr marL="343080" lvl="0" indent="-342720">
              <a:lnSpc>
                <a:spcPct val="90000"/>
              </a:lnSpc>
              <a:buBlip>
                <a:blip r:embed="rId2"/>
              </a:buBlip>
            </a:pPr>
            <a:r>
              <a:rPr lang="en-US" sz="2000" dirty="0" smtClean="0"/>
              <a:t>A </a:t>
            </a:r>
            <a:r>
              <a:rPr lang="en-US" sz="2000" dirty="0"/>
              <a:t>Rel-14 Exception Sheet was </a:t>
            </a:r>
            <a:r>
              <a:rPr lang="en-US" sz="2000" dirty="0" smtClean="0"/>
              <a:t>not </a:t>
            </a:r>
            <a:r>
              <a:rPr lang="en-US" sz="2000" dirty="0"/>
              <a:t>approved. </a:t>
            </a:r>
            <a:r>
              <a:rPr lang="en-US" sz="2000" dirty="0" smtClean="0"/>
              <a:t/>
            </a:r>
            <a:br>
              <a:rPr lang="en-US" sz="2000" dirty="0" smtClean="0"/>
            </a:br>
            <a:endParaRPr lang="en-US" sz="2000" dirty="0"/>
          </a:p>
          <a:p>
            <a:pPr marL="343080" lvl="0" indent="-342720">
              <a:lnSpc>
                <a:spcPct val="90000"/>
              </a:lnSpc>
              <a:buBlip>
                <a:blip r:embed="rId2"/>
              </a:buBlip>
            </a:pPr>
            <a:r>
              <a:rPr lang="en-US" sz="2000" dirty="0"/>
              <a:t>In </a:t>
            </a:r>
            <a:r>
              <a:rPr lang="en-US" sz="2000" dirty="0" smtClean="0"/>
              <a:t>CT1, </a:t>
            </a:r>
            <a:r>
              <a:rPr lang="en-US" sz="2000" dirty="0"/>
              <a:t>3 CRs on LC have been found technically correct (but were not agreed/approved). </a:t>
            </a:r>
            <a:r>
              <a:rPr lang="en-US" sz="2000" dirty="0" smtClean="0"/>
              <a:t/>
            </a:r>
            <a:br>
              <a:rPr lang="en-US" sz="2000" dirty="0" smtClean="0"/>
            </a:br>
            <a:endParaRPr lang="en-US" sz="2000" dirty="0"/>
          </a:p>
          <a:p>
            <a:pPr marL="343080" lvl="0" indent="-342720">
              <a:lnSpc>
                <a:spcPct val="90000"/>
              </a:lnSpc>
              <a:buBlip>
                <a:blip r:embed="rId2"/>
              </a:buBlip>
            </a:pPr>
            <a:r>
              <a:rPr lang="en-US" sz="2000" dirty="0"/>
              <a:t>There is currently no approved (Rel-14) WID in SA2 on LC. </a:t>
            </a:r>
            <a:r>
              <a:rPr lang="en-US" sz="2000" dirty="0" smtClean="0"/>
              <a:t/>
            </a:r>
            <a:br>
              <a:rPr lang="en-US" sz="2000" dirty="0" smtClean="0"/>
            </a:br>
            <a:endParaRPr lang="en-US" sz="2000" dirty="0"/>
          </a:p>
          <a:p>
            <a:pPr marL="343080" lvl="0" indent="-342720">
              <a:lnSpc>
                <a:spcPct val="90000"/>
              </a:lnSpc>
              <a:buBlip>
                <a:blip r:embed="rId2"/>
              </a:buBlip>
            </a:pPr>
            <a:r>
              <a:rPr lang="en-US" sz="2000" dirty="0"/>
              <a:t>Several companies indicated that SA stage 2 is missing and therefore did not see it feasible to start the related stage 3 work in R14 at all in the remaining time until June 2017</a:t>
            </a:r>
            <a:r>
              <a:rPr lang="en-US" sz="2000" dirty="0" smtClean="0"/>
              <a:t>.</a:t>
            </a:r>
            <a:br>
              <a:rPr lang="en-US" sz="2000" dirty="0" smtClean="0"/>
            </a:br>
            <a:endParaRPr lang="en-US" sz="2000" dirty="0"/>
          </a:p>
          <a:p>
            <a:pPr marL="343080" lvl="0" indent="-342720">
              <a:lnSpc>
                <a:spcPct val="90000"/>
              </a:lnSpc>
              <a:buBlip>
                <a:blip r:embed="rId2"/>
              </a:buBlip>
            </a:pPr>
            <a:r>
              <a:rPr lang="en-US" sz="2000" dirty="0"/>
              <a:t>Several companies on the other hand indicated that they are willing to do the LC work, that the already existing CRs cover already large parts of the work and that LC can be completed on stage 3 level given that SA2 finishes the related work soon.</a:t>
            </a:r>
          </a:p>
          <a:p>
            <a:pPr marL="343080" indent="-342720">
              <a:lnSpc>
                <a:spcPct val="90000"/>
              </a:lnSpc>
              <a:buBlip>
                <a:blip r:embed="rId2"/>
              </a:buBlip>
            </a:pPr>
            <a:endParaRPr lang="en-US" sz="2000" dirty="0"/>
          </a:p>
          <a:p>
            <a:pPr marL="343080" indent="-342720">
              <a:lnSpc>
                <a:spcPct val="90000"/>
              </a:lnSpc>
              <a:buBlip>
                <a:blip r:embed="rId2"/>
              </a:buBlip>
            </a:pPr>
            <a:endParaRPr lang="en-US" sz="2000" dirty="0"/>
          </a:p>
          <a:p>
            <a:pPr marL="343080" indent="-342720">
              <a:lnSpc>
                <a:spcPct val="90000"/>
              </a:lnSpc>
              <a:buBlip>
                <a:blip r:embed="rId2"/>
              </a:buBlip>
            </a:pPr>
            <a:endParaRPr lang="en-US" sz="2000" dirty="0"/>
          </a:p>
          <a:p>
            <a:pPr marL="343080" indent="-342720">
              <a:lnSpc>
                <a:spcPct val="90000"/>
              </a:lnSpc>
              <a:buBlip>
                <a:blip r:embed="rId2"/>
              </a:buBlip>
            </a:pPr>
            <a:endParaRPr lang="en-US" sz="2000" dirty="0"/>
          </a:p>
          <a:p>
            <a:pPr marL="343080" indent="-342720">
              <a:lnSpc>
                <a:spcPct val="90000"/>
              </a:lnSpc>
              <a:buBlip>
                <a:blip r:embed="rId2"/>
              </a:buBlip>
            </a:pPr>
            <a:endParaRPr lang="en-US" sz="2000" dirty="0"/>
          </a:p>
        </p:txBody>
      </p:sp>
      <p:sp>
        <p:nvSpPr>
          <p:cNvPr id="334"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Light Connection</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27</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TextShape 1"/>
          <p:cNvSpPr txBox="1"/>
          <p:nvPr/>
        </p:nvSpPr>
        <p:spPr>
          <a:xfrm>
            <a:off x="457200" y="1403770"/>
            <a:ext cx="8229240" cy="4525560"/>
          </a:xfrm>
          <a:prstGeom prst="rect">
            <a:avLst/>
          </a:prstGeom>
          <a:noFill/>
          <a:ln>
            <a:noFill/>
          </a:ln>
        </p:spPr>
        <p:txBody>
          <a:bodyPr/>
          <a:lstStyle/>
          <a:p>
            <a:pPr marL="343080" lvl="0" indent="-342720">
              <a:lnSpc>
                <a:spcPct val="90000"/>
              </a:lnSpc>
              <a:buBlip>
                <a:blip r:embed="rId2"/>
              </a:buBlip>
            </a:pPr>
            <a:r>
              <a:rPr lang="en-US" dirty="0"/>
              <a:t>The </a:t>
            </a:r>
            <a:r>
              <a:rPr lang="en-US" dirty="0" smtClean="0"/>
              <a:t>CT work </a:t>
            </a:r>
            <a:r>
              <a:rPr lang="en-US" dirty="0"/>
              <a:t>on Rel-14 MC suffers from two issues</a:t>
            </a:r>
            <a:r>
              <a:rPr lang="en-US" dirty="0" smtClean="0"/>
              <a:t>:</a:t>
            </a:r>
            <a:br>
              <a:rPr lang="en-US" dirty="0" smtClean="0"/>
            </a:br>
            <a:endParaRPr lang="en-US" dirty="0"/>
          </a:p>
          <a:p>
            <a:pPr marL="914760" lvl="1" indent="-457200">
              <a:lnSpc>
                <a:spcPct val="90000"/>
              </a:lnSpc>
              <a:buFont typeface="+mj-lt"/>
              <a:buAutoNum type="arabicPeriod"/>
            </a:pPr>
            <a:r>
              <a:rPr lang="en-US" dirty="0"/>
              <a:t>A </a:t>
            </a:r>
            <a:r>
              <a:rPr lang="en-US" b="1" dirty="0"/>
              <a:t>lack of resources</a:t>
            </a:r>
            <a:r>
              <a:rPr lang="en-US" dirty="0"/>
              <a:t>, i.e. there are not enough </a:t>
            </a:r>
            <a:r>
              <a:rPr lang="en-US" dirty="0" smtClean="0"/>
              <a:t>delegates </a:t>
            </a:r>
            <a:r>
              <a:rPr lang="en-US" dirty="0"/>
              <a:t>on stage 3 level to guarantee the timely completion of R14 MC</a:t>
            </a:r>
            <a:r>
              <a:rPr lang="en-US" dirty="0" smtClean="0"/>
              <a:t>.</a:t>
            </a:r>
            <a:br>
              <a:rPr lang="en-US" dirty="0" smtClean="0"/>
            </a:br>
            <a:endParaRPr lang="en-US" dirty="0"/>
          </a:p>
          <a:p>
            <a:pPr marL="914760" lvl="1" indent="-457200">
              <a:lnSpc>
                <a:spcPct val="90000"/>
              </a:lnSpc>
              <a:buFont typeface="+mj-lt"/>
              <a:buAutoNum type="arabicPeriod"/>
            </a:pPr>
            <a:r>
              <a:rPr lang="en-US" dirty="0" smtClean="0"/>
              <a:t>The </a:t>
            </a:r>
            <a:r>
              <a:rPr lang="en-US" b="1" dirty="0"/>
              <a:t>late completion of stage 2</a:t>
            </a:r>
            <a:r>
              <a:rPr lang="en-US" dirty="0"/>
              <a:t>, which only allowed a late start of the work in CT groups. Still there are several items open in stage 2.</a:t>
            </a:r>
          </a:p>
          <a:p>
            <a:pPr marL="343080" lvl="0" indent="-342720">
              <a:lnSpc>
                <a:spcPct val="90000"/>
              </a:lnSpc>
              <a:buBlip>
                <a:blip r:embed="rId2"/>
              </a:buBlip>
            </a:pPr>
            <a:endParaRPr lang="en-US" dirty="0" smtClean="0"/>
          </a:p>
          <a:p>
            <a:pPr marL="343080" lvl="0" indent="-342720">
              <a:lnSpc>
                <a:spcPct val="90000"/>
              </a:lnSpc>
              <a:buBlip>
                <a:blip r:embed="rId2"/>
              </a:buBlip>
            </a:pPr>
            <a:r>
              <a:rPr lang="en-US" dirty="0" smtClean="0"/>
              <a:t>CT collected work tasks which are still open </a:t>
            </a:r>
            <a:r>
              <a:rPr lang="en-US" dirty="0"/>
              <a:t>f</a:t>
            </a:r>
            <a:r>
              <a:rPr lang="en-US" dirty="0" smtClean="0"/>
              <a:t>or R14 MC Services, </a:t>
            </a:r>
            <a:r>
              <a:rPr lang="en-US" dirty="0"/>
              <a:t>i.e. </a:t>
            </a:r>
            <a:endParaRPr lang="en-US" dirty="0" smtClean="0"/>
          </a:p>
          <a:p>
            <a:pPr marL="800280" lvl="1" indent="-342720">
              <a:lnSpc>
                <a:spcPct val="90000"/>
              </a:lnSpc>
              <a:buBlip>
                <a:blip r:embed="rId2"/>
              </a:buBlip>
            </a:pPr>
            <a:r>
              <a:rPr lang="en-US" dirty="0" smtClean="0"/>
              <a:t>MCPTT </a:t>
            </a:r>
            <a:r>
              <a:rPr lang="en-US" dirty="0"/>
              <a:t>Enhancements, </a:t>
            </a:r>
            <a:endParaRPr lang="en-US" dirty="0" smtClean="0"/>
          </a:p>
          <a:p>
            <a:pPr marL="800280" lvl="1" indent="-342720">
              <a:lnSpc>
                <a:spcPct val="90000"/>
              </a:lnSpc>
              <a:buBlip>
                <a:blip r:embed="rId2"/>
              </a:buBlip>
            </a:pPr>
            <a:r>
              <a:rPr lang="en-US" dirty="0" err="1" smtClean="0"/>
              <a:t>MCData</a:t>
            </a:r>
            <a:r>
              <a:rPr lang="en-US" dirty="0" smtClean="0"/>
              <a:t> </a:t>
            </a:r>
            <a:r>
              <a:rPr lang="en-US" dirty="0"/>
              <a:t>and </a:t>
            </a:r>
            <a:endParaRPr lang="en-US" dirty="0" smtClean="0"/>
          </a:p>
          <a:p>
            <a:pPr marL="800280" lvl="1" indent="-342720">
              <a:lnSpc>
                <a:spcPct val="90000"/>
              </a:lnSpc>
              <a:buBlip>
                <a:blip r:embed="rId2"/>
              </a:buBlip>
            </a:pPr>
            <a:r>
              <a:rPr lang="en-US" dirty="0" err="1" smtClean="0"/>
              <a:t>MCVideo</a:t>
            </a:r>
            <a:r>
              <a:rPr lang="en-US" dirty="0" smtClean="0"/>
              <a:t>.</a:t>
            </a:r>
          </a:p>
          <a:p>
            <a:pPr marL="800280" lvl="1" indent="-342720">
              <a:lnSpc>
                <a:spcPct val="90000"/>
              </a:lnSpc>
              <a:buBlip>
                <a:blip r:embed="rId2"/>
              </a:buBlip>
            </a:pPr>
            <a:endParaRPr lang="en-US" dirty="0"/>
          </a:p>
          <a:p>
            <a:pPr marL="343080" indent="-342720">
              <a:lnSpc>
                <a:spcPct val="90000"/>
              </a:lnSpc>
              <a:buBlip>
                <a:blip r:embed="rId2"/>
              </a:buBlip>
            </a:pPr>
            <a:r>
              <a:rPr lang="en-US" dirty="0" smtClean="0"/>
              <a:t>Delegates </a:t>
            </a:r>
            <a:r>
              <a:rPr lang="en-US" dirty="0"/>
              <a:t>were asked to volunteer for those work tasks which they intend to contribute until </a:t>
            </a:r>
            <a:r>
              <a:rPr lang="en-US" dirty="0" smtClean="0"/>
              <a:t>June 2017.</a:t>
            </a:r>
            <a:endParaRPr lang="en-US" dirty="0"/>
          </a:p>
          <a:p>
            <a:pPr marL="343080" lvl="0" indent="-342720">
              <a:lnSpc>
                <a:spcPct val="90000"/>
              </a:lnSpc>
              <a:buBlip>
                <a:blip r:embed="rId2"/>
              </a:buBlip>
            </a:pPr>
            <a:endParaRPr lang="en-US" dirty="0" smtClean="0"/>
          </a:p>
          <a:p>
            <a:pPr marL="343080" lvl="0" indent="-342720">
              <a:lnSpc>
                <a:spcPct val="90000"/>
              </a:lnSpc>
              <a:buBlip>
                <a:blip r:embed="rId2"/>
              </a:buBlip>
            </a:pPr>
            <a:r>
              <a:rPr lang="en-US" dirty="0" smtClean="0"/>
              <a:t>The </a:t>
            </a:r>
            <a:r>
              <a:rPr lang="en-US" dirty="0"/>
              <a:t>list of open work tasks and the volunteers is attached to this report.</a:t>
            </a:r>
          </a:p>
          <a:p>
            <a:pPr marL="343080" lvl="0" indent="-342720">
              <a:lnSpc>
                <a:spcPct val="90000"/>
              </a:lnSpc>
              <a:buBlip>
                <a:blip r:embed="rId2"/>
              </a:buBlip>
            </a:pPr>
            <a:endParaRPr lang="en-US" sz="2000" dirty="0"/>
          </a:p>
          <a:p>
            <a:pPr marL="343080" indent="-342720">
              <a:lnSpc>
                <a:spcPct val="90000"/>
              </a:lnSpc>
              <a:buBlip>
                <a:blip r:embed="rId2"/>
              </a:buBlip>
            </a:pPr>
            <a:endParaRPr lang="en-US" sz="2000" dirty="0"/>
          </a:p>
          <a:p>
            <a:pPr marL="343080" indent="-342720">
              <a:lnSpc>
                <a:spcPct val="90000"/>
              </a:lnSpc>
              <a:buBlip>
                <a:blip r:embed="rId2"/>
              </a:buBlip>
            </a:pPr>
            <a:endParaRPr lang="en-US" sz="2000" dirty="0"/>
          </a:p>
          <a:p>
            <a:pPr marL="343080" indent="-342720">
              <a:lnSpc>
                <a:spcPct val="90000"/>
              </a:lnSpc>
              <a:buBlip>
                <a:blip r:embed="rId2"/>
              </a:buBlip>
            </a:pPr>
            <a:endParaRPr lang="en-US" sz="2000" dirty="0"/>
          </a:p>
        </p:txBody>
      </p:sp>
      <p:sp>
        <p:nvSpPr>
          <p:cNvPr id="334"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MC Services Rel-14 (1/2)</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28</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TextShape 1"/>
          <p:cNvSpPr txBox="1"/>
          <p:nvPr/>
        </p:nvSpPr>
        <p:spPr>
          <a:xfrm>
            <a:off x="457200" y="1403770"/>
            <a:ext cx="8229240" cy="4525560"/>
          </a:xfrm>
          <a:prstGeom prst="rect">
            <a:avLst/>
          </a:prstGeom>
          <a:noFill/>
          <a:ln>
            <a:noFill/>
          </a:ln>
        </p:spPr>
        <p:txBody>
          <a:bodyPr/>
          <a:lstStyle/>
          <a:p>
            <a:pPr marL="343080" indent="-342720">
              <a:lnSpc>
                <a:spcPct val="90000"/>
              </a:lnSpc>
              <a:buBlip>
                <a:blip r:embed="rId2"/>
              </a:buBlip>
            </a:pPr>
            <a:r>
              <a:rPr lang="en-US" sz="2000" dirty="0"/>
              <a:t>Not all </a:t>
            </a:r>
            <a:r>
              <a:rPr lang="en-US" sz="2000" dirty="0" smtClean="0"/>
              <a:t>identified open work </a:t>
            </a:r>
            <a:r>
              <a:rPr lang="en-US" sz="2000" dirty="0"/>
              <a:t>tasks got volunteers</a:t>
            </a:r>
            <a:r>
              <a:rPr lang="en-US" sz="2000" dirty="0" smtClean="0"/>
              <a:t>.</a:t>
            </a:r>
            <a:br>
              <a:rPr lang="en-US" sz="2000" dirty="0" smtClean="0"/>
            </a:br>
            <a:endParaRPr lang="en-US" sz="2000" dirty="0"/>
          </a:p>
          <a:p>
            <a:pPr marL="343080" indent="-342720">
              <a:lnSpc>
                <a:spcPct val="90000"/>
              </a:lnSpc>
              <a:buBlip>
                <a:blip r:embed="rId2"/>
              </a:buBlip>
            </a:pPr>
            <a:r>
              <a:rPr lang="en-US" sz="2000" dirty="0"/>
              <a:t>Some work tasks are </a:t>
            </a:r>
            <a:r>
              <a:rPr lang="en-US" sz="2000" dirty="0" smtClean="0"/>
              <a:t>highlighted </a:t>
            </a:r>
            <a:r>
              <a:rPr lang="en-US" sz="2000" dirty="0"/>
              <a:t>in </a:t>
            </a:r>
            <a:r>
              <a:rPr lang="en-US" sz="2000" b="1" dirty="0"/>
              <a:t>yellow</a:t>
            </a:r>
            <a:r>
              <a:rPr lang="en-US" sz="2000" dirty="0"/>
              <a:t> (complicated, but still somehow manageable), some are highlighted in </a:t>
            </a:r>
            <a:r>
              <a:rPr lang="en-US" sz="2000" b="1" dirty="0"/>
              <a:t>red</a:t>
            </a:r>
            <a:r>
              <a:rPr lang="en-US" sz="2000" dirty="0"/>
              <a:t> (highly unlikely to be finished by June, some due to open stage 2 issues</a:t>
            </a:r>
            <a:r>
              <a:rPr lang="en-US" sz="2000" dirty="0" smtClean="0"/>
              <a:t>).</a:t>
            </a:r>
            <a:br>
              <a:rPr lang="en-US" sz="2000" dirty="0" smtClean="0"/>
            </a:br>
            <a:endParaRPr lang="en-US" sz="2000" dirty="0"/>
          </a:p>
          <a:p>
            <a:pPr marL="343080" indent="-342720">
              <a:lnSpc>
                <a:spcPct val="90000"/>
              </a:lnSpc>
              <a:buBlip>
                <a:blip r:embed="rId2"/>
              </a:buBlip>
            </a:pPr>
            <a:r>
              <a:rPr lang="en-US" sz="2000" dirty="0"/>
              <a:t>CT WGs will continue working on these open work tasks, anybody can take on more work than currently committed to. </a:t>
            </a:r>
            <a:r>
              <a:rPr lang="en-US" sz="2000" dirty="0" smtClean="0"/>
              <a:t/>
            </a:r>
            <a:br>
              <a:rPr lang="en-US" sz="2000" dirty="0" smtClean="0"/>
            </a:br>
            <a:endParaRPr lang="en-US" sz="2000" dirty="0"/>
          </a:p>
          <a:p>
            <a:pPr marL="343080" indent="-342720">
              <a:lnSpc>
                <a:spcPct val="90000"/>
              </a:lnSpc>
              <a:buBlip>
                <a:blip r:embed="rId2"/>
              </a:buBlip>
            </a:pPr>
            <a:r>
              <a:rPr lang="en-US" sz="2000" dirty="0"/>
              <a:t>SA should take this as a polite warning that there is a danger that a larger number of work tasks for MCPTT WIs cannot be completed by June</a:t>
            </a:r>
            <a:r>
              <a:rPr lang="en-US" sz="2000" dirty="0" smtClean="0"/>
              <a:t>.</a:t>
            </a:r>
            <a:br>
              <a:rPr lang="en-US" sz="2000" dirty="0" smtClean="0"/>
            </a:br>
            <a:r>
              <a:rPr lang="en-US" sz="2000" dirty="0" smtClean="0"/>
              <a:t> </a:t>
            </a:r>
            <a:endParaRPr lang="en-US" sz="2000" dirty="0"/>
          </a:p>
          <a:p>
            <a:pPr marL="343080" indent="-342720">
              <a:lnSpc>
                <a:spcPct val="90000"/>
              </a:lnSpc>
              <a:buBlip>
                <a:blip r:embed="rId2"/>
              </a:buBlip>
            </a:pPr>
            <a:r>
              <a:rPr lang="en-US" sz="2000" b="1" dirty="0"/>
              <a:t>In June it is highly unlikely that CT will grant further exceptions for those work tasks which are not completed until </a:t>
            </a:r>
            <a:r>
              <a:rPr lang="en-US" sz="2000" b="1" dirty="0" smtClean="0"/>
              <a:t>then, i.e</a:t>
            </a:r>
            <a:r>
              <a:rPr lang="en-US" sz="2000" b="1" dirty="0"/>
              <a:t>. the related work very likely will then be shifted to Rel-15.</a:t>
            </a:r>
          </a:p>
          <a:p>
            <a:pPr marL="343080" lvl="0" indent="-342720">
              <a:lnSpc>
                <a:spcPct val="90000"/>
              </a:lnSpc>
              <a:buBlip>
                <a:blip r:embed="rId2"/>
              </a:buBlip>
            </a:pPr>
            <a:endParaRPr lang="en-US" sz="2000" dirty="0"/>
          </a:p>
          <a:p>
            <a:pPr marL="343080" indent="-342720">
              <a:lnSpc>
                <a:spcPct val="90000"/>
              </a:lnSpc>
              <a:buBlip>
                <a:blip r:embed="rId2"/>
              </a:buBlip>
            </a:pPr>
            <a:endParaRPr lang="en-US" sz="2000" dirty="0"/>
          </a:p>
          <a:p>
            <a:pPr marL="343080" indent="-342720">
              <a:lnSpc>
                <a:spcPct val="90000"/>
              </a:lnSpc>
              <a:buBlip>
                <a:blip r:embed="rId2"/>
              </a:buBlip>
            </a:pPr>
            <a:endParaRPr lang="en-US" sz="2000" dirty="0"/>
          </a:p>
          <a:p>
            <a:pPr marL="343080" indent="-342720">
              <a:lnSpc>
                <a:spcPct val="90000"/>
              </a:lnSpc>
              <a:buBlip>
                <a:blip r:embed="rId2"/>
              </a:buBlip>
            </a:pPr>
            <a:endParaRPr lang="en-US" sz="2000" dirty="0"/>
          </a:p>
        </p:txBody>
      </p:sp>
      <p:sp>
        <p:nvSpPr>
          <p:cNvPr id="334"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MC Services Rel-14 (2/2)</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29</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 name="CustomShape 1"/>
          <p:cNvSpPr/>
          <p:nvPr/>
        </p:nvSpPr>
        <p:spPr>
          <a:xfrm>
            <a:off x="457200" y="274680"/>
            <a:ext cx="6833880" cy="11426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nchor="ctr"/>
          <a:lstStyle/>
          <a:p>
            <a:pPr algn="ctr">
              <a:lnSpc>
                <a:spcPct val="100000"/>
              </a:lnSpc>
            </a:pPr>
            <a:r>
              <a:rPr lang="en-US" sz="3200" b="0" strike="noStrike" spc="-1">
                <a:solidFill>
                  <a:srgbClr val="FF0000"/>
                </a:solidFill>
                <a:uFill>
                  <a:solidFill>
                    <a:srgbClr val="FFFFFF"/>
                  </a:solidFill>
                </a:uFill>
                <a:latin typeface="Arial"/>
              </a:rPr>
              <a:t>TSG CT#75 Statistics</a:t>
            </a:r>
            <a:endParaRPr lang="en-US" sz="1800" b="0" strike="noStrike" spc="-1">
              <a:solidFill>
                <a:srgbClr val="000000"/>
              </a:solidFill>
              <a:uFill>
                <a:solidFill>
                  <a:srgbClr val="FFFFFF"/>
                </a:solidFill>
              </a:uFill>
              <a:latin typeface="Arial"/>
            </a:endParaRPr>
          </a:p>
        </p:txBody>
      </p:sp>
      <p:sp>
        <p:nvSpPr>
          <p:cNvPr id="162" name="CustomShape 2"/>
          <p:cNvSpPr/>
          <p:nvPr/>
        </p:nvSpPr>
        <p:spPr>
          <a:xfrm>
            <a:off x="258840" y="1160640"/>
            <a:ext cx="8534160" cy="533844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marL="343080" indent="-342720">
              <a:lnSpc>
                <a:spcPct val="90000"/>
              </a:lnSpc>
              <a:buBlip>
                <a:blip r:embed="rId2"/>
              </a:buBlip>
            </a:pPr>
            <a:r>
              <a:rPr lang="en-US" sz="2800" b="0" strike="noStrike" spc="-1" dirty="0">
                <a:solidFill>
                  <a:srgbClr val="000000"/>
                </a:solidFill>
                <a:uFill>
                  <a:solidFill>
                    <a:srgbClr val="FFFFFF"/>
                  </a:solidFill>
                </a:uFill>
                <a:latin typeface="Arial"/>
              </a:rPr>
              <a:t> TSG CT #</a:t>
            </a:r>
            <a:r>
              <a:rPr lang="en-US" sz="2800" b="0" strike="noStrike" spc="-1" dirty="0">
                <a:solidFill>
                  <a:srgbClr val="000000"/>
                </a:solidFill>
                <a:uFill>
                  <a:solidFill>
                    <a:srgbClr val="FFFFFF"/>
                  </a:solidFill>
                </a:uFill>
                <a:latin typeface="Arial"/>
                <a:ea typeface="MS PGothic"/>
              </a:rPr>
              <a:t>75 statistics:</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515 Change Requests approved (including Cat “A”)</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277 from WG1</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63   from WG3</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152 from WG4</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023 from WG6
</a:t>
            </a:r>
            <a:r>
              <a:rPr lang="en-US" sz="1200" b="0" strike="noStrike" spc="-1" dirty="0">
                <a:solidFill>
                  <a:srgbClr val="000000"/>
                </a:solidFill>
                <a:uFill>
                  <a:solidFill>
                    <a:srgbClr val="FFFFFF"/>
                  </a:solidFill>
                </a:uFill>
                <a:latin typeface="Arial"/>
                <a:ea typeface="MS PGothic"/>
              </a:rPr>
              <a:t> </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Rel-14 Work Items / Study Items approved</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8 revised - Work Items / Study items</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Rel-15 Work Items / Study Items approved</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3 new- Work Items / Study items</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4 Rel-14 TS/TR for information and approval</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4 for information</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9 for approval</a:t>
            </a:r>
            <a:endParaRPr lang="en-US" sz="1800" b="0" strike="noStrike" spc="-1" dirty="0">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400" b="0" strike="noStrike" spc="-1" dirty="0">
                <a:solidFill>
                  <a:srgbClr val="000000"/>
                </a:solidFill>
                <a:uFill>
                  <a:solidFill>
                    <a:srgbClr val="FFFFFF"/>
                  </a:solidFill>
                </a:uFill>
                <a:latin typeface="Arial"/>
                <a:ea typeface="MS PGothic"/>
              </a:rPr>
              <a:t>172 Registered participants / 134 Attending participants (based on registration) </a:t>
            </a:r>
            <a:endParaRPr lang="en-US" sz="1800" b="0" strike="noStrike" spc="-1" dirty="0">
              <a:solidFill>
                <a:srgbClr val="000000"/>
              </a:solidFill>
              <a:uFill>
                <a:solidFill>
                  <a:srgbClr val="FFFFFF"/>
                </a:solidFill>
              </a:uFill>
              <a:latin typeface="Arial"/>
            </a:endParaRPr>
          </a:p>
          <a:p>
            <a:pPr marL="1143000" lvl="2" indent="-228240">
              <a:lnSpc>
                <a:spcPct val="90000"/>
              </a:lnSpc>
              <a:buClr>
                <a:srgbClr val="000000"/>
              </a:buClr>
              <a:buFont typeface="Arial"/>
              <a:buChar char="•"/>
            </a:pPr>
            <a:r>
              <a:rPr lang="en-US" sz="1600" b="0" strike="noStrike" spc="-1" dirty="0">
                <a:solidFill>
                  <a:srgbClr val="000000"/>
                </a:solidFill>
                <a:uFill>
                  <a:solidFill>
                    <a:srgbClr val="FFFFFF"/>
                  </a:solidFill>
                </a:uFill>
                <a:latin typeface="Arial"/>
                <a:ea typeface="MS PGothic"/>
              </a:rPr>
              <a:t>~ 65 Participants </a:t>
            </a:r>
            <a:r>
              <a:rPr lang="en-US" sz="1600" b="0" strike="noStrike" spc="-1" dirty="0" smtClean="0">
                <a:solidFill>
                  <a:srgbClr val="000000"/>
                </a:solidFill>
                <a:uFill>
                  <a:solidFill>
                    <a:srgbClr val="FFFFFF"/>
                  </a:solidFill>
                </a:uFill>
                <a:latin typeface="Arial"/>
                <a:ea typeface="MS PGothic"/>
              </a:rPr>
              <a:t>Attending</a:t>
            </a:r>
            <a:endParaRPr lang="en-US" sz="1800" b="0" strike="noStrike" spc="-1" dirty="0">
              <a:solidFill>
                <a:srgbClr val="000000"/>
              </a:solidFill>
              <a:uFill>
                <a:solidFill>
                  <a:srgbClr val="FFFFFF"/>
                </a:solidFill>
              </a:uFill>
              <a:latin typeface="Arial"/>
            </a:endParaRPr>
          </a:p>
          <a:p>
            <a:pPr>
              <a:lnSpc>
                <a:spcPct val="90000"/>
              </a:lnSpc>
            </a:pP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3</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000" dirty="0"/>
              <a:t>API related work is ongoing already in CT. Also new stage 3 related API work should be done in CT</a:t>
            </a:r>
            <a:r>
              <a:rPr lang="en-US" sz="2000" dirty="0" smtClean="0"/>
              <a:t>.</a:t>
            </a:r>
            <a:br>
              <a:rPr lang="en-US" sz="2000" dirty="0" smtClean="0"/>
            </a:br>
            <a:endParaRPr lang="en-US" sz="2000" dirty="0"/>
          </a:p>
          <a:p>
            <a:pPr marL="343080" indent="-342720">
              <a:lnSpc>
                <a:spcPct val="90000"/>
              </a:lnSpc>
              <a:buBlip>
                <a:blip r:embed="rId2"/>
              </a:buBlip>
            </a:pPr>
            <a:r>
              <a:rPr lang="en-US" sz="2000" dirty="0"/>
              <a:t>CT WGs are prepared to do the stage 3 work for Northbound APIs and other API work in </a:t>
            </a:r>
            <a:r>
              <a:rPr lang="en-US" sz="2000" dirty="0" smtClean="0"/>
              <a:t>Rel-15. This will allow </a:t>
            </a:r>
            <a:r>
              <a:rPr lang="en-US" sz="2000" dirty="0"/>
              <a:t>for overall alignment and consistency. </a:t>
            </a:r>
            <a:r>
              <a:rPr lang="en-US" sz="2000" dirty="0" smtClean="0"/>
              <a:t/>
            </a:r>
            <a:br>
              <a:rPr lang="en-US" sz="2000" dirty="0" smtClean="0"/>
            </a:br>
            <a:endParaRPr lang="en-US" sz="2000" dirty="0"/>
          </a:p>
          <a:p>
            <a:pPr marL="343080" indent="-342720">
              <a:lnSpc>
                <a:spcPct val="90000"/>
              </a:lnSpc>
              <a:buBlip>
                <a:blip r:embed="rId2"/>
              </a:buBlip>
            </a:pPr>
            <a:r>
              <a:rPr lang="en-US" sz="2000" dirty="0"/>
              <a:t>From CT perspective </a:t>
            </a:r>
            <a:r>
              <a:rPr lang="en-US" sz="2000" dirty="0" smtClean="0"/>
              <a:t>at </a:t>
            </a:r>
            <a:r>
              <a:rPr lang="en-US" sz="2000" dirty="0"/>
              <a:t>least the </a:t>
            </a:r>
            <a:r>
              <a:rPr lang="en-US" sz="2000" b="1" dirty="0"/>
              <a:t>following items </a:t>
            </a:r>
            <a:r>
              <a:rPr lang="en-US" sz="2000" dirty="0"/>
              <a:t>related to APIs are </a:t>
            </a:r>
            <a:r>
              <a:rPr lang="en-US" sz="2000" dirty="0" smtClean="0"/>
              <a:t>regarded to be </a:t>
            </a:r>
            <a:r>
              <a:rPr lang="en-US" sz="2000" b="1" dirty="0" smtClean="0"/>
              <a:t>in </a:t>
            </a:r>
            <a:r>
              <a:rPr lang="en-US" sz="2000" b="1" dirty="0"/>
              <a:t>the domain of CT</a:t>
            </a:r>
            <a:r>
              <a:rPr lang="en-US" sz="2000" dirty="0"/>
              <a:t>: </a:t>
            </a:r>
          </a:p>
          <a:p>
            <a:pPr marL="800280" lvl="1" indent="-342720">
              <a:lnSpc>
                <a:spcPct val="90000"/>
              </a:lnSpc>
              <a:buBlip>
                <a:blip r:embed="rId2"/>
              </a:buBlip>
            </a:pPr>
            <a:r>
              <a:rPr lang="en-US" sz="2000" dirty="0"/>
              <a:t>data types</a:t>
            </a:r>
          </a:p>
          <a:p>
            <a:pPr marL="800280" lvl="1" indent="-342720">
              <a:lnSpc>
                <a:spcPct val="90000"/>
              </a:lnSpc>
              <a:buBlip>
                <a:blip r:embed="rId2"/>
              </a:buBlip>
            </a:pPr>
            <a:r>
              <a:rPr lang="en-US" sz="2000" dirty="0"/>
              <a:t>naming conventions</a:t>
            </a:r>
          </a:p>
          <a:p>
            <a:pPr marL="800280" lvl="1" indent="-342720">
              <a:lnSpc>
                <a:spcPct val="90000"/>
              </a:lnSpc>
              <a:buBlip>
                <a:blip r:embed="rId2"/>
              </a:buBlip>
            </a:pPr>
            <a:r>
              <a:rPr lang="en-US" sz="2000" dirty="0"/>
              <a:t>fault definitions</a:t>
            </a:r>
          </a:p>
          <a:p>
            <a:pPr marL="800280" lvl="1" indent="-342720">
              <a:lnSpc>
                <a:spcPct val="90000"/>
              </a:lnSpc>
              <a:buBlip>
                <a:blip r:embed="rId2"/>
              </a:buBlip>
            </a:pPr>
            <a:r>
              <a:rPr lang="en-US" sz="2000" dirty="0"/>
              <a:t>namespaces</a:t>
            </a:r>
          </a:p>
          <a:p>
            <a:pPr marL="800280" lvl="1" indent="-342720">
              <a:lnSpc>
                <a:spcPct val="90000"/>
              </a:lnSpc>
              <a:buBlip>
                <a:blip r:embed="rId2"/>
              </a:buBlip>
            </a:pPr>
            <a:r>
              <a:rPr lang="en-US" sz="2000" dirty="0"/>
              <a:t>protocol selection</a:t>
            </a:r>
          </a:p>
          <a:p>
            <a:pPr marL="800280" lvl="1" indent="-342720">
              <a:lnSpc>
                <a:spcPct val="90000"/>
              </a:lnSpc>
              <a:buBlip>
                <a:blip r:embed="rId2"/>
              </a:buBlip>
            </a:pPr>
            <a:r>
              <a:rPr lang="en-US" sz="2000" dirty="0"/>
              <a:t>encoding</a:t>
            </a:r>
          </a:p>
          <a:p>
            <a:pPr>
              <a:lnSpc>
                <a:spcPct val="100000"/>
              </a:lnSpc>
            </a:pPr>
            <a:endParaRPr lang="en-US" sz="2800" b="0" strike="noStrike" spc="-1" dirty="0">
              <a:solidFill>
                <a:srgbClr val="000000"/>
              </a:solidFill>
              <a:uFill>
                <a:solidFill>
                  <a:srgbClr val="FFFFFF"/>
                </a:solidFill>
              </a:uFill>
              <a:latin typeface="Calibri"/>
            </a:endParaRPr>
          </a:p>
        </p:txBody>
      </p:sp>
      <p:sp>
        <p:nvSpPr>
          <p:cNvPr id="336"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dirty="0" smtClean="0">
                <a:solidFill>
                  <a:srgbClr val="FF0000"/>
                </a:solidFill>
                <a:uFill>
                  <a:solidFill>
                    <a:srgbClr val="FFFFFF"/>
                  </a:solidFill>
                </a:uFill>
                <a:latin typeface="Arial"/>
              </a:rPr>
              <a:t>APIs</a:t>
            </a:r>
            <a:endParaRPr lang="en-US" sz="1000" b="0" strike="noStrike" spc="-1" dirty="0">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30</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a:solidFill>
                  <a:srgbClr val="000000"/>
                </a:solidFill>
                <a:uFill>
                  <a:solidFill>
                    <a:srgbClr val="FFFFFF"/>
                  </a:solidFill>
                </a:uFill>
                <a:latin typeface="Arial"/>
                <a:ea typeface="MS PGothic"/>
              </a:rPr>
              <a:t>Georg Mayer </a:t>
            </a:r>
            <a:r>
              <a:rPr lang="en-US" sz="1400" b="0" strike="noStrike" spc="-1">
                <a:solidFill>
                  <a:srgbClr val="000000"/>
                </a:solidFill>
                <a:uFill>
                  <a:solidFill>
                    <a:srgbClr val="FFFFFF"/>
                  </a:solidFill>
                </a:uFill>
                <a:latin typeface="Arial"/>
                <a:ea typeface="MS PGothic"/>
              </a:rPr>
              <a:t>3GPP TSG CT chairman</a:t>
            </a:r>
            <a:endParaRPr lang="en-US" sz="1800" b="0" strike="noStrike" spc="-1">
              <a:solidFill>
                <a:srgbClr val="000000"/>
              </a:solidFill>
              <a:uFill>
                <a:solidFill>
                  <a:srgbClr val="FFFFFF"/>
                </a:solidFill>
              </a:uFill>
              <a:latin typeface="Arial"/>
            </a:endParaRPr>
          </a:p>
          <a:p>
            <a:pPr algn="ctr">
              <a:lnSpc>
                <a:spcPct val="100000"/>
              </a:lnSpc>
            </a:pPr>
            <a:r>
              <a:rPr lang="en-US" sz="1400" b="0" strike="noStrike" spc="-1">
                <a:solidFill>
                  <a:srgbClr val="7F7F7F"/>
                </a:solidFill>
                <a:uFill>
                  <a:solidFill>
                    <a:srgbClr val="FFFFFF"/>
                  </a:solidFill>
                </a:uFill>
                <a:latin typeface="Arial"/>
                <a:ea typeface="MS PGothic"/>
              </a:rPr>
              <a:t>+43 (699) 1900 5758 georg.mayer.huawei@gmx.com</a:t>
            </a:r>
            <a:endParaRPr lang="en-US" sz="1800" b="0" strike="noStrike" spc="-1">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31</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 name="TextShape 1"/>
          <p:cNvSpPr txBox="1"/>
          <p:nvPr/>
        </p:nvSpPr>
        <p:spPr>
          <a:xfrm>
            <a:off x="0" y="380880"/>
            <a:ext cx="861012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Rel-8 to Rel-11 overview
</a:t>
            </a:r>
            <a:endParaRPr lang="en-US" sz="1000" b="0" strike="noStrike" spc="-1">
              <a:solidFill>
                <a:srgbClr val="000000"/>
              </a:solidFill>
              <a:uFill>
                <a:solidFill>
                  <a:srgbClr val="FFFFFF"/>
                </a:solidFill>
              </a:uFill>
              <a:latin typeface="Arial"/>
            </a:endParaRPr>
          </a:p>
        </p:txBody>
      </p:sp>
      <p:sp>
        <p:nvSpPr>
          <p:cNvPr id="164" name="TextShape 2"/>
          <p:cNvSpPr txBox="1"/>
          <p:nvPr/>
        </p:nvSpPr>
        <p:spPr>
          <a:xfrm>
            <a:off x="174600" y="1335240"/>
            <a:ext cx="8969040" cy="4730400"/>
          </a:xfrm>
          <a:prstGeom prst="rect">
            <a:avLst/>
          </a:prstGeom>
          <a:noFill/>
          <a:ln>
            <a:noFill/>
          </a:ln>
        </p:spPr>
        <p:txBody>
          <a:bodyPr/>
          <a:lstStyle/>
          <a:p>
            <a:pPr marL="343080" indent="-342720">
              <a:lnSpc>
                <a:spcPct val="90000"/>
              </a:lnSpc>
              <a:buBlip>
                <a:blip r:embed="rId2"/>
              </a:buBlip>
            </a:pPr>
            <a:r>
              <a:rPr lang="en-US" sz="2400" b="0" strike="noStrike" spc="-1">
                <a:solidFill>
                  <a:srgbClr val="000000"/>
                </a:solidFill>
                <a:uFill>
                  <a:solidFill>
                    <a:srgbClr val="FFFFFF"/>
                  </a:solidFill>
                </a:uFill>
                <a:latin typeface="Arial"/>
              </a:rPr>
              <a:t>Rel-8 CRs (Category F) are fewer than in last plenary </a:t>
            </a:r>
            <a:endParaRPr lang="en-US" sz="28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1 (4) </a:t>
            </a:r>
            <a:r>
              <a:rPr lang="en-US" sz="2000" b="0" strike="noStrike" spc="-1">
                <a:solidFill>
                  <a:srgbClr val="000000"/>
                </a:solidFill>
                <a:uFill>
                  <a:solidFill>
                    <a:srgbClr val="FFFFFF"/>
                  </a:solidFill>
                </a:uFill>
                <a:latin typeface="Calibri"/>
              </a:rPr>
              <a:t>– TEI8</a:t>
            </a:r>
          </a:p>
          <a:p>
            <a:endParaRPr lang="en-US" sz="2800" b="0" strike="noStrike" spc="-1">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a:solidFill>
                  <a:srgbClr val="000000"/>
                </a:solidFill>
                <a:uFill>
                  <a:solidFill>
                    <a:srgbClr val="FFFFFF"/>
                  </a:solidFill>
                </a:uFill>
                <a:latin typeface="Arial"/>
              </a:rPr>
              <a:t> Rel-9 CRs (Category F) are more than in last plenary </a:t>
            </a:r>
            <a:endParaRPr lang="en-US" sz="28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2 (0) </a:t>
            </a:r>
            <a:r>
              <a:rPr lang="en-US" sz="2000" b="0" strike="noStrike" spc="-1">
                <a:solidFill>
                  <a:srgbClr val="000000"/>
                </a:solidFill>
                <a:uFill>
                  <a:solidFill>
                    <a:srgbClr val="FFFFFF"/>
                  </a:solidFill>
                </a:uFill>
                <a:latin typeface="Calibri"/>
              </a:rPr>
              <a:t>– MEDIASEC, IMSProtoc3</a:t>
            </a:r>
          </a:p>
          <a:p>
            <a:endParaRPr lang="en-US" sz="2800" b="0" strike="noStrike" spc="-1">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a:solidFill>
                  <a:srgbClr val="000000"/>
                </a:solidFill>
                <a:uFill>
                  <a:solidFill>
                    <a:srgbClr val="FFFFFF"/>
                  </a:solidFill>
                </a:uFill>
                <a:latin typeface="Arial"/>
              </a:rPr>
              <a:t> Rel-10 CRs (Category F) are fewer than in last plenary</a:t>
            </a:r>
            <a:endParaRPr lang="en-US" sz="28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0 (1) – </a:t>
            </a:r>
            <a:endParaRPr lang="en-US" sz="2000" b="0" strike="noStrike" spc="-1">
              <a:solidFill>
                <a:srgbClr val="000000"/>
              </a:solidFill>
              <a:uFill>
                <a:solidFill>
                  <a:srgbClr val="FFFFFF"/>
                </a:solidFill>
              </a:uFill>
              <a:latin typeface="Calibri"/>
            </a:endParaRPr>
          </a:p>
          <a:p>
            <a:pPr>
              <a:lnSpc>
                <a:spcPct val="90000"/>
              </a:lnSpc>
            </a:pPr>
            <a:endParaRPr lang="en-US" sz="2800" b="0" strike="noStrike" spc="-1">
              <a:solidFill>
                <a:srgbClr val="000000"/>
              </a:solidFill>
              <a:uFill>
                <a:solidFill>
                  <a:srgbClr val="FFFFFF"/>
                </a:solidFill>
              </a:uFill>
              <a:latin typeface="Calibri"/>
            </a:endParaRPr>
          </a:p>
          <a:p>
            <a:pPr marL="343080" indent="-342720">
              <a:lnSpc>
                <a:spcPct val="90000"/>
              </a:lnSpc>
              <a:buBlip>
                <a:blip r:embed="rId2"/>
              </a:buBlip>
            </a:pPr>
            <a:r>
              <a:rPr lang="en-US" sz="2400" b="0" strike="noStrike" spc="-1">
                <a:solidFill>
                  <a:srgbClr val="000000"/>
                </a:solidFill>
                <a:uFill>
                  <a:solidFill>
                    <a:srgbClr val="FFFFFF"/>
                  </a:solidFill>
                </a:uFill>
                <a:latin typeface="Arial"/>
              </a:rPr>
              <a:t> Rel-11 CRs (Category F) are fewer than in last plenary</a:t>
            </a:r>
            <a:endParaRPr lang="en-US" sz="28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2 (0) – </a:t>
            </a:r>
            <a:r>
              <a:rPr lang="en-US" sz="2000" b="0" strike="noStrike" spc="-1">
                <a:solidFill>
                  <a:srgbClr val="000000"/>
                </a:solidFill>
                <a:uFill>
                  <a:solidFill>
                    <a:srgbClr val="FFFFFF"/>
                  </a:solidFill>
                </a:uFill>
                <a:latin typeface="Calibri"/>
              </a:rPr>
              <a:t>IMSProtoc5, </a:t>
            </a: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4</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Rel-12 and Rel-13 overview</a:t>
            </a:r>
            <a:endParaRPr lang="en-US" sz="1000" b="0" strike="noStrike" spc="-1">
              <a:solidFill>
                <a:srgbClr val="000000"/>
              </a:solidFill>
              <a:uFill>
                <a:solidFill>
                  <a:srgbClr val="FFFFFF"/>
                </a:solidFill>
              </a:uFill>
              <a:latin typeface="Arial"/>
            </a:endParaRPr>
          </a:p>
        </p:txBody>
      </p:sp>
      <p:sp>
        <p:nvSpPr>
          <p:cNvPr id="166"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a:solidFill>
                  <a:srgbClr val="000000"/>
                </a:solidFill>
                <a:uFill>
                  <a:solidFill>
                    <a:srgbClr val="FFFFFF"/>
                  </a:solidFill>
                </a:uFill>
                <a:latin typeface="Arial"/>
              </a:rPr>
              <a:t>Rel-12 CRs (Category F) are fewer than in last plenary</a:t>
            </a:r>
            <a:endParaRPr lang="en-US" sz="1800" b="0" strike="noStrike" spc="-1">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6 (14) </a:t>
            </a:r>
            <a:r>
              <a:rPr lang="en-US" sz="2000" b="0" strike="noStrike" spc="-1">
                <a:solidFill>
                  <a:srgbClr val="000000"/>
                </a:solidFill>
                <a:uFill>
                  <a:solidFill>
                    <a:srgbClr val="FFFFFF"/>
                  </a:solidFill>
                </a:uFill>
                <a:latin typeface="Calibri"/>
              </a:rPr>
              <a:t>eIODB, IMSProtoc6, USSI-NET, Prose-CT, </a:t>
            </a:r>
            <a:endParaRPr lang="en-US" sz="1800" b="0" strike="noStrike" spc="-1">
              <a:solidFill>
                <a:srgbClr val="000000"/>
              </a:solidFill>
              <a:uFill>
                <a:solidFill>
                  <a:srgbClr val="FFFFFF"/>
                </a:solidFill>
              </a:uFill>
              <a:latin typeface="Arial"/>
            </a:endParaRPr>
          </a:p>
          <a:p>
            <a:pPr marL="457200">
              <a:lnSpc>
                <a:spcPct val="90000"/>
              </a:lnSpc>
            </a:pPr>
            <a:r>
              <a:rPr lang="en-US" sz="1600" b="0" strike="noStrike" spc="-1">
                <a:solidFill>
                  <a:srgbClr val="000000"/>
                </a:solidFill>
                <a:uFill>
                  <a:solidFill>
                    <a:srgbClr val="FFFFFF"/>
                  </a:solidFill>
                </a:uFill>
                <a:latin typeface="Arial"/>
              </a:rPr>
              <a:t>
</a:t>
            </a:r>
            <a:endParaRPr lang="en-US" sz="1800" b="0" strike="noStrike" spc="-1">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5</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 name="TextShape 1"/>
          <p:cNvSpPr txBox="1"/>
          <p:nvPr/>
        </p:nvSpPr>
        <p:spPr>
          <a:xfrm>
            <a:off x="685800" y="338040"/>
            <a:ext cx="777204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Rel-13 overview</a:t>
            </a:r>
            <a:endParaRPr lang="en-US" sz="1000" b="0" strike="noStrike" spc="-1">
              <a:solidFill>
                <a:srgbClr val="000000"/>
              </a:solidFill>
              <a:uFill>
                <a:solidFill>
                  <a:srgbClr val="FFFFFF"/>
                </a:solidFill>
              </a:uFill>
              <a:latin typeface="Arial"/>
            </a:endParaRPr>
          </a:p>
        </p:txBody>
      </p:sp>
      <p:sp>
        <p:nvSpPr>
          <p:cNvPr id="168" name="CustomShape 2"/>
          <p:cNvSpPr/>
          <p:nvPr/>
        </p:nvSpPr>
        <p:spPr>
          <a:xfrm>
            <a:off x="201600" y="1325520"/>
            <a:ext cx="8686440" cy="5182920"/>
          </a:xfrm>
          <a:prstGeom prst="rect">
            <a:avLst/>
          </a:prstGeom>
          <a:noFill/>
          <a:ln>
            <a:noFill/>
          </a:ln>
        </p:spPr>
        <p:style>
          <a:lnRef idx="0">
            <a:scrgbClr r="0" g="0" b="0"/>
          </a:lnRef>
          <a:fillRef idx="0">
            <a:scrgbClr r="0" g="0" b="0"/>
          </a:fillRef>
          <a:effectRef idx="0">
            <a:scrgbClr r="0" g="0" b="0"/>
          </a:effectRef>
          <a:fontRef idx="minor"/>
        </p:style>
        <p:txBody>
          <a:bodyPr lIns="90360" tIns="44280" rIns="90360" bIns="44280"/>
          <a:lstStyle/>
          <a:p>
            <a:pPr marL="343080" indent="-342720">
              <a:lnSpc>
                <a:spcPct val="90000"/>
              </a:lnSpc>
              <a:buBlip>
                <a:blip r:embed="rId2"/>
              </a:buBlip>
            </a:pPr>
            <a:r>
              <a:rPr lang="en-US" sz="2400" b="0" strike="noStrike" spc="-1">
                <a:solidFill>
                  <a:srgbClr val="000000"/>
                </a:solidFill>
                <a:uFill>
                  <a:solidFill>
                    <a:srgbClr val="FFFFFF"/>
                  </a:solidFill>
                </a:uFill>
                <a:latin typeface="Arial"/>
              </a:rPr>
              <a:t>Rel-13 CRs (Category F) are fewer than in last plenary</a:t>
            </a:r>
            <a:endParaRPr lang="en-US" sz="1800" b="0" strike="noStrike" spc="-1">
              <a:solidFill>
                <a:srgbClr val="000000"/>
              </a:solidFill>
              <a:uFill>
                <a:solidFill>
                  <a:srgbClr val="FFFFFF"/>
                </a:solidFill>
              </a:uFill>
              <a:latin typeface="Arial"/>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92 (238) AESE-CT, CIoT-CT, DECOR-CT, DiaPri, DRuMS-CT, eDRX-CT, eProSe-Ext-CT, EVSoCS-CT, eWebRTCi-CT, FMSS-CT, GROUPE-CT, HLcom-CT, IMS_WebRTC-CT4, IMSProtoc7, INNB_IW, MCPTT-CT, MONTE-CT, NBIFOM-CT, PCSCF_RES_WLAN, SEW1-CT, WebRTCH248DC, TEI13</a:t>
            </a:r>
            <a:endParaRPr lang="en-US" sz="1800" b="0" strike="noStrike" spc="-1">
              <a:solidFill>
                <a:srgbClr val="000000"/>
              </a:solidFill>
              <a:uFill>
                <a:solidFill>
                  <a:srgbClr val="FFFFFF"/>
                </a:solidFill>
              </a:uFill>
              <a:latin typeface="Arial"/>
            </a:endParaRPr>
          </a:p>
          <a:p>
            <a:pPr marL="457200">
              <a:lnSpc>
                <a:spcPct val="90000"/>
              </a:lnSpc>
            </a:pPr>
            <a:endParaRPr lang="en-US" sz="1800" b="0" strike="noStrike" spc="-1">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6</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a:solidFill>
                  <a:srgbClr val="000000"/>
                </a:solidFill>
                <a:uFill>
                  <a:solidFill>
                    <a:srgbClr val="FFFFFF"/>
                  </a:solidFill>
                </a:uFill>
                <a:latin typeface="Arial"/>
              </a:rPr>
              <a:t>Rel-14 CRs (Category B, C &amp; F) are more than in last plenary</a:t>
            </a:r>
            <a:endParaRPr lang="en-US" sz="28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314 (280)</a:t>
            </a:r>
            <a:endParaRPr lang="en-US" sz="20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8 revised Work items / Study items approved</a:t>
            </a:r>
            <a:endParaRPr lang="en-US" sz="20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4 TS/TR for information</a:t>
            </a:r>
            <a:endParaRPr lang="en-US" sz="20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9 TS/TR for approval</a:t>
            </a:r>
            <a:endParaRPr lang="en-US" sz="20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30 Rel-14 work item exception approved</a:t>
            </a:r>
            <a:endParaRPr lang="en-US" sz="2000" b="0" strike="noStrike" spc="-1">
              <a:solidFill>
                <a:srgbClr val="000000"/>
              </a:solidFill>
              <a:uFill>
                <a:solidFill>
                  <a:srgbClr val="FFFFFF"/>
                </a:solidFill>
              </a:uFill>
              <a:latin typeface="Calibri"/>
            </a:endParaRPr>
          </a:p>
          <a:p>
            <a:endParaRPr lang="en-US" sz="2800" b="0" strike="noStrike" spc="-1">
              <a:solidFill>
                <a:srgbClr val="000000"/>
              </a:solidFill>
              <a:uFill>
                <a:solidFill>
                  <a:srgbClr val="FFFFFF"/>
                </a:solidFill>
              </a:uFill>
              <a:latin typeface="Calibri"/>
            </a:endParaRPr>
          </a:p>
          <a:p>
            <a:endParaRPr lang="en-US" sz="2800" b="0" strike="noStrike" spc="-1">
              <a:solidFill>
                <a:srgbClr val="000000"/>
              </a:solidFill>
              <a:uFill>
                <a:solidFill>
                  <a:srgbClr val="FFFFFF"/>
                </a:solidFill>
              </a:uFill>
              <a:latin typeface="Calibri"/>
            </a:endParaRPr>
          </a:p>
          <a:p>
            <a:endParaRPr lang="en-US" sz="2800" b="0" strike="noStrike" spc="-1">
              <a:solidFill>
                <a:srgbClr val="000000"/>
              </a:solidFill>
              <a:uFill>
                <a:solidFill>
                  <a:srgbClr val="FFFFFF"/>
                </a:solidFill>
              </a:uFill>
              <a:latin typeface="Calibri"/>
            </a:endParaRPr>
          </a:p>
          <a:p>
            <a:pPr>
              <a:lnSpc>
                <a:spcPct val="100000"/>
              </a:lnSpc>
            </a:pPr>
            <a:endParaRPr lang="en-US" sz="2800" b="0" strike="noStrike" spc="-1">
              <a:solidFill>
                <a:srgbClr val="000000"/>
              </a:solidFill>
              <a:uFill>
                <a:solidFill>
                  <a:srgbClr val="FFFFFF"/>
                </a:solidFill>
              </a:uFill>
              <a:latin typeface="Calibri"/>
            </a:endParaRPr>
          </a:p>
        </p:txBody>
      </p:sp>
      <p:sp>
        <p:nvSpPr>
          <p:cNvPr id="170"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overview</a:t>
            </a:r>
            <a:endParaRPr lang="en-US" sz="1000" b="0" strike="noStrike" spc="-1">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7</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 name="TextShape 1"/>
          <p:cNvSpPr txBox="1"/>
          <p:nvPr/>
        </p:nvSpPr>
        <p:spPr>
          <a:xfrm>
            <a:off x="457200" y="1600200"/>
            <a:ext cx="8229240" cy="4525560"/>
          </a:xfrm>
          <a:prstGeom prst="rect">
            <a:avLst/>
          </a:prstGeom>
          <a:noFill/>
          <a:ln>
            <a:noFill/>
          </a:ln>
        </p:spPr>
        <p:txBody>
          <a:bodyPr/>
          <a:lstStyle/>
          <a:p>
            <a:pPr marL="343080" indent="-342720">
              <a:lnSpc>
                <a:spcPct val="90000"/>
              </a:lnSpc>
              <a:buBlip>
                <a:blip r:embed="rId2"/>
              </a:buBlip>
            </a:pPr>
            <a:r>
              <a:rPr lang="en-US" sz="2400" b="0" strike="noStrike" spc="-1">
                <a:solidFill>
                  <a:srgbClr val="000000"/>
                </a:solidFill>
                <a:uFill>
                  <a:solidFill>
                    <a:srgbClr val="FFFFFF"/>
                  </a:solidFill>
                </a:uFill>
                <a:latin typeface="Arial"/>
              </a:rPr>
              <a:t>Rel-15 CRs (Category B, C &amp; F) No CRs in this Plenary</a:t>
            </a:r>
            <a:endParaRPr lang="en-US" sz="28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0 (0)</a:t>
            </a:r>
            <a:endParaRPr lang="en-US" sz="2000" b="0" strike="noStrike" spc="-1">
              <a:solidFill>
                <a:srgbClr val="000000"/>
              </a:solidFill>
              <a:uFill>
                <a:solidFill>
                  <a:srgbClr val="FFFFFF"/>
                </a:solidFill>
              </a:uFill>
              <a:latin typeface="Calibri"/>
            </a:endParaRPr>
          </a:p>
          <a:p>
            <a:pPr marL="743040" lvl="1" indent="-285480">
              <a:lnSpc>
                <a:spcPct val="90000"/>
              </a:lnSpc>
              <a:buClr>
                <a:srgbClr val="C00000"/>
              </a:buClr>
              <a:buFont typeface="Arial"/>
              <a:buChar char="•"/>
            </a:pPr>
            <a:r>
              <a:rPr lang="en-US" sz="2000" b="0" strike="noStrike" spc="-1">
                <a:solidFill>
                  <a:srgbClr val="000000"/>
                </a:solidFill>
                <a:uFill>
                  <a:solidFill>
                    <a:srgbClr val="FFFFFF"/>
                  </a:solidFill>
                </a:uFill>
                <a:latin typeface="Arial"/>
              </a:rPr>
              <a:t>3 new Work items / Study items approved</a:t>
            </a:r>
            <a:endParaRPr lang="en-US" sz="2000" b="0" strike="noStrike" spc="-1">
              <a:solidFill>
                <a:srgbClr val="000000"/>
              </a:solidFill>
              <a:uFill>
                <a:solidFill>
                  <a:srgbClr val="FFFFFF"/>
                </a:solidFill>
              </a:uFill>
              <a:latin typeface="Calibri"/>
            </a:endParaRPr>
          </a:p>
          <a:p>
            <a:endParaRPr lang="en-US" sz="2800" b="0" strike="noStrike" spc="-1">
              <a:solidFill>
                <a:srgbClr val="000000"/>
              </a:solidFill>
              <a:uFill>
                <a:solidFill>
                  <a:srgbClr val="FFFFFF"/>
                </a:solidFill>
              </a:uFill>
              <a:latin typeface="Calibri"/>
            </a:endParaRPr>
          </a:p>
          <a:p>
            <a:endParaRPr lang="en-US" sz="2800" b="0" strike="noStrike" spc="-1">
              <a:solidFill>
                <a:srgbClr val="000000"/>
              </a:solidFill>
              <a:uFill>
                <a:solidFill>
                  <a:srgbClr val="FFFFFF"/>
                </a:solidFill>
              </a:uFill>
              <a:latin typeface="Calibri"/>
            </a:endParaRPr>
          </a:p>
          <a:p>
            <a:endParaRPr lang="en-US" sz="2800" b="0" strike="noStrike" spc="-1">
              <a:solidFill>
                <a:srgbClr val="000000"/>
              </a:solidFill>
              <a:uFill>
                <a:solidFill>
                  <a:srgbClr val="FFFFFF"/>
                </a:solidFill>
              </a:uFill>
              <a:latin typeface="Calibri"/>
            </a:endParaRPr>
          </a:p>
          <a:p>
            <a:pPr>
              <a:lnSpc>
                <a:spcPct val="100000"/>
              </a:lnSpc>
            </a:pPr>
            <a:endParaRPr lang="en-US" sz="2800" b="0" strike="noStrike" spc="-1">
              <a:solidFill>
                <a:srgbClr val="000000"/>
              </a:solidFill>
              <a:uFill>
                <a:solidFill>
                  <a:srgbClr val="FFFFFF"/>
                </a:solidFill>
              </a:uFill>
              <a:latin typeface="Calibri"/>
            </a:endParaRPr>
          </a:p>
        </p:txBody>
      </p:sp>
      <p:sp>
        <p:nvSpPr>
          <p:cNvPr id="172" name="TextShape 2"/>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Rel-15 overview
</a:t>
            </a:r>
            <a:r>
              <a:rPr lang="en-US" sz="3200" b="0" strike="noStrike" spc="-1">
                <a:solidFill>
                  <a:srgbClr val="0000FF"/>
                </a:solidFill>
                <a:uFill>
                  <a:solidFill>
                    <a:srgbClr val="FFFFFF"/>
                  </a:solidFill>
                </a:uFill>
                <a:latin typeface="Arial"/>
              </a:rPr>
              <a:t>(MCC Updates after CT)
</a:t>
            </a:r>
            <a:endParaRPr lang="en-US" sz="1000" b="0" strike="noStrike" spc="-1">
              <a:solidFill>
                <a:srgbClr val="000000"/>
              </a:solidFill>
              <a:uFill>
                <a:solidFill>
                  <a:srgbClr val="FFFFFF"/>
                </a:solidFill>
              </a:uFill>
              <a:latin typeface="Arial"/>
            </a:endParaRPr>
          </a:p>
        </p:txBody>
      </p:sp>
      <p:sp>
        <p:nvSpPr>
          <p:cNvPr id="4"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8</a:t>
            </a:fld>
            <a:endParaRPr lang="en-US" sz="1400" b="0" strike="noStrike" spc="-1" dirty="0">
              <a:solidFill>
                <a:srgbClr val="000000"/>
              </a:solidFill>
              <a:uFill>
                <a:solidFill>
                  <a:srgbClr val="FFFFFF"/>
                </a:solidFill>
              </a:uFill>
              <a:latin typeface="Times New Roman"/>
            </a:endParaRPr>
          </a:p>
        </p:txBody>
      </p:sp>
    </p:spTree>
  </p:cSld>
  <p:clrMapOvr>
    <a:masterClrMapping/>
  </p:clrMapOvr>
  <p:timing>
    <p:tnLst>
      <p:par>
        <p:cTn id="1" dur="indefinite" restart="never" nodeType="tmRoot">
          <p:childTnLst>
            <p:seq>
              <p:cTn id="2"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 name="TextShape 1"/>
          <p:cNvSpPr txBox="1"/>
          <p:nvPr/>
        </p:nvSpPr>
        <p:spPr>
          <a:xfrm>
            <a:off x="457200" y="274680"/>
            <a:ext cx="6833880" cy="1142640"/>
          </a:xfrm>
          <a:prstGeom prst="rect">
            <a:avLst/>
          </a:prstGeom>
          <a:noFill/>
          <a:ln>
            <a:noFill/>
          </a:ln>
        </p:spPr>
        <p:txBody>
          <a:bodyPr anchor="ctr"/>
          <a:lstStyle/>
          <a:p>
            <a:pPr algn="ctr">
              <a:lnSpc>
                <a:spcPct val="100000"/>
              </a:lnSpc>
            </a:pPr>
            <a:r>
              <a:rPr lang="en-US" sz="3200" b="0" strike="noStrike" spc="-1">
                <a:solidFill>
                  <a:srgbClr val="FF0000"/>
                </a:solidFill>
                <a:uFill>
                  <a:solidFill>
                    <a:srgbClr val="FFFFFF"/>
                  </a:solidFill>
                </a:uFill>
                <a:latin typeface="Arial"/>
              </a:rPr>
              <a:t>Rel-14 Exception sheets 1/3
(31 CT Exceptions)</a:t>
            </a:r>
            <a:endParaRPr lang="en-US" sz="1000" b="0" strike="noStrike" spc="-1">
              <a:solidFill>
                <a:srgbClr val="000000"/>
              </a:solidFill>
              <a:uFill>
                <a:solidFill>
                  <a:srgbClr val="FFFFFF"/>
                </a:solidFill>
              </a:uFill>
              <a:latin typeface="Arial"/>
            </a:endParaRPr>
          </a:p>
        </p:txBody>
      </p:sp>
      <p:sp>
        <p:nvSpPr>
          <p:cNvPr id="174" name="CustomShape 2"/>
          <p:cNvSpPr/>
          <p:nvPr/>
        </p:nvSpPr>
        <p:spPr>
          <a:xfrm>
            <a:off x="2048040" y="1924200"/>
            <a:ext cx="4760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5" name="CustomShape 3"/>
          <p:cNvSpPr/>
          <p:nvPr/>
        </p:nvSpPr>
        <p:spPr>
          <a:xfrm>
            <a:off x="0" y="249876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6" name="CustomShape 4"/>
          <p:cNvSpPr/>
          <p:nvPr/>
        </p:nvSpPr>
        <p:spPr>
          <a:xfrm>
            <a:off x="0" y="26956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7" name="CustomShape 5"/>
          <p:cNvSpPr/>
          <p:nvPr/>
        </p:nvSpPr>
        <p:spPr>
          <a:xfrm>
            <a:off x="-4932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8" name="CustomShape 6"/>
          <p:cNvSpPr/>
          <p:nvPr/>
        </p:nvSpPr>
        <p:spPr>
          <a:xfrm>
            <a:off x="0" y="294012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79" name="CustomShape 7"/>
          <p:cNvSpPr/>
          <p:nvPr/>
        </p:nvSpPr>
        <p:spPr>
          <a:xfrm>
            <a:off x="-49320" y="196200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0" name="CustomShape 8"/>
          <p:cNvSpPr/>
          <p:nvPr/>
        </p:nvSpPr>
        <p:spPr>
          <a:xfrm>
            <a:off x="0" y="2573280"/>
            <a:ext cx="9143640" cy="360"/>
          </a:xfrm>
          <a:prstGeom prst="rect">
            <a:avLst/>
          </a:prstGeom>
          <a:solidFill>
            <a:srgbClr val="FFFFFF"/>
          </a:solidFill>
          <a:ln>
            <a:noFill/>
          </a:ln>
        </p:spPr>
        <p:style>
          <a:lnRef idx="0">
            <a:scrgbClr r="0" g="0" b="0"/>
          </a:lnRef>
          <a:fillRef idx="0">
            <a:scrgbClr r="0" g="0" b="0"/>
          </a:fillRef>
          <a:effectRef idx="0">
            <a:scrgbClr r="0" g="0" b="0"/>
          </a:effectRef>
          <a:fontRef idx="minor"/>
        </p:style>
      </p:sp>
      <p:sp>
        <p:nvSpPr>
          <p:cNvPr id="181" name="CustomShape 9"/>
          <p:cNvSpPr/>
          <p:nvPr/>
        </p:nvSpPr>
        <p:spPr>
          <a:xfrm>
            <a:off x="457200" y="1600200"/>
            <a:ext cx="7587720" cy="456840"/>
          </a:xfrm>
          <a:prstGeom prst="rect">
            <a:avLst/>
          </a:prstGeom>
          <a:noFill/>
          <a:ln>
            <a:noFill/>
          </a:ln>
        </p:spPr>
        <p:style>
          <a:lnRef idx="0">
            <a:scrgbClr r="0" g="0" b="0"/>
          </a:lnRef>
          <a:fillRef idx="0">
            <a:scrgbClr r="0" g="0" b="0"/>
          </a:fillRef>
          <a:effectRef idx="0">
            <a:scrgbClr r="0" g="0" b="0"/>
          </a:effectRef>
          <a:fontRef idx="minor"/>
        </p:style>
      </p:sp>
      <p:sp>
        <p:nvSpPr>
          <p:cNvPr id="182" name="CustomShape 10"/>
          <p:cNvSpPr/>
          <p:nvPr/>
        </p:nvSpPr>
        <p:spPr>
          <a:xfrm>
            <a:off x="193680" y="1552680"/>
            <a:ext cx="10842120" cy="525240"/>
          </a:xfrm>
          <a:prstGeom prst="rect">
            <a:avLst/>
          </a:prstGeom>
          <a:noFill/>
          <a:ln>
            <a:noFill/>
          </a:ln>
        </p:spPr>
        <p:style>
          <a:lnRef idx="0">
            <a:scrgbClr r="0" g="0" b="0"/>
          </a:lnRef>
          <a:fillRef idx="0">
            <a:scrgbClr r="0" g="0" b="0"/>
          </a:fillRef>
          <a:effectRef idx="0">
            <a:scrgbClr r="0" g="0" b="0"/>
          </a:effectRef>
          <a:fontRef idx="minor"/>
        </p:style>
      </p:sp>
      <p:graphicFrame>
        <p:nvGraphicFramePr>
          <p:cNvPr id="183" name="Table 11"/>
          <p:cNvGraphicFramePr/>
          <p:nvPr/>
        </p:nvGraphicFramePr>
        <p:xfrm>
          <a:off x="860400" y="1417680"/>
          <a:ext cx="7570440" cy="4625280"/>
        </p:xfrm>
        <a:graphic>
          <a:graphicData uri="http://schemas.openxmlformats.org/drawingml/2006/table">
            <a:tbl>
              <a:tblPr/>
              <a:tblGrid>
                <a:gridCol w="1067040"/>
                <a:gridCol w="5577120"/>
                <a:gridCol w="926280"/>
              </a:tblGrid>
              <a:tr h="378360">
                <a:tc>
                  <a:txBody>
                    <a:bodyPr/>
                    <a:lstStyle/>
                    <a:p>
                      <a:pPr algn="ctr">
                        <a:lnSpc>
                          <a:spcPct val="107000"/>
                        </a:lnSpc>
                      </a:pPr>
                      <a:r>
                        <a:rPr lang="en-US" sz="1400" b="1" strike="noStrike" spc="-1" dirty="0">
                          <a:solidFill>
                            <a:srgbClr val="FFFFFF"/>
                          </a:solidFill>
                          <a:uFill>
                            <a:solidFill>
                              <a:srgbClr val="FFFFFF"/>
                            </a:solidFill>
                          </a:uFill>
                          <a:latin typeface="Calibri"/>
                          <a:ea typeface="Calibri"/>
                        </a:rPr>
                        <a:t>TDOC</a:t>
                      </a:r>
                      <a:endParaRPr lang="en-US" sz="1600" b="0" strike="noStrike" spc="-1" dirty="0">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TITLE</a:t>
                      </a:r>
                      <a:endParaRPr lang="en-US" sz="16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c>
                  <a:txBody>
                    <a:bodyPr/>
                    <a:lstStyle/>
                    <a:p>
                      <a:pPr algn="ctr">
                        <a:lnSpc>
                          <a:spcPct val="107000"/>
                        </a:lnSpc>
                      </a:pPr>
                      <a:r>
                        <a:rPr lang="en-US" sz="1400" b="1" strike="noStrike" spc="-1">
                          <a:solidFill>
                            <a:srgbClr val="FFFFFF"/>
                          </a:solidFill>
                          <a:uFill>
                            <a:solidFill>
                              <a:srgbClr val="FFFFFF"/>
                            </a:solidFill>
                          </a:uFill>
                          <a:latin typeface="Calibri"/>
                          <a:ea typeface="Calibri"/>
                        </a:rPr>
                        <a:t>WG</a:t>
                      </a:r>
                      <a:endParaRPr lang="en-US" sz="1600" b="0" strike="noStrike" spc="-1">
                        <a:solidFill>
                          <a:srgbClr val="000000"/>
                        </a:solidFill>
                        <a:uFill>
                          <a:solidFill>
                            <a:srgbClr val="FFFFFF"/>
                          </a:solidFill>
                        </a:uFill>
                        <a:latin typeface="Arial"/>
                      </a:endParaRPr>
                    </a:p>
                  </a:txBody>
                  <a:tcPr marL="68400" marR="68400">
                    <a:lnL w="12240">
                      <a:solidFill>
                        <a:srgbClr val="FFFFFF"/>
                      </a:solidFill>
                    </a:lnL>
                    <a:lnR w="12240">
                      <a:solidFill>
                        <a:srgbClr val="FFFFFF"/>
                      </a:solidFill>
                    </a:lnR>
                    <a:lnT w="12240">
                      <a:solidFill>
                        <a:srgbClr val="FFFFFF"/>
                      </a:solidFill>
                    </a:lnT>
                    <a:lnB w="38160">
                      <a:solidFill>
                        <a:srgbClr val="FFFFFF"/>
                      </a:solidFill>
                    </a:lnB>
                    <a:solidFill>
                      <a:srgbClr val="4F81BD"/>
                    </a:solidFill>
                  </a:tcPr>
                </a:tc>
              </a:tr>
              <a:tr h="426600">
                <a:tc>
                  <a:txBody>
                    <a:bodyPr/>
                    <a:lstStyle/>
                    <a:p>
                      <a:pPr>
                        <a:lnSpc>
                          <a:spcPct val="100000"/>
                        </a:lnSpc>
                      </a:pPr>
                      <a:r>
                        <a:rPr lang="en-US" sz="1200" b="1" strike="noStrike" spc="-1">
                          <a:solidFill>
                            <a:srgbClr val="FFFFFF"/>
                          </a:solidFill>
                          <a:uFill>
                            <a:solidFill>
                              <a:srgbClr val="FFFFFF"/>
                            </a:solidFill>
                          </a:uFill>
                          <a:latin typeface="Arial"/>
                        </a:rPr>
                        <a:t>CP-170018</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CT aspects of Group based enhancements in the network capability exposure functions (GENCEF)</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38160" cap="flat" cmpd="sng" algn="ctr">
                      <a:solidFill>
                        <a:srgbClr val="FFFFFF"/>
                      </a:solidFill>
                      <a:prstDash val="solid"/>
                      <a:round/>
                      <a:headEnd type="none" w="med" len="med"/>
                      <a:tailEnd type="none" w="med" len="med"/>
                    </a:lnT>
                    <a:lnB w="12240">
                      <a:solidFill>
                        <a:srgbClr val="FFFFFF"/>
                      </a:solidFill>
                    </a:lnB>
                    <a:solidFill>
                      <a:srgbClr val="D0D8E7"/>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CP-170019</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Support of EAP Re-authentication Protocol for WLAN Interworking</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CP-170020</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IMS Signalling Activated Trace</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426600">
                <a:tc>
                  <a:txBody>
                    <a:bodyPr/>
                    <a:lstStyle/>
                    <a:p>
                      <a:pPr>
                        <a:lnSpc>
                          <a:spcPct val="100000"/>
                        </a:lnSpc>
                      </a:pPr>
                      <a:r>
                        <a:rPr lang="en-US" sz="1200" b="1" strike="noStrike" spc="-1">
                          <a:solidFill>
                            <a:srgbClr val="FFFFFF"/>
                          </a:solidFill>
                          <a:uFill>
                            <a:solidFill>
                              <a:srgbClr val="FFFFFF"/>
                            </a:solidFill>
                          </a:uFill>
                          <a:latin typeface="Arial"/>
                        </a:rPr>
                        <a:t>CP-170021</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CT aspects of CT aspects of Control and User Plane Separation of EPC nodes</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CP-170088</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SDCI-CT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CP-170089</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on REAS_EXT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CP-170242</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MCImp-eMCPTT-CT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CP-170243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MCImp-MCDATA-CT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dirty="0">
                          <a:solidFill>
                            <a:srgbClr val="FFFFFF"/>
                          </a:solidFill>
                          <a:uFill>
                            <a:solidFill>
                              <a:srgbClr val="FFFFFF"/>
                            </a:solidFill>
                          </a:uFill>
                          <a:latin typeface="Arial"/>
                        </a:rPr>
                        <a:t>CP-170225</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MCImp-MCVIDEO-CT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CP-170093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PWDIMS-CT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c>
                  <a:txBody>
                    <a:bodyPr/>
                    <a:lstStyle/>
                    <a:p>
                      <a:pPr>
                        <a:lnSpc>
                          <a:spcPct val="100000"/>
                        </a:lnSpc>
                      </a:pPr>
                      <a:r>
                        <a:rPr lang="en-US" sz="1200" b="0" strike="noStrike" spc="-1">
                          <a:solidFill>
                            <a:srgbClr val="000000"/>
                          </a:solidFill>
                          <a:uFill>
                            <a:solidFill>
                              <a:srgbClr val="FFFFFF"/>
                            </a:solidFill>
                          </a:uFill>
                          <a:latin typeface="Arial"/>
                        </a:rPr>
                        <a:t>CT3</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E9ECF3"/>
                    </a:solidFill>
                  </a:tcPr>
                </a:tc>
              </a:tr>
              <a:tr h="373680">
                <a:tc>
                  <a:txBody>
                    <a:bodyPr/>
                    <a:lstStyle/>
                    <a:p>
                      <a:pPr>
                        <a:lnSpc>
                          <a:spcPct val="100000"/>
                        </a:lnSpc>
                      </a:pPr>
                      <a:r>
                        <a:rPr lang="en-US" sz="1200" b="1" strike="noStrike" spc="-1">
                          <a:solidFill>
                            <a:srgbClr val="FFFFFF"/>
                          </a:solidFill>
                          <a:uFill>
                            <a:solidFill>
                              <a:srgbClr val="FFFFFF"/>
                            </a:solidFill>
                          </a:uFill>
                          <a:latin typeface="Arial"/>
                        </a:rPr>
                        <a:t>CP-170094</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4F81BD"/>
                    </a:solidFill>
                  </a:tcPr>
                </a:tc>
                <a:tc>
                  <a:txBody>
                    <a:bodyPr/>
                    <a:lstStyle/>
                    <a:p>
                      <a:pPr>
                        <a:lnSpc>
                          <a:spcPct val="100000"/>
                        </a:lnSpc>
                      </a:pPr>
                      <a:r>
                        <a:rPr lang="en-US" sz="1200" b="0" strike="noStrike" spc="-1">
                          <a:solidFill>
                            <a:srgbClr val="000000"/>
                          </a:solidFill>
                          <a:uFill>
                            <a:solidFill>
                              <a:srgbClr val="FFFFFF"/>
                            </a:solidFill>
                          </a:uFill>
                          <a:latin typeface="Arial"/>
                        </a:rPr>
                        <a:t>WI Exception sheet for V2X-CT</a:t>
                      </a:r>
                      <a:endParaRPr lang="en-US" sz="1600" b="0" strike="noStrike" spc="-1">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c>
                  <a:txBody>
                    <a:bodyPr/>
                    <a:lstStyle/>
                    <a:p>
                      <a:pPr>
                        <a:lnSpc>
                          <a:spcPct val="100000"/>
                        </a:lnSpc>
                      </a:pPr>
                      <a:r>
                        <a:rPr lang="en-US" sz="1200" b="0" strike="noStrike" spc="-1" dirty="0">
                          <a:solidFill>
                            <a:srgbClr val="000000"/>
                          </a:solidFill>
                          <a:uFill>
                            <a:solidFill>
                              <a:srgbClr val="FFFFFF"/>
                            </a:solidFill>
                          </a:uFill>
                          <a:latin typeface="Arial"/>
                        </a:rPr>
                        <a:t>CT3</a:t>
                      </a:r>
                      <a:endParaRPr lang="en-US" sz="1600" b="0" strike="noStrike" spc="-1" dirty="0">
                        <a:solidFill>
                          <a:srgbClr val="000000"/>
                        </a:solidFill>
                        <a:uFill>
                          <a:solidFill>
                            <a:srgbClr val="FFFFFF"/>
                          </a:solidFill>
                        </a:uFill>
                        <a:latin typeface="Arial"/>
                      </a:endParaRPr>
                    </a:p>
                  </a:txBody>
                  <a:tcPr>
                    <a:lnL w="12240">
                      <a:solidFill>
                        <a:srgbClr val="FFFFFF"/>
                      </a:solidFill>
                    </a:lnL>
                    <a:lnR w="12240">
                      <a:solidFill>
                        <a:srgbClr val="FFFFFF"/>
                      </a:solidFill>
                    </a:lnR>
                    <a:lnT w="12240">
                      <a:solidFill>
                        <a:srgbClr val="FFFFFF"/>
                      </a:solidFill>
                    </a:lnT>
                    <a:lnB w="12240">
                      <a:solidFill>
                        <a:srgbClr val="FFFFFF"/>
                      </a:solidFill>
                    </a:lnB>
                    <a:solidFill>
                      <a:srgbClr val="D0D8E7"/>
                    </a:solidFill>
                  </a:tcPr>
                </a:tc>
              </a:tr>
            </a:tbl>
          </a:graphicData>
        </a:graphic>
      </p:graphicFrame>
      <p:sp>
        <p:nvSpPr>
          <p:cNvPr id="13"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9</a:t>
            </a:fld>
            <a:endParaRPr lang="en-US" sz="1400" b="0" strike="noStrike" spc="-1" dirty="0">
              <a:solidFill>
                <a:srgbClr val="000000"/>
              </a:solidFill>
              <a:uFill>
                <a:solidFill>
                  <a:srgbClr val="FFFFFF"/>
                </a:solidFill>
              </a:uFill>
              <a:latin typeface="Times New Roman"/>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16568</TotalTime>
  <Words>1704</Words>
  <Application>LibreOffice/5.3.0.3$Linux_X86_64 LibreOffice_project/7074905676c47b82bbcfbea1aeefc84afe1c50e1</Application>
  <PresentationFormat>On-screen Show (4:3)</PresentationFormat>
  <Paragraphs>532</Paragraphs>
  <Slides>31</Slides>
  <Notes>1</Notes>
  <HiddenSlides>0</HiddenSlides>
  <MMClips>0</MMClips>
  <ScaleCrop>false</ScaleCrop>
  <HeadingPairs>
    <vt:vector size="4" baseType="variant">
      <vt:variant>
        <vt:lpstr>Theme</vt:lpstr>
      </vt:variant>
      <vt:variant>
        <vt:i4>3</vt:i4>
      </vt:variant>
      <vt:variant>
        <vt:lpstr>Slide Titles</vt:lpstr>
      </vt:variant>
      <vt:variant>
        <vt:i4>31</vt:i4>
      </vt:variant>
    </vt:vector>
  </HeadingPairs>
  <TitlesOfParts>
    <vt:vector size="34" baseType="lpstr">
      <vt:lpstr>Office Theme</vt:lpstr>
      <vt:lpstr>Office Theme</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vector>
  </TitlesOfParts>
  <Company>Nokia Oyj</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Hietalahti Hannu</dc:creator>
  <dc:description>©3GPP 2009. All rights reserved</dc:description>
  <cp:lastModifiedBy>Georg Mayer</cp:lastModifiedBy>
  <cp:revision>494</cp:revision>
  <dcterms:created xsi:type="dcterms:W3CDTF">2009-10-13T12:22:16Z</dcterms:created>
  <dcterms:modified xsi:type="dcterms:W3CDTF">2017-03-08T11:22:00Z</dcterms:modified>
  <dc:language>en-US</dc:languag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ppVersion">
    <vt:lpwstr>15.0000</vt:lpwstr>
  </property>
  <property fmtid="{D5CDD505-2E9C-101B-9397-08002B2CF9AE}" pid="3" name="Company">
    <vt:lpwstr>Nokia Oyj</vt:lpwstr>
  </property>
  <property fmtid="{D5CDD505-2E9C-101B-9397-08002B2CF9AE}" pid="4" name="HiddenSlides">
    <vt:i4>0</vt:i4>
  </property>
  <property fmtid="{D5CDD505-2E9C-101B-9397-08002B2CF9AE}" pid="5" name="HyperlinksChanged">
    <vt:bool>false</vt:bool>
  </property>
  <property fmtid="{D5CDD505-2E9C-101B-9397-08002B2CF9AE}" pid="6" name="LinksUpToDate">
    <vt:bool>false</vt:bool>
  </property>
  <property fmtid="{D5CDD505-2E9C-101B-9397-08002B2CF9AE}" pid="7" name="MMClips">
    <vt:i4>0</vt:i4>
  </property>
  <property fmtid="{D5CDD505-2E9C-101B-9397-08002B2CF9AE}" pid="8" name="Notes">
    <vt:i4>1</vt:i4>
  </property>
  <property fmtid="{D5CDD505-2E9C-101B-9397-08002B2CF9AE}" pid="9" name="PresentationFormat">
    <vt:lpwstr>On-screen Show (4:3)</vt:lpwstr>
  </property>
  <property fmtid="{D5CDD505-2E9C-101B-9397-08002B2CF9AE}" pid="10" name="ScaleCrop">
    <vt:bool>false</vt:bool>
  </property>
  <property fmtid="{D5CDD505-2E9C-101B-9397-08002B2CF9AE}" pid="11" name="ShareDoc">
    <vt:bool>false</vt:bool>
  </property>
  <property fmtid="{D5CDD505-2E9C-101B-9397-08002B2CF9AE}" pid="12" name="Slides">
    <vt:i4>28</vt:i4>
  </property>
</Properties>
</file>