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charts/chart3.xml" ContentType="application/vnd.openxmlformats-officedocument.drawingml.chart+xml"/>
  <Default Extension="xlsx" ContentType="application/vnd.openxmlformats-officedocument.spreadsheetml.sheet"/>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charts/chart1.xml" ContentType="application/vnd.openxmlformats-officedocument.drawingml.chart+xml"/>
  <Override PartName="/ppt/charts/chart2.xml" ContentType="application/vnd.openxmlformats-officedocument.drawingml.char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jpeg" ContentType="image/jpeg"/>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charts/chart4.xml" ContentType="application/vnd.openxmlformats-officedocument.drawingml.char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Lst>
  <p:notesMasterIdLst>
    <p:notesMasterId r:id="rId53"/>
  </p:notesMasterIdLst>
  <p:handoutMasterIdLst>
    <p:handoutMasterId r:id="rId54"/>
  </p:handoutMasterIdLst>
  <p:sldIdLst>
    <p:sldId id="303" r:id="rId2"/>
    <p:sldId id="325" r:id="rId3"/>
    <p:sldId id="327" r:id="rId4"/>
    <p:sldId id="338" r:id="rId5"/>
    <p:sldId id="339" r:id="rId6"/>
    <p:sldId id="340" r:id="rId7"/>
    <p:sldId id="469" r:id="rId8"/>
    <p:sldId id="424" r:id="rId9"/>
    <p:sldId id="425" r:id="rId10"/>
    <p:sldId id="426" r:id="rId11"/>
    <p:sldId id="427" r:id="rId12"/>
    <p:sldId id="328" r:id="rId13"/>
    <p:sldId id="345" r:id="rId14"/>
    <p:sldId id="329" r:id="rId15"/>
    <p:sldId id="366" r:id="rId16"/>
    <p:sldId id="364" r:id="rId17"/>
    <p:sldId id="392" r:id="rId18"/>
    <p:sldId id="462" r:id="rId19"/>
    <p:sldId id="393" r:id="rId20"/>
    <p:sldId id="461" r:id="rId21"/>
    <p:sldId id="410" r:id="rId22"/>
    <p:sldId id="412" r:id="rId23"/>
    <p:sldId id="413" r:id="rId24"/>
    <p:sldId id="414" r:id="rId25"/>
    <p:sldId id="472" r:id="rId26"/>
    <p:sldId id="415" r:id="rId27"/>
    <p:sldId id="416" r:id="rId28"/>
    <p:sldId id="417" r:id="rId29"/>
    <p:sldId id="418" r:id="rId30"/>
    <p:sldId id="442" r:id="rId31"/>
    <p:sldId id="444" r:id="rId32"/>
    <p:sldId id="470" r:id="rId33"/>
    <p:sldId id="454" r:id="rId34"/>
    <p:sldId id="455" r:id="rId35"/>
    <p:sldId id="471" r:id="rId36"/>
    <p:sldId id="446" r:id="rId37"/>
    <p:sldId id="449" r:id="rId38"/>
    <p:sldId id="331" r:id="rId39"/>
    <p:sldId id="370" r:id="rId40"/>
    <p:sldId id="332" r:id="rId41"/>
    <p:sldId id="360" r:id="rId42"/>
    <p:sldId id="333" r:id="rId43"/>
    <p:sldId id="334" r:id="rId44"/>
    <p:sldId id="369" r:id="rId45"/>
    <p:sldId id="326" r:id="rId46"/>
    <p:sldId id="368" r:id="rId47"/>
    <p:sldId id="335" r:id="rId48"/>
    <p:sldId id="336" r:id="rId49"/>
    <p:sldId id="337" r:id="rId50"/>
    <p:sldId id="473" r:id="rId51"/>
    <p:sldId id="474" r:id="rId52"/>
  </p:sldIdLst>
  <p:sldSz cx="9144000" cy="6858000" type="screen4x3"/>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charset="0"/>
        <a:ea typeface="+mn-ea"/>
        <a:cs typeface="+mn-cs"/>
      </a:defRPr>
    </a:lvl1pPr>
    <a:lvl2pPr marL="457200" algn="l" rtl="0" eaLnBrk="0" fontAlgn="base" hangingPunct="0">
      <a:spcBef>
        <a:spcPct val="0"/>
      </a:spcBef>
      <a:spcAft>
        <a:spcPct val="0"/>
      </a:spcAft>
      <a:defRPr sz="1000" kern="1200">
        <a:solidFill>
          <a:schemeClr val="tx1"/>
        </a:solidFill>
        <a:latin typeface="Arial" charset="0"/>
        <a:ea typeface="+mn-ea"/>
        <a:cs typeface="+mn-cs"/>
      </a:defRPr>
    </a:lvl2pPr>
    <a:lvl3pPr marL="914400" algn="l" rtl="0" eaLnBrk="0" fontAlgn="base" hangingPunct="0">
      <a:spcBef>
        <a:spcPct val="0"/>
      </a:spcBef>
      <a:spcAft>
        <a:spcPct val="0"/>
      </a:spcAft>
      <a:defRPr sz="1000" kern="1200">
        <a:solidFill>
          <a:schemeClr val="tx1"/>
        </a:solidFill>
        <a:latin typeface="Arial" charset="0"/>
        <a:ea typeface="+mn-ea"/>
        <a:cs typeface="+mn-cs"/>
      </a:defRPr>
    </a:lvl3pPr>
    <a:lvl4pPr marL="1371600" algn="l" rtl="0" eaLnBrk="0" fontAlgn="base" hangingPunct="0">
      <a:spcBef>
        <a:spcPct val="0"/>
      </a:spcBef>
      <a:spcAft>
        <a:spcPct val="0"/>
      </a:spcAft>
      <a:defRPr sz="1000" kern="1200">
        <a:solidFill>
          <a:schemeClr val="tx1"/>
        </a:solidFill>
        <a:latin typeface="Arial" charset="0"/>
        <a:ea typeface="+mn-ea"/>
        <a:cs typeface="+mn-cs"/>
      </a:defRPr>
    </a:lvl4pPr>
    <a:lvl5pPr marL="1828800" algn="l" rtl="0" eaLnBrk="0" fontAlgn="base" hangingPunct="0">
      <a:spcBef>
        <a:spcPct val="0"/>
      </a:spcBef>
      <a:spcAft>
        <a:spcPct val="0"/>
      </a:spcAft>
      <a:defRPr sz="1000" kern="1200">
        <a:solidFill>
          <a:schemeClr val="tx1"/>
        </a:solidFill>
        <a:latin typeface="Arial" charset="0"/>
        <a:ea typeface="+mn-ea"/>
        <a:cs typeface="+mn-cs"/>
      </a:defRPr>
    </a:lvl5pPr>
    <a:lvl6pPr marL="2286000" algn="l" defTabSz="914400" rtl="0" eaLnBrk="1" latinLnBrk="0" hangingPunct="1">
      <a:defRPr sz="1000" kern="1200">
        <a:solidFill>
          <a:schemeClr val="tx1"/>
        </a:solidFill>
        <a:latin typeface="Arial" charset="0"/>
        <a:ea typeface="+mn-ea"/>
        <a:cs typeface="+mn-cs"/>
      </a:defRPr>
    </a:lvl6pPr>
    <a:lvl7pPr marL="2743200" algn="l" defTabSz="914400" rtl="0" eaLnBrk="1" latinLnBrk="0" hangingPunct="1">
      <a:defRPr sz="1000" kern="1200">
        <a:solidFill>
          <a:schemeClr val="tx1"/>
        </a:solidFill>
        <a:latin typeface="Arial" charset="0"/>
        <a:ea typeface="+mn-ea"/>
        <a:cs typeface="+mn-cs"/>
      </a:defRPr>
    </a:lvl7pPr>
    <a:lvl8pPr marL="3200400" algn="l" defTabSz="914400" rtl="0" eaLnBrk="1" latinLnBrk="0" hangingPunct="1">
      <a:defRPr sz="1000" kern="1200">
        <a:solidFill>
          <a:schemeClr val="tx1"/>
        </a:solidFill>
        <a:latin typeface="Arial" charset="0"/>
        <a:ea typeface="+mn-ea"/>
        <a:cs typeface="+mn-cs"/>
      </a:defRPr>
    </a:lvl8pPr>
    <a:lvl9pPr marL="3657600" algn="l" defTabSz="914400" rtl="0" eaLnBrk="1" latinLnBrk="0" hangingPunct="1">
      <a:defRPr sz="1000" kern="1200">
        <a:solidFill>
          <a:schemeClr val="tx1"/>
        </a:solidFill>
        <a:latin typeface="Arial" charset="0"/>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x" initials="x" lastIdx="1" clrIdx="0"/>
  <p:cmAuthor id="1" name="Erik Guttman" initials="EAG" lastIdx="34"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3A17D1"/>
    <a:srgbClr val="F6BF5C"/>
    <a:srgbClr val="E5551B"/>
    <a:srgbClr val="D95A27"/>
    <a:srgbClr val="663300"/>
    <a:srgbClr val="62A14D"/>
    <a:srgbClr val="000000"/>
    <a:srgbClr val="CCECFF"/>
    <a:srgbClr val="7CCA62"/>
    <a:srgbClr val="FFFF66"/>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1808" autoAdjust="0"/>
    <p:restoredTop sz="94614" autoAdjust="0"/>
  </p:normalViewPr>
  <p:slideViewPr>
    <p:cSldViewPr snapToGrid="0">
      <p:cViewPr>
        <p:scale>
          <a:sx n="110" d="100"/>
          <a:sy n="110" d="100"/>
        </p:scale>
        <p:origin x="-2514" y="-180"/>
      </p:cViewPr>
      <p:guideLst>
        <p:guide orient="horz" pos="2160"/>
        <p:guide pos="2880"/>
      </p:guideLst>
    </p:cSldViewPr>
  </p:slideViewPr>
  <p:notesTextViewPr>
    <p:cViewPr>
      <p:scale>
        <a:sx n="1" d="1"/>
        <a:sy n="1" d="1"/>
      </p:scale>
      <p:origin x="0" y="0"/>
    </p:cViewPr>
  </p:notesTextViewPr>
  <p:sorterViewPr>
    <p:cViewPr>
      <p:scale>
        <a:sx n="100" d="100"/>
        <a:sy n="100" d="100"/>
      </p:scale>
      <p:origin x="0" y="2502"/>
    </p:cViewPr>
  </p:sorterViewPr>
  <p:notesViewPr>
    <p:cSldViewPr snapToGrid="0">
      <p:cViewPr varScale="1">
        <p:scale>
          <a:sx n="79" d="100"/>
          <a:sy n="79" d="100"/>
        </p:scale>
        <p:origin x="-4068" y="-108"/>
      </p:cViewPr>
      <p:guideLst>
        <p:guide orient="horz" pos="3127"/>
        <p:guide pos="2141"/>
      </p:guideLst>
    </p:cSldViewPr>
  </p:notes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commentAuthors" Target="commentAuthor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notesMaster" Target="notesMasters/notesMaster1.xml"/><Relationship Id="rId58"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charts/_rels/chart1.xml.rels><?xml version="1.0" encoding="UTF-8" standalone="yes"?>
<Relationships xmlns="http://schemas.openxmlformats.org/package/2006/relationships"><Relationship Id="rId1" Type="http://schemas.openxmlformats.org/officeDocument/2006/relationships/oleObject" Target="file:///D:\Franks\planning\attendance-pre-sa67.xlsx"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file:///D:\Franks\planning\maint-vs-non-maint-pre-sa67.xlsx" TargetMode="External"/></Relationships>
</file>

<file path=ppt/charts/_rels/chart3.xml.rels><?xml version="1.0" encoding="UTF-8" standalone="yes"?>
<Relationships xmlns="http://schemas.openxmlformats.org/package/2006/relationships"><Relationship Id="rId1" Type="http://schemas.openxmlformats.org/officeDocument/2006/relationships/oleObject" Target="file:///D:\Franks\planning\results-67-to-107e.xls" TargetMode="External"/></Relationships>
</file>

<file path=ppt/charts/_rels/chart4.xml.rels><?xml version="1.0" encoding="UTF-8" standalone="yes"?>
<Relationships xmlns="http://schemas.openxmlformats.org/package/2006/relationships"><Relationship Id="rId1" Type="http://schemas.openxmlformats.org/officeDocument/2006/relationships/oleObject" Target="file:///D:\Franks\planning\rel-9-13-CRs-pre-sa67.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lang val="en-US"/>
  <c:chart>
    <c:title>
      <c:tx>
        <c:rich>
          <a:bodyPr/>
          <a:lstStyle/>
          <a:p>
            <a:pPr>
              <a:defRPr/>
            </a:pPr>
            <a:r>
              <a:rPr lang="en-US" dirty="0" smtClean="0"/>
              <a:t>attendance</a:t>
            </a:r>
            <a:endParaRPr lang="en-US" dirty="0"/>
          </a:p>
        </c:rich>
      </c:tx>
      <c:layout/>
    </c:title>
    <c:plotArea>
      <c:layout/>
      <c:lineChart>
        <c:grouping val="standard"/>
        <c:ser>
          <c:idx val="0"/>
          <c:order val="0"/>
          <c:tx>
            <c:strRef>
              <c:f>Sheet1!$A$3</c:f>
              <c:strCache>
                <c:ptCount val="1"/>
                <c:pt idx="0">
                  <c:v>attended</c:v>
                </c:pt>
              </c:strCache>
            </c:strRef>
          </c:tx>
          <c:marker>
            <c:symbol val="none"/>
          </c:marker>
          <c:trendline>
            <c:spPr>
              <a:ln w="28575">
                <a:solidFill>
                  <a:srgbClr val="FF0000"/>
                </a:solidFill>
              </a:ln>
            </c:spPr>
            <c:trendlineType val="linear"/>
          </c:trendline>
          <c:cat>
            <c:strRef>
              <c:f>Sheet1!$B$2:$AD$2</c:f>
              <c:strCache>
                <c:ptCount val="29"/>
                <c:pt idx="0">
                  <c:v>88</c:v>
                </c:pt>
                <c:pt idx="1">
                  <c:v>89</c:v>
                </c:pt>
                <c:pt idx="2">
                  <c:v>90</c:v>
                </c:pt>
                <c:pt idx="3">
                  <c:v>91</c:v>
                </c:pt>
                <c:pt idx="4">
                  <c:v>92</c:v>
                </c:pt>
                <c:pt idx="5">
                  <c:v>93</c:v>
                </c:pt>
                <c:pt idx="6">
                  <c:v>94</c:v>
                </c:pt>
                <c:pt idx="7">
                  <c:v>95</c:v>
                </c:pt>
                <c:pt idx="8">
                  <c:v>96</c:v>
                </c:pt>
                <c:pt idx="9">
                  <c:v>97</c:v>
                </c:pt>
                <c:pt idx="10">
                  <c:v>98</c:v>
                </c:pt>
                <c:pt idx="11">
                  <c:v>99</c:v>
                </c:pt>
                <c:pt idx="12">
                  <c:v>100</c:v>
                </c:pt>
                <c:pt idx="13">
                  <c:v>101</c:v>
                </c:pt>
                <c:pt idx="14">
                  <c:v>102</c:v>
                </c:pt>
                <c:pt idx="15">
                  <c:v>103</c:v>
                </c:pt>
                <c:pt idx="16">
                  <c:v>104</c:v>
                </c:pt>
                <c:pt idx="17">
                  <c:v>105</c:v>
                </c:pt>
                <c:pt idx="18">
                  <c:v>106</c:v>
                </c:pt>
                <c:pt idx="19">
                  <c:v>107</c:v>
                </c:pt>
                <c:pt idx="20">
                  <c:v>108</c:v>
                </c:pt>
                <c:pt idx="21">
                  <c:v>109</c:v>
                </c:pt>
                <c:pt idx="22">
                  <c:v>110</c:v>
                </c:pt>
                <c:pt idx="23">
                  <c:v>111</c:v>
                </c:pt>
                <c:pt idx="24">
                  <c:v>112</c:v>
                </c:pt>
                <c:pt idx="25">
                  <c:v>113</c:v>
                </c:pt>
                <c:pt idx="26">
                  <c:v>113AH</c:v>
                </c:pt>
                <c:pt idx="27">
                  <c:v>114</c:v>
                </c:pt>
                <c:pt idx="28">
                  <c:v>115</c:v>
                </c:pt>
              </c:strCache>
            </c:strRef>
          </c:cat>
          <c:val>
            <c:numRef>
              <c:f>Sheet1!$B$3:$AD$3</c:f>
              <c:numCache>
                <c:formatCode>General</c:formatCode>
                <c:ptCount val="29"/>
                <c:pt idx="0">
                  <c:v>157</c:v>
                </c:pt>
                <c:pt idx="1">
                  <c:v>139</c:v>
                </c:pt>
                <c:pt idx="2">
                  <c:v>133</c:v>
                </c:pt>
                <c:pt idx="3">
                  <c:v>162</c:v>
                </c:pt>
                <c:pt idx="4">
                  <c:v>135</c:v>
                </c:pt>
                <c:pt idx="5">
                  <c:v>142</c:v>
                </c:pt>
                <c:pt idx="6">
                  <c:v>139</c:v>
                </c:pt>
                <c:pt idx="7">
                  <c:v>173</c:v>
                </c:pt>
                <c:pt idx="8">
                  <c:v>181</c:v>
                </c:pt>
                <c:pt idx="9">
                  <c:v>165</c:v>
                </c:pt>
                <c:pt idx="10">
                  <c:v>158</c:v>
                </c:pt>
                <c:pt idx="11">
                  <c:v>153</c:v>
                </c:pt>
                <c:pt idx="12">
                  <c:v>189</c:v>
                </c:pt>
                <c:pt idx="13">
                  <c:v>146</c:v>
                </c:pt>
                <c:pt idx="14">
                  <c:v>133</c:v>
                </c:pt>
                <c:pt idx="15">
                  <c:v>145</c:v>
                </c:pt>
                <c:pt idx="16">
                  <c:v>142</c:v>
                </c:pt>
                <c:pt idx="17">
                  <c:v>144</c:v>
                </c:pt>
                <c:pt idx="18">
                  <c:v>195</c:v>
                </c:pt>
                <c:pt idx="19">
                  <c:v>159</c:v>
                </c:pt>
                <c:pt idx="20">
                  <c:v>175</c:v>
                </c:pt>
                <c:pt idx="21">
                  <c:v>182</c:v>
                </c:pt>
                <c:pt idx="22">
                  <c:v>113</c:v>
                </c:pt>
                <c:pt idx="23">
                  <c:v>137</c:v>
                </c:pt>
                <c:pt idx="24">
                  <c:v>200</c:v>
                </c:pt>
                <c:pt idx="25">
                  <c:v>137</c:v>
                </c:pt>
                <c:pt idx="26">
                  <c:v>107</c:v>
                </c:pt>
                <c:pt idx="27">
                  <c:v>157</c:v>
                </c:pt>
                <c:pt idx="28">
                  <c:v>168</c:v>
                </c:pt>
              </c:numCache>
            </c:numRef>
          </c:val>
        </c:ser>
        <c:marker val="1"/>
        <c:axId val="66961408"/>
        <c:axId val="66962944"/>
      </c:lineChart>
      <c:catAx>
        <c:axId val="66961408"/>
        <c:scaling>
          <c:orientation val="minMax"/>
        </c:scaling>
        <c:axPos val="b"/>
        <c:numFmt formatCode="General" sourceLinked="1"/>
        <c:tickLblPos val="nextTo"/>
        <c:crossAx val="66962944"/>
        <c:crosses val="autoZero"/>
        <c:auto val="1"/>
        <c:lblAlgn val="ctr"/>
        <c:lblOffset val="100"/>
      </c:catAx>
      <c:valAx>
        <c:axId val="66962944"/>
        <c:scaling>
          <c:orientation val="minMax"/>
        </c:scaling>
        <c:axPos val="l"/>
        <c:majorGridlines/>
        <c:numFmt formatCode="General" sourceLinked="1"/>
        <c:tickLblPos val="nextTo"/>
        <c:crossAx val="66961408"/>
        <c:crosses val="autoZero"/>
        <c:crossBetween val="between"/>
      </c:valAx>
    </c:plotArea>
    <c:plotVisOnly val="1"/>
    <c:dispBlanksAs val="gap"/>
  </c:chart>
  <c:externalData r:id="rId1"/>
</c:chartSpace>
</file>

<file path=ppt/charts/chart2.xml><?xml version="1.0" encoding="utf-8"?>
<c:chartSpace xmlns:c="http://schemas.openxmlformats.org/drawingml/2006/chart" xmlns:a="http://schemas.openxmlformats.org/drawingml/2006/main" xmlns:r="http://schemas.openxmlformats.org/officeDocument/2006/relationships">
  <c:date1904 val="1"/>
  <c:lang val="en-US"/>
  <c:style val="4"/>
  <c:chart>
    <c:plotArea>
      <c:layout>
        <c:manualLayout>
          <c:layoutTarget val="inner"/>
          <c:xMode val="edge"/>
          <c:yMode val="edge"/>
          <c:x val="5.9764053247689394E-2"/>
          <c:y val="8.8915437294476221E-2"/>
          <c:w val="0.92843105841816564"/>
          <c:h val="0.8326195683872849"/>
        </c:manualLayout>
      </c:layout>
      <c:barChart>
        <c:barDir val="col"/>
        <c:grouping val="stacked"/>
        <c:ser>
          <c:idx val="0"/>
          <c:order val="0"/>
          <c:tx>
            <c:strRef>
              <c:f>Sheet1!$BJ$9</c:f>
              <c:strCache>
                <c:ptCount val="1"/>
                <c:pt idx="0">
                  <c:v>R13 CIoT</c:v>
                </c:pt>
              </c:strCache>
            </c:strRef>
          </c:tx>
          <c:spPr>
            <a:solidFill>
              <a:schemeClr val="accent1"/>
            </a:solidFill>
          </c:spPr>
          <c:cat>
            <c:strRef>
              <c:f>Sheet1!$BK$5:$BX$5</c:f>
              <c:strCache>
                <c:ptCount val="14"/>
                <c:pt idx="0">
                  <c:v>#110
Jul</c:v>
                </c:pt>
                <c:pt idx="1">
                  <c:v>#110AH
Aug</c:v>
                </c:pt>
                <c:pt idx="2">
                  <c:v>#111
Oct</c:v>
                </c:pt>
                <c:pt idx="3">
                  <c:v>#112
Nov</c:v>
                </c:pt>
                <c:pt idx="4">
                  <c:v>#113
Jan</c:v>
                </c:pt>
                <c:pt idx="5">
                  <c:v>#113AH
Feb</c:v>
                </c:pt>
                <c:pt idx="6">
                  <c:v>#114
Apr</c:v>
                </c:pt>
                <c:pt idx="7">
                  <c:v>#115
May</c:v>
                </c:pt>
                <c:pt idx="8">
                  <c:v>#116
Jul</c:v>
                </c:pt>
                <c:pt idx="9">
                  <c:v>#116bis
Aug</c:v>
                </c:pt>
                <c:pt idx="10">
                  <c:v>#117
Oct</c:v>
                </c:pt>
                <c:pt idx="11">
                  <c:v>#118
Nov</c:v>
                </c:pt>
                <c:pt idx="12">
                  <c:v>#119
Jan</c:v>
                </c:pt>
                <c:pt idx="13">
                  <c:v>#120
Feb</c:v>
                </c:pt>
              </c:strCache>
            </c:strRef>
          </c:cat>
          <c:val>
            <c:numRef>
              <c:f>Sheet1!$BK$9:$BX$9</c:f>
              <c:numCache>
                <c:formatCode>General</c:formatCode>
                <c:ptCount val="14"/>
                <c:pt idx="0">
                  <c:v>4</c:v>
                </c:pt>
                <c:pt idx="1">
                  <c:v>4</c:v>
                </c:pt>
                <c:pt idx="2">
                  <c:v>4</c:v>
                </c:pt>
                <c:pt idx="3">
                  <c:v>4</c:v>
                </c:pt>
                <c:pt idx="4">
                  <c:v>3</c:v>
                </c:pt>
                <c:pt idx="5">
                  <c:v>10</c:v>
                </c:pt>
                <c:pt idx="6">
                  <c:v>7</c:v>
                </c:pt>
                <c:pt idx="7">
                  <c:v>6</c:v>
                </c:pt>
              </c:numCache>
            </c:numRef>
          </c:val>
        </c:ser>
        <c:ser>
          <c:idx val="1"/>
          <c:order val="1"/>
          <c:tx>
            <c:strRef>
              <c:f>Sheet1!$BJ$10</c:f>
              <c:strCache>
                <c:ptCount val="1"/>
                <c:pt idx="0">
                  <c:v>maintenance</c:v>
                </c:pt>
              </c:strCache>
            </c:strRef>
          </c:tx>
          <c:spPr>
            <a:solidFill>
              <a:schemeClr val="accent3">
                <a:lumMod val="75000"/>
              </a:schemeClr>
            </a:solidFill>
          </c:spPr>
          <c:cat>
            <c:strRef>
              <c:f>Sheet1!$BK$5:$BX$5</c:f>
              <c:strCache>
                <c:ptCount val="14"/>
                <c:pt idx="0">
                  <c:v>#110
Jul</c:v>
                </c:pt>
                <c:pt idx="1">
                  <c:v>#110AH
Aug</c:v>
                </c:pt>
                <c:pt idx="2">
                  <c:v>#111
Oct</c:v>
                </c:pt>
                <c:pt idx="3">
                  <c:v>#112
Nov</c:v>
                </c:pt>
                <c:pt idx="4">
                  <c:v>#113
Jan</c:v>
                </c:pt>
                <c:pt idx="5">
                  <c:v>#113AH
Feb</c:v>
                </c:pt>
                <c:pt idx="6">
                  <c:v>#114
Apr</c:v>
                </c:pt>
                <c:pt idx="7">
                  <c:v>#115
May</c:v>
                </c:pt>
                <c:pt idx="8">
                  <c:v>#116
Jul</c:v>
                </c:pt>
                <c:pt idx="9">
                  <c:v>#116bis
Aug</c:v>
                </c:pt>
                <c:pt idx="10">
                  <c:v>#117
Oct</c:v>
                </c:pt>
                <c:pt idx="11">
                  <c:v>#118
Nov</c:v>
                </c:pt>
                <c:pt idx="12">
                  <c:v>#119
Jan</c:v>
                </c:pt>
                <c:pt idx="13">
                  <c:v>#120
Feb</c:v>
                </c:pt>
              </c:strCache>
            </c:strRef>
          </c:cat>
          <c:val>
            <c:numRef>
              <c:f>Sheet1!$BK$10:$BX$10</c:f>
              <c:numCache>
                <c:formatCode>General</c:formatCode>
                <c:ptCount val="14"/>
                <c:pt idx="0">
                  <c:v>6</c:v>
                </c:pt>
                <c:pt idx="1">
                  <c:v>0</c:v>
                </c:pt>
                <c:pt idx="2">
                  <c:v>7</c:v>
                </c:pt>
                <c:pt idx="3">
                  <c:v>11</c:v>
                </c:pt>
                <c:pt idx="4">
                  <c:v>10</c:v>
                </c:pt>
                <c:pt idx="5">
                  <c:v>0</c:v>
                </c:pt>
                <c:pt idx="6">
                  <c:v>6</c:v>
                </c:pt>
                <c:pt idx="7">
                  <c:v>4</c:v>
                </c:pt>
              </c:numCache>
            </c:numRef>
          </c:val>
        </c:ser>
        <c:ser>
          <c:idx val="2"/>
          <c:order val="2"/>
          <c:tx>
            <c:strRef>
              <c:f>Sheet1!$BJ$11</c:f>
              <c:strCache>
                <c:ptCount val="1"/>
                <c:pt idx="0">
                  <c:v>R13 exceptions</c:v>
                </c:pt>
              </c:strCache>
            </c:strRef>
          </c:tx>
          <c:cat>
            <c:strRef>
              <c:f>Sheet1!$BK$5:$BX$5</c:f>
              <c:strCache>
                <c:ptCount val="14"/>
                <c:pt idx="0">
                  <c:v>#110
Jul</c:v>
                </c:pt>
                <c:pt idx="1">
                  <c:v>#110AH
Aug</c:v>
                </c:pt>
                <c:pt idx="2">
                  <c:v>#111
Oct</c:v>
                </c:pt>
                <c:pt idx="3">
                  <c:v>#112
Nov</c:v>
                </c:pt>
                <c:pt idx="4">
                  <c:v>#113
Jan</c:v>
                </c:pt>
                <c:pt idx="5">
                  <c:v>#113AH
Feb</c:v>
                </c:pt>
                <c:pt idx="6">
                  <c:v>#114
Apr</c:v>
                </c:pt>
                <c:pt idx="7">
                  <c:v>#115
May</c:v>
                </c:pt>
                <c:pt idx="8">
                  <c:v>#116
Jul</c:v>
                </c:pt>
                <c:pt idx="9">
                  <c:v>#116bis
Aug</c:v>
                </c:pt>
                <c:pt idx="10">
                  <c:v>#117
Oct</c:v>
                </c:pt>
                <c:pt idx="11">
                  <c:v>#118
Nov</c:v>
                </c:pt>
                <c:pt idx="12">
                  <c:v>#119
Jan</c:v>
                </c:pt>
                <c:pt idx="13">
                  <c:v>#120
Feb</c:v>
                </c:pt>
              </c:strCache>
            </c:strRef>
          </c:cat>
          <c:val>
            <c:numRef>
              <c:f>Sheet1!$BK$11:$BX$11</c:f>
              <c:numCache>
                <c:formatCode>General</c:formatCode>
                <c:ptCount val="14"/>
                <c:pt idx="0">
                  <c:v>21</c:v>
                </c:pt>
                <c:pt idx="1">
                  <c:v>11</c:v>
                </c:pt>
                <c:pt idx="2">
                  <c:v>5</c:v>
                </c:pt>
                <c:pt idx="3">
                  <c:v>4</c:v>
                </c:pt>
                <c:pt idx="4">
                  <c:v>0</c:v>
                </c:pt>
                <c:pt idx="5">
                  <c:v>0</c:v>
                </c:pt>
                <c:pt idx="6">
                  <c:v>0</c:v>
                </c:pt>
                <c:pt idx="7">
                  <c:v>0</c:v>
                </c:pt>
              </c:numCache>
            </c:numRef>
          </c:val>
        </c:ser>
        <c:ser>
          <c:idx val="3"/>
          <c:order val="3"/>
          <c:tx>
            <c:strRef>
              <c:f>Sheet1!$BJ$12</c:f>
              <c:strCache>
                <c:ptCount val="1"/>
                <c:pt idx="0">
                  <c:v>R14</c:v>
                </c:pt>
              </c:strCache>
            </c:strRef>
          </c:tx>
          <c:spPr>
            <a:solidFill>
              <a:srgbClr val="FFC000"/>
            </a:solidFill>
          </c:spPr>
          <c:cat>
            <c:strRef>
              <c:f>Sheet1!$BK$5:$BX$5</c:f>
              <c:strCache>
                <c:ptCount val="14"/>
                <c:pt idx="0">
                  <c:v>#110
Jul</c:v>
                </c:pt>
                <c:pt idx="1">
                  <c:v>#110AH
Aug</c:v>
                </c:pt>
                <c:pt idx="2">
                  <c:v>#111
Oct</c:v>
                </c:pt>
                <c:pt idx="3">
                  <c:v>#112
Nov</c:v>
                </c:pt>
                <c:pt idx="4">
                  <c:v>#113
Jan</c:v>
                </c:pt>
                <c:pt idx="5">
                  <c:v>#113AH
Feb</c:v>
                </c:pt>
                <c:pt idx="6">
                  <c:v>#114
Apr</c:v>
                </c:pt>
                <c:pt idx="7">
                  <c:v>#115
May</c:v>
                </c:pt>
                <c:pt idx="8">
                  <c:v>#116
Jul</c:v>
                </c:pt>
                <c:pt idx="9">
                  <c:v>#116bis
Aug</c:v>
                </c:pt>
                <c:pt idx="10">
                  <c:v>#117
Oct</c:v>
                </c:pt>
                <c:pt idx="11">
                  <c:v>#118
Nov</c:v>
                </c:pt>
                <c:pt idx="12">
                  <c:v>#119
Jan</c:v>
                </c:pt>
                <c:pt idx="13">
                  <c:v>#120
Feb</c:v>
                </c:pt>
              </c:strCache>
            </c:strRef>
          </c:cat>
          <c:val>
            <c:numRef>
              <c:f>Sheet1!$BK$12:$BX$12</c:f>
              <c:numCache>
                <c:formatCode>General</c:formatCode>
                <c:ptCount val="14"/>
                <c:pt idx="0">
                  <c:v>1</c:v>
                </c:pt>
                <c:pt idx="1">
                  <c:v>0</c:v>
                </c:pt>
                <c:pt idx="2">
                  <c:v>8</c:v>
                </c:pt>
                <c:pt idx="3">
                  <c:v>9</c:v>
                </c:pt>
                <c:pt idx="4">
                  <c:v>16</c:v>
                </c:pt>
                <c:pt idx="5">
                  <c:v>0</c:v>
                </c:pt>
                <c:pt idx="6">
                  <c:v>16</c:v>
                </c:pt>
                <c:pt idx="7">
                  <c:v>20</c:v>
                </c:pt>
              </c:numCache>
            </c:numRef>
          </c:val>
        </c:ser>
        <c:ser>
          <c:idx val="4"/>
          <c:order val="4"/>
          <c:tx>
            <c:strRef>
              <c:f>Sheet1!$BJ$13</c:f>
              <c:strCache>
                <c:ptCount val="1"/>
                <c:pt idx="0">
                  <c:v>NG</c:v>
                </c:pt>
              </c:strCache>
            </c:strRef>
          </c:tx>
          <c:cat>
            <c:strRef>
              <c:f>Sheet1!$BK$5:$BX$5</c:f>
              <c:strCache>
                <c:ptCount val="14"/>
                <c:pt idx="0">
                  <c:v>#110
Jul</c:v>
                </c:pt>
                <c:pt idx="1">
                  <c:v>#110AH
Aug</c:v>
                </c:pt>
                <c:pt idx="2">
                  <c:v>#111
Oct</c:v>
                </c:pt>
                <c:pt idx="3">
                  <c:v>#112
Nov</c:v>
                </c:pt>
                <c:pt idx="4">
                  <c:v>#113
Jan</c:v>
                </c:pt>
                <c:pt idx="5">
                  <c:v>#113AH
Feb</c:v>
                </c:pt>
                <c:pt idx="6">
                  <c:v>#114
Apr</c:v>
                </c:pt>
                <c:pt idx="7">
                  <c:v>#115
May</c:v>
                </c:pt>
                <c:pt idx="8">
                  <c:v>#116
Jul</c:v>
                </c:pt>
                <c:pt idx="9">
                  <c:v>#116bis
Aug</c:v>
                </c:pt>
                <c:pt idx="10">
                  <c:v>#117
Oct</c:v>
                </c:pt>
                <c:pt idx="11">
                  <c:v>#118
Nov</c:v>
                </c:pt>
                <c:pt idx="12">
                  <c:v>#119
Jan</c:v>
                </c:pt>
                <c:pt idx="13">
                  <c:v>#120
Feb</c:v>
                </c:pt>
              </c:strCache>
            </c:strRef>
          </c:cat>
          <c:val>
            <c:numRef>
              <c:f>Sheet1!$BK$13:$BX$13</c:f>
              <c:numCache>
                <c:formatCode>General</c:formatCode>
                <c:ptCount val="14"/>
                <c:pt idx="0">
                  <c:v>0</c:v>
                </c:pt>
                <c:pt idx="1">
                  <c:v>0</c:v>
                </c:pt>
                <c:pt idx="2">
                  <c:v>2</c:v>
                </c:pt>
                <c:pt idx="3">
                  <c:v>2</c:v>
                </c:pt>
                <c:pt idx="4">
                  <c:v>2</c:v>
                </c:pt>
                <c:pt idx="5">
                  <c:v>10</c:v>
                </c:pt>
                <c:pt idx="6">
                  <c:v>6</c:v>
                </c:pt>
                <c:pt idx="7">
                  <c:v>11</c:v>
                </c:pt>
              </c:numCache>
            </c:numRef>
          </c:val>
        </c:ser>
        <c:overlap val="100"/>
        <c:axId val="67347584"/>
        <c:axId val="67349120"/>
      </c:barChart>
      <c:catAx>
        <c:axId val="67347584"/>
        <c:scaling>
          <c:orientation val="minMax"/>
        </c:scaling>
        <c:axPos val="b"/>
        <c:numFmt formatCode="General" sourceLinked="1"/>
        <c:tickLblPos val="nextTo"/>
        <c:txPr>
          <a:bodyPr/>
          <a:lstStyle/>
          <a:p>
            <a:pPr>
              <a:defRPr sz="800">
                <a:latin typeface="Arial Narrow" pitchFamily="34" charset="0"/>
              </a:defRPr>
            </a:pPr>
            <a:endParaRPr lang="en-US"/>
          </a:p>
        </c:txPr>
        <c:crossAx val="67349120"/>
        <c:crosses val="autoZero"/>
        <c:auto val="1"/>
        <c:lblAlgn val="ctr"/>
        <c:lblOffset val="100"/>
      </c:catAx>
      <c:valAx>
        <c:axId val="67349120"/>
        <c:scaling>
          <c:orientation val="minMax"/>
        </c:scaling>
        <c:axPos val="l"/>
        <c:majorGridlines/>
        <c:numFmt formatCode="General" sourceLinked="1"/>
        <c:tickLblPos val="nextTo"/>
        <c:crossAx val="67347584"/>
        <c:crosses val="autoZero"/>
        <c:crossBetween val="between"/>
      </c:valAx>
    </c:plotArea>
    <c:legend>
      <c:legendPos val="r"/>
      <c:layout>
        <c:manualLayout>
          <c:xMode val="edge"/>
          <c:yMode val="edge"/>
          <c:x val="6.960398779816486E-2"/>
          <c:y val="2.1964380889170479E-2"/>
          <c:w val="0.60480593341485855"/>
          <c:h val="0.19317703812337855"/>
        </c:manualLayout>
      </c:layout>
      <c:txPr>
        <a:bodyPr/>
        <a:lstStyle/>
        <a:p>
          <a:pPr>
            <a:defRPr sz="1400"/>
          </a:pPr>
          <a:endParaRPr lang="en-US"/>
        </a:p>
      </c:txPr>
    </c:legend>
    <c:plotVisOnly val="1"/>
    <c:dispBlanksAs val="gap"/>
  </c:chart>
  <c:externalData r:id="rId1"/>
</c:chartSpace>
</file>

<file path=ppt/charts/chart3.xml><?xml version="1.0" encoding="utf-8"?>
<c:chartSpace xmlns:c="http://schemas.openxmlformats.org/drawingml/2006/chart" xmlns:a="http://schemas.openxmlformats.org/drawingml/2006/main" xmlns:r="http://schemas.openxmlformats.org/officeDocument/2006/relationships">
  <c:lang val="en-US"/>
  <c:chart>
    <c:plotArea>
      <c:layout>
        <c:manualLayout>
          <c:layoutTarget val="inner"/>
          <c:xMode val="edge"/>
          <c:yMode val="edge"/>
          <c:x val="2.5268768009503402E-2"/>
          <c:y val="1.4707759912680961E-2"/>
          <c:w val="0.97440901538683877"/>
          <c:h val="0.95210574583348662"/>
        </c:manualLayout>
      </c:layout>
      <c:barChart>
        <c:barDir val="col"/>
        <c:grouping val="stacked"/>
        <c:ser>
          <c:idx val="0"/>
          <c:order val="0"/>
          <c:tx>
            <c:strRef>
              <c:f>'[results-67-to-107e.xls]Sheet1'!$A$2</c:f>
              <c:strCache>
                <c:ptCount val="1"/>
                <c:pt idx="0">
                  <c:v>#approved/endorsed (total)</c:v>
                </c:pt>
              </c:strCache>
            </c:strRef>
          </c:tx>
          <c:spPr>
            <a:solidFill>
              <a:srgbClr val="00B050"/>
            </a:solidFill>
          </c:spPr>
          <c:cat>
            <c:strRef>
              <c:f>'[results-67-to-107e.xls]Sheet1'!$J$1:$BA$1</c:f>
              <c:strCache>
                <c:ptCount val="44"/>
                <c:pt idx="0">
                  <c:v>75</c:v>
                </c:pt>
                <c:pt idx="1">
                  <c:v>76</c:v>
                </c:pt>
                <c:pt idx="2">
                  <c:v>77</c:v>
                </c:pt>
                <c:pt idx="3">
                  <c:v>78</c:v>
                </c:pt>
                <c:pt idx="4">
                  <c:v>79</c:v>
                </c:pt>
                <c:pt idx="5">
                  <c:v>80</c:v>
                </c:pt>
                <c:pt idx="6">
                  <c:v>81</c:v>
                </c:pt>
                <c:pt idx="7">
                  <c:v>82</c:v>
                </c:pt>
                <c:pt idx="8">
                  <c:v>83</c:v>
                </c:pt>
                <c:pt idx="9">
                  <c:v>84</c:v>
                </c:pt>
                <c:pt idx="10">
                  <c:v>85</c:v>
                </c:pt>
                <c:pt idx="11">
                  <c:v>86</c:v>
                </c:pt>
                <c:pt idx="12">
                  <c:v>87</c:v>
                </c:pt>
                <c:pt idx="13">
                  <c:v>88</c:v>
                </c:pt>
                <c:pt idx="14">
                  <c:v>89</c:v>
                </c:pt>
                <c:pt idx="15">
                  <c:v>90</c:v>
                </c:pt>
                <c:pt idx="16">
                  <c:v>91</c:v>
                </c:pt>
                <c:pt idx="17">
                  <c:v>92</c:v>
                </c:pt>
                <c:pt idx="18">
                  <c:v>93</c:v>
                </c:pt>
                <c:pt idx="19">
                  <c:v>94</c:v>
                </c:pt>
                <c:pt idx="20">
                  <c:v>95</c:v>
                </c:pt>
                <c:pt idx="21">
                  <c:v>96</c:v>
                </c:pt>
                <c:pt idx="22">
                  <c:v>97</c:v>
                </c:pt>
                <c:pt idx="23">
                  <c:v>98</c:v>
                </c:pt>
                <c:pt idx="24">
                  <c:v>99</c:v>
                </c:pt>
                <c:pt idx="25">
                  <c:v>100</c:v>
                </c:pt>
                <c:pt idx="26">
                  <c:v>101</c:v>
                </c:pt>
                <c:pt idx="27">
                  <c:v>101b</c:v>
                </c:pt>
                <c:pt idx="28">
                  <c:v>102</c:v>
                </c:pt>
                <c:pt idx="29">
                  <c:v>103</c:v>
                </c:pt>
                <c:pt idx="30">
                  <c:v>104</c:v>
                </c:pt>
                <c:pt idx="31">
                  <c:v>105</c:v>
                </c:pt>
                <c:pt idx="32">
                  <c:v>106</c:v>
                </c:pt>
                <c:pt idx="33">
                  <c:v>107+E</c:v>
                </c:pt>
                <c:pt idx="34">
                  <c:v>108</c:v>
                </c:pt>
                <c:pt idx="35">
                  <c:v>109</c:v>
                </c:pt>
                <c:pt idx="36">
                  <c:v>110</c:v>
                </c:pt>
                <c:pt idx="37">
                  <c:v>110AH</c:v>
                </c:pt>
                <c:pt idx="38">
                  <c:v>111</c:v>
                </c:pt>
                <c:pt idx="39">
                  <c:v>112</c:v>
                </c:pt>
                <c:pt idx="40">
                  <c:v>113</c:v>
                </c:pt>
                <c:pt idx="41">
                  <c:v>113AH</c:v>
                </c:pt>
                <c:pt idx="42">
                  <c:v>114</c:v>
                </c:pt>
                <c:pt idx="43">
                  <c:v>115</c:v>
                </c:pt>
              </c:strCache>
            </c:strRef>
          </c:cat>
          <c:val>
            <c:numRef>
              <c:f>'[results-67-to-107e.xls]Sheet1'!$J$2:$BA$2</c:f>
              <c:numCache>
                <c:formatCode>0</c:formatCode>
                <c:ptCount val="44"/>
                <c:pt idx="0">
                  <c:v>228</c:v>
                </c:pt>
                <c:pt idx="1">
                  <c:v>284</c:v>
                </c:pt>
                <c:pt idx="2">
                  <c:v>193</c:v>
                </c:pt>
                <c:pt idx="3">
                  <c:v>184</c:v>
                </c:pt>
                <c:pt idx="4">
                  <c:v>290</c:v>
                </c:pt>
                <c:pt idx="5">
                  <c:v>337</c:v>
                </c:pt>
                <c:pt idx="6">
                  <c:v>176</c:v>
                </c:pt>
                <c:pt idx="7">
                  <c:v>108</c:v>
                </c:pt>
                <c:pt idx="8">
                  <c:v>210</c:v>
                </c:pt>
                <c:pt idx="9">
                  <c:v>209</c:v>
                </c:pt>
                <c:pt idx="10">
                  <c:v>154</c:v>
                </c:pt>
                <c:pt idx="11">
                  <c:v>207</c:v>
                </c:pt>
                <c:pt idx="12">
                  <c:v>192</c:v>
                </c:pt>
                <c:pt idx="13">
                  <c:v>148</c:v>
                </c:pt>
                <c:pt idx="14">
                  <c:v>166</c:v>
                </c:pt>
                <c:pt idx="15">
                  <c:v>140</c:v>
                </c:pt>
                <c:pt idx="16">
                  <c:v>144</c:v>
                </c:pt>
                <c:pt idx="17">
                  <c:v>108</c:v>
                </c:pt>
                <c:pt idx="18">
                  <c:v>117</c:v>
                </c:pt>
                <c:pt idx="19">
                  <c:v>115</c:v>
                </c:pt>
                <c:pt idx="20">
                  <c:v>134</c:v>
                </c:pt>
                <c:pt idx="21" formatCode="General">
                  <c:v>147</c:v>
                </c:pt>
                <c:pt idx="22" formatCode="General">
                  <c:v>170</c:v>
                </c:pt>
                <c:pt idx="23">
                  <c:v>168</c:v>
                </c:pt>
                <c:pt idx="24">
                  <c:v>165</c:v>
                </c:pt>
                <c:pt idx="25">
                  <c:v>134</c:v>
                </c:pt>
                <c:pt idx="26">
                  <c:v>123</c:v>
                </c:pt>
                <c:pt idx="27">
                  <c:v>56</c:v>
                </c:pt>
                <c:pt idx="28">
                  <c:v>145</c:v>
                </c:pt>
                <c:pt idx="29">
                  <c:v>150</c:v>
                </c:pt>
                <c:pt idx="30">
                  <c:v>130</c:v>
                </c:pt>
                <c:pt idx="31">
                  <c:v>212</c:v>
                </c:pt>
                <c:pt idx="32">
                  <c:v>198</c:v>
                </c:pt>
                <c:pt idx="33">
                  <c:v>162</c:v>
                </c:pt>
                <c:pt idx="34">
                  <c:v>162</c:v>
                </c:pt>
                <c:pt idx="35">
                  <c:v>168</c:v>
                </c:pt>
                <c:pt idx="36">
                  <c:v>161</c:v>
                </c:pt>
                <c:pt idx="37">
                  <c:v>61</c:v>
                </c:pt>
                <c:pt idx="38">
                  <c:v>151</c:v>
                </c:pt>
                <c:pt idx="39">
                  <c:v>175</c:v>
                </c:pt>
                <c:pt idx="40">
                  <c:v>180</c:v>
                </c:pt>
                <c:pt idx="41">
                  <c:v>87</c:v>
                </c:pt>
                <c:pt idx="42">
                  <c:v>86</c:v>
                </c:pt>
                <c:pt idx="43">
                  <c:v>224</c:v>
                </c:pt>
              </c:numCache>
            </c:numRef>
          </c:val>
        </c:ser>
        <c:ser>
          <c:idx val="1"/>
          <c:order val="1"/>
          <c:tx>
            <c:strRef>
              <c:f>'[results-67-to-107e.xls]Sheet1'!$A$3</c:f>
              <c:strCache>
                <c:ptCount val="1"/>
                <c:pt idx="0">
                  <c:v>#not handled, postponed</c:v>
                </c:pt>
              </c:strCache>
            </c:strRef>
          </c:tx>
          <c:spPr>
            <a:solidFill>
              <a:srgbClr val="FFFF00"/>
            </a:solidFill>
            <a:ln>
              <a:solidFill>
                <a:srgbClr val="FFFF00"/>
              </a:solidFill>
            </a:ln>
          </c:spPr>
          <c:cat>
            <c:strRef>
              <c:f>'[results-67-to-107e.xls]Sheet1'!$J$1:$BA$1</c:f>
              <c:strCache>
                <c:ptCount val="44"/>
                <c:pt idx="0">
                  <c:v>75</c:v>
                </c:pt>
                <c:pt idx="1">
                  <c:v>76</c:v>
                </c:pt>
                <c:pt idx="2">
                  <c:v>77</c:v>
                </c:pt>
                <c:pt idx="3">
                  <c:v>78</c:v>
                </c:pt>
                <c:pt idx="4">
                  <c:v>79</c:v>
                </c:pt>
                <c:pt idx="5">
                  <c:v>80</c:v>
                </c:pt>
                <c:pt idx="6">
                  <c:v>81</c:v>
                </c:pt>
                <c:pt idx="7">
                  <c:v>82</c:v>
                </c:pt>
                <c:pt idx="8">
                  <c:v>83</c:v>
                </c:pt>
                <c:pt idx="9">
                  <c:v>84</c:v>
                </c:pt>
                <c:pt idx="10">
                  <c:v>85</c:v>
                </c:pt>
                <c:pt idx="11">
                  <c:v>86</c:v>
                </c:pt>
                <c:pt idx="12">
                  <c:v>87</c:v>
                </c:pt>
                <c:pt idx="13">
                  <c:v>88</c:v>
                </c:pt>
                <c:pt idx="14">
                  <c:v>89</c:v>
                </c:pt>
                <c:pt idx="15">
                  <c:v>90</c:v>
                </c:pt>
                <c:pt idx="16">
                  <c:v>91</c:v>
                </c:pt>
                <c:pt idx="17">
                  <c:v>92</c:v>
                </c:pt>
                <c:pt idx="18">
                  <c:v>93</c:v>
                </c:pt>
                <c:pt idx="19">
                  <c:v>94</c:v>
                </c:pt>
                <c:pt idx="20">
                  <c:v>95</c:v>
                </c:pt>
                <c:pt idx="21">
                  <c:v>96</c:v>
                </c:pt>
                <c:pt idx="22">
                  <c:v>97</c:v>
                </c:pt>
                <c:pt idx="23">
                  <c:v>98</c:v>
                </c:pt>
                <c:pt idx="24">
                  <c:v>99</c:v>
                </c:pt>
                <c:pt idx="25">
                  <c:v>100</c:v>
                </c:pt>
                <c:pt idx="26">
                  <c:v>101</c:v>
                </c:pt>
                <c:pt idx="27">
                  <c:v>101b</c:v>
                </c:pt>
                <c:pt idx="28">
                  <c:v>102</c:v>
                </c:pt>
                <c:pt idx="29">
                  <c:v>103</c:v>
                </c:pt>
                <c:pt idx="30">
                  <c:v>104</c:v>
                </c:pt>
                <c:pt idx="31">
                  <c:v>105</c:v>
                </c:pt>
                <c:pt idx="32">
                  <c:v>106</c:v>
                </c:pt>
                <c:pt idx="33">
                  <c:v>107+E</c:v>
                </c:pt>
                <c:pt idx="34">
                  <c:v>108</c:v>
                </c:pt>
                <c:pt idx="35">
                  <c:v>109</c:v>
                </c:pt>
                <c:pt idx="36">
                  <c:v>110</c:v>
                </c:pt>
                <c:pt idx="37">
                  <c:v>110AH</c:v>
                </c:pt>
                <c:pt idx="38">
                  <c:v>111</c:v>
                </c:pt>
                <c:pt idx="39">
                  <c:v>112</c:v>
                </c:pt>
                <c:pt idx="40">
                  <c:v>113</c:v>
                </c:pt>
                <c:pt idx="41">
                  <c:v>113AH</c:v>
                </c:pt>
                <c:pt idx="42">
                  <c:v>114</c:v>
                </c:pt>
                <c:pt idx="43">
                  <c:v>115</c:v>
                </c:pt>
              </c:strCache>
            </c:strRef>
          </c:cat>
          <c:val>
            <c:numRef>
              <c:f>'[results-67-to-107e.xls]Sheet1'!$J$3:$BA$3</c:f>
              <c:numCache>
                <c:formatCode>0</c:formatCode>
                <c:ptCount val="44"/>
                <c:pt idx="0">
                  <c:v>202</c:v>
                </c:pt>
                <c:pt idx="1">
                  <c:v>187</c:v>
                </c:pt>
                <c:pt idx="2">
                  <c:v>167</c:v>
                </c:pt>
                <c:pt idx="3">
                  <c:v>225</c:v>
                </c:pt>
                <c:pt idx="4">
                  <c:v>165</c:v>
                </c:pt>
                <c:pt idx="5">
                  <c:v>114</c:v>
                </c:pt>
                <c:pt idx="6">
                  <c:v>55</c:v>
                </c:pt>
                <c:pt idx="7">
                  <c:v>195</c:v>
                </c:pt>
                <c:pt idx="8">
                  <c:v>199</c:v>
                </c:pt>
                <c:pt idx="9">
                  <c:v>170</c:v>
                </c:pt>
                <c:pt idx="10">
                  <c:v>90</c:v>
                </c:pt>
                <c:pt idx="11">
                  <c:v>98</c:v>
                </c:pt>
                <c:pt idx="12">
                  <c:v>101</c:v>
                </c:pt>
                <c:pt idx="13">
                  <c:v>140</c:v>
                </c:pt>
                <c:pt idx="14">
                  <c:v>97</c:v>
                </c:pt>
                <c:pt idx="15">
                  <c:v>132</c:v>
                </c:pt>
                <c:pt idx="16">
                  <c:v>151</c:v>
                </c:pt>
                <c:pt idx="17">
                  <c:v>77</c:v>
                </c:pt>
                <c:pt idx="18">
                  <c:v>149</c:v>
                </c:pt>
                <c:pt idx="19">
                  <c:v>91</c:v>
                </c:pt>
                <c:pt idx="20">
                  <c:v>138</c:v>
                </c:pt>
                <c:pt idx="21">
                  <c:v>144</c:v>
                </c:pt>
                <c:pt idx="22">
                  <c:v>124</c:v>
                </c:pt>
                <c:pt idx="23">
                  <c:v>101</c:v>
                </c:pt>
                <c:pt idx="24">
                  <c:v>131</c:v>
                </c:pt>
                <c:pt idx="25">
                  <c:v>117</c:v>
                </c:pt>
                <c:pt idx="26">
                  <c:v>23</c:v>
                </c:pt>
                <c:pt idx="27">
                  <c:v>3</c:v>
                </c:pt>
                <c:pt idx="28">
                  <c:v>49</c:v>
                </c:pt>
                <c:pt idx="29">
                  <c:v>63</c:v>
                </c:pt>
                <c:pt idx="30">
                  <c:v>72</c:v>
                </c:pt>
                <c:pt idx="31">
                  <c:v>70</c:v>
                </c:pt>
                <c:pt idx="32">
                  <c:v>66</c:v>
                </c:pt>
                <c:pt idx="33">
                  <c:v>73</c:v>
                </c:pt>
                <c:pt idx="34">
                  <c:v>74</c:v>
                </c:pt>
                <c:pt idx="35">
                  <c:v>65</c:v>
                </c:pt>
                <c:pt idx="36">
                  <c:v>27</c:v>
                </c:pt>
                <c:pt idx="37">
                  <c:v>34</c:v>
                </c:pt>
                <c:pt idx="38">
                  <c:v>145</c:v>
                </c:pt>
                <c:pt idx="39">
                  <c:v>112</c:v>
                </c:pt>
                <c:pt idx="40">
                  <c:v>120</c:v>
                </c:pt>
                <c:pt idx="41">
                  <c:v>35</c:v>
                </c:pt>
                <c:pt idx="42">
                  <c:v>120</c:v>
                </c:pt>
                <c:pt idx="43">
                  <c:v>90</c:v>
                </c:pt>
              </c:numCache>
            </c:numRef>
          </c:val>
        </c:ser>
        <c:ser>
          <c:idx val="2"/>
          <c:order val="2"/>
          <c:tx>
            <c:strRef>
              <c:f>'[results-67-to-107e.xls]Sheet1'!$A$4</c:f>
              <c:strCache>
                <c:ptCount val="1"/>
                <c:pt idx="0">
                  <c:v>#noted</c:v>
                </c:pt>
              </c:strCache>
            </c:strRef>
          </c:tx>
          <c:spPr>
            <a:solidFill>
              <a:srgbClr val="FF0000"/>
            </a:solidFill>
            <a:ln>
              <a:solidFill>
                <a:srgbClr val="FF0000"/>
              </a:solidFill>
            </a:ln>
          </c:spPr>
          <c:cat>
            <c:strRef>
              <c:f>'[results-67-to-107e.xls]Sheet1'!$J$1:$BA$1</c:f>
              <c:strCache>
                <c:ptCount val="44"/>
                <c:pt idx="0">
                  <c:v>75</c:v>
                </c:pt>
                <c:pt idx="1">
                  <c:v>76</c:v>
                </c:pt>
                <c:pt idx="2">
                  <c:v>77</c:v>
                </c:pt>
                <c:pt idx="3">
                  <c:v>78</c:v>
                </c:pt>
                <c:pt idx="4">
                  <c:v>79</c:v>
                </c:pt>
                <c:pt idx="5">
                  <c:v>80</c:v>
                </c:pt>
                <c:pt idx="6">
                  <c:v>81</c:v>
                </c:pt>
                <c:pt idx="7">
                  <c:v>82</c:v>
                </c:pt>
                <c:pt idx="8">
                  <c:v>83</c:v>
                </c:pt>
                <c:pt idx="9">
                  <c:v>84</c:v>
                </c:pt>
                <c:pt idx="10">
                  <c:v>85</c:v>
                </c:pt>
                <c:pt idx="11">
                  <c:v>86</c:v>
                </c:pt>
                <c:pt idx="12">
                  <c:v>87</c:v>
                </c:pt>
                <c:pt idx="13">
                  <c:v>88</c:v>
                </c:pt>
                <c:pt idx="14">
                  <c:v>89</c:v>
                </c:pt>
                <c:pt idx="15">
                  <c:v>90</c:v>
                </c:pt>
                <c:pt idx="16">
                  <c:v>91</c:v>
                </c:pt>
                <c:pt idx="17">
                  <c:v>92</c:v>
                </c:pt>
                <c:pt idx="18">
                  <c:v>93</c:v>
                </c:pt>
                <c:pt idx="19">
                  <c:v>94</c:v>
                </c:pt>
                <c:pt idx="20">
                  <c:v>95</c:v>
                </c:pt>
                <c:pt idx="21">
                  <c:v>96</c:v>
                </c:pt>
                <c:pt idx="22">
                  <c:v>97</c:v>
                </c:pt>
                <c:pt idx="23">
                  <c:v>98</c:v>
                </c:pt>
                <c:pt idx="24">
                  <c:v>99</c:v>
                </c:pt>
                <c:pt idx="25">
                  <c:v>100</c:v>
                </c:pt>
                <c:pt idx="26">
                  <c:v>101</c:v>
                </c:pt>
                <c:pt idx="27">
                  <c:v>101b</c:v>
                </c:pt>
                <c:pt idx="28">
                  <c:v>102</c:v>
                </c:pt>
                <c:pt idx="29">
                  <c:v>103</c:v>
                </c:pt>
                <c:pt idx="30">
                  <c:v>104</c:v>
                </c:pt>
                <c:pt idx="31">
                  <c:v>105</c:v>
                </c:pt>
                <c:pt idx="32">
                  <c:v>106</c:v>
                </c:pt>
                <c:pt idx="33">
                  <c:v>107+E</c:v>
                </c:pt>
                <c:pt idx="34">
                  <c:v>108</c:v>
                </c:pt>
                <c:pt idx="35">
                  <c:v>109</c:v>
                </c:pt>
                <c:pt idx="36">
                  <c:v>110</c:v>
                </c:pt>
                <c:pt idx="37">
                  <c:v>110AH</c:v>
                </c:pt>
                <c:pt idx="38">
                  <c:v>111</c:v>
                </c:pt>
                <c:pt idx="39">
                  <c:v>112</c:v>
                </c:pt>
                <c:pt idx="40">
                  <c:v>113</c:v>
                </c:pt>
                <c:pt idx="41">
                  <c:v>113AH</c:v>
                </c:pt>
                <c:pt idx="42">
                  <c:v>114</c:v>
                </c:pt>
                <c:pt idx="43">
                  <c:v>115</c:v>
                </c:pt>
              </c:strCache>
            </c:strRef>
          </c:cat>
          <c:val>
            <c:numRef>
              <c:f>'[results-67-to-107e.xls]Sheet1'!$J$4:$BA$4</c:f>
              <c:numCache>
                <c:formatCode>0</c:formatCode>
                <c:ptCount val="44"/>
                <c:pt idx="0">
                  <c:v>169</c:v>
                </c:pt>
                <c:pt idx="1">
                  <c:v>180</c:v>
                </c:pt>
                <c:pt idx="2">
                  <c:v>175</c:v>
                </c:pt>
                <c:pt idx="3">
                  <c:v>125</c:v>
                </c:pt>
                <c:pt idx="4">
                  <c:v>161</c:v>
                </c:pt>
                <c:pt idx="5">
                  <c:v>237</c:v>
                </c:pt>
                <c:pt idx="6">
                  <c:v>210</c:v>
                </c:pt>
                <c:pt idx="7">
                  <c:v>164</c:v>
                </c:pt>
                <c:pt idx="8">
                  <c:v>170</c:v>
                </c:pt>
                <c:pt idx="9">
                  <c:v>150</c:v>
                </c:pt>
                <c:pt idx="10">
                  <c:v>135</c:v>
                </c:pt>
                <c:pt idx="11">
                  <c:v>165</c:v>
                </c:pt>
                <c:pt idx="12">
                  <c:v>185</c:v>
                </c:pt>
                <c:pt idx="13">
                  <c:v>179</c:v>
                </c:pt>
                <c:pt idx="14">
                  <c:v>137</c:v>
                </c:pt>
                <c:pt idx="15">
                  <c:v>157</c:v>
                </c:pt>
                <c:pt idx="16">
                  <c:v>137</c:v>
                </c:pt>
                <c:pt idx="17">
                  <c:v>120</c:v>
                </c:pt>
                <c:pt idx="18">
                  <c:v>139</c:v>
                </c:pt>
                <c:pt idx="19">
                  <c:v>155</c:v>
                </c:pt>
                <c:pt idx="20">
                  <c:v>131</c:v>
                </c:pt>
                <c:pt idx="21">
                  <c:v>123</c:v>
                </c:pt>
                <c:pt idx="22">
                  <c:v>121</c:v>
                </c:pt>
                <c:pt idx="23">
                  <c:v>110</c:v>
                </c:pt>
                <c:pt idx="24">
                  <c:v>165</c:v>
                </c:pt>
                <c:pt idx="25">
                  <c:v>172</c:v>
                </c:pt>
                <c:pt idx="26">
                  <c:v>141</c:v>
                </c:pt>
                <c:pt idx="27">
                  <c:v>62</c:v>
                </c:pt>
                <c:pt idx="28">
                  <c:v>95</c:v>
                </c:pt>
                <c:pt idx="29">
                  <c:v>137</c:v>
                </c:pt>
                <c:pt idx="30">
                  <c:v>143</c:v>
                </c:pt>
                <c:pt idx="31">
                  <c:v>143</c:v>
                </c:pt>
                <c:pt idx="32">
                  <c:v>143</c:v>
                </c:pt>
                <c:pt idx="33">
                  <c:v>141</c:v>
                </c:pt>
                <c:pt idx="34">
                  <c:v>120</c:v>
                </c:pt>
                <c:pt idx="35">
                  <c:v>77</c:v>
                </c:pt>
                <c:pt idx="36">
                  <c:v>65</c:v>
                </c:pt>
                <c:pt idx="37">
                  <c:v>38</c:v>
                </c:pt>
                <c:pt idx="38">
                  <c:v>103</c:v>
                </c:pt>
                <c:pt idx="39">
                  <c:v>78</c:v>
                </c:pt>
                <c:pt idx="40">
                  <c:v>124</c:v>
                </c:pt>
                <c:pt idx="41">
                  <c:v>43</c:v>
                </c:pt>
                <c:pt idx="42">
                  <c:v>112</c:v>
                </c:pt>
                <c:pt idx="43">
                  <c:v>137</c:v>
                </c:pt>
              </c:numCache>
            </c:numRef>
          </c:val>
        </c:ser>
        <c:overlap val="100"/>
        <c:axId val="70382720"/>
        <c:axId val="70384256"/>
      </c:barChart>
      <c:catAx>
        <c:axId val="70382720"/>
        <c:scaling>
          <c:orientation val="minMax"/>
        </c:scaling>
        <c:axPos val="b"/>
        <c:numFmt formatCode="General" sourceLinked="1"/>
        <c:tickLblPos val="nextTo"/>
        <c:txPr>
          <a:bodyPr rot="-5400000" vert="horz"/>
          <a:lstStyle/>
          <a:p>
            <a:pPr>
              <a:defRPr sz="1800" b="0" i="0" u="none" strike="noStrike" baseline="0">
                <a:solidFill>
                  <a:srgbClr val="000000"/>
                </a:solidFill>
                <a:latin typeface="Calibri"/>
                <a:ea typeface="Calibri"/>
                <a:cs typeface="Calibri"/>
              </a:defRPr>
            </a:pPr>
            <a:endParaRPr lang="en-US"/>
          </a:p>
        </c:txPr>
        <c:crossAx val="70384256"/>
        <c:crosses val="autoZero"/>
        <c:auto val="1"/>
        <c:lblAlgn val="ctr"/>
        <c:lblOffset val="100"/>
      </c:catAx>
      <c:valAx>
        <c:axId val="70384256"/>
        <c:scaling>
          <c:orientation val="minMax"/>
        </c:scaling>
        <c:axPos val="l"/>
        <c:majorGridlines/>
        <c:numFmt formatCode="0" sourceLinked="1"/>
        <c:tickLblPos val="nextTo"/>
        <c:txPr>
          <a:bodyPr rot="0" vert="horz"/>
          <a:lstStyle/>
          <a:p>
            <a:pPr>
              <a:defRPr sz="2400" b="0" i="0" u="none" strike="noStrike" baseline="0">
                <a:solidFill>
                  <a:srgbClr val="000000"/>
                </a:solidFill>
                <a:latin typeface="Calibri"/>
                <a:ea typeface="Calibri"/>
                <a:cs typeface="Calibri"/>
              </a:defRPr>
            </a:pPr>
            <a:endParaRPr lang="en-US"/>
          </a:p>
        </c:txPr>
        <c:crossAx val="70382720"/>
        <c:crosses val="autoZero"/>
        <c:crossBetween val="between"/>
      </c:valAx>
    </c:plotArea>
    <c:legend>
      <c:legendPos val="r"/>
      <c:layout>
        <c:manualLayout>
          <c:xMode val="edge"/>
          <c:yMode val="edge"/>
          <c:x val="0.53242042142388335"/>
          <c:y val="3.9652480148842172E-2"/>
          <c:w val="0.35709410445544687"/>
          <c:h val="0.28537692282135646"/>
        </c:manualLayout>
      </c:layout>
      <c:txPr>
        <a:bodyPr/>
        <a:lstStyle/>
        <a:p>
          <a:pPr>
            <a:defRPr sz="1860" b="0" i="0" u="none" strike="noStrike" baseline="0">
              <a:solidFill>
                <a:srgbClr val="000000"/>
              </a:solidFill>
              <a:latin typeface="Calibri"/>
              <a:ea typeface="Calibri"/>
              <a:cs typeface="Calibri"/>
            </a:defRPr>
          </a:pPr>
          <a:endParaRPr lang="en-US"/>
        </a:p>
      </c:txPr>
    </c:legend>
    <c:plotVisOnly val="1"/>
    <c:dispBlanksAs val="gap"/>
  </c:chart>
  <c:txPr>
    <a:bodyPr/>
    <a:lstStyle/>
    <a:p>
      <a:pPr>
        <a:defRPr sz="2400" b="0" i="0" u="none" strike="noStrike" baseline="0">
          <a:solidFill>
            <a:srgbClr val="000000"/>
          </a:solidFill>
          <a:latin typeface="Calibri"/>
          <a:ea typeface="Calibri"/>
          <a:cs typeface="Calibri"/>
        </a:defRPr>
      </a:pPr>
      <a:endParaRPr lang="en-US"/>
    </a:p>
  </c:txPr>
  <c:externalData r:id="rId1"/>
</c:chartSpace>
</file>

<file path=ppt/charts/chart4.xml><?xml version="1.0" encoding="utf-8"?>
<c:chartSpace xmlns:c="http://schemas.openxmlformats.org/drawingml/2006/chart" xmlns:a="http://schemas.openxmlformats.org/drawingml/2006/main" xmlns:r="http://schemas.openxmlformats.org/officeDocument/2006/relationships">
  <c:lang val="en-US"/>
  <c:chart>
    <c:view3D>
      <c:rAngAx val="1"/>
    </c:view3D>
    <c:plotArea>
      <c:layout>
        <c:manualLayout>
          <c:layoutTarget val="inner"/>
          <c:xMode val="edge"/>
          <c:yMode val="edge"/>
          <c:x val="7.2182841011177321E-2"/>
          <c:y val="3.7511665208515642E-2"/>
          <c:w val="0.92024190726159394"/>
          <c:h val="0.86500400991542725"/>
        </c:manualLayout>
      </c:layout>
      <c:bar3DChart>
        <c:barDir val="col"/>
        <c:grouping val="stacked"/>
        <c:ser>
          <c:idx val="0"/>
          <c:order val="0"/>
          <c:tx>
            <c:strRef>
              <c:f>Sheet1!$A$4</c:f>
              <c:strCache>
                <c:ptCount val="1"/>
                <c:pt idx="0">
                  <c:v>r10 CR</c:v>
                </c:pt>
              </c:strCache>
            </c:strRef>
          </c:tx>
          <c:spPr>
            <a:solidFill>
              <a:srgbClr val="0070C0"/>
            </a:solidFill>
          </c:spPr>
          <c:cat>
            <c:strRef>
              <c:f>Sheet1!$J$1:$AZ$1</c:f>
              <c:strCache>
                <c:ptCount val="43"/>
                <c:pt idx="0">
                  <c:v>75</c:v>
                </c:pt>
                <c:pt idx="1">
                  <c:v>76</c:v>
                </c:pt>
                <c:pt idx="2">
                  <c:v>77</c:v>
                </c:pt>
                <c:pt idx="3">
                  <c:v>78</c:v>
                </c:pt>
                <c:pt idx="4">
                  <c:v>79</c:v>
                </c:pt>
                <c:pt idx="5">
                  <c:v>80</c:v>
                </c:pt>
                <c:pt idx="6">
                  <c:v>81</c:v>
                </c:pt>
                <c:pt idx="7">
                  <c:v>82</c:v>
                </c:pt>
                <c:pt idx="8">
                  <c:v>83</c:v>
                </c:pt>
                <c:pt idx="9">
                  <c:v>84</c:v>
                </c:pt>
                <c:pt idx="10">
                  <c:v>85</c:v>
                </c:pt>
                <c:pt idx="11">
                  <c:v>86</c:v>
                </c:pt>
                <c:pt idx="12">
                  <c:v>87</c:v>
                </c:pt>
                <c:pt idx="13">
                  <c:v>88</c:v>
                </c:pt>
                <c:pt idx="14">
                  <c:v>89</c:v>
                </c:pt>
                <c:pt idx="15">
                  <c:v>90</c:v>
                </c:pt>
                <c:pt idx="16">
                  <c:v>91</c:v>
                </c:pt>
                <c:pt idx="17">
                  <c:v>92</c:v>
                </c:pt>
                <c:pt idx="18">
                  <c:v>93</c:v>
                </c:pt>
                <c:pt idx="19">
                  <c:v>94</c:v>
                </c:pt>
                <c:pt idx="20">
                  <c:v>95</c:v>
                </c:pt>
                <c:pt idx="21">
                  <c:v>96</c:v>
                </c:pt>
                <c:pt idx="22">
                  <c:v>97</c:v>
                </c:pt>
                <c:pt idx="23">
                  <c:v>98</c:v>
                </c:pt>
                <c:pt idx="24">
                  <c:v>99</c:v>
                </c:pt>
                <c:pt idx="25">
                  <c:v>100</c:v>
                </c:pt>
                <c:pt idx="26">
                  <c:v>101</c:v>
                </c:pt>
                <c:pt idx="27">
                  <c:v>102</c:v>
                </c:pt>
                <c:pt idx="28">
                  <c:v>103</c:v>
                </c:pt>
                <c:pt idx="29">
                  <c:v>104</c:v>
                </c:pt>
                <c:pt idx="30">
                  <c:v>105</c:v>
                </c:pt>
                <c:pt idx="31">
                  <c:v>106</c:v>
                </c:pt>
                <c:pt idx="32">
                  <c:v>107+E</c:v>
                </c:pt>
                <c:pt idx="33">
                  <c:v>108</c:v>
                </c:pt>
                <c:pt idx="34">
                  <c:v>109</c:v>
                </c:pt>
                <c:pt idx="35">
                  <c:v>110</c:v>
                </c:pt>
                <c:pt idx="36">
                  <c:v>110AH</c:v>
                </c:pt>
                <c:pt idx="37">
                  <c:v>111</c:v>
                </c:pt>
                <c:pt idx="38">
                  <c:v>112</c:v>
                </c:pt>
                <c:pt idx="39">
                  <c:v>113</c:v>
                </c:pt>
                <c:pt idx="40">
                  <c:v>113AH</c:v>
                </c:pt>
                <c:pt idx="41">
                  <c:v>114</c:v>
                </c:pt>
                <c:pt idx="42">
                  <c:v>115</c:v>
                </c:pt>
              </c:strCache>
            </c:strRef>
          </c:cat>
          <c:val>
            <c:numRef>
              <c:f>Sheet1!$J$4:$AZ$4</c:f>
              <c:numCache>
                <c:formatCode>0</c:formatCode>
                <c:ptCount val="43"/>
                <c:pt idx="0">
                  <c:v>7</c:v>
                </c:pt>
                <c:pt idx="1">
                  <c:v>0</c:v>
                </c:pt>
                <c:pt idx="2">
                  <c:v>5</c:v>
                </c:pt>
                <c:pt idx="3">
                  <c:v>0</c:v>
                </c:pt>
                <c:pt idx="4">
                  <c:v>32</c:v>
                </c:pt>
                <c:pt idx="5">
                  <c:v>130</c:v>
                </c:pt>
                <c:pt idx="6">
                  <c:v>52</c:v>
                </c:pt>
                <c:pt idx="7">
                  <c:v>41</c:v>
                </c:pt>
                <c:pt idx="8">
                  <c:v>54</c:v>
                </c:pt>
                <c:pt idx="9">
                  <c:v>38</c:v>
                </c:pt>
                <c:pt idx="10">
                  <c:v>38</c:v>
                </c:pt>
                <c:pt idx="11">
                  <c:v>21</c:v>
                </c:pt>
                <c:pt idx="12">
                  <c:v>21</c:v>
                </c:pt>
                <c:pt idx="13">
                  <c:v>17</c:v>
                </c:pt>
                <c:pt idx="14">
                  <c:v>3</c:v>
                </c:pt>
                <c:pt idx="15">
                  <c:v>3</c:v>
                </c:pt>
                <c:pt idx="16">
                  <c:v>9</c:v>
                </c:pt>
                <c:pt idx="17">
                  <c:v>1</c:v>
                </c:pt>
                <c:pt idx="18">
                  <c:v>6</c:v>
                </c:pt>
                <c:pt idx="19">
                  <c:v>2</c:v>
                </c:pt>
                <c:pt idx="20">
                  <c:v>3</c:v>
                </c:pt>
                <c:pt idx="21">
                  <c:v>3</c:v>
                </c:pt>
                <c:pt idx="22">
                  <c:v>4</c:v>
                </c:pt>
                <c:pt idx="23">
                  <c:v>0</c:v>
                </c:pt>
                <c:pt idx="24">
                  <c:v>0</c:v>
                </c:pt>
                <c:pt idx="25">
                  <c:v>2</c:v>
                </c:pt>
                <c:pt idx="26">
                  <c:v>3</c:v>
                </c:pt>
                <c:pt idx="27">
                  <c:v>6</c:v>
                </c:pt>
                <c:pt idx="28">
                  <c:v>3</c:v>
                </c:pt>
                <c:pt idx="29">
                  <c:v>1</c:v>
                </c:pt>
                <c:pt idx="30">
                  <c:v>3</c:v>
                </c:pt>
                <c:pt idx="31">
                  <c:v>1</c:v>
                </c:pt>
                <c:pt idx="32">
                  <c:v>0</c:v>
                </c:pt>
                <c:pt idx="33">
                  <c:v>1</c:v>
                </c:pt>
                <c:pt idx="34">
                  <c:v>1</c:v>
                </c:pt>
                <c:pt idx="37">
                  <c:v>1</c:v>
                </c:pt>
              </c:numCache>
            </c:numRef>
          </c:val>
        </c:ser>
        <c:ser>
          <c:idx val="1"/>
          <c:order val="1"/>
          <c:tx>
            <c:strRef>
              <c:f>Sheet1!$A$5</c:f>
              <c:strCache>
                <c:ptCount val="1"/>
                <c:pt idx="0">
                  <c:v>r11 CR</c:v>
                </c:pt>
              </c:strCache>
            </c:strRef>
          </c:tx>
          <c:spPr>
            <a:solidFill>
              <a:schemeClr val="accent6">
                <a:lumMod val="75000"/>
              </a:schemeClr>
            </a:solidFill>
          </c:spPr>
          <c:cat>
            <c:strRef>
              <c:f>Sheet1!$J$1:$AZ$1</c:f>
              <c:strCache>
                <c:ptCount val="43"/>
                <c:pt idx="0">
                  <c:v>75</c:v>
                </c:pt>
                <c:pt idx="1">
                  <c:v>76</c:v>
                </c:pt>
                <c:pt idx="2">
                  <c:v>77</c:v>
                </c:pt>
                <c:pt idx="3">
                  <c:v>78</c:v>
                </c:pt>
                <c:pt idx="4">
                  <c:v>79</c:v>
                </c:pt>
                <c:pt idx="5">
                  <c:v>80</c:v>
                </c:pt>
                <c:pt idx="6">
                  <c:v>81</c:v>
                </c:pt>
                <c:pt idx="7">
                  <c:v>82</c:v>
                </c:pt>
                <c:pt idx="8">
                  <c:v>83</c:v>
                </c:pt>
                <c:pt idx="9">
                  <c:v>84</c:v>
                </c:pt>
                <c:pt idx="10">
                  <c:v>85</c:v>
                </c:pt>
                <c:pt idx="11">
                  <c:v>86</c:v>
                </c:pt>
                <c:pt idx="12">
                  <c:v>87</c:v>
                </c:pt>
                <c:pt idx="13">
                  <c:v>88</c:v>
                </c:pt>
                <c:pt idx="14">
                  <c:v>89</c:v>
                </c:pt>
                <c:pt idx="15">
                  <c:v>90</c:v>
                </c:pt>
                <c:pt idx="16">
                  <c:v>91</c:v>
                </c:pt>
                <c:pt idx="17">
                  <c:v>92</c:v>
                </c:pt>
                <c:pt idx="18">
                  <c:v>93</c:v>
                </c:pt>
                <c:pt idx="19">
                  <c:v>94</c:v>
                </c:pt>
                <c:pt idx="20">
                  <c:v>95</c:v>
                </c:pt>
                <c:pt idx="21">
                  <c:v>96</c:v>
                </c:pt>
                <c:pt idx="22">
                  <c:v>97</c:v>
                </c:pt>
                <c:pt idx="23">
                  <c:v>98</c:v>
                </c:pt>
                <c:pt idx="24">
                  <c:v>99</c:v>
                </c:pt>
                <c:pt idx="25">
                  <c:v>100</c:v>
                </c:pt>
                <c:pt idx="26">
                  <c:v>101</c:v>
                </c:pt>
                <c:pt idx="27">
                  <c:v>102</c:v>
                </c:pt>
                <c:pt idx="28">
                  <c:v>103</c:v>
                </c:pt>
                <c:pt idx="29">
                  <c:v>104</c:v>
                </c:pt>
                <c:pt idx="30">
                  <c:v>105</c:v>
                </c:pt>
                <c:pt idx="31">
                  <c:v>106</c:v>
                </c:pt>
                <c:pt idx="32">
                  <c:v>107+E</c:v>
                </c:pt>
                <c:pt idx="33">
                  <c:v>108</c:v>
                </c:pt>
                <c:pt idx="34">
                  <c:v>109</c:v>
                </c:pt>
                <c:pt idx="35">
                  <c:v>110</c:v>
                </c:pt>
                <c:pt idx="36">
                  <c:v>110AH</c:v>
                </c:pt>
                <c:pt idx="37">
                  <c:v>111</c:v>
                </c:pt>
                <c:pt idx="38">
                  <c:v>112</c:v>
                </c:pt>
                <c:pt idx="39">
                  <c:v>113</c:v>
                </c:pt>
                <c:pt idx="40">
                  <c:v>113AH</c:v>
                </c:pt>
                <c:pt idx="41">
                  <c:v>114</c:v>
                </c:pt>
                <c:pt idx="42">
                  <c:v>115</c:v>
                </c:pt>
              </c:strCache>
            </c:strRef>
          </c:cat>
          <c:val>
            <c:numRef>
              <c:f>Sheet1!$J$5:$AZ$5</c:f>
              <c:numCache>
                <c:formatCode>0</c:formatCode>
                <c:ptCount val="43"/>
                <c:pt idx="0">
                  <c:v>0</c:v>
                </c:pt>
                <c:pt idx="1">
                  <c:v>0</c:v>
                </c:pt>
                <c:pt idx="2">
                  <c:v>0</c:v>
                </c:pt>
                <c:pt idx="3">
                  <c:v>0</c:v>
                </c:pt>
                <c:pt idx="4">
                  <c:v>0</c:v>
                </c:pt>
                <c:pt idx="5">
                  <c:v>0</c:v>
                </c:pt>
                <c:pt idx="6">
                  <c:v>2</c:v>
                </c:pt>
                <c:pt idx="7">
                  <c:v>3</c:v>
                </c:pt>
                <c:pt idx="8">
                  <c:v>12</c:v>
                </c:pt>
                <c:pt idx="9">
                  <c:v>16</c:v>
                </c:pt>
                <c:pt idx="10">
                  <c:v>7</c:v>
                </c:pt>
                <c:pt idx="11">
                  <c:v>31</c:v>
                </c:pt>
                <c:pt idx="12">
                  <c:v>26</c:v>
                </c:pt>
                <c:pt idx="13">
                  <c:v>23</c:v>
                </c:pt>
                <c:pt idx="14">
                  <c:v>105</c:v>
                </c:pt>
                <c:pt idx="15">
                  <c:v>71</c:v>
                </c:pt>
                <c:pt idx="16">
                  <c:v>53</c:v>
                </c:pt>
                <c:pt idx="17">
                  <c:v>45</c:v>
                </c:pt>
                <c:pt idx="18">
                  <c:v>18</c:v>
                </c:pt>
                <c:pt idx="19">
                  <c:v>27</c:v>
                </c:pt>
                <c:pt idx="20">
                  <c:v>20</c:v>
                </c:pt>
                <c:pt idx="21">
                  <c:v>20</c:v>
                </c:pt>
                <c:pt idx="22">
                  <c:v>19</c:v>
                </c:pt>
                <c:pt idx="23">
                  <c:v>17</c:v>
                </c:pt>
                <c:pt idx="24">
                  <c:v>10</c:v>
                </c:pt>
                <c:pt idx="25">
                  <c:v>7</c:v>
                </c:pt>
                <c:pt idx="26">
                  <c:v>4</c:v>
                </c:pt>
                <c:pt idx="27">
                  <c:v>5</c:v>
                </c:pt>
                <c:pt idx="28">
                  <c:v>5</c:v>
                </c:pt>
                <c:pt idx="29">
                  <c:v>0</c:v>
                </c:pt>
                <c:pt idx="30">
                  <c:v>6</c:v>
                </c:pt>
                <c:pt idx="31">
                  <c:v>3</c:v>
                </c:pt>
                <c:pt idx="32">
                  <c:v>1</c:v>
                </c:pt>
                <c:pt idx="33">
                  <c:v>1</c:v>
                </c:pt>
                <c:pt idx="34">
                  <c:v>1</c:v>
                </c:pt>
              </c:numCache>
            </c:numRef>
          </c:val>
        </c:ser>
        <c:ser>
          <c:idx val="2"/>
          <c:order val="2"/>
          <c:tx>
            <c:strRef>
              <c:f>Sheet1!$A$6</c:f>
              <c:strCache>
                <c:ptCount val="1"/>
                <c:pt idx="0">
                  <c:v>r12 CR</c:v>
                </c:pt>
              </c:strCache>
            </c:strRef>
          </c:tx>
          <c:spPr>
            <a:solidFill>
              <a:srgbClr val="00B050"/>
            </a:solidFill>
          </c:spPr>
          <c:cat>
            <c:strRef>
              <c:f>Sheet1!$J$1:$AZ$1</c:f>
              <c:strCache>
                <c:ptCount val="43"/>
                <c:pt idx="0">
                  <c:v>75</c:v>
                </c:pt>
                <c:pt idx="1">
                  <c:v>76</c:v>
                </c:pt>
                <c:pt idx="2">
                  <c:v>77</c:v>
                </c:pt>
                <c:pt idx="3">
                  <c:v>78</c:v>
                </c:pt>
                <c:pt idx="4">
                  <c:v>79</c:v>
                </c:pt>
                <c:pt idx="5">
                  <c:v>80</c:v>
                </c:pt>
                <c:pt idx="6">
                  <c:v>81</c:v>
                </c:pt>
                <c:pt idx="7">
                  <c:v>82</c:v>
                </c:pt>
                <c:pt idx="8">
                  <c:v>83</c:v>
                </c:pt>
                <c:pt idx="9">
                  <c:v>84</c:v>
                </c:pt>
                <c:pt idx="10">
                  <c:v>85</c:v>
                </c:pt>
                <c:pt idx="11">
                  <c:v>86</c:v>
                </c:pt>
                <c:pt idx="12">
                  <c:v>87</c:v>
                </c:pt>
                <c:pt idx="13">
                  <c:v>88</c:v>
                </c:pt>
                <c:pt idx="14">
                  <c:v>89</c:v>
                </c:pt>
                <c:pt idx="15">
                  <c:v>90</c:v>
                </c:pt>
                <c:pt idx="16">
                  <c:v>91</c:v>
                </c:pt>
                <c:pt idx="17">
                  <c:v>92</c:v>
                </c:pt>
                <c:pt idx="18">
                  <c:v>93</c:v>
                </c:pt>
                <c:pt idx="19">
                  <c:v>94</c:v>
                </c:pt>
                <c:pt idx="20">
                  <c:v>95</c:v>
                </c:pt>
                <c:pt idx="21">
                  <c:v>96</c:v>
                </c:pt>
                <c:pt idx="22">
                  <c:v>97</c:v>
                </c:pt>
                <c:pt idx="23">
                  <c:v>98</c:v>
                </c:pt>
                <c:pt idx="24">
                  <c:v>99</c:v>
                </c:pt>
                <c:pt idx="25">
                  <c:v>100</c:v>
                </c:pt>
                <c:pt idx="26">
                  <c:v>101</c:v>
                </c:pt>
                <c:pt idx="27">
                  <c:v>102</c:v>
                </c:pt>
                <c:pt idx="28">
                  <c:v>103</c:v>
                </c:pt>
                <c:pt idx="29">
                  <c:v>104</c:v>
                </c:pt>
                <c:pt idx="30">
                  <c:v>105</c:v>
                </c:pt>
                <c:pt idx="31">
                  <c:v>106</c:v>
                </c:pt>
                <c:pt idx="32">
                  <c:v>107+E</c:v>
                </c:pt>
                <c:pt idx="33">
                  <c:v>108</c:v>
                </c:pt>
                <c:pt idx="34">
                  <c:v>109</c:v>
                </c:pt>
                <c:pt idx="35">
                  <c:v>110</c:v>
                </c:pt>
                <c:pt idx="36">
                  <c:v>110AH</c:v>
                </c:pt>
                <c:pt idx="37">
                  <c:v>111</c:v>
                </c:pt>
                <c:pt idx="38">
                  <c:v>112</c:v>
                </c:pt>
                <c:pt idx="39">
                  <c:v>113</c:v>
                </c:pt>
                <c:pt idx="40">
                  <c:v>113AH</c:v>
                </c:pt>
                <c:pt idx="41">
                  <c:v>114</c:v>
                </c:pt>
                <c:pt idx="42">
                  <c:v>115</c:v>
                </c:pt>
              </c:strCache>
            </c:strRef>
          </c:cat>
          <c:val>
            <c:numRef>
              <c:f>Sheet1!$J$6:$AZ$6</c:f>
              <c:numCache>
                <c:formatCode>0</c:formatCode>
                <c:ptCount val="43"/>
                <c:pt idx="0">
                  <c:v>0</c:v>
                </c:pt>
                <c:pt idx="1">
                  <c:v>0</c:v>
                </c:pt>
                <c:pt idx="2">
                  <c:v>0</c:v>
                </c:pt>
                <c:pt idx="3">
                  <c:v>0</c:v>
                </c:pt>
                <c:pt idx="4">
                  <c:v>0</c:v>
                </c:pt>
                <c:pt idx="5">
                  <c:v>0</c:v>
                </c:pt>
                <c:pt idx="6">
                  <c:v>0</c:v>
                </c:pt>
                <c:pt idx="7">
                  <c:v>0</c:v>
                </c:pt>
                <c:pt idx="8">
                  <c:v>0</c:v>
                </c:pt>
                <c:pt idx="9">
                  <c:v>0</c:v>
                </c:pt>
                <c:pt idx="10">
                  <c:v>0</c:v>
                </c:pt>
                <c:pt idx="11">
                  <c:v>0</c:v>
                </c:pt>
                <c:pt idx="12">
                  <c:v>0</c:v>
                </c:pt>
                <c:pt idx="13">
                  <c:v>0</c:v>
                </c:pt>
                <c:pt idx="14">
                  <c:v>0</c:v>
                </c:pt>
                <c:pt idx="15">
                  <c:v>1</c:v>
                </c:pt>
                <c:pt idx="16">
                  <c:v>1</c:v>
                </c:pt>
                <c:pt idx="17">
                  <c:v>2</c:v>
                </c:pt>
                <c:pt idx="18">
                  <c:v>2</c:v>
                </c:pt>
                <c:pt idx="19">
                  <c:v>4</c:v>
                </c:pt>
                <c:pt idx="20">
                  <c:v>11</c:v>
                </c:pt>
                <c:pt idx="21">
                  <c:v>8</c:v>
                </c:pt>
                <c:pt idx="22">
                  <c:v>19</c:v>
                </c:pt>
                <c:pt idx="23">
                  <c:v>21</c:v>
                </c:pt>
                <c:pt idx="24">
                  <c:v>35</c:v>
                </c:pt>
                <c:pt idx="25">
                  <c:v>50</c:v>
                </c:pt>
                <c:pt idx="26">
                  <c:v>38</c:v>
                </c:pt>
                <c:pt idx="27">
                  <c:v>64</c:v>
                </c:pt>
                <c:pt idx="28">
                  <c:v>55</c:v>
                </c:pt>
                <c:pt idx="29">
                  <c:v>39</c:v>
                </c:pt>
                <c:pt idx="30">
                  <c:v>35</c:v>
                </c:pt>
                <c:pt idx="31">
                  <c:v>34</c:v>
                </c:pt>
                <c:pt idx="32">
                  <c:v>21</c:v>
                </c:pt>
                <c:pt idx="33">
                  <c:v>11</c:v>
                </c:pt>
                <c:pt idx="34">
                  <c:v>10</c:v>
                </c:pt>
                <c:pt idx="35">
                  <c:v>9</c:v>
                </c:pt>
                <c:pt idx="36">
                  <c:v>1</c:v>
                </c:pt>
                <c:pt idx="37">
                  <c:v>9</c:v>
                </c:pt>
                <c:pt idx="38">
                  <c:v>3</c:v>
                </c:pt>
                <c:pt idx="39">
                  <c:v>3</c:v>
                </c:pt>
                <c:pt idx="41">
                  <c:v>3</c:v>
                </c:pt>
              </c:numCache>
            </c:numRef>
          </c:val>
        </c:ser>
        <c:ser>
          <c:idx val="3"/>
          <c:order val="3"/>
          <c:tx>
            <c:strRef>
              <c:f>Sheet1!$A$7</c:f>
              <c:strCache>
                <c:ptCount val="1"/>
                <c:pt idx="0">
                  <c:v>r13 CR</c:v>
                </c:pt>
              </c:strCache>
            </c:strRef>
          </c:tx>
          <c:spPr>
            <a:solidFill>
              <a:srgbClr val="FF0000"/>
            </a:solidFill>
          </c:spPr>
          <c:cat>
            <c:strRef>
              <c:f>Sheet1!$J$1:$AZ$1</c:f>
              <c:strCache>
                <c:ptCount val="43"/>
                <c:pt idx="0">
                  <c:v>75</c:v>
                </c:pt>
                <c:pt idx="1">
                  <c:v>76</c:v>
                </c:pt>
                <c:pt idx="2">
                  <c:v>77</c:v>
                </c:pt>
                <c:pt idx="3">
                  <c:v>78</c:v>
                </c:pt>
                <c:pt idx="4">
                  <c:v>79</c:v>
                </c:pt>
                <c:pt idx="5">
                  <c:v>80</c:v>
                </c:pt>
                <c:pt idx="6">
                  <c:v>81</c:v>
                </c:pt>
                <c:pt idx="7">
                  <c:v>82</c:v>
                </c:pt>
                <c:pt idx="8">
                  <c:v>83</c:v>
                </c:pt>
                <c:pt idx="9">
                  <c:v>84</c:v>
                </c:pt>
                <c:pt idx="10">
                  <c:v>85</c:v>
                </c:pt>
                <c:pt idx="11">
                  <c:v>86</c:v>
                </c:pt>
                <c:pt idx="12">
                  <c:v>87</c:v>
                </c:pt>
                <c:pt idx="13">
                  <c:v>88</c:v>
                </c:pt>
                <c:pt idx="14">
                  <c:v>89</c:v>
                </c:pt>
                <c:pt idx="15">
                  <c:v>90</c:v>
                </c:pt>
                <c:pt idx="16">
                  <c:v>91</c:v>
                </c:pt>
                <c:pt idx="17">
                  <c:v>92</c:v>
                </c:pt>
                <c:pt idx="18">
                  <c:v>93</c:v>
                </c:pt>
                <c:pt idx="19">
                  <c:v>94</c:v>
                </c:pt>
                <c:pt idx="20">
                  <c:v>95</c:v>
                </c:pt>
                <c:pt idx="21">
                  <c:v>96</c:v>
                </c:pt>
                <c:pt idx="22">
                  <c:v>97</c:v>
                </c:pt>
                <c:pt idx="23">
                  <c:v>98</c:v>
                </c:pt>
                <c:pt idx="24">
                  <c:v>99</c:v>
                </c:pt>
                <c:pt idx="25">
                  <c:v>100</c:v>
                </c:pt>
                <c:pt idx="26">
                  <c:v>101</c:v>
                </c:pt>
                <c:pt idx="27">
                  <c:v>102</c:v>
                </c:pt>
                <c:pt idx="28">
                  <c:v>103</c:v>
                </c:pt>
                <c:pt idx="29">
                  <c:v>104</c:v>
                </c:pt>
                <c:pt idx="30">
                  <c:v>105</c:v>
                </c:pt>
                <c:pt idx="31">
                  <c:v>106</c:v>
                </c:pt>
                <c:pt idx="32">
                  <c:v>107+E</c:v>
                </c:pt>
                <c:pt idx="33">
                  <c:v>108</c:v>
                </c:pt>
                <c:pt idx="34">
                  <c:v>109</c:v>
                </c:pt>
                <c:pt idx="35">
                  <c:v>110</c:v>
                </c:pt>
                <c:pt idx="36">
                  <c:v>110AH</c:v>
                </c:pt>
                <c:pt idx="37">
                  <c:v>111</c:v>
                </c:pt>
                <c:pt idx="38">
                  <c:v>112</c:v>
                </c:pt>
                <c:pt idx="39">
                  <c:v>113</c:v>
                </c:pt>
                <c:pt idx="40">
                  <c:v>113AH</c:v>
                </c:pt>
                <c:pt idx="41">
                  <c:v>114</c:v>
                </c:pt>
                <c:pt idx="42">
                  <c:v>115</c:v>
                </c:pt>
              </c:strCache>
            </c:strRef>
          </c:cat>
          <c:val>
            <c:numRef>
              <c:f>Sheet1!$J$7:$AZ$7</c:f>
              <c:numCache>
                <c:formatCode>0</c:formatCode>
                <c:ptCount val="43"/>
                <c:pt idx="0">
                  <c:v>0</c:v>
                </c:pt>
                <c:pt idx="1">
                  <c:v>0</c:v>
                </c:pt>
                <c:pt idx="2">
                  <c:v>0</c:v>
                </c:pt>
                <c:pt idx="3">
                  <c:v>0</c:v>
                </c:pt>
                <c:pt idx="4">
                  <c:v>0</c:v>
                </c:pt>
                <c:pt idx="5">
                  <c:v>0</c:v>
                </c:pt>
                <c:pt idx="6">
                  <c:v>0</c:v>
                </c:pt>
                <c:pt idx="7">
                  <c:v>0</c:v>
                </c:pt>
                <c:pt idx="8">
                  <c:v>0</c:v>
                </c:pt>
                <c:pt idx="9">
                  <c:v>0</c:v>
                </c:pt>
                <c:pt idx="10">
                  <c:v>0</c:v>
                </c:pt>
                <c:pt idx="11">
                  <c:v>0</c:v>
                </c:pt>
                <c:pt idx="12">
                  <c:v>0</c:v>
                </c:pt>
                <c:pt idx="13">
                  <c:v>0</c:v>
                </c:pt>
                <c:pt idx="14">
                  <c:v>0</c:v>
                </c:pt>
                <c:pt idx="15">
                  <c:v>0</c:v>
                </c:pt>
                <c:pt idx="16">
                  <c:v>0</c:v>
                </c:pt>
                <c:pt idx="17">
                  <c:v>0</c:v>
                </c:pt>
                <c:pt idx="18">
                  <c:v>0</c:v>
                </c:pt>
                <c:pt idx="19">
                  <c:v>0</c:v>
                </c:pt>
                <c:pt idx="20">
                  <c:v>0</c:v>
                </c:pt>
                <c:pt idx="21">
                  <c:v>0</c:v>
                </c:pt>
                <c:pt idx="22">
                  <c:v>0</c:v>
                </c:pt>
                <c:pt idx="23">
                  <c:v>0</c:v>
                </c:pt>
                <c:pt idx="24">
                  <c:v>0</c:v>
                </c:pt>
                <c:pt idx="25">
                  <c:v>0</c:v>
                </c:pt>
                <c:pt idx="26">
                  <c:v>0</c:v>
                </c:pt>
                <c:pt idx="27">
                  <c:v>0</c:v>
                </c:pt>
                <c:pt idx="28">
                  <c:v>2</c:v>
                </c:pt>
                <c:pt idx="29">
                  <c:v>10</c:v>
                </c:pt>
                <c:pt idx="30">
                  <c:v>19</c:v>
                </c:pt>
                <c:pt idx="31">
                  <c:v>13</c:v>
                </c:pt>
                <c:pt idx="32">
                  <c:v>14</c:v>
                </c:pt>
                <c:pt idx="33">
                  <c:v>6</c:v>
                </c:pt>
                <c:pt idx="34">
                  <c:v>9</c:v>
                </c:pt>
                <c:pt idx="35">
                  <c:v>56</c:v>
                </c:pt>
                <c:pt idx="36">
                  <c:v>25</c:v>
                </c:pt>
                <c:pt idx="37">
                  <c:v>58</c:v>
                </c:pt>
                <c:pt idx="38">
                  <c:v>73</c:v>
                </c:pt>
                <c:pt idx="39">
                  <c:v>41</c:v>
                </c:pt>
                <c:pt idx="40">
                  <c:v>11</c:v>
                </c:pt>
                <c:pt idx="41">
                  <c:v>35</c:v>
                </c:pt>
                <c:pt idx="42">
                  <c:v>29</c:v>
                </c:pt>
              </c:numCache>
            </c:numRef>
          </c:val>
        </c:ser>
        <c:ser>
          <c:idx val="4"/>
          <c:order val="4"/>
          <c:tx>
            <c:strRef>
              <c:f>Sheet1!$A$8</c:f>
              <c:strCache>
                <c:ptCount val="1"/>
                <c:pt idx="0">
                  <c:v>r14 CR</c:v>
                </c:pt>
              </c:strCache>
            </c:strRef>
          </c:tx>
          <c:spPr>
            <a:solidFill>
              <a:srgbClr val="FFC000"/>
            </a:solidFill>
          </c:spPr>
          <c:cat>
            <c:strRef>
              <c:f>Sheet1!$J$1:$AZ$1</c:f>
              <c:strCache>
                <c:ptCount val="43"/>
                <c:pt idx="0">
                  <c:v>75</c:v>
                </c:pt>
                <c:pt idx="1">
                  <c:v>76</c:v>
                </c:pt>
                <c:pt idx="2">
                  <c:v>77</c:v>
                </c:pt>
                <c:pt idx="3">
                  <c:v>78</c:v>
                </c:pt>
                <c:pt idx="4">
                  <c:v>79</c:v>
                </c:pt>
                <c:pt idx="5">
                  <c:v>80</c:v>
                </c:pt>
                <c:pt idx="6">
                  <c:v>81</c:v>
                </c:pt>
                <c:pt idx="7">
                  <c:v>82</c:v>
                </c:pt>
                <c:pt idx="8">
                  <c:v>83</c:v>
                </c:pt>
                <c:pt idx="9">
                  <c:v>84</c:v>
                </c:pt>
                <c:pt idx="10">
                  <c:v>85</c:v>
                </c:pt>
                <c:pt idx="11">
                  <c:v>86</c:v>
                </c:pt>
                <c:pt idx="12">
                  <c:v>87</c:v>
                </c:pt>
                <c:pt idx="13">
                  <c:v>88</c:v>
                </c:pt>
                <c:pt idx="14">
                  <c:v>89</c:v>
                </c:pt>
                <c:pt idx="15">
                  <c:v>90</c:v>
                </c:pt>
                <c:pt idx="16">
                  <c:v>91</c:v>
                </c:pt>
                <c:pt idx="17">
                  <c:v>92</c:v>
                </c:pt>
                <c:pt idx="18">
                  <c:v>93</c:v>
                </c:pt>
                <c:pt idx="19">
                  <c:v>94</c:v>
                </c:pt>
                <c:pt idx="20">
                  <c:v>95</c:v>
                </c:pt>
                <c:pt idx="21">
                  <c:v>96</c:v>
                </c:pt>
                <c:pt idx="22">
                  <c:v>97</c:v>
                </c:pt>
                <c:pt idx="23">
                  <c:v>98</c:v>
                </c:pt>
                <c:pt idx="24">
                  <c:v>99</c:v>
                </c:pt>
                <c:pt idx="25">
                  <c:v>100</c:v>
                </c:pt>
                <c:pt idx="26">
                  <c:v>101</c:v>
                </c:pt>
                <c:pt idx="27">
                  <c:v>102</c:v>
                </c:pt>
                <c:pt idx="28">
                  <c:v>103</c:v>
                </c:pt>
                <c:pt idx="29">
                  <c:v>104</c:v>
                </c:pt>
                <c:pt idx="30">
                  <c:v>105</c:v>
                </c:pt>
                <c:pt idx="31">
                  <c:v>106</c:v>
                </c:pt>
                <c:pt idx="32">
                  <c:v>107+E</c:v>
                </c:pt>
                <c:pt idx="33">
                  <c:v>108</c:v>
                </c:pt>
                <c:pt idx="34">
                  <c:v>109</c:v>
                </c:pt>
                <c:pt idx="35">
                  <c:v>110</c:v>
                </c:pt>
                <c:pt idx="36">
                  <c:v>110AH</c:v>
                </c:pt>
                <c:pt idx="37">
                  <c:v>111</c:v>
                </c:pt>
                <c:pt idx="38">
                  <c:v>112</c:v>
                </c:pt>
                <c:pt idx="39">
                  <c:v>113</c:v>
                </c:pt>
                <c:pt idx="40">
                  <c:v>113AH</c:v>
                </c:pt>
                <c:pt idx="41">
                  <c:v>114</c:v>
                </c:pt>
                <c:pt idx="42">
                  <c:v>115</c:v>
                </c:pt>
              </c:strCache>
            </c:strRef>
          </c:cat>
          <c:val>
            <c:numRef>
              <c:f>Sheet1!$J$8:$AZ$8</c:f>
              <c:numCache>
                <c:formatCode>General</c:formatCode>
                <c:ptCount val="43"/>
                <c:pt idx="41">
                  <c:v>4</c:v>
                </c:pt>
                <c:pt idx="42">
                  <c:v>21</c:v>
                </c:pt>
              </c:numCache>
            </c:numRef>
          </c:val>
        </c:ser>
        <c:shape val="box"/>
        <c:axId val="70205440"/>
        <c:axId val="70206976"/>
        <c:axId val="0"/>
      </c:bar3DChart>
      <c:catAx>
        <c:axId val="70205440"/>
        <c:scaling>
          <c:orientation val="minMax"/>
        </c:scaling>
        <c:axPos val="b"/>
        <c:tickLblPos val="nextTo"/>
        <c:txPr>
          <a:bodyPr/>
          <a:lstStyle/>
          <a:p>
            <a:pPr>
              <a:defRPr sz="900"/>
            </a:pPr>
            <a:endParaRPr lang="en-US"/>
          </a:p>
        </c:txPr>
        <c:crossAx val="70206976"/>
        <c:crosses val="autoZero"/>
        <c:auto val="1"/>
        <c:lblAlgn val="ctr"/>
        <c:lblOffset val="100"/>
      </c:catAx>
      <c:valAx>
        <c:axId val="70206976"/>
        <c:scaling>
          <c:orientation val="minMax"/>
        </c:scaling>
        <c:axPos val="l"/>
        <c:majorGridlines/>
        <c:numFmt formatCode="0" sourceLinked="1"/>
        <c:tickLblPos val="nextTo"/>
        <c:crossAx val="70205440"/>
        <c:crosses val="autoZero"/>
        <c:crossBetween val="between"/>
      </c:valAx>
    </c:plotArea>
    <c:legend>
      <c:legendPos val="r"/>
      <c:layout>
        <c:manualLayout>
          <c:xMode val="edge"/>
          <c:yMode val="edge"/>
          <c:x val="0.46836624732253312"/>
          <c:y val="2.8572499866088168E-2"/>
          <c:w val="0.49800730081153644"/>
          <c:h val="0.41858595800524967"/>
        </c:manualLayout>
      </c:layout>
      <c:txPr>
        <a:bodyPr/>
        <a:lstStyle/>
        <a:p>
          <a:pPr>
            <a:defRPr sz="1600"/>
          </a:pPr>
          <a:endParaRPr lang="en-US"/>
        </a:p>
      </c:txPr>
    </c:legend>
    <c:plotVisOnly val="1"/>
    <c:dispBlanksAs val="gap"/>
  </c:chart>
  <c:externalData r:id="rId1"/>
</c:chartSpace>
</file>

<file path=ppt/drawings/_rels/vmlDrawing1.vml.rels><?xml version="1.0" encoding="UTF-8" standalone="yes"?>
<Relationships xmlns="http://schemas.openxmlformats.org/package/2006/relationships"><Relationship Id="rId1" Type="http://schemas.openxmlformats.org/officeDocument/2006/relationships/image" Target="../media/image6.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defRPr>
            </a:lvl1pPr>
          </a:lstStyle>
          <a:p>
            <a:pPr>
              <a:defRPr/>
            </a:pPr>
            <a:endParaRPr lang="en-US"/>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itchFamily="18" charset="0"/>
              </a:defRPr>
            </a:lvl1pPr>
          </a:lstStyle>
          <a:p>
            <a:pPr>
              <a:defRPr/>
            </a:pPr>
            <a:fld id="{49176A58-110A-4C63-B224-8BFD3D79F71F}" type="slidenum">
              <a:rPr lang="en-GB"/>
              <a:pPr>
                <a:defRPr/>
              </a:pPr>
              <a:t>‹#›</a:t>
            </a:fld>
            <a:endParaRPr lang="en-GB"/>
          </a:p>
        </p:txBody>
      </p:sp>
    </p:spTree>
    <p:extLst>
      <p:ext uri="{BB962C8B-B14F-4D97-AF65-F5344CB8AC3E}">
        <p14:creationId xmlns="" xmlns:p14="http://schemas.microsoft.com/office/powerpoint/2010/main" val="363189337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defRPr>
            </a:lvl1pPr>
          </a:lstStyle>
          <a:p>
            <a:pPr>
              <a:defRPr/>
            </a:pPr>
            <a:endParaRPr lang="en-US"/>
          </a:p>
        </p:txBody>
      </p:sp>
      <p:sp>
        <p:nvSpPr>
          <p:cNvPr id="48132" name="Rectangle 4"/>
          <p:cNvSpPr>
            <a:spLocks noGrp="1" noRot="1" noChangeAspect="1" noChangeArrowheads="1" noTextEdit="1"/>
          </p:cNvSpPr>
          <p:nvPr>
            <p:ph type="sldImg" idx="2"/>
          </p:nvPr>
        </p:nvSpPr>
        <p:spPr bwMode="auto">
          <a:xfrm>
            <a:off x="915988" y="742950"/>
            <a:ext cx="4965700" cy="3724275"/>
          </a:xfrm>
          <a:prstGeom prst="rect">
            <a:avLst/>
          </a:prstGeom>
          <a:noFill/>
          <a:ln w="9525">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smtClean="0"/>
              <a:t>Click to edit Master text styles</a:t>
            </a:r>
          </a:p>
          <a:p>
            <a:pPr lvl="1"/>
            <a:r>
              <a:rPr lang="en-GB" noProof="0" smtClean="0"/>
              <a:t>Second level</a:t>
            </a:r>
          </a:p>
          <a:p>
            <a:pPr lvl="2"/>
            <a:r>
              <a:rPr lang="en-GB" noProof="0" smtClean="0"/>
              <a:t>Third level</a:t>
            </a:r>
          </a:p>
          <a:p>
            <a:pPr lvl="3"/>
            <a:r>
              <a:rPr lang="en-GB" noProof="0" smtClean="0"/>
              <a:t>Fourth level</a:t>
            </a:r>
          </a:p>
          <a:p>
            <a:pPr lvl="4"/>
            <a:r>
              <a:rPr lang="en-GB" noProof="0" smtClean="0"/>
              <a:t>Fifth level</a:t>
            </a:r>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itchFamily="18" charset="0"/>
              </a:defRPr>
            </a:lvl1pPr>
          </a:lstStyle>
          <a:p>
            <a:pPr>
              <a:defRPr/>
            </a:pPr>
            <a:fld id="{A50E9F8E-2F37-48F8-AD7D-67CFB69FA4B1}" type="slidenum">
              <a:rPr lang="en-GB"/>
              <a:pPr>
                <a:defRPr/>
              </a:pPr>
              <a:t>‹#›</a:t>
            </a:fld>
            <a:endParaRPr lang="en-GB"/>
          </a:p>
        </p:txBody>
      </p:sp>
      <p:sp>
        <p:nvSpPr>
          <p:cNvPr id="9" name="Footer Placeholder 8"/>
          <p:cNvSpPr>
            <a:spLocks noGrp="1"/>
          </p:cNvSpPr>
          <p:nvPr>
            <p:ph type="ftr" sz="quarter" idx="4"/>
          </p:nvPr>
        </p:nvSpPr>
        <p:spPr>
          <a:xfrm>
            <a:off x="0" y="9429750"/>
            <a:ext cx="2946400" cy="496888"/>
          </a:xfrm>
          <a:prstGeom prst="rect">
            <a:avLst/>
          </a:prstGeom>
        </p:spPr>
        <p:txBody>
          <a:bodyPr vert="horz" lIns="91440" tIns="45720" rIns="91440" bIns="45720" rtlCol="0" anchor="b"/>
          <a:lstStyle>
            <a:lvl1pPr algn="l">
              <a:defRPr sz="1200"/>
            </a:lvl1pPr>
          </a:lstStyle>
          <a:p>
            <a:endParaRPr lang="en-US"/>
          </a:p>
        </p:txBody>
      </p:sp>
      <p:sp>
        <p:nvSpPr>
          <p:cNvPr id="10" name="Header Placeholder 9"/>
          <p:cNvSpPr>
            <a:spLocks noGrp="1"/>
          </p:cNvSpPr>
          <p:nvPr>
            <p:ph type="hdr" sz="quarter"/>
          </p:nvPr>
        </p:nvSpPr>
        <p:spPr>
          <a:xfrm>
            <a:off x="0" y="0"/>
            <a:ext cx="2946400" cy="496888"/>
          </a:xfrm>
          <a:prstGeom prst="rect">
            <a:avLst/>
          </a:prstGeom>
        </p:spPr>
        <p:txBody>
          <a:bodyPr vert="horz" lIns="91440" tIns="45720" rIns="91440" bIns="45720" rtlCol="0"/>
          <a:lstStyle>
            <a:lvl1pPr algn="l">
              <a:defRPr sz="1200"/>
            </a:lvl1pPr>
          </a:lstStyle>
          <a:p>
            <a:endParaRPr lang="en-US"/>
          </a:p>
        </p:txBody>
      </p:sp>
    </p:spTree>
    <p:extLst>
      <p:ext uri="{BB962C8B-B14F-4D97-AF65-F5344CB8AC3E}">
        <p14:creationId xmlns="" xmlns:p14="http://schemas.microsoft.com/office/powerpoint/2010/main" val="281154163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Rot="1" noChangeAspect="1" noChangeArrowheads="1" noTextEdit="1"/>
          </p:cNvSpPr>
          <p:nvPr>
            <p:ph type="sldImg"/>
          </p:nvPr>
        </p:nvSpPr>
        <p:spPr>
          <a:xfrm>
            <a:off x="915988" y="742950"/>
            <a:ext cx="4967287" cy="3725863"/>
          </a:xfrm>
          <a:ln/>
        </p:spPr>
      </p:sp>
      <p:sp>
        <p:nvSpPr>
          <p:cNvPr id="49155" name="Rectangle 3"/>
          <p:cNvSpPr>
            <a:spLocks noGrp="1" noChangeArrowheads="1"/>
          </p:cNvSpPr>
          <p:nvPr>
            <p:ph type="body" idx="1"/>
          </p:nvPr>
        </p:nvSpPr>
        <p:spPr>
          <a:xfrm>
            <a:off x="904875" y="4718050"/>
            <a:ext cx="4987925" cy="4467225"/>
          </a:xfr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eaLnBrk="1" hangingPunct="1"/>
            <a:endParaRPr lang="en-US" altLang="de-DE"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A50E9F8E-2F37-48F8-AD7D-67CFB69FA4B1}" type="slidenum">
              <a:rPr lang="en-GB" smtClean="0"/>
              <a:pPr>
                <a:defRPr/>
              </a:pPr>
              <a:t>39</a:t>
            </a:fld>
            <a:endParaRPr lang="en-GB"/>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p:cNvSpPr>
            <a:spLocks noGrp="1" noRot="1" noChangeAspect="1" noTextEdit="1"/>
          </p:cNvSpPr>
          <p:nvPr>
            <p:ph type="sldImg"/>
          </p:nvPr>
        </p:nvSpPr>
        <p:spPr>
          <a:ln/>
        </p:spPr>
      </p:sp>
      <p:sp>
        <p:nvSpPr>
          <p:cNvPr id="50179" name="Notes Placeholder 2"/>
          <p:cNvSpPr>
            <a:spLocks noGrp="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a:tailEnd/>
              </a14:hiddenLine>
            </a:ext>
          </a:extLst>
        </p:spPr>
        <p:txBody>
          <a:bodyPr/>
          <a:lstStyle/>
          <a:p>
            <a:endParaRPr lang="en-US" altLang="de-DE"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de-DE"/>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de-DE"/>
          </a:p>
        </p:txBody>
      </p:sp>
    </p:spTree>
    <p:extLst>
      <p:ext uri="{BB962C8B-B14F-4D97-AF65-F5344CB8AC3E}">
        <p14:creationId xmlns="" xmlns:p14="http://schemas.microsoft.com/office/powerpoint/2010/main" val="3304164524"/>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de-DE"/>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de-DE"/>
          </a:p>
        </p:txBody>
      </p:sp>
    </p:spTree>
    <p:extLst>
      <p:ext uri="{BB962C8B-B14F-4D97-AF65-F5344CB8AC3E}">
        <p14:creationId xmlns="" xmlns:p14="http://schemas.microsoft.com/office/powerpoint/2010/main" val="1075961099"/>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de-DE"/>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de-DE"/>
          </a:p>
        </p:txBody>
      </p:sp>
    </p:spTree>
    <p:extLst>
      <p:ext uri="{BB962C8B-B14F-4D97-AF65-F5344CB8AC3E}">
        <p14:creationId xmlns="" xmlns:p14="http://schemas.microsoft.com/office/powerpoint/2010/main" val="2100245895"/>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smtClean="0"/>
              <a:t>Click to edit Master subtitle style</a:t>
            </a:r>
            <a:endParaRPr lang="en-US" dirty="0"/>
          </a:p>
        </p:txBody>
      </p:sp>
      <p:sp>
        <p:nvSpPr>
          <p:cNvPr id="5" name="Title 4"/>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 xmlns:p14="http://schemas.microsoft.com/office/powerpoint/2010/main" val="924228501"/>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de-DE"/>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de-DE"/>
          </a:p>
        </p:txBody>
      </p:sp>
    </p:spTree>
    <p:extLst>
      <p:ext uri="{BB962C8B-B14F-4D97-AF65-F5344CB8AC3E}">
        <p14:creationId xmlns="" xmlns:p14="http://schemas.microsoft.com/office/powerpoint/2010/main" val="2966235959"/>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de-DE"/>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 xmlns:p14="http://schemas.microsoft.com/office/powerpoint/2010/main" val="137540227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de-DE"/>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de-DE"/>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de-DE"/>
          </a:p>
        </p:txBody>
      </p:sp>
    </p:spTree>
    <p:extLst>
      <p:ext uri="{BB962C8B-B14F-4D97-AF65-F5344CB8AC3E}">
        <p14:creationId xmlns="" xmlns:p14="http://schemas.microsoft.com/office/powerpoint/2010/main" val="244795499"/>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de-DE"/>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de-DE"/>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de-DE"/>
          </a:p>
        </p:txBody>
      </p:sp>
    </p:spTree>
    <p:extLst>
      <p:ext uri="{BB962C8B-B14F-4D97-AF65-F5344CB8AC3E}">
        <p14:creationId xmlns="" xmlns:p14="http://schemas.microsoft.com/office/powerpoint/2010/main" val="1091210419"/>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de-DE"/>
          </a:p>
        </p:txBody>
      </p:sp>
    </p:spTree>
    <p:extLst>
      <p:ext uri="{BB962C8B-B14F-4D97-AF65-F5344CB8AC3E}">
        <p14:creationId xmlns="" xmlns:p14="http://schemas.microsoft.com/office/powerpoint/2010/main" val="3231842199"/>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pPr>
              <a:defRPr/>
            </a:pPr>
            <a:fld id="{64DD4066-8C54-4FD9-BE63-434220220580}" type="slidenum">
              <a:rPr lang="en-GB" smtClean="0"/>
              <a:pPr>
                <a:defRPr/>
              </a:pPr>
              <a:t>‹#›</a:t>
            </a:fld>
            <a:endParaRPr lang="en-GB"/>
          </a:p>
        </p:txBody>
      </p:sp>
    </p:spTree>
    <p:extLst>
      <p:ext uri="{BB962C8B-B14F-4D97-AF65-F5344CB8AC3E}">
        <p14:creationId xmlns="" xmlns:p14="http://schemas.microsoft.com/office/powerpoint/2010/main" val="2019279936"/>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de-DE"/>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de-DE"/>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 xmlns:p14="http://schemas.microsoft.com/office/powerpoint/2010/main" val="4237849119"/>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de-DE"/>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de-DE"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 xmlns:p14="http://schemas.microsoft.com/office/powerpoint/2010/main" val="1400137133"/>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4.jpeg"/><Relationship Id="rId2" Type="http://schemas.openxmlformats.org/officeDocument/2006/relationships/slideLayout" Target="../slideLayouts/slideLayout2.xml"/><Relationship Id="rId16" Type="http://schemas.openxmlformats.org/officeDocument/2006/relationships/image" Target="../media/image3.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7" descr="green2.jpg"/>
          <p:cNvPicPr>
            <a:picLocks noChangeAspect="1"/>
          </p:cNvPicPr>
          <p:nvPr/>
        </p:nvPicPr>
        <p:blipFill>
          <a:blip r:embed="rId14" cstate="print">
            <a:extLst>
              <a:ext uri="{28A0092B-C50C-407E-A947-70E740481C1C}">
                <a14:useLocalDpi xmlns="" xmlns:a14="http://schemas.microsoft.com/office/drawing/2010/main" val="0"/>
              </a:ext>
            </a:extLst>
          </a:blip>
          <a:srcRect/>
          <a:stretch>
            <a:fillRect/>
          </a:stretch>
        </p:blipFill>
        <p:spPr bwMode="auto">
          <a:xfrm>
            <a:off x="8562975" y="6475413"/>
            <a:ext cx="365125" cy="2397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027" name="Picture 8" descr="green.jpg"/>
          <p:cNvPicPr>
            <a:picLocks noChangeAspect="1"/>
          </p:cNvPicPr>
          <p:nvPr/>
        </p:nvPicPr>
        <p:blipFill>
          <a:blip r:embed="rId15" cstate="print">
            <a:extLst>
              <a:ext uri="{28A0092B-C50C-407E-A947-70E740481C1C}">
                <a14:useLocalDpi xmlns="" xmlns:a14="http://schemas.microsoft.com/office/drawing/2010/main" val="0"/>
              </a:ext>
            </a:extLst>
          </a:blip>
          <a:srcRect/>
          <a:stretch>
            <a:fillRect/>
          </a:stretch>
        </p:blipFill>
        <p:spPr bwMode="auto">
          <a:xfrm>
            <a:off x="438150" y="6456363"/>
            <a:ext cx="4641850" cy="2730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028" name="Title Placeholder 1"/>
          <p:cNvSpPr>
            <a:spLocks noGrp="1"/>
          </p:cNvSpPr>
          <p:nvPr>
            <p:ph type="title"/>
          </p:nvPr>
        </p:nvSpPr>
        <p:spPr bwMode="auto">
          <a:xfrm>
            <a:off x="457200" y="274638"/>
            <a:ext cx="6834188" cy="1143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de-DE" smtClean="0"/>
              <a:t>Click to edit Master title style</a:t>
            </a:r>
            <a:endParaRPr lang="en-GB" altLang="de-DE" smtClean="0"/>
          </a:p>
        </p:txBody>
      </p:sp>
      <p:sp>
        <p:nvSpPr>
          <p:cNvPr id="1029"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de-DE" dirty="0" smtClean="0"/>
              <a:t> Click to edit Master text styles</a:t>
            </a:r>
          </a:p>
          <a:p>
            <a:pPr lvl="1"/>
            <a:r>
              <a:rPr lang="en-US" altLang="de-DE" dirty="0" smtClean="0"/>
              <a:t>Second level</a:t>
            </a:r>
          </a:p>
          <a:p>
            <a:pPr lvl="2"/>
            <a:r>
              <a:rPr lang="en-US" altLang="de-DE" dirty="0" smtClean="0"/>
              <a:t>Third level</a:t>
            </a:r>
          </a:p>
          <a:p>
            <a:pPr lvl="3"/>
            <a:r>
              <a:rPr lang="en-US" altLang="de-DE" dirty="0" smtClean="0"/>
              <a:t>Fourth level</a:t>
            </a:r>
          </a:p>
          <a:p>
            <a:pPr lvl="4"/>
            <a:r>
              <a:rPr lang="en-US" altLang="de-DE" dirty="0" smtClean="0"/>
              <a:t>Fifth level</a:t>
            </a:r>
            <a:endParaRPr lang="en-GB" altLang="de-DE" dirty="0" smtClean="0"/>
          </a:p>
        </p:txBody>
      </p:sp>
      <p:pic>
        <p:nvPicPr>
          <p:cNvPr id="1030" name="Picture 6" descr="3GPP_TM_RD.jpg"/>
          <p:cNvPicPr>
            <a:picLocks noChangeAspect="1"/>
          </p:cNvPicPr>
          <p:nvPr/>
        </p:nvPicPr>
        <p:blipFill>
          <a:blip r:embed="rId16" cstate="print">
            <a:extLst>
              <a:ext uri="{28A0092B-C50C-407E-A947-70E740481C1C}">
                <a14:useLocalDpi xmlns="" xmlns:a14="http://schemas.microsoft.com/office/drawing/2010/main" val="0"/>
              </a:ext>
            </a:extLst>
          </a:blip>
          <a:srcRect/>
          <a:stretch>
            <a:fillRect/>
          </a:stretch>
        </p:blipFill>
        <p:spPr bwMode="auto">
          <a:xfrm>
            <a:off x="7383463" y="188913"/>
            <a:ext cx="1493837" cy="8699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9" name="Slide Number Placeholder 5"/>
          <p:cNvSpPr>
            <a:spLocks noGrp="1"/>
          </p:cNvSpPr>
          <p:nvPr>
            <p:ph type="sldNum" sz="quarter" idx="4"/>
          </p:nvPr>
        </p:nvSpPr>
        <p:spPr>
          <a:xfrm>
            <a:off x="8558213" y="6483350"/>
            <a:ext cx="395287" cy="222250"/>
          </a:xfrm>
          <a:prstGeom prst="rect">
            <a:avLst/>
          </a:prstGeom>
        </p:spPr>
        <p:txBody>
          <a:bodyPr vert="horz" wrap="square" lIns="91440" tIns="45720" rIns="91440" bIns="45720" numCol="1" anchor="t" anchorCtr="0" compatLnSpc="1">
            <a:prstTxWarp prst="textNoShape">
              <a:avLst/>
            </a:prstTxWarp>
          </a:bodyPr>
          <a:lstStyle>
            <a:lvl1pPr eaLnBrk="1" hangingPunct="1">
              <a:defRPr sz="1100">
                <a:solidFill>
                  <a:schemeClr val="bg1"/>
                </a:solidFill>
              </a:defRPr>
            </a:lvl1pPr>
          </a:lstStyle>
          <a:p>
            <a:pPr>
              <a:defRPr/>
            </a:pPr>
            <a:fld id="{64DD4066-8C54-4FD9-BE63-434220220580}" type="slidenum">
              <a:rPr lang="en-GB"/>
              <a:pPr>
                <a:defRPr/>
              </a:pPr>
              <a:t>‹#›</a:t>
            </a:fld>
            <a:endParaRPr lang="en-GB"/>
          </a:p>
        </p:txBody>
      </p:sp>
      <p:sp>
        <p:nvSpPr>
          <p:cNvPr id="1032" name="Rectangle 6"/>
          <p:cNvSpPr>
            <a:spLocks noChangeArrowheads="1"/>
          </p:cNvSpPr>
          <p:nvPr/>
        </p:nvSpPr>
        <p:spPr bwMode="auto">
          <a:xfrm>
            <a:off x="427038" y="6437313"/>
            <a:ext cx="4576762" cy="244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eaLnBrk="1" hangingPunct="1">
              <a:defRPr/>
            </a:pPr>
            <a:r>
              <a:rPr lang="en-GB" altLang="de-DE" smtClean="0">
                <a:solidFill>
                  <a:schemeClr val="bg1"/>
                </a:solidFill>
              </a:rPr>
              <a:t>© 3GPP 2009     Mobile World Congress, Barcelona, 19</a:t>
            </a:r>
            <a:r>
              <a:rPr lang="en-GB" altLang="de-DE" baseline="30000" smtClean="0">
                <a:solidFill>
                  <a:schemeClr val="bg1"/>
                </a:solidFill>
              </a:rPr>
              <a:t>th</a:t>
            </a:r>
            <a:r>
              <a:rPr lang="en-GB" altLang="de-DE" smtClean="0">
                <a:solidFill>
                  <a:schemeClr val="bg1"/>
                </a:solidFill>
              </a:rPr>
              <a:t> February 2009</a:t>
            </a:r>
          </a:p>
        </p:txBody>
      </p:sp>
      <p:pic>
        <p:nvPicPr>
          <p:cNvPr id="1033" name="Picture 7" descr="green2.jpg"/>
          <p:cNvPicPr>
            <a:picLocks noChangeAspect="1"/>
          </p:cNvPicPr>
          <p:nvPr/>
        </p:nvPicPr>
        <p:blipFill>
          <a:blip r:embed="rId14" cstate="print">
            <a:extLst>
              <a:ext uri="{28A0092B-C50C-407E-A947-70E740481C1C}">
                <a14:useLocalDpi xmlns="" xmlns:a14="http://schemas.microsoft.com/office/drawing/2010/main" val="0"/>
              </a:ext>
            </a:extLst>
          </a:blip>
          <a:srcRect/>
          <a:stretch>
            <a:fillRect/>
          </a:stretch>
        </p:blipFill>
        <p:spPr bwMode="auto">
          <a:xfrm>
            <a:off x="8562975" y="6475413"/>
            <a:ext cx="365125" cy="2397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034" name="Picture 8" descr="green.jpg"/>
          <p:cNvPicPr>
            <a:picLocks noChangeAspect="1"/>
          </p:cNvPicPr>
          <p:nvPr/>
        </p:nvPicPr>
        <p:blipFill>
          <a:blip r:embed="rId15" cstate="print">
            <a:extLst>
              <a:ext uri="{28A0092B-C50C-407E-A947-70E740481C1C}">
                <a14:useLocalDpi xmlns="" xmlns:a14="http://schemas.microsoft.com/office/drawing/2010/main" val="0"/>
              </a:ext>
            </a:extLst>
          </a:blip>
          <a:srcRect/>
          <a:stretch>
            <a:fillRect/>
          </a:stretch>
        </p:blipFill>
        <p:spPr bwMode="auto">
          <a:xfrm>
            <a:off x="438150" y="6475598"/>
            <a:ext cx="4832590" cy="2730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035" name="Picture 6" descr="3GPP_TM_RD.jpg"/>
          <p:cNvPicPr>
            <a:picLocks noChangeAspect="1"/>
          </p:cNvPicPr>
          <p:nvPr/>
        </p:nvPicPr>
        <p:blipFill>
          <a:blip r:embed="rId16" cstate="print">
            <a:extLst>
              <a:ext uri="{28A0092B-C50C-407E-A947-70E740481C1C}">
                <a14:useLocalDpi xmlns="" xmlns:a14="http://schemas.microsoft.com/office/drawing/2010/main" val="0"/>
              </a:ext>
            </a:extLst>
          </a:blip>
          <a:srcRect/>
          <a:stretch>
            <a:fillRect/>
          </a:stretch>
        </p:blipFill>
        <p:spPr bwMode="auto">
          <a:xfrm>
            <a:off x="7383463" y="188913"/>
            <a:ext cx="1493837" cy="8699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036" name="Picture 13" descr="green2.jpg"/>
          <p:cNvPicPr>
            <a:picLocks noChangeAspect="1"/>
          </p:cNvPicPr>
          <p:nvPr/>
        </p:nvPicPr>
        <p:blipFill>
          <a:blip r:embed="rId14" cstate="print">
            <a:extLst>
              <a:ext uri="{28A0092B-C50C-407E-A947-70E740481C1C}">
                <a14:useLocalDpi xmlns="" xmlns:a14="http://schemas.microsoft.com/office/drawing/2010/main" val="0"/>
              </a:ext>
            </a:extLst>
          </a:blip>
          <a:srcRect/>
          <a:stretch>
            <a:fillRect/>
          </a:stretch>
        </p:blipFill>
        <p:spPr bwMode="auto">
          <a:xfrm>
            <a:off x="8562975" y="6475413"/>
            <a:ext cx="365125" cy="2397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037" name="Rectangle 6"/>
          <p:cNvSpPr>
            <a:spLocks noChangeArrowheads="1"/>
          </p:cNvSpPr>
          <p:nvPr/>
        </p:nvSpPr>
        <p:spPr bwMode="auto">
          <a:xfrm>
            <a:off x="427038" y="6437313"/>
            <a:ext cx="4843702" cy="24622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eaLnBrk="1" hangingPunct="1">
              <a:defRPr/>
            </a:pPr>
            <a:r>
              <a:rPr lang="en-GB" altLang="de-DE" dirty="0" smtClean="0">
                <a:solidFill>
                  <a:schemeClr val="bg1"/>
                </a:solidFill>
              </a:rPr>
              <a:t>© 3GPP 2015     SP-160283, TSG SA#72</a:t>
            </a:r>
            <a:r>
              <a:rPr lang="en-GB" altLang="de-DE" baseline="0" dirty="0" smtClean="0">
                <a:solidFill>
                  <a:schemeClr val="bg1"/>
                </a:solidFill>
              </a:rPr>
              <a:t> </a:t>
            </a:r>
            <a:r>
              <a:rPr lang="en-GB" altLang="de-DE" baseline="0" dirty="0" err="1" smtClean="0">
                <a:solidFill>
                  <a:schemeClr val="bg1"/>
                </a:solidFill>
              </a:rPr>
              <a:t>Busan</a:t>
            </a:r>
            <a:r>
              <a:rPr lang="en-GB" altLang="de-DE" dirty="0" smtClean="0">
                <a:solidFill>
                  <a:schemeClr val="bg1"/>
                </a:solidFill>
              </a:rPr>
              <a:t>,  Korea, Jun  15-17</a:t>
            </a:r>
            <a:r>
              <a:rPr lang="en-GB" altLang="de-DE" baseline="0" dirty="0" smtClean="0">
                <a:solidFill>
                  <a:schemeClr val="bg1"/>
                </a:solidFill>
              </a:rPr>
              <a:t>, 2016</a:t>
            </a:r>
            <a:endParaRPr lang="en-GB" altLang="de-DE" dirty="0" smtClean="0">
              <a:solidFill>
                <a:schemeClr val="bg1"/>
              </a:solidFill>
            </a:endParaRPr>
          </a:p>
        </p:txBody>
      </p:sp>
      <p:sp>
        <p:nvSpPr>
          <p:cNvPr id="56334" name="Slide Number Placeholder 4"/>
          <p:cNvSpPr txBox="1">
            <a:spLocks noGrp="1"/>
          </p:cNvSpPr>
          <p:nvPr/>
        </p:nvSpPr>
        <p:spPr bwMode="auto">
          <a:xfrm>
            <a:off x="8574088" y="6464300"/>
            <a:ext cx="395287" cy="2222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eaLnBrk="1" hangingPunct="1">
              <a:defRPr/>
            </a:pPr>
            <a:fld id="{406A5327-991E-4222-B7ED-0A22C893D7CF}" type="slidenum">
              <a:rPr lang="en-GB" sz="1100" smtClean="0">
                <a:solidFill>
                  <a:schemeClr val="bg1"/>
                </a:solidFill>
              </a:rPr>
              <a:pPr eaLnBrk="1" hangingPunct="1">
                <a:defRPr/>
              </a:pPr>
              <a:t>‹#›</a:t>
            </a:fld>
            <a:endParaRPr lang="en-GB" sz="1100" smtClean="0">
              <a:solidFill>
                <a:schemeClr val="bg1"/>
              </a:solidFill>
            </a:endParaRPr>
          </a:p>
        </p:txBody>
      </p:sp>
    </p:spTree>
  </p:cSld>
  <p:clrMap bg1="lt1" tx1="dk1" bg2="lt2" tx2="dk2" accent1="accent1" accent2="accent2" accent3="accent3" accent4="accent4" accent5="accent5" accent6="accent6" hlink="hlink" folHlink="folHlink"/>
  <p:sldLayoutIdLst>
    <p:sldLayoutId id="2147484791" r:id="rId1"/>
    <p:sldLayoutId id="2147484792" r:id="rId2"/>
    <p:sldLayoutId id="2147484793" r:id="rId3"/>
    <p:sldLayoutId id="2147484794" r:id="rId4"/>
    <p:sldLayoutId id="2147484795" r:id="rId5"/>
    <p:sldLayoutId id="2147484796" r:id="rId6"/>
    <p:sldLayoutId id="2147484797" r:id="rId7"/>
    <p:sldLayoutId id="2147484798" r:id="rId8"/>
    <p:sldLayoutId id="2147484799" r:id="rId9"/>
    <p:sldLayoutId id="2147484800" r:id="rId10"/>
    <p:sldLayoutId id="2147484801" r:id="rId11"/>
    <p:sldLayoutId id="2147484802" r:id="rId12"/>
  </p:sldLayoutIdLst>
  <p:timing>
    <p:tnLst>
      <p:par>
        <p:cTn id="1" dur="indefinite" restart="never" nodeType="tmRoot"/>
      </p:par>
    </p:tnLst>
  </p:timing>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1" fontAlgn="base" hangingPunct="1">
        <a:spcBef>
          <a:spcPct val="0"/>
        </a:spcBef>
        <a:spcAft>
          <a:spcPct val="0"/>
        </a:spcAft>
        <a:defRPr sz="3200">
          <a:solidFill>
            <a:srgbClr val="FF0000"/>
          </a:solidFill>
          <a:latin typeface="Calibri" pitchFamily="34" charset="0"/>
        </a:defRPr>
      </a:lvl6pPr>
      <a:lvl7pPr marL="914400" algn="ctr" rtl="0" eaLnBrk="1" fontAlgn="base" hangingPunct="1">
        <a:spcBef>
          <a:spcPct val="0"/>
        </a:spcBef>
        <a:spcAft>
          <a:spcPct val="0"/>
        </a:spcAft>
        <a:defRPr sz="3200">
          <a:solidFill>
            <a:srgbClr val="FF0000"/>
          </a:solidFill>
          <a:latin typeface="Calibri" pitchFamily="34" charset="0"/>
        </a:defRPr>
      </a:lvl7pPr>
      <a:lvl8pPr marL="1371600" algn="ctr" rtl="0" eaLnBrk="1" fontAlgn="base" hangingPunct="1">
        <a:spcBef>
          <a:spcPct val="0"/>
        </a:spcBef>
        <a:spcAft>
          <a:spcPct val="0"/>
        </a:spcAft>
        <a:defRPr sz="3200">
          <a:solidFill>
            <a:srgbClr val="FF0000"/>
          </a:solidFill>
          <a:latin typeface="Calibri" pitchFamily="34" charset="0"/>
        </a:defRPr>
      </a:lvl8pPr>
      <a:lvl9pPr marL="1828800" algn="ctr" rtl="0" eaLnBrk="1" fontAlgn="base" hangingPunct="1">
        <a:spcBef>
          <a:spcPct val="0"/>
        </a:spcBef>
        <a:spcAft>
          <a:spcPct val="0"/>
        </a:spcAft>
        <a:defRPr sz="3200">
          <a:solidFill>
            <a:srgbClr val="FF0000"/>
          </a:solidFill>
          <a:latin typeface="Calibri" pitchFamily="34" charset="0"/>
        </a:defRPr>
      </a:lvl9pPr>
    </p:titleStyle>
    <p:bodyStyle>
      <a:lvl1pPr marL="342900" indent="-342900" algn="l" rtl="0" eaLnBrk="0" fontAlgn="base" hangingPunct="0">
        <a:spcBef>
          <a:spcPct val="20000"/>
        </a:spcBef>
        <a:spcAft>
          <a:spcPct val="0"/>
        </a:spcAft>
        <a:buBlip>
          <a:blip r:embed="rId17"/>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charset="0"/>
        <a:buChar char="–"/>
        <a:defRPr>
          <a:solidFill>
            <a:schemeClr val="tx1"/>
          </a:solidFill>
          <a:latin typeface="+mn-lt"/>
        </a:defRPr>
      </a:lvl4pPr>
      <a:lvl5pPr marL="2057400" indent="-228600" algn="l" rtl="0" eaLnBrk="0" fontAlgn="base" hangingPunct="0">
        <a:spcBef>
          <a:spcPct val="20000"/>
        </a:spcBef>
        <a:spcAft>
          <a:spcPct val="0"/>
        </a:spcAft>
        <a:buFont typeface="Arial" charset="0"/>
        <a:buChar char="»"/>
        <a:defRPr sz="1600">
          <a:solidFill>
            <a:schemeClr val="tx1"/>
          </a:solidFill>
          <a:latin typeface="+mn-lt"/>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3" Type="http://schemas.openxmlformats.org/officeDocument/2006/relationships/package" Target="../embeddings/Microsoft_Office_Excel_Worksheet1.xlsx"/><Relationship Id="rId2" Type="http://schemas.openxmlformats.org/officeDocument/2006/relationships/slideLayout" Target="../slideLayouts/slideLayout4.xml"/><Relationship Id="rId1" Type="http://schemas.openxmlformats.org/officeDocument/2006/relationships/vmlDrawing" Target="../drawings/vmlDrawing1.v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6" descr="3GPP_TM_RD.jpg"/>
          <p:cNvPicPr>
            <a:picLocks noChangeAspect="1"/>
          </p:cNvPicPr>
          <p:nvPr/>
        </p:nvPicPr>
        <p:blipFill>
          <a:blip r:embed="rId3" cstate="print">
            <a:clrChange>
              <a:clrFrom>
                <a:srgbClr val="FEFEFE"/>
              </a:clrFrom>
              <a:clrTo>
                <a:srgbClr val="FEFEFE">
                  <a:alpha val="0"/>
                </a:srgbClr>
              </a:clrTo>
            </a:clrChange>
            <a:lum bright="70000" contrast="-70000"/>
            <a:extLst>
              <a:ext uri="{28A0092B-C50C-407E-A947-70E740481C1C}">
                <a14:useLocalDpi xmlns="" xmlns:a14="http://schemas.microsoft.com/office/drawing/2010/main" val="0"/>
              </a:ext>
            </a:extLst>
          </a:blip>
          <a:srcRect/>
          <a:stretch>
            <a:fillRect/>
          </a:stretch>
        </p:blipFill>
        <p:spPr bwMode="auto">
          <a:xfrm>
            <a:off x="762000" y="1209675"/>
            <a:ext cx="7620000" cy="44386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9219" name="Rectangle 2"/>
          <p:cNvSpPr>
            <a:spLocks noGrp="1" noChangeArrowheads="1"/>
          </p:cNvSpPr>
          <p:nvPr>
            <p:ph type="ctrTitle" idx="4294967295"/>
          </p:nvPr>
        </p:nvSpPr>
        <p:spPr>
          <a:xfrm>
            <a:off x="717550" y="1411288"/>
            <a:ext cx="7813675" cy="4100512"/>
          </a:xfrm>
        </p:spPr>
        <p:txBody>
          <a:bodyPr>
            <a:normAutofit/>
          </a:bodyPr>
          <a:lstStyle/>
          <a:p>
            <a:pPr eaLnBrk="1" hangingPunct="1">
              <a:defRPr/>
            </a:pPr>
            <a:r>
              <a:rPr lang="en-US" dirty="0" smtClean="0">
                <a:effectLst>
                  <a:outerShdw blurRad="38100" dist="38100" dir="2700000" algn="tl">
                    <a:srgbClr val="C0C0C0"/>
                  </a:outerShdw>
                </a:effectLst>
              </a:rPr>
              <a:t/>
            </a:r>
            <a:br>
              <a:rPr lang="en-US" dirty="0" smtClean="0">
                <a:effectLst>
                  <a:outerShdw blurRad="38100" dist="38100" dir="2700000" algn="tl">
                    <a:srgbClr val="C0C0C0"/>
                  </a:outerShdw>
                </a:effectLst>
              </a:rPr>
            </a:br>
            <a:r>
              <a:rPr lang="en-US" sz="2800" dirty="0" smtClean="0">
                <a:effectLst>
                  <a:outerShdw blurRad="38100" dist="38100" dir="2700000" algn="tl">
                    <a:srgbClr val="C0C0C0"/>
                  </a:outerShdw>
                </a:effectLst>
              </a:rPr>
              <a:t/>
            </a:r>
            <a:br>
              <a:rPr lang="en-US" sz="2800" dirty="0" smtClean="0">
                <a:effectLst>
                  <a:outerShdw blurRad="38100" dist="38100" dir="2700000" algn="tl">
                    <a:srgbClr val="C0C0C0"/>
                  </a:outerShdw>
                </a:effectLst>
              </a:rPr>
            </a:br>
            <a:endParaRPr lang="en-GB" sz="2800" dirty="0" smtClean="0">
              <a:effectLst>
                <a:outerShdw blurRad="38100" dist="38100" dir="2700000" algn="tl">
                  <a:srgbClr val="C0C0C0"/>
                </a:outerShdw>
              </a:effectLst>
            </a:endParaRPr>
          </a:p>
        </p:txBody>
      </p:sp>
      <p:sp>
        <p:nvSpPr>
          <p:cNvPr id="3076" name="Subtitle 6"/>
          <p:cNvSpPr>
            <a:spLocks noGrp="1"/>
          </p:cNvSpPr>
          <p:nvPr>
            <p:ph type="subTitle" idx="4294967295"/>
          </p:nvPr>
        </p:nvSpPr>
        <p:spPr>
          <a:xfrm>
            <a:off x="1371600" y="3886200"/>
            <a:ext cx="6400800" cy="1752600"/>
          </a:xfrm>
        </p:spPr>
        <p:txBody>
          <a:bodyPr/>
          <a:lstStyle/>
          <a:p>
            <a:pPr marL="0" indent="0" algn="ctr" eaLnBrk="1" hangingPunct="1">
              <a:buFontTx/>
              <a:buNone/>
            </a:pPr>
            <a:r>
              <a:rPr lang="fr-FR" altLang="de-DE" sz="2400" dirty="0" smtClean="0">
                <a:latin typeface="Arial" charset="0"/>
              </a:rPr>
              <a:t>Frank Mademann, SA2 Chairman (Huawei)</a:t>
            </a:r>
          </a:p>
          <a:p>
            <a:pPr marL="0" indent="0" algn="ctr" eaLnBrk="1" hangingPunct="1">
              <a:buFontTx/>
              <a:buNone/>
            </a:pPr>
            <a:r>
              <a:rPr lang="fr-FR" altLang="de-DE" sz="2400" dirty="0" smtClean="0">
                <a:latin typeface="Arial" charset="0"/>
              </a:rPr>
              <a:t>Maurice Pope, SA2 Support (MCC)</a:t>
            </a:r>
            <a:endParaRPr lang="de-DE" altLang="de-DE" sz="2400" dirty="0" smtClean="0">
              <a:latin typeface="Arial" charset="0"/>
            </a:endParaRPr>
          </a:p>
        </p:txBody>
      </p:sp>
      <p:sp>
        <p:nvSpPr>
          <p:cNvPr id="12351" name="Text Box 63"/>
          <p:cNvSpPr txBox="1">
            <a:spLocks noChangeArrowheads="1"/>
          </p:cNvSpPr>
          <p:nvPr/>
        </p:nvSpPr>
        <p:spPr bwMode="auto">
          <a:xfrm>
            <a:off x="693738" y="1989138"/>
            <a:ext cx="7761287" cy="13843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algn="ctr">
              <a:defRPr/>
            </a:pPr>
            <a:r>
              <a:rPr lang="en-GB" sz="3200" dirty="0" smtClean="0">
                <a:solidFill>
                  <a:srgbClr val="FF3300"/>
                </a:solidFill>
                <a:effectLst>
                  <a:outerShdw blurRad="38100" dist="38100" dir="2700000" algn="tl">
                    <a:srgbClr val="C0C0C0"/>
                  </a:outerShdw>
                </a:effectLst>
                <a:latin typeface="Calibri" pitchFamily="34" charset="0"/>
              </a:rPr>
              <a:t>TSG SA WG2 Report and Questions for Advice</a:t>
            </a:r>
            <a:br>
              <a:rPr lang="en-GB" sz="3200" dirty="0" smtClean="0">
                <a:solidFill>
                  <a:srgbClr val="FF3300"/>
                </a:solidFill>
                <a:effectLst>
                  <a:outerShdw blurRad="38100" dist="38100" dir="2700000" algn="tl">
                    <a:srgbClr val="C0C0C0"/>
                  </a:outerShdw>
                </a:effectLst>
                <a:latin typeface="Calibri" pitchFamily="34" charset="0"/>
              </a:rPr>
            </a:br>
            <a:r>
              <a:rPr lang="en-GB" sz="3200" dirty="0" smtClean="0">
                <a:solidFill>
                  <a:srgbClr val="FF3300"/>
                </a:solidFill>
                <a:effectLst>
                  <a:outerShdw blurRad="38100" dist="38100" dir="2700000" algn="tl">
                    <a:srgbClr val="C0C0C0"/>
                  </a:outerShdw>
                </a:effectLst>
                <a:latin typeface="Calibri" pitchFamily="34" charset="0"/>
              </a:rPr>
              <a:t>at TSG SA#72</a:t>
            </a:r>
            <a:br>
              <a:rPr lang="en-GB" sz="3200" dirty="0" smtClean="0">
                <a:solidFill>
                  <a:srgbClr val="FF3300"/>
                </a:solidFill>
                <a:effectLst>
                  <a:outerShdw blurRad="38100" dist="38100" dir="2700000" algn="tl">
                    <a:srgbClr val="C0C0C0"/>
                  </a:outerShdw>
                </a:effectLst>
                <a:latin typeface="Calibri" pitchFamily="34" charset="0"/>
              </a:rPr>
            </a:br>
            <a:r>
              <a:rPr lang="en-GB" sz="2000" dirty="0" smtClean="0">
                <a:solidFill>
                  <a:srgbClr val="948A54"/>
                </a:solidFill>
                <a:effectLst>
                  <a:outerShdw blurRad="38100" dist="38100" dir="2700000" algn="tl">
                    <a:srgbClr val="C0C0C0"/>
                  </a:outerShdw>
                </a:effectLst>
                <a:latin typeface="Calibri" pitchFamily="34" charset="0"/>
              </a:rPr>
              <a:t>(agenda item 7.2)</a:t>
            </a:r>
            <a:endParaRPr lang="en-US" sz="2000" dirty="0" smtClean="0">
              <a:solidFill>
                <a:srgbClr val="948A54"/>
              </a:solidFill>
              <a:effectLst>
                <a:outerShdw blurRad="38100" dist="38100" dir="2700000" algn="tl">
                  <a:srgbClr val="C0C0C0"/>
                </a:outerShdw>
              </a:effectLst>
              <a:latin typeface="Calibri" pitchFamily="34" charset="0"/>
            </a:endParaRP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altLang="de-DE" dirty="0" smtClean="0"/>
              <a:t>1) General Aspects (7/8)</a:t>
            </a:r>
            <a:br>
              <a:rPr lang="de-DE" altLang="de-DE" dirty="0" smtClean="0"/>
            </a:br>
            <a:r>
              <a:rPr lang="de-DE" altLang="de-DE" sz="2800" dirty="0" smtClean="0"/>
              <a:t>Document Handling / Meeting</a:t>
            </a:r>
            <a:endParaRPr lang="de-DE" sz="2800" dirty="0"/>
          </a:p>
        </p:txBody>
      </p:sp>
      <p:sp>
        <p:nvSpPr>
          <p:cNvPr id="26" name="TextBox 11"/>
          <p:cNvSpPr txBox="1">
            <a:spLocks noChangeArrowheads="1"/>
          </p:cNvSpPr>
          <p:nvPr/>
        </p:nvSpPr>
        <p:spPr bwMode="auto">
          <a:xfrm>
            <a:off x="6283325" y="6346825"/>
            <a:ext cx="1711325" cy="3698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r>
              <a:rPr lang="de-DE" altLang="de-DE" sz="1800" b="1"/>
              <a:t>SA2 meetings</a:t>
            </a:r>
          </a:p>
        </p:txBody>
      </p:sp>
      <p:sp>
        <p:nvSpPr>
          <p:cNvPr id="27" name="TextBox 12"/>
          <p:cNvSpPr txBox="1">
            <a:spLocks noChangeArrowheads="1"/>
          </p:cNvSpPr>
          <p:nvPr/>
        </p:nvSpPr>
        <p:spPr bwMode="auto">
          <a:xfrm rot="16200000">
            <a:off x="-915475" y="3556000"/>
            <a:ext cx="2082800" cy="3683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r>
              <a:rPr lang="de-DE" altLang="de-DE" sz="1800" b="1" dirty="0"/>
              <a:t>Number of Tdocs</a:t>
            </a:r>
          </a:p>
        </p:txBody>
      </p:sp>
      <p:cxnSp>
        <p:nvCxnSpPr>
          <p:cNvPr id="29" name="Straight Connector 14"/>
          <p:cNvCxnSpPr>
            <a:cxnSpLocks noChangeShapeType="1"/>
          </p:cNvCxnSpPr>
          <p:nvPr/>
        </p:nvCxnSpPr>
        <p:spPr bwMode="auto">
          <a:xfrm flipV="1">
            <a:off x="1107799" y="6012760"/>
            <a:ext cx="1049572" cy="15903"/>
          </a:xfrm>
          <a:prstGeom prst="line">
            <a:avLst/>
          </a:prstGeom>
          <a:noFill/>
          <a:ln w="28575" algn="ctr">
            <a:solidFill>
              <a:srgbClr val="0070C0"/>
            </a:solidFill>
            <a:round/>
            <a:headEnd type="oval" w="med" len="med"/>
            <a:tailEnd type="oval" w="med" len="me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cxnSp>
      <p:cxnSp>
        <p:nvCxnSpPr>
          <p:cNvPr id="30" name="Straight Connector 16"/>
          <p:cNvCxnSpPr>
            <a:cxnSpLocks noChangeShapeType="1"/>
          </p:cNvCxnSpPr>
          <p:nvPr/>
        </p:nvCxnSpPr>
        <p:spPr bwMode="auto">
          <a:xfrm flipV="1">
            <a:off x="3819525" y="6029325"/>
            <a:ext cx="1943100" cy="1"/>
          </a:xfrm>
          <a:prstGeom prst="line">
            <a:avLst/>
          </a:prstGeom>
          <a:noFill/>
          <a:ln w="28575" algn="ctr">
            <a:solidFill>
              <a:srgbClr val="00B050"/>
            </a:solidFill>
            <a:round/>
            <a:headEnd type="oval" w="med" len="med"/>
            <a:tailEnd type="oval" w="med" len="me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cxnSp>
      <p:sp>
        <p:nvSpPr>
          <p:cNvPr id="31" name="TextBox 26"/>
          <p:cNvSpPr txBox="1">
            <a:spLocks noChangeArrowheads="1"/>
          </p:cNvSpPr>
          <p:nvPr/>
        </p:nvSpPr>
        <p:spPr bwMode="auto">
          <a:xfrm>
            <a:off x="1203237" y="6036613"/>
            <a:ext cx="885825" cy="33855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r>
              <a:rPr lang="de-DE" altLang="de-DE" sz="1600" dirty="0">
                <a:solidFill>
                  <a:srgbClr val="0070C0"/>
                </a:solidFill>
                <a:latin typeface="Arial Black" pitchFamily="34" charset="0"/>
              </a:rPr>
              <a:t>Rel-10</a:t>
            </a:r>
          </a:p>
        </p:txBody>
      </p:sp>
      <p:sp>
        <p:nvSpPr>
          <p:cNvPr id="32" name="TextBox 27"/>
          <p:cNvSpPr txBox="1">
            <a:spLocks noChangeArrowheads="1"/>
          </p:cNvSpPr>
          <p:nvPr/>
        </p:nvSpPr>
        <p:spPr bwMode="auto">
          <a:xfrm>
            <a:off x="4256317" y="6036420"/>
            <a:ext cx="885825" cy="3381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r>
              <a:rPr lang="de-DE" altLang="de-DE" sz="1600" dirty="0">
                <a:solidFill>
                  <a:srgbClr val="00B050"/>
                </a:solidFill>
                <a:latin typeface="Arial Black" pitchFamily="34" charset="0"/>
              </a:rPr>
              <a:t>Rel-12</a:t>
            </a:r>
          </a:p>
        </p:txBody>
      </p:sp>
      <p:cxnSp>
        <p:nvCxnSpPr>
          <p:cNvPr id="33" name="Straight Connector 31"/>
          <p:cNvCxnSpPr>
            <a:cxnSpLocks noChangeShapeType="1"/>
          </p:cNvCxnSpPr>
          <p:nvPr/>
        </p:nvCxnSpPr>
        <p:spPr bwMode="auto">
          <a:xfrm>
            <a:off x="2252787" y="6012759"/>
            <a:ext cx="1452438" cy="7041"/>
          </a:xfrm>
          <a:prstGeom prst="line">
            <a:avLst/>
          </a:prstGeom>
          <a:noFill/>
          <a:ln w="28575" algn="ctr">
            <a:solidFill>
              <a:srgbClr val="663300"/>
            </a:solidFill>
            <a:round/>
            <a:headEnd type="oval" w="med" len="med"/>
            <a:tailEnd type="oval" w="med" len="me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cxnSp>
      <p:sp>
        <p:nvSpPr>
          <p:cNvPr id="34" name="TextBox 33"/>
          <p:cNvSpPr txBox="1">
            <a:spLocks noChangeArrowheads="1"/>
          </p:cNvSpPr>
          <p:nvPr/>
        </p:nvSpPr>
        <p:spPr bwMode="auto">
          <a:xfrm>
            <a:off x="2524562" y="6029729"/>
            <a:ext cx="887412" cy="33813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r>
              <a:rPr lang="de-DE" altLang="de-DE" sz="1600" dirty="0">
                <a:solidFill>
                  <a:srgbClr val="663300"/>
                </a:solidFill>
                <a:latin typeface="Arial Black" pitchFamily="34" charset="0"/>
              </a:rPr>
              <a:t>Rel-11</a:t>
            </a:r>
          </a:p>
        </p:txBody>
      </p:sp>
      <p:sp>
        <p:nvSpPr>
          <p:cNvPr id="36" name="TextBox 27"/>
          <p:cNvSpPr txBox="1">
            <a:spLocks noChangeArrowheads="1"/>
          </p:cNvSpPr>
          <p:nvPr/>
        </p:nvSpPr>
        <p:spPr bwMode="auto">
          <a:xfrm>
            <a:off x="6537624" y="6019755"/>
            <a:ext cx="886461" cy="33855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r>
              <a:rPr lang="de-DE" altLang="de-DE" sz="1600" dirty="0" smtClean="0">
                <a:solidFill>
                  <a:srgbClr val="FF0000"/>
                </a:solidFill>
                <a:latin typeface="Arial Black" pitchFamily="34" charset="0"/>
              </a:rPr>
              <a:t>Rel-13</a:t>
            </a:r>
            <a:endParaRPr lang="de-DE" altLang="de-DE" sz="1600" dirty="0">
              <a:solidFill>
                <a:srgbClr val="FF0000"/>
              </a:solidFill>
              <a:latin typeface="Arial Black" pitchFamily="34" charset="0"/>
            </a:endParaRPr>
          </a:p>
        </p:txBody>
      </p:sp>
      <p:cxnSp>
        <p:nvCxnSpPr>
          <p:cNvPr id="37" name="Straight Connector 16"/>
          <p:cNvCxnSpPr>
            <a:cxnSpLocks noChangeShapeType="1"/>
          </p:cNvCxnSpPr>
          <p:nvPr/>
        </p:nvCxnSpPr>
        <p:spPr bwMode="auto">
          <a:xfrm>
            <a:off x="5861454" y="6030912"/>
            <a:ext cx="1939521" cy="7938"/>
          </a:xfrm>
          <a:prstGeom prst="line">
            <a:avLst/>
          </a:prstGeom>
          <a:noFill/>
          <a:ln w="28575" algn="ctr">
            <a:solidFill>
              <a:srgbClr val="FF0000"/>
            </a:solidFill>
            <a:round/>
            <a:headEnd type="oval" w="med" len="med"/>
            <a:tailEnd type="oval" w="med" len="me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cxnSp>
      <p:graphicFrame>
        <p:nvGraphicFramePr>
          <p:cNvPr id="17" name="Chart 16"/>
          <p:cNvGraphicFramePr>
            <a:graphicFrameLocks/>
          </p:cNvGraphicFramePr>
          <p:nvPr/>
        </p:nvGraphicFramePr>
        <p:xfrm>
          <a:off x="291703" y="1333500"/>
          <a:ext cx="8642747" cy="4514850"/>
        </p:xfrm>
        <a:graphic>
          <a:graphicData uri="http://schemas.openxmlformats.org/drawingml/2006/chart">
            <c:chart xmlns:c="http://schemas.openxmlformats.org/drawingml/2006/chart" xmlns:r="http://schemas.openxmlformats.org/officeDocument/2006/relationships" r:id="rId2"/>
          </a:graphicData>
        </a:graphic>
      </p:graphicFrame>
      <p:cxnSp>
        <p:nvCxnSpPr>
          <p:cNvPr id="21" name="Straight Connector 11"/>
          <p:cNvCxnSpPr>
            <a:cxnSpLocks noChangeShapeType="1"/>
          </p:cNvCxnSpPr>
          <p:nvPr/>
        </p:nvCxnSpPr>
        <p:spPr bwMode="auto">
          <a:xfrm>
            <a:off x="7924800" y="6038850"/>
            <a:ext cx="1104900" cy="0"/>
          </a:xfrm>
          <a:prstGeom prst="line">
            <a:avLst/>
          </a:prstGeom>
          <a:noFill/>
          <a:ln w="28575" algn="ctr">
            <a:solidFill>
              <a:srgbClr val="F6BF5C"/>
            </a:solidFill>
            <a:round/>
            <a:headEnd type="oval" w="med" len="med"/>
            <a:tailEnd type="oval" w="med" len="me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cxnSp>
      <p:sp>
        <p:nvSpPr>
          <p:cNvPr id="22" name="TextBox 25"/>
          <p:cNvSpPr txBox="1">
            <a:spLocks noChangeArrowheads="1"/>
          </p:cNvSpPr>
          <p:nvPr/>
        </p:nvSpPr>
        <p:spPr bwMode="auto">
          <a:xfrm>
            <a:off x="8053138" y="6034088"/>
            <a:ext cx="886461" cy="33855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r>
              <a:rPr lang="de-DE" altLang="de-DE" sz="1600" dirty="0" smtClean="0">
                <a:solidFill>
                  <a:srgbClr val="FFC000"/>
                </a:solidFill>
                <a:latin typeface="Arial Black" pitchFamily="34" charset="0"/>
              </a:rPr>
              <a:t>Rel-14</a:t>
            </a:r>
            <a:endParaRPr lang="de-DE" altLang="de-DE" sz="1600" dirty="0">
              <a:solidFill>
                <a:srgbClr val="FFC000"/>
              </a:solidFill>
              <a:latin typeface="Arial Black" pitchFamily="34" charset="0"/>
            </a:endParaRPr>
          </a:p>
        </p:txBody>
      </p:sp>
    </p:spTree>
    <p:extLst>
      <p:ext uri="{BB962C8B-B14F-4D97-AF65-F5344CB8AC3E}">
        <p14:creationId xmlns="" xmlns:p14="http://schemas.microsoft.com/office/powerpoint/2010/main" val="91082256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altLang="de-DE" dirty="0" smtClean="0"/>
              <a:t>1) General Aspects (8/8)</a:t>
            </a:r>
            <a:br>
              <a:rPr lang="de-DE" altLang="de-DE" dirty="0" smtClean="0"/>
            </a:br>
            <a:r>
              <a:rPr lang="de-DE" altLang="de-DE" dirty="0" smtClean="0"/>
              <a:t>SA2 Agreed CRs by Release / Meeting</a:t>
            </a:r>
            <a:endParaRPr lang="de-DE" dirty="0"/>
          </a:p>
        </p:txBody>
      </p:sp>
      <p:cxnSp>
        <p:nvCxnSpPr>
          <p:cNvPr id="6" name="Straight Connector 11"/>
          <p:cNvCxnSpPr>
            <a:cxnSpLocks noChangeShapeType="1"/>
          </p:cNvCxnSpPr>
          <p:nvPr/>
        </p:nvCxnSpPr>
        <p:spPr bwMode="auto">
          <a:xfrm>
            <a:off x="7753350" y="6096000"/>
            <a:ext cx="1257300" cy="0"/>
          </a:xfrm>
          <a:prstGeom prst="line">
            <a:avLst/>
          </a:prstGeom>
          <a:noFill/>
          <a:ln w="28575" algn="ctr">
            <a:solidFill>
              <a:srgbClr val="F6BF5C"/>
            </a:solidFill>
            <a:round/>
            <a:headEnd type="oval" w="med" len="med"/>
            <a:tailEnd type="oval" w="med" len="me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cxnSp>
      <p:cxnSp>
        <p:nvCxnSpPr>
          <p:cNvPr id="7" name="Straight Connector 14"/>
          <p:cNvCxnSpPr>
            <a:cxnSpLocks noChangeShapeType="1"/>
          </p:cNvCxnSpPr>
          <p:nvPr/>
        </p:nvCxnSpPr>
        <p:spPr bwMode="auto">
          <a:xfrm flipV="1">
            <a:off x="875690" y="6086475"/>
            <a:ext cx="1048360" cy="9298"/>
          </a:xfrm>
          <a:prstGeom prst="line">
            <a:avLst/>
          </a:prstGeom>
          <a:noFill/>
          <a:ln w="28575" algn="ctr">
            <a:solidFill>
              <a:srgbClr val="0070C0"/>
            </a:solidFill>
            <a:round/>
            <a:headEnd type="oval" w="med" len="med"/>
            <a:tailEnd type="oval" w="med" len="me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cxnSp>
      <p:cxnSp>
        <p:nvCxnSpPr>
          <p:cNvPr id="8" name="Straight Connector 16"/>
          <p:cNvCxnSpPr>
            <a:cxnSpLocks noChangeShapeType="1"/>
          </p:cNvCxnSpPr>
          <p:nvPr/>
        </p:nvCxnSpPr>
        <p:spPr bwMode="auto">
          <a:xfrm flipV="1">
            <a:off x="3727399" y="6076950"/>
            <a:ext cx="1949501" cy="1983"/>
          </a:xfrm>
          <a:prstGeom prst="line">
            <a:avLst/>
          </a:prstGeom>
          <a:noFill/>
          <a:ln w="28575" algn="ctr">
            <a:solidFill>
              <a:srgbClr val="00B050"/>
            </a:solidFill>
            <a:round/>
            <a:headEnd type="oval" w="med" len="med"/>
            <a:tailEnd type="oval" w="med" len="me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cxnSp>
      <p:sp>
        <p:nvSpPr>
          <p:cNvPr id="9" name="TextBox 26"/>
          <p:cNvSpPr txBox="1">
            <a:spLocks noChangeArrowheads="1"/>
          </p:cNvSpPr>
          <p:nvPr/>
        </p:nvSpPr>
        <p:spPr bwMode="auto">
          <a:xfrm>
            <a:off x="938865" y="6083654"/>
            <a:ext cx="885825" cy="3381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r>
              <a:rPr lang="de-DE" altLang="de-DE" sz="1600" dirty="0">
                <a:solidFill>
                  <a:srgbClr val="0070C0"/>
                </a:solidFill>
                <a:latin typeface="Arial Black" pitchFamily="34" charset="0"/>
              </a:rPr>
              <a:t>Rel-10</a:t>
            </a:r>
          </a:p>
        </p:txBody>
      </p:sp>
      <p:sp>
        <p:nvSpPr>
          <p:cNvPr id="10" name="TextBox 27"/>
          <p:cNvSpPr txBox="1">
            <a:spLocks noChangeArrowheads="1"/>
          </p:cNvSpPr>
          <p:nvPr/>
        </p:nvSpPr>
        <p:spPr bwMode="auto">
          <a:xfrm>
            <a:off x="4265818" y="6075745"/>
            <a:ext cx="885825" cy="3381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r>
              <a:rPr lang="de-DE" altLang="de-DE" sz="1600" dirty="0">
                <a:solidFill>
                  <a:srgbClr val="00B050"/>
                </a:solidFill>
                <a:latin typeface="Arial Black" pitchFamily="34" charset="0"/>
              </a:rPr>
              <a:t>Rel-12</a:t>
            </a:r>
          </a:p>
        </p:txBody>
      </p:sp>
      <p:cxnSp>
        <p:nvCxnSpPr>
          <p:cNvPr id="11" name="Straight Connector 31"/>
          <p:cNvCxnSpPr>
            <a:cxnSpLocks noChangeShapeType="1"/>
          </p:cNvCxnSpPr>
          <p:nvPr/>
        </p:nvCxnSpPr>
        <p:spPr bwMode="auto">
          <a:xfrm flipV="1">
            <a:off x="2020595" y="6076950"/>
            <a:ext cx="1608430" cy="11506"/>
          </a:xfrm>
          <a:prstGeom prst="line">
            <a:avLst/>
          </a:prstGeom>
          <a:noFill/>
          <a:ln w="28575" algn="ctr">
            <a:solidFill>
              <a:srgbClr val="663300"/>
            </a:solidFill>
            <a:round/>
            <a:headEnd type="oval" w="med" len="med"/>
            <a:tailEnd type="oval" w="med" len="me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cxnSp>
      <p:sp>
        <p:nvSpPr>
          <p:cNvPr id="12" name="TextBox 33"/>
          <p:cNvSpPr txBox="1">
            <a:spLocks noChangeArrowheads="1"/>
          </p:cNvSpPr>
          <p:nvPr/>
        </p:nvSpPr>
        <p:spPr bwMode="auto">
          <a:xfrm>
            <a:off x="2395381" y="6080404"/>
            <a:ext cx="887412" cy="33813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r>
              <a:rPr lang="de-DE" altLang="de-DE" sz="1600" dirty="0">
                <a:solidFill>
                  <a:srgbClr val="663300"/>
                </a:solidFill>
                <a:latin typeface="Arial Black" pitchFamily="34" charset="0"/>
              </a:rPr>
              <a:t>Rel-11</a:t>
            </a:r>
          </a:p>
        </p:txBody>
      </p:sp>
      <p:sp>
        <p:nvSpPr>
          <p:cNvPr id="13" name="TextBox 25"/>
          <p:cNvSpPr txBox="1">
            <a:spLocks noChangeArrowheads="1"/>
          </p:cNvSpPr>
          <p:nvPr/>
        </p:nvSpPr>
        <p:spPr bwMode="auto">
          <a:xfrm>
            <a:off x="8100763" y="6084888"/>
            <a:ext cx="886461" cy="33855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r>
              <a:rPr lang="de-DE" altLang="de-DE" sz="1600" dirty="0" smtClean="0">
                <a:solidFill>
                  <a:srgbClr val="FFC000"/>
                </a:solidFill>
                <a:latin typeface="Arial Black" pitchFamily="34" charset="0"/>
              </a:rPr>
              <a:t>Rel-14</a:t>
            </a:r>
            <a:endParaRPr lang="de-DE" altLang="de-DE" sz="1600" dirty="0">
              <a:solidFill>
                <a:srgbClr val="FFC000"/>
              </a:solidFill>
              <a:latin typeface="Arial Black" pitchFamily="34" charset="0"/>
            </a:endParaRPr>
          </a:p>
        </p:txBody>
      </p:sp>
      <p:sp>
        <p:nvSpPr>
          <p:cNvPr id="14" name="TextBox 11"/>
          <p:cNvSpPr txBox="1">
            <a:spLocks noChangeArrowheads="1"/>
          </p:cNvSpPr>
          <p:nvPr/>
        </p:nvSpPr>
        <p:spPr bwMode="auto">
          <a:xfrm>
            <a:off x="6283325" y="6346825"/>
            <a:ext cx="1711325" cy="3698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r>
              <a:rPr lang="de-DE" altLang="de-DE" sz="1800" b="1" dirty="0"/>
              <a:t>SA2 meetings</a:t>
            </a:r>
          </a:p>
        </p:txBody>
      </p:sp>
      <p:sp>
        <p:nvSpPr>
          <p:cNvPr id="15" name="TextBox 12"/>
          <p:cNvSpPr txBox="1">
            <a:spLocks noChangeArrowheads="1"/>
          </p:cNvSpPr>
          <p:nvPr/>
        </p:nvSpPr>
        <p:spPr bwMode="auto">
          <a:xfrm rot="16200000">
            <a:off x="-725488" y="3554413"/>
            <a:ext cx="1865313" cy="3698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r>
              <a:rPr lang="de-DE" altLang="de-DE" sz="1800" b="1"/>
              <a:t>Number of CRs</a:t>
            </a:r>
          </a:p>
        </p:txBody>
      </p:sp>
      <p:sp>
        <p:nvSpPr>
          <p:cNvPr id="20" name="TextBox 27"/>
          <p:cNvSpPr txBox="1">
            <a:spLocks noChangeArrowheads="1"/>
          </p:cNvSpPr>
          <p:nvPr/>
        </p:nvSpPr>
        <p:spPr bwMode="auto">
          <a:xfrm>
            <a:off x="6309087" y="6080561"/>
            <a:ext cx="886461" cy="33855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r>
              <a:rPr lang="de-DE" altLang="de-DE" sz="1600" dirty="0" smtClean="0">
                <a:solidFill>
                  <a:srgbClr val="FF0000"/>
                </a:solidFill>
                <a:latin typeface="Arial Black" pitchFamily="34" charset="0"/>
              </a:rPr>
              <a:t>Rel-13</a:t>
            </a:r>
            <a:endParaRPr lang="de-DE" altLang="de-DE" sz="1600" dirty="0">
              <a:solidFill>
                <a:srgbClr val="FF0000"/>
              </a:solidFill>
              <a:latin typeface="Arial Black" pitchFamily="34" charset="0"/>
            </a:endParaRPr>
          </a:p>
        </p:txBody>
      </p:sp>
      <p:cxnSp>
        <p:nvCxnSpPr>
          <p:cNvPr id="21" name="Straight Connector 16"/>
          <p:cNvCxnSpPr>
            <a:cxnSpLocks noChangeShapeType="1"/>
          </p:cNvCxnSpPr>
          <p:nvPr/>
        </p:nvCxnSpPr>
        <p:spPr bwMode="auto">
          <a:xfrm>
            <a:off x="5762036" y="6080058"/>
            <a:ext cx="1886539" cy="15942"/>
          </a:xfrm>
          <a:prstGeom prst="line">
            <a:avLst/>
          </a:prstGeom>
          <a:noFill/>
          <a:ln w="28575" algn="ctr">
            <a:solidFill>
              <a:srgbClr val="FF0000"/>
            </a:solidFill>
            <a:round/>
            <a:headEnd type="oval" w="med" len="med"/>
            <a:tailEnd type="oval" w="med" len="me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cxnSp>
      <p:graphicFrame>
        <p:nvGraphicFramePr>
          <p:cNvPr id="16" name="Chart 15"/>
          <p:cNvGraphicFramePr/>
          <p:nvPr/>
        </p:nvGraphicFramePr>
        <p:xfrm>
          <a:off x="0" y="1333500"/>
          <a:ext cx="9001125" cy="456247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 xmlns:p14="http://schemas.microsoft.com/office/powerpoint/2010/main" val="81701929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a:extLst/>
        </p:spPr>
        <p:txBody>
          <a:bodyPr rtlCol="0">
            <a:normAutofit/>
          </a:bodyPr>
          <a:lstStyle/>
          <a:p>
            <a:pPr eaLnBrk="1" hangingPunct="1">
              <a:defRPr/>
            </a:pPr>
            <a:r>
              <a:rPr lang="en-US" dirty="0" smtClean="0">
                <a:effectLst>
                  <a:outerShdw blurRad="38100" dist="38100" dir="2700000" algn="tl">
                    <a:srgbClr val="C0C0C0"/>
                  </a:outerShdw>
                </a:effectLst>
              </a:rPr>
              <a:t>Contents</a:t>
            </a:r>
          </a:p>
        </p:txBody>
      </p:sp>
      <p:sp>
        <p:nvSpPr>
          <p:cNvPr id="57347" name="Rectangle 3"/>
          <p:cNvSpPr>
            <a:spLocks noGrp="1"/>
          </p:cNvSpPr>
          <p:nvPr>
            <p:ph type="body" idx="1"/>
          </p:nvPr>
        </p:nvSpPr>
        <p:spPr>
          <a:xfrm>
            <a:off x="457200" y="1409700"/>
            <a:ext cx="8229600" cy="4525963"/>
          </a:xfrm>
        </p:spPr>
        <p:txBody>
          <a:bodyPr/>
          <a:lstStyle/>
          <a:p>
            <a:pPr eaLnBrk="1" hangingPunct="1">
              <a:defRPr/>
            </a:pPr>
            <a:r>
              <a:rPr lang="en-GB" sz="2400" dirty="0" smtClean="0">
                <a:solidFill>
                  <a:schemeClr val="bg1">
                    <a:lumMod val="65000"/>
                  </a:schemeClr>
                </a:solidFill>
              </a:rPr>
              <a:t> 1) General aspects (events since SA#71, statistics, next meetings)</a:t>
            </a:r>
          </a:p>
          <a:p>
            <a:pPr eaLnBrk="1" hangingPunct="1">
              <a:defRPr/>
            </a:pPr>
            <a:r>
              <a:rPr lang="en-GB" sz="2400" dirty="0" smtClean="0">
                <a:solidFill>
                  <a:schemeClr val="bg1">
                    <a:lumMod val="65000"/>
                  </a:schemeClr>
                </a:solidFill>
              </a:rPr>
              <a:t> </a:t>
            </a:r>
            <a:r>
              <a:rPr lang="en-GB" sz="2400" b="1" i="1" dirty="0" smtClean="0"/>
              <a:t>2) SA Work Report</a:t>
            </a:r>
          </a:p>
          <a:p>
            <a:pPr lvl="1" eaLnBrk="1" hangingPunct="1">
              <a:defRPr/>
            </a:pPr>
            <a:r>
              <a:rPr lang="en-GB" sz="2000" b="1" i="1" dirty="0" smtClean="0"/>
              <a:t>2.1) Rel-12 and before Maintenance</a:t>
            </a:r>
          </a:p>
          <a:p>
            <a:pPr lvl="1" eaLnBrk="1" hangingPunct="1">
              <a:defRPr/>
            </a:pPr>
            <a:r>
              <a:rPr lang="en-GB" sz="2000" dirty="0" smtClean="0">
                <a:solidFill>
                  <a:schemeClr val="bg1">
                    <a:lumMod val="65000"/>
                  </a:schemeClr>
                </a:solidFill>
              </a:rPr>
              <a:t>2.2) Rel-13 </a:t>
            </a:r>
            <a:r>
              <a:rPr lang="en-GB" sz="2000" dirty="0">
                <a:solidFill>
                  <a:schemeClr val="bg1">
                    <a:lumMod val="65000"/>
                  </a:schemeClr>
                </a:solidFill>
              </a:rPr>
              <a:t>Work and Maintenance</a:t>
            </a:r>
            <a:endParaRPr lang="en-GB" sz="2000" dirty="0" smtClean="0">
              <a:solidFill>
                <a:schemeClr val="bg1">
                  <a:lumMod val="65000"/>
                </a:schemeClr>
              </a:solidFill>
            </a:endParaRPr>
          </a:p>
          <a:p>
            <a:pPr lvl="1" eaLnBrk="1" hangingPunct="1">
              <a:defRPr/>
            </a:pPr>
            <a:r>
              <a:rPr lang="en-GB" sz="2000" dirty="0" smtClean="0">
                <a:solidFill>
                  <a:schemeClr val="bg1">
                    <a:lumMod val="65000"/>
                  </a:schemeClr>
                </a:solidFill>
              </a:rPr>
              <a:t>2.3) Rel-14 Work and Maintenance</a:t>
            </a:r>
          </a:p>
          <a:p>
            <a:pPr lvl="1" eaLnBrk="1" hangingPunct="1">
              <a:defRPr/>
            </a:pPr>
            <a:r>
              <a:rPr lang="en-GB" sz="2000" dirty="0" smtClean="0">
                <a:solidFill>
                  <a:schemeClr val="bg1">
                    <a:lumMod val="65000"/>
                  </a:schemeClr>
                </a:solidFill>
              </a:rPr>
              <a:t>2.4) New and Updated WIDs/SIDs and Exceptions</a:t>
            </a:r>
          </a:p>
          <a:p>
            <a:pPr lvl="1" eaLnBrk="1" hangingPunct="1">
              <a:defRPr/>
            </a:pPr>
            <a:r>
              <a:rPr lang="en-GB" sz="2000" dirty="0" smtClean="0">
                <a:solidFill>
                  <a:schemeClr val="bg1">
                    <a:lumMod val="65000"/>
                  </a:schemeClr>
                </a:solidFill>
              </a:rPr>
              <a:t>2.5) </a:t>
            </a:r>
            <a:r>
              <a:rPr lang="en-GB" sz="2000" dirty="0" err="1" smtClean="0">
                <a:solidFill>
                  <a:schemeClr val="bg1">
                    <a:lumMod val="65000"/>
                  </a:schemeClr>
                </a:solidFill>
              </a:rPr>
              <a:t>IETF</a:t>
            </a:r>
            <a:r>
              <a:rPr lang="en-GB" sz="2000" dirty="0" smtClean="0">
                <a:solidFill>
                  <a:schemeClr val="bg1">
                    <a:lumMod val="65000"/>
                  </a:schemeClr>
                </a:solidFill>
              </a:rPr>
              <a:t> Dependency Update</a:t>
            </a:r>
          </a:p>
          <a:p>
            <a:pPr eaLnBrk="1" hangingPunct="1">
              <a:defRPr/>
            </a:pPr>
            <a:r>
              <a:rPr lang="en-GB" sz="2400" dirty="0" smtClean="0">
                <a:solidFill>
                  <a:schemeClr val="bg1">
                    <a:lumMod val="65000"/>
                  </a:schemeClr>
                </a:solidFill>
              </a:rPr>
              <a:t> 3) Action Items</a:t>
            </a:r>
          </a:p>
          <a:p>
            <a:pPr eaLnBrk="1" hangingPunct="1">
              <a:defRPr/>
            </a:pPr>
            <a:r>
              <a:rPr lang="en-GB" sz="2400" dirty="0" smtClean="0">
                <a:solidFill>
                  <a:schemeClr val="bg1">
                    <a:lumMod val="65000"/>
                  </a:schemeClr>
                </a:solidFill>
              </a:rPr>
              <a:t> 4) Documents for Information and Approval</a:t>
            </a:r>
          </a:p>
          <a:p>
            <a:pPr eaLnBrk="1" hangingPunct="1">
              <a:defRPr/>
            </a:pPr>
            <a:r>
              <a:rPr lang="en-GB" sz="2400" dirty="0" smtClean="0">
                <a:solidFill>
                  <a:schemeClr val="bg1">
                    <a:lumMod val="65000"/>
                  </a:schemeClr>
                </a:solidFill>
              </a:rPr>
              <a:t> 5) Collected Items requiring action from SA</a:t>
            </a:r>
          </a:p>
        </p:txBody>
      </p:sp>
      <p:sp>
        <p:nvSpPr>
          <p:cNvPr id="10244" name="Text Box 3"/>
          <p:cNvSpPr txBox="1">
            <a:spLocks noChangeArrowheads="1"/>
          </p:cNvSpPr>
          <p:nvPr/>
        </p:nvSpPr>
        <p:spPr bwMode="auto">
          <a:xfrm>
            <a:off x="77788" y="2593975"/>
            <a:ext cx="4572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itchFamily="34" charset="0"/>
              </a:defRPr>
            </a:lvl1pPr>
            <a:lvl2pPr marL="742950" indent="-285750">
              <a:spcBef>
                <a:spcPct val="20000"/>
              </a:spcBef>
              <a:buClr>
                <a:srgbClr val="C00000"/>
              </a:buClr>
              <a:buFont typeface="Arial" charset="0"/>
              <a:buChar char="•"/>
              <a:defRPr sz="2400">
                <a:solidFill>
                  <a:schemeClr val="tx1"/>
                </a:solidFill>
                <a:latin typeface="Calibri" pitchFamily="34" charset="0"/>
              </a:defRPr>
            </a:lvl2pPr>
            <a:lvl3pPr marL="1143000" indent="-228600">
              <a:spcBef>
                <a:spcPct val="20000"/>
              </a:spcBef>
              <a:buFont typeface="Arial" charset="0"/>
              <a:buChar char="•"/>
              <a:defRPr sz="2000">
                <a:solidFill>
                  <a:schemeClr val="tx1"/>
                </a:solidFill>
                <a:latin typeface="Calibri" pitchFamily="34" charset="0"/>
              </a:defRPr>
            </a:lvl3pPr>
            <a:lvl4pPr marL="1600200" indent="-228600">
              <a:spcBef>
                <a:spcPct val="20000"/>
              </a:spcBef>
              <a:buFont typeface="Arial" charset="0"/>
              <a:buChar char="–"/>
              <a:defRPr>
                <a:solidFill>
                  <a:schemeClr val="tx1"/>
                </a:solidFill>
                <a:latin typeface="Calibri" pitchFamily="34" charset="0"/>
              </a:defRPr>
            </a:lvl4pPr>
            <a:lvl5pPr marL="2057400" indent="-228600">
              <a:spcBef>
                <a:spcPct val="20000"/>
              </a:spcBef>
              <a:buFont typeface="Arial" charset="0"/>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1600">
                <a:solidFill>
                  <a:schemeClr val="tx1"/>
                </a:solidFill>
                <a:latin typeface="Calibri" pitchFamily="34" charset="0"/>
              </a:defRPr>
            </a:lvl9pPr>
          </a:lstStyle>
          <a:p>
            <a:pPr eaLnBrk="1" hangingPunct="1">
              <a:spcBef>
                <a:spcPct val="0"/>
              </a:spcBef>
              <a:buFontTx/>
              <a:buNone/>
            </a:pPr>
            <a:r>
              <a:rPr lang="en-GB" altLang="ko-KR" sz="2400">
                <a:latin typeface="Wingdings" pitchFamily="2" charset="2"/>
                <a:ea typeface="Gulim" pitchFamily="34" charset="-127"/>
              </a:rPr>
              <a:t>è</a:t>
            </a:r>
            <a:endParaRPr lang="en-GB" altLang="ko-KR" sz="2400">
              <a:latin typeface="Times New Roman" pitchFamily="18" charset="0"/>
              <a:ea typeface="Gulim" pitchFamily="34" charset="-127"/>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p:txBody>
          <a:bodyPr/>
          <a:lstStyle/>
          <a:p>
            <a:pPr eaLnBrk="1" hangingPunct="1"/>
            <a:r>
              <a:rPr lang="de-DE" altLang="de-DE" dirty="0" smtClean="0"/>
              <a:t>2.1) Rel-12 and before  Maintenance (1/1)</a:t>
            </a:r>
          </a:p>
        </p:txBody>
      </p:sp>
      <p:sp>
        <p:nvSpPr>
          <p:cNvPr id="11267" name="Content Placeholder 2"/>
          <p:cNvSpPr>
            <a:spLocks noGrp="1"/>
          </p:cNvSpPr>
          <p:nvPr>
            <p:ph idx="1"/>
          </p:nvPr>
        </p:nvSpPr>
        <p:spPr>
          <a:xfrm>
            <a:off x="457200" y="1431985"/>
            <a:ext cx="8501063" cy="1035170"/>
          </a:xfrm>
        </p:spPr>
        <p:txBody>
          <a:bodyPr/>
          <a:lstStyle/>
          <a:p>
            <a:pPr eaLnBrk="1" hangingPunct="1"/>
            <a:r>
              <a:rPr lang="de-DE" altLang="de-DE" dirty="0" smtClean="0"/>
              <a:t> Work Progress on Corrections</a:t>
            </a:r>
          </a:p>
          <a:p>
            <a:pPr eaLnBrk="1" hangingPunct="1"/>
            <a:r>
              <a:rPr lang="de-DE" altLang="de-DE" dirty="0" smtClean="0"/>
              <a:t> TEI extensively used to maintain past stable releases</a:t>
            </a:r>
          </a:p>
        </p:txBody>
      </p:sp>
      <p:graphicFrame>
        <p:nvGraphicFramePr>
          <p:cNvPr id="7" name="Table 6"/>
          <p:cNvGraphicFramePr>
            <a:graphicFrameLocks noGrp="1"/>
          </p:cNvGraphicFramePr>
          <p:nvPr>
            <p:extLst>
              <p:ext uri="{D42A27DB-BD31-4B8C-83A1-F6EECF244321}">
                <p14:modId xmlns="" xmlns:p14="http://schemas.microsoft.com/office/powerpoint/2010/main" val="192903650"/>
              </p:ext>
            </p:extLst>
          </p:nvPr>
        </p:nvGraphicFramePr>
        <p:xfrm>
          <a:off x="593700" y="2538637"/>
          <a:ext cx="8074053" cy="3181520"/>
        </p:xfrm>
        <a:graphic>
          <a:graphicData uri="http://schemas.openxmlformats.org/drawingml/2006/table">
            <a:tbl>
              <a:tblPr firstRow="1" bandRow="1"/>
              <a:tblGrid>
                <a:gridCol w="1541375"/>
                <a:gridCol w="449219"/>
                <a:gridCol w="428652"/>
                <a:gridCol w="437700"/>
                <a:gridCol w="441017"/>
                <a:gridCol w="446534"/>
                <a:gridCol w="421847"/>
                <a:gridCol w="445461"/>
                <a:gridCol w="495284"/>
                <a:gridCol w="485879"/>
                <a:gridCol w="496217"/>
                <a:gridCol w="496217"/>
                <a:gridCol w="496217"/>
                <a:gridCol w="496217"/>
                <a:gridCol w="496217"/>
              </a:tblGrid>
              <a:tr h="621792">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a:r>
                        <a:rPr lang="en-US" sz="1800" dirty="0" smtClean="0"/>
                        <a:t>SA</a:t>
                      </a:r>
                      <a:endParaRPr lang="en-US" sz="1800" dirty="0"/>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75000"/>
                      </a:srgbClr>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a:r>
                        <a:rPr lang="en-US" sz="1800" dirty="0" smtClean="0"/>
                        <a:t>59</a:t>
                      </a:r>
                      <a:r>
                        <a:rPr lang="en-US" sz="1800" dirty="0" smtClean="0">
                          <a:solidFill>
                            <a:srgbClr val="FF0000"/>
                          </a:solidFill>
                        </a:rPr>
                        <a:t>*</a:t>
                      </a:r>
                      <a:endParaRPr lang="en-US" sz="1800" dirty="0">
                        <a:solidFill>
                          <a:srgbClr val="FF0000"/>
                        </a:solidFill>
                      </a:endParaRPr>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40000"/>
                        <a:lumOff val="60000"/>
                      </a:srgbClr>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a:r>
                        <a:rPr lang="en-US" sz="1800" dirty="0" smtClean="0"/>
                        <a:t>60</a:t>
                      </a:r>
                      <a:endParaRPr lang="en-US" sz="1800" dirty="0"/>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40000"/>
                        <a:lumOff val="60000"/>
                      </a:srgbClr>
                    </a:solidFill>
                  </a:tcPr>
                </a:tc>
                <a:tc>
                  <a:txBody>
                    <a:bodyPr/>
                    <a:lstStyle/>
                    <a:p>
                      <a:pPr algn="r"/>
                      <a:r>
                        <a:rPr lang="en-US" sz="1800" dirty="0" smtClean="0"/>
                        <a:t>61</a:t>
                      </a:r>
                      <a:r>
                        <a:rPr lang="en-US" sz="1800" dirty="0" smtClean="0">
                          <a:solidFill>
                            <a:srgbClr val="FF0000"/>
                          </a:solidFill>
                        </a:rPr>
                        <a:t>*</a:t>
                      </a:r>
                      <a:endParaRPr lang="en-US" sz="1800" dirty="0">
                        <a:solidFill>
                          <a:srgbClr val="FF0000"/>
                        </a:solidFill>
                      </a:endParaRPr>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40000"/>
                        <a:lumOff val="60000"/>
                      </a:srgbClr>
                    </a:solidFill>
                  </a:tcPr>
                </a:tc>
                <a:tc>
                  <a:txBody>
                    <a:bodyPr/>
                    <a:lstStyle/>
                    <a:p>
                      <a:pPr algn="r"/>
                      <a:r>
                        <a:rPr lang="en-US" sz="1800" dirty="0" smtClean="0"/>
                        <a:t>62</a:t>
                      </a:r>
                      <a:endParaRPr lang="en-US" sz="1800" dirty="0"/>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40000"/>
                        <a:lumOff val="60000"/>
                      </a:srgbClr>
                    </a:solidFill>
                  </a:tcPr>
                </a:tc>
                <a:tc>
                  <a:txBody>
                    <a:bodyPr/>
                    <a:lstStyle/>
                    <a:p>
                      <a:pPr algn="r"/>
                      <a:r>
                        <a:rPr lang="en-US" sz="1800" dirty="0" smtClean="0"/>
                        <a:t>63</a:t>
                      </a:r>
                      <a:r>
                        <a:rPr lang="en-US" sz="1800" dirty="0" smtClean="0">
                          <a:solidFill>
                            <a:srgbClr val="FF0000"/>
                          </a:solidFill>
                        </a:rPr>
                        <a:t>*</a:t>
                      </a:r>
                      <a:endParaRPr lang="en-US" sz="1800" dirty="0">
                        <a:solidFill>
                          <a:srgbClr val="FF0000"/>
                        </a:solidFill>
                      </a:endParaRPr>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40000"/>
                        <a:lumOff val="60000"/>
                      </a:srgbClr>
                    </a:solidFill>
                  </a:tcPr>
                </a:tc>
                <a:tc>
                  <a:txBody>
                    <a:bodyPr/>
                    <a:lstStyle/>
                    <a:p>
                      <a:pPr algn="r"/>
                      <a:r>
                        <a:rPr lang="en-US" sz="1800" dirty="0" smtClean="0">
                          <a:solidFill>
                            <a:schemeClr val="tx1"/>
                          </a:solidFill>
                        </a:rPr>
                        <a:t>64</a:t>
                      </a:r>
                      <a:endParaRPr lang="en-US" sz="1800" dirty="0">
                        <a:solidFill>
                          <a:schemeClr val="tx1"/>
                        </a:solidFill>
                      </a:endParaRPr>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40000"/>
                        <a:lumOff val="60000"/>
                      </a:srgbClr>
                    </a:solidFill>
                  </a:tcPr>
                </a:tc>
                <a:tc>
                  <a:txBody>
                    <a:bodyPr/>
                    <a:lstStyle/>
                    <a:p>
                      <a:pPr algn="r"/>
                      <a:r>
                        <a:rPr lang="en-US" sz="1800" dirty="0" smtClean="0">
                          <a:solidFill>
                            <a:schemeClr val="tx1"/>
                          </a:solidFill>
                        </a:rPr>
                        <a:t>65</a:t>
                      </a:r>
                      <a:r>
                        <a:rPr lang="en-US" sz="1800" dirty="0" smtClean="0">
                          <a:solidFill>
                            <a:srgbClr val="FF0000"/>
                          </a:solidFill>
                        </a:rPr>
                        <a:t>*</a:t>
                      </a:r>
                      <a:endParaRPr lang="en-US" sz="1800" dirty="0">
                        <a:solidFill>
                          <a:srgbClr val="FF0000"/>
                        </a:solidFill>
                      </a:endParaRPr>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40000"/>
                        <a:lumOff val="60000"/>
                      </a:srgbClr>
                    </a:solidFill>
                  </a:tcPr>
                </a:tc>
                <a:tc>
                  <a:txBody>
                    <a:bodyPr/>
                    <a:lstStyle/>
                    <a:p>
                      <a:pPr algn="r"/>
                      <a:r>
                        <a:rPr lang="en-US" sz="1800" dirty="0" smtClean="0">
                          <a:solidFill>
                            <a:schemeClr val="tx1"/>
                          </a:solidFill>
                        </a:rPr>
                        <a:t>66</a:t>
                      </a:r>
                      <a:endParaRPr lang="en-US" sz="1800" dirty="0">
                        <a:solidFill>
                          <a:schemeClr val="tx1"/>
                        </a:solidFill>
                      </a:endParaRPr>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40000"/>
                        <a:lumOff val="60000"/>
                      </a:srgbClr>
                    </a:solidFill>
                  </a:tcPr>
                </a:tc>
                <a:tc>
                  <a:txBody>
                    <a:bodyPr/>
                    <a:lstStyle/>
                    <a:p>
                      <a:pPr algn="r"/>
                      <a:r>
                        <a:rPr lang="en-US" sz="1800" b="0" dirty="0" smtClean="0">
                          <a:solidFill>
                            <a:schemeClr val="tx1"/>
                          </a:solidFill>
                        </a:rPr>
                        <a:t>67</a:t>
                      </a:r>
                      <a:r>
                        <a:rPr lang="en-US" sz="1800" dirty="0" smtClean="0">
                          <a:solidFill>
                            <a:srgbClr val="FF0000"/>
                          </a:solidFill>
                        </a:rPr>
                        <a:t>*</a:t>
                      </a:r>
                      <a:endParaRPr lang="en-US" sz="1800" dirty="0">
                        <a:solidFill>
                          <a:srgbClr val="FF0000"/>
                        </a:solidFill>
                      </a:endParaRPr>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40000"/>
                        <a:lumOff val="60000"/>
                      </a:srgbClr>
                    </a:solidFill>
                  </a:tcPr>
                </a:tc>
                <a:tc>
                  <a:txBody>
                    <a:bodyPr/>
                    <a:lstStyle/>
                    <a:p>
                      <a:pPr algn="r"/>
                      <a:r>
                        <a:rPr lang="en-US" sz="1800" b="0" kern="1200" dirty="0" smtClean="0">
                          <a:solidFill>
                            <a:schemeClr val="tx1"/>
                          </a:solidFill>
                          <a:latin typeface="+mn-lt"/>
                          <a:ea typeface="+mn-ea"/>
                          <a:cs typeface="+mn-cs"/>
                        </a:rPr>
                        <a:t>68</a:t>
                      </a:r>
                      <a:endParaRPr lang="en-US" sz="1800" b="0" kern="1200" dirty="0">
                        <a:solidFill>
                          <a:schemeClr val="tx1"/>
                        </a:solidFill>
                        <a:latin typeface="+mn-lt"/>
                        <a:ea typeface="+mn-ea"/>
                        <a:cs typeface="+mn-cs"/>
                      </a:endParaRPr>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40000"/>
                        <a:lumOff val="60000"/>
                      </a:srgbClr>
                    </a:solidFill>
                  </a:tcPr>
                </a:tc>
                <a:tc>
                  <a:txBody>
                    <a:bodyPr/>
                    <a:lstStyle/>
                    <a:p>
                      <a:pPr algn="r"/>
                      <a:r>
                        <a:rPr lang="en-US" sz="1800" b="0" kern="1200" dirty="0" smtClean="0">
                          <a:solidFill>
                            <a:schemeClr val="tx1"/>
                          </a:solidFill>
                          <a:latin typeface="+mn-lt"/>
                          <a:ea typeface="+mn-ea"/>
                          <a:cs typeface="+mn-cs"/>
                        </a:rPr>
                        <a:t>69</a:t>
                      </a:r>
                      <a:r>
                        <a:rPr lang="en-US" sz="1800" dirty="0" smtClean="0">
                          <a:solidFill>
                            <a:srgbClr val="FF0000"/>
                          </a:solidFill>
                        </a:rPr>
                        <a:t>*</a:t>
                      </a:r>
                      <a:endParaRPr lang="en-US" sz="1800" b="0" kern="1200" dirty="0">
                        <a:solidFill>
                          <a:schemeClr val="tx1"/>
                        </a:solidFill>
                        <a:latin typeface="+mn-lt"/>
                        <a:ea typeface="+mn-ea"/>
                        <a:cs typeface="+mn-cs"/>
                      </a:endParaRPr>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40000"/>
                        <a:lumOff val="60000"/>
                      </a:srgbClr>
                    </a:solidFill>
                  </a:tcPr>
                </a:tc>
                <a:tc>
                  <a:txBody>
                    <a:bodyPr/>
                    <a:lstStyle/>
                    <a:p>
                      <a:pPr algn="r"/>
                      <a:r>
                        <a:rPr lang="en-US" sz="1800" b="0" kern="1200" dirty="0" smtClean="0">
                          <a:solidFill>
                            <a:schemeClr val="tx1"/>
                          </a:solidFill>
                          <a:latin typeface="+mn-lt"/>
                          <a:ea typeface="+mn-ea"/>
                          <a:cs typeface="+mn-cs"/>
                        </a:rPr>
                        <a:t>70</a:t>
                      </a:r>
                      <a:endParaRPr lang="en-US" sz="1800" b="0" kern="1200" dirty="0">
                        <a:solidFill>
                          <a:schemeClr val="tx1"/>
                        </a:solidFill>
                        <a:latin typeface="+mn-lt"/>
                        <a:ea typeface="+mn-ea"/>
                        <a:cs typeface="+mn-cs"/>
                      </a:endParaRPr>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40000"/>
                        <a:lumOff val="60000"/>
                      </a:srgbClr>
                    </a:solidFill>
                  </a:tcPr>
                </a:tc>
                <a:tc>
                  <a:txBody>
                    <a:bodyPr/>
                    <a:lstStyle/>
                    <a:p>
                      <a:r>
                        <a:rPr lang="en-US" dirty="0" smtClean="0"/>
                        <a:t>71</a:t>
                      </a:r>
                      <a:endParaRPr lang="en-US" dirty="0"/>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40000"/>
                        <a:lumOff val="60000"/>
                      </a:srgbClr>
                    </a:solidFill>
                  </a:tcPr>
                </a:tc>
                <a:tc>
                  <a:txBody>
                    <a:bodyPr/>
                    <a:lstStyle/>
                    <a:p>
                      <a:r>
                        <a:rPr lang="en-US" dirty="0" smtClean="0"/>
                        <a:t>72</a:t>
                      </a:r>
                      <a:endParaRPr lang="en-US" dirty="0"/>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40000"/>
                        <a:lumOff val="60000"/>
                      </a:srgbClr>
                    </a:solidFill>
                  </a:tcPr>
                </a:tc>
              </a:tr>
              <a:tr h="621792">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smtClean="0"/>
                        <a:t>#</a:t>
                      </a:r>
                      <a:r>
                        <a:rPr lang="en-US" sz="1800" baseline="0" dirty="0" smtClean="0"/>
                        <a:t> Approved non-TEI</a:t>
                      </a:r>
                      <a:endParaRPr lang="en-US" sz="1800" dirty="0" smtClean="0"/>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75000"/>
                      </a:srgbClr>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a:r>
                        <a:rPr lang="en-US" sz="1800" dirty="0" smtClean="0"/>
                        <a:t>24</a:t>
                      </a:r>
                      <a:endParaRPr lang="en-US" sz="1800" dirty="0"/>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40000"/>
                        <a:lumOff val="60000"/>
                      </a:srgbClr>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a:r>
                        <a:rPr lang="en-US" sz="1800" dirty="0" smtClean="0"/>
                        <a:t>25</a:t>
                      </a:r>
                      <a:endParaRPr lang="en-US" sz="1800" dirty="0"/>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40000"/>
                        <a:lumOff val="60000"/>
                      </a:srgbClr>
                    </a:solidFill>
                  </a:tcPr>
                </a:tc>
                <a:tc>
                  <a:txBody>
                    <a:bodyPr/>
                    <a:lstStyle/>
                    <a:p>
                      <a:pPr algn="r"/>
                      <a:r>
                        <a:rPr lang="en-US" sz="1800" dirty="0" smtClean="0"/>
                        <a:t>8</a:t>
                      </a:r>
                      <a:endParaRPr lang="en-US" sz="1800" dirty="0"/>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40000"/>
                        <a:lumOff val="60000"/>
                      </a:srgbClr>
                    </a:solidFill>
                  </a:tcPr>
                </a:tc>
                <a:tc>
                  <a:txBody>
                    <a:bodyPr/>
                    <a:lstStyle/>
                    <a:p>
                      <a:pPr algn="r"/>
                      <a:r>
                        <a:rPr lang="en-US" sz="1800" dirty="0" smtClean="0"/>
                        <a:t>3</a:t>
                      </a:r>
                      <a:endParaRPr lang="en-US" sz="1800" dirty="0"/>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40000"/>
                        <a:lumOff val="60000"/>
                      </a:srgbClr>
                    </a:solidFill>
                  </a:tcPr>
                </a:tc>
                <a:tc>
                  <a:txBody>
                    <a:bodyPr/>
                    <a:lstStyle/>
                    <a:p>
                      <a:pPr algn="r"/>
                      <a:r>
                        <a:rPr lang="en-US" sz="1800" dirty="0" smtClean="0"/>
                        <a:t>5</a:t>
                      </a:r>
                      <a:endParaRPr lang="en-US" sz="1800" dirty="0"/>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40000"/>
                        <a:lumOff val="60000"/>
                      </a:srgbClr>
                    </a:solidFill>
                  </a:tcPr>
                </a:tc>
                <a:tc>
                  <a:txBody>
                    <a:bodyPr/>
                    <a:lstStyle/>
                    <a:p>
                      <a:pPr algn="r"/>
                      <a:r>
                        <a:rPr lang="en-US" sz="1800" dirty="0" smtClean="0">
                          <a:solidFill>
                            <a:schemeClr val="tx1"/>
                          </a:solidFill>
                        </a:rPr>
                        <a:t>4</a:t>
                      </a:r>
                      <a:endParaRPr lang="en-US" sz="1800" dirty="0">
                        <a:solidFill>
                          <a:schemeClr val="tx1"/>
                        </a:solidFill>
                      </a:endParaRPr>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40000"/>
                        <a:lumOff val="60000"/>
                      </a:srgbClr>
                    </a:solidFill>
                  </a:tcPr>
                </a:tc>
                <a:tc>
                  <a:txBody>
                    <a:bodyPr/>
                    <a:lstStyle/>
                    <a:p>
                      <a:pPr algn="r"/>
                      <a:r>
                        <a:rPr lang="en-US" sz="1800" dirty="0" smtClean="0">
                          <a:solidFill>
                            <a:schemeClr val="tx1"/>
                          </a:solidFill>
                        </a:rPr>
                        <a:t>1</a:t>
                      </a:r>
                      <a:endParaRPr lang="en-US" sz="1800" dirty="0">
                        <a:solidFill>
                          <a:schemeClr val="tx1"/>
                        </a:solidFill>
                      </a:endParaRPr>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40000"/>
                        <a:lumOff val="60000"/>
                      </a:srgbClr>
                    </a:solidFill>
                  </a:tcPr>
                </a:tc>
                <a:tc>
                  <a:txBody>
                    <a:bodyPr/>
                    <a:lstStyle/>
                    <a:p>
                      <a:pPr algn="r"/>
                      <a:r>
                        <a:rPr lang="en-US" sz="1800" dirty="0" smtClean="0">
                          <a:solidFill>
                            <a:schemeClr val="tx1"/>
                          </a:solidFill>
                        </a:rPr>
                        <a:t>14</a:t>
                      </a:r>
                      <a:endParaRPr lang="en-US" sz="1800" dirty="0">
                        <a:solidFill>
                          <a:schemeClr val="tx1"/>
                        </a:solidFill>
                      </a:endParaRPr>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40000"/>
                        <a:lumOff val="60000"/>
                      </a:srgbClr>
                    </a:solidFill>
                  </a:tcPr>
                </a:tc>
                <a:tc>
                  <a:txBody>
                    <a:bodyPr/>
                    <a:lstStyle/>
                    <a:p>
                      <a:pPr algn="r"/>
                      <a:r>
                        <a:rPr lang="en-US" sz="1800" b="0" dirty="0" smtClean="0">
                          <a:solidFill>
                            <a:schemeClr val="tx1"/>
                          </a:solidFill>
                        </a:rPr>
                        <a:t>0</a:t>
                      </a:r>
                      <a:endParaRPr lang="en-US" sz="1800" b="0" dirty="0">
                        <a:solidFill>
                          <a:schemeClr val="tx1"/>
                        </a:solidFill>
                      </a:endParaRPr>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40000"/>
                        <a:lumOff val="60000"/>
                      </a:srgbClr>
                    </a:solidFill>
                  </a:tcPr>
                </a:tc>
                <a:tc>
                  <a:txBody>
                    <a:bodyPr/>
                    <a:lstStyle/>
                    <a:p>
                      <a:pPr algn="r"/>
                      <a:r>
                        <a:rPr lang="en-US" sz="1800" b="0" kern="1200" dirty="0" smtClean="0">
                          <a:solidFill>
                            <a:schemeClr val="tx1"/>
                          </a:solidFill>
                          <a:latin typeface="+mn-lt"/>
                          <a:ea typeface="+mn-ea"/>
                          <a:cs typeface="+mn-cs"/>
                        </a:rPr>
                        <a:t>2</a:t>
                      </a:r>
                      <a:endParaRPr lang="en-US" sz="1800" b="0" kern="1200" dirty="0">
                        <a:solidFill>
                          <a:schemeClr val="tx1"/>
                        </a:solidFill>
                        <a:latin typeface="+mn-lt"/>
                        <a:ea typeface="+mn-ea"/>
                        <a:cs typeface="+mn-cs"/>
                      </a:endParaRPr>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40000"/>
                        <a:lumOff val="60000"/>
                      </a:srgbClr>
                    </a:solidFill>
                  </a:tcPr>
                </a:tc>
                <a:tc>
                  <a:txBody>
                    <a:bodyPr/>
                    <a:lstStyle/>
                    <a:p>
                      <a:pPr algn="r"/>
                      <a:r>
                        <a:rPr lang="en-US" sz="1800" b="0" dirty="0" smtClean="0">
                          <a:solidFill>
                            <a:schemeClr val="tx1"/>
                          </a:solidFill>
                        </a:rPr>
                        <a:t>0</a:t>
                      </a:r>
                      <a:endParaRPr lang="en-US" sz="1800" b="0" dirty="0">
                        <a:solidFill>
                          <a:schemeClr val="tx1"/>
                        </a:solidFill>
                      </a:endParaRPr>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40000"/>
                        <a:lumOff val="60000"/>
                      </a:srgbClr>
                    </a:solidFill>
                  </a:tcPr>
                </a:tc>
                <a:tc>
                  <a:txBody>
                    <a:bodyPr/>
                    <a:lstStyle/>
                    <a:p>
                      <a:pPr algn="r"/>
                      <a:r>
                        <a:rPr lang="en-US" sz="1800" kern="1200" dirty="0" smtClean="0">
                          <a:solidFill>
                            <a:schemeClr val="tx1"/>
                          </a:solidFill>
                          <a:latin typeface="+mn-lt"/>
                          <a:ea typeface="+mn-ea"/>
                          <a:cs typeface="+mn-cs"/>
                        </a:rPr>
                        <a:t>9</a:t>
                      </a:r>
                      <a:endParaRPr lang="en-US" sz="1800" kern="1200" dirty="0">
                        <a:solidFill>
                          <a:schemeClr val="tx1"/>
                        </a:solidFill>
                        <a:latin typeface="+mn-lt"/>
                        <a:ea typeface="+mn-ea"/>
                        <a:cs typeface="+mn-cs"/>
                      </a:endParaRPr>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40000"/>
                        <a:lumOff val="60000"/>
                      </a:srgbClr>
                    </a:solidFill>
                  </a:tcPr>
                </a:tc>
                <a:tc>
                  <a:txBody>
                    <a:bodyPr/>
                    <a:lstStyle/>
                    <a:p>
                      <a:pPr algn="ctr"/>
                      <a:r>
                        <a:rPr lang="en-US" sz="1800" b="0" kern="1200" dirty="0" smtClean="0">
                          <a:solidFill>
                            <a:schemeClr val="tx1"/>
                          </a:solidFill>
                          <a:latin typeface="+mn-lt"/>
                          <a:ea typeface="+mn-ea"/>
                          <a:cs typeface="+mn-cs"/>
                        </a:rPr>
                        <a:t>3</a:t>
                      </a:r>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40000"/>
                        <a:lumOff val="60000"/>
                      </a:srgbClr>
                    </a:solidFill>
                  </a:tcPr>
                </a:tc>
                <a:tc>
                  <a:txBody>
                    <a:bodyPr/>
                    <a:lstStyle/>
                    <a:p>
                      <a:pPr algn="ctr"/>
                      <a:r>
                        <a:rPr lang="en-US" sz="1800" b="1" kern="1200" dirty="0" smtClean="0">
                          <a:solidFill>
                            <a:srgbClr val="7030A0"/>
                          </a:solidFill>
                          <a:latin typeface="+mn-lt"/>
                          <a:ea typeface="+mn-ea"/>
                          <a:cs typeface="+mn-cs"/>
                        </a:rPr>
                        <a:t>2</a:t>
                      </a:r>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40000"/>
                        <a:lumOff val="60000"/>
                      </a:srgbClr>
                    </a:solidFill>
                  </a:tcPr>
                </a:tc>
              </a:tr>
              <a:tr h="621792">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sz="1800" dirty="0" smtClean="0"/>
                        <a:t>#</a:t>
                      </a:r>
                      <a:r>
                        <a:rPr lang="en-US" sz="1800" baseline="0" dirty="0" smtClean="0"/>
                        <a:t> Approved </a:t>
                      </a:r>
                      <a:r>
                        <a:rPr lang="en-US" sz="1800" b="0" baseline="0" dirty="0" err="1" smtClean="0"/>
                        <a:t>TEI</a:t>
                      </a:r>
                      <a:r>
                        <a:rPr lang="en-US" sz="1800" b="1" baseline="0" dirty="0" smtClean="0">
                          <a:solidFill>
                            <a:srgbClr val="7030A0"/>
                          </a:solidFill>
                          <a:sym typeface="Wingdings"/>
                        </a:rPr>
                        <a:t></a:t>
                      </a:r>
                      <a:endParaRPr lang="en-US" sz="1800" b="1" dirty="0">
                        <a:solidFill>
                          <a:srgbClr val="7030A0"/>
                        </a:solidFill>
                      </a:endParaRPr>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60000"/>
                        <a:lumOff val="40000"/>
                      </a:srgbClr>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a:r>
                        <a:rPr lang="en-US" sz="1800" dirty="0" smtClean="0"/>
                        <a:t>3</a:t>
                      </a:r>
                      <a:endParaRPr lang="en-US" sz="1800" dirty="0"/>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20000"/>
                        <a:lumOff val="80000"/>
                      </a:srgbClr>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a:r>
                        <a:rPr lang="en-US" sz="1800" dirty="0" smtClean="0"/>
                        <a:t>23</a:t>
                      </a:r>
                      <a:endParaRPr lang="en-US" sz="1800" dirty="0"/>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20000"/>
                        <a:lumOff val="80000"/>
                      </a:srgbClr>
                    </a:solidFill>
                  </a:tcPr>
                </a:tc>
                <a:tc>
                  <a:txBody>
                    <a:bodyPr/>
                    <a:lstStyle/>
                    <a:p>
                      <a:pPr algn="r"/>
                      <a:r>
                        <a:rPr lang="en-US" sz="1800" dirty="0" smtClean="0"/>
                        <a:t>10</a:t>
                      </a:r>
                      <a:endParaRPr lang="en-US" sz="1800" dirty="0"/>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20000"/>
                        <a:lumOff val="80000"/>
                      </a:srgbClr>
                    </a:solidFill>
                  </a:tcPr>
                </a:tc>
                <a:tc>
                  <a:txBody>
                    <a:bodyPr/>
                    <a:lstStyle/>
                    <a:p>
                      <a:pPr algn="r"/>
                      <a:r>
                        <a:rPr lang="en-US" sz="1800" dirty="0" smtClean="0"/>
                        <a:t>17</a:t>
                      </a:r>
                      <a:endParaRPr lang="en-US" sz="1800" dirty="0"/>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20000"/>
                        <a:lumOff val="80000"/>
                      </a:srgbClr>
                    </a:solidFill>
                  </a:tcPr>
                </a:tc>
                <a:tc>
                  <a:txBody>
                    <a:bodyPr/>
                    <a:lstStyle/>
                    <a:p>
                      <a:pPr algn="r"/>
                      <a:r>
                        <a:rPr lang="en-US" sz="1800" dirty="0" smtClean="0"/>
                        <a:t>3</a:t>
                      </a:r>
                      <a:endParaRPr lang="en-US" sz="1800" dirty="0"/>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20000"/>
                        <a:lumOff val="80000"/>
                      </a:srgbClr>
                    </a:solidFill>
                  </a:tcPr>
                </a:tc>
                <a:tc>
                  <a:txBody>
                    <a:bodyPr/>
                    <a:lstStyle/>
                    <a:p>
                      <a:pPr algn="r"/>
                      <a:r>
                        <a:rPr lang="en-US" sz="1800" dirty="0" smtClean="0">
                          <a:solidFill>
                            <a:schemeClr val="tx1"/>
                          </a:solidFill>
                        </a:rPr>
                        <a:t>18</a:t>
                      </a:r>
                      <a:endParaRPr lang="en-US" sz="1800" dirty="0">
                        <a:solidFill>
                          <a:schemeClr val="tx1"/>
                        </a:solidFill>
                      </a:endParaRPr>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20000"/>
                        <a:lumOff val="80000"/>
                      </a:srgbClr>
                    </a:solidFill>
                  </a:tcPr>
                </a:tc>
                <a:tc>
                  <a:txBody>
                    <a:bodyPr/>
                    <a:lstStyle/>
                    <a:p>
                      <a:pPr algn="r"/>
                      <a:r>
                        <a:rPr lang="en-US" sz="1800" dirty="0" smtClean="0">
                          <a:solidFill>
                            <a:schemeClr val="tx1"/>
                          </a:solidFill>
                        </a:rPr>
                        <a:t>0</a:t>
                      </a:r>
                      <a:endParaRPr lang="en-US" sz="1800" dirty="0">
                        <a:solidFill>
                          <a:schemeClr val="tx1"/>
                        </a:solidFill>
                      </a:endParaRPr>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20000"/>
                        <a:lumOff val="80000"/>
                      </a:srgbClr>
                    </a:solidFill>
                  </a:tcPr>
                </a:tc>
                <a:tc>
                  <a:txBody>
                    <a:bodyPr/>
                    <a:lstStyle/>
                    <a:p>
                      <a:pPr algn="r"/>
                      <a:r>
                        <a:rPr lang="en-US" sz="1800" dirty="0" smtClean="0">
                          <a:solidFill>
                            <a:schemeClr val="tx1"/>
                          </a:solidFill>
                        </a:rPr>
                        <a:t>11</a:t>
                      </a:r>
                      <a:endParaRPr lang="en-US" sz="1800" dirty="0">
                        <a:solidFill>
                          <a:schemeClr val="tx1"/>
                        </a:solidFill>
                      </a:endParaRPr>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20000"/>
                        <a:lumOff val="80000"/>
                      </a:srgbClr>
                    </a:solidFill>
                  </a:tcPr>
                </a:tc>
                <a:tc>
                  <a:txBody>
                    <a:bodyPr/>
                    <a:lstStyle/>
                    <a:p>
                      <a:pPr algn="r"/>
                      <a:r>
                        <a:rPr lang="en-US" sz="1800" b="0" dirty="0" smtClean="0">
                          <a:solidFill>
                            <a:schemeClr val="tx1"/>
                          </a:solidFill>
                        </a:rPr>
                        <a:t>1</a:t>
                      </a:r>
                      <a:endParaRPr lang="en-US" sz="1800" b="0" dirty="0">
                        <a:solidFill>
                          <a:schemeClr val="tx1"/>
                        </a:solidFill>
                      </a:endParaRPr>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20000"/>
                        <a:lumOff val="80000"/>
                      </a:srgbClr>
                    </a:solidFill>
                  </a:tcPr>
                </a:tc>
                <a:tc>
                  <a:txBody>
                    <a:bodyPr/>
                    <a:lstStyle/>
                    <a:p>
                      <a:pPr algn="r"/>
                      <a:r>
                        <a:rPr lang="en-US" sz="1800" b="0" kern="1200" dirty="0" smtClean="0">
                          <a:solidFill>
                            <a:schemeClr val="tx1"/>
                          </a:solidFill>
                          <a:latin typeface="+mn-lt"/>
                          <a:ea typeface="+mn-ea"/>
                          <a:cs typeface="+mn-cs"/>
                        </a:rPr>
                        <a:t>2</a:t>
                      </a:r>
                      <a:endParaRPr lang="en-US" sz="1800" b="0" kern="1200" dirty="0">
                        <a:solidFill>
                          <a:schemeClr val="tx1"/>
                        </a:solidFill>
                        <a:latin typeface="+mn-lt"/>
                        <a:ea typeface="+mn-ea"/>
                        <a:cs typeface="+mn-cs"/>
                      </a:endParaRPr>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20000"/>
                        <a:lumOff val="80000"/>
                      </a:srgbClr>
                    </a:solidFill>
                  </a:tcPr>
                </a:tc>
                <a:tc>
                  <a:txBody>
                    <a:bodyPr/>
                    <a:lstStyle/>
                    <a:p>
                      <a:pPr algn="r"/>
                      <a:r>
                        <a:rPr lang="en-US" sz="1800" b="0" dirty="0" smtClean="0">
                          <a:solidFill>
                            <a:schemeClr val="tx1"/>
                          </a:solidFill>
                        </a:rPr>
                        <a:t>0</a:t>
                      </a:r>
                      <a:endParaRPr lang="en-US" sz="1800" b="0" dirty="0">
                        <a:solidFill>
                          <a:schemeClr val="tx1"/>
                        </a:solidFill>
                      </a:endParaRPr>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20000"/>
                        <a:lumOff val="80000"/>
                      </a:srgbClr>
                    </a:solidFill>
                  </a:tcPr>
                </a:tc>
                <a:tc>
                  <a:txBody>
                    <a:bodyPr/>
                    <a:lstStyle/>
                    <a:p>
                      <a:pPr algn="r"/>
                      <a:r>
                        <a:rPr lang="en-US" sz="1800" kern="1200" dirty="0" smtClean="0">
                          <a:solidFill>
                            <a:schemeClr val="tx1"/>
                          </a:solidFill>
                          <a:latin typeface="+mn-lt"/>
                          <a:ea typeface="+mn-ea"/>
                          <a:cs typeface="+mn-cs"/>
                        </a:rPr>
                        <a:t>4</a:t>
                      </a:r>
                      <a:endParaRPr lang="en-US" sz="1800" kern="1200" dirty="0">
                        <a:solidFill>
                          <a:schemeClr val="tx1"/>
                        </a:solidFill>
                        <a:latin typeface="+mn-lt"/>
                        <a:ea typeface="+mn-ea"/>
                        <a:cs typeface="+mn-cs"/>
                      </a:endParaRPr>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20000"/>
                        <a:lumOff val="80000"/>
                      </a:srgbClr>
                    </a:solidFill>
                  </a:tcPr>
                </a:tc>
                <a:tc>
                  <a:txBody>
                    <a:bodyPr/>
                    <a:lstStyle/>
                    <a:p>
                      <a:pPr algn="ctr"/>
                      <a:r>
                        <a:rPr lang="en-US" sz="1800" b="1" kern="1200" dirty="0" smtClean="0">
                          <a:solidFill>
                            <a:schemeClr val="tx1"/>
                          </a:solidFill>
                          <a:latin typeface="+mn-lt"/>
                          <a:ea typeface="+mn-ea"/>
                          <a:cs typeface="+mn-cs"/>
                        </a:rPr>
                        <a:t>-</a:t>
                      </a:r>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20000"/>
                        <a:lumOff val="80000"/>
                      </a:srgbClr>
                    </a:solidFill>
                  </a:tcPr>
                </a:tc>
                <a:tc>
                  <a:txBody>
                    <a:bodyPr/>
                    <a:lstStyle/>
                    <a:p>
                      <a:pPr algn="ctr"/>
                      <a:r>
                        <a:rPr lang="en-US" sz="1800" b="1" kern="1200" dirty="0" smtClean="0">
                          <a:solidFill>
                            <a:srgbClr val="7030A0"/>
                          </a:solidFill>
                          <a:latin typeface="+mn-lt"/>
                          <a:ea typeface="+mn-ea"/>
                          <a:cs typeface="+mn-cs"/>
                        </a:rPr>
                        <a:t>1</a:t>
                      </a:r>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20000"/>
                        <a:lumOff val="80000"/>
                      </a:srgbClr>
                    </a:solidFill>
                  </a:tcPr>
                </a:tc>
              </a:tr>
              <a:tr h="621792">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sz="1800" dirty="0" smtClean="0"/>
                        <a:t># Noted</a:t>
                      </a:r>
                      <a:endParaRPr lang="en-US" sz="1800" dirty="0"/>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75000"/>
                      </a:srgbClr>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a:r>
                        <a:rPr lang="en-US" sz="1800" dirty="0" smtClean="0"/>
                        <a:t>11</a:t>
                      </a:r>
                      <a:endParaRPr lang="en-US" sz="1800" dirty="0"/>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40000"/>
                        <a:lumOff val="60000"/>
                      </a:srgbClr>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a:r>
                        <a:rPr lang="en-US" sz="1800" dirty="0" smtClean="0"/>
                        <a:t>22</a:t>
                      </a:r>
                      <a:endParaRPr lang="en-US" sz="1800" dirty="0"/>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40000"/>
                        <a:lumOff val="60000"/>
                      </a:srgbClr>
                    </a:solidFill>
                  </a:tcPr>
                </a:tc>
                <a:tc>
                  <a:txBody>
                    <a:bodyPr/>
                    <a:lstStyle/>
                    <a:p>
                      <a:pPr algn="r"/>
                      <a:r>
                        <a:rPr lang="en-US" sz="1800" dirty="0" smtClean="0"/>
                        <a:t>10</a:t>
                      </a:r>
                      <a:endParaRPr lang="en-US" sz="1800" dirty="0"/>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40000"/>
                        <a:lumOff val="60000"/>
                      </a:srgbClr>
                    </a:solidFill>
                  </a:tcPr>
                </a:tc>
                <a:tc>
                  <a:txBody>
                    <a:bodyPr/>
                    <a:lstStyle/>
                    <a:p>
                      <a:pPr algn="r"/>
                      <a:r>
                        <a:rPr lang="en-US" sz="1800" dirty="0" smtClean="0"/>
                        <a:t>9</a:t>
                      </a:r>
                      <a:endParaRPr lang="en-US" sz="1800" dirty="0"/>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40000"/>
                        <a:lumOff val="60000"/>
                      </a:srgbClr>
                    </a:solidFill>
                  </a:tcPr>
                </a:tc>
                <a:tc>
                  <a:txBody>
                    <a:bodyPr/>
                    <a:lstStyle/>
                    <a:p>
                      <a:pPr algn="r"/>
                      <a:r>
                        <a:rPr lang="en-US" sz="1800" dirty="0" smtClean="0"/>
                        <a:t>2</a:t>
                      </a:r>
                      <a:endParaRPr lang="en-US" sz="1800" dirty="0"/>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40000"/>
                        <a:lumOff val="60000"/>
                      </a:srgbClr>
                    </a:solidFill>
                  </a:tcPr>
                </a:tc>
                <a:tc>
                  <a:txBody>
                    <a:bodyPr/>
                    <a:lstStyle/>
                    <a:p>
                      <a:pPr algn="r"/>
                      <a:r>
                        <a:rPr lang="en-US" sz="1800" dirty="0" smtClean="0">
                          <a:solidFill>
                            <a:schemeClr val="tx1"/>
                          </a:solidFill>
                        </a:rPr>
                        <a:t>8</a:t>
                      </a:r>
                      <a:endParaRPr lang="en-US" sz="1800" dirty="0">
                        <a:solidFill>
                          <a:schemeClr val="tx1"/>
                        </a:solidFill>
                      </a:endParaRPr>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40000"/>
                        <a:lumOff val="60000"/>
                      </a:srgbClr>
                    </a:solidFill>
                  </a:tcPr>
                </a:tc>
                <a:tc>
                  <a:txBody>
                    <a:bodyPr/>
                    <a:lstStyle/>
                    <a:p>
                      <a:pPr algn="r"/>
                      <a:r>
                        <a:rPr lang="en-US" sz="1800" dirty="0" smtClean="0">
                          <a:solidFill>
                            <a:schemeClr val="tx1"/>
                          </a:solidFill>
                        </a:rPr>
                        <a:t>4</a:t>
                      </a:r>
                      <a:endParaRPr lang="en-US" sz="1800" dirty="0">
                        <a:solidFill>
                          <a:schemeClr val="tx1"/>
                        </a:solidFill>
                      </a:endParaRPr>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40000"/>
                        <a:lumOff val="60000"/>
                      </a:srgbClr>
                    </a:solidFill>
                  </a:tcPr>
                </a:tc>
                <a:tc>
                  <a:txBody>
                    <a:bodyPr/>
                    <a:lstStyle/>
                    <a:p>
                      <a:pPr algn="r"/>
                      <a:r>
                        <a:rPr lang="en-US" sz="1800" dirty="0" smtClean="0">
                          <a:solidFill>
                            <a:schemeClr val="tx1"/>
                          </a:solidFill>
                        </a:rPr>
                        <a:t>11</a:t>
                      </a:r>
                      <a:endParaRPr lang="en-US" sz="1800" dirty="0">
                        <a:solidFill>
                          <a:schemeClr val="tx1"/>
                        </a:solidFill>
                      </a:endParaRPr>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40000"/>
                        <a:lumOff val="60000"/>
                      </a:srgbClr>
                    </a:solidFill>
                  </a:tcPr>
                </a:tc>
                <a:tc>
                  <a:txBody>
                    <a:bodyPr/>
                    <a:lstStyle/>
                    <a:p>
                      <a:pPr algn="r"/>
                      <a:r>
                        <a:rPr lang="en-US" sz="1800" b="0" dirty="0" smtClean="0">
                          <a:solidFill>
                            <a:schemeClr val="tx1"/>
                          </a:solidFill>
                        </a:rPr>
                        <a:t>0</a:t>
                      </a:r>
                      <a:endParaRPr lang="en-US" sz="1800" b="0" dirty="0">
                        <a:solidFill>
                          <a:schemeClr val="tx1"/>
                        </a:solidFill>
                      </a:endParaRPr>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40000"/>
                        <a:lumOff val="60000"/>
                      </a:srgbClr>
                    </a:solidFill>
                  </a:tcPr>
                </a:tc>
                <a:tc>
                  <a:txBody>
                    <a:bodyPr/>
                    <a:lstStyle/>
                    <a:p>
                      <a:pPr algn="r"/>
                      <a:r>
                        <a:rPr lang="en-US" sz="1800" b="0" kern="1200" dirty="0" smtClean="0">
                          <a:solidFill>
                            <a:schemeClr val="tx1"/>
                          </a:solidFill>
                          <a:latin typeface="+mn-lt"/>
                          <a:ea typeface="+mn-ea"/>
                          <a:cs typeface="+mn-cs"/>
                        </a:rPr>
                        <a:t>0</a:t>
                      </a:r>
                      <a:endParaRPr lang="en-US" sz="1800" b="0" kern="1200" dirty="0">
                        <a:solidFill>
                          <a:schemeClr val="tx1"/>
                        </a:solidFill>
                        <a:latin typeface="+mn-lt"/>
                        <a:ea typeface="+mn-ea"/>
                        <a:cs typeface="+mn-cs"/>
                      </a:endParaRPr>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40000"/>
                        <a:lumOff val="60000"/>
                      </a:srgbClr>
                    </a:solidFill>
                  </a:tcPr>
                </a:tc>
                <a:tc>
                  <a:txBody>
                    <a:bodyPr/>
                    <a:lstStyle/>
                    <a:p>
                      <a:pPr algn="r"/>
                      <a:r>
                        <a:rPr lang="en-US" sz="1800" b="0" dirty="0" smtClean="0">
                          <a:solidFill>
                            <a:schemeClr val="tx1"/>
                          </a:solidFill>
                        </a:rPr>
                        <a:t>1</a:t>
                      </a:r>
                      <a:endParaRPr lang="en-US" sz="1800" b="0" dirty="0">
                        <a:solidFill>
                          <a:schemeClr val="tx1"/>
                        </a:solidFill>
                      </a:endParaRPr>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40000"/>
                        <a:lumOff val="60000"/>
                      </a:srgbClr>
                    </a:solidFill>
                  </a:tcPr>
                </a:tc>
                <a:tc>
                  <a:txBody>
                    <a:bodyPr/>
                    <a:lstStyle/>
                    <a:p>
                      <a:pPr algn="r"/>
                      <a:r>
                        <a:rPr lang="en-US" sz="1800" kern="1200" dirty="0" smtClean="0">
                          <a:solidFill>
                            <a:schemeClr val="tx1"/>
                          </a:solidFill>
                          <a:latin typeface="+mn-lt"/>
                          <a:ea typeface="+mn-ea"/>
                          <a:cs typeface="+mn-cs"/>
                        </a:rPr>
                        <a:t>4</a:t>
                      </a:r>
                      <a:endParaRPr lang="en-US" sz="1800" kern="1200" dirty="0">
                        <a:solidFill>
                          <a:schemeClr val="tx1"/>
                        </a:solidFill>
                        <a:latin typeface="+mn-lt"/>
                        <a:ea typeface="+mn-ea"/>
                        <a:cs typeface="+mn-cs"/>
                      </a:endParaRPr>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40000"/>
                        <a:lumOff val="60000"/>
                      </a:srgbClr>
                    </a:solidFill>
                  </a:tcPr>
                </a:tc>
                <a:tc>
                  <a:txBody>
                    <a:bodyPr/>
                    <a:lstStyle/>
                    <a:p>
                      <a:pPr algn="ctr"/>
                      <a:r>
                        <a:rPr lang="en-US" sz="1800" b="1" kern="1200" dirty="0" smtClean="0">
                          <a:solidFill>
                            <a:schemeClr val="tx1"/>
                          </a:solidFill>
                          <a:latin typeface="+mn-lt"/>
                          <a:ea typeface="+mn-ea"/>
                          <a:cs typeface="+mn-cs"/>
                        </a:rPr>
                        <a:t>-</a:t>
                      </a:r>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40000"/>
                        <a:lumOff val="60000"/>
                      </a:srgbClr>
                    </a:solidFill>
                  </a:tcPr>
                </a:tc>
                <a:tc>
                  <a:txBody>
                    <a:bodyPr/>
                    <a:lstStyle/>
                    <a:p>
                      <a:pPr algn="ctr"/>
                      <a:r>
                        <a:rPr lang="en-US" sz="1800" b="1" kern="1200" dirty="0" smtClean="0">
                          <a:solidFill>
                            <a:srgbClr val="7030A0"/>
                          </a:solidFill>
                          <a:latin typeface="+mn-lt"/>
                          <a:ea typeface="+mn-ea"/>
                          <a:cs typeface="+mn-cs"/>
                        </a:rPr>
                        <a:t>-</a:t>
                      </a:r>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40000"/>
                        <a:lumOff val="60000"/>
                      </a:srgbClr>
                    </a:solidFill>
                  </a:tcPr>
                </a:tc>
              </a:tr>
              <a:tr h="62179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smtClean="0"/>
                        <a:t># Postponed </a:t>
                      </a:r>
                      <a:br>
                        <a:rPr lang="en-US" sz="1800" dirty="0" smtClean="0"/>
                      </a:br>
                      <a:r>
                        <a:rPr lang="en-US" sz="1800" dirty="0" smtClean="0"/>
                        <a:t>/ Not Handled</a:t>
                      </a:r>
                    </a:p>
                  </a:txBody>
                  <a:tcPr marL="91430" marR="91430" marT="45646" marB="45646">
                    <a:lnL>
                      <a:noFill/>
                    </a:lnL>
                    <a:lnR>
                      <a:noFill/>
                    </a:lnR>
                    <a:lnT>
                      <a:noFill/>
                    </a:lnT>
                    <a:lnB>
                      <a:noFill/>
                    </a:lnB>
                    <a:lnTlToBr w="12700" cmpd="sng">
                      <a:noFill/>
                      <a:prstDash val="solid"/>
                    </a:lnTlToBr>
                    <a:lnBlToTr w="12700" cmpd="sng">
                      <a:noFill/>
                      <a:prstDash val="solid"/>
                    </a:lnBlToTr>
                    <a:solidFill>
                      <a:srgbClr val="C9DA92"/>
                    </a:solidFill>
                  </a:tcPr>
                </a:tc>
                <a:tc>
                  <a:txBody>
                    <a:bodyPr/>
                    <a:lstStyle/>
                    <a:p>
                      <a:pPr algn="r"/>
                      <a:r>
                        <a:rPr lang="en-US" sz="1800" dirty="0" smtClean="0"/>
                        <a:t>26</a:t>
                      </a:r>
                      <a:endParaRPr lang="en-US" sz="1800" dirty="0"/>
                    </a:p>
                  </a:txBody>
                  <a:tcPr marL="91430" marR="91430" marT="45646" marB="45646">
                    <a:lnL>
                      <a:noFill/>
                    </a:lnL>
                    <a:lnR>
                      <a:noFill/>
                    </a:lnR>
                    <a:lnT>
                      <a:noFill/>
                    </a:lnT>
                    <a:lnB>
                      <a:noFill/>
                    </a:lnB>
                    <a:lnTlToBr w="12700" cmpd="sng">
                      <a:noFill/>
                      <a:prstDash val="solid"/>
                    </a:lnTlToBr>
                    <a:lnBlToTr w="12700" cmpd="sng">
                      <a:noFill/>
                      <a:prstDash val="solid"/>
                    </a:lnBlToTr>
                    <a:solidFill>
                      <a:srgbClr val="EDF3DB"/>
                    </a:solidFill>
                  </a:tcPr>
                </a:tc>
                <a:tc>
                  <a:txBody>
                    <a:bodyPr/>
                    <a:lstStyle/>
                    <a:p>
                      <a:pPr algn="r"/>
                      <a:r>
                        <a:rPr lang="en-US" sz="1800" dirty="0" smtClean="0"/>
                        <a:t>17</a:t>
                      </a:r>
                      <a:endParaRPr lang="en-US" sz="1800" dirty="0"/>
                    </a:p>
                  </a:txBody>
                  <a:tcPr marL="91430" marR="91430" marT="45646" marB="45646">
                    <a:lnL>
                      <a:noFill/>
                    </a:lnL>
                    <a:lnR>
                      <a:noFill/>
                    </a:lnR>
                    <a:lnT>
                      <a:noFill/>
                    </a:lnT>
                    <a:lnB>
                      <a:noFill/>
                    </a:lnB>
                    <a:lnTlToBr w="12700" cmpd="sng">
                      <a:noFill/>
                      <a:prstDash val="solid"/>
                    </a:lnTlToBr>
                    <a:lnBlToTr w="12700" cmpd="sng">
                      <a:noFill/>
                      <a:prstDash val="solid"/>
                    </a:lnBlToTr>
                    <a:solidFill>
                      <a:srgbClr val="EDF3DB"/>
                    </a:solidFill>
                  </a:tcPr>
                </a:tc>
                <a:tc>
                  <a:txBody>
                    <a:bodyPr/>
                    <a:lstStyle/>
                    <a:p>
                      <a:pPr algn="r"/>
                      <a:r>
                        <a:rPr lang="en-US" sz="1800" dirty="0" smtClean="0"/>
                        <a:t>4</a:t>
                      </a:r>
                      <a:endParaRPr lang="en-US" sz="1800" dirty="0"/>
                    </a:p>
                  </a:txBody>
                  <a:tcPr marL="91430" marR="91430" marT="45646" marB="45646">
                    <a:lnL>
                      <a:noFill/>
                    </a:lnL>
                    <a:lnR>
                      <a:noFill/>
                    </a:lnR>
                    <a:lnT>
                      <a:noFill/>
                    </a:lnT>
                    <a:lnB>
                      <a:noFill/>
                    </a:lnB>
                    <a:lnTlToBr w="12700" cmpd="sng">
                      <a:noFill/>
                      <a:prstDash val="solid"/>
                    </a:lnTlToBr>
                    <a:lnBlToTr w="12700" cmpd="sng">
                      <a:noFill/>
                      <a:prstDash val="solid"/>
                    </a:lnBlToTr>
                    <a:solidFill>
                      <a:srgbClr val="EDF3DB"/>
                    </a:solidFill>
                  </a:tcPr>
                </a:tc>
                <a:tc>
                  <a:txBody>
                    <a:bodyPr/>
                    <a:lstStyle/>
                    <a:p>
                      <a:pPr algn="r"/>
                      <a:r>
                        <a:rPr lang="en-US" sz="1800" dirty="0" smtClean="0"/>
                        <a:t>7</a:t>
                      </a:r>
                      <a:endParaRPr lang="en-US" sz="1800" dirty="0"/>
                    </a:p>
                  </a:txBody>
                  <a:tcPr marL="91430" marR="91430" marT="45646" marB="45646">
                    <a:lnL>
                      <a:noFill/>
                    </a:lnL>
                    <a:lnR>
                      <a:noFill/>
                    </a:lnR>
                    <a:lnT>
                      <a:noFill/>
                    </a:lnT>
                    <a:lnB>
                      <a:noFill/>
                    </a:lnB>
                    <a:lnTlToBr w="12700" cmpd="sng">
                      <a:noFill/>
                      <a:prstDash val="solid"/>
                    </a:lnTlToBr>
                    <a:lnBlToTr w="12700" cmpd="sng">
                      <a:noFill/>
                      <a:prstDash val="solid"/>
                    </a:lnBlToTr>
                    <a:solidFill>
                      <a:srgbClr val="EDF3DB"/>
                    </a:solidFill>
                  </a:tcPr>
                </a:tc>
                <a:tc>
                  <a:txBody>
                    <a:bodyPr/>
                    <a:lstStyle/>
                    <a:p>
                      <a:pPr algn="r"/>
                      <a:r>
                        <a:rPr lang="en-US" sz="1800" dirty="0" smtClean="0"/>
                        <a:t>3</a:t>
                      </a:r>
                      <a:endParaRPr lang="en-US" sz="1800" dirty="0"/>
                    </a:p>
                  </a:txBody>
                  <a:tcPr marL="91430" marR="91430" marT="45646" marB="45646">
                    <a:lnL>
                      <a:noFill/>
                    </a:lnL>
                    <a:lnR>
                      <a:noFill/>
                    </a:lnR>
                    <a:lnT>
                      <a:noFill/>
                    </a:lnT>
                    <a:lnB>
                      <a:noFill/>
                    </a:lnB>
                    <a:lnTlToBr w="12700" cmpd="sng">
                      <a:noFill/>
                      <a:prstDash val="solid"/>
                    </a:lnTlToBr>
                    <a:lnBlToTr w="12700" cmpd="sng">
                      <a:noFill/>
                      <a:prstDash val="solid"/>
                    </a:lnBlToTr>
                    <a:solidFill>
                      <a:srgbClr val="EDF3DB"/>
                    </a:solidFill>
                  </a:tcPr>
                </a:tc>
                <a:tc>
                  <a:txBody>
                    <a:bodyPr/>
                    <a:lstStyle/>
                    <a:p>
                      <a:pPr algn="r"/>
                      <a:r>
                        <a:rPr lang="en-US" sz="1800" dirty="0" smtClean="0">
                          <a:solidFill>
                            <a:schemeClr val="tx1"/>
                          </a:solidFill>
                        </a:rPr>
                        <a:t>2</a:t>
                      </a:r>
                      <a:endParaRPr lang="en-US" sz="1800" dirty="0">
                        <a:solidFill>
                          <a:schemeClr val="tx1"/>
                        </a:solidFill>
                      </a:endParaRPr>
                    </a:p>
                  </a:txBody>
                  <a:tcPr marL="91430" marR="91430" marT="45646" marB="45646">
                    <a:lnL>
                      <a:noFill/>
                    </a:lnL>
                    <a:lnR>
                      <a:noFill/>
                    </a:lnR>
                    <a:lnT>
                      <a:noFill/>
                    </a:lnT>
                    <a:lnB>
                      <a:noFill/>
                    </a:lnB>
                    <a:lnTlToBr w="12700" cmpd="sng">
                      <a:noFill/>
                      <a:prstDash val="solid"/>
                    </a:lnTlToBr>
                    <a:lnBlToTr w="12700" cmpd="sng">
                      <a:noFill/>
                      <a:prstDash val="solid"/>
                    </a:lnBlToTr>
                    <a:solidFill>
                      <a:srgbClr val="EDF3DB"/>
                    </a:solidFill>
                  </a:tcPr>
                </a:tc>
                <a:tc>
                  <a:txBody>
                    <a:bodyPr/>
                    <a:lstStyle/>
                    <a:p>
                      <a:pPr algn="r"/>
                      <a:r>
                        <a:rPr lang="en-US" sz="1800" dirty="0" smtClean="0">
                          <a:solidFill>
                            <a:schemeClr val="tx1"/>
                          </a:solidFill>
                        </a:rPr>
                        <a:t>0</a:t>
                      </a:r>
                      <a:endParaRPr lang="en-US" sz="1800" dirty="0">
                        <a:solidFill>
                          <a:schemeClr val="tx1"/>
                        </a:solidFill>
                      </a:endParaRPr>
                    </a:p>
                  </a:txBody>
                  <a:tcPr marL="91430" marR="91430" marT="45646" marB="45646">
                    <a:lnL>
                      <a:noFill/>
                    </a:lnL>
                    <a:lnR>
                      <a:noFill/>
                    </a:lnR>
                    <a:lnT>
                      <a:noFill/>
                    </a:lnT>
                    <a:lnB>
                      <a:noFill/>
                    </a:lnB>
                    <a:lnTlToBr w="12700" cmpd="sng">
                      <a:noFill/>
                      <a:prstDash val="solid"/>
                    </a:lnTlToBr>
                    <a:lnBlToTr w="12700" cmpd="sng">
                      <a:noFill/>
                      <a:prstDash val="solid"/>
                    </a:lnBlToTr>
                    <a:solidFill>
                      <a:srgbClr val="EDF3DB"/>
                    </a:solidFill>
                  </a:tcPr>
                </a:tc>
                <a:tc>
                  <a:txBody>
                    <a:bodyPr/>
                    <a:lstStyle/>
                    <a:p>
                      <a:pPr algn="r"/>
                      <a:r>
                        <a:rPr lang="en-US" sz="1800" dirty="0" smtClean="0">
                          <a:solidFill>
                            <a:schemeClr val="tx1"/>
                          </a:solidFill>
                        </a:rPr>
                        <a:t>0</a:t>
                      </a:r>
                      <a:endParaRPr lang="en-US" sz="1800" dirty="0">
                        <a:solidFill>
                          <a:schemeClr val="tx1"/>
                        </a:solidFill>
                      </a:endParaRPr>
                    </a:p>
                  </a:txBody>
                  <a:tcPr marL="91430" marR="91430" marT="45646" marB="45646">
                    <a:lnL>
                      <a:noFill/>
                    </a:lnL>
                    <a:lnR>
                      <a:noFill/>
                    </a:lnR>
                    <a:lnT>
                      <a:noFill/>
                    </a:lnT>
                    <a:lnB>
                      <a:noFill/>
                    </a:lnB>
                    <a:lnTlToBr w="12700" cmpd="sng">
                      <a:noFill/>
                      <a:prstDash val="solid"/>
                    </a:lnTlToBr>
                    <a:lnBlToTr w="12700" cmpd="sng">
                      <a:noFill/>
                      <a:prstDash val="solid"/>
                    </a:lnBlToTr>
                    <a:solidFill>
                      <a:srgbClr val="EDF3DB"/>
                    </a:solidFill>
                  </a:tcPr>
                </a:tc>
                <a:tc>
                  <a:txBody>
                    <a:bodyPr/>
                    <a:lstStyle/>
                    <a:p>
                      <a:pPr algn="r"/>
                      <a:r>
                        <a:rPr lang="en-US" sz="1800" b="0" dirty="0" smtClean="0">
                          <a:solidFill>
                            <a:schemeClr val="tx1"/>
                          </a:solidFill>
                        </a:rPr>
                        <a:t>0</a:t>
                      </a:r>
                      <a:endParaRPr lang="en-US" sz="1800" b="0" dirty="0">
                        <a:solidFill>
                          <a:schemeClr val="tx1"/>
                        </a:solidFill>
                      </a:endParaRPr>
                    </a:p>
                  </a:txBody>
                  <a:tcPr marL="91430" marR="91430" marT="45646" marB="45646">
                    <a:lnL>
                      <a:noFill/>
                    </a:lnL>
                    <a:lnR>
                      <a:noFill/>
                    </a:lnR>
                    <a:lnT>
                      <a:noFill/>
                    </a:lnT>
                    <a:lnB>
                      <a:noFill/>
                    </a:lnB>
                    <a:lnTlToBr w="12700" cmpd="sng">
                      <a:noFill/>
                      <a:prstDash val="solid"/>
                    </a:lnTlToBr>
                    <a:lnBlToTr w="12700" cmpd="sng">
                      <a:noFill/>
                      <a:prstDash val="solid"/>
                    </a:lnBlToTr>
                    <a:solidFill>
                      <a:srgbClr val="EDF3DB"/>
                    </a:solidFill>
                  </a:tcPr>
                </a:tc>
                <a:tc>
                  <a:txBody>
                    <a:bodyPr/>
                    <a:lstStyle/>
                    <a:p>
                      <a:pPr algn="r"/>
                      <a:r>
                        <a:rPr lang="en-US" sz="1800" b="0" kern="1200" dirty="0" smtClean="0">
                          <a:solidFill>
                            <a:schemeClr val="tx1"/>
                          </a:solidFill>
                          <a:latin typeface="+mn-lt"/>
                          <a:ea typeface="+mn-ea"/>
                          <a:cs typeface="+mn-cs"/>
                        </a:rPr>
                        <a:t>0</a:t>
                      </a:r>
                      <a:endParaRPr lang="en-US" sz="1800" b="0" kern="1200" dirty="0">
                        <a:solidFill>
                          <a:schemeClr val="tx1"/>
                        </a:solidFill>
                        <a:latin typeface="+mn-lt"/>
                        <a:ea typeface="+mn-ea"/>
                        <a:cs typeface="+mn-cs"/>
                      </a:endParaRPr>
                    </a:p>
                  </a:txBody>
                  <a:tcPr marL="91430" marR="91430" marT="45646" marB="45646">
                    <a:lnL>
                      <a:noFill/>
                    </a:lnL>
                    <a:lnR>
                      <a:noFill/>
                    </a:lnR>
                    <a:lnT>
                      <a:noFill/>
                    </a:lnT>
                    <a:lnB>
                      <a:noFill/>
                    </a:lnB>
                    <a:lnTlToBr w="12700" cmpd="sng">
                      <a:noFill/>
                      <a:prstDash val="solid"/>
                    </a:lnTlToBr>
                    <a:lnBlToTr w="12700" cmpd="sng">
                      <a:noFill/>
                      <a:prstDash val="solid"/>
                    </a:lnBlToTr>
                    <a:solidFill>
                      <a:srgbClr val="EDF3DB"/>
                    </a:solidFill>
                  </a:tcPr>
                </a:tc>
                <a:tc>
                  <a:txBody>
                    <a:bodyPr/>
                    <a:lstStyle/>
                    <a:p>
                      <a:pPr algn="r"/>
                      <a:r>
                        <a:rPr lang="en-US" sz="1800" b="0" dirty="0" smtClean="0">
                          <a:solidFill>
                            <a:schemeClr val="tx1"/>
                          </a:solidFill>
                        </a:rPr>
                        <a:t>0</a:t>
                      </a:r>
                      <a:endParaRPr lang="en-US" sz="1800" b="0" dirty="0">
                        <a:solidFill>
                          <a:schemeClr val="tx1"/>
                        </a:solidFill>
                      </a:endParaRPr>
                    </a:p>
                  </a:txBody>
                  <a:tcPr marL="91430" marR="91430" marT="45646" marB="45646">
                    <a:lnL>
                      <a:noFill/>
                    </a:lnL>
                    <a:lnR>
                      <a:noFill/>
                    </a:lnR>
                    <a:lnT>
                      <a:noFill/>
                    </a:lnT>
                    <a:lnB>
                      <a:noFill/>
                    </a:lnB>
                    <a:lnTlToBr w="12700" cmpd="sng">
                      <a:noFill/>
                      <a:prstDash val="solid"/>
                    </a:lnTlToBr>
                    <a:lnBlToTr w="12700" cmpd="sng">
                      <a:noFill/>
                      <a:prstDash val="solid"/>
                    </a:lnBlToTr>
                    <a:solidFill>
                      <a:srgbClr val="EDF3DB"/>
                    </a:solidFill>
                  </a:tcPr>
                </a:tc>
                <a:tc>
                  <a:txBody>
                    <a:bodyPr/>
                    <a:lstStyle/>
                    <a:p>
                      <a:pPr algn="r"/>
                      <a:r>
                        <a:rPr lang="en-US" sz="1800" kern="1200" dirty="0" smtClean="0">
                          <a:solidFill>
                            <a:schemeClr val="tx1"/>
                          </a:solidFill>
                          <a:latin typeface="+mn-lt"/>
                          <a:ea typeface="+mn-ea"/>
                          <a:cs typeface="+mn-cs"/>
                        </a:rPr>
                        <a:t>2</a:t>
                      </a:r>
                      <a:endParaRPr lang="en-US" sz="1800" kern="1200" dirty="0">
                        <a:solidFill>
                          <a:schemeClr val="tx1"/>
                        </a:solidFill>
                        <a:latin typeface="+mn-lt"/>
                        <a:ea typeface="+mn-ea"/>
                        <a:cs typeface="+mn-cs"/>
                      </a:endParaRPr>
                    </a:p>
                  </a:txBody>
                  <a:tcPr marL="91430" marR="91430" marT="45646" marB="45646">
                    <a:lnL>
                      <a:noFill/>
                    </a:lnL>
                    <a:lnR>
                      <a:noFill/>
                    </a:lnR>
                    <a:lnT>
                      <a:noFill/>
                    </a:lnT>
                    <a:lnB>
                      <a:noFill/>
                    </a:lnB>
                    <a:lnTlToBr w="12700" cmpd="sng">
                      <a:noFill/>
                      <a:prstDash val="solid"/>
                    </a:lnTlToBr>
                    <a:lnBlToTr w="12700" cmpd="sng">
                      <a:noFill/>
                      <a:prstDash val="solid"/>
                    </a:lnBlToTr>
                    <a:solidFill>
                      <a:srgbClr val="EDF3DB"/>
                    </a:solidFill>
                  </a:tcPr>
                </a:tc>
                <a:tc>
                  <a:txBody>
                    <a:bodyPr/>
                    <a:lstStyle/>
                    <a:p>
                      <a:pPr algn="ctr"/>
                      <a:r>
                        <a:rPr lang="en-US" sz="1800" b="1" kern="1200" dirty="0" smtClean="0">
                          <a:solidFill>
                            <a:schemeClr val="tx1"/>
                          </a:solidFill>
                          <a:latin typeface="+mn-lt"/>
                          <a:ea typeface="+mn-ea"/>
                          <a:cs typeface="+mn-cs"/>
                        </a:rPr>
                        <a:t>-</a:t>
                      </a:r>
                    </a:p>
                  </a:txBody>
                  <a:tcPr marL="91430" marR="91430" marT="45646" marB="45646">
                    <a:lnL>
                      <a:noFill/>
                    </a:lnL>
                    <a:lnR>
                      <a:noFill/>
                    </a:lnR>
                    <a:lnT>
                      <a:noFill/>
                    </a:lnT>
                    <a:lnB>
                      <a:noFill/>
                    </a:lnB>
                    <a:lnTlToBr w="12700" cmpd="sng">
                      <a:noFill/>
                      <a:prstDash val="solid"/>
                    </a:lnTlToBr>
                    <a:lnBlToTr w="12700" cmpd="sng">
                      <a:noFill/>
                      <a:prstDash val="solid"/>
                    </a:lnBlToTr>
                    <a:solidFill>
                      <a:srgbClr val="EDF3DB"/>
                    </a:solidFill>
                  </a:tcPr>
                </a:tc>
                <a:tc>
                  <a:txBody>
                    <a:bodyPr/>
                    <a:lstStyle/>
                    <a:p>
                      <a:pPr algn="ctr"/>
                      <a:r>
                        <a:rPr lang="en-US" sz="1800" b="1" kern="1200" dirty="0" smtClean="0">
                          <a:solidFill>
                            <a:srgbClr val="7030A0"/>
                          </a:solidFill>
                          <a:latin typeface="+mn-lt"/>
                          <a:ea typeface="+mn-ea"/>
                          <a:cs typeface="+mn-cs"/>
                        </a:rPr>
                        <a:t>-</a:t>
                      </a:r>
                    </a:p>
                  </a:txBody>
                  <a:tcPr marL="91430" marR="91430" marT="45646" marB="45646">
                    <a:lnL>
                      <a:noFill/>
                    </a:lnL>
                    <a:lnR>
                      <a:noFill/>
                    </a:lnR>
                    <a:lnT>
                      <a:noFill/>
                    </a:lnT>
                    <a:lnB>
                      <a:noFill/>
                    </a:lnB>
                    <a:lnTlToBr w="12700" cmpd="sng">
                      <a:noFill/>
                      <a:prstDash val="solid"/>
                    </a:lnTlToBr>
                    <a:lnBlToTr w="12700" cmpd="sng">
                      <a:noFill/>
                      <a:prstDash val="solid"/>
                    </a:lnBlToTr>
                    <a:solidFill>
                      <a:srgbClr val="EDF3DB"/>
                    </a:solidFill>
                  </a:tcPr>
                </a:tc>
              </a:tr>
            </a:tbl>
          </a:graphicData>
        </a:graphic>
      </p:graphicFrame>
      <p:sp>
        <p:nvSpPr>
          <p:cNvPr id="11314" name="Rectangle 7"/>
          <p:cNvSpPr>
            <a:spLocks noChangeArrowheads="1"/>
          </p:cNvSpPr>
          <p:nvPr/>
        </p:nvSpPr>
        <p:spPr bwMode="auto">
          <a:xfrm>
            <a:off x="447675" y="5815013"/>
            <a:ext cx="4572000" cy="3683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itchFamily="34" charset="0"/>
              </a:defRPr>
            </a:lvl1pPr>
            <a:lvl2pPr marL="742950" indent="-285750">
              <a:spcBef>
                <a:spcPct val="20000"/>
              </a:spcBef>
              <a:buClr>
                <a:srgbClr val="C00000"/>
              </a:buClr>
              <a:buFont typeface="Arial" charset="0"/>
              <a:buChar char="•"/>
              <a:defRPr sz="2400">
                <a:solidFill>
                  <a:schemeClr val="tx1"/>
                </a:solidFill>
                <a:latin typeface="Calibri" pitchFamily="34" charset="0"/>
              </a:defRPr>
            </a:lvl2pPr>
            <a:lvl3pPr marL="1143000" indent="-228600">
              <a:spcBef>
                <a:spcPct val="20000"/>
              </a:spcBef>
              <a:buFont typeface="Arial" charset="0"/>
              <a:buChar char="•"/>
              <a:defRPr sz="2000">
                <a:solidFill>
                  <a:schemeClr val="tx1"/>
                </a:solidFill>
                <a:latin typeface="Calibri" pitchFamily="34" charset="0"/>
              </a:defRPr>
            </a:lvl3pPr>
            <a:lvl4pPr marL="1600200" indent="-228600">
              <a:spcBef>
                <a:spcPct val="20000"/>
              </a:spcBef>
              <a:buFont typeface="Arial" charset="0"/>
              <a:buChar char="–"/>
              <a:defRPr>
                <a:solidFill>
                  <a:schemeClr val="tx1"/>
                </a:solidFill>
                <a:latin typeface="Calibri" pitchFamily="34" charset="0"/>
              </a:defRPr>
            </a:lvl4pPr>
            <a:lvl5pPr marL="2057400" indent="-228600">
              <a:spcBef>
                <a:spcPct val="20000"/>
              </a:spcBef>
              <a:buFont typeface="Arial" charset="0"/>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1600">
                <a:solidFill>
                  <a:schemeClr val="tx1"/>
                </a:solidFill>
                <a:latin typeface="Calibri" pitchFamily="34" charset="0"/>
              </a:defRPr>
            </a:lvl9pPr>
          </a:lstStyle>
          <a:p>
            <a:pPr>
              <a:spcBef>
                <a:spcPct val="0"/>
              </a:spcBef>
              <a:buFontTx/>
              <a:buNone/>
            </a:pPr>
            <a:r>
              <a:rPr lang="en-US" altLang="de-DE" sz="1800" i="1" dirty="0">
                <a:solidFill>
                  <a:srgbClr val="FF0000"/>
                </a:solidFill>
                <a:latin typeface="Arial" charset="0"/>
                <a:ea typeface="Gulim" pitchFamily="34" charset="-127"/>
              </a:rPr>
              <a:t>* </a:t>
            </a:r>
            <a:r>
              <a:rPr lang="en-US" altLang="de-DE" sz="1800" i="1" dirty="0">
                <a:latin typeface="Arial" charset="0"/>
                <a:ea typeface="Gulim" pitchFamily="34" charset="-127"/>
              </a:rPr>
              <a:t>short cycle (only one SA2 meeting)</a:t>
            </a:r>
          </a:p>
        </p:txBody>
      </p:sp>
      <p:sp>
        <p:nvSpPr>
          <p:cNvPr id="11315" name="Rectangle 7"/>
          <p:cNvSpPr>
            <a:spLocks noChangeArrowheads="1"/>
          </p:cNvSpPr>
          <p:nvPr/>
        </p:nvSpPr>
        <p:spPr bwMode="auto">
          <a:xfrm>
            <a:off x="4303713" y="5800725"/>
            <a:ext cx="4787900" cy="3693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itchFamily="34" charset="0"/>
              </a:defRPr>
            </a:lvl1pPr>
            <a:lvl2pPr marL="742950" indent="-285750">
              <a:spcBef>
                <a:spcPct val="20000"/>
              </a:spcBef>
              <a:buClr>
                <a:srgbClr val="C00000"/>
              </a:buClr>
              <a:buFont typeface="Arial" charset="0"/>
              <a:buChar char="•"/>
              <a:defRPr sz="2400">
                <a:solidFill>
                  <a:schemeClr val="tx1"/>
                </a:solidFill>
                <a:latin typeface="Calibri" pitchFamily="34" charset="0"/>
              </a:defRPr>
            </a:lvl2pPr>
            <a:lvl3pPr marL="1143000" indent="-228600">
              <a:spcBef>
                <a:spcPct val="20000"/>
              </a:spcBef>
              <a:buFont typeface="Arial" charset="0"/>
              <a:buChar char="•"/>
              <a:defRPr sz="2000">
                <a:solidFill>
                  <a:schemeClr val="tx1"/>
                </a:solidFill>
                <a:latin typeface="Calibri" pitchFamily="34" charset="0"/>
              </a:defRPr>
            </a:lvl3pPr>
            <a:lvl4pPr marL="1600200" indent="-228600">
              <a:spcBef>
                <a:spcPct val="20000"/>
              </a:spcBef>
              <a:buFont typeface="Arial" charset="0"/>
              <a:buChar char="–"/>
              <a:defRPr>
                <a:solidFill>
                  <a:schemeClr val="tx1"/>
                </a:solidFill>
                <a:latin typeface="Calibri" pitchFamily="34" charset="0"/>
              </a:defRPr>
            </a:lvl4pPr>
            <a:lvl5pPr marL="2057400" indent="-228600">
              <a:spcBef>
                <a:spcPct val="20000"/>
              </a:spcBef>
              <a:buFont typeface="Arial" charset="0"/>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1600">
                <a:solidFill>
                  <a:schemeClr val="tx1"/>
                </a:solidFill>
                <a:latin typeface="Calibri" pitchFamily="34" charset="0"/>
              </a:defRPr>
            </a:lvl9pPr>
          </a:lstStyle>
          <a:p>
            <a:pPr>
              <a:spcBef>
                <a:spcPct val="0"/>
              </a:spcBef>
              <a:buFontTx/>
              <a:buNone/>
            </a:pPr>
            <a:r>
              <a:rPr lang="en-US" altLang="de-DE" sz="1800" b="1" dirty="0">
                <a:solidFill>
                  <a:srgbClr val="7030A0"/>
                </a:solidFill>
                <a:latin typeface="Arial" charset="0"/>
                <a:sym typeface="Wingdings" pitchFamily="2" charset="2"/>
              </a:rPr>
              <a:t></a:t>
            </a:r>
            <a:r>
              <a:rPr lang="en-US" altLang="de-DE" sz="1800" i="1" dirty="0">
                <a:latin typeface="Arial" charset="0"/>
                <a:ea typeface="Gulim" pitchFamily="34" charset="-127"/>
              </a:rPr>
              <a:t> </a:t>
            </a:r>
            <a:r>
              <a:rPr lang="en-US" altLang="de-DE" sz="1800" i="1" dirty="0" smtClean="0">
                <a:latin typeface="Arial" charset="0"/>
                <a:ea typeface="Gulim" pitchFamily="34" charset="-127"/>
              </a:rPr>
              <a:t>e.g. </a:t>
            </a:r>
            <a:r>
              <a:rPr lang="en-US" altLang="de-DE" sz="1800" i="1" dirty="0" err="1" smtClean="0">
                <a:latin typeface="Arial" charset="0"/>
                <a:ea typeface="Gulim" pitchFamily="34" charset="-127"/>
              </a:rPr>
              <a:t>TEI11</a:t>
            </a:r>
            <a:r>
              <a:rPr lang="en-US" altLang="de-DE" sz="1800" i="1" dirty="0" smtClean="0">
                <a:latin typeface="Arial" charset="0"/>
                <a:ea typeface="Gulim" pitchFamily="34" charset="-127"/>
              </a:rPr>
              <a:t> </a:t>
            </a:r>
            <a:r>
              <a:rPr lang="en-US" altLang="de-DE" sz="1800" i="1" dirty="0">
                <a:latin typeface="Arial" charset="0"/>
                <a:ea typeface="Gulim" pitchFamily="34" charset="-127"/>
              </a:rPr>
              <a:t>during </a:t>
            </a:r>
            <a:r>
              <a:rPr lang="en-US" altLang="de-DE" sz="1800" i="1" dirty="0" smtClean="0">
                <a:latin typeface="Arial" charset="0"/>
                <a:ea typeface="Gulim" pitchFamily="34" charset="-127"/>
              </a:rPr>
              <a:t>the </a:t>
            </a:r>
            <a:r>
              <a:rPr lang="en-US" altLang="de-DE" sz="1800" i="1" dirty="0" err="1" smtClean="0">
                <a:latin typeface="Arial" charset="0"/>
                <a:ea typeface="Gulim" pitchFamily="34" charset="-127"/>
              </a:rPr>
              <a:t>Rel</a:t>
            </a:r>
            <a:r>
              <a:rPr lang="en-US" altLang="de-DE" sz="1800" i="1" dirty="0" smtClean="0">
                <a:latin typeface="Arial" charset="0"/>
                <a:ea typeface="Gulim" pitchFamily="34" charset="-127"/>
              </a:rPr>
              <a:t>-13 time frame</a:t>
            </a:r>
            <a:endParaRPr lang="en-US" altLang="de-DE" sz="1800" i="1" dirty="0">
              <a:latin typeface="Arial" charset="0"/>
              <a:ea typeface="Gulim" pitchFamily="34" charset="-127"/>
            </a:endParaRPr>
          </a:p>
        </p:txBody>
      </p:sp>
      <p:sp>
        <p:nvSpPr>
          <p:cNvPr id="8" name="Rectangle 7"/>
          <p:cNvSpPr>
            <a:spLocks noChangeArrowheads="1"/>
          </p:cNvSpPr>
          <p:nvPr/>
        </p:nvSpPr>
        <p:spPr bwMode="auto">
          <a:xfrm>
            <a:off x="457200" y="6070006"/>
            <a:ext cx="8458199" cy="3693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spcBef>
                <a:spcPct val="20000"/>
              </a:spcBef>
              <a:buBlip>
                <a:blip r:embed="rId2"/>
              </a:buBlip>
              <a:defRPr sz="2800">
                <a:solidFill>
                  <a:schemeClr val="tx1"/>
                </a:solidFill>
                <a:latin typeface="Calibri" pitchFamily="34" charset="0"/>
              </a:defRPr>
            </a:lvl1pPr>
            <a:lvl2pPr marL="742950" indent="-285750">
              <a:spcBef>
                <a:spcPct val="20000"/>
              </a:spcBef>
              <a:buClr>
                <a:srgbClr val="C00000"/>
              </a:buClr>
              <a:buFont typeface="Arial" charset="0"/>
              <a:buChar char="•"/>
              <a:defRPr sz="2400">
                <a:solidFill>
                  <a:schemeClr val="tx1"/>
                </a:solidFill>
                <a:latin typeface="Calibri" pitchFamily="34" charset="0"/>
              </a:defRPr>
            </a:lvl2pPr>
            <a:lvl3pPr marL="1143000" indent="-228600">
              <a:spcBef>
                <a:spcPct val="20000"/>
              </a:spcBef>
              <a:buFont typeface="Arial" charset="0"/>
              <a:buChar char="•"/>
              <a:defRPr sz="2000">
                <a:solidFill>
                  <a:schemeClr val="tx1"/>
                </a:solidFill>
                <a:latin typeface="Calibri" pitchFamily="34" charset="0"/>
              </a:defRPr>
            </a:lvl3pPr>
            <a:lvl4pPr marL="1600200" indent="-228600">
              <a:spcBef>
                <a:spcPct val="20000"/>
              </a:spcBef>
              <a:buFont typeface="Arial" charset="0"/>
              <a:buChar char="–"/>
              <a:defRPr>
                <a:solidFill>
                  <a:schemeClr val="tx1"/>
                </a:solidFill>
                <a:latin typeface="Calibri" pitchFamily="34" charset="0"/>
              </a:defRPr>
            </a:lvl4pPr>
            <a:lvl5pPr marL="2057400" indent="-228600">
              <a:spcBef>
                <a:spcPct val="20000"/>
              </a:spcBef>
              <a:buFont typeface="Arial" charset="0"/>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1600">
                <a:solidFill>
                  <a:schemeClr val="tx1"/>
                </a:solidFill>
                <a:latin typeface="Calibri" pitchFamily="34" charset="0"/>
              </a:defRPr>
            </a:lvl9pPr>
          </a:lstStyle>
          <a:p>
            <a:pPr>
              <a:spcBef>
                <a:spcPct val="0"/>
              </a:spcBef>
              <a:buFontTx/>
              <a:buNone/>
            </a:pPr>
            <a:r>
              <a:rPr lang="en-US" altLang="de-DE" sz="1800" i="1" dirty="0">
                <a:latin typeface="Arial" charset="0"/>
                <a:ea typeface="Gulim" pitchFamily="34" charset="-127"/>
              </a:rPr>
              <a:t>Note: Only category F or D </a:t>
            </a:r>
            <a:r>
              <a:rPr lang="en-US" altLang="de-DE" sz="1800" i="1" dirty="0" err="1">
                <a:latin typeface="Arial" charset="0"/>
                <a:ea typeface="Gulim" pitchFamily="34" charset="-127"/>
              </a:rPr>
              <a:t>CRs</a:t>
            </a:r>
            <a:r>
              <a:rPr lang="en-US" altLang="de-DE" sz="1800" i="1" dirty="0">
                <a:latin typeface="Arial" charset="0"/>
                <a:ea typeface="Gulim" pitchFamily="34" charset="-127"/>
              </a:rPr>
              <a:t> are counted. Category A </a:t>
            </a:r>
            <a:r>
              <a:rPr lang="en-US" altLang="de-DE" sz="1800" i="1" dirty="0" err="1">
                <a:latin typeface="Arial" charset="0"/>
                <a:ea typeface="Gulim" pitchFamily="34" charset="-127"/>
              </a:rPr>
              <a:t>CRs</a:t>
            </a:r>
            <a:r>
              <a:rPr lang="en-US" altLang="de-DE" sz="1800" i="1" dirty="0">
                <a:latin typeface="Arial" charset="0"/>
                <a:ea typeface="Gulim" pitchFamily="34" charset="-127"/>
              </a:rPr>
              <a:t> are not counted.</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a:extLst/>
        </p:spPr>
        <p:txBody>
          <a:bodyPr rtlCol="0">
            <a:normAutofit/>
          </a:bodyPr>
          <a:lstStyle/>
          <a:p>
            <a:pPr eaLnBrk="1" hangingPunct="1">
              <a:defRPr/>
            </a:pPr>
            <a:r>
              <a:rPr lang="en-US" dirty="0" smtClean="0">
                <a:effectLst>
                  <a:outerShdw blurRad="38100" dist="38100" dir="2700000" algn="tl">
                    <a:srgbClr val="C0C0C0"/>
                  </a:outerShdw>
                </a:effectLst>
              </a:rPr>
              <a:t>Contents</a:t>
            </a:r>
          </a:p>
        </p:txBody>
      </p:sp>
      <p:sp>
        <p:nvSpPr>
          <p:cNvPr id="57347" name="Rectangle 3"/>
          <p:cNvSpPr>
            <a:spLocks noGrp="1"/>
          </p:cNvSpPr>
          <p:nvPr>
            <p:ph type="body" idx="1"/>
          </p:nvPr>
        </p:nvSpPr>
        <p:spPr>
          <a:xfrm>
            <a:off x="457200" y="1409700"/>
            <a:ext cx="8229600" cy="4525963"/>
          </a:xfrm>
        </p:spPr>
        <p:txBody>
          <a:bodyPr/>
          <a:lstStyle/>
          <a:p>
            <a:pPr eaLnBrk="1" hangingPunct="1">
              <a:defRPr/>
            </a:pPr>
            <a:r>
              <a:rPr lang="en-GB" sz="2400" dirty="0" smtClean="0">
                <a:solidFill>
                  <a:schemeClr val="bg1">
                    <a:lumMod val="65000"/>
                  </a:schemeClr>
                </a:solidFill>
              </a:rPr>
              <a:t> 1) General aspects (events since SA#71, statistics, next meetings)</a:t>
            </a:r>
          </a:p>
          <a:p>
            <a:pPr eaLnBrk="1" hangingPunct="1">
              <a:defRPr/>
            </a:pPr>
            <a:r>
              <a:rPr lang="en-GB" sz="2400" b="1" i="1" dirty="0" smtClean="0"/>
              <a:t> 2) SA Work Report</a:t>
            </a:r>
          </a:p>
          <a:p>
            <a:pPr lvl="1" eaLnBrk="1" hangingPunct="1">
              <a:defRPr/>
            </a:pPr>
            <a:r>
              <a:rPr lang="en-GB" sz="2000" dirty="0" smtClean="0">
                <a:solidFill>
                  <a:schemeClr val="bg1">
                    <a:lumMod val="65000"/>
                  </a:schemeClr>
                </a:solidFill>
              </a:rPr>
              <a:t>2.1) Rel-12 and before Maintenance</a:t>
            </a:r>
          </a:p>
          <a:p>
            <a:pPr lvl="1" eaLnBrk="1" hangingPunct="1">
              <a:defRPr/>
            </a:pPr>
            <a:r>
              <a:rPr lang="en-GB" sz="2000" b="1" i="1" dirty="0" smtClean="0"/>
              <a:t>2.2  Rel-13 Work and Maintenance</a:t>
            </a:r>
          </a:p>
          <a:p>
            <a:pPr lvl="1" eaLnBrk="1" hangingPunct="1">
              <a:defRPr/>
            </a:pPr>
            <a:r>
              <a:rPr lang="en-GB" sz="2000" dirty="0" smtClean="0">
                <a:solidFill>
                  <a:schemeClr val="bg1">
                    <a:lumMod val="65000"/>
                  </a:schemeClr>
                </a:solidFill>
              </a:rPr>
              <a:t>2.3) Rel-14 Work and Maintenance</a:t>
            </a:r>
          </a:p>
          <a:p>
            <a:pPr lvl="1" eaLnBrk="1" hangingPunct="1">
              <a:defRPr/>
            </a:pPr>
            <a:r>
              <a:rPr lang="en-GB" sz="2000" dirty="0" smtClean="0">
                <a:solidFill>
                  <a:schemeClr val="bg1">
                    <a:lumMod val="65000"/>
                  </a:schemeClr>
                </a:solidFill>
              </a:rPr>
              <a:t>2.4) New and Updated WIDs/SIDs and Exceptions</a:t>
            </a:r>
          </a:p>
          <a:p>
            <a:pPr lvl="1" eaLnBrk="1" hangingPunct="1">
              <a:defRPr/>
            </a:pPr>
            <a:r>
              <a:rPr lang="en-GB" sz="2000" dirty="0" smtClean="0">
                <a:solidFill>
                  <a:schemeClr val="bg1">
                    <a:lumMod val="65000"/>
                  </a:schemeClr>
                </a:solidFill>
              </a:rPr>
              <a:t>2.5) </a:t>
            </a:r>
            <a:r>
              <a:rPr lang="en-GB" sz="2000" dirty="0" err="1" smtClean="0">
                <a:solidFill>
                  <a:schemeClr val="bg1">
                    <a:lumMod val="65000"/>
                  </a:schemeClr>
                </a:solidFill>
              </a:rPr>
              <a:t>IETF</a:t>
            </a:r>
            <a:r>
              <a:rPr lang="en-GB" sz="2000" dirty="0" smtClean="0">
                <a:solidFill>
                  <a:schemeClr val="bg1">
                    <a:lumMod val="65000"/>
                  </a:schemeClr>
                </a:solidFill>
              </a:rPr>
              <a:t> Dependency Update</a:t>
            </a:r>
          </a:p>
          <a:p>
            <a:pPr eaLnBrk="1" hangingPunct="1">
              <a:defRPr/>
            </a:pPr>
            <a:r>
              <a:rPr lang="en-GB" sz="2400" dirty="0" smtClean="0">
                <a:solidFill>
                  <a:schemeClr val="bg1">
                    <a:lumMod val="65000"/>
                  </a:schemeClr>
                </a:solidFill>
              </a:rPr>
              <a:t> 3) Action Items</a:t>
            </a:r>
          </a:p>
          <a:p>
            <a:pPr eaLnBrk="1" hangingPunct="1">
              <a:defRPr/>
            </a:pPr>
            <a:r>
              <a:rPr lang="en-GB" sz="2400" dirty="0" smtClean="0">
                <a:solidFill>
                  <a:schemeClr val="bg1">
                    <a:lumMod val="65000"/>
                  </a:schemeClr>
                </a:solidFill>
              </a:rPr>
              <a:t> 4) Documents for Information and Approval</a:t>
            </a:r>
          </a:p>
          <a:p>
            <a:pPr eaLnBrk="1" hangingPunct="1">
              <a:defRPr/>
            </a:pPr>
            <a:r>
              <a:rPr lang="en-GB" sz="2400" dirty="0" smtClean="0">
                <a:solidFill>
                  <a:schemeClr val="bg1">
                    <a:lumMod val="65000"/>
                  </a:schemeClr>
                </a:solidFill>
              </a:rPr>
              <a:t> 5) Collected Items requiring action from SA</a:t>
            </a:r>
          </a:p>
        </p:txBody>
      </p:sp>
      <p:sp>
        <p:nvSpPr>
          <p:cNvPr id="14340" name="Text Box 3"/>
          <p:cNvSpPr txBox="1">
            <a:spLocks noChangeArrowheads="1"/>
          </p:cNvSpPr>
          <p:nvPr/>
        </p:nvSpPr>
        <p:spPr bwMode="auto">
          <a:xfrm>
            <a:off x="77788" y="2962275"/>
            <a:ext cx="4572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itchFamily="34" charset="0"/>
              </a:defRPr>
            </a:lvl1pPr>
            <a:lvl2pPr marL="742950" indent="-285750">
              <a:spcBef>
                <a:spcPct val="20000"/>
              </a:spcBef>
              <a:buClr>
                <a:srgbClr val="C00000"/>
              </a:buClr>
              <a:buFont typeface="Arial" charset="0"/>
              <a:buChar char="•"/>
              <a:defRPr sz="2400">
                <a:solidFill>
                  <a:schemeClr val="tx1"/>
                </a:solidFill>
                <a:latin typeface="Calibri" pitchFamily="34" charset="0"/>
              </a:defRPr>
            </a:lvl2pPr>
            <a:lvl3pPr marL="1143000" indent="-228600">
              <a:spcBef>
                <a:spcPct val="20000"/>
              </a:spcBef>
              <a:buFont typeface="Arial" charset="0"/>
              <a:buChar char="•"/>
              <a:defRPr sz="2000">
                <a:solidFill>
                  <a:schemeClr val="tx1"/>
                </a:solidFill>
                <a:latin typeface="Calibri" pitchFamily="34" charset="0"/>
              </a:defRPr>
            </a:lvl3pPr>
            <a:lvl4pPr marL="1600200" indent="-228600">
              <a:spcBef>
                <a:spcPct val="20000"/>
              </a:spcBef>
              <a:buFont typeface="Arial" charset="0"/>
              <a:buChar char="–"/>
              <a:defRPr>
                <a:solidFill>
                  <a:schemeClr val="tx1"/>
                </a:solidFill>
                <a:latin typeface="Calibri" pitchFamily="34" charset="0"/>
              </a:defRPr>
            </a:lvl4pPr>
            <a:lvl5pPr marL="2057400" indent="-228600">
              <a:spcBef>
                <a:spcPct val="20000"/>
              </a:spcBef>
              <a:buFont typeface="Arial" charset="0"/>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1600">
                <a:solidFill>
                  <a:schemeClr val="tx1"/>
                </a:solidFill>
                <a:latin typeface="Calibri" pitchFamily="34" charset="0"/>
              </a:defRPr>
            </a:lvl9pPr>
          </a:lstStyle>
          <a:p>
            <a:pPr eaLnBrk="1" hangingPunct="1">
              <a:spcBef>
                <a:spcPct val="0"/>
              </a:spcBef>
              <a:buFontTx/>
              <a:buNone/>
            </a:pPr>
            <a:r>
              <a:rPr lang="en-GB" altLang="ko-KR" sz="2400">
                <a:latin typeface="Wingdings" pitchFamily="2" charset="2"/>
                <a:ea typeface="Gulim" pitchFamily="34" charset="-127"/>
              </a:rPr>
              <a:t>è</a:t>
            </a:r>
            <a:endParaRPr lang="en-GB" altLang="ko-KR" sz="2400">
              <a:latin typeface="Times New Roman" pitchFamily="18" charset="0"/>
              <a:ea typeface="Gulim" pitchFamily="34" charset="-127"/>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p:nvPr>
        </p:nvSpPr>
        <p:spPr/>
        <p:txBody>
          <a:bodyPr/>
          <a:lstStyle/>
          <a:p>
            <a:r>
              <a:rPr lang="en-US" altLang="de-DE" sz="2800" b="1" dirty="0" smtClean="0"/>
              <a:t>2.2) </a:t>
            </a:r>
            <a:r>
              <a:rPr lang="de-DE" altLang="de-DE" sz="2800" b="1" dirty="0" smtClean="0"/>
              <a:t>Rel-13 Work and Maintenance (1/4)</a:t>
            </a:r>
          </a:p>
        </p:txBody>
      </p:sp>
      <p:sp>
        <p:nvSpPr>
          <p:cNvPr id="23555" name="Content Placeholder 2"/>
          <p:cNvSpPr>
            <a:spLocks noGrp="1"/>
          </p:cNvSpPr>
          <p:nvPr>
            <p:ph idx="1"/>
          </p:nvPr>
        </p:nvSpPr>
        <p:spPr>
          <a:xfrm>
            <a:off x="403225" y="1250831"/>
            <a:ext cx="8229600" cy="4891208"/>
          </a:xfrm>
        </p:spPr>
        <p:txBody>
          <a:bodyPr/>
          <a:lstStyle/>
          <a:p>
            <a:r>
              <a:rPr lang="de-DE" altLang="de-DE" dirty="0" smtClean="0"/>
              <a:t> Work Progress on Corrections</a:t>
            </a:r>
          </a:p>
        </p:txBody>
      </p:sp>
      <p:graphicFrame>
        <p:nvGraphicFramePr>
          <p:cNvPr id="7" name="Table 6"/>
          <p:cNvGraphicFramePr>
            <a:graphicFrameLocks noGrp="1"/>
          </p:cNvGraphicFramePr>
          <p:nvPr>
            <p:extLst>
              <p:ext uri="{D42A27DB-BD31-4B8C-83A1-F6EECF244321}">
                <p14:modId xmlns="" xmlns:p14="http://schemas.microsoft.com/office/powerpoint/2010/main" val="4129323240"/>
              </p:ext>
            </p:extLst>
          </p:nvPr>
        </p:nvGraphicFramePr>
        <p:xfrm>
          <a:off x="202019" y="1888981"/>
          <a:ext cx="8560981" cy="3767427"/>
        </p:xfrm>
        <a:graphic>
          <a:graphicData uri="http://schemas.openxmlformats.org/drawingml/2006/table">
            <a:tbl>
              <a:tblPr/>
              <a:tblGrid>
                <a:gridCol w="3066414"/>
                <a:gridCol w="524073"/>
                <a:gridCol w="499506"/>
                <a:gridCol w="532261"/>
                <a:gridCol w="474940"/>
                <a:gridCol w="474940"/>
                <a:gridCol w="532261"/>
                <a:gridCol w="458562"/>
                <a:gridCol w="499506"/>
                <a:gridCol w="499506"/>
                <a:gridCol w="499506"/>
                <a:gridCol w="499506"/>
              </a:tblGrid>
              <a:tr h="457144">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rPr>
                        <a:t>SA</a:t>
                      </a:r>
                    </a:p>
                  </a:txBody>
                  <a:tcPr marL="91435" marR="91435" marT="45698" marB="45698" horzOverflow="overflow">
                    <a:lnL>
                      <a:noFill/>
                    </a:lnL>
                    <a:lnR>
                      <a:noFill/>
                    </a:lnR>
                    <a:lnT>
                      <a:noFill/>
                    </a:lnT>
                    <a:lnB>
                      <a:noFill/>
                    </a:lnB>
                    <a:lnTlToBr>
                      <a:noFill/>
                    </a:lnTlToBr>
                    <a:lnBlToTr>
                      <a:noFill/>
                    </a:lnBlToTr>
                    <a:solidFill>
                      <a:srgbClr val="7E9632"/>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rPr>
                        <a:t>62</a:t>
                      </a:r>
                    </a:p>
                  </a:txBody>
                  <a:tcPr marL="91435" marR="91435" marT="45698" marB="45698" horzOverflow="overflow">
                    <a:lnL>
                      <a:noFill/>
                    </a:lnL>
                    <a:lnR>
                      <a:noFill/>
                    </a:lnR>
                    <a:lnT>
                      <a:noFill/>
                    </a:lnT>
                    <a:lnB>
                      <a:noFill/>
                    </a:lnB>
                    <a:lnTlToBr>
                      <a:noFill/>
                    </a:lnTlToBr>
                    <a:lnBlToTr>
                      <a:noFill/>
                    </a:lnBlToTr>
                    <a:solidFill>
                      <a:srgbClr val="DBE7B6"/>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rPr>
                        <a:t>63</a:t>
                      </a:r>
                      <a:r>
                        <a:rPr kumimoji="0" lang="en-US" sz="2000" b="0" i="0" u="none" strike="noStrike" cap="none" normalizeH="0" baseline="0" dirty="0" smtClean="0">
                          <a:ln>
                            <a:noFill/>
                          </a:ln>
                          <a:solidFill>
                            <a:srgbClr val="FF0000"/>
                          </a:solidFill>
                          <a:effectLst/>
                          <a:latin typeface="Calibri" pitchFamily="34" charset="0"/>
                        </a:rPr>
                        <a:t>*</a:t>
                      </a:r>
                    </a:p>
                  </a:txBody>
                  <a:tcPr marL="91435" marR="91435" marT="45698" marB="45698" horzOverflow="overflow">
                    <a:lnL>
                      <a:noFill/>
                    </a:lnL>
                    <a:lnR>
                      <a:noFill/>
                    </a:lnR>
                    <a:lnT>
                      <a:noFill/>
                    </a:lnT>
                    <a:lnB>
                      <a:noFill/>
                    </a:lnB>
                    <a:lnTlToBr>
                      <a:noFill/>
                    </a:lnTlToBr>
                    <a:lnBlToTr>
                      <a:noFill/>
                    </a:lnBlToTr>
                    <a:solidFill>
                      <a:srgbClr val="DBE7B6"/>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rPr>
                        <a:t>64</a:t>
                      </a:r>
                    </a:p>
                  </a:txBody>
                  <a:tcPr marL="91435" marR="91435" marT="45698" marB="45698" horzOverflow="overflow">
                    <a:lnL>
                      <a:noFill/>
                    </a:lnL>
                    <a:lnR>
                      <a:noFill/>
                    </a:lnR>
                    <a:lnT>
                      <a:noFill/>
                    </a:lnT>
                    <a:lnB>
                      <a:noFill/>
                    </a:lnB>
                    <a:lnTlToBr>
                      <a:noFill/>
                    </a:lnTlToBr>
                    <a:lnBlToTr>
                      <a:noFill/>
                    </a:lnBlToTr>
                    <a:solidFill>
                      <a:srgbClr val="DBE7B6"/>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rPr>
                        <a:t>65</a:t>
                      </a:r>
                      <a:r>
                        <a:rPr kumimoji="0" lang="en-US" sz="2000" b="0" i="0" u="none" strike="noStrike" cap="none" normalizeH="0" baseline="0" dirty="0" smtClean="0">
                          <a:ln>
                            <a:noFill/>
                          </a:ln>
                          <a:solidFill>
                            <a:srgbClr val="FF0000"/>
                          </a:solidFill>
                          <a:effectLst/>
                          <a:latin typeface="Calibri" pitchFamily="34" charset="0"/>
                        </a:rPr>
                        <a:t>*</a:t>
                      </a:r>
                    </a:p>
                  </a:txBody>
                  <a:tcPr marL="91435" marR="91435" marT="45698" marB="45698" horzOverflow="overflow">
                    <a:lnL>
                      <a:noFill/>
                    </a:lnL>
                    <a:lnR>
                      <a:noFill/>
                    </a:lnR>
                    <a:lnT>
                      <a:noFill/>
                    </a:lnT>
                    <a:lnB>
                      <a:noFill/>
                    </a:lnB>
                    <a:lnTlToBr>
                      <a:noFill/>
                    </a:lnTlToBr>
                    <a:lnBlToTr>
                      <a:noFill/>
                    </a:lnBlToTr>
                    <a:solidFill>
                      <a:srgbClr val="DBE7B6"/>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rPr>
                        <a:t>66</a:t>
                      </a:r>
                    </a:p>
                  </a:txBody>
                  <a:tcPr marL="91435" marR="91435" marT="45698" marB="45698" horzOverflow="overflow">
                    <a:lnL>
                      <a:noFill/>
                    </a:lnL>
                    <a:lnR>
                      <a:noFill/>
                    </a:lnR>
                    <a:lnT>
                      <a:noFill/>
                    </a:lnT>
                    <a:lnB>
                      <a:noFill/>
                    </a:lnB>
                    <a:lnTlToBr>
                      <a:noFill/>
                    </a:lnTlToBr>
                    <a:lnBlToTr>
                      <a:noFill/>
                    </a:lnBlToTr>
                    <a:solidFill>
                      <a:srgbClr val="DBE7B6"/>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rPr>
                        <a:t>67</a:t>
                      </a:r>
                      <a:r>
                        <a:rPr kumimoji="0" lang="en-US" sz="2000" b="0" i="0" u="none" strike="noStrike" cap="none" normalizeH="0" baseline="0" dirty="0" smtClean="0">
                          <a:ln>
                            <a:noFill/>
                          </a:ln>
                          <a:solidFill>
                            <a:srgbClr val="FF0000"/>
                          </a:solidFill>
                          <a:effectLst/>
                          <a:latin typeface="Calibri" pitchFamily="34" charset="0"/>
                        </a:rPr>
                        <a:t>*</a:t>
                      </a:r>
                    </a:p>
                  </a:txBody>
                  <a:tcPr marL="91435" marR="91435" marT="45698" marB="45698" horzOverflow="overflow">
                    <a:lnL>
                      <a:noFill/>
                    </a:lnL>
                    <a:lnR>
                      <a:noFill/>
                    </a:lnR>
                    <a:lnT>
                      <a:noFill/>
                    </a:lnT>
                    <a:lnB>
                      <a:noFill/>
                    </a:lnB>
                    <a:lnTlToBr>
                      <a:noFill/>
                    </a:lnTlToBr>
                    <a:lnBlToTr>
                      <a:noFill/>
                    </a:lnBlToTr>
                    <a:solidFill>
                      <a:srgbClr val="DBE7B6"/>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rPr>
                        <a:t>68</a:t>
                      </a:r>
                    </a:p>
                  </a:txBody>
                  <a:tcPr marL="91435" marR="91435" marT="45698" marB="45698" horzOverflow="overflow">
                    <a:lnL>
                      <a:noFill/>
                    </a:lnL>
                    <a:lnR>
                      <a:noFill/>
                    </a:lnR>
                    <a:lnT>
                      <a:noFill/>
                    </a:lnT>
                    <a:lnB>
                      <a:noFill/>
                    </a:lnB>
                    <a:lnTlToBr>
                      <a:noFill/>
                    </a:lnTlToBr>
                    <a:lnBlToTr>
                      <a:noFill/>
                    </a:lnBlToTr>
                    <a:solidFill>
                      <a:srgbClr val="DBE7B6"/>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rPr>
                        <a:t>69</a:t>
                      </a:r>
                    </a:p>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0" i="0" u="none" strike="noStrike" kern="1200" cap="none" normalizeH="0" baseline="0" dirty="0" smtClean="0">
                          <a:ln>
                            <a:noFill/>
                          </a:ln>
                          <a:solidFill>
                            <a:srgbClr val="FF0000"/>
                          </a:solidFill>
                          <a:effectLst/>
                          <a:latin typeface="Calibri" pitchFamily="34" charset="0"/>
                          <a:ea typeface="+mn-ea"/>
                          <a:cs typeface="+mn-cs"/>
                        </a:rPr>
                        <a:t>*</a:t>
                      </a:r>
                    </a:p>
                  </a:txBody>
                  <a:tcPr marL="91435" marR="91435" marT="45698" marB="45698" horzOverflow="overflow">
                    <a:lnL>
                      <a:noFill/>
                    </a:lnL>
                    <a:lnR>
                      <a:noFill/>
                    </a:lnR>
                    <a:lnT>
                      <a:noFill/>
                    </a:lnT>
                    <a:lnB>
                      <a:noFill/>
                    </a:lnB>
                    <a:lnTlToBr>
                      <a:noFill/>
                    </a:lnTlToBr>
                    <a:lnBlToTr>
                      <a:noFill/>
                    </a:lnBlToTr>
                    <a:solidFill>
                      <a:srgbClr val="DBE7B6"/>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0" i="0" u="none" strike="noStrike" kern="1200" cap="none" normalizeH="0" baseline="0" dirty="0" smtClean="0">
                          <a:ln>
                            <a:noFill/>
                          </a:ln>
                          <a:solidFill>
                            <a:schemeClr val="tx1"/>
                          </a:solidFill>
                          <a:effectLst/>
                          <a:latin typeface="Calibri" pitchFamily="34" charset="0"/>
                          <a:ea typeface="+mn-ea"/>
                          <a:cs typeface="+mn-cs"/>
                        </a:rPr>
                        <a:t>70</a:t>
                      </a:r>
                    </a:p>
                  </a:txBody>
                  <a:tcPr marL="91435" marR="91435" marT="45698" marB="45698" horzOverflow="overflow">
                    <a:lnL>
                      <a:noFill/>
                    </a:lnL>
                    <a:lnR>
                      <a:noFill/>
                    </a:lnR>
                    <a:lnT>
                      <a:noFill/>
                    </a:lnT>
                    <a:lnB>
                      <a:noFill/>
                    </a:lnB>
                    <a:lnTlToBr>
                      <a:noFill/>
                    </a:lnTlToBr>
                    <a:lnBlToTr>
                      <a:noFill/>
                    </a:lnBlToTr>
                    <a:solidFill>
                      <a:srgbClr val="DBE7B6"/>
                    </a:solidFill>
                  </a:tcPr>
                </a:tc>
                <a:tc>
                  <a:txBody>
                    <a:bodyPr/>
                    <a:lstStyle/>
                    <a:p>
                      <a:r>
                        <a:rPr lang="en-US" dirty="0" smtClean="0"/>
                        <a:t>71</a:t>
                      </a:r>
                      <a:endParaRPr lang="en-US" dirty="0"/>
                    </a:p>
                  </a:txBody>
                  <a:tcPr marL="91435" marR="91435" marT="45698" marB="45698" horzOverflow="overflow">
                    <a:lnL>
                      <a:noFill/>
                    </a:lnL>
                    <a:lnR>
                      <a:noFill/>
                    </a:lnR>
                    <a:lnT>
                      <a:noFill/>
                    </a:lnT>
                    <a:lnB>
                      <a:noFill/>
                    </a:lnB>
                    <a:lnTlToBr>
                      <a:noFill/>
                    </a:lnTlToBr>
                    <a:lnBlToTr>
                      <a:noFill/>
                    </a:lnBlToTr>
                    <a:solidFill>
                      <a:srgbClr val="DBE7B6"/>
                    </a:solidFill>
                  </a:tcPr>
                </a:tc>
                <a:tc>
                  <a:txBody>
                    <a:bodyPr/>
                    <a:lstStyle/>
                    <a:p>
                      <a:r>
                        <a:rPr lang="en-US" dirty="0" smtClean="0"/>
                        <a:t>72</a:t>
                      </a:r>
                      <a:endParaRPr lang="en-US" dirty="0"/>
                    </a:p>
                  </a:txBody>
                  <a:tcPr marL="91435" marR="91435" marT="45698" marB="45698" horzOverflow="overflow">
                    <a:lnL>
                      <a:noFill/>
                    </a:lnL>
                    <a:lnR>
                      <a:noFill/>
                    </a:lnR>
                    <a:lnT>
                      <a:noFill/>
                    </a:lnT>
                    <a:lnB>
                      <a:noFill/>
                    </a:lnB>
                    <a:lnTlToBr>
                      <a:noFill/>
                    </a:lnTlToBr>
                    <a:lnBlToTr>
                      <a:noFill/>
                    </a:lnBlToTr>
                    <a:solidFill>
                      <a:srgbClr val="DBE7B6"/>
                    </a:solidFill>
                  </a:tcPr>
                </a:tc>
              </a:tr>
              <a:tr h="73801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rPr>
                        <a:t># Approved (Maintenance of Rel-13 Work Items)</a:t>
                      </a:r>
                    </a:p>
                  </a:txBody>
                  <a:tcPr marL="91435" marR="91435" marT="45698" marB="45698" horzOverflow="overflow">
                    <a:lnL>
                      <a:noFill/>
                    </a:lnL>
                    <a:lnR>
                      <a:noFill/>
                    </a:lnR>
                    <a:lnT>
                      <a:noFill/>
                    </a:lnT>
                    <a:lnB>
                      <a:noFill/>
                    </a:lnB>
                    <a:lnTlToBr>
                      <a:noFill/>
                    </a:lnTlToBr>
                    <a:lnBlToTr>
                      <a:noFill/>
                    </a:lnBlToTr>
                    <a:solidFill>
                      <a:srgbClr val="7E9632"/>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rPr>
                        <a:t>16</a:t>
                      </a:r>
                    </a:p>
                  </a:txBody>
                  <a:tcPr marL="91435" marR="91435" marT="45698" marB="45698" horzOverflow="overflow">
                    <a:lnL>
                      <a:noFill/>
                    </a:lnL>
                    <a:lnR>
                      <a:noFill/>
                    </a:lnR>
                    <a:lnT>
                      <a:noFill/>
                    </a:lnT>
                    <a:lnB>
                      <a:noFill/>
                    </a:lnB>
                    <a:lnTlToBr>
                      <a:noFill/>
                    </a:lnTlToBr>
                    <a:lnBlToTr>
                      <a:noFill/>
                    </a:lnBlToTr>
                    <a:solidFill>
                      <a:srgbClr val="DBE7B6"/>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rPr>
                        <a:t>24</a:t>
                      </a:r>
                    </a:p>
                  </a:txBody>
                  <a:tcPr marL="91435" marR="91435" marT="45698" marB="45698" horzOverflow="overflow">
                    <a:lnL>
                      <a:noFill/>
                    </a:lnL>
                    <a:lnR>
                      <a:noFill/>
                    </a:lnR>
                    <a:lnT>
                      <a:noFill/>
                    </a:lnT>
                    <a:lnB>
                      <a:noFill/>
                    </a:lnB>
                    <a:lnTlToBr>
                      <a:noFill/>
                    </a:lnTlToBr>
                    <a:lnBlToTr>
                      <a:noFill/>
                    </a:lnBlToTr>
                    <a:solidFill>
                      <a:srgbClr val="DBE7B6"/>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rPr>
                        <a:t>95</a:t>
                      </a:r>
                    </a:p>
                  </a:txBody>
                  <a:tcPr marL="91435" marR="91435" marT="45698" marB="45698" horzOverflow="overflow">
                    <a:lnL>
                      <a:noFill/>
                    </a:lnL>
                    <a:lnR>
                      <a:noFill/>
                    </a:lnR>
                    <a:lnT>
                      <a:noFill/>
                    </a:lnT>
                    <a:lnB>
                      <a:noFill/>
                    </a:lnB>
                    <a:lnTlToBr>
                      <a:noFill/>
                    </a:lnTlToBr>
                    <a:lnBlToTr>
                      <a:noFill/>
                    </a:lnBlToTr>
                    <a:solidFill>
                      <a:srgbClr val="DBE7B6"/>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rPr>
                        <a:t>35</a:t>
                      </a:r>
                    </a:p>
                  </a:txBody>
                  <a:tcPr marL="91435" marR="91435" marT="45698" marB="45698" horzOverflow="overflow">
                    <a:lnL>
                      <a:noFill/>
                    </a:lnL>
                    <a:lnR>
                      <a:noFill/>
                    </a:lnR>
                    <a:lnT>
                      <a:noFill/>
                    </a:lnT>
                    <a:lnB>
                      <a:noFill/>
                    </a:lnB>
                    <a:lnTlToBr>
                      <a:noFill/>
                    </a:lnTlToBr>
                    <a:lnBlToTr>
                      <a:noFill/>
                    </a:lnBlToTr>
                    <a:solidFill>
                      <a:srgbClr val="DBE7B6"/>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rPr>
                        <a:t>69</a:t>
                      </a:r>
                    </a:p>
                  </a:txBody>
                  <a:tcPr marL="91435" marR="91435" marT="45698" marB="45698" horzOverflow="overflow">
                    <a:lnL>
                      <a:noFill/>
                    </a:lnL>
                    <a:lnR>
                      <a:noFill/>
                    </a:lnR>
                    <a:lnT>
                      <a:noFill/>
                    </a:lnT>
                    <a:lnB>
                      <a:noFill/>
                    </a:lnB>
                    <a:lnTlToBr>
                      <a:noFill/>
                    </a:lnTlToBr>
                    <a:lnBlToTr>
                      <a:noFill/>
                    </a:lnBlToTr>
                    <a:solidFill>
                      <a:srgbClr val="DBE7B6"/>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rPr>
                        <a:t>14</a:t>
                      </a:r>
                    </a:p>
                  </a:txBody>
                  <a:tcPr marL="91435" marR="91435" marT="45698" marB="45698" horzOverflow="overflow">
                    <a:lnL>
                      <a:noFill/>
                    </a:lnL>
                    <a:lnR>
                      <a:noFill/>
                    </a:lnR>
                    <a:lnT>
                      <a:noFill/>
                    </a:lnT>
                    <a:lnB>
                      <a:noFill/>
                    </a:lnB>
                    <a:lnTlToBr>
                      <a:noFill/>
                    </a:lnTlToBr>
                    <a:lnBlToTr>
                      <a:noFill/>
                    </a:lnBlToTr>
                    <a:solidFill>
                      <a:srgbClr val="DBE7B6"/>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0" i="0" u="none" strike="noStrike" kern="1200" cap="none" normalizeH="0" baseline="0" dirty="0" smtClean="0">
                          <a:ln>
                            <a:noFill/>
                          </a:ln>
                          <a:solidFill>
                            <a:schemeClr val="tx1"/>
                          </a:solidFill>
                          <a:effectLst/>
                          <a:latin typeface="Calibri" pitchFamily="34" charset="0"/>
                          <a:ea typeface="+mn-ea"/>
                          <a:cs typeface="+mn-cs"/>
                        </a:rPr>
                        <a:t>13</a:t>
                      </a:r>
                    </a:p>
                  </a:txBody>
                  <a:tcPr marL="91435" marR="91435" marT="45698" marB="45698" horzOverflow="overflow">
                    <a:lnL>
                      <a:noFill/>
                    </a:lnL>
                    <a:lnR>
                      <a:noFill/>
                    </a:lnR>
                    <a:lnT>
                      <a:noFill/>
                    </a:lnT>
                    <a:lnB>
                      <a:noFill/>
                    </a:lnB>
                    <a:lnTlToBr>
                      <a:noFill/>
                    </a:lnTlToBr>
                    <a:lnBlToTr>
                      <a:noFill/>
                    </a:lnBlToTr>
                    <a:solidFill>
                      <a:srgbClr val="DBE7B6"/>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0" i="0" u="none" strike="noStrike" kern="1200" cap="none" normalizeH="0" baseline="0" dirty="0" smtClean="0">
                          <a:ln>
                            <a:noFill/>
                          </a:ln>
                          <a:solidFill>
                            <a:schemeClr val="tx1"/>
                          </a:solidFill>
                          <a:effectLst/>
                          <a:latin typeface="Calibri" pitchFamily="34" charset="0"/>
                          <a:ea typeface="+mn-ea"/>
                          <a:cs typeface="+mn-cs"/>
                        </a:rPr>
                        <a:t>6</a:t>
                      </a:r>
                    </a:p>
                  </a:txBody>
                  <a:tcPr marL="91435" marR="91435" marT="45698" marB="45698" horzOverflow="overflow">
                    <a:lnL>
                      <a:noFill/>
                    </a:lnL>
                    <a:lnR>
                      <a:noFill/>
                    </a:lnR>
                    <a:lnT>
                      <a:noFill/>
                    </a:lnT>
                    <a:lnB>
                      <a:noFill/>
                    </a:lnB>
                    <a:lnTlToBr>
                      <a:noFill/>
                    </a:lnTlToBr>
                    <a:lnBlToTr>
                      <a:noFill/>
                    </a:lnBlToTr>
                    <a:solidFill>
                      <a:srgbClr val="DBE7B6"/>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0" i="0" u="none" strike="noStrike" kern="1200" cap="none" normalizeH="0" baseline="0" dirty="0" smtClean="0">
                          <a:ln>
                            <a:noFill/>
                          </a:ln>
                          <a:solidFill>
                            <a:schemeClr val="tx1"/>
                          </a:solidFill>
                          <a:effectLst/>
                          <a:latin typeface="Calibri" pitchFamily="34" charset="0"/>
                          <a:ea typeface="+mn-ea"/>
                          <a:cs typeface="+mn-cs"/>
                        </a:rPr>
                        <a:t>85</a:t>
                      </a:r>
                    </a:p>
                  </a:txBody>
                  <a:tcPr marL="91435" marR="91435" marT="45698" marB="45698" horzOverflow="overflow">
                    <a:lnL>
                      <a:noFill/>
                    </a:lnL>
                    <a:lnR>
                      <a:noFill/>
                    </a:lnR>
                    <a:lnT>
                      <a:noFill/>
                    </a:lnT>
                    <a:lnB>
                      <a:noFill/>
                    </a:lnB>
                    <a:lnTlToBr>
                      <a:noFill/>
                    </a:lnTlToBr>
                    <a:lnBlToTr>
                      <a:noFill/>
                    </a:lnBlToTr>
                    <a:solidFill>
                      <a:srgbClr val="DBE7B6"/>
                    </a:solidFill>
                  </a:tcPr>
                </a:tc>
                <a:tc>
                  <a:txBody>
                    <a:bodyPr/>
                    <a:lstStyle/>
                    <a:p>
                      <a:pPr algn="ctr"/>
                      <a:r>
                        <a:rPr kumimoji="0" lang="en-US" sz="2000" b="0" i="0" u="none" strike="noStrike" kern="1200" cap="none" normalizeH="0" baseline="0" dirty="0" smtClean="0">
                          <a:ln>
                            <a:noFill/>
                          </a:ln>
                          <a:solidFill>
                            <a:schemeClr val="tx1"/>
                          </a:solidFill>
                          <a:effectLst/>
                          <a:latin typeface="Calibri" pitchFamily="34" charset="0"/>
                          <a:ea typeface="+mn-ea"/>
                          <a:cs typeface="+mn-cs"/>
                        </a:rPr>
                        <a:t>31</a:t>
                      </a:r>
                    </a:p>
                  </a:txBody>
                  <a:tcPr marL="91435" marR="91435" marT="45698" marB="45698" horzOverflow="overflow">
                    <a:lnL>
                      <a:noFill/>
                    </a:lnL>
                    <a:lnR>
                      <a:noFill/>
                    </a:lnR>
                    <a:lnT>
                      <a:noFill/>
                    </a:lnT>
                    <a:lnB>
                      <a:noFill/>
                    </a:lnB>
                    <a:lnTlToBr>
                      <a:noFill/>
                    </a:lnTlToBr>
                    <a:lnBlToTr>
                      <a:noFill/>
                    </a:lnBlToTr>
                    <a:solidFill>
                      <a:srgbClr val="DBE7B6"/>
                    </a:solidFill>
                  </a:tcPr>
                </a:tc>
                <a:tc>
                  <a:txBody>
                    <a:bodyPr/>
                    <a:lstStyle/>
                    <a:p>
                      <a:pPr algn="ctr"/>
                      <a:r>
                        <a:rPr kumimoji="0" lang="en-US" sz="2000" b="1" i="0" u="none" strike="noStrike" kern="1200" cap="none" normalizeH="0" baseline="0" dirty="0" smtClean="0">
                          <a:ln>
                            <a:noFill/>
                          </a:ln>
                          <a:solidFill>
                            <a:srgbClr val="7030A0"/>
                          </a:solidFill>
                          <a:effectLst/>
                          <a:latin typeface="Calibri" pitchFamily="34" charset="0"/>
                          <a:ea typeface="+mn-ea"/>
                          <a:cs typeface="+mn-cs"/>
                        </a:rPr>
                        <a:t>59</a:t>
                      </a:r>
                    </a:p>
                  </a:txBody>
                  <a:tcPr marL="91435" marR="91435" marT="45698" marB="45698" horzOverflow="overflow">
                    <a:lnL>
                      <a:noFill/>
                    </a:lnL>
                    <a:lnR>
                      <a:noFill/>
                    </a:lnR>
                    <a:lnT>
                      <a:noFill/>
                    </a:lnT>
                    <a:lnB>
                      <a:noFill/>
                    </a:lnB>
                    <a:lnTlToBr>
                      <a:noFill/>
                    </a:lnTlToBr>
                    <a:lnBlToTr>
                      <a:noFill/>
                    </a:lnBlToTr>
                    <a:solidFill>
                      <a:srgbClr val="DBE7B6"/>
                    </a:solidFill>
                  </a:tcPr>
                </a:tc>
              </a:tr>
              <a:tr h="69111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rPr>
                        <a:t># </a:t>
                      </a:r>
                      <a:r>
                        <a:rPr kumimoji="0" lang="en-US" sz="2000" b="0" i="0" u="none" strike="noStrike" cap="none" normalizeH="0" baseline="0" dirty="0" err="1" smtClean="0">
                          <a:ln>
                            <a:noFill/>
                          </a:ln>
                          <a:solidFill>
                            <a:schemeClr val="tx1"/>
                          </a:solidFill>
                          <a:effectLst/>
                          <a:latin typeface="Calibri" pitchFamily="34" charset="0"/>
                        </a:rPr>
                        <a:t>Appr</a:t>
                      </a:r>
                      <a:r>
                        <a:rPr kumimoji="0" lang="en-US" sz="2000" b="0" i="0" u="none" strike="noStrike" cap="none" normalizeH="0" baseline="0" dirty="0" smtClean="0">
                          <a:ln>
                            <a:noFill/>
                          </a:ln>
                          <a:solidFill>
                            <a:schemeClr val="tx1"/>
                          </a:solidFill>
                          <a:effectLst/>
                          <a:latin typeface="Calibri" pitchFamily="34" charset="0"/>
                        </a:rPr>
                        <a:t>. (TEI13 for features added in previous releases)</a:t>
                      </a:r>
                    </a:p>
                  </a:txBody>
                  <a:tcPr marL="91435" marR="91435" marT="45698" marB="45698" horzOverflow="overflow">
                    <a:lnL>
                      <a:noFill/>
                    </a:lnL>
                    <a:lnR>
                      <a:noFill/>
                    </a:lnR>
                    <a:lnT>
                      <a:noFill/>
                    </a:lnT>
                    <a:lnB>
                      <a:noFill/>
                    </a:lnB>
                    <a:lnTlToBr>
                      <a:noFill/>
                    </a:lnTlToBr>
                    <a:lnBlToTr>
                      <a:noFill/>
                    </a:lnBlToTr>
                    <a:solidFill>
                      <a:srgbClr val="C9DA92"/>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rPr>
                        <a:t>11</a:t>
                      </a:r>
                    </a:p>
                  </a:txBody>
                  <a:tcPr marL="91435" marR="91435" marT="45698" marB="45698" horzOverflow="overflow">
                    <a:lnL>
                      <a:noFill/>
                    </a:lnL>
                    <a:lnR>
                      <a:noFill/>
                    </a:lnR>
                    <a:lnT>
                      <a:noFill/>
                    </a:lnT>
                    <a:lnB>
                      <a:noFill/>
                    </a:lnB>
                    <a:lnTlToBr>
                      <a:noFill/>
                    </a:lnTlToBr>
                    <a:lnBlToTr>
                      <a:noFill/>
                    </a:lnBlToTr>
                    <a:solidFill>
                      <a:srgbClr val="EDF3DB"/>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rPr>
                        <a:t>5</a:t>
                      </a:r>
                    </a:p>
                  </a:txBody>
                  <a:tcPr marL="91435" marR="91435" marT="45698" marB="45698" horzOverflow="overflow">
                    <a:lnL>
                      <a:noFill/>
                    </a:lnL>
                    <a:lnR>
                      <a:noFill/>
                    </a:lnR>
                    <a:lnT>
                      <a:noFill/>
                    </a:lnT>
                    <a:lnB>
                      <a:noFill/>
                    </a:lnB>
                    <a:lnTlToBr>
                      <a:noFill/>
                    </a:lnTlToBr>
                    <a:lnBlToTr>
                      <a:noFill/>
                    </a:lnBlToTr>
                    <a:solidFill>
                      <a:srgbClr val="EDF3DB"/>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rPr>
                        <a:t>19</a:t>
                      </a:r>
                    </a:p>
                  </a:txBody>
                  <a:tcPr marL="91435" marR="91435" marT="45698" marB="45698" horzOverflow="overflow">
                    <a:lnL>
                      <a:noFill/>
                    </a:lnL>
                    <a:lnR>
                      <a:noFill/>
                    </a:lnR>
                    <a:lnT>
                      <a:noFill/>
                    </a:lnT>
                    <a:lnB>
                      <a:noFill/>
                    </a:lnB>
                    <a:lnTlToBr>
                      <a:noFill/>
                    </a:lnTlToBr>
                    <a:lnBlToTr>
                      <a:noFill/>
                    </a:lnBlToTr>
                    <a:solidFill>
                      <a:srgbClr val="EDF3DB"/>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rPr>
                        <a:t>4</a:t>
                      </a:r>
                    </a:p>
                  </a:txBody>
                  <a:tcPr marL="91435" marR="91435" marT="45698" marB="45698" horzOverflow="overflow">
                    <a:lnL>
                      <a:noFill/>
                    </a:lnL>
                    <a:lnR>
                      <a:noFill/>
                    </a:lnR>
                    <a:lnT>
                      <a:noFill/>
                    </a:lnT>
                    <a:lnB>
                      <a:noFill/>
                    </a:lnB>
                    <a:lnTlToBr>
                      <a:noFill/>
                    </a:lnTlToBr>
                    <a:lnBlToTr>
                      <a:noFill/>
                    </a:lnBlToTr>
                    <a:solidFill>
                      <a:srgbClr val="EDF3DB"/>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rPr>
                        <a:t>19</a:t>
                      </a:r>
                    </a:p>
                  </a:txBody>
                  <a:tcPr marL="91435" marR="91435" marT="45698" marB="45698" horzOverflow="overflow">
                    <a:lnL>
                      <a:noFill/>
                    </a:lnL>
                    <a:lnR>
                      <a:noFill/>
                    </a:lnR>
                    <a:lnT>
                      <a:noFill/>
                    </a:lnT>
                    <a:lnB>
                      <a:noFill/>
                    </a:lnB>
                    <a:lnTlToBr>
                      <a:noFill/>
                    </a:lnTlToBr>
                    <a:lnBlToTr>
                      <a:noFill/>
                    </a:lnBlToTr>
                    <a:solidFill>
                      <a:srgbClr val="EDF3DB"/>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rPr>
                        <a:t>7</a:t>
                      </a:r>
                    </a:p>
                  </a:txBody>
                  <a:tcPr marL="91435" marR="91435" marT="45698" marB="45698" horzOverflow="overflow">
                    <a:lnL>
                      <a:noFill/>
                    </a:lnL>
                    <a:lnR>
                      <a:noFill/>
                    </a:lnR>
                    <a:lnT>
                      <a:noFill/>
                    </a:lnT>
                    <a:lnB>
                      <a:noFill/>
                    </a:lnB>
                    <a:lnTlToBr>
                      <a:noFill/>
                    </a:lnTlToBr>
                    <a:lnBlToTr>
                      <a:noFill/>
                    </a:lnBlToTr>
                    <a:solidFill>
                      <a:srgbClr val="EDF3DB"/>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0" i="0" u="none" strike="noStrike" kern="1200" cap="none" normalizeH="0" baseline="0" dirty="0" smtClean="0">
                          <a:ln>
                            <a:noFill/>
                          </a:ln>
                          <a:solidFill>
                            <a:schemeClr val="tx1"/>
                          </a:solidFill>
                          <a:effectLst/>
                          <a:latin typeface="Calibri" pitchFamily="34" charset="0"/>
                          <a:ea typeface="+mn-ea"/>
                          <a:cs typeface="+mn-cs"/>
                        </a:rPr>
                        <a:t>9</a:t>
                      </a:r>
                    </a:p>
                  </a:txBody>
                  <a:tcPr marL="91435" marR="91435" marT="45698" marB="45698" horzOverflow="overflow">
                    <a:lnL>
                      <a:noFill/>
                    </a:lnL>
                    <a:lnR>
                      <a:noFill/>
                    </a:lnR>
                    <a:lnT>
                      <a:noFill/>
                    </a:lnT>
                    <a:lnB>
                      <a:noFill/>
                    </a:lnB>
                    <a:lnTlToBr>
                      <a:noFill/>
                    </a:lnTlToBr>
                    <a:lnBlToTr>
                      <a:noFill/>
                    </a:lnBlToTr>
                    <a:solidFill>
                      <a:srgbClr val="EDF3DB"/>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0" i="0" u="none" strike="noStrike" kern="1200" cap="none" normalizeH="0" baseline="0" dirty="0" smtClean="0">
                          <a:ln>
                            <a:noFill/>
                          </a:ln>
                          <a:solidFill>
                            <a:schemeClr val="tx1"/>
                          </a:solidFill>
                          <a:effectLst/>
                          <a:latin typeface="Calibri" pitchFamily="34" charset="0"/>
                          <a:ea typeface="+mn-ea"/>
                          <a:cs typeface="+mn-cs"/>
                        </a:rPr>
                        <a:t>4</a:t>
                      </a:r>
                    </a:p>
                  </a:txBody>
                  <a:tcPr marL="91435" marR="91435" marT="45698" marB="45698" horzOverflow="overflow">
                    <a:lnL>
                      <a:noFill/>
                    </a:lnL>
                    <a:lnR>
                      <a:noFill/>
                    </a:lnR>
                    <a:lnT>
                      <a:noFill/>
                    </a:lnT>
                    <a:lnB>
                      <a:noFill/>
                    </a:lnB>
                    <a:lnTlToBr>
                      <a:noFill/>
                    </a:lnTlToBr>
                    <a:lnBlToTr>
                      <a:noFill/>
                    </a:lnBlToTr>
                    <a:solidFill>
                      <a:srgbClr val="EDF3DB"/>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0" i="0" u="none" strike="noStrike" kern="1200" cap="none" normalizeH="0" baseline="0" dirty="0" smtClean="0">
                          <a:ln>
                            <a:noFill/>
                          </a:ln>
                          <a:solidFill>
                            <a:schemeClr val="tx1"/>
                          </a:solidFill>
                          <a:effectLst/>
                          <a:latin typeface="Calibri" pitchFamily="34" charset="0"/>
                          <a:ea typeface="+mn-ea"/>
                          <a:cs typeface="+mn-cs"/>
                        </a:rPr>
                        <a:t>14</a:t>
                      </a:r>
                    </a:p>
                  </a:txBody>
                  <a:tcPr marL="91435" marR="91435" marT="45698" marB="45698" horzOverflow="overflow">
                    <a:lnL>
                      <a:noFill/>
                    </a:lnL>
                    <a:lnR>
                      <a:noFill/>
                    </a:lnR>
                    <a:lnT>
                      <a:noFill/>
                    </a:lnT>
                    <a:lnB>
                      <a:noFill/>
                    </a:lnB>
                    <a:lnTlToBr>
                      <a:noFill/>
                    </a:lnTlToBr>
                    <a:lnBlToTr>
                      <a:noFill/>
                    </a:lnBlToTr>
                    <a:solidFill>
                      <a:srgbClr val="EDF3DB"/>
                    </a:solidFill>
                  </a:tcPr>
                </a:tc>
                <a:tc>
                  <a:txBody>
                    <a:bodyPr/>
                    <a:lstStyle/>
                    <a:p>
                      <a:pPr algn="ctr"/>
                      <a:r>
                        <a:rPr kumimoji="0" lang="en-US" sz="2000" b="0" i="0" u="none" strike="noStrike" kern="1200" cap="none" normalizeH="0" baseline="0" dirty="0" smtClean="0">
                          <a:ln>
                            <a:noFill/>
                          </a:ln>
                          <a:solidFill>
                            <a:schemeClr val="tx1"/>
                          </a:solidFill>
                          <a:effectLst/>
                          <a:latin typeface="Calibri" pitchFamily="34" charset="0"/>
                          <a:ea typeface="+mn-ea"/>
                          <a:cs typeface="+mn-cs"/>
                        </a:rPr>
                        <a:t>6</a:t>
                      </a:r>
                    </a:p>
                  </a:txBody>
                  <a:tcPr marL="91435" marR="91435" marT="45698" marB="45698" horzOverflow="overflow">
                    <a:lnL>
                      <a:noFill/>
                    </a:lnL>
                    <a:lnR>
                      <a:noFill/>
                    </a:lnR>
                    <a:lnT>
                      <a:noFill/>
                    </a:lnT>
                    <a:lnB>
                      <a:noFill/>
                    </a:lnB>
                    <a:lnTlToBr>
                      <a:noFill/>
                    </a:lnTlToBr>
                    <a:lnBlToTr>
                      <a:noFill/>
                    </a:lnBlToTr>
                    <a:solidFill>
                      <a:srgbClr val="EDF3DB"/>
                    </a:solidFill>
                  </a:tcPr>
                </a:tc>
                <a:tc>
                  <a:txBody>
                    <a:bodyPr/>
                    <a:lstStyle/>
                    <a:p>
                      <a:pPr algn="ctr"/>
                      <a:r>
                        <a:rPr kumimoji="0" lang="en-US" sz="2000" b="1" i="0" u="none" strike="noStrike" kern="1200" cap="none" normalizeH="0" baseline="0" dirty="0" smtClean="0">
                          <a:ln>
                            <a:noFill/>
                          </a:ln>
                          <a:solidFill>
                            <a:srgbClr val="7030A0"/>
                          </a:solidFill>
                          <a:effectLst/>
                          <a:latin typeface="Calibri" pitchFamily="34" charset="0"/>
                          <a:ea typeface="+mn-ea"/>
                          <a:cs typeface="+mn-cs"/>
                        </a:rPr>
                        <a:t>6</a:t>
                      </a:r>
                    </a:p>
                  </a:txBody>
                  <a:tcPr marL="91435" marR="91435" marT="45698" marB="45698" horzOverflow="overflow">
                    <a:lnL>
                      <a:noFill/>
                    </a:lnL>
                    <a:lnR>
                      <a:noFill/>
                    </a:lnR>
                    <a:lnT>
                      <a:noFill/>
                    </a:lnT>
                    <a:lnB>
                      <a:noFill/>
                    </a:lnB>
                    <a:lnTlToBr>
                      <a:noFill/>
                    </a:lnTlToBr>
                    <a:lnBlToTr>
                      <a:noFill/>
                    </a:lnBlToTr>
                    <a:solidFill>
                      <a:srgbClr val="EDF3DB"/>
                    </a:solidFill>
                  </a:tcPr>
                </a:tc>
              </a:tr>
              <a:tr h="71313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rPr>
                        <a:t># </a:t>
                      </a:r>
                      <a:r>
                        <a:rPr kumimoji="0" lang="en-US" sz="2000" b="0" i="0" u="none" strike="noStrike" kern="1200" cap="none" normalizeH="0" baseline="0" dirty="0" smtClean="0">
                          <a:ln>
                            <a:noFill/>
                          </a:ln>
                          <a:solidFill>
                            <a:schemeClr val="tx1"/>
                          </a:solidFill>
                          <a:effectLst/>
                          <a:latin typeface="Calibri" pitchFamily="34" charset="0"/>
                          <a:ea typeface="+mn-ea"/>
                          <a:cs typeface="+mn-cs"/>
                        </a:rPr>
                        <a:t>Approved (alignment with work from other WGs)</a:t>
                      </a:r>
                    </a:p>
                  </a:txBody>
                  <a:tcPr marL="91435" marR="91435" marT="45698" marB="45698" horzOverflow="overflow">
                    <a:lnL>
                      <a:noFill/>
                    </a:lnL>
                    <a:lnR>
                      <a:noFill/>
                    </a:lnR>
                    <a:lnT>
                      <a:noFill/>
                    </a:lnT>
                    <a:lnB>
                      <a:noFill/>
                    </a:lnB>
                    <a:lnTlToBr>
                      <a:noFill/>
                    </a:lnTlToBr>
                    <a:lnBlToTr>
                      <a:noFill/>
                    </a:lnBlToTr>
                    <a:solidFill>
                      <a:srgbClr val="C9DA92"/>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endParaRPr kumimoji="0" lang="en-US" sz="2000" b="0" i="0" u="none" strike="noStrike" cap="none" normalizeH="0" baseline="0" dirty="0" smtClean="0">
                        <a:ln>
                          <a:noFill/>
                        </a:ln>
                        <a:solidFill>
                          <a:schemeClr val="tx1"/>
                        </a:solidFill>
                        <a:effectLst/>
                        <a:latin typeface="Calibri" pitchFamily="34" charset="0"/>
                      </a:endParaRPr>
                    </a:p>
                  </a:txBody>
                  <a:tcPr marL="91435" marR="91435" marT="45698" marB="45698" horzOverflow="overflow">
                    <a:lnL>
                      <a:noFill/>
                    </a:lnL>
                    <a:lnR>
                      <a:noFill/>
                    </a:lnR>
                    <a:lnT>
                      <a:noFill/>
                    </a:lnT>
                    <a:lnB>
                      <a:noFill/>
                    </a:lnB>
                    <a:lnTlToBr>
                      <a:noFill/>
                    </a:lnTlToBr>
                    <a:lnBlToTr>
                      <a:noFill/>
                    </a:lnBlToTr>
                    <a:solidFill>
                      <a:srgbClr val="EDF3DB"/>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endParaRPr kumimoji="0" lang="en-US" sz="2000" b="0" i="0" u="none" strike="noStrike" cap="none" normalizeH="0" baseline="0" dirty="0" smtClean="0">
                        <a:ln>
                          <a:noFill/>
                        </a:ln>
                        <a:solidFill>
                          <a:schemeClr val="tx1"/>
                        </a:solidFill>
                        <a:effectLst/>
                        <a:latin typeface="Calibri" pitchFamily="34" charset="0"/>
                      </a:endParaRPr>
                    </a:p>
                  </a:txBody>
                  <a:tcPr marL="91435" marR="91435" marT="45698" marB="45698" horzOverflow="overflow">
                    <a:lnL>
                      <a:noFill/>
                    </a:lnL>
                    <a:lnR>
                      <a:noFill/>
                    </a:lnR>
                    <a:lnT>
                      <a:noFill/>
                    </a:lnT>
                    <a:lnB>
                      <a:noFill/>
                    </a:lnB>
                    <a:lnTlToBr>
                      <a:noFill/>
                    </a:lnTlToBr>
                    <a:lnBlToTr>
                      <a:noFill/>
                    </a:lnBlToTr>
                    <a:solidFill>
                      <a:srgbClr val="EDF3DB"/>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endParaRPr kumimoji="0" lang="en-US" sz="2000" b="0" i="0" u="none" strike="noStrike" cap="none" normalizeH="0" baseline="0" dirty="0" smtClean="0">
                        <a:ln>
                          <a:noFill/>
                        </a:ln>
                        <a:solidFill>
                          <a:schemeClr val="tx1"/>
                        </a:solidFill>
                        <a:effectLst/>
                        <a:latin typeface="Calibri" pitchFamily="34" charset="0"/>
                      </a:endParaRPr>
                    </a:p>
                  </a:txBody>
                  <a:tcPr marL="91435" marR="91435" marT="45698" marB="45698" horzOverflow="overflow">
                    <a:lnL>
                      <a:noFill/>
                    </a:lnL>
                    <a:lnR>
                      <a:noFill/>
                    </a:lnR>
                    <a:lnT>
                      <a:noFill/>
                    </a:lnT>
                    <a:lnB>
                      <a:noFill/>
                    </a:lnB>
                    <a:lnTlToBr>
                      <a:noFill/>
                    </a:lnTlToBr>
                    <a:lnBlToTr>
                      <a:noFill/>
                    </a:lnBlToTr>
                    <a:solidFill>
                      <a:srgbClr val="EDF3DB"/>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endParaRPr kumimoji="0" lang="en-US" sz="2000" b="0" i="0" u="none" strike="noStrike" cap="none" normalizeH="0" baseline="0" dirty="0" smtClean="0">
                        <a:ln>
                          <a:noFill/>
                        </a:ln>
                        <a:solidFill>
                          <a:schemeClr val="tx1"/>
                        </a:solidFill>
                        <a:effectLst/>
                        <a:latin typeface="Calibri" pitchFamily="34" charset="0"/>
                      </a:endParaRPr>
                    </a:p>
                  </a:txBody>
                  <a:tcPr marL="91435" marR="91435" marT="45698" marB="45698" horzOverflow="overflow">
                    <a:lnL>
                      <a:noFill/>
                    </a:lnL>
                    <a:lnR>
                      <a:noFill/>
                    </a:lnR>
                    <a:lnT>
                      <a:noFill/>
                    </a:lnT>
                    <a:lnB>
                      <a:noFill/>
                    </a:lnB>
                    <a:lnTlToBr>
                      <a:noFill/>
                    </a:lnTlToBr>
                    <a:lnBlToTr>
                      <a:noFill/>
                    </a:lnBlToTr>
                    <a:solidFill>
                      <a:srgbClr val="EDF3DB"/>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endParaRPr kumimoji="0" lang="en-US" sz="2000" b="0" i="0" u="none" strike="noStrike" cap="none" normalizeH="0" baseline="0" dirty="0" smtClean="0">
                        <a:ln>
                          <a:noFill/>
                        </a:ln>
                        <a:solidFill>
                          <a:schemeClr val="tx1"/>
                        </a:solidFill>
                        <a:effectLst/>
                        <a:latin typeface="Calibri" pitchFamily="34" charset="0"/>
                      </a:endParaRPr>
                    </a:p>
                  </a:txBody>
                  <a:tcPr marL="91435" marR="91435" marT="45698" marB="45698" horzOverflow="overflow">
                    <a:lnL>
                      <a:noFill/>
                    </a:lnL>
                    <a:lnR>
                      <a:noFill/>
                    </a:lnR>
                    <a:lnT>
                      <a:noFill/>
                    </a:lnT>
                    <a:lnB>
                      <a:noFill/>
                    </a:lnB>
                    <a:lnTlToBr>
                      <a:noFill/>
                    </a:lnTlToBr>
                    <a:lnBlToTr>
                      <a:noFill/>
                    </a:lnBlToTr>
                    <a:solidFill>
                      <a:srgbClr val="EDF3DB"/>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endParaRPr kumimoji="0" lang="en-US" sz="2000" b="0" i="0" u="none" strike="noStrike" cap="none" normalizeH="0" baseline="0" dirty="0" smtClean="0">
                        <a:ln>
                          <a:noFill/>
                        </a:ln>
                        <a:solidFill>
                          <a:schemeClr val="tx1"/>
                        </a:solidFill>
                        <a:effectLst/>
                        <a:latin typeface="Calibri" pitchFamily="34" charset="0"/>
                      </a:endParaRPr>
                    </a:p>
                  </a:txBody>
                  <a:tcPr marL="91435" marR="91435" marT="45698" marB="45698" horzOverflow="overflow">
                    <a:lnL>
                      <a:noFill/>
                    </a:lnL>
                    <a:lnR>
                      <a:noFill/>
                    </a:lnR>
                    <a:lnT>
                      <a:noFill/>
                    </a:lnT>
                    <a:lnB>
                      <a:noFill/>
                    </a:lnB>
                    <a:lnTlToBr>
                      <a:noFill/>
                    </a:lnTlToBr>
                    <a:lnBlToTr>
                      <a:noFill/>
                    </a:lnBlToTr>
                    <a:solidFill>
                      <a:srgbClr val="EDF3DB"/>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endParaRPr kumimoji="0" lang="en-US" sz="2000" b="0" i="0" u="none" strike="noStrike" kern="1200" cap="none" normalizeH="0" baseline="0" dirty="0" smtClean="0">
                        <a:ln>
                          <a:noFill/>
                        </a:ln>
                        <a:solidFill>
                          <a:schemeClr val="tx1"/>
                        </a:solidFill>
                        <a:effectLst/>
                        <a:latin typeface="Calibri" pitchFamily="34" charset="0"/>
                        <a:ea typeface="+mn-ea"/>
                        <a:cs typeface="+mn-cs"/>
                      </a:endParaRPr>
                    </a:p>
                  </a:txBody>
                  <a:tcPr marL="91435" marR="91435" marT="45698" marB="45698" horzOverflow="overflow">
                    <a:lnL>
                      <a:noFill/>
                    </a:lnL>
                    <a:lnR>
                      <a:noFill/>
                    </a:lnR>
                    <a:lnT>
                      <a:noFill/>
                    </a:lnT>
                    <a:lnB>
                      <a:noFill/>
                    </a:lnB>
                    <a:lnTlToBr>
                      <a:noFill/>
                    </a:lnTlToBr>
                    <a:lnBlToTr>
                      <a:noFill/>
                    </a:lnBlToTr>
                    <a:solidFill>
                      <a:srgbClr val="EDF3DB"/>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endParaRPr kumimoji="0" lang="en-US" sz="2000" b="0" i="0" u="none" strike="noStrike" kern="1200" cap="none" normalizeH="0" baseline="0" dirty="0" smtClean="0">
                        <a:ln>
                          <a:noFill/>
                        </a:ln>
                        <a:solidFill>
                          <a:schemeClr val="tx1"/>
                        </a:solidFill>
                        <a:effectLst/>
                        <a:latin typeface="Calibri" pitchFamily="34" charset="0"/>
                        <a:ea typeface="+mn-ea"/>
                        <a:cs typeface="+mn-cs"/>
                      </a:endParaRPr>
                    </a:p>
                  </a:txBody>
                  <a:tcPr marL="91435" marR="91435" marT="45698" marB="45698" horzOverflow="overflow">
                    <a:lnL>
                      <a:noFill/>
                    </a:lnL>
                    <a:lnR>
                      <a:noFill/>
                    </a:lnR>
                    <a:lnT>
                      <a:noFill/>
                    </a:lnT>
                    <a:lnB>
                      <a:noFill/>
                    </a:lnB>
                    <a:lnTlToBr>
                      <a:noFill/>
                    </a:lnTlToBr>
                    <a:lnBlToTr>
                      <a:noFill/>
                    </a:lnBlToTr>
                    <a:solidFill>
                      <a:srgbClr val="EDF3DB"/>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0" i="0" u="none" strike="noStrike" kern="1200" cap="none" normalizeH="0" baseline="0" dirty="0" smtClean="0">
                          <a:ln>
                            <a:noFill/>
                          </a:ln>
                          <a:solidFill>
                            <a:schemeClr val="tx1"/>
                          </a:solidFill>
                          <a:effectLst/>
                          <a:latin typeface="Calibri" pitchFamily="34" charset="0"/>
                          <a:ea typeface="+mn-ea"/>
                          <a:cs typeface="+mn-cs"/>
                        </a:rPr>
                        <a:t>7</a:t>
                      </a:r>
                    </a:p>
                  </a:txBody>
                  <a:tcPr marL="91435" marR="91435" marT="45698" marB="45698" horzOverflow="overflow">
                    <a:lnL>
                      <a:noFill/>
                    </a:lnL>
                    <a:lnR>
                      <a:noFill/>
                    </a:lnR>
                    <a:lnT>
                      <a:noFill/>
                    </a:lnT>
                    <a:lnB>
                      <a:noFill/>
                    </a:lnB>
                    <a:lnTlToBr>
                      <a:noFill/>
                    </a:lnTlToBr>
                    <a:lnBlToTr>
                      <a:noFill/>
                    </a:lnBlToTr>
                    <a:solidFill>
                      <a:srgbClr val="EDF3DB"/>
                    </a:solidFill>
                  </a:tcPr>
                </a:tc>
                <a:tc>
                  <a:txBody>
                    <a:bodyPr/>
                    <a:lstStyle/>
                    <a:p>
                      <a:pPr algn="ctr"/>
                      <a:r>
                        <a:rPr kumimoji="0" lang="en-US" sz="2000" b="0" i="0" u="none" strike="noStrike" kern="1200" cap="none" normalizeH="0" baseline="0" dirty="0" smtClean="0">
                          <a:ln>
                            <a:noFill/>
                          </a:ln>
                          <a:solidFill>
                            <a:schemeClr val="tx1"/>
                          </a:solidFill>
                          <a:effectLst/>
                          <a:latin typeface="Calibri" pitchFamily="34" charset="0"/>
                          <a:ea typeface="+mn-ea"/>
                          <a:cs typeface="+mn-cs"/>
                        </a:rPr>
                        <a:t>-</a:t>
                      </a:r>
                    </a:p>
                  </a:txBody>
                  <a:tcPr marL="91435" marR="91435" marT="45698" marB="45698" horzOverflow="overflow">
                    <a:lnL>
                      <a:noFill/>
                    </a:lnL>
                    <a:lnR>
                      <a:noFill/>
                    </a:lnR>
                    <a:lnT>
                      <a:noFill/>
                    </a:lnT>
                    <a:lnB>
                      <a:noFill/>
                    </a:lnB>
                    <a:lnTlToBr>
                      <a:noFill/>
                    </a:lnTlToBr>
                    <a:lnBlToTr>
                      <a:noFill/>
                    </a:lnBlToTr>
                    <a:solidFill>
                      <a:srgbClr val="EDF3DB"/>
                    </a:solidFill>
                  </a:tcPr>
                </a:tc>
                <a:tc>
                  <a:txBody>
                    <a:bodyPr/>
                    <a:lstStyle/>
                    <a:p>
                      <a:pPr algn="ctr"/>
                      <a:r>
                        <a:rPr kumimoji="0" lang="en-US" sz="2000" b="1" i="0" u="none" strike="noStrike" kern="1200" cap="none" normalizeH="0" baseline="0" dirty="0" smtClean="0">
                          <a:ln>
                            <a:noFill/>
                          </a:ln>
                          <a:solidFill>
                            <a:srgbClr val="7030A0"/>
                          </a:solidFill>
                          <a:effectLst/>
                          <a:latin typeface="Calibri" pitchFamily="34" charset="0"/>
                          <a:ea typeface="+mn-ea"/>
                          <a:cs typeface="+mn-cs"/>
                        </a:rPr>
                        <a:t>5</a:t>
                      </a:r>
                    </a:p>
                  </a:txBody>
                  <a:tcPr marL="91435" marR="91435" marT="45698" marB="45698" horzOverflow="overflow">
                    <a:lnL>
                      <a:noFill/>
                    </a:lnL>
                    <a:lnR>
                      <a:noFill/>
                    </a:lnR>
                    <a:lnT>
                      <a:noFill/>
                    </a:lnT>
                    <a:lnB>
                      <a:noFill/>
                    </a:lnB>
                    <a:lnTlToBr>
                      <a:noFill/>
                    </a:lnTlToBr>
                    <a:lnBlToTr>
                      <a:noFill/>
                    </a:lnBlToTr>
                    <a:solidFill>
                      <a:srgbClr val="EDF3DB"/>
                    </a:solidFill>
                  </a:tcPr>
                </a:tc>
              </a:tr>
              <a:tr h="45714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rPr>
                        <a:t># Noted</a:t>
                      </a:r>
                    </a:p>
                  </a:txBody>
                  <a:tcPr marL="91435" marR="91435" marT="45698" marB="45698" horzOverflow="overflow">
                    <a:lnL>
                      <a:noFill/>
                    </a:lnL>
                    <a:lnR>
                      <a:noFill/>
                    </a:lnR>
                    <a:lnT>
                      <a:noFill/>
                    </a:lnT>
                    <a:lnB>
                      <a:noFill/>
                    </a:lnB>
                    <a:lnTlToBr>
                      <a:noFill/>
                    </a:lnTlToBr>
                    <a:lnBlToTr>
                      <a:noFill/>
                    </a:lnBlToTr>
                    <a:solidFill>
                      <a:srgbClr val="7E9632"/>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smtClean="0">
                          <a:ln>
                            <a:noFill/>
                          </a:ln>
                          <a:solidFill>
                            <a:schemeClr val="tx1"/>
                          </a:solidFill>
                          <a:effectLst/>
                          <a:latin typeface="Calibri" pitchFamily="34" charset="0"/>
                        </a:rPr>
                        <a:t>17</a:t>
                      </a:r>
                    </a:p>
                  </a:txBody>
                  <a:tcPr marL="91435" marR="91435" marT="45698" marB="45698" horzOverflow="overflow">
                    <a:lnL>
                      <a:noFill/>
                    </a:lnL>
                    <a:lnR>
                      <a:noFill/>
                    </a:lnR>
                    <a:lnT>
                      <a:noFill/>
                    </a:lnT>
                    <a:lnB>
                      <a:noFill/>
                    </a:lnB>
                    <a:lnTlToBr>
                      <a:noFill/>
                    </a:lnTlToBr>
                    <a:lnBlToTr>
                      <a:noFill/>
                    </a:lnBlToTr>
                    <a:solidFill>
                      <a:srgbClr val="DBE7B6"/>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rPr>
                        <a:t>24</a:t>
                      </a:r>
                    </a:p>
                  </a:txBody>
                  <a:tcPr marL="91435" marR="91435" marT="45698" marB="45698" horzOverflow="overflow">
                    <a:lnL>
                      <a:noFill/>
                    </a:lnL>
                    <a:lnR>
                      <a:noFill/>
                    </a:lnR>
                    <a:lnT>
                      <a:noFill/>
                    </a:lnT>
                    <a:lnB>
                      <a:noFill/>
                    </a:lnB>
                    <a:lnTlToBr>
                      <a:noFill/>
                    </a:lnTlToBr>
                    <a:lnBlToTr>
                      <a:noFill/>
                    </a:lnBlToTr>
                    <a:solidFill>
                      <a:srgbClr val="DBE7B6"/>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rPr>
                        <a:t>26</a:t>
                      </a:r>
                    </a:p>
                  </a:txBody>
                  <a:tcPr marL="91435" marR="91435" marT="45698" marB="45698" horzOverflow="overflow">
                    <a:lnL>
                      <a:noFill/>
                    </a:lnL>
                    <a:lnR>
                      <a:noFill/>
                    </a:lnR>
                    <a:lnT>
                      <a:noFill/>
                    </a:lnT>
                    <a:lnB>
                      <a:noFill/>
                    </a:lnB>
                    <a:lnTlToBr>
                      <a:noFill/>
                    </a:lnTlToBr>
                    <a:lnBlToTr>
                      <a:noFill/>
                    </a:lnBlToTr>
                    <a:solidFill>
                      <a:srgbClr val="DBE7B6"/>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rPr>
                        <a:t>25</a:t>
                      </a:r>
                    </a:p>
                  </a:txBody>
                  <a:tcPr marL="91435" marR="91435" marT="45698" marB="45698" horzOverflow="overflow">
                    <a:lnL>
                      <a:noFill/>
                    </a:lnL>
                    <a:lnR>
                      <a:noFill/>
                    </a:lnR>
                    <a:lnT>
                      <a:noFill/>
                    </a:lnT>
                    <a:lnB>
                      <a:noFill/>
                    </a:lnB>
                    <a:lnTlToBr>
                      <a:noFill/>
                    </a:lnTlToBr>
                    <a:lnBlToTr>
                      <a:noFill/>
                    </a:lnBlToTr>
                    <a:solidFill>
                      <a:srgbClr val="DBE7B6"/>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rPr>
                        <a:t>28</a:t>
                      </a:r>
                    </a:p>
                  </a:txBody>
                  <a:tcPr marL="91435" marR="91435" marT="45698" marB="45698" horzOverflow="overflow">
                    <a:lnL>
                      <a:noFill/>
                    </a:lnL>
                    <a:lnR>
                      <a:noFill/>
                    </a:lnR>
                    <a:lnT>
                      <a:noFill/>
                    </a:lnT>
                    <a:lnB>
                      <a:noFill/>
                    </a:lnB>
                    <a:lnTlToBr>
                      <a:noFill/>
                    </a:lnTlToBr>
                    <a:lnBlToTr>
                      <a:noFill/>
                    </a:lnBlToTr>
                    <a:solidFill>
                      <a:srgbClr val="DBE7B6"/>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rPr>
                        <a:t>20</a:t>
                      </a:r>
                    </a:p>
                  </a:txBody>
                  <a:tcPr marL="91435" marR="91435" marT="45698" marB="45698" horzOverflow="overflow">
                    <a:lnL>
                      <a:noFill/>
                    </a:lnL>
                    <a:lnR>
                      <a:noFill/>
                    </a:lnR>
                    <a:lnT>
                      <a:noFill/>
                    </a:lnT>
                    <a:lnB>
                      <a:noFill/>
                    </a:lnB>
                    <a:lnTlToBr>
                      <a:noFill/>
                    </a:lnTlToBr>
                    <a:lnBlToTr>
                      <a:noFill/>
                    </a:lnBlToTr>
                    <a:solidFill>
                      <a:srgbClr val="DBE7B6"/>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0" i="0" u="none" strike="noStrike" kern="1200" cap="none" normalizeH="0" baseline="0" dirty="0" smtClean="0">
                          <a:ln>
                            <a:noFill/>
                          </a:ln>
                          <a:solidFill>
                            <a:schemeClr val="tx1"/>
                          </a:solidFill>
                          <a:effectLst/>
                          <a:latin typeface="Calibri" pitchFamily="34" charset="0"/>
                          <a:ea typeface="+mn-ea"/>
                          <a:cs typeface="+mn-cs"/>
                        </a:rPr>
                        <a:t>1</a:t>
                      </a:r>
                    </a:p>
                  </a:txBody>
                  <a:tcPr marL="91435" marR="91435" marT="45698" marB="45698" horzOverflow="overflow">
                    <a:lnL>
                      <a:noFill/>
                    </a:lnL>
                    <a:lnR>
                      <a:noFill/>
                    </a:lnR>
                    <a:lnT>
                      <a:noFill/>
                    </a:lnT>
                    <a:lnB>
                      <a:noFill/>
                    </a:lnB>
                    <a:lnTlToBr>
                      <a:noFill/>
                    </a:lnTlToBr>
                    <a:lnBlToTr>
                      <a:noFill/>
                    </a:lnBlToTr>
                    <a:solidFill>
                      <a:srgbClr val="DBE7B6"/>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0" i="0" u="none" strike="noStrike" kern="1200" cap="none" normalizeH="0" baseline="0" dirty="0" smtClean="0">
                          <a:ln>
                            <a:noFill/>
                          </a:ln>
                          <a:solidFill>
                            <a:schemeClr val="tx1"/>
                          </a:solidFill>
                          <a:effectLst/>
                          <a:latin typeface="Calibri" pitchFamily="34" charset="0"/>
                          <a:ea typeface="+mn-ea"/>
                          <a:cs typeface="+mn-cs"/>
                        </a:rPr>
                        <a:t>1</a:t>
                      </a:r>
                    </a:p>
                  </a:txBody>
                  <a:tcPr marL="91435" marR="91435" marT="45698" marB="45698" horzOverflow="overflow">
                    <a:lnL>
                      <a:noFill/>
                    </a:lnL>
                    <a:lnR>
                      <a:noFill/>
                    </a:lnR>
                    <a:lnT>
                      <a:noFill/>
                    </a:lnT>
                    <a:lnB>
                      <a:noFill/>
                    </a:lnB>
                    <a:lnTlToBr>
                      <a:noFill/>
                    </a:lnTlToBr>
                    <a:lnBlToTr>
                      <a:noFill/>
                    </a:lnBlToTr>
                    <a:solidFill>
                      <a:srgbClr val="DBE7B6"/>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0" i="0" u="none" strike="noStrike" kern="1200" cap="none" normalizeH="0" baseline="0" dirty="0" smtClean="0">
                          <a:ln>
                            <a:noFill/>
                          </a:ln>
                          <a:solidFill>
                            <a:schemeClr val="tx1"/>
                          </a:solidFill>
                          <a:effectLst/>
                          <a:latin typeface="Calibri" pitchFamily="34" charset="0"/>
                          <a:ea typeface="+mn-ea"/>
                          <a:cs typeface="+mn-cs"/>
                        </a:rPr>
                        <a:t>32</a:t>
                      </a:r>
                    </a:p>
                  </a:txBody>
                  <a:tcPr marL="91435" marR="91435" marT="45698" marB="45698" horzOverflow="overflow">
                    <a:lnL>
                      <a:noFill/>
                    </a:lnL>
                    <a:lnR>
                      <a:noFill/>
                    </a:lnR>
                    <a:lnT>
                      <a:noFill/>
                    </a:lnT>
                    <a:lnB>
                      <a:noFill/>
                    </a:lnB>
                    <a:lnTlToBr>
                      <a:noFill/>
                    </a:lnTlToBr>
                    <a:lnBlToTr>
                      <a:noFill/>
                    </a:lnBlToTr>
                    <a:solidFill>
                      <a:srgbClr val="DBE7B6"/>
                    </a:solidFill>
                  </a:tcPr>
                </a:tc>
                <a:tc>
                  <a:txBody>
                    <a:bodyPr/>
                    <a:lstStyle/>
                    <a:p>
                      <a:pPr algn="ctr"/>
                      <a:r>
                        <a:rPr kumimoji="0" lang="en-US" sz="2000" b="0" i="0" u="none" strike="noStrike" kern="1200" cap="none" normalizeH="0" baseline="0" dirty="0" smtClean="0">
                          <a:ln>
                            <a:noFill/>
                          </a:ln>
                          <a:solidFill>
                            <a:schemeClr val="tx1"/>
                          </a:solidFill>
                          <a:effectLst/>
                          <a:latin typeface="Calibri" pitchFamily="34" charset="0"/>
                          <a:ea typeface="+mn-ea"/>
                          <a:cs typeface="+mn-cs"/>
                        </a:rPr>
                        <a:t>14</a:t>
                      </a:r>
                    </a:p>
                  </a:txBody>
                  <a:tcPr marL="91435" marR="91435" marT="45698" marB="45698" horzOverflow="overflow">
                    <a:lnL>
                      <a:noFill/>
                    </a:lnL>
                    <a:lnR>
                      <a:noFill/>
                    </a:lnR>
                    <a:lnT>
                      <a:noFill/>
                    </a:lnT>
                    <a:lnB>
                      <a:noFill/>
                    </a:lnB>
                    <a:lnTlToBr>
                      <a:noFill/>
                    </a:lnTlToBr>
                    <a:lnBlToTr>
                      <a:noFill/>
                    </a:lnBlToTr>
                    <a:solidFill>
                      <a:srgbClr val="DBE7B6"/>
                    </a:solidFill>
                  </a:tcPr>
                </a:tc>
                <a:tc>
                  <a:txBody>
                    <a:bodyPr/>
                    <a:lstStyle/>
                    <a:p>
                      <a:pPr algn="ctr"/>
                      <a:r>
                        <a:rPr kumimoji="0" lang="en-US" sz="2000" b="1" i="0" u="none" strike="noStrike" kern="1200" cap="none" normalizeH="0" baseline="0" dirty="0" smtClean="0">
                          <a:ln>
                            <a:noFill/>
                          </a:ln>
                          <a:solidFill>
                            <a:srgbClr val="7030A0"/>
                          </a:solidFill>
                          <a:effectLst/>
                          <a:latin typeface="Calibri" pitchFamily="34" charset="0"/>
                          <a:ea typeface="+mn-ea"/>
                          <a:cs typeface="+mn-cs"/>
                        </a:rPr>
                        <a:t>12</a:t>
                      </a:r>
                    </a:p>
                  </a:txBody>
                  <a:tcPr marL="91435" marR="91435" marT="45698" marB="45698" horzOverflow="overflow">
                    <a:lnL>
                      <a:noFill/>
                    </a:lnL>
                    <a:lnR>
                      <a:noFill/>
                    </a:lnR>
                    <a:lnT>
                      <a:noFill/>
                    </a:lnT>
                    <a:lnB>
                      <a:noFill/>
                    </a:lnB>
                    <a:lnTlToBr>
                      <a:noFill/>
                    </a:lnTlToBr>
                    <a:lnBlToTr>
                      <a:noFill/>
                    </a:lnBlToTr>
                    <a:solidFill>
                      <a:srgbClr val="DBE7B6"/>
                    </a:solidFill>
                  </a:tcPr>
                </a:tc>
              </a:tr>
              <a:tr h="45714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rPr>
                        <a:t># Postponed / Not Handled</a:t>
                      </a:r>
                    </a:p>
                  </a:txBody>
                  <a:tcPr marL="91435" marR="91435" marT="45698" marB="45698" horzOverflow="overflow">
                    <a:lnL>
                      <a:noFill/>
                    </a:lnL>
                    <a:lnR>
                      <a:noFill/>
                    </a:lnR>
                    <a:lnT>
                      <a:noFill/>
                    </a:lnT>
                    <a:lnB>
                      <a:noFill/>
                    </a:lnB>
                    <a:lnTlToBr>
                      <a:noFill/>
                    </a:lnTlToBr>
                    <a:lnBlToTr>
                      <a:noFill/>
                    </a:lnBlToTr>
                    <a:solidFill>
                      <a:srgbClr val="C9DA92"/>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smtClean="0">
                          <a:ln>
                            <a:noFill/>
                          </a:ln>
                          <a:solidFill>
                            <a:schemeClr val="tx1"/>
                          </a:solidFill>
                          <a:effectLst/>
                          <a:latin typeface="Calibri" pitchFamily="34" charset="0"/>
                        </a:rPr>
                        <a:t>7</a:t>
                      </a:r>
                    </a:p>
                  </a:txBody>
                  <a:tcPr marL="91435" marR="91435" marT="45698" marB="45698" horzOverflow="overflow">
                    <a:lnL>
                      <a:noFill/>
                    </a:lnL>
                    <a:lnR>
                      <a:noFill/>
                    </a:lnR>
                    <a:lnT>
                      <a:noFill/>
                    </a:lnT>
                    <a:lnB>
                      <a:noFill/>
                    </a:lnB>
                    <a:lnTlToBr>
                      <a:noFill/>
                    </a:lnTlToBr>
                    <a:lnBlToTr>
                      <a:noFill/>
                    </a:lnBlToTr>
                    <a:solidFill>
                      <a:srgbClr val="EDF3DB"/>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rPr>
                        <a:t>2</a:t>
                      </a:r>
                    </a:p>
                  </a:txBody>
                  <a:tcPr marL="91435" marR="91435" marT="45698" marB="45698" horzOverflow="overflow">
                    <a:lnL>
                      <a:noFill/>
                    </a:lnL>
                    <a:lnR>
                      <a:noFill/>
                    </a:lnR>
                    <a:lnT>
                      <a:noFill/>
                    </a:lnT>
                    <a:lnB>
                      <a:noFill/>
                    </a:lnB>
                    <a:lnTlToBr>
                      <a:noFill/>
                    </a:lnTlToBr>
                    <a:lnBlToTr>
                      <a:noFill/>
                    </a:lnBlToTr>
                    <a:solidFill>
                      <a:srgbClr val="EDF3DB"/>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rPr>
                        <a:t>33</a:t>
                      </a:r>
                    </a:p>
                  </a:txBody>
                  <a:tcPr marL="91435" marR="91435" marT="45698" marB="45698" horzOverflow="overflow">
                    <a:lnL>
                      <a:noFill/>
                    </a:lnL>
                    <a:lnR>
                      <a:noFill/>
                    </a:lnR>
                    <a:lnT>
                      <a:noFill/>
                    </a:lnT>
                    <a:lnB>
                      <a:noFill/>
                    </a:lnB>
                    <a:lnTlToBr>
                      <a:noFill/>
                    </a:lnTlToBr>
                    <a:lnBlToTr>
                      <a:noFill/>
                    </a:lnBlToTr>
                    <a:solidFill>
                      <a:srgbClr val="EDF3DB"/>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rPr>
                        <a:t>19</a:t>
                      </a:r>
                    </a:p>
                  </a:txBody>
                  <a:tcPr marL="91435" marR="91435" marT="45698" marB="45698" horzOverflow="overflow">
                    <a:lnL>
                      <a:noFill/>
                    </a:lnL>
                    <a:lnR>
                      <a:noFill/>
                    </a:lnR>
                    <a:lnT>
                      <a:noFill/>
                    </a:lnT>
                    <a:lnB>
                      <a:noFill/>
                    </a:lnB>
                    <a:lnTlToBr>
                      <a:noFill/>
                    </a:lnTlToBr>
                    <a:lnBlToTr>
                      <a:noFill/>
                    </a:lnBlToTr>
                    <a:solidFill>
                      <a:srgbClr val="EDF3DB"/>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rPr>
                        <a:t>46</a:t>
                      </a:r>
                    </a:p>
                  </a:txBody>
                  <a:tcPr marL="91435" marR="91435" marT="45698" marB="45698" horzOverflow="overflow">
                    <a:lnL>
                      <a:noFill/>
                    </a:lnL>
                    <a:lnR>
                      <a:noFill/>
                    </a:lnR>
                    <a:lnT>
                      <a:noFill/>
                    </a:lnT>
                    <a:lnB>
                      <a:noFill/>
                    </a:lnB>
                    <a:lnTlToBr>
                      <a:noFill/>
                    </a:lnTlToBr>
                    <a:lnBlToTr>
                      <a:noFill/>
                    </a:lnBlToTr>
                    <a:solidFill>
                      <a:srgbClr val="EDF3DB"/>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rPr>
                        <a:t>6</a:t>
                      </a:r>
                    </a:p>
                  </a:txBody>
                  <a:tcPr marL="91435" marR="91435" marT="45698" marB="45698" horzOverflow="overflow">
                    <a:lnL>
                      <a:noFill/>
                    </a:lnL>
                    <a:lnR>
                      <a:noFill/>
                    </a:lnR>
                    <a:lnT>
                      <a:noFill/>
                    </a:lnT>
                    <a:lnB>
                      <a:noFill/>
                    </a:lnB>
                    <a:lnTlToBr>
                      <a:noFill/>
                    </a:lnTlToBr>
                    <a:lnBlToTr>
                      <a:noFill/>
                    </a:lnBlToTr>
                    <a:solidFill>
                      <a:srgbClr val="EDF3DB"/>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0" i="0" u="none" strike="noStrike" kern="1200" cap="none" normalizeH="0" baseline="0" dirty="0" smtClean="0">
                          <a:ln>
                            <a:noFill/>
                          </a:ln>
                          <a:solidFill>
                            <a:schemeClr val="tx1"/>
                          </a:solidFill>
                          <a:effectLst/>
                          <a:latin typeface="Calibri" pitchFamily="34" charset="0"/>
                          <a:ea typeface="+mn-ea"/>
                          <a:cs typeface="+mn-cs"/>
                        </a:rPr>
                        <a:t>1</a:t>
                      </a:r>
                    </a:p>
                  </a:txBody>
                  <a:tcPr marL="91435" marR="91435" marT="45698" marB="45698" horzOverflow="overflow">
                    <a:lnL>
                      <a:noFill/>
                    </a:lnL>
                    <a:lnR>
                      <a:noFill/>
                    </a:lnR>
                    <a:lnT>
                      <a:noFill/>
                    </a:lnT>
                    <a:lnB>
                      <a:noFill/>
                    </a:lnB>
                    <a:lnTlToBr>
                      <a:noFill/>
                    </a:lnTlToBr>
                    <a:lnBlToTr>
                      <a:noFill/>
                    </a:lnBlToTr>
                    <a:solidFill>
                      <a:srgbClr val="EDF3DB"/>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0" i="0" u="none" strike="noStrike" kern="1200" cap="none" normalizeH="0" baseline="0" dirty="0" smtClean="0">
                          <a:ln>
                            <a:noFill/>
                          </a:ln>
                          <a:solidFill>
                            <a:schemeClr val="tx1"/>
                          </a:solidFill>
                          <a:effectLst/>
                          <a:latin typeface="Calibri" pitchFamily="34" charset="0"/>
                          <a:ea typeface="+mn-ea"/>
                          <a:cs typeface="+mn-cs"/>
                        </a:rPr>
                        <a:t>0</a:t>
                      </a:r>
                    </a:p>
                  </a:txBody>
                  <a:tcPr marL="91435" marR="91435" marT="45698" marB="45698" horzOverflow="overflow">
                    <a:lnL>
                      <a:noFill/>
                    </a:lnL>
                    <a:lnR>
                      <a:noFill/>
                    </a:lnR>
                    <a:lnT>
                      <a:noFill/>
                    </a:lnT>
                    <a:lnB>
                      <a:noFill/>
                    </a:lnB>
                    <a:lnTlToBr>
                      <a:noFill/>
                    </a:lnTlToBr>
                    <a:lnBlToTr>
                      <a:noFill/>
                    </a:lnBlToTr>
                    <a:solidFill>
                      <a:srgbClr val="EDF3DB"/>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0" i="0" u="none" strike="noStrike" kern="1200" cap="none" normalizeH="0" baseline="0" dirty="0" smtClean="0">
                          <a:ln>
                            <a:noFill/>
                          </a:ln>
                          <a:solidFill>
                            <a:schemeClr val="tx1"/>
                          </a:solidFill>
                          <a:effectLst/>
                          <a:latin typeface="Calibri" pitchFamily="34" charset="0"/>
                          <a:ea typeface="+mn-ea"/>
                          <a:cs typeface="+mn-cs"/>
                        </a:rPr>
                        <a:t>15</a:t>
                      </a:r>
                    </a:p>
                  </a:txBody>
                  <a:tcPr marL="91435" marR="91435" marT="45698" marB="45698" horzOverflow="overflow">
                    <a:lnL>
                      <a:noFill/>
                    </a:lnL>
                    <a:lnR>
                      <a:noFill/>
                    </a:lnR>
                    <a:lnT>
                      <a:noFill/>
                    </a:lnT>
                    <a:lnB>
                      <a:noFill/>
                    </a:lnB>
                    <a:lnTlToBr>
                      <a:noFill/>
                    </a:lnTlToBr>
                    <a:lnBlToTr>
                      <a:noFill/>
                    </a:lnBlToTr>
                    <a:solidFill>
                      <a:srgbClr val="EDF3DB"/>
                    </a:solidFill>
                  </a:tcPr>
                </a:tc>
                <a:tc>
                  <a:txBody>
                    <a:bodyPr/>
                    <a:lstStyle/>
                    <a:p>
                      <a:pPr algn="ctr"/>
                      <a:r>
                        <a:rPr kumimoji="0" lang="en-US" sz="2000" b="0" i="0" u="none" strike="noStrike" kern="1200" cap="none" normalizeH="0" baseline="0" dirty="0" smtClean="0">
                          <a:ln>
                            <a:noFill/>
                          </a:ln>
                          <a:solidFill>
                            <a:schemeClr val="tx1"/>
                          </a:solidFill>
                          <a:effectLst/>
                          <a:latin typeface="Calibri" pitchFamily="34" charset="0"/>
                          <a:ea typeface="+mn-ea"/>
                          <a:cs typeface="+mn-cs"/>
                        </a:rPr>
                        <a:t>26</a:t>
                      </a:r>
                    </a:p>
                  </a:txBody>
                  <a:tcPr marL="91435" marR="91435" marT="45698" marB="45698" horzOverflow="overflow">
                    <a:lnL>
                      <a:noFill/>
                    </a:lnL>
                    <a:lnR>
                      <a:noFill/>
                    </a:lnR>
                    <a:lnT>
                      <a:noFill/>
                    </a:lnT>
                    <a:lnB>
                      <a:noFill/>
                    </a:lnB>
                    <a:lnTlToBr>
                      <a:noFill/>
                    </a:lnTlToBr>
                    <a:lnBlToTr>
                      <a:noFill/>
                    </a:lnBlToTr>
                    <a:solidFill>
                      <a:srgbClr val="EDF3DB"/>
                    </a:solidFill>
                  </a:tcPr>
                </a:tc>
                <a:tc>
                  <a:txBody>
                    <a:bodyPr/>
                    <a:lstStyle/>
                    <a:p>
                      <a:pPr algn="ctr"/>
                      <a:r>
                        <a:rPr kumimoji="0" lang="en-US" sz="2000" b="1" i="0" u="none" strike="noStrike" kern="1200" cap="none" normalizeH="0" baseline="0" dirty="0" smtClean="0">
                          <a:ln>
                            <a:noFill/>
                          </a:ln>
                          <a:solidFill>
                            <a:srgbClr val="7030A0"/>
                          </a:solidFill>
                          <a:effectLst/>
                          <a:latin typeface="Calibri" pitchFamily="34" charset="0"/>
                          <a:ea typeface="+mn-ea"/>
                          <a:cs typeface="+mn-cs"/>
                        </a:rPr>
                        <a:t>1</a:t>
                      </a:r>
                    </a:p>
                  </a:txBody>
                  <a:tcPr marL="91435" marR="91435" marT="45698" marB="45698" horzOverflow="overflow">
                    <a:lnL>
                      <a:noFill/>
                    </a:lnL>
                    <a:lnR>
                      <a:noFill/>
                    </a:lnR>
                    <a:lnT>
                      <a:noFill/>
                    </a:lnT>
                    <a:lnB>
                      <a:noFill/>
                    </a:lnB>
                    <a:lnTlToBr>
                      <a:noFill/>
                    </a:lnTlToBr>
                    <a:lnBlToTr>
                      <a:noFill/>
                    </a:lnBlToTr>
                    <a:solidFill>
                      <a:srgbClr val="EDF3DB"/>
                    </a:solidFill>
                  </a:tcPr>
                </a:tc>
              </a:tr>
            </a:tbl>
          </a:graphicData>
        </a:graphic>
      </p:graphicFrame>
      <p:sp>
        <p:nvSpPr>
          <p:cNvPr id="23587" name="Rectangle 7"/>
          <p:cNvSpPr>
            <a:spLocks noChangeArrowheads="1"/>
          </p:cNvSpPr>
          <p:nvPr/>
        </p:nvSpPr>
        <p:spPr bwMode="auto">
          <a:xfrm>
            <a:off x="566738" y="5788363"/>
            <a:ext cx="7277100" cy="36988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itchFamily="34" charset="0"/>
              </a:defRPr>
            </a:lvl1pPr>
            <a:lvl2pPr marL="742950" indent="-285750">
              <a:spcBef>
                <a:spcPct val="20000"/>
              </a:spcBef>
              <a:buClr>
                <a:srgbClr val="C00000"/>
              </a:buClr>
              <a:buFont typeface="Arial" charset="0"/>
              <a:buChar char="•"/>
              <a:defRPr sz="2400">
                <a:solidFill>
                  <a:schemeClr val="tx1"/>
                </a:solidFill>
                <a:latin typeface="Calibri" pitchFamily="34" charset="0"/>
              </a:defRPr>
            </a:lvl2pPr>
            <a:lvl3pPr marL="1143000" indent="-228600">
              <a:spcBef>
                <a:spcPct val="20000"/>
              </a:spcBef>
              <a:buFont typeface="Arial" charset="0"/>
              <a:buChar char="•"/>
              <a:defRPr sz="2000">
                <a:solidFill>
                  <a:schemeClr val="tx1"/>
                </a:solidFill>
                <a:latin typeface="Calibri" pitchFamily="34" charset="0"/>
              </a:defRPr>
            </a:lvl3pPr>
            <a:lvl4pPr marL="1600200" indent="-228600">
              <a:spcBef>
                <a:spcPct val="20000"/>
              </a:spcBef>
              <a:buFont typeface="Arial" charset="0"/>
              <a:buChar char="–"/>
              <a:defRPr>
                <a:solidFill>
                  <a:schemeClr val="tx1"/>
                </a:solidFill>
                <a:latin typeface="Calibri" pitchFamily="34" charset="0"/>
              </a:defRPr>
            </a:lvl4pPr>
            <a:lvl5pPr marL="2057400" indent="-228600">
              <a:spcBef>
                <a:spcPct val="20000"/>
              </a:spcBef>
              <a:buFont typeface="Arial" charset="0"/>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1600">
                <a:solidFill>
                  <a:schemeClr val="tx1"/>
                </a:solidFill>
                <a:latin typeface="Calibri" pitchFamily="34" charset="0"/>
              </a:defRPr>
            </a:lvl9pPr>
          </a:lstStyle>
          <a:p>
            <a:pPr>
              <a:spcBef>
                <a:spcPct val="0"/>
              </a:spcBef>
              <a:buFontTx/>
              <a:buNone/>
            </a:pPr>
            <a:r>
              <a:rPr lang="en-US" altLang="de-DE" sz="1800" i="1" dirty="0">
                <a:solidFill>
                  <a:srgbClr val="FF0000"/>
                </a:solidFill>
                <a:latin typeface="Arial" charset="0"/>
                <a:ea typeface="Gulim" pitchFamily="34" charset="-127"/>
              </a:rPr>
              <a:t>*</a:t>
            </a:r>
            <a:r>
              <a:rPr lang="en-US" altLang="de-DE" sz="1800" i="1" dirty="0">
                <a:latin typeface="Arial" charset="0"/>
                <a:ea typeface="Gulim" pitchFamily="34" charset="-127"/>
              </a:rPr>
              <a:t> short cycle (only one SA2 meeting allowing corrections)</a:t>
            </a:r>
          </a:p>
        </p:txBody>
      </p:sp>
      <p:sp>
        <p:nvSpPr>
          <p:cNvPr id="8" name="Rectangle 7"/>
          <p:cNvSpPr>
            <a:spLocks noChangeArrowheads="1"/>
          </p:cNvSpPr>
          <p:nvPr/>
        </p:nvSpPr>
        <p:spPr bwMode="auto">
          <a:xfrm>
            <a:off x="546182" y="6112784"/>
            <a:ext cx="8559718" cy="3693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spcBef>
                <a:spcPct val="20000"/>
              </a:spcBef>
              <a:buBlip>
                <a:blip r:embed="rId2"/>
              </a:buBlip>
              <a:defRPr sz="2800">
                <a:solidFill>
                  <a:schemeClr val="tx1"/>
                </a:solidFill>
                <a:latin typeface="Calibri" pitchFamily="34" charset="0"/>
              </a:defRPr>
            </a:lvl1pPr>
            <a:lvl2pPr marL="742950" indent="-285750">
              <a:spcBef>
                <a:spcPct val="20000"/>
              </a:spcBef>
              <a:buClr>
                <a:srgbClr val="C00000"/>
              </a:buClr>
              <a:buFont typeface="Arial" charset="0"/>
              <a:buChar char="•"/>
              <a:defRPr sz="2400">
                <a:solidFill>
                  <a:schemeClr val="tx1"/>
                </a:solidFill>
                <a:latin typeface="Calibri" pitchFamily="34" charset="0"/>
              </a:defRPr>
            </a:lvl2pPr>
            <a:lvl3pPr marL="1143000" indent="-228600">
              <a:spcBef>
                <a:spcPct val="20000"/>
              </a:spcBef>
              <a:buFont typeface="Arial" charset="0"/>
              <a:buChar char="•"/>
              <a:defRPr sz="2000">
                <a:solidFill>
                  <a:schemeClr val="tx1"/>
                </a:solidFill>
                <a:latin typeface="Calibri" pitchFamily="34" charset="0"/>
              </a:defRPr>
            </a:lvl3pPr>
            <a:lvl4pPr marL="1600200" indent="-228600">
              <a:spcBef>
                <a:spcPct val="20000"/>
              </a:spcBef>
              <a:buFont typeface="Arial" charset="0"/>
              <a:buChar char="–"/>
              <a:defRPr>
                <a:solidFill>
                  <a:schemeClr val="tx1"/>
                </a:solidFill>
                <a:latin typeface="Calibri" pitchFamily="34" charset="0"/>
              </a:defRPr>
            </a:lvl4pPr>
            <a:lvl5pPr marL="2057400" indent="-228600">
              <a:spcBef>
                <a:spcPct val="20000"/>
              </a:spcBef>
              <a:buFont typeface="Arial" charset="0"/>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1600">
                <a:solidFill>
                  <a:schemeClr val="tx1"/>
                </a:solidFill>
                <a:latin typeface="Calibri" pitchFamily="34" charset="0"/>
              </a:defRPr>
            </a:lvl9pPr>
          </a:lstStyle>
          <a:p>
            <a:pPr>
              <a:spcBef>
                <a:spcPct val="0"/>
              </a:spcBef>
              <a:buFontTx/>
              <a:buNone/>
            </a:pPr>
            <a:r>
              <a:rPr lang="en-US" altLang="de-DE" sz="1800" i="1" dirty="0">
                <a:latin typeface="Arial" charset="0"/>
                <a:ea typeface="Gulim" pitchFamily="34" charset="-127"/>
              </a:rPr>
              <a:t>Note: Only category F or D </a:t>
            </a:r>
            <a:r>
              <a:rPr lang="en-US" altLang="de-DE" sz="1800" i="1" dirty="0" err="1">
                <a:latin typeface="Arial" charset="0"/>
                <a:ea typeface="Gulim" pitchFamily="34" charset="-127"/>
              </a:rPr>
              <a:t>CRs</a:t>
            </a:r>
            <a:r>
              <a:rPr lang="en-US" altLang="de-DE" sz="1800" i="1" dirty="0">
                <a:latin typeface="Arial" charset="0"/>
                <a:ea typeface="Gulim" pitchFamily="34" charset="-127"/>
              </a:rPr>
              <a:t> are counted. Category A </a:t>
            </a:r>
            <a:r>
              <a:rPr lang="en-US" altLang="de-DE" sz="1800" i="1" dirty="0" err="1">
                <a:latin typeface="Arial" charset="0"/>
                <a:ea typeface="Gulim" pitchFamily="34" charset="-127"/>
              </a:rPr>
              <a:t>CRs</a:t>
            </a:r>
            <a:r>
              <a:rPr lang="en-US" altLang="de-DE" sz="1800" i="1" dirty="0">
                <a:latin typeface="Arial" charset="0"/>
                <a:ea typeface="Gulim" pitchFamily="34" charset="-127"/>
              </a:rPr>
              <a:t> are not counted.</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5"/>
          <p:cNvSpPr>
            <a:spLocks noGrp="1"/>
          </p:cNvSpPr>
          <p:nvPr>
            <p:ph type="title"/>
          </p:nvPr>
        </p:nvSpPr>
        <p:spPr/>
        <p:txBody>
          <a:bodyPr/>
          <a:lstStyle/>
          <a:p>
            <a:r>
              <a:rPr lang="en-US" altLang="de-DE" sz="2800" b="1" dirty="0" smtClean="0"/>
              <a:t>2.2) Rel-13 Work and Maintenance (2/4)</a:t>
            </a:r>
            <a:endParaRPr lang="de-DE" altLang="de-DE" sz="2800" b="1" dirty="0" smtClean="0"/>
          </a:p>
        </p:txBody>
      </p:sp>
      <p:graphicFrame>
        <p:nvGraphicFramePr>
          <p:cNvPr id="9" name="Content Placeholder 8"/>
          <p:cNvGraphicFramePr>
            <a:graphicFrameLocks noGrp="1"/>
          </p:cNvGraphicFramePr>
          <p:nvPr>
            <p:ph sz="half" idx="1"/>
            <p:extLst>
              <p:ext uri="{D42A27DB-BD31-4B8C-83A1-F6EECF244321}">
                <p14:modId xmlns="" xmlns:p14="http://schemas.microsoft.com/office/powerpoint/2010/main" val="587219836"/>
              </p:ext>
            </p:extLst>
          </p:nvPr>
        </p:nvGraphicFramePr>
        <p:xfrm>
          <a:off x="217488" y="1092200"/>
          <a:ext cx="8609012" cy="5119881"/>
        </p:xfrm>
        <a:graphic>
          <a:graphicData uri="http://schemas.openxmlformats.org/drawingml/2006/table">
            <a:tbl>
              <a:tblPr/>
              <a:tblGrid>
                <a:gridCol w="1522412"/>
                <a:gridCol w="5411788"/>
                <a:gridCol w="638175"/>
                <a:gridCol w="1036637"/>
              </a:tblGrid>
              <a:tr h="59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smtClean="0">
                          <a:ln>
                            <a:noFill/>
                          </a:ln>
                          <a:solidFill>
                            <a:srgbClr val="FFFFFF"/>
                          </a:solidFill>
                          <a:effectLst/>
                          <a:latin typeface="Calibri" pitchFamily="34" charset="0"/>
                        </a:rPr>
                        <a:t>WI</a:t>
                      </a:r>
                    </a:p>
                  </a:txBody>
                  <a:tcPr marL="91436" marR="91436" marT="45698" marB="45698" horzOverflow="overflow">
                    <a:lnL>
                      <a:noFill/>
                    </a:lnL>
                    <a:lnR>
                      <a:noFill/>
                    </a:lnR>
                    <a:lnT>
                      <a:noFill/>
                    </a:lnT>
                    <a:lnB w="25400" cap="flat" cmpd="sng" algn="ctr">
                      <a:solidFill>
                        <a:schemeClr val="bg1"/>
                      </a:solidFill>
                      <a:prstDash val="solid"/>
                      <a:round/>
                      <a:headEnd type="none" w="med" len="med"/>
                      <a:tailEnd type="none" w="med" len="med"/>
                    </a:lnB>
                    <a:lnTlToBr>
                      <a:noFill/>
                    </a:lnTlToBr>
                    <a:lnBlToTr>
                      <a:noFill/>
                    </a:lnBlToTr>
                    <a:solidFill>
                      <a:schemeClr val="tx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rgbClr val="FFFFFF"/>
                          </a:solidFill>
                          <a:effectLst/>
                          <a:latin typeface="Calibri" pitchFamily="34" charset="0"/>
                        </a:rPr>
                        <a:t>Work Item</a:t>
                      </a:r>
                    </a:p>
                  </a:txBody>
                  <a:tcPr marL="91436" marR="91436" marT="45698" marB="45698" horzOverflow="overflow">
                    <a:lnL>
                      <a:noFill/>
                    </a:lnL>
                    <a:lnR>
                      <a:noFill/>
                    </a:lnR>
                    <a:lnT>
                      <a:noFill/>
                    </a:lnT>
                    <a:lnB w="25400" cap="flat" cmpd="sng" algn="ctr">
                      <a:solidFill>
                        <a:schemeClr val="bg1"/>
                      </a:solidFill>
                      <a:prstDash val="solid"/>
                      <a:round/>
                      <a:headEnd type="none" w="med" len="med"/>
                      <a:tailEnd type="none" w="med" len="med"/>
                    </a:lnB>
                    <a:lnTlToBr>
                      <a:noFill/>
                    </a:lnTlToBr>
                    <a:lnBlToTr>
                      <a:noFill/>
                    </a:lnBlToTr>
                    <a:solidFill>
                      <a:schemeClr val="tx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rgbClr val="FFFFFF"/>
                          </a:solidFill>
                          <a:effectLst/>
                          <a:latin typeface="Calibri" pitchFamily="34" charset="0"/>
                        </a:rPr>
                        <a:t>WP</a:t>
                      </a:r>
                    </a:p>
                  </a:txBody>
                  <a:tcPr marL="91436" marR="91436" marT="45698" marB="45698" horzOverflow="overflow">
                    <a:lnL>
                      <a:noFill/>
                    </a:lnL>
                    <a:lnR>
                      <a:noFill/>
                    </a:lnR>
                    <a:lnT>
                      <a:noFill/>
                    </a:lnT>
                    <a:lnB w="25400" cap="flat" cmpd="sng" algn="ctr">
                      <a:solidFill>
                        <a:schemeClr val="bg1"/>
                      </a:solidFill>
                      <a:prstDash val="solid"/>
                      <a:round/>
                      <a:headEnd type="none" w="med" len="med"/>
                      <a:tailEnd type="none" w="med" len="med"/>
                    </a:lnB>
                    <a:lnTlToBr>
                      <a:noFill/>
                    </a:lnTlToBr>
                    <a:lnBlToTr>
                      <a:noFill/>
                    </a:lnBlToTr>
                    <a:solidFill>
                      <a:schemeClr val="tx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rgbClr val="FFFFFF"/>
                          </a:solidFill>
                          <a:effectLst/>
                          <a:latin typeface="Calibri" pitchFamily="34" charset="0"/>
                        </a:rPr>
                        <a:t>CRs approved</a:t>
                      </a:r>
                    </a:p>
                  </a:txBody>
                  <a:tcPr marL="91436" marR="91436" marT="45698" marB="45698" horzOverflow="overflow">
                    <a:lnL>
                      <a:noFill/>
                    </a:lnL>
                    <a:lnR>
                      <a:noFill/>
                    </a:lnR>
                    <a:lnT>
                      <a:noFill/>
                    </a:lnT>
                    <a:lnB w="25400" cap="flat" cmpd="sng" algn="ctr">
                      <a:solidFill>
                        <a:schemeClr val="bg1"/>
                      </a:solidFill>
                      <a:prstDash val="solid"/>
                      <a:round/>
                      <a:headEnd type="none" w="med" len="med"/>
                      <a:tailEnd type="none" w="med" len="med"/>
                    </a:lnB>
                    <a:lnTlToBr>
                      <a:noFill/>
                    </a:lnTlToBr>
                    <a:lnBlToTr>
                      <a:noFill/>
                    </a:lnBlToTr>
                    <a:solidFill>
                      <a:schemeClr val="tx1"/>
                    </a:solidFill>
                  </a:tcPr>
                </a:tc>
              </a:tr>
              <a:tr h="447799">
                <a:tc>
                  <a:txBody>
                    <a:bodyPr/>
                    <a:lstStyle/>
                    <a:p>
                      <a:r>
                        <a:rPr lang="en-US" sz="1600" b="1" kern="1200" dirty="0" smtClean="0">
                          <a:solidFill>
                            <a:schemeClr val="lt1"/>
                          </a:solidFill>
                          <a:effectLst/>
                          <a:latin typeface="+mn-lt"/>
                          <a:ea typeface="+mn-ea"/>
                          <a:cs typeface="+mn-cs"/>
                        </a:rPr>
                        <a:t>MCPTT</a:t>
                      </a:r>
                      <a:endParaRPr lang="en-US" sz="1600" b="1" kern="1200" dirty="0">
                        <a:solidFill>
                          <a:schemeClr val="lt1"/>
                        </a:solidFill>
                        <a:effectLst/>
                        <a:latin typeface="+mn-lt"/>
                        <a:ea typeface="+mn-ea"/>
                        <a:cs typeface="+mn-cs"/>
                      </a:endParaRPr>
                    </a:p>
                  </a:txBody>
                  <a:tcPr marL="91436" marR="91436" marT="45698" marB="45698" horzOverflow="overflow">
                    <a:lnL>
                      <a:noFill/>
                    </a:lnL>
                    <a:lnR>
                      <a:noFill/>
                    </a:lnR>
                    <a:lnT w="25400" cap="flat" cmpd="sng" algn="ctr">
                      <a:solidFill>
                        <a:schemeClr val="bg1"/>
                      </a:solidFill>
                      <a:prstDash val="solid"/>
                      <a:round/>
                      <a:headEnd type="none" w="med" len="med"/>
                      <a:tailEnd type="none" w="med" len="med"/>
                    </a:lnT>
                    <a:lnB>
                      <a:noFill/>
                    </a:lnB>
                    <a:lnTlToBr>
                      <a:noFill/>
                    </a:lnTlToBr>
                    <a:lnBlToTr>
                      <a:noFill/>
                    </a:lnBlToTr>
                    <a:solidFill>
                      <a:srgbClr val="62A14D"/>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kern="1200" dirty="0" smtClean="0">
                          <a:solidFill>
                            <a:schemeClr val="lt1"/>
                          </a:solidFill>
                          <a:effectLst/>
                          <a:latin typeface="+mn-lt"/>
                          <a:ea typeface="+mn-ea"/>
                          <a:cs typeface="+mn-cs"/>
                        </a:rPr>
                        <a:t>Mission Critical Push to Talk over LTE</a:t>
                      </a:r>
                    </a:p>
                  </a:txBody>
                  <a:tcPr marL="91436" marR="91436" marT="45698" marB="45698" horzOverflow="overflow">
                    <a:lnL>
                      <a:noFill/>
                    </a:lnL>
                    <a:lnR>
                      <a:noFill/>
                    </a:lnR>
                    <a:lnT w="25400" cap="flat" cmpd="sng" algn="ctr">
                      <a:solidFill>
                        <a:schemeClr val="bg1"/>
                      </a:solidFill>
                      <a:prstDash val="solid"/>
                      <a:round/>
                      <a:headEnd type="none" w="med" len="med"/>
                      <a:tailEnd type="none" w="med" len="med"/>
                    </a:lnT>
                    <a:lnB>
                      <a:noFill/>
                    </a:lnB>
                    <a:lnTlToBr>
                      <a:noFill/>
                    </a:lnTlToBr>
                    <a:lnBlToTr>
                      <a:noFill/>
                    </a:lnBlToTr>
                    <a:solidFill>
                      <a:srgbClr val="62A14D"/>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500" b="1" i="0" u="none" strike="noStrike" cap="none" normalizeH="0" baseline="0" dirty="0" smtClean="0">
                          <a:ln>
                            <a:noFill/>
                          </a:ln>
                          <a:solidFill>
                            <a:schemeClr val="bg1"/>
                          </a:solidFill>
                          <a:effectLst/>
                          <a:latin typeface="Calibri" pitchFamily="34" charset="0"/>
                        </a:rPr>
                        <a:t>100%</a:t>
                      </a:r>
                    </a:p>
                  </a:txBody>
                  <a:tcPr marL="91436" marR="91436" marT="45698" marB="45698" horzOverflow="overflow">
                    <a:lnL>
                      <a:noFill/>
                    </a:lnL>
                    <a:lnR>
                      <a:noFill/>
                    </a:lnR>
                    <a:lnT w="25400" cap="flat" cmpd="sng" algn="ctr">
                      <a:solidFill>
                        <a:schemeClr val="bg1"/>
                      </a:solidFill>
                      <a:prstDash val="solid"/>
                      <a:round/>
                      <a:headEnd type="none" w="med" len="med"/>
                      <a:tailEnd type="none" w="med" len="med"/>
                    </a:lnT>
                    <a:lnB>
                      <a:noFill/>
                    </a:lnB>
                    <a:lnTlToBr>
                      <a:noFill/>
                    </a:lnTlToBr>
                    <a:lnBlToTr>
                      <a:noFill/>
                    </a:lnBlToTr>
                    <a:solidFill>
                      <a:srgbClr val="62A14D"/>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kern="1200" cap="none" normalizeH="0" baseline="0" dirty="0" smtClean="0">
                          <a:ln>
                            <a:noFill/>
                          </a:ln>
                          <a:solidFill>
                            <a:srgbClr val="7030A0"/>
                          </a:solidFill>
                          <a:effectLst/>
                          <a:latin typeface="Calibri" pitchFamily="34" charset="0"/>
                          <a:ea typeface="+mn-ea"/>
                          <a:cs typeface="+mn-cs"/>
                        </a:rPr>
                        <a:t>3</a:t>
                      </a:r>
                    </a:p>
                  </a:txBody>
                  <a:tcPr marL="91436" marR="91436" marT="45698" marB="45698" horzOverflow="overflow">
                    <a:lnL>
                      <a:noFill/>
                    </a:lnL>
                    <a:lnR>
                      <a:noFill/>
                    </a:lnR>
                    <a:lnT w="25400" cap="flat" cmpd="sng" algn="ctr">
                      <a:solidFill>
                        <a:schemeClr val="bg1"/>
                      </a:solidFill>
                      <a:prstDash val="solid"/>
                      <a:round/>
                      <a:headEnd type="none" w="med" len="med"/>
                      <a:tailEnd type="none" w="med" len="med"/>
                    </a:lnT>
                    <a:lnB>
                      <a:noFill/>
                    </a:lnB>
                    <a:lnTlToBr>
                      <a:noFill/>
                    </a:lnTlToBr>
                    <a:lnBlToTr>
                      <a:noFill/>
                    </a:lnBlToTr>
                    <a:solidFill>
                      <a:srgbClr val="62A14D"/>
                    </a:solidFill>
                  </a:tcPr>
                </a:tc>
              </a:tr>
              <a:tr h="368011">
                <a:tc>
                  <a:txBody>
                    <a:bodyPr/>
                    <a:lstStyle/>
                    <a:p>
                      <a:r>
                        <a:rPr lang="en-US" sz="1600" b="1" kern="1200" dirty="0" smtClean="0">
                          <a:solidFill>
                            <a:schemeClr val="lt1"/>
                          </a:solidFill>
                          <a:effectLst/>
                          <a:latin typeface="+mn-lt"/>
                          <a:ea typeface="+mn-ea"/>
                          <a:cs typeface="+mn-cs"/>
                        </a:rPr>
                        <a:t>DECOR</a:t>
                      </a:r>
                      <a:endParaRPr lang="en-US" sz="1600" b="1" kern="1200" dirty="0">
                        <a:solidFill>
                          <a:schemeClr val="lt1"/>
                        </a:solidFill>
                        <a:effectLst/>
                        <a:latin typeface="+mn-lt"/>
                        <a:ea typeface="+mn-ea"/>
                        <a:cs typeface="+mn-cs"/>
                      </a:endParaRPr>
                    </a:p>
                  </a:txBody>
                  <a:tcPr marL="91443" marR="91443" marT="45725" marB="45725">
                    <a:lnL>
                      <a:noFill/>
                    </a:lnL>
                    <a:lnR>
                      <a:noFill/>
                    </a:lnR>
                    <a:lnT>
                      <a:noFill/>
                    </a:lnT>
                    <a:lnB>
                      <a:noFill/>
                    </a:lnB>
                    <a:lnTlToBr>
                      <a:noFill/>
                    </a:lnTlToBr>
                    <a:lnBlToTr>
                      <a:noFill/>
                    </a:lnBlToTr>
                    <a:solidFill>
                      <a:srgbClr val="7CCA62"/>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600" b="1" kern="1200" dirty="0" smtClean="0">
                          <a:solidFill>
                            <a:schemeClr val="lt1"/>
                          </a:solidFill>
                          <a:effectLst/>
                          <a:latin typeface="+mn-lt"/>
                          <a:ea typeface="+mn-ea"/>
                          <a:cs typeface="+mn-cs"/>
                        </a:rPr>
                        <a:t>Dedicated Core Networks</a:t>
                      </a:r>
                      <a:endParaRPr lang="en-GB" sz="1600" b="1" kern="1200" dirty="0" smtClean="0">
                        <a:solidFill>
                          <a:schemeClr val="lt1"/>
                        </a:solidFill>
                        <a:effectLst/>
                        <a:latin typeface="+mn-lt"/>
                        <a:ea typeface="+mn-ea"/>
                        <a:cs typeface="+mn-cs"/>
                      </a:endParaRPr>
                    </a:p>
                  </a:txBody>
                  <a:tcPr marL="118800" marR="118800" marT="90001" marB="90001">
                    <a:lnL>
                      <a:noFill/>
                    </a:lnL>
                    <a:lnR>
                      <a:noFill/>
                    </a:lnR>
                    <a:lnT>
                      <a:noFill/>
                    </a:lnT>
                    <a:lnB>
                      <a:noFill/>
                    </a:lnB>
                    <a:lnTlToBr>
                      <a:noFill/>
                    </a:lnTlToBr>
                    <a:lnBlToTr>
                      <a:noFill/>
                    </a:lnBlToTr>
                    <a:solidFill>
                      <a:srgbClr val="7CCA62"/>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500" b="1" i="0" u="none" strike="noStrike" cap="none" normalizeH="0" baseline="0" smtClean="0">
                          <a:ln>
                            <a:noFill/>
                          </a:ln>
                          <a:solidFill>
                            <a:schemeClr val="bg1"/>
                          </a:solidFill>
                          <a:effectLst/>
                          <a:latin typeface="Calibri" pitchFamily="34" charset="0"/>
                        </a:rPr>
                        <a:t>100%</a:t>
                      </a:r>
                    </a:p>
                  </a:txBody>
                  <a:tcPr marL="91436" marR="91436" marT="45698" marB="45698" horzOverflow="overflow">
                    <a:lnL>
                      <a:noFill/>
                    </a:lnL>
                    <a:lnR>
                      <a:noFill/>
                    </a:lnR>
                    <a:lnT>
                      <a:noFill/>
                    </a:lnT>
                    <a:lnB>
                      <a:noFill/>
                    </a:lnB>
                    <a:lnTlToBr>
                      <a:noFill/>
                    </a:lnTlToBr>
                    <a:lnBlToTr>
                      <a:noFill/>
                    </a:lnBlToTr>
                    <a:solidFill>
                      <a:srgbClr val="7CCA6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400" b="1" i="0" u="none" strike="noStrike" kern="1200" cap="none" normalizeH="0" baseline="0" dirty="0" smtClean="0">
                        <a:ln>
                          <a:noFill/>
                        </a:ln>
                        <a:solidFill>
                          <a:srgbClr val="7030A0"/>
                        </a:solidFill>
                        <a:effectLst/>
                        <a:latin typeface="Calibri" pitchFamily="34" charset="0"/>
                        <a:ea typeface="+mn-ea"/>
                        <a:cs typeface="+mn-cs"/>
                      </a:endParaRPr>
                    </a:p>
                  </a:txBody>
                  <a:tcPr marL="91436" marR="91436" marT="45698" marB="45698" horzOverflow="overflow">
                    <a:lnL>
                      <a:noFill/>
                    </a:lnL>
                    <a:lnR>
                      <a:noFill/>
                    </a:lnR>
                    <a:lnT>
                      <a:noFill/>
                    </a:lnT>
                    <a:lnB>
                      <a:noFill/>
                    </a:lnB>
                    <a:lnTlToBr>
                      <a:noFill/>
                    </a:lnTlToBr>
                    <a:lnBlToTr>
                      <a:noFill/>
                    </a:lnBlToTr>
                    <a:solidFill>
                      <a:srgbClr val="7CCA62"/>
                    </a:solidFill>
                  </a:tcPr>
                </a:tc>
              </a:tr>
              <a:tr h="419146">
                <a:tc>
                  <a:txBody>
                    <a:bodyPr/>
                    <a:lstStyle/>
                    <a:p>
                      <a:r>
                        <a:rPr lang="en-US" sz="1600" b="1" kern="1200" dirty="0" err="1" smtClean="0">
                          <a:solidFill>
                            <a:schemeClr val="lt1"/>
                          </a:solidFill>
                          <a:effectLst/>
                          <a:latin typeface="+mn-lt"/>
                          <a:ea typeface="+mn-ea"/>
                          <a:cs typeface="+mn-cs"/>
                        </a:rPr>
                        <a:t>NBIFOM</a:t>
                      </a:r>
                      <a:endParaRPr lang="en-US" sz="1600" b="1" kern="1200" dirty="0">
                        <a:solidFill>
                          <a:schemeClr val="lt1"/>
                        </a:solidFill>
                        <a:effectLst/>
                        <a:latin typeface="+mn-lt"/>
                        <a:ea typeface="+mn-ea"/>
                        <a:cs typeface="+mn-cs"/>
                      </a:endParaRPr>
                    </a:p>
                  </a:txBody>
                  <a:tcPr marL="91443" marR="91443" marT="45725" marB="45725">
                    <a:lnL>
                      <a:noFill/>
                    </a:lnL>
                    <a:lnR>
                      <a:noFill/>
                    </a:lnR>
                    <a:lnT>
                      <a:noFill/>
                    </a:lnT>
                    <a:lnB>
                      <a:noFill/>
                    </a:lnB>
                    <a:lnTlToBr>
                      <a:noFill/>
                    </a:lnTlToBr>
                    <a:lnBlToTr>
                      <a:noFill/>
                    </a:lnBlToTr>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600" b="1" kern="1200" dirty="0" smtClean="0">
                          <a:solidFill>
                            <a:schemeClr val="lt1"/>
                          </a:solidFill>
                          <a:effectLst/>
                          <a:latin typeface="+mn-lt"/>
                          <a:ea typeface="+mn-ea"/>
                          <a:cs typeface="+mn-cs"/>
                        </a:rPr>
                        <a:t>IP Flow Mobility support for </a:t>
                      </a:r>
                      <a:r>
                        <a:rPr lang="en-US" sz="1600" b="1" kern="1200" dirty="0" err="1" smtClean="0">
                          <a:solidFill>
                            <a:schemeClr val="lt1"/>
                          </a:solidFill>
                          <a:effectLst/>
                          <a:latin typeface="+mn-lt"/>
                          <a:ea typeface="+mn-ea"/>
                          <a:cs typeface="+mn-cs"/>
                        </a:rPr>
                        <a:t>S2a</a:t>
                      </a:r>
                      <a:r>
                        <a:rPr lang="en-US" sz="1600" b="1" kern="1200" dirty="0" smtClean="0">
                          <a:solidFill>
                            <a:schemeClr val="lt1"/>
                          </a:solidFill>
                          <a:effectLst/>
                          <a:latin typeface="+mn-lt"/>
                          <a:ea typeface="+mn-ea"/>
                          <a:cs typeface="+mn-cs"/>
                        </a:rPr>
                        <a:t> and </a:t>
                      </a:r>
                      <a:r>
                        <a:rPr lang="en-US" sz="1600" b="1" kern="1200" dirty="0" err="1" smtClean="0">
                          <a:solidFill>
                            <a:schemeClr val="lt1"/>
                          </a:solidFill>
                          <a:effectLst/>
                          <a:latin typeface="+mn-lt"/>
                          <a:ea typeface="+mn-ea"/>
                          <a:cs typeface="+mn-cs"/>
                        </a:rPr>
                        <a:t>S2b</a:t>
                      </a:r>
                      <a:r>
                        <a:rPr lang="en-US" sz="1600" b="1" kern="1200" dirty="0" smtClean="0">
                          <a:solidFill>
                            <a:schemeClr val="lt1"/>
                          </a:solidFill>
                          <a:effectLst/>
                          <a:latin typeface="+mn-lt"/>
                          <a:ea typeface="+mn-ea"/>
                          <a:cs typeface="+mn-cs"/>
                        </a:rPr>
                        <a:t> interfaces </a:t>
                      </a:r>
                      <a:endParaRPr lang="en-GB" sz="1600" b="1" kern="1200" dirty="0" smtClean="0">
                        <a:solidFill>
                          <a:schemeClr val="lt1"/>
                        </a:solidFill>
                        <a:effectLst/>
                        <a:latin typeface="+mn-lt"/>
                        <a:ea typeface="+mn-ea"/>
                        <a:cs typeface="+mn-cs"/>
                      </a:endParaRPr>
                    </a:p>
                  </a:txBody>
                  <a:tcPr marL="118800" marR="118800" marT="90001" marB="90001">
                    <a:lnL>
                      <a:noFill/>
                    </a:lnL>
                    <a:lnR>
                      <a:noFill/>
                    </a:lnR>
                    <a:lnT>
                      <a:noFill/>
                    </a:lnT>
                    <a:lnB>
                      <a:noFill/>
                    </a:lnB>
                    <a:lnTlToBr>
                      <a:noFill/>
                    </a:lnTlToBr>
                    <a:lnBlToTr>
                      <a:noFill/>
                    </a:lnBlToTr>
                    <a:solidFill>
                      <a:srgbClr val="62A14D"/>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bg1"/>
                          </a:solidFill>
                          <a:effectLst/>
                          <a:latin typeface="Calibri" pitchFamily="34" charset="0"/>
                        </a:rPr>
                        <a:t>100%</a:t>
                      </a:r>
                    </a:p>
                  </a:txBody>
                  <a:tcPr marL="91436" marR="91436" marT="45715" marB="45715" horzOverflow="overflow">
                    <a:lnL>
                      <a:noFill/>
                    </a:lnL>
                    <a:lnR>
                      <a:noFill/>
                    </a:lnR>
                    <a:lnT>
                      <a:noFill/>
                    </a:lnT>
                    <a:lnB>
                      <a:noFill/>
                    </a:lnB>
                    <a:lnTlToBr>
                      <a:noFill/>
                    </a:lnTlToBr>
                    <a:lnBlToTr>
                      <a:noFill/>
                    </a:lnBlToTr>
                    <a:solidFill>
                      <a:srgbClr val="62A14D"/>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kern="1200" cap="none" normalizeH="0" baseline="0" dirty="0" smtClean="0">
                          <a:ln>
                            <a:noFill/>
                          </a:ln>
                          <a:solidFill>
                            <a:srgbClr val="7030A0"/>
                          </a:solidFill>
                          <a:effectLst/>
                          <a:latin typeface="Calibri" pitchFamily="34" charset="0"/>
                          <a:ea typeface="+mn-ea"/>
                          <a:cs typeface="+mn-cs"/>
                        </a:rPr>
                        <a:t>6</a:t>
                      </a:r>
                    </a:p>
                  </a:txBody>
                  <a:tcPr marL="91436" marR="91436" marT="45715" marB="45715" horzOverflow="overflow">
                    <a:lnL>
                      <a:noFill/>
                    </a:lnL>
                    <a:lnR>
                      <a:noFill/>
                    </a:lnR>
                    <a:lnT>
                      <a:noFill/>
                    </a:lnT>
                    <a:lnB>
                      <a:noFill/>
                    </a:lnB>
                    <a:lnTlToBr>
                      <a:noFill/>
                    </a:lnTlToBr>
                    <a:lnBlToTr>
                      <a:noFill/>
                    </a:lnBlToTr>
                    <a:solidFill>
                      <a:srgbClr val="62A14D"/>
                    </a:solidFill>
                  </a:tcPr>
                </a:tc>
              </a:tr>
              <a:tr h="579244">
                <a:tc>
                  <a:txBody>
                    <a:bodyPr/>
                    <a:lstStyle/>
                    <a:p>
                      <a:r>
                        <a:rPr lang="en-US" sz="1600" b="1" kern="1200" dirty="0" err="1" smtClean="0">
                          <a:solidFill>
                            <a:schemeClr val="lt1"/>
                          </a:solidFill>
                          <a:effectLst/>
                          <a:latin typeface="+mn-lt"/>
                          <a:ea typeface="+mn-ea"/>
                          <a:cs typeface="+mn-cs"/>
                        </a:rPr>
                        <a:t>AESE</a:t>
                      </a:r>
                      <a:endParaRPr lang="en-US" sz="1600" b="1" kern="1200" dirty="0">
                        <a:solidFill>
                          <a:schemeClr val="lt1"/>
                        </a:solidFill>
                        <a:effectLst/>
                        <a:latin typeface="+mn-lt"/>
                        <a:ea typeface="+mn-ea"/>
                        <a:cs typeface="+mn-cs"/>
                      </a:endParaRPr>
                    </a:p>
                  </a:txBody>
                  <a:tcPr marL="91443" marR="91443" marT="45725" marB="45725">
                    <a:lnL>
                      <a:noFill/>
                    </a:lnL>
                    <a:lnR>
                      <a:noFill/>
                    </a:lnR>
                    <a:lnT>
                      <a:noFill/>
                    </a:lnT>
                    <a:lnB>
                      <a:noFill/>
                    </a:lnB>
                    <a:lnTlToBr>
                      <a:noFill/>
                    </a:lnTlToBr>
                    <a:lnBlToTr>
                      <a:noFill/>
                    </a:lnBlToTr>
                    <a:solidFill>
                      <a:srgbClr val="7CCA62"/>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600" b="1" kern="1200" dirty="0" smtClean="0">
                          <a:solidFill>
                            <a:schemeClr val="lt1"/>
                          </a:solidFill>
                          <a:effectLst/>
                          <a:latin typeface="+mn-lt"/>
                          <a:ea typeface="+mn-ea"/>
                          <a:cs typeface="+mn-cs"/>
                        </a:rPr>
                        <a:t>Architecture Enhancements for Service Exposure </a:t>
                      </a:r>
                      <a:endParaRPr lang="en-GB" sz="1600" b="1" kern="1200" dirty="0" smtClean="0">
                        <a:solidFill>
                          <a:schemeClr val="lt1"/>
                        </a:solidFill>
                        <a:effectLst/>
                        <a:latin typeface="+mn-lt"/>
                        <a:ea typeface="+mn-ea"/>
                        <a:cs typeface="+mn-cs"/>
                      </a:endParaRPr>
                    </a:p>
                  </a:txBody>
                  <a:tcPr marL="118800" marR="118800" marT="90001" marB="90001">
                    <a:lnL>
                      <a:noFill/>
                    </a:lnL>
                    <a:lnR>
                      <a:noFill/>
                    </a:lnR>
                    <a:lnT>
                      <a:noFill/>
                    </a:lnT>
                    <a:lnB>
                      <a:noFill/>
                    </a:lnB>
                    <a:lnTlToBr>
                      <a:noFill/>
                    </a:lnTlToBr>
                    <a:lnBlToTr>
                      <a:noFill/>
                    </a:lnBlToTr>
                    <a:solidFill>
                      <a:srgbClr val="7CCA62"/>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bg1"/>
                          </a:solidFill>
                          <a:effectLst/>
                          <a:latin typeface="Calibri" pitchFamily="34" charset="0"/>
                        </a:rPr>
                        <a:t>100%</a:t>
                      </a:r>
                    </a:p>
                  </a:txBody>
                  <a:tcPr marL="91436" marR="91436" marT="45715" marB="45715" horzOverflow="overflow">
                    <a:lnL>
                      <a:noFill/>
                    </a:lnL>
                    <a:lnR>
                      <a:noFill/>
                    </a:lnR>
                    <a:lnT>
                      <a:noFill/>
                    </a:lnT>
                    <a:lnB>
                      <a:noFill/>
                    </a:lnB>
                    <a:lnTlToBr>
                      <a:noFill/>
                    </a:lnTlToBr>
                    <a:lnBlToTr>
                      <a:noFill/>
                    </a:lnBlToTr>
                    <a:solidFill>
                      <a:srgbClr val="7CCA6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kern="1200" cap="none" normalizeH="0" baseline="0" dirty="0" smtClean="0">
                          <a:ln>
                            <a:noFill/>
                          </a:ln>
                          <a:solidFill>
                            <a:srgbClr val="7030A0"/>
                          </a:solidFill>
                          <a:effectLst/>
                          <a:latin typeface="Calibri" pitchFamily="34" charset="0"/>
                          <a:ea typeface="+mn-ea"/>
                          <a:cs typeface="+mn-cs"/>
                        </a:rPr>
                        <a:t>1</a:t>
                      </a:r>
                    </a:p>
                  </a:txBody>
                  <a:tcPr marL="91436" marR="91436" marT="45715" marB="45715" horzOverflow="overflow">
                    <a:lnL>
                      <a:noFill/>
                    </a:lnL>
                    <a:lnR>
                      <a:noFill/>
                    </a:lnR>
                    <a:lnT>
                      <a:noFill/>
                    </a:lnT>
                    <a:lnB>
                      <a:noFill/>
                    </a:lnB>
                    <a:lnTlToBr>
                      <a:noFill/>
                    </a:lnTlToBr>
                    <a:lnBlToTr>
                      <a:noFill/>
                    </a:lnBlToTr>
                    <a:solidFill>
                      <a:srgbClr val="7CCA62"/>
                    </a:solidFill>
                  </a:tcPr>
                </a:tc>
              </a:tr>
              <a:tr h="423966">
                <a:tc>
                  <a:txBody>
                    <a:bodyPr/>
                    <a:lstStyle/>
                    <a:p>
                      <a:r>
                        <a:rPr lang="en-US" sz="1600" b="1" kern="1200" dirty="0" smtClean="0">
                          <a:solidFill>
                            <a:schemeClr val="lt1"/>
                          </a:solidFill>
                          <a:effectLst/>
                          <a:latin typeface="+mn-lt"/>
                          <a:ea typeface="+mn-ea"/>
                          <a:cs typeface="+mn-cs"/>
                        </a:rPr>
                        <a:t>MONTE</a:t>
                      </a:r>
                      <a:endParaRPr lang="en-US" sz="1600" b="1" kern="1200" dirty="0">
                        <a:solidFill>
                          <a:schemeClr val="lt1"/>
                        </a:solidFill>
                        <a:effectLst/>
                        <a:latin typeface="+mn-lt"/>
                        <a:ea typeface="+mn-ea"/>
                        <a:cs typeface="+mn-cs"/>
                      </a:endParaRPr>
                    </a:p>
                  </a:txBody>
                  <a:tcPr marL="91443" marR="91443" marT="45725" marB="45725">
                    <a:lnL>
                      <a:noFill/>
                    </a:lnL>
                    <a:lnR>
                      <a:noFill/>
                    </a:lnR>
                    <a:lnT>
                      <a:noFill/>
                    </a:lnT>
                    <a:lnB>
                      <a:noFill/>
                    </a:lnB>
                    <a:lnTlToBr>
                      <a:noFill/>
                    </a:lnTlToBr>
                    <a:lnBlToTr>
                      <a:noFill/>
                    </a:lnBlToTr>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600" b="1" kern="1200" dirty="0" smtClean="0">
                          <a:solidFill>
                            <a:schemeClr val="lt1"/>
                          </a:solidFill>
                          <a:effectLst/>
                          <a:latin typeface="+mn-lt"/>
                          <a:ea typeface="+mn-ea"/>
                          <a:cs typeface="+mn-cs"/>
                        </a:rPr>
                        <a:t>Monitoring Enhancements </a:t>
                      </a:r>
                      <a:endParaRPr lang="en-GB" sz="1600" b="1" kern="1200" dirty="0" smtClean="0">
                        <a:solidFill>
                          <a:schemeClr val="lt1"/>
                        </a:solidFill>
                        <a:effectLst/>
                        <a:latin typeface="+mn-lt"/>
                        <a:ea typeface="+mn-ea"/>
                        <a:cs typeface="+mn-cs"/>
                      </a:endParaRPr>
                    </a:p>
                  </a:txBody>
                  <a:tcPr marL="118800" marR="118800" marT="90001" marB="90001">
                    <a:lnL>
                      <a:noFill/>
                    </a:lnL>
                    <a:lnR>
                      <a:noFill/>
                    </a:lnR>
                    <a:lnT>
                      <a:noFill/>
                    </a:lnT>
                    <a:lnB>
                      <a:noFill/>
                    </a:lnB>
                    <a:lnTlToBr>
                      <a:noFill/>
                    </a:lnTlToBr>
                    <a:lnBlToTr>
                      <a:noFill/>
                    </a:lnBlToTr>
                    <a:solidFill>
                      <a:srgbClr val="62A14D"/>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bg1"/>
                          </a:solidFill>
                          <a:effectLst/>
                          <a:latin typeface="Calibri" pitchFamily="34" charset="0"/>
                        </a:rPr>
                        <a:t>100%</a:t>
                      </a:r>
                    </a:p>
                  </a:txBody>
                  <a:tcPr marL="91436" marR="91436" marT="45739" marB="45739" horzOverflow="overflow">
                    <a:lnL>
                      <a:noFill/>
                    </a:lnL>
                    <a:lnR>
                      <a:noFill/>
                    </a:lnR>
                    <a:lnT>
                      <a:noFill/>
                    </a:lnT>
                    <a:lnB>
                      <a:noFill/>
                    </a:lnB>
                    <a:lnTlToBr>
                      <a:noFill/>
                    </a:lnTlToBr>
                    <a:lnBlToTr>
                      <a:noFill/>
                    </a:lnBlToTr>
                    <a:solidFill>
                      <a:srgbClr val="62A14D"/>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kern="1200" cap="none" normalizeH="0" baseline="0" dirty="0" smtClean="0">
                          <a:ln>
                            <a:noFill/>
                          </a:ln>
                          <a:solidFill>
                            <a:srgbClr val="7030A0"/>
                          </a:solidFill>
                          <a:effectLst/>
                          <a:latin typeface="Calibri" pitchFamily="34" charset="0"/>
                          <a:ea typeface="+mn-ea"/>
                          <a:cs typeface="+mn-cs"/>
                        </a:rPr>
                        <a:t>4</a:t>
                      </a:r>
                    </a:p>
                  </a:txBody>
                  <a:tcPr marL="91436" marR="91436" marT="45739" marB="45739" horzOverflow="overflow">
                    <a:lnL>
                      <a:noFill/>
                    </a:lnL>
                    <a:lnR>
                      <a:noFill/>
                    </a:lnR>
                    <a:lnT>
                      <a:noFill/>
                    </a:lnT>
                    <a:lnB>
                      <a:noFill/>
                    </a:lnB>
                    <a:lnTlToBr>
                      <a:noFill/>
                    </a:lnTlToBr>
                    <a:lnBlToTr>
                      <a:noFill/>
                    </a:lnBlToTr>
                    <a:solidFill>
                      <a:srgbClr val="62A14D"/>
                    </a:solidFill>
                  </a:tcPr>
                </a:tc>
              </a:tr>
              <a:tr h="531558">
                <a:tc>
                  <a:txBody>
                    <a:bodyPr/>
                    <a:lstStyle/>
                    <a:p>
                      <a:r>
                        <a:rPr lang="en-US" sz="1600" b="1" kern="1200" dirty="0" err="1" smtClean="0">
                          <a:solidFill>
                            <a:schemeClr val="lt1"/>
                          </a:solidFill>
                          <a:effectLst/>
                          <a:latin typeface="+mn-lt"/>
                          <a:ea typeface="+mn-ea"/>
                          <a:cs typeface="+mn-cs"/>
                        </a:rPr>
                        <a:t>GROUPE</a:t>
                      </a:r>
                      <a:endParaRPr lang="en-US" sz="1600" b="1" kern="1200" dirty="0">
                        <a:solidFill>
                          <a:schemeClr val="lt1"/>
                        </a:solidFill>
                        <a:effectLst/>
                        <a:latin typeface="+mn-lt"/>
                        <a:ea typeface="+mn-ea"/>
                        <a:cs typeface="+mn-cs"/>
                      </a:endParaRPr>
                    </a:p>
                  </a:txBody>
                  <a:tcPr marL="91443" marR="91443" marT="45725" marB="45725">
                    <a:lnL>
                      <a:noFill/>
                    </a:lnL>
                    <a:lnR>
                      <a:noFill/>
                    </a:lnR>
                    <a:lnT>
                      <a:noFill/>
                    </a:lnT>
                    <a:lnB>
                      <a:noFill/>
                    </a:lnB>
                    <a:lnTlToBr>
                      <a:noFill/>
                    </a:lnTlToBr>
                    <a:lnBlToTr>
                      <a:noFill/>
                    </a:lnBlToTr>
                    <a:solidFill>
                      <a:srgbClr val="7CCA62"/>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600" b="1" kern="1200" dirty="0" smtClean="0">
                          <a:solidFill>
                            <a:schemeClr val="lt1"/>
                          </a:solidFill>
                          <a:effectLst/>
                          <a:latin typeface="+mn-lt"/>
                          <a:ea typeface="+mn-ea"/>
                          <a:cs typeface="+mn-cs"/>
                        </a:rPr>
                        <a:t>Group based Enhancements </a:t>
                      </a:r>
                      <a:endParaRPr lang="en-GB" sz="1600" b="1" kern="1200" dirty="0" smtClean="0">
                        <a:solidFill>
                          <a:schemeClr val="lt1"/>
                        </a:solidFill>
                        <a:effectLst/>
                        <a:latin typeface="+mn-lt"/>
                        <a:ea typeface="+mn-ea"/>
                        <a:cs typeface="+mn-cs"/>
                      </a:endParaRPr>
                    </a:p>
                  </a:txBody>
                  <a:tcPr marL="118800" marR="118800" marT="90001" marB="90001">
                    <a:lnL>
                      <a:noFill/>
                    </a:lnL>
                    <a:lnR>
                      <a:noFill/>
                    </a:lnR>
                    <a:lnT>
                      <a:noFill/>
                    </a:lnT>
                    <a:lnB>
                      <a:noFill/>
                    </a:lnB>
                    <a:lnTlToBr>
                      <a:noFill/>
                    </a:lnTlToBr>
                    <a:lnBlToTr>
                      <a:noFill/>
                    </a:lnBlToTr>
                    <a:solidFill>
                      <a:srgbClr val="7CCA62"/>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bg1"/>
                          </a:solidFill>
                          <a:effectLst/>
                          <a:latin typeface="Calibri" pitchFamily="34" charset="0"/>
                        </a:rPr>
                        <a:t>100%</a:t>
                      </a:r>
                    </a:p>
                  </a:txBody>
                  <a:tcPr marL="91436" marR="91436" marT="45739" marB="45739" horzOverflow="overflow">
                    <a:lnL>
                      <a:noFill/>
                    </a:lnL>
                    <a:lnR>
                      <a:noFill/>
                    </a:lnR>
                    <a:lnT>
                      <a:noFill/>
                    </a:lnT>
                    <a:lnB>
                      <a:noFill/>
                    </a:lnB>
                    <a:lnTlToBr>
                      <a:noFill/>
                    </a:lnTlToBr>
                    <a:lnBlToTr>
                      <a:noFill/>
                    </a:lnBlToTr>
                    <a:solidFill>
                      <a:srgbClr val="7CCA6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400" b="1" i="0" u="none" strike="noStrike" kern="1200" cap="none" normalizeH="0" baseline="0" dirty="0" smtClean="0">
                        <a:ln>
                          <a:noFill/>
                        </a:ln>
                        <a:solidFill>
                          <a:srgbClr val="7030A0"/>
                        </a:solidFill>
                        <a:effectLst/>
                        <a:latin typeface="Calibri" pitchFamily="34" charset="0"/>
                        <a:ea typeface="+mn-ea"/>
                        <a:cs typeface="+mn-cs"/>
                      </a:endParaRPr>
                    </a:p>
                  </a:txBody>
                  <a:tcPr marL="91436" marR="91436" marT="45739" marB="45739" horzOverflow="overflow">
                    <a:lnL>
                      <a:noFill/>
                    </a:lnL>
                    <a:lnR>
                      <a:noFill/>
                    </a:lnR>
                    <a:lnT>
                      <a:noFill/>
                    </a:lnT>
                    <a:lnB>
                      <a:noFill/>
                    </a:lnB>
                    <a:lnTlToBr>
                      <a:noFill/>
                    </a:lnTlToBr>
                    <a:lnBlToTr>
                      <a:noFill/>
                    </a:lnBlToTr>
                    <a:solidFill>
                      <a:srgbClr val="7CCA62"/>
                    </a:solidFill>
                  </a:tcPr>
                </a:tc>
              </a:tr>
              <a:tr h="423966">
                <a:tc>
                  <a:txBody>
                    <a:bodyPr/>
                    <a:lstStyle/>
                    <a:p>
                      <a:r>
                        <a:rPr lang="en-US" sz="1600" b="1" kern="1200" dirty="0" err="1" smtClean="0">
                          <a:solidFill>
                            <a:schemeClr val="lt1"/>
                          </a:solidFill>
                          <a:effectLst/>
                          <a:latin typeface="+mn-lt"/>
                          <a:ea typeface="+mn-ea"/>
                          <a:cs typeface="+mn-cs"/>
                        </a:rPr>
                        <a:t>eWebRTCi</a:t>
                      </a:r>
                      <a:endParaRPr lang="en-US" sz="1600" b="1" kern="1200" dirty="0">
                        <a:solidFill>
                          <a:schemeClr val="lt1"/>
                        </a:solidFill>
                        <a:effectLst/>
                        <a:latin typeface="+mn-lt"/>
                        <a:ea typeface="+mn-ea"/>
                        <a:cs typeface="+mn-cs"/>
                      </a:endParaRPr>
                    </a:p>
                  </a:txBody>
                  <a:tcPr marL="91443" marR="91443" marT="45725" marB="45725">
                    <a:lnL>
                      <a:noFill/>
                    </a:lnL>
                    <a:lnR>
                      <a:noFill/>
                    </a:lnR>
                    <a:lnT>
                      <a:noFill/>
                    </a:lnT>
                    <a:lnB>
                      <a:noFill/>
                    </a:lnB>
                    <a:lnTlToBr>
                      <a:noFill/>
                    </a:lnTlToBr>
                    <a:lnBlToTr>
                      <a:noFill/>
                    </a:lnBlToTr>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600" b="1" kern="1200" dirty="0" smtClean="0">
                          <a:solidFill>
                            <a:schemeClr val="lt1"/>
                          </a:solidFill>
                          <a:effectLst/>
                          <a:latin typeface="+mn-lt"/>
                          <a:ea typeface="+mn-ea"/>
                          <a:cs typeface="+mn-cs"/>
                        </a:rPr>
                        <a:t>Enhancements to </a:t>
                      </a:r>
                      <a:r>
                        <a:rPr lang="en-US" sz="1600" b="1" kern="1200" dirty="0" err="1" smtClean="0">
                          <a:solidFill>
                            <a:schemeClr val="lt1"/>
                          </a:solidFill>
                          <a:effectLst/>
                          <a:latin typeface="+mn-lt"/>
                          <a:ea typeface="+mn-ea"/>
                          <a:cs typeface="+mn-cs"/>
                        </a:rPr>
                        <a:t>WEBRTC</a:t>
                      </a:r>
                      <a:r>
                        <a:rPr lang="en-US" sz="1600" b="1" kern="1200" dirty="0" smtClean="0">
                          <a:solidFill>
                            <a:schemeClr val="lt1"/>
                          </a:solidFill>
                          <a:effectLst/>
                          <a:latin typeface="+mn-lt"/>
                          <a:ea typeface="+mn-ea"/>
                          <a:cs typeface="+mn-cs"/>
                        </a:rPr>
                        <a:t> interoperability </a:t>
                      </a:r>
                      <a:endParaRPr lang="en-GB" sz="1600" b="1" kern="1200" dirty="0" smtClean="0">
                        <a:solidFill>
                          <a:schemeClr val="lt1"/>
                        </a:solidFill>
                        <a:effectLst/>
                        <a:latin typeface="+mn-lt"/>
                        <a:ea typeface="+mn-ea"/>
                        <a:cs typeface="+mn-cs"/>
                      </a:endParaRPr>
                    </a:p>
                  </a:txBody>
                  <a:tcPr marL="118800" marR="118800" marT="90001" marB="90001">
                    <a:lnL>
                      <a:noFill/>
                    </a:lnL>
                    <a:lnR>
                      <a:noFill/>
                    </a:lnR>
                    <a:lnT>
                      <a:noFill/>
                    </a:lnT>
                    <a:lnB>
                      <a:noFill/>
                    </a:lnB>
                    <a:lnTlToBr>
                      <a:noFill/>
                    </a:lnTlToBr>
                    <a:lnBlToTr>
                      <a:noFill/>
                    </a:lnBlToTr>
                    <a:solidFill>
                      <a:srgbClr val="62A14D"/>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bg1"/>
                          </a:solidFill>
                          <a:effectLst/>
                          <a:latin typeface="Calibri" pitchFamily="34" charset="0"/>
                        </a:rPr>
                        <a:t>100%</a:t>
                      </a:r>
                    </a:p>
                  </a:txBody>
                  <a:tcPr marL="91436" marR="91436" marT="45739" marB="45739" horzOverflow="overflow">
                    <a:lnL>
                      <a:noFill/>
                    </a:lnL>
                    <a:lnR>
                      <a:noFill/>
                    </a:lnR>
                    <a:lnT>
                      <a:noFill/>
                    </a:lnT>
                    <a:lnB>
                      <a:noFill/>
                    </a:lnB>
                    <a:lnTlToBr>
                      <a:noFill/>
                    </a:lnTlToBr>
                    <a:lnBlToTr>
                      <a:noFill/>
                    </a:lnBlToTr>
                    <a:solidFill>
                      <a:srgbClr val="62A14D"/>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400" b="1" i="0" u="none" strike="noStrike" kern="1200" cap="none" normalizeH="0" baseline="0" dirty="0" smtClean="0">
                        <a:ln>
                          <a:noFill/>
                        </a:ln>
                        <a:solidFill>
                          <a:srgbClr val="7030A0"/>
                        </a:solidFill>
                        <a:effectLst/>
                        <a:latin typeface="Calibri" pitchFamily="34" charset="0"/>
                        <a:ea typeface="+mn-ea"/>
                        <a:cs typeface="+mn-cs"/>
                      </a:endParaRPr>
                    </a:p>
                  </a:txBody>
                  <a:tcPr marL="91436" marR="91436" marT="45739" marB="45739" horzOverflow="overflow">
                    <a:lnL>
                      <a:noFill/>
                    </a:lnL>
                    <a:lnR>
                      <a:noFill/>
                    </a:lnR>
                    <a:lnT>
                      <a:noFill/>
                    </a:lnT>
                    <a:lnB>
                      <a:noFill/>
                    </a:lnB>
                    <a:lnTlToBr>
                      <a:noFill/>
                    </a:lnTlToBr>
                    <a:lnBlToTr>
                      <a:noFill/>
                    </a:lnBlToTr>
                    <a:solidFill>
                      <a:srgbClr val="62A14D"/>
                    </a:solidFill>
                  </a:tcPr>
                </a:tc>
              </a:tr>
              <a:tr h="423966">
                <a:tc>
                  <a:txBody>
                    <a:bodyPr/>
                    <a:lstStyle/>
                    <a:p>
                      <a:r>
                        <a:rPr lang="en-US" sz="1600" b="1" kern="1200" dirty="0" smtClean="0">
                          <a:solidFill>
                            <a:schemeClr val="lt1"/>
                          </a:solidFill>
                          <a:effectLst/>
                          <a:latin typeface="+mn-lt"/>
                          <a:ea typeface="+mn-ea"/>
                          <a:cs typeface="+mn-cs"/>
                        </a:rPr>
                        <a:t>eProSe-Ex-SA2</a:t>
                      </a:r>
                      <a:endParaRPr lang="en-US" sz="1600" b="1" kern="1200" dirty="0">
                        <a:solidFill>
                          <a:schemeClr val="lt1"/>
                        </a:solidFill>
                        <a:effectLst/>
                        <a:latin typeface="+mn-lt"/>
                        <a:ea typeface="+mn-ea"/>
                        <a:cs typeface="+mn-cs"/>
                      </a:endParaRPr>
                    </a:p>
                  </a:txBody>
                  <a:tcPr marL="91443" marR="91443" marT="45725" marB="45725">
                    <a:lnL>
                      <a:noFill/>
                    </a:lnL>
                    <a:lnR>
                      <a:noFill/>
                    </a:lnR>
                    <a:lnT>
                      <a:noFill/>
                    </a:lnT>
                    <a:lnB>
                      <a:noFill/>
                    </a:lnB>
                    <a:lnTlToBr>
                      <a:noFill/>
                    </a:lnTlToBr>
                    <a:lnBlToTr>
                      <a:noFill/>
                    </a:lnBlToTr>
                    <a:solidFill>
                      <a:srgbClr val="7CCA62"/>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altLang="ko-KR" sz="1600" b="1" kern="1200" dirty="0" smtClean="0">
                          <a:solidFill>
                            <a:schemeClr val="lt1"/>
                          </a:solidFill>
                          <a:effectLst/>
                          <a:latin typeface="+mn-lt"/>
                          <a:ea typeface="+mn-ea"/>
                          <a:cs typeface="+mn-cs"/>
                        </a:rPr>
                        <a:t>Enhancements to Proximity-based Services - Extensions</a:t>
                      </a:r>
                      <a:endParaRPr lang="ko-KR" altLang="en-US" sz="1600" b="1" kern="1200" dirty="0" smtClean="0">
                        <a:solidFill>
                          <a:schemeClr val="lt1"/>
                        </a:solidFill>
                        <a:effectLst/>
                        <a:latin typeface="+mn-lt"/>
                        <a:ea typeface="+mn-ea"/>
                        <a:cs typeface="+mn-cs"/>
                      </a:endParaRPr>
                    </a:p>
                  </a:txBody>
                  <a:tcPr marL="118800" marR="118800" marT="90001" marB="90001">
                    <a:lnL>
                      <a:noFill/>
                    </a:lnL>
                    <a:lnR>
                      <a:noFill/>
                    </a:lnR>
                    <a:lnT>
                      <a:noFill/>
                    </a:lnT>
                    <a:lnB>
                      <a:noFill/>
                    </a:lnB>
                    <a:lnTlToBr>
                      <a:noFill/>
                    </a:lnTlToBr>
                    <a:lnBlToTr>
                      <a:noFill/>
                    </a:lnBlToTr>
                    <a:solidFill>
                      <a:srgbClr val="7CCA62"/>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bg1"/>
                          </a:solidFill>
                          <a:effectLst/>
                          <a:latin typeface="Calibri" pitchFamily="34" charset="0"/>
                        </a:rPr>
                        <a:t>100%</a:t>
                      </a:r>
                    </a:p>
                  </a:txBody>
                  <a:tcPr marL="91436" marR="91436" marT="45739" marB="45739" horzOverflow="overflow">
                    <a:lnL>
                      <a:noFill/>
                    </a:lnL>
                    <a:lnR>
                      <a:noFill/>
                    </a:lnR>
                    <a:lnT>
                      <a:noFill/>
                    </a:lnT>
                    <a:lnB>
                      <a:noFill/>
                    </a:lnB>
                    <a:lnTlToBr>
                      <a:noFill/>
                    </a:lnTlToBr>
                    <a:lnBlToTr>
                      <a:noFill/>
                    </a:lnBlToTr>
                    <a:solidFill>
                      <a:srgbClr val="7CCA6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kern="1200" cap="none" normalizeH="0" baseline="0" dirty="0" smtClean="0">
                          <a:ln>
                            <a:noFill/>
                          </a:ln>
                          <a:solidFill>
                            <a:srgbClr val="7030A0"/>
                          </a:solidFill>
                          <a:effectLst/>
                          <a:latin typeface="Calibri" pitchFamily="34" charset="0"/>
                          <a:ea typeface="+mn-ea"/>
                          <a:cs typeface="+mn-cs"/>
                        </a:rPr>
                        <a:t>1</a:t>
                      </a:r>
                    </a:p>
                  </a:txBody>
                  <a:tcPr marL="91436" marR="91436" marT="45739" marB="45739" horzOverflow="overflow">
                    <a:lnL>
                      <a:noFill/>
                    </a:lnL>
                    <a:lnR>
                      <a:noFill/>
                    </a:lnR>
                    <a:lnT>
                      <a:noFill/>
                    </a:lnT>
                    <a:lnB>
                      <a:noFill/>
                    </a:lnB>
                    <a:lnTlToBr>
                      <a:noFill/>
                    </a:lnTlToBr>
                    <a:lnBlToTr>
                      <a:noFill/>
                    </a:lnBlToTr>
                    <a:solidFill>
                      <a:srgbClr val="7CCA62"/>
                    </a:solidFill>
                  </a:tcPr>
                </a:tc>
              </a:tr>
              <a:tr h="348280">
                <a:tc>
                  <a:txBody>
                    <a:bodyPr/>
                    <a:lstStyle/>
                    <a:p>
                      <a:r>
                        <a:rPr lang="en-US" sz="1600" b="1" kern="1200" dirty="0" err="1" smtClean="0">
                          <a:solidFill>
                            <a:schemeClr val="lt1"/>
                          </a:solidFill>
                          <a:effectLst/>
                          <a:latin typeface="+mn-lt"/>
                          <a:ea typeface="+mn-ea"/>
                          <a:cs typeface="+mn-cs"/>
                        </a:rPr>
                        <a:t>FMSS</a:t>
                      </a:r>
                      <a:endParaRPr lang="en-US" sz="1600" b="1" kern="1200" dirty="0">
                        <a:solidFill>
                          <a:schemeClr val="lt1"/>
                        </a:solidFill>
                        <a:effectLst/>
                        <a:latin typeface="+mn-lt"/>
                        <a:ea typeface="+mn-ea"/>
                        <a:cs typeface="+mn-cs"/>
                      </a:endParaRPr>
                    </a:p>
                  </a:txBody>
                  <a:tcPr marL="91443" marR="91443" marT="45725" marB="45725">
                    <a:lnL>
                      <a:noFill/>
                    </a:lnL>
                    <a:lnR>
                      <a:noFill/>
                    </a:lnR>
                    <a:lnT>
                      <a:noFill/>
                    </a:lnT>
                    <a:lnB>
                      <a:noFill/>
                    </a:lnB>
                    <a:lnTlToBr>
                      <a:noFill/>
                    </a:lnTlToBr>
                    <a:lnBlToTr>
                      <a:noFill/>
                    </a:lnBlToTr>
                    <a:solidFill>
                      <a:srgbClr val="62A14D"/>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GB" sz="1600" b="1" kern="1200" dirty="0" smtClean="0">
                          <a:solidFill>
                            <a:schemeClr val="lt1"/>
                          </a:solidFill>
                          <a:effectLst/>
                          <a:latin typeface="+mn-lt"/>
                          <a:ea typeface="+mn-ea"/>
                          <a:cs typeface="+mn-cs"/>
                        </a:rPr>
                        <a:t>Flexible Mobile Service Steering </a:t>
                      </a:r>
                    </a:p>
                  </a:txBody>
                  <a:tcPr marL="118800" marR="118800" marT="90001" marB="90001">
                    <a:lnL>
                      <a:noFill/>
                    </a:lnL>
                    <a:lnR>
                      <a:noFill/>
                    </a:lnR>
                    <a:lnT>
                      <a:noFill/>
                    </a:lnT>
                    <a:lnB>
                      <a:noFill/>
                    </a:lnB>
                    <a:lnTlToBr>
                      <a:noFill/>
                    </a:lnTlToBr>
                    <a:lnBlToTr>
                      <a:noFill/>
                    </a:lnBlToTr>
                    <a:solidFill>
                      <a:srgbClr val="62A14D"/>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bg1"/>
                          </a:solidFill>
                          <a:effectLst/>
                          <a:latin typeface="Calibri" pitchFamily="34" charset="0"/>
                        </a:rPr>
                        <a:t>100%</a:t>
                      </a:r>
                    </a:p>
                  </a:txBody>
                  <a:tcPr marL="91436" marR="91436" marT="45739" marB="45739" horzOverflow="overflow">
                    <a:lnL>
                      <a:noFill/>
                    </a:lnL>
                    <a:lnR>
                      <a:noFill/>
                    </a:lnR>
                    <a:lnT>
                      <a:noFill/>
                    </a:lnT>
                    <a:lnB>
                      <a:noFill/>
                    </a:lnB>
                    <a:lnTlToBr>
                      <a:noFill/>
                    </a:lnTlToBr>
                    <a:lnBlToTr>
                      <a:noFill/>
                    </a:lnBlToTr>
                    <a:solidFill>
                      <a:srgbClr val="62A14D"/>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kern="1200" cap="none" normalizeH="0" baseline="0" dirty="0" smtClean="0">
                          <a:ln>
                            <a:noFill/>
                          </a:ln>
                          <a:solidFill>
                            <a:srgbClr val="7030A0"/>
                          </a:solidFill>
                          <a:effectLst/>
                          <a:latin typeface="Calibri" pitchFamily="34" charset="0"/>
                          <a:ea typeface="+mn-ea"/>
                          <a:cs typeface="+mn-cs"/>
                        </a:rPr>
                        <a:t>1</a:t>
                      </a:r>
                    </a:p>
                  </a:txBody>
                  <a:tcPr marL="91436" marR="91436" marT="45739" marB="45739" horzOverflow="overflow">
                    <a:lnL>
                      <a:noFill/>
                    </a:lnL>
                    <a:lnR>
                      <a:noFill/>
                    </a:lnR>
                    <a:lnT>
                      <a:noFill/>
                    </a:lnT>
                    <a:lnB>
                      <a:noFill/>
                    </a:lnB>
                    <a:lnTlToBr>
                      <a:noFill/>
                    </a:lnTlToBr>
                    <a:lnBlToTr>
                      <a:noFill/>
                    </a:lnBlToTr>
                    <a:solidFill>
                      <a:srgbClr val="62A14D"/>
                    </a:solidFill>
                  </a:tcPr>
                </a:tc>
              </a:tr>
              <a:tr h="423966">
                <a:tc>
                  <a:txBody>
                    <a:bodyPr/>
                    <a:lstStyle/>
                    <a:p>
                      <a:pPr marL="0" algn="l" defTabSz="914400" rtl="0" eaLnBrk="1" latinLnBrk="0" hangingPunct="1"/>
                      <a:r>
                        <a:rPr lang="en-US" sz="1600" b="1" kern="1200" dirty="0" err="1" smtClean="0">
                          <a:solidFill>
                            <a:schemeClr val="lt1"/>
                          </a:solidFill>
                          <a:effectLst/>
                          <a:latin typeface="+mn-lt"/>
                          <a:ea typeface="+mn-ea"/>
                          <a:cs typeface="+mn-cs"/>
                        </a:rPr>
                        <a:t>HLCom</a:t>
                      </a:r>
                      <a:endParaRPr lang="en-US" sz="1600" b="1" kern="1200" dirty="0">
                        <a:solidFill>
                          <a:schemeClr val="lt1"/>
                        </a:solidFill>
                        <a:effectLst/>
                        <a:latin typeface="+mn-lt"/>
                        <a:ea typeface="+mn-ea"/>
                        <a:cs typeface="+mn-cs"/>
                      </a:endParaRPr>
                    </a:p>
                  </a:txBody>
                  <a:tcPr marL="91443" marR="91443" marT="45725" marB="45725">
                    <a:lnL>
                      <a:noFill/>
                    </a:lnL>
                    <a:lnR>
                      <a:noFill/>
                    </a:lnR>
                    <a:lnT>
                      <a:noFill/>
                    </a:lnT>
                    <a:lnB>
                      <a:noFill/>
                    </a:lnB>
                    <a:lnTlToBr>
                      <a:noFill/>
                    </a:lnTlToBr>
                    <a:lnBlToTr>
                      <a:noFill/>
                    </a:lnBlToTr>
                    <a:solidFill>
                      <a:srgbClr val="7CCA62"/>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600" b="1" kern="1200" dirty="0" smtClean="0">
                          <a:solidFill>
                            <a:schemeClr val="lt1"/>
                          </a:solidFill>
                          <a:effectLst/>
                          <a:latin typeface="+mn-lt"/>
                          <a:ea typeface="+mn-ea"/>
                          <a:cs typeface="+mn-cs"/>
                        </a:rPr>
                        <a:t>Optimizations to Support High Latency Communications</a:t>
                      </a:r>
                      <a:endParaRPr lang="de-DE" sz="1600" b="1" kern="1200" dirty="0" smtClean="0">
                        <a:solidFill>
                          <a:schemeClr val="lt1"/>
                        </a:solidFill>
                        <a:effectLst/>
                        <a:latin typeface="+mn-lt"/>
                        <a:ea typeface="+mn-ea"/>
                        <a:cs typeface="+mn-cs"/>
                      </a:endParaRPr>
                    </a:p>
                  </a:txBody>
                  <a:tcPr marL="118800" marR="118800" marT="90001" marB="90001">
                    <a:lnL>
                      <a:noFill/>
                    </a:lnL>
                    <a:lnR>
                      <a:noFill/>
                    </a:lnR>
                    <a:lnT>
                      <a:noFill/>
                    </a:lnT>
                    <a:lnB>
                      <a:noFill/>
                    </a:lnB>
                    <a:lnTlToBr>
                      <a:noFill/>
                    </a:lnTlToBr>
                    <a:lnBlToTr>
                      <a:noFill/>
                    </a:lnBlToTr>
                    <a:solidFill>
                      <a:srgbClr val="7CCA62"/>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bg1"/>
                          </a:solidFill>
                          <a:effectLst/>
                          <a:latin typeface="Calibri" pitchFamily="34" charset="0"/>
                        </a:rPr>
                        <a:t>100%</a:t>
                      </a:r>
                    </a:p>
                  </a:txBody>
                  <a:tcPr marL="91436" marR="91436" marT="45739" marB="45739" horzOverflow="overflow">
                    <a:lnL>
                      <a:noFill/>
                    </a:lnL>
                    <a:lnR>
                      <a:noFill/>
                    </a:lnR>
                    <a:lnT>
                      <a:noFill/>
                    </a:lnT>
                    <a:lnB>
                      <a:noFill/>
                    </a:lnB>
                    <a:lnTlToBr>
                      <a:noFill/>
                    </a:lnTlToBr>
                    <a:lnBlToTr>
                      <a:noFill/>
                    </a:lnBlToTr>
                    <a:solidFill>
                      <a:srgbClr val="7CCA6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kern="1200" cap="none" normalizeH="0" baseline="0" dirty="0" smtClean="0">
                          <a:ln>
                            <a:noFill/>
                          </a:ln>
                          <a:solidFill>
                            <a:srgbClr val="7030A0"/>
                          </a:solidFill>
                          <a:effectLst/>
                          <a:latin typeface="Calibri" pitchFamily="34" charset="0"/>
                          <a:ea typeface="+mn-ea"/>
                          <a:cs typeface="+mn-cs"/>
                        </a:rPr>
                        <a:t>2</a:t>
                      </a:r>
                    </a:p>
                  </a:txBody>
                  <a:tcPr marL="91436" marR="91436" marT="45739" marB="45739" horzOverflow="overflow">
                    <a:lnL>
                      <a:noFill/>
                    </a:lnL>
                    <a:lnR>
                      <a:noFill/>
                    </a:lnR>
                    <a:lnT>
                      <a:noFill/>
                    </a:lnT>
                    <a:lnB>
                      <a:noFill/>
                    </a:lnB>
                    <a:lnTlToBr>
                      <a:noFill/>
                    </a:lnTlToBr>
                    <a:lnBlToTr>
                      <a:noFill/>
                    </a:lnBlToTr>
                    <a:solidFill>
                      <a:srgbClr val="7CCA62"/>
                    </a:solidFill>
                  </a:tcPr>
                </a:tc>
              </a:tr>
            </a:tbl>
          </a:graphicData>
        </a:graphic>
      </p:graphicFrame>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5"/>
          <p:cNvSpPr>
            <a:spLocks noGrp="1"/>
          </p:cNvSpPr>
          <p:nvPr>
            <p:ph type="title"/>
          </p:nvPr>
        </p:nvSpPr>
        <p:spPr/>
        <p:txBody>
          <a:bodyPr/>
          <a:lstStyle/>
          <a:p>
            <a:r>
              <a:rPr lang="en-US" altLang="de-DE" sz="2800" b="1" dirty="0" smtClean="0"/>
              <a:t>2.2) Rel-13 Work and Maintenance (3/4)</a:t>
            </a:r>
            <a:endParaRPr lang="de-DE" altLang="de-DE" sz="2800" b="1" dirty="0" smtClean="0"/>
          </a:p>
        </p:txBody>
      </p:sp>
      <p:graphicFrame>
        <p:nvGraphicFramePr>
          <p:cNvPr id="9" name="Content Placeholder 8"/>
          <p:cNvGraphicFramePr>
            <a:graphicFrameLocks noGrp="1"/>
          </p:cNvGraphicFramePr>
          <p:nvPr>
            <p:ph sz="half" idx="1"/>
            <p:extLst>
              <p:ext uri="{D42A27DB-BD31-4B8C-83A1-F6EECF244321}">
                <p14:modId xmlns="" xmlns:p14="http://schemas.microsoft.com/office/powerpoint/2010/main" val="2201498118"/>
              </p:ext>
            </p:extLst>
          </p:nvPr>
        </p:nvGraphicFramePr>
        <p:xfrm>
          <a:off x="213894" y="1272187"/>
          <a:ext cx="8609012" cy="5017383"/>
        </p:xfrm>
        <a:graphic>
          <a:graphicData uri="http://schemas.openxmlformats.org/drawingml/2006/table">
            <a:tbl>
              <a:tblPr/>
              <a:tblGrid>
                <a:gridCol w="1525587"/>
                <a:gridCol w="5408613"/>
                <a:gridCol w="638175"/>
                <a:gridCol w="1036637"/>
              </a:tblGrid>
              <a:tr h="57116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smtClean="0">
                          <a:ln>
                            <a:noFill/>
                          </a:ln>
                          <a:solidFill>
                            <a:srgbClr val="FFFFFF"/>
                          </a:solidFill>
                          <a:effectLst/>
                          <a:latin typeface="Calibri" pitchFamily="34" charset="0"/>
                        </a:rPr>
                        <a:t>WI</a:t>
                      </a:r>
                    </a:p>
                  </a:txBody>
                  <a:tcPr marL="91436" marR="91436" marT="45685" marB="45685" horzOverflow="overflow">
                    <a:lnL>
                      <a:noFill/>
                    </a:lnL>
                    <a:lnR>
                      <a:noFill/>
                    </a:lnR>
                    <a:lnT>
                      <a:noFill/>
                    </a:lnT>
                    <a:lnB w="25400" cap="flat" cmpd="sng" algn="ctr">
                      <a:solidFill>
                        <a:schemeClr val="bg1"/>
                      </a:solidFill>
                      <a:prstDash val="solid"/>
                      <a:round/>
                      <a:headEnd type="none" w="med" len="med"/>
                      <a:tailEnd type="none" w="med" len="med"/>
                    </a:lnB>
                    <a:lnTlToBr>
                      <a:noFill/>
                    </a:lnTlToBr>
                    <a:lnBlToTr>
                      <a:noFill/>
                    </a:lnBlToTr>
                    <a:solidFill>
                      <a:schemeClr val="tx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rgbClr val="FFFFFF"/>
                          </a:solidFill>
                          <a:effectLst/>
                          <a:latin typeface="Calibri" pitchFamily="34" charset="0"/>
                        </a:rPr>
                        <a:t>Work Item</a:t>
                      </a:r>
                    </a:p>
                  </a:txBody>
                  <a:tcPr marL="91436" marR="91436" marT="45685" marB="45685" horzOverflow="overflow">
                    <a:lnL>
                      <a:noFill/>
                    </a:lnL>
                    <a:lnR>
                      <a:noFill/>
                    </a:lnR>
                    <a:lnT>
                      <a:noFill/>
                    </a:lnT>
                    <a:lnB w="25400" cap="flat" cmpd="sng" algn="ctr">
                      <a:solidFill>
                        <a:schemeClr val="bg1"/>
                      </a:solidFill>
                      <a:prstDash val="solid"/>
                      <a:round/>
                      <a:headEnd type="none" w="med" len="med"/>
                      <a:tailEnd type="none" w="med" len="med"/>
                    </a:lnB>
                    <a:lnTlToBr>
                      <a:noFill/>
                    </a:lnTlToBr>
                    <a:lnBlToTr>
                      <a:noFill/>
                    </a:lnBlToTr>
                    <a:solidFill>
                      <a:schemeClr val="tx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rgbClr val="FFFFFF"/>
                          </a:solidFill>
                          <a:effectLst/>
                          <a:latin typeface="Calibri" pitchFamily="34" charset="0"/>
                        </a:rPr>
                        <a:t>WP</a:t>
                      </a:r>
                    </a:p>
                  </a:txBody>
                  <a:tcPr marL="91436" marR="91436" marT="45685" marB="45685" horzOverflow="overflow">
                    <a:lnL>
                      <a:noFill/>
                    </a:lnL>
                    <a:lnR>
                      <a:noFill/>
                    </a:lnR>
                    <a:lnT>
                      <a:noFill/>
                    </a:lnT>
                    <a:lnB w="25400" cap="flat" cmpd="sng" algn="ctr">
                      <a:solidFill>
                        <a:schemeClr val="bg1"/>
                      </a:solidFill>
                      <a:prstDash val="solid"/>
                      <a:round/>
                      <a:headEnd type="none" w="med" len="med"/>
                      <a:tailEnd type="none" w="med" len="med"/>
                    </a:lnB>
                    <a:lnTlToBr>
                      <a:noFill/>
                    </a:lnTlToBr>
                    <a:lnBlToTr>
                      <a:noFill/>
                    </a:lnBlToTr>
                    <a:solidFill>
                      <a:schemeClr val="tx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err="1" smtClean="0">
                          <a:ln>
                            <a:noFill/>
                          </a:ln>
                          <a:solidFill>
                            <a:srgbClr val="FFFFFF"/>
                          </a:solidFill>
                          <a:effectLst/>
                          <a:latin typeface="Calibri" pitchFamily="34" charset="0"/>
                        </a:rPr>
                        <a:t>CRs</a:t>
                      </a:r>
                      <a:r>
                        <a:rPr kumimoji="0" lang="en-US" sz="1600" b="1" i="0" u="none" strike="noStrike" cap="none" normalizeH="0" baseline="0" dirty="0" smtClean="0">
                          <a:ln>
                            <a:noFill/>
                          </a:ln>
                          <a:solidFill>
                            <a:srgbClr val="FFFFFF"/>
                          </a:solidFill>
                          <a:effectLst/>
                          <a:latin typeface="Calibri" pitchFamily="34" charset="0"/>
                        </a:rPr>
                        <a:t> approved</a:t>
                      </a:r>
                    </a:p>
                  </a:txBody>
                  <a:tcPr marL="91436" marR="91436" marT="45685" marB="45685" horzOverflow="overflow">
                    <a:lnL>
                      <a:noFill/>
                    </a:lnL>
                    <a:lnR>
                      <a:noFill/>
                    </a:lnR>
                    <a:lnT>
                      <a:noFill/>
                    </a:lnT>
                    <a:lnB w="25400" cap="flat" cmpd="sng" algn="ctr">
                      <a:solidFill>
                        <a:schemeClr val="bg1"/>
                      </a:solidFill>
                      <a:prstDash val="solid"/>
                      <a:round/>
                      <a:headEnd type="none" w="med" len="med"/>
                      <a:tailEnd type="none" w="med" len="med"/>
                    </a:lnB>
                    <a:lnTlToBr>
                      <a:noFill/>
                    </a:lnTlToBr>
                    <a:lnBlToTr>
                      <a:noFill/>
                    </a:lnBlToTr>
                    <a:solidFill>
                      <a:schemeClr val="tx1"/>
                    </a:solidFill>
                  </a:tcPr>
                </a:tc>
              </a:tr>
              <a:tr h="430666">
                <a:tc>
                  <a:txBody>
                    <a:bodyPr/>
                    <a:lstStyle/>
                    <a:p>
                      <a:r>
                        <a:rPr kumimoji="0" lang="en-US" sz="1400" b="1" i="0" u="none" strike="noStrike" kern="1200" cap="none" normalizeH="0" baseline="0" dirty="0" smtClean="0">
                          <a:ln>
                            <a:noFill/>
                          </a:ln>
                          <a:solidFill>
                            <a:schemeClr val="bg1"/>
                          </a:solidFill>
                          <a:effectLst/>
                          <a:latin typeface="+mn-lt"/>
                          <a:ea typeface="+mn-ea"/>
                          <a:cs typeface="+mn-cs"/>
                        </a:rPr>
                        <a:t>IOPS_St2</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25" marB="45725">
                    <a:lnL>
                      <a:noFill/>
                    </a:lnL>
                    <a:lnR>
                      <a:noFill/>
                    </a:lnR>
                    <a:lnT w="25400" cap="flat" cmpd="sng" algn="ctr">
                      <a:solidFill>
                        <a:schemeClr val="bg1"/>
                      </a:solidFill>
                      <a:prstDash val="solid"/>
                      <a:round/>
                      <a:headEnd type="none" w="med" len="med"/>
                      <a:tailEnd type="none" w="med" len="med"/>
                    </a:lnT>
                    <a:lnB>
                      <a:noFill/>
                    </a:lnB>
                    <a:lnTlToBr>
                      <a:noFill/>
                    </a:lnTlToBr>
                    <a:lnBlToTr>
                      <a:noFill/>
                    </a:lnBlToTr>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US" sz="1400" b="1" i="0" u="none" strike="noStrike" kern="1200" cap="none" normalizeH="0" baseline="0" dirty="0" smtClean="0">
                          <a:ln>
                            <a:noFill/>
                          </a:ln>
                          <a:solidFill>
                            <a:schemeClr val="bg1"/>
                          </a:solidFill>
                          <a:effectLst/>
                          <a:latin typeface="+mn-lt"/>
                          <a:ea typeface="+mn-ea"/>
                          <a:cs typeface="+mn-cs"/>
                        </a:rPr>
                        <a:t>Isolated E-UTRAN Operation for Public Safety</a:t>
                      </a:r>
                      <a:endParaRPr kumimoji="0" lang="de-DE" sz="1400" b="1" i="0" u="none" strike="noStrike" kern="1200" cap="none" normalizeH="0" baseline="0" dirty="0" smtClean="0">
                        <a:ln>
                          <a:noFill/>
                        </a:ln>
                        <a:solidFill>
                          <a:schemeClr val="bg1"/>
                        </a:solidFill>
                        <a:effectLst/>
                        <a:latin typeface="+mn-lt"/>
                        <a:ea typeface="+mn-ea"/>
                        <a:cs typeface="+mn-cs"/>
                      </a:endParaRPr>
                    </a:p>
                  </a:txBody>
                  <a:tcPr marL="118800" marR="118800" marT="90001" marB="90001">
                    <a:lnL>
                      <a:noFill/>
                    </a:lnL>
                    <a:lnR>
                      <a:noFill/>
                    </a:lnR>
                    <a:lnT w="25400" cap="flat" cmpd="sng" algn="ctr">
                      <a:solidFill>
                        <a:schemeClr val="bg1"/>
                      </a:solidFill>
                      <a:prstDash val="solid"/>
                      <a:round/>
                      <a:headEnd type="none" w="med" len="med"/>
                      <a:tailEnd type="none" w="med" len="med"/>
                    </a:lnT>
                    <a:lnB>
                      <a:noFill/>
                    </a:lnB>
                    <a:lnTlToBr>
                      <a:noFill/>
                    </a:lnTlToBr>
                    <a:lnBlToTr>
                      <a:noFill/>
                    </a:lnBlToTr>
                    <a:solidFill>
                      <a:srgbClr val="62A14D"/>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500" b="1" i="0" u="none" strike="noStrike" cap="none" normalizeH="0" baseline="0" smtClean="0">
                          <a:ln>
                            <a:noFill/>
                          </a:ln>
                          <a:solidFill>
                            <a:schemeClr val="bg1"/>
                          </a:solidFill>
                          <a:effectLst/>
                          <a:latin typeface="Calibri" pitchFamily="34" charset="0"/>
                        </a:rPr>
                        <a:t>100%</a:t>
                      </a:r>
                    </a:p>
                  </a:txBody>
                  <a:tcPr marL="91436" marR="91436" marT="45685" marB="45685" horzOverflow="overflow">
                    <a:lnL>
                      <a:noFill/>
                    </a:lnL>
                    <a:lnR>
                      <a:noFill/>
                    </a:lnR>
                    <a:lnT w="25400" cap="flat" cmpd="sng" algn="ctr">
                      <a:solidFill>
                        <a:schemeClr val="bg1"/>
                      </a:solidFill>
                      <a:prstDash val="solid"/>
                      <a:round/>
                      <a:headEnd type="none" w="med" len="med"/>
                      <a:tailEnd type="none" w="med" len="med"/>
                    </a:lnT>
                    <a:lnB>
                      <a:noFill/>
                    </a:lnB>
                    <a:lnTlToBr>
                      <a:noFill/>
                    </a:lnTlToBr>
                    <a:lnBlToTr>
                      <a:noFill/>
                    </a:lnBlToTr>
                    <a:solidFill>
                      <a:srgbClr val="62A14D"/>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400" b="1" i="0" u="none" strike="noStrike" kern="1200" cap="none" normalizeH="0" baseline="0" dirty="0" smtClean="0">
                        <a:ln>
                          <a:noFill/>
                        </a:ln>
                        <a:solidFill>
                          <a:srgbClr val="7030A0"/>
                        </a:solidFill>
                        <a:effectLst/>
                        <a:latin typeface="Calibri" pitchFamily="34" charset="0"/>
                        <a:ea typeface="+mn-ea"/>
                        <a:cs typeface="+mn-cs"/>
                      </a:endParaRPr>
                    </a:p>
                  </a:txBody>
                  <a:tcPr marL="91436" marR="91436" marT="45685" marB="45685" horzOverflow="overflow">
                    <a:lnL>
                      <a:noFill/>
                    </a:lnL>
                    <a:lnR>
                      <a:noFill/>
                    </a:lnR>
                    <a:lnT w="25400" cap="flat" cmpd="sng" algn="ctr">
                      <a:solidFill>
                        <a:schemeClr val="bg1"/>
                      </a:solidFill>
                      <a:prstDash val="solid"/>
                      <a:round/>
                      <a:headEnd type="none" w="med" len="med"/>
                      <a:tailEnd type="none" w="med" len="med"/>
                    </a:lnT>
                    <a:lnB>
                      <a:noFill/>
                    </a:lnB>
                    <a:lnTlToBr>
                      <a:noFill/>
                    </a:lnTlToBr>
                    <a:lnBlToTr>
                      <a:noFill/>
                    </a:lnBlToTr>
                    <a:solidFill>
                      <a:srgbClr val="62A14D"/>
                    </a:solidFill>
                  </a:tcPr>
                </a:tc>
              </a:tr>
              <a:tr h="406230">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US" sz="1400" b="1" i="0" u="none" strike="noStrike" kern="1200" cap="none" normalizeH="0" baseline="0" dirty="0" err="1" smtClean="0">
                          <a:ln>
                            <a:noFill/>
                          </a:ln>
                          <a:solidFill>
                            <a:schemeClr val="bg1"/>
                          </a:solidFill>
                          <a:effectLst/>
                          <a:latin typeface="+mn-lt"/>
                          <a:ea typeface="+mn-ea"/>
                          <a:cs typeface="+mn-cs"/>
                        </a:rPr>
                        <a:t>eDRX</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25" marB="45725">
                    <a:lnL>
                      <a:noFill/>
                    </a:lnL>
                    <a:lnR>
                      <a:noFill/>
                    </a:lnR>
                    <a:lnT>
                      <a:noFill/>
                    </a:lnT>
                    <a:lnB>
                      <a:noFill/>
                    </a:lnB>
                    <a:lnTlToBr>
                      <a:noFill/>
                    </a:lnTlToBr>
                    <a:lnBlToTr>
                      <a:noFill/>
                    </a:lnBlToTr>
                    <a:solidFill>
                      <a:srgbClr val="7CCA62"/>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GB" sz="1400" b="1" i="0" u="none" strike="noStrike" kern="1200" cap="none" normalizeH="0" baseline="0" dirty="0" smtClean="0">
                          <a:ln>
                            <a:noFill/>
                          </a:ln>
                          <a:solidFill>
                            <a:schemeClr val="bg1"/>
                          </a:solidFill>
                          <a:effectLst/>
                          <a:latin typeface="+mn-lt"/>
                          <a:ea typeface="+mn-ea"/>
                          <a:cs typeface="+mn-cs"/>
                        </a:rPr>
                        <a:t>Extended DRX</a:t>
                      </a:r>
                      <a:endParaRPr kumimoji="0" lang="de-DE" sz="1400" b="1" i="0" u="none" strike="noStrike" kern="1200" cap="none" normalizeH="0" baseline="0" dirty="0" smtClean="0">
                        <a:ln>
                          <a:noFill/>
                        </a:ln>
                        <a:solidFill>
                          <a:schemeClr val="bg1"/>
                        </a:solidFill>
                        <a:effectLst/>
                        <a:latin typeface="+mn-lt"/>
                        <a:ea typeface="+mn-ea"/>
                        <a:cs typeface="+mn-cs"/>
                      </a:endParaRPr>
                    </a:p>
                  </a:txBody>
                  <a:tcPr marL="118800" marR="118800" marT="90001" marB="90001">
                    <a:lnL>
                      <a:noFill/>
                    </a:lnL>
                    <a:lnR>
                      <a:noFill/>
                    </a:lnR>
                    <a:lnT>
                      <a:noFill/>
                    </a:lnT>
                    <a:lnB>
                      <a:noFill/>
                    </a:lnB>
                    <a:lnTlToBr>
                      <a:noFill/>
                    </a:lnTlToBr>
                    <a:lnBlToTr>
                      <a:noFill/>
                    </a:lnBlToTr>
                    <a:solidFill>
                      <a:srgbClr val="7CCA62"/>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500" b="1" i="0" u="none" strike="noStrike" cap="none" normalizeH="0" baseline="0" dirty="0" smtClean="0">
                          <a:ln>
                            <a:noFill/>
                          </a:ln>
                          <a:solidFill>
                            <a:schemeClr val="bg1"/>
                          </a:solidFill>
                          <a:effectLst/>
                          <a:latin typeface="Calibri" pitchFamily="34" charset="0"/>
                        </a:rPr>
                        <a:t>100%</a:t>
                      </a:r>
                    </a:p>
                  </a:txBody>
                  <a:tcPr marL="91436" marR="91436" marT="45685" marB="45685" horzOverflow="overflow">
                    <a:lnL>
                      <a:noFill/>
                    </a:lnL>
                    <a:lnR>
                      <a:noFill/>
                    </a:lnR>
                    <a:lnT>
                      <a:noFill/>
                    </a:lnT>
                    <a:lnB>
                      <a:noFill/>
                    </a:lnB>
                    <a:lnTlToBr>
                      <a:noFill/>
                    </a:lnTlToBr>
                    <a:lnBlToTr>
                      <a:noFill/>
                    </a:lnBlToTr>
                    <a:solidFill>
                      <a:srgbClr val="7CCA6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kern="1200" cap="none" normalizeH="0" baseline="0" dirty="0" smtClean="0">
                          <a:ln>
                            <a:noFill/>
                          </a:ln>
                          <a:solidFill>
                            <a:srgbClr val="7030A0"/>
                          </a:solidFill>
                          <a:effectLst/>
                          <a:latin typeface="Calibri" pitchFamily="34" charset="0"/>
                          <a:ea typeface="+mn-ea"/>
                          <a:cs typeface="+mn-cs"/>
                        </a:rPr>
                        <a:t>6</a:t>
                      </a:r>
                    </a:p>
                  </a:txBody>
                  <a:tcPr marL="91436" marR="91436" marT="45685" marB="45685" horzOverflow="overflow">
                    <a:lnL>
                      <a:noFill/>
                    </a:lnL>
                    <a:lnR>
                      <a:noFill/>
                    </a:lnR>
                    <a:lnT>
                      <a:noFill/>
                    </a:lnT>
                    <a:lnB>
                      <a:noFill/>
                    </a:lnB>
                    <a:lnTlToBr>
                      <a:noFill/>
                    </a:lnTlToBr>
                    <a:lnBlToTr>
                      <a:noFill/>
                    </a:lnBlToTr>
                    <a:solidFill>
                      <a:srgbClr val="7CCA62"/>
                    </a:solidFill>
                  </a:tcPr>
                </a:tc>
              </a:tr>
              <a:tr h="569127">
                <a:tc>
                  <a:txBody>
                    <a:bodyPr/>
                    <a:lstStyle/>
                    <a:p>
                      <a:r>
                        <a:rPr kumimoji="0" lang="en-US" sz="1400" b="1" i="0" u="none" strike="noStrike" kern="1200" cap="none" normalizeH="0" baseline="0" dirty="0" smtClean="0">
                          <a:ln>
                            <a:noFill/>
                          </a:ln>
                          <a:solidFill>
                            <a:schemeClr val="bg1"/>
                          </a:solidFill>
                          <a:effectLst/>
                          <a:latin typeface="+mn-lt"/>
                          <a:ea typeface="+mn-ea"/>
                          <a:cs typeface="+mn-cs"/>
                        </a:rPr>
                        <a:t>MBMS_enh_St2</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25" marB="45725">
                    <a:lnL>
                      <a:noFill/>
                    </a:lnL>
                    <a:lnR>
                      <a:noFill/>
                    </a:lnR>
                    <a:lnT>
                      <a:noFill/>
                    </a:lnT>
                    <a:lnB>
                      <a:noFill/>
                    </a:lnB>
                    <a:lnTlToBr>
                      <a:noFill/>
                    </a:lnTlToBr>
                    <a:lnBlToTr>
                      <a:noFill/>
                    </a:lnBlToTr>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de-DE" sz="1400" b="1" i="0" u="none" strike="noStrike" kern="1200" cap="none" normalizeH="0" baseline="0" dirty="0" smtClean="0">
                          <a:ln>
                            <a:noFill/>
                          </a:ln>
                          <a:solidFill>
                            <a:schemeClr val="bg1"/>
                          </a:solidFill>
                          <a:effectLst/>
                          <a:latin typeface="+mn-lt"/>
                          <a:ea typeface="+mn-ea"/>
                          <a:cs typeface="+mn-cs"/>
                        </a:rPr>
                        <a:t>MBMS Enhancements</a:t>
                      </a:r>
                    </a:p>
                  </a:txBody>
                  <a:tcPr marL="118800" marR="118800" marT="90001" marB="90001">
                    <a:lnL>
                      <a:noFill/>
                    </a:lnL>
                    <a:lnR>
                      <a:noFill/>
                    </a:lnR>
                    <a:lnT>
                      <a:noFill/>
                    </a:lnT>
                    <a:lnB>
                      <a:noFill/>
                    </a:lnB>
                    <a:lnTlToBr>
                      <a:noFill/>
                    </a:lnTlToBr>
                    <a:lnBlToTr>
                      <a:noFill/>
                    </a:lnBlToTr>
                    <a:solidFill>
                      <a:srgbClr val="62A14D"/>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bg1"/>
                          </a:solidFill>
                          <a:effectLst/>
                          <a:latin typeface="Calibri" pitchFamily="34" charset="0"/>
                        </a:rPr>
                        <a:t>100%</a:t>
                      </a:r>
                    </a:p>
                  </a:txBody>
                  <a:tcPr marL="91436" marR="91436" marT="45702" marB="45702" horzOverflow="overflow">
                    <a:lnL>
                      <a:noFill/>
                    </a:lnL>
                    <a:lnR>
                      <a:noFill/>
                    </a:lnR>
                    <a:lnT>
                      <a:noFill/>
                    </a:lnT>
                    <a:lnB>
                      <a:noFill/>
                    </a:lnB>
                    <a:lnTlToBr>
                      <a:noFill/>
                    </a:lnTlToBr>
                    <a:lnBlToTr>
                      <a:noFill/>
                    </a:lnBlToTr>
                    <a:solidFill>
                      <a:srgbClr val="62A14D"/>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400" b="1" i="0" u="none" strike="noStrike" kern="1200" cap="none" normalizeH="0" baseline="0" dirty="0" smtClean="0">
                        <a:ln>
                          <a:noFill/>
                        </a:ln>
                        <a:solidFill>
                          <a:srgbClr val="7030A0"/>
                        </a:solidFill>
                        <a:effectLst/>
                        <a:latin typeface="Calibri" pitchFamily="34" charset="0"/>
                        <a:ea typeface="+mn-ea"/>
                        <a:cs typeface="+mn-cs"/>
                      </a:endParaRPr>
                    </a:p>
                  </a:txBody>
                  <a:tcPr marL="91436" marR="91436" marT="45702" marB="45702" horzOverflow="overflow">
                    <a:lnL>
                      <a:noFill/>
                    </a:lnL>
                    <a:lnR>
                      <a:noFill/>
                    </a:lnR>
                    <a:lnT>
                      <a:noFill/>
                    </a:lnT>
                    <a:lnB>
                      <a:noFill/>
                    </a:lnB>
                    <a:lnTlToBr>
                      <a:noFill/>
                    </a:lnTlToBr>
                    <a:lnBlToTr>
                      <a:noFill/>
                    </a:lnBlToTr>
                    <a:solidFill>
                      <a:srgbClr val="62A14D"/>
                    </a:solidFill>
                  </a:tcPr>
                </a:tc>
              </a:tr>
              <a:tr h="400122">
                <a:tc>
                  <a:txBody>
                    <a:bodyPr/>
                    <a:lstStyle/>
                    <a:p>
                      <a:r>
                        <a:rPr kumimoji="0" lang="en-US" sz="1400" b="1" i="0" u="none" strike="noStrike" kern="1200" cap="none" normalizeH="0" baseline="0" dirty="0" smtClean="0">
                          <a:ln>
                            <a:noFill/>
                          </a:ln>
                          <a:solidFill>
                            <a:schemeClr val="bg1"/>
                          </a:solidFill>
                          <a:effectLst/>
                          <a:latin typeface="+mn-lt"/>
                          <a:ea typeface="+mn-ea"/>
                          <a:cs typeface="+mn-cs"/>
                        </a:rPr>
                        <a:t>SEW1</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25" marB="45725">
                    <a:lnL>
                      <a:noFill/>
                    </a:lnL>
                    <a:lnR>
                      <a:noFill/>
                    </a:lnR>
                    <a:lnT>
                      <a:noFill/>
                    </a:lnT>
                    <a:lnB>
                      <a:noFill/>
                    </a:lnB>
                    <a:lnTlToBr>
                      <a:noFill/>
                    </a:lnTlToBr>
                    <a:lnBlToTr>
                      <a:noFill/>
                    </a:lnBlToTr>
                    <a:solidFill>
                      <a:srgbClr val="7CCA62"/>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GB" sz="1400" b="1" i="0" u="none" strike="noStrike" kern="1200" cap="none" normalizeH="0" baseline="0" dirty="0" smtClean="0">
                          <a:ln>
                            <a:noFill/>
                          </a:ln>
                          <a:solidFill>
                            <a:schemeClr val="bg1"/>
                          </a:solidFill>
                          <a:effectLst/>
                          <a:latin typeface="+mn-lt"/>
                          <a:ea typeface="+mn-ea"/>
                          <a:cs typeface="+mn-cs"/>
                        </a:rPr>
                        <a:t>Support of Emergency services over WLAN </a:t>
                      </a:r>
                      <a:r>
                        <a:rPr kumimoji="0" lang="de-DE" sz="1400" b="1" i="0" u="none" strike="noStrike" kern="1200" cap="none" normalizeH="0" baseline="0" dirty="0" smtClean="0">
                          <a:ln>
                            <a:noFill/>
                          </a:ln>
                          <a:solidFill>
                            <a:schemeClr val="bg1"/>
                          </a:solidFill>
                          <a:effectLst/>
                          <a:latin typeface="+mn-lt"/>
                          <a:ea typeface="+mn-ea"/>
                          <a:cs typeface="+mn-cs"/>
                        </a:rPr>
                        <a:t> - Phase 1</a:t>
                      </a:r>
                    </a:p>
                  </a:txBody>
                  <a:tcPr marL="118800" marR="118800" marT="90001" marB="90001">
                    <a:lnL>
                      <a:noFill/>
                    </a:lnL>
                    <a:lnR>
                      <a:noFill/>
                    </a:lnR>
                    <a:lnT>
                      <a:noFill/>
                    </a:lnT>
                    <a:lnB>
                      <a:noFill/>
                    </a:lnB>
                    <a:lnTlToBr>
                      <a:noFill/>
                    </a:lnTlToBr>
                    <a:lnBlToTr>
                      <a:noFill/>
                    </a:lnBlToTr>
                    <a:solidFill>
                      <a:srgbClr val="7CCA62"/>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bg1"/>
                          </a:solidFill>
                          <a:effectLst/>
                          <a:latin typeface="Calibri" pitchFamily="34" charset="0"/>
                        </a:rPr>
                        <a:t>100%</a:t>
                      </a:r>
                    </a:p>
                  </a:txBody>
                  <a:tcPr marL="91436" marR="91436" marT="45702" marB="45702" horzOverflow="overflow">
                    <a:lnL>
                      <a:noFill/>
                    </a:lnL>
                    <a:lnR>
                      <a:noFill/>
                    </a:lnR>
                    <a:lnT>
                      <a:noFill/>
                    </a:lnT>
                    <a:lnB>
                      <a:noFill/>
                    </a:lnB>
                    <a:lnTlToBr>
                      <a:noFill/>
                    </a:lnTlToBr>
                    <a:lnBlToTr>
                      <a:noFill/>
                    </a:lnBlToTr>
                    <a:solidFill>
                      <a:srgbClr val="7CCA6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kern="1200" cap="none" normalizeH="0" baseline="0" dirty="0" smtClean="0">
                          <a:ln>
                            <a:noFill/>
                          </a:ln>
                          <a:solidFill>
                            <a:srgbClr val="7030A0"/>
                          </a:solidFill>
                          <a:effectLst/>
                          <a:latin typeface="Calibri" pitchFamily="34" charset="0"/>
                          <a:ea typeface="+mn-ea"/>
                          <a:cs typeface="+mn-cs"/>
                        </a:rPr>
                        <a:t>1</a:t>
                      </a:r>
                    </a:p>
                  </a:txBody>
                  <a:tcPr marL="91436" marR="91436" marT="45702" marB="45702" horzOverflow="overflow">
                    <a:lnL>
                      <a:noFill/>
                    </a:lnL>
                    <a:lnR>
                      <a:noFill/>
                    </a:lnR>
                    <a:lnT>
                      <a:noFill/>
                    </a:lnT>
                    <a:lnB>
                      <a:noFill/>
                    </a:lnB>
                    <a:lnTlToBr>
                      <a:noFill/>
                    </a:lnTlToBr>
                    <a:lnBlToTr>
                      <a:noFill/>
                    </a:lnBlToTr>
                    <a:solidFill>
                      <a:srgbClr val="7CCA62"/>
                    </a:solidFill>
                  </a:tcPr>
                </a:tc>
              </a:tr>
              <a:tr h="542151">
                <a:tc>
                  <a:txBody>
                    <a:bodyPr/>
                    <a:lstStyle/>
                    <a:p>
                      <a:r>
                        <a:rPr kumimoji="0" lang="en-US" sz="1400" b="1" i="0" u="none" strike="noStrike" kern="1200" cap="none" normalizeH="0" baseline="0" dirty="0" err="1" smtClean="0">
                          <a:ln>
                            <a:noFill/>
                          </a:ln>
                          <a:solidFill>
                            <a:schemeClr val="bg1"/>
                          </a:solidFill>
                          <a:effectLst/>
                          <a:latin typeface="+mn-lt"/>
                          <a:ea typeface="+mn-ea"/>
                          <a:cs typeface="+mn-cs"/>
                        </a:rPr>
                        <a:t>CIoT</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25" marB="45725">
                    <a:lnL>
                      <a:noFill/>
                    </a:lnL>
                    <a:lnR>
                      <a:noFill/>
                    </a:lnR>
                    <a:lnT>
                      <a:noFill/>
                    </a:lnT>
                    <a:lnB>
                      <a:noFill/>
                    </a:lnB>
                    <a:lnTlToBr>
                      <a:noFill/>
                    </a:lnTlToBr>
                    <a:lnBlToTr>
                      <a:noFill/>
                    </a:lnBlToTr>
                    <a:solidFill>
                      <a:srgbClr val="62A14D"/>
                    </a:solidFill>
                  </a:tcPr>
                </a:tc>
                <a:tc>
                  <a:txBody>
                    <a:bodyPr/>
                    <a:lstStyle/>
                    <a:p>
                      <a:r>
                        <a:rPr kumimoji="0" lang="en-US" sz="1400" b="1" i="0" u="none" strike="noStrike" kern="1200" cap="none" normalizeH="0" baseline="0" dirty="0" smtClean="0">
                          <a:ln>
                            <a:noFill/>
                          </a:ln>
                          <a:solidFill>
                            <a:schemeClr val="bg1"/>
                          </a:solidFill>
                          <a:effectLst/>
                          <a:latin typeface="+mn-lt"/>
                          <a:ea typeface="+mn-ea"/>
                          <a:cs typeface="+mn-cs"/>
                        </a:rPr>
                        <a:t>Cellular Internet of Things</a:t>
                      </a:r>
                    </a:p>
                  </a:txBody>
                  <a:tcPr marL="118800" marR="118800" marT="90001" marB="90001">
                    <a:lnL>
                      <a:noFill/>
                    </a:lnL>
                    <a:lnR>
                      <a:noFill/>
                    </a:lnR>
                    <a:lnT>
                      <a:noFill/>
                    </a:lnT>
                    <a:lnB>
                      <a:noFill/>
                    </a:lnB>
                    <a:lnTlToBr>
                      <a:noFill/>
                    </a:lnTlToBr>
                    <a:lnBlToTr>
                      <a:noFill/>
                    </a:lnBlToTr>
                    <a:solidFill>
                      <a:srgbClr val="62A14D"/>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normalizeH="0" baseline="0" dirty="0" smtClean="0">
                          <a:ln>
                            <a:noFill/>
                          </a:ln>
                          <a:solidFill>
                            <a:schemeClr val="bg1"/>
                          </a:solidFill>
                          <a:effectLst/>
                          <a:latin typeface="Calibri" pitchFamily="34" charset="0"/>
                          <a:ea typeface="+mn-ea"/>
                          <a:cs typeface="+mn-cs"/>
                        </a:rPr>
                        <a:t>100%</a:t>
                      </a:r>
                    </a:p>
                    <a:p>
                      <a:endParaRPr kumimoji="0" lang="en-US" sz="1400" b="1" i="0" u="none" strike="noStrike" kern="1200" cap="none" normalizeH="0" baseline="0" dirty="0">
                        <a:ln>
                          <a:noFill/>
                        </a:ln>
                        <a:solidFill>
                          <a:schemeClr val="bg1"/>
                        </a:solidFill>
                        <a:effectLst/>
                        <a:latin typeface="Calibri" pitchFamily="34" charset="0"/>
                        <a:ea typeface="+mn-ea"/>
                        <a:cs typeface="+mn-cs"/>
                      </a:endParaRPr>
                    </a:p>
                  </a:txBody>
                  <a:tcPr marL="91436" marR="91436" marT="45702" marB="45702" horzOverflow="overflow">
                    <a:lnL>
                      <a:noFill/>
                    </a:lnL>
                    <a:lnR>
                      <a:noFill/>
                    </a:lnR>
                    <a:lnT>
                      <a:noFill/>
                    </a:lnT>
                    <a:lnB>
                      <a:noFill/>
                    </a:lnB>
                    <a:lnTlToBr>
                      <a:noFill/>
                    </a:lnTlToBr>
                    <a:lnBlToTr>
                      <a:noFill/>
                    </a:lnBlToTr>
                    <a:solidFill>
                      <a:srgbClr val="62A14D"/>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kern="1200" cap="none" normalizeH="0" baseline="0" dirty="0" smtClean="0">
                          <a:ln>
                            <a:noFill/>
                          </a:ln>
                          <a:solidFill>
                            <a:srgbClr val="7030A0"/>
                          </a:solidFill>
                          <a:effectLst/>
                          <a:latin typeface="Calibri" pitchFamily="34" charset="0"/>
                          <a:ea typeface="+mn-ea"/>
                          <a:cs typeface="+mn-cs"/>
                        </a:rPr>
                        <a:t>34</a:t>
                      </a:r>
                    </a:p>
                  </a:txBody>
                  <a:tcPr marL="91436" marR="91436" marT="45702" marB="45702" horzOverflow="overflow">
                    <a:lnL>
                      <a:noFill/>
                    </a:lnL>
                    <a:lnR>
                      <a:noFill/>
                    </a:lnR>
                    <a:lnT>
                      <a:noFill/>
                    </a:lnT>
                    <a:lnB>
                      <a:noFill/>
                    </a:lnB>
                    <a:lnTlToBr>
                      <a:noFill/>
                    </a:lnTlToBr>
                    <a:lnBlToTr>
                      <a:noFill/>
                    </a:lnBlToTr>
                    <a:solidFill>
                      <a:srgbClr val="62A14D"/>
                    </a:solidFill>
                  </a:tcPr>
                </a:tc>
              </a:tr>
              <a:tr h="691814">
                <a:tc>
                  <a:txBody>
                    <a:bodyPr/>
                    <a:lstStyle/>
                    <a:p>
                      <a:r>
                        <a:rPr kumimoji="0" lang="en-US" sz="1400" b="1" i="0" u="none" strike="noStrike" kern="1200" cap="none" normalizeH="0" baseline="0" dirty="0" err="1" smtClean="0">
                          <a:ln>
                            <a:noFill/>
                          </a:ln>
                          <a:solidFill>
                            <a:schemeClr val="bg1"/>
                          </a:solidFill>
                          <a:effectLst/>
                          <a:latin typeface="Calibri" pitchFamily="34" charset="0"/>
                          <a:ea typeface="+mn-ea"/>
                          <a:cs typeface="+mn-cs"/>
                        </a:rPr>
                        <a:t>TEI13</a:t>
                      </a:r>
                      <a:r>
                        <a:rPr kumimoji="0" lang="en-US" sz="1400" b="1" i="0" u="none" strike="noStrike" kern="1200" cap="none" normalizeH="0" baseline="0" dirty="0" smtClean="0">
                          <a:ln>
                            <a:noFill/>
                          </a:ln>
                          <a:solidFill>
                            <a:schemeClr val="bg1"/>
                          </a:solidFill>
                          <a:effectLst/>
                          <a:latin typeface="Calibri" pitchFamily="34" charset="0"/>
                          <a:ea typeface="+mn-ea"/>
                          <a:cs typeface="+mn-cs"/>
                        </a:rPr>
                        <a:t> Cat B/C</a:t>
                      </a:r>
                      <a:endParaRPr kumimoji="0" lang="en-US" sz="1400" b="1" i="0" u="none" strike="noStrike" kern="1200" cap="none" normalizeH="0" baseline="0" dirty="0">
                        <a:ln>
                          <a:noFill/>
                        </a:ln>
                        <a:solidFill>
                          <a:schemeClr val="bg1"/>
                        </a:solidFill>
                        <a:effectLst/>
                        <a:latin typeface="Calibri" pitchFamily="34" charset="0"/>
                        <a:ea typeface="+mn-ea"/>
                        <a:cs typeface="+mn-cs"/>
                      </a:endParaRPr>
                    </a:p>
                  </a:txBody>
                  <a:tcPr marL="91443" marR="91443" marT="45725" marB="45725">
                    <a:lnL>
                      <a:noFill/>
                    </a:lnL>
                    <a:lnR>
                      <a:noFill/>
                    </a:lnR>
                    <a:lnT>
                      <a:noFill/>
                    </a:lnT>
                    <a:lnB>
                      <a:noFill/>
                    </a:lnB>
                    <a:lnTlToBr>
                      <a:noFill/>
                    </a:lnTlToBr>
                    <a:lnBlToTr>
                      <a:noFill/>
                    </a:lnBlToTr>
                    <a:solidFill>
                      <a:srgbClr val="7CCA62"/>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US" sz="1400" b="1" i="0" u="none" strike="noStrike" cap="none" normalizeH="0" baseline="0" dirty="0" smtClean="0">
                          <a:ln>
                            <a:noFill/>
                          </a:ln>
                          <a:solidFill>
                            <a:schemeClr val="bg1"/>
                          </a:solidFill>
                          <a:effectLst/>
                          <a:latin typeface="Calibri" pitchFamily="34" charset="0"/>
                        </a:rPr>
                        <a:t>None: Enhancement and Improvement </a:t>
                      </a:r>
                      <a:r>
                        <a:rPr kumimoji="0" lang="en-US" sz="1400" b="1" i="0" u="none" strike="noStrike" cap="none" normalizeH="0" baseline="0" dirty="0" err="1" smtClean="0">
                          <a:ln>
                            <a:noFill/>
                          </a:ln>
                          <a:solidFill>
                            <a:schemeClr val="bg1"/>
                          </a:solidFill>
                          <a:effectLst/>
                          <a:latin typeface="Calibri" pitchFamily="34" charset="0"/>
                        </a:rPr>
                        <a:t>CRs</a:t>
                      </a:r>
                      <a:r>
                        <a:rPr kumimoji="0" lang="en-US" sz="1400" b="1" i="0" u="none" strike="noStrike" cap="none" normalizeH="0" baseline="0" dirty="0" smtClean="0">
                          <a:ln>
                            <a:noFill/>
                          </a:ln>
                          <a:solidFill>
                            <a:schemeClr val="bg1"/>
                          </a:solidFill>
                          <a:effectLst/>
                          <a:latin typeface="Calibri" pitchFamily="34" charset="0"/>
                        </a:rPr>
                        <a:t> for </a:t>
                      </a:r>
                      <a:r>
                        <a:rPr kumimoji="0" lang="en-US" sz="1400" b="1" i="0" u="none" strike="noStrike" cap="none" normalizeH="0" baseline="0" dirty="0" err="1" smtClean="0">
                          <a:ln>
                            <a:noFill/>
                          </a:ln>
                          <a:solidFill>
                            <a:schemeClr val="bg1"/>
                          </a:solidFill>
                          <a:effectLst/>
                          <a:latin typeface="Calibri" pitchFamily="34" charset="0"/>
                        </a:rPr>
                        <a:t>3GPP</a:t>
                      </a:r>
                      <a:r>
                        <a:rPr kumimoji="0" lang="en-US" sz="1400" b="1" i="0" u="none" strike="noStrike" cap="none" normalizeH="0" baseline="0" dirty="0" smtClean="0">
                          <a:ln>
                            <a:noFill/>
                          </a:ln>
                          <a:solidFill>
                            <a:schemeClr val="bg1"/>
                          </a:solidFill>
                          <a:effectLst/>
                          <a:latin typeface="Calibri" pitchFamily="34" charset="0"/>
                        </a:rPr>
                        <a:t> Packet Access, </a:t>
                      </a:r>
                      <a:r>
                        <a:rPr kumimoji="0" lang="en-US" sz="1400" b="1" i="0" u="none" strike="noStrike" cap="none" normalizeH="0" baseline="0" dirty="0" err="1" smtClean="0">
                          <a:ln>
                            <a:noFill/>
                          </a:ln>
                          <a:solidFill>
                            <a:schemeClr val="bg1"/>
                          </a:solidFill>
                          <a:effectLst/>
                          <a:latin typeface="Calibri" pitchFamily="34" charset="0"/>
                        </a:rPr>
                        <a:t>PCC</a:t>
                      </a:r>
                      <a:r>
                        <a:rPr kumimoji="0" lang="en-US" sz="1400" b="1" i="0" u="none" strike="noStrike" cap="none" normalizeH="0" baseline="0" dirty="0" smtClean="0">
                          <a:ln>
                            <a:noFill/>
                          </a:ln>
                          <a:solidFill>
                            <a:schemeClr val="bg1"/>
                          </a:solidFill>
                          <a:effectLst/>
                          <a:latin typeface="Calibri" pitchFamily="34" charset="0"/>
                        </a:rPr>
                        <a:t>/</a:t>
                      </a:r>
                      <a:r>
                        <a:rPr kumimoji="0" lang="en-US" sz="1400" b="1" i="0" u="none" strike="noStrike" cap="none" normalizeH="0" baseline="0" dirty="0" err="1" smtClean="0">
                          <a:ln>
                            <a:noFill/>
                          </a:ln>
                          <a:solidFill>
                            <a:schemeClr val="bg1"/>
                          </a:solidFill>
                          <a:effectLst/>
                          <a:latin typeface="Calibri" pitchFamily="34" charset="0"/>
                        </a:rPr>
                        <a:t>QoS</a:t>
                      </a:r>
                      <a:r>
                        <a:rPr kumimoji="0" lang="en-US" sz="1400" b="1" i="0" u="none" strike="noStrike" cap="none" normalizeH="0" baseline="0" dirty="0" smtClean="0">
                          <a:ln>
                            <a:noFill/>
                          </a:ln>
                          <a:solidFill>
                            <a:schemeClr val="bg1"/>
                          </a:solidFill>
                          <a:effectLst/>
                          <a:latin typeface="Calibri" pitchFamily="34" charset="0"/>
                        </a:rPr>
                        <a:t>, Non-</a:t>
                      </a:r>
                      <a:r>
                        <a:rPr kumimoji="0" lang="en-US" sz="1400" b="1" i="0" u="none" strike="noStrike" cap="none" normalizeH="0" baseline="0" dirty="0" err="1" smtClean="0">
                          <a:ln>
                            <a:noFill/>
                          </a:ln>
                          <a:solidFill>
                            <a:schemeClr val="bg1"/>
                          </a:solidFill>
                          <a:effectLst/>
                          <a:latin typeface="Calibri" pitchFamily="34" charset="0"/>
                        </a:rPr>
                        <a:t>3GPP</a:t>
                      </a:r>
                      <a:r>
                        <a:rPr kumimoji="0" lang="en-US" sz="1400" b="1" i="0" u="none" strike="noStrike" cap="none" normalizeH="0" baseline="0" dirty="0" smtClean="0">
                          <a:ln>
                            <a:noFill/>
                          </a:ln>
                          <a:solidFill>
                            <a:schemeClr val="bg1"/>
                          </a:solidFill>
                          <a:effectLst/>
                          <a:latin typeface="Calibri" pitchFamily="34" charset="0"/>
                        </a:rPr>
                        <a:t> access or </a:t>
                      </a:r>
                      <a:r>
                        <a:rPr kumimoji="0" lang="en-US" sz="1400" b="1" i="0" u="none" strike="noStrike" cap="none" normalizeH="0" baseline="0" dirty="0" err="1" smtClean="0">
                          <a:ln>
                            <a:noFill/>
                          </a:ln>
                          <a:solidFill>
                            <a:schemeClr val="bg1"/>
                          </a:solidFill>
                          <a:effectLst/>
                          <a:latin typeface="Calibri" pitchFamily="34" charset="0"/>
                        </a:rPr>
                        <a:t>IMS</a:t>
                      </a:r>
                      <a:r>
                        <a:rPr kumimoji="0" lang="en-US" sz="1400" b="1" i="0" u="none" strike="noStrike" cap="none" normalizeH="0" baseline="0" dirty="0" smtClean="0">
                          <a:ln>
                            <a:noFill/>
                          </a:ln>
                          <a:solidFill>
                            <a:schemeClr val="bg1"/>
                          </a:solidFill>
                          <a:effectLst/>
                          <a:latin typeface="Calibri" pitchFamily="34" charset="0"/>
                        </a:rPr>
                        <a:t>-Related/</a:t>
                      </a:r>
                      <a:r>
                        <a:rPr kumimoji="0" lang="en-US" sz="1400" b="1" i="0" u="none" strike="noStrike" cap="none" normalizeH="0" baseline="0" dirty="0" err="1" smtClean="0">
                          <a:ln>
                            <a:noFill/>
                          </a:ln>
                          <a:solidFill>
                            <a:schemeClr val="bg1"/>
                          </a:solidFill>
                          <a:effectLst/>
                          <a:latin typeface="Calibri" pitchFamily="34" charset="0"/>
                        </a:rPr>
                        <a:t>IMS</a:t>
                      </a:r>
                      <a:r>
                        <a:rPr kumimoji="0" lang="en-US" sz="1400" b="1" i="0" u="none" strike="noStrike" cap="none" normalizeH="0" baseline="0" dirty="0" smtClean="0">
                          <a:ln>
                            <a:noFill/>
                          </a:ln>
                          <a:solidFill>
                            <a:schemeClr val="bg1"/>
                          </a:solidFill>
                          <a:effectLst/>
                          <a:latin typeface="Calibri" pitchFamily="34" charset="0"/>
                        </a:rPr>
                        <a:t> features.</a:t>
                      </a:r>
                      <a:endParaRPr kumimoji="0" lang="en-GB" sz="1400" b="1" i="0" u="none" strike="noStrike" cap="none" normalizeH="0" baseline="0" dirty="0" smtClean="0">
                        <a:ln>
                          <a:noFill/>
                        </a:ln>
                        <a:solidFill>
                          <a:schemeClr val="bg1"/>
                        </a:solidFill>
                        <a:effectLst/>
                        <a:latin typeface="Calibri" pitchFamily="34" charset="0"/>
                      </a:endParaRPr>
                    </a:p>
                  </a:txBody>
                  <a:tcPr marL="118800" marR="118800" marT="90001" marB="90001">
                    <a:lnL>
                      <a:noFill/>
                    </a:lnL>
                    <a:lnR>
                      <a:noFill/>
                    </a:lnR>
                    <a:lnT>
                      <a:noFill/>
                    </a:lnT>
                    <a:lnB>
                      <a:noFill/>
                    </a:lnB>
                    <a:lnTlToBr>
                      <a:noFill/>
                    </a:lnTlToBr>
                    <a:lnBlToTr>
                      <a:noFill/>
                    </a:lnBlToTr>
                    <a:solidFill>
                      <a:srgbClr val="7CCA62"/>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bg1"/>
                          </a:solidFill>
                          <a:effectLst/>
                          <a:latin typeface="Calibri" pitchFamily="34" charset="0"/>
                        </a:rPr>
                        <a:t>100%</a:t>
                      </a:r>
                    </a:p>
                  </a:txBody>
                  <a:tcPr marL="91436" marR="91436" marT="45702" marB="45702" horzOverflow="overflow">
                    <a:lnL>
                      <a:noFill/>
                    </a:lnL>
                    <a:lnR>
                      <a:noFill/>
                    </a:lnR>
                    <a:lnT>
                      <a:noFill/>
                    </a:lnT>
                    <a:lnB>
                      <a:noFill/>
                    </a:lnB>
                    <a:lnTlToBr>
                      <a:noFill/>
                    </a:lnTlToBr>
                    <a:lnBlToTr>
                      <a:noFill/>
                    </a:lnBlToTr>
                    <a:solidFill>
                      <a:srgbClr val="7CCA6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500" b="1" i="0" u="none" strike="noStrike" cap="none" normalizeH="0" baseline="0" dirty="0" smtClean="0">
                        <a:ln>
                          <a:noFill/>
                        </a:ln>
                        <a:solidFill>
                          <a:schemeClr val="bg1"/>
                        </a:solidFill>
                        <a:effectLst/>
                        <a:latin typeface="Calibri" pitchFamily="34" charset="0"/>
                      </a:endParaRPr>
                    </a:p>
                  </a:txBody>
                  <a:tcPr marL="91436" marR="91436" marT="45726" marB="45726" horzOverflow="overflow">
                    <a:lnL>
                      <a:noFill/>
                    </a:lnL>
                    <a:lnR>
                      <a:noFill/>
                    </a:lnR>
                    <a:lnT>
                      <a:noFill/>
                    </a:lnT>
                    <a:lnB>
                      <a:noFill/>
                    </a:lnB>
                    <a:lnTlToBr>
                      <a:noFill/>
                    </a:lnTlToBr>
                    <a:lnBlToTr>
                      <a:noFill/>
                    </a:lnBlToTr>
                    <a:solidFill>
                      <a:srgbClr val="7CCA62"/>
                    </a:solidFill>
                  </a:tcPr>
                </a:tc>
              </a:tr>
              <a:tr h="531460">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600" b="0" i="0" u="none" strike="noStrike" cap="none" normalizeH="0" baseline="0" smtClean="0">
                        <a:ln>
                          <a:noFill/>
                        </a:ln>
                        <a:solidFill>
                          <a:srgbClr val="FFFFFF"/>
                        </a:solidFill>
                        <a:effectLst/>
                        <a:latin typeface="Calibri" pitchFamily="34" charset="0"/>
                      </a:endParaRPr>
                    </a:p>
                  </a:txBody>
                  <a:tcPr marL="91436" marR="91436" marT="45726" marB="45726" horzOverflow="overflow">
                    <a:lnL>
                      <a:noFill/>
                    </a:lnL>
                    <a:lnR>
                      <a:noFill/>
                    </a:lnR>
                    <a:lnT>
                      <a:noFill/>
                    </a:lnT>
                    <a:lnB>
                      <a:noFill/>
                    </a:lnB>
                    <a:lnTlToBr>
                      <a:noFill/>
                    </a:lnTlToBr>
                    <a:lnBlToTr>
                      <a:noFill/>
                    </a:lnBlToTr>
                    <a:solidFill>
                      <a:srgbClr val="62A14D"/>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sz="1500" b="0" i="0" u="none" strike="noStrike" cap="none" normalizeH="0" baseline="0" dirty="0" smtClean="0">
                        <a:ln>
                          <a:noFill/>
                        </a:ln>
                        <a:solidFill>
                          <a:srgbClr val="FFFFFF"/>
                        </a:solidFill>
                        <a:effectLst/>
                        <a:latin typeface="Calibri" pitchFamily="34" charset="0"/>
                      </a:endParaRPr>
                    </a:p>
                  </a:txBody>
                  <a:tcPr marL="118792" marR="118792" marT="90004" marB="90004" horzOverflow="overflow">
                    <a:lnL>
                      <a:noFill/>
                    </a:lnL>
                    <a:lnR>
                      <a:noFill/>
                    </a:lnR>
                    <a:lnT>
                      <a:noFill/>
                    </a:lnT>
                    <a:lnB>
                      <a:noFill/>
                    </a:lnB>
                    <a:lnTlToBr>
                      <a:noFill/>
                    </a:lnTlToBr>
                    <a:lnBlToTr>
                      <a:noFill/>
                    </a:lnBlToTr>
                    <a:solidFill>
                      <a:srgbClr val="62A14D"/>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400" b="1" i="0" u="none" strike="noStrike" cap="none" normalizeH="0" baseline="0" dirty="0" smtClean="0">
                        <a:ln>
                          <a:noFill/>
                        </a:ln>
                        <a:solidFill>
                          <a:schemeClr val="bg1"/>
                        </a:solidFill>
                        <a:effectLst/>
                        <a:latin typeface="Calibri" pitchFamily="34" charset="0"/>
                      </a:endParaRPr>
                    </a:p>
                  </a:txBody>
                  <a:tcPr marL="91436" marR="91436" marT="45726" marB="45726" horzOverflow="overflow">
                    <a:lnL>
                      <a:noFill/>
                    </a:lnL>
                    <a:lnR>
                      <a:noFill/>
                    </a:lnR>
                    <a:lnT>
                      <a:noFill/>
                    </a:lnT>
                    <a:lnB>
                      <a:noFill/>
                    </a:lnB>
                    <a:lnTlToBr>
                      <a:noFill/>
                    </a:lnTlToBr>
                    <a:lnBlToTr>
                      <a:noFill/>
                    </a:lnBlToTr>
                    <a:solidFill>
                      <a:srgbClr val="62A14D"/>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400" b="1" i="0" u="none" strike="noStrike" cap="none" normalizeH="0" baseline="0" dirty="0" smtClean="0">
                        <a:ln>
                          <a:noFill/>
                        </a:ln>
                        <a:solidFill>
                          <a:schemeClr val="bg1"/>
                        </a:solidFill>
                        <a:effectLst/>
                        <a:latin typeface="Calibri" pitchFamily="34" charset="0"/>
                      </a:endParaRPr>
                    </a:p>
                  </a:txBody>
                  <a:tcPr marL="91436" marR="91436" marT="45726" marB="45726" horzOverflow="overflow">
                    <a:lnL>
                      <a:noFill/>
                    </a:lnL>
                    <a:lnR>
                      <a:noFill/>
                    </a:lnR>
                    <a:lnT>
                      <a:noFill/>
                    </a:lnT>
                    <a:lnB>
                      <a:noFill/>
                    </a:lnB>
                    <a:lnTlToBr>
                      <a:noFill/>
                    </a:lnTlToBr>
                    <a:lnBlToTr>
                      <a:noFill/>
                    </a:lnBlToTr>
                    <a:solidFill>
                      <a:srgbClr val="62A14D"/>
                    </a:solidFill>
                  </a:tcPr>
                </a:tc>
              </a:tr>
              <a:tr h="392487">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600" b="0" i="0" u="none" strike="noStrike" cap="none" normalizeH="0" baseline="0" dirty="0" smtClean="0">
                        <a:ln>
                          <a:noFill/>
                        </a:ln>
                        <a:solidFill>
                          <a:srgbClr val="FFFFFF"/>
                        </a:solidFill>
                        <a:effectLst/>
                        <a:latin typeface="Calibri" pitchFamily="34" charset="0"/>
                      </a:endParaRPr>
                    </a:p>
                  </a:txBody>
                  <a:tcPr marL="91436" marR="91436" marT="45726" marB="45726" horzOverflow="overflow">
                    <a:lnL>
                      <a:noFill/>
                    </a:lnL>
                    <a:lnR>
                      <a:noFill/>
                    </a:lnR>
                    <a:lnT>
                      <a:noFill/>
                    </a:lnT>
                    <a:lnB>
                      <a:noFill/>
                    </a:lnB>
                    <a:lnTlToBr>
                      <a:noFill/>
                    </a:lnTlToBr>
                    <a:lnBlToTr>
                      <a:noFill/>
                    </a:lnBlToTr>
                    <a:solidFill>
                      <a:srgbClr val="7CCA62"/>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sz="1500" b="0" i="0" u="none" strike="noStrike" cap="none" normalizeH="0" baseline="0" dirty="0" smtClean="0">
                        <a:ln>
                          <a:noFill/>
                        </a:ln>
                        <a:solidFill>
                          <a:srgbClr val="FFFFFF"/>
                        </a:solidFill>
                        <a:effectLst/>
                        <a:latin typeface="Calibri" pitchFamily="34" charset="0"/>
                      </a:endParaRPr>
                    </a:p>
                  </a:txBody>
                  <a:tcPr marL="118792" marR="118792" marT="90004" marB="90004" horzOverflow="overflow">
                    <a:lnL>
                      <a:noFill/>
                    </a:lnL>
                    <a:lnR>
                      <a:noFill/>
                    </a:lnR>
                    <a:lnT>
                      <a:noFill/>
                    </a:lnT>
                    <a:lnB>
                      <a:noFill/>
                    </a:lnB>
                    <a:lnTlToBr>
                      <a:noFill/>
                    </a:lnTlToBr>
                    <a:lnBlToTr>
                      <a:noFill/>
                    </a:lnBlToTr>
                    <a:solidFill>
                      <a:srgbClr val="7CCA62"/>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400" b="1" i="0" u="none" strike="noStrike" cap="none" normalizeH="0" baseline="0" dirty="0" smtClean="0">
                        <a:ln>
                          <a:noFill/>
                        </a:ln>
                        <a:solidFill>
                          <a:schemeClr val="bg1"/>
                        </a:solidFill>
                        <a:effectLst/>
                        <a:latin typeface="Calibri" pitchFamily="34" charset="0"/>
                      </a:endParaRPr>
                    </a:p>
                  </a:txBody>
                  <a:tcPr marL="91436" marR="91436" marT="45726" marB="45726" horzOverflow="overflow">
                    <a:lnL>
                      <a:noFill/>
                    </a:lnL>
                    <a:lnR>
                      <a:noFill/>
                    </a:lnR>
                    <a:lnT>
                      <a:noFill/>
                    </a:lnT>
                    <a:lnB>
                      <a:noFill/>
                    </a:lnB>
                    <a:lnTlToBr>
                      <a:noFill/>
                    </a:lnTlToBr>
                    <a:lnBlToTr>
                      <a:noFill/>
                    </a:lnBlToTr>
                    <a:solidFill>
                      <a:srgbClr val="7CCA6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400" b="1" i="0" u="none" strike="noStrike" cap="none" normalizeH="0" baseline="0" dirty="0" smtClean="0">
                        <a:ln>
                          <a:noFill/>
                        </a:ln>
                        <a:solidFill>
                          <a:schemeClr val="bg1"/>
                        </a:solidFill>
                        <a:effectLst/>
                        <a:latin typeface="Calibri" pitchFamily="34" charset="0"/>
                      </a:endParaRPr>
                    </a:p>
                  </a:txBody>
                  <a:tcPr marL="91436" marR="91436" marT="45726" marB="45726" horzOverflow="overflow">
                    <a:lnL>
                      <a:noFill/>
                    </a:lnL>
                    <a:lnR>
                      <a:noFill/>
                    </a:lnR>
                    <a:lnT>
                      <a:noFill/>
                    </a:lnT>
                    <a:lnB>
                      <a:noFill/>
                    </a:lnB>
                    <a:lnTlToBr>
                      <a:noFill/>
                    </a:lnTlToBr>
                    <a:lnBlToTr>
                      <a:noFill/>
                    </a:lnBlToTr>
                    <a:solidFill>
                      <a:srgbClr val="7CCA62"/>
                    </a:solidFill>
                  </a:tcPr>
                </a:tc>
              </a:tr>
              <a:tr h="458155">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600" b="0" i="0" u="none" strike="noStrike" cap="none" normalizeH="0" baseline="0" dirty="0" smtClean="0">
                        <a:ln>
                          <a:noFill/>
                        </a:ln>
                        <a:solidFill>
                          <a:srgbClr val="FFFFFF"/>
                        </a:solidFill>
                        <a:effectLst/>
                        <a:latin typeface="Calibri" pitchFamily="34" charset="0"/>
                      </a:endParaRPr>
                    </a:p>
                  </a:txBody>
                  <a:tcPr marL="91436" marR="91436" marT="45726" marB="45726" horzOverflow="overflow">
                    <a:lnL>
                      <a:noFill/>
                    </a:lnL>
                    <a:lnR>
                      <a:noFill/>
                    </a:lnR>
                    <a:lnT>
                      <a:noFill/>
                    </a:lnT>
                    <a:lnB>
                      <a:noFill/>
                    </a:lnB>
                    <a:lnTlToBr>
                      <a:noFill/>
                    </a:lnTlToBr>
                    <a:lnBlToTr>
                      <a:noFill/>
                    </a:lnBlToTr>
                    <a:solidFill>
                      <a:srgbClr val="62A14D"/>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sz="1500" b="1" i="1" u="none" strike="noStrike" cap="none" normalizeH="0" baseline="0" dirty="0" smtClean="0">
                        <a:ln>
                          <a:noFill/>
                        </a:ln>
                        <a:solidFill>
                          <a:srgbClr val="FFFFFF"/>
                        </a:solidFill>
                        <a:effectLst/>
                        <a:latin typeface="Calibri" pitchFamily="34" charset="0"/>
                      </a:endParaRPr>
                    </a:p>
                  </a:txBody>
                  <a:tcPr marL="118792" marR="118792" marT="90004" marB="90004" horzOverflow="overflow">
                    <a:lnL>
                      <a:noFill/>
                    </a:lnL>
                    <a:lnR>
                      <a:noFill/>
                    </a:lnR>
                    <a:lnT>
                      <a:noFill/>
                    </a:lnT>
                    <a:lnB>
                      <a:noFill/>
                    </a:lnB>
                    <a:lnTlToBr>
                      <a:noFill/>
                    </a:lnTlToBr>
                    <a:lnBlToTr>
                      <a:noFill/>
                    </a:lnBlToTr>
                    <a:solidFill>
                      <a:srgbClr val="62A14D"/>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400" b="1" i="0" u="none" strike="noStrike" cap="none" normalizeH="0" baseline="0" dirty="0" smtClean="0">
                        <a:ln>
                          <a:noFill/>
                        </a:ln>
                        <a:solidFill>
                          <a:schemeClr val="bg1"/>
                        </a:solidFill>
                        <a:effectLst/>
                        <a:latin typeface="Calibri" pitchFamily="34" charset="0"/>
                      </a:endParaRPr>
                    </a:p>
                  </a:txBody>
                  <a:tcPr marL="91436" marR="91436" marT="45726" marB="45726" horzOverflow="overflow">
                    <a:lnL>
                      <a:noFill/>
                    </a:lnL>
                    <a:lnR>
                      <a:noFill/>
                    </a:lnR>
                    <a:lnT>
                      <a:noFill/>
                    </a:lnT>
                    <a:lnB>
                      <a:noFill/>
                    </a:lnB>
                    <a:lnTlToBr>
                      <a:noFill/>
                    </a:lnTlToBr>
                    <a:lnBlToTr>
                      <a:noFill/>
                    </a:lnBlToTr>
                    <a:solidFill>
                      <a:srgbClr val="62A14D"/>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400" b="1" i="0" u="none" strike="noStrike" cap="none" normalizeH="0" baseline="0" dirty="0" smtClean="0">
                        <a:ln>
                          <a:noFill/>
                        </a:ln>
                        <a:solidFill>
                          <a:srgbClr val="7030A0"/>
                        </a:solidFill>
                        <a:effectLst/>
                        <a:latin typeface="Calibri" pitchFamily="34" charset="0"/>
                      </a:endParaRPr>
                    </a:p>
                  </a:txBody>
                  <a:tcPr marL="91436" marR="91436" marT="45726" marB="45726" horzOverflow="overflow">
                    <a:lnL>
                      <a:noFill/>
                    </a:lnL>
                    <a:lnR>
                      <a:noFill/>
                    </a:lnR>
                    <a:lnT>
                      <a:noFill/>
                    </a:lnT>
                    <a:lnB>
                      <a:noFill/>
                    </a:lnB>
                    <a:lnTlToBr>
                      <a:noFill/>
                    </a:lnTlToBr>
                    <a:lnBlToTr>
                      <a:noFill/>
                    </a:lnBlToTr>
                    <a:solidFill>
                      <a:srgbClr val="62A14D"/>
                    </a:solidFill>
                  </a:tcPr>
                </a:tc>
              </a:tr>
            </a:tbl>
          </a:graphicData>
        </a:graphic>
      </p:graphicFrame>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5"/>
          <p:cNvSpPr>
            <a:spLocks noGrp="1"/>
          </p:cNvSpPr>
          <p:nvPr>
            <p:ph type="title"/>
          </p:nvPr>
        </p:nvSpPr>
        <p:spPr>
          <a:xfrm>
            <a:off x="390525" y="274638"/>
            <a:ext cx="7067550" cy="1143000"/>
          </a:xfrm>
        </p:spPr>
        <p:txBody>
          <a:bodyPr/>
          <a:lstStyle/>
          <a:p>
            <a:r>
              <a:rPr lang="en-US" altLang="de-DE" sz="2800" b="1" dirty="0" smtClean="0"/>
              <a:t>2.3) Rel-13 Work and Maintenance (4/4)</a:t>
            </a:r>
            <a:endParaRPr lang="de-DE" altLang="de-DE" sz="2800" b="1" dirty="0" smtClean="0"/>
          </a:p>
        </p:txBody>
      </p:sp>
      <p:graphicFrame>
        <p:nvGraphicFramePr>
          <p:cNvPr id="9" name="Content Placeholder 8"/>
          <p:cNvGraphicFramePr>
            <a:graphicFrameLocks noGrp="1"/>
          </p:cNvGraphicFramePr>
          <p:nvPr>
            <p:ph sz="half" idx="1"/>
            <p:extLst>
              <p:ext uri="{D42A27DB-BD31-4B8C-83A1-F6EECF244321}">
                <p14:modId xmlns="" xmlns:p14="http://schemas.microsoft.com/office/powerpoint/2010/main" val="382465392"/>
              </p:ext>
            </p:extLst>
          </p:nvPr>
        </p:nvGraphicFramePr>
        <p:xfrm>
          <a:off x="179388" y="1376363"/>
          <a:ext cx="8569325" cy="1171213"/>
        </p:xfrm>
        <a:graphic>
          <a:graphicData uri="http://schemas.openxmlformats.org/drawingml/2006/table">
            <a:tbl>
              <a:tblPr firstRow="1" bandRow="1">
                <a:tableStyleId>{8FD4443E-F989-4FC4-A0C8-D5A2AF1F390B}</a:tableStyleId>
              </a:tblPr>
              <a:tblGrid>
                <a:gridCol w="1378496"/>
                <a:gridCol w="4320480"/>
                <a:gridCol w="1224136"/>
                <a:gridCol w="792088"/>
                <a:gridCol w="854125"/>
              </a:tblGrid>
              <a:tr h="594588">
                <a:tc>
                  <a:txBody>
                    <a:bodyPr/>
                    <a:lstStyle/>
                    <a:p>
                      <a:r>
                        <a:rPr lang="en-US" sz="1600" dirty="0" smtClean="0"/>
                        <a:t>WI</a:t>
                      </a:r>
                      <a:endParaRPr lang="en-US" sz="1600" dirty="0"/>
                    </a:p>
                  </a:txBody>
                  <a:tcPr marL="91443" marR="91443" marT="45730" marB="45730"/>
                </a:tc>
                <a:tc>
                  <a:txBody>
                    <a:bodyPr/>
                    <a:lstStyle/>
                    <a:p>
                      <a:r>
                        <a:rPr lang="en-US" sz="1600" dirty="0" smtClean="0"/>
                        <a:t>Work Item</a:t>
                      </a:r>
                      <a:endParaRPr lang="en-US" sz="1600" dirty="0"/>
                    </a:p>
                  </a:txBody>
                  <a:tcPr marL="91443" marR="91443" marT="45730" marB="45730"/>
                </a:tc>
                <a:tc>
                  <a:txBody>
                    <a:bodyPr/>
                    <a:lstStyle/>
                    <a:p>
                      <a:r>
                        <a:rPr lang="en-US" sz="1600" dirty="0" smtClean="0"/>
                        <a:t>WP</a:t>
                      </a:r>
                      <a:endParaRPr lang="en-US" sz="1600" dirty="0"/>
                    </a:p>
                  </a:txBody>
                  <a:tcPr marL="91443" marR="91443" marT="45730" marB="45730"/>
                </a:tc>
                <a:tc>
                  <a:txBody>
                    <a:bodyPr/>
                    <a:lstStyle/>
                    <a:p>
                      <a:pPr algn="l"/>
                      <a:endParaRPr lang="en-US" sz="1600" dirty="0" smtClean="0"/>
                    </a:p>
                  </a:txBody>
                  <a:tcPr marL="91443" marR="91443" marT="45730" marB="4573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100" b="1" i="0" u="none" strike="noStrike" kern="1200" cap="none" spc="0" normalizeH="0" baseline="0" noProof="0" dirty="0" smtClean="0">
                        <a:ln>
                          <a:noFill/>
                        </a:ln>
                        <a:solidFill>
                          <a:prstClr val="white"/>
                        </a:solidFill>
                        <a:effectLst/>
                        <a:uLnTx/>
                        <a:uFillTx/>
                        <a:latin typeface="+mn-lt"/>
                        <a:ea typeface="+mn-ea"/>
                        <a:cs typeface="+mn-cs"/>
                      </a:endParaRPr>
                    </a:p>
                  </a:txBody>
                  <a:tcPr marL="91443" marR="91443" marT="45730" marB="45730"/>
                </a:tc>
              </a:tr>
              <a:tr h="576625">
                <a:tc>
                  <a:txBody>
                    <a:bodyPr/>
                    <a:lstStyle/>
                    <a:p>
                      <a:r>
                        <a:rPr kumimoji="0" lang="en-US" sz="1400" b="1" i="0" u="none" strike="noStrike" kern="1200" cap="none" normalizeH="0" baseline="0" dirty="0" smtClean="0">
                          <a:ln>
                            <a:noFill/>
                          </a:ln>
                          <a:solidFill>
                            <a:schemeClr val="bg1"/>
                          </a:solidFill>
                          <a:effectLst/>
                          <a:latin typeface="Calibri" pitchFamily="34" charset="0"/>
                          <a:ea typeface="+mn-ea"/>
                          <a:cs typeface="+mn-cs"/>
                        </a:rPr>
                        <a:t>CIOT</a:t>
                      </a:r>
                      <a:endParaRPr kumimoji="0" lang="en-US" sz="1400" b="1" i="0" u="none" strike="noStrike" kern="1200" cap="none" normalizeH="0" baseline="0" dirty="0">
                        <a:ln>
                          <a:noFill/>
                        </a:ln>
                        <a:solidFill>
                          <a:schemeClr val="bg1"/>
                        </a:solidFill>
                        <a:effectLst/>
                        <a:latin typeface="Calibri" pitchFamily="34" charset="0"/>
                        <a:ea typeface="+mn-ea"/>
                        <a:cs typeface="+mn-cs"/>
                      </a:endParaRPr>
                    </a:p>
                  </a:txBody>
                  <a:tcPr marL="91443" marR="91443" marT="45725" marB="45725">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GB" sz="1400" b="1" i="0" u="none" strike="noStrike" kern="1200" cap="none" normalizeH="0" baseline="0" dirty="0" smtClean="0">
                          <a:ln>
                            <a:noFill/>
                          </a:ln>
                          <a:solidFill>
                            <a:schemeClr val="bg1"/>
                          </a:solidFill>
                          <a:effectLst/>
                          <a:latin typeface="Calibri" pitchFamily="34" charset="0"/>
                          <a:ea typeface="+mn-ea"/>
                          <a:cs typeface="+mn-cs"/>
                        </a:rPr>
                        <a:t>Cellular Internet of Things</a:t>
                      </a:r>
                    </a:p>
                  </a:txBody>
                  <a:tcPr marL="118800" marR="118800" marT="90001" marB="90001">
                    <a:solidFill>
                      <a:srgbClr val="62A14D"/>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dirty="0" smtClean="0">
                          <a:solidFill>
                            <a:schemeClr val="bg1"/>
                          </a:solidFill>
                        </a:rPr>
                        <a:t>95 &gt; 100%</a:t>
                      </a:r>
                    </a:p>
                  </a:txBody>
                  <a:tcPr marL="91443" marR="91443" marT="45725" marB="45725">
                    <a:solidFill>
                      <a:srgbClr val="62A14D"/>
                    </a:solidFill>
                  </a:tcPr>
                </a:tc>
                <a:tc>
                  <a:txBody>
                    <a:bodyPr/>
                    <a:lstStyle/>
                    <a:p>
                      <a:pPr algn="ctr"/>
                      <a:endParaRPr lang="en-US" sz="1400" b="1" dirty="0">
                        <a:solidFill>
                          <a:srgbClr val="7030A0"/>
                        </a:solidFill>
                      </a:endParaRPr>
                    </a:p>
                  </a:txBody>
                  <a:tcPr marL="91443" marR="91443" marT="45725" marB="45725">
                    <a:solidFill>
                      <a:srgbClr val="62A14D"/>
                    </a:solidFill>
                  </a:tcPr>
                </a:tc>
                <a:tc>
                  <a:txBody>
                    <a:bodyPr/>
                    <a:lstStyle/>
                    <a:p>
                      <a:pPr algn="ctr"/>
                      <a:endParaRPr lang="en-US" sz="1400" b="1" i="0" dirty="0">
                        <a:solidFill>
                          <a:srgbClr val="7030A0"/>
                        </a:solidFill>
                      </a:endParaRPr>
                    </a:p>
                  </a:txBody>
                  <a:tcPr marL="91443" marR="91443" marT="45725" marB="45725">
                    <a:solidFill>
                      <a:srgbClr val="62A14D"/>
                    </a:solidFill>
                  </a:tcPr>
                </a:tc>
              </a:tr>
            </a:tbl>
          </a:graphicData>
        </a:graphic>
      </p:graphicFrame>
      <p:sp>
        <p:nvSpPr>
          <p:cNvPr id="17428" name="Content Placeholder 7"/>
          <p:cNvSpPr>
            <a:spLocks noGrp="1"/>
          </p:cNvSpPr>
          <p:nvPr>
            <p:ph sz="half" idx="2"/>
          </p:nvPr>
        </p:nvSpPr>
        <p:spPr>
          <a:xfrm>
            <a:off x="435600" y="3398808"/>
            <a:ext cx="8280400" cy="3059344"/>
          </a:xfrm>
        </p:spPr>
        <p:txBody>
          <a:bodyPr/>
          <a:lstStyle/>
          <a:p>
            <a:r>
              <a:rPr lang="de-DE" altLang="de-DE" sz="2000" dirty="0" smtClean="0"/>
              <a:t>Progress</a:t>
            </a:r>
            <a:r>
              <a:rPr lang="de-DE" altLang="de-DE" sz="1800" dirty="0" smtClean="0"/>
              <a:t> since SA#71</a:t>
            </a:r>
          </a:p>
          <a:p>
            <a:pPr lvl="1"/>
            <a:r>
              <a:rPr lang="de-DE" altLang="de-DE" sz="1400" dirty="0" smtClean="0"/>
              <a:t>Large number of LSs exchanged with RAN2/3 and CT1/4 WGs. </a:t>
            </a:r>
          </a:p>
          <a:p>
            <a:pPr lvl="1"/>
            <a:r>
              <a:rPr lang="de-DE" altLang="de-DE" sz="1400" dirty="0" smtClean="0"/>
              <a:t>Remaining issues on – a) R</a:t>
            </a:r>
            <a:r>
              <a:rPr lang="en-US" altLang="de-DE" sz="1400" dirty="0" smtClean="0"/>
              <a:t>ate and/or AMBR control for the CP solution, b) determining any MTU size for the CP data path, c) simultaneous support for CP and UP solution for single/multiple bearers, and d) any confirmation of data buffering from MME towards SCEF, were resolved.  </a:t>
            </a:r>
            <a:endParaRPr lang="de-DE" altLang="de-DE" sz="1400" dirty="0" smtClean="0"/>
          </a:p>
          <a:p>
            <a:pPr lvl="1"/>
            <a:r>
              <a:rPr lang="de-DE" altLang="de-DE" sz="1400" dirty="0" smtClean="0"/>
              <a:t>A set of </a:t>
            </a:r>
            <a:r>
              <a:rPr lang="de-DE" altLang="de-DE" sz="1400" b="1" dirty="0" smtClean="0"/>
              <a:t>34 CRs</a:t>
            </a:r>
            <a:r>
              <a:rPr lang="de-DE" altLang="de-DE" sz="1400" dirty="0" smtClean="0"/>
              <a:t> is agreed on clarifying remaining issues and aligning with RAN and CT WG‘s work.</a:t>
            </a:r>
          </a:p>
          <a:p>
            <a:r>
              <a:rPr lang="de-DE" altLang="de-DE" sz="2000" dirty="0" smtClean="0"/>
              <a:t>Next steps:</a:t>
            </a:r>
          </a:p>
          <a:p>
            <a:pPr lvl="1"/>
            <a:r>
              <a:rPr lang="en-US" altLang="de-DE" sz="1400" dirty="0" smtClean="0"/>
              <a:t>Maintenance</a:t>
            </a:r>
            <a:r>
              <a:rPr lang="en-GB" altLang="de-DE" sz="1400" dirty="0" smtClean="0"/>
              <a:t> continues.</a:t>
            </a:r>
            <a:r>
              <a:rPr lang="de-DE" altLang="de-DE" sz="1400" dirty="0" smtClean="0"/>
              <a:t> </a:t>
            </a:r>
          </a:p>
        </p:txBody>
      </p:sp>
    </p:spTree>
    <p:extLst>
      <p:ext uri="{BB962C8B-B14F-4D97-AF65-F5344CB8AC3E}">
        <p14:creationId xmlns="" xmlns:p14="http://schemas.microsoft.com/office/powerpoint/2010/main" val="243097297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a:extLst/>
        </p:spPr>
        <p:txBody>
          <a:bodyPr rtlCol="0">
            <a:normAutofit/>
          </a:bodyPr>
          <a:lstStyle/>
          <a:p>
            <a:pPr eaLnBrk="1" hangingPunct="1">
              <a:defRPr/>
            </a:pPr>
            <a:r>
              <a:rPr lang="en-US" dirty="0" smtClean="0">
                <a:effectLst>
                  <a:outerShdw blurRad="38100" dist="38100" dir="2700000" algn="tl">
                    <a:srgbClr val="C0C0C0"/>
                  </a:outerShdw>
                </a:effectLst>
              </a:rPr>
              <a:t>Contents</a:t>
            </a:r>
          </a:p>
        </p:txBody>
      </p:sp>
      <p:sp>
        <p:nvSpPr>
          <p:cNvPr id="57347" name="Rectangle 3"/>
          <p:cNvSpPr>
            <a:spLocks noGrp="1"/>
          </p:cNvSpPr>
          <p:nvPr>
            <p:ph type="body" idx="1"/>
          </p:nvPr>
        </p:nvSpPr>
        <p:spPr>
          <a:xfrm>
            <a:off x="457200" y="1409700"/>
            <a:ext cx="8229600" cy="4525963"/>
          </a:xfrm>
        </p:spPr>
        <p:txBody>
          <a:bodyPr/>
          <a:lstStyle/>
          <a:p>
            <a:pPr eaLnBrk="1" hangingPunct="1">
              <a:defRPr/>
            </a:pPr>
            <a:r>
              <a:rPr lang="en-GB" sz="2400" dirty="0" smtClean="0">
                <a:solidFill>
                  <a:schemeClr val="bg1">
                    <a:lumMod val="65000"/>
                  </a:schemeClr>
                </a:solidFill>
              </a:rPr>
              <a:t> 1) General aspects (events since SA#71, statistics, next meetings)</a:t>
            </a:r>
          </a:p>
          <a:p>
            <a:pPr eaLnBrk="1" hangingPunct="1">
              <a:defRPr/>
            </a:pPr>
            <a:r>
              <a:rPr lang="en-GB" sz="2400" dirty="0" smtClean="0">
                <a:solidFill>
                  <a:schemeClr val="bg1">
                    <a:lumMod val="65000"/>
                  </a:schemeClr>
                </a:solidFill>
              </a:rPr>
              <a:t> </a:t>
            </a:r>
            <a:r>
              <a:rPr lang="en-GB" sz="2400" b="1" i="1" dirty="0" smtClean="0"/>
              <a:t>2) SA Work Report</a:t>
            </a:r>
          </a:p>
          <a:p>
            <a:pPr lvl="1" eaLnBrk="1" hangingPunct="1">
              <a:defRPr/>
            </a:pPr>
            <a:r>
              <a:rPr lang="en-GB" sz="2000" dirty="0" smtClean="0">
                <a:solidFill>
                  <a:schemeClr val="bg1">
                    <a:lumMod val="65000"/>
                  </a:schemeClr>
                </a:solidFill>
              </a:rPr>
              <a:t>2.1) Rel-12 and before Maintenance</a:t>
            </a:r>
          </a:p>
          <a:p>
            <a:pPr lvl="1" eaLnBrk="1" hangingPunct="1">
              <a:defRPr/>
            </a:pPr>
            <a:r>
              <a:rPr lang="en-GB" sz="2000" dirty="0" smtClean="0">
                <a:solidFill>
                  <a:schemeClr val="bg1">
                    <a:lumMod val="65000"/>
                  </a:schemeClr>
                </a:solidFill>
              </a:rPr>
              <a:t>2.2) Rel-13 Work and Maintenance</a:t>
            </a:r>
          </a:p>
          <a:p>
            <a:pPr lvl="1" eaLnBrk="1" hangingPunct="1">
              <a:defRPr/>
            </a:pPr>
            <a:r>
              <a:rPr lang="en-GB" sz="2000" b="1" i="1" dirty="0" smtClean="0"/>
              <a:t>2.3) Rel-14 Work and Maintenance</a:t>
            </a:r>
          </a:p>
          <a:p>
            <a:pPr lvl="1" eaLnBrk="1" hangingPunct="1">
              <a:defRPr/>
            </a:pPr>
            <a:r>
              <a:rPr lang="en-GB" sz="2000" dirty="0" smtClean="0">
                <a:solidFill>
                  <a:schemeClr val="bg1">
                    <a:lumMod val="65000"/>
                  </a:schemeClr>
                </a:solidFill>
              </a:rPr>
              <a:t>2.4) New and Updated WIDs/SIDs and Exceptions</a:t>
            </a:r>
          </a:p>
          <a:p>
            <a:pPr lvl="1" eaLnBrk="1" hangingPunct="1">
              <a:defRPr/>
            </a:pPr>
            <a:r>
              <a:rPr lang="en-GB" sz="2000" dirty="0" smtClean="0">
                <a:solidFill>
                  <a:schemeClr val="bg1">
                    <a:lumMod val="65000"/>
                  </a:schemeClr>
                </a:solidFill>
              </a:rPr>
              <a:t>2.5) </a:t>
            </a:r>
            <a:r>
              <a:rPr lang="en-GB" sz="2000" dirty="0" err="1" smtClean="0">
                <a:solidFill>
                  <a:schemeClr val="bg1">
                    <a:lumMod val="65000"/>
                  </a:schemeClr>
                </a:solidFill>
              </a:rPr>
              <a:t>IETF</a:t>
            </a:r>
            <a:r>
              <a:rPr lang="en-GB" sz="2000" dirty="0" smtClean="0">
                <a:solidFill>
                  <a:schemeClr val="bg1">
                    <a:lumMod val="65000"/>
                  </a:schemeClr>
                </a:solidFill>
              </a:rPr>
              <a:t> Dependency Update</a:t>
            </a:r>
          </a:p>
          <a:p>
            <a:pPr eaLnBrk="1" hangingPunct="1">
              <a:defRPr/>
            </a:pPr>
            <a:r>
              <a:rPr lang="en-GB" sz="2400" dirty="0" smtClean="0">
                <a:solidFill>
                  <a:schemeClr val="bg1">
                    <a:lumMod val="65000"/>
                  </a:schemeClr>
                </a:solidFill>
              </a:rPr>
              <a:t> 3) Action Items</a:t>
            </a:r>
          </a:p>
          <a:p>
            <a:pPr eaLnBrk="1" hangingPunct="1">
              <a:defRPr/>
            </a:pPr>
            <a:r>
              <a:rPr lang="en-GB" sz="2400" dirty="0" smtClean="0">
                <a:solidFill>
                  <a:schemeClr val="bg1">
                    <a:lumMod val="65000"/>
                  </a:schemeClr>
                </a:solidFill>
              </a:rPr>
              <a:t> 4) Documents for Information and Approval</a:t>
            </a:r>
          </a:p>
          <a:p>
            <a:pPr eaLnBrk="1" hangingPunct="1">
              <a:defRPr/>
            </a:pPr>
            <a:r>
              <a:rPr lang="en-GB" sz="2400" dirty="0" smtClean="0">
                <a:solidFill>
                  <a:schemeClr val="bg1">
                    <a:lumMod val="65000"/>
                  </a:schemeClr>
                </a:solidFill>
              </a:rPr>
              <a:t> 5) Collected Items requiring action from SA</a:t>
            </a:r>
          </a:p>
        </p:txBody>
      </p:sp>
      <p:sp>
        <p:nvSpPr>
          <p:cNvPr id="31748" name="Text Box 3"/>
          <p:cNvSpPr txBox="1">
            <a:spLocks noChangeArrowheads="1"/>
          </p:cNvSpPr>
          <p:nvPr/>
        </p:nvSpPr>
        <p:spPr bwMode="auto">
          <a:xfrm>
            <a:off x="77788" y="3341688"/>
            <a:ext cx="4572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itchFamily="34" charset="0"/>
              </a:defRPr>
            </a:lvl1pPr>
            <a:lvl2pPr marL="742950" indent="-285750">
              <a:spcBef>
                <a:spcPct val="20000"/>
              </a:spcBef>
              <a:buClr>
                <a:srgbClr val="C00000"/>
              </a:buClr>
              <a:buFont typeface="Arial" charset="0"/>
              <a:buChar char="•"/>
              <a:defRPr sz="2400">
                <a:solidFill>
                  <a:schemeClr val="tx1"/>
                </a:solidFill>
                <a:latin typeface="Calibri" pitchFamily="34" charset="0"/>
              </a:defRPr>
            </a:lvl2pPr>
            <a:lvl3pPr marL="1143000" indent="-228600">
              <a:spcBef>
                <a:spcPct val="20000"/>
              </a:spcBef>
              <a:buFont typeface="Arial" charset="0"/>
              <a:buChar char="•"/>
              <a:defRPr sz="2000">
                <a:solidFill>
                  <a:schemeClr val="tx1"/>
                </a:solidFill>
                <a:latin typeface="Calibri" pitchFamily="34" charset="0"/>
              </a:defRPr>
            </a:lvl3pPr>
            <a:lvl4pPr marL="1600200" indent="-228600">
              <a:spcBef>
                <a:spcPct val="20000"/>
              </a:spcBef>
              <a:buFont typeface="Arial" charset="0"/>
              <a:buChar char="–"/>
              <a:defRPr>
                <a:solidFill>
                  <a:schemeClr val="tx1"/>
                </a:solidFill>
                <a:latin typeface="Calibri" pitchFamily="34" charset="0"/>
              </a:defRPr>
            </a:lvl4pPr>
            <a:lvl5pPr marL="2057400" indent="-228600">
              <a:spcBef>
                <a:spcPct val="20000"/>
              </a:spcBef>
              <a:buFont typeface="Arial" charset="0"/>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1600">
                <a:solidFill>
                  <a:schemeClr val="tx1"/>
                </a:solidFill>
                <a:latin typeface="Calibri" pitchFamily="34" charset="0"/>
              </a:defRPr>
            </a:lvl9pPr>
          </a:lstStyle>
          <a:p>
            <a:pPr eaLnBrk="1" hangingPunct="1">
              <a:spcBef>
                <a:spcPct val="0"/>
              </a:spcBef>
              <a:buFontTx/>
              <a:buNone/>
            </a:pPr>
            <a:r>
              <a:rPr lang="en-GB" altLang="ko-KR" sz="2400">
                <a:latin typeface="Wingdings" pitchFamily="2" charset="2"/>
                <a:ea typeface="Gulim" pitchFamily="34" charset="-127"/>
              </a:rPr>
              <a:t>è</a:t>
            </a:r>
            <a:endParaRPr lang="en-GB" altLang="ko-KR" sz="2400">
              <a:latin typeface="Times New Roman" pitchFamily="18" charset="0"/>
              <a:ea typeface="Gulim" pitchFamily="34" charset="-127"/>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a:extLst/>
        </p:spPr>
        <p:txBody>
          <a:bodyPr rtlCol="0">
            <a:normAutofit/>
          </a:bodyPr>
          <a:lstStyle/>
          <a:p>
            <a:pPr eaLnBrk="1" hangingPunct="1">
              <a:defRPr/>
            </a:pPr>
            <a:r>
              <a:rPr lang="en-US" dirty="0" smtClean="0">
                <a:effectLst>
                  <a:outerShdw blurRad="38100" dist="38100" dir="2700000" algn="tl">
                    <a:srgbClr val="C0C0C0"/>
                  </a:outerShdw>
                </a:effectLst>
              </a:rPr>
              <a:t>Contents</a:t>
            </a:r>
          </a:p>
        </p:txBody>
      </p:sp>
      <p:sp>
        <p:nvSpPr>
          <p:cNvPr id="57347" name="Rectangle 3"/>
          <p:cNvSpPr>
            <a:spLocks noGrp="1"/>
          </p:cNvSpPr>
          <p:nvPr>
            <p:ph type="body" idx="1"/>
          </p:nvPr>
        </p:nvSpPr>
        <p:spPr>
          <a:xfrm>
            <a:off x="457200" y="1409700"/>
            <a:ext cx="8229600" cy="4525963"/>
          </a:xfrm>
        </p:spPr>
        <p:txBody>
          <a:bodyPr/>
          <a:lstStyle/>
          <a:p>
            <a:pPr eaLnBrk="1" hangingPunct="1">
              <a:defRPr/>
            </a:pPr>
            <a:r>
              <a:rPr lang="en-GB" sz="2400" dirty="0" smtClean="0"/>
              <a:t> 1) General aspects (events since SA#71, statistics, next meetings)</a:t>
            </a:r>
          </a:p>
          <a:p>
            <a:pPr eaLnBrk="1" hangingPunct="1">
              <a:defRPr/>
            </a:pPr>
            <a:r>
              <a:rPr lang="en-GB" sz="2400" dirty="0" smtClean="0"/>
              <a:t> 2) SA Work Report</a:t>
            </a:r>
          </a:p>
          <a:p>
            <a:pPr lvl="1" eaLnBrk="1" hangingPunct="1">
              <a:defRPr/>
            </a:pPr>
            <a:r>
              <a:rPr lang="en-GB" sz="2000" dirty="0" smtClean="0"/>
              <a:t>2.1) Rel-12 and before Maintenance</a:t>
            </a:r>
          </a:p>
          <a:p>
            <a:pPr lvl="1" eaLnBrk="1" hangingPunct="1">
              <a:defRPr/>
            </a:pPr>
            <a:r>
              <a:rPr lang="en-GB" sz="2000" dirty="0" smtClean="0"/>
              <a:t>2.2) Rel-13 </a:t>
            </a:r>
            <a:r>
              <a:rPr lang="en-GB" sz="2000" dirty="0"/>
              <a:t>Work and Maintenance</a:t>
            </a:r>
            <a:endParaRPr lang="en-GB" sz="2000" dirty="0" smtClean="0"/>
          </a:p>
          <a:p>
            <a:pPr lvl="1" eaLnBrk="1" hangingPunct="1">
              <a:defRPr/>
            </a:pPr>
            <a:r>
              <a:rPr lang="en-GB" sz="2000" dirty="0" smtClean="0"/>
              <a:t>2.3) Rel-14 Work and Maintenance</a:t>
            </a:r>
          </a:p>
          <a:p>
            <a:pPr lvl="1" eaLnBrk="1" hangingPunct="1">
              <a:defRPr/>
            </a:pPr>
            <a:r>
              <a:rPr lang="en-GB" sz="2000" dirty="0" smtClean="0"/>
              <a:t>2.4) New and Updated WIDs/SIDs and Exceptions</a:t>
            </a:r>
          </a:p>
          <a:p>
            <a:pPr lvl="1" eaLnBrk="1" hangingPunct="1">
              <a:defRPr/>
            </a:pPr>
            <a:r>
              <a:rPr lang="en-GB" sz="2000" dirty="0" smtClean="0"/>
              <a:t>2.5) </a:t>
            </a:r>
            <a:r>
              <a:rPr lang="en-GB" sz="2000" dirty="0" err="1" smtClean="0"/>
              <a:t>IETF</a:t>
            </a:r>
            <a:r>
              <a:rPr lang="en-GB" sz="2000" dirty="0" smtClean="0"/>
              <a:t> Dependency Update</a:t>
            </a:r>
          </a:p>
          <a:p>
            <a:pPr eaLnBrk="1" hangingPunct="1">
              <a:defRPr/>
            </a:pPr>
            <a:r>
              <a:rPr lang="en-GB" sz="2400" dirty="0" smtClean="0"/>
              <a:t> 3) Action Items</a:t>
            </a:r>
          </a:p>
          <a:p>
            <a:pPr eaLnBrk="1" hangingPunct="1">
              <a:defRPr/>
            </a:pPr>
            <a:r>
              <a:rPr lang="en-GB" sz="2400" dirty="0" smtClean="0"/>
              <a:t> 4) Documents for Information and Approval</a:t>
            </a:r>
          </a:p>
          <a:p>
            <a:pPr eaLnBrk="1" hangingPunct="1">
              <a:defRPr/>
            </a:pPr>
            <a:r>
              <a:rPr lang="en-GB" sz="2400" dirty="0" smtClean="0"/>
              <a:t> 5) Collected Items requiring action from SA</a:t>
            </a:r>
          </a:p>
          <a:p>
            <a:pPr marL="0" indent="0" eaLnBrk="1" hangingPunct="1">
              <a:spcBef>
                <a:spcPts val="1800"/>
              </a:spcBef>
              <a:buFontTx/>
              <a:buNone/>
              <a:defRPr/>
            </a:pPr>
            <a:r>
              <a:rPr lang="en-GB" sz="2400" dirty="0" smtClean="0">
                <a:solidFill>
                  <a:srgbClr val="FF0000"/>
                </a:solidFill>
              </a:rPr>
              <a:t>Explicit requests for </a:t>
            </a:r>
            <a:r>
              <a:rPr lang="en-GB" sz="2400" dirty="0" err="1" smtClean="0">
                <a:solidFill>
                  <a:srgbClr val="FF0000"/>
                </a:solidFill>
              </a:rPr>
              <a:t>TSG</a:t>
            </a:r>
            <a:r>
              <a:rPr lang="en-GB" sz="2400" dirty="0" smtClean="0">
                <a:solidFill>
                  <a:srgbClr val="FF0000"/>
                </a:solidFill>
              </a:rPr>
              <a:t> SA are highlighted in RED</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5"/>
          <p:cNvSpPr>
            <a:spLocks noGrp="1"/>
          </p:cNvSpPr>
          <p:nvPr>
            <p:ph type="title"/>
          </p:nvPr>
        </p:nvSpPr>
        <p:spPr/>
        <p:txBody>
          <a:bodyPr/>
          <a:lstStyle/>
          <a:p>
            <a:r>
              <a:rPr lang="en-US" altLang="de-DE" sz="2800" b="1" dirty="0" smtClean="0"/>
              <a:t>2.3) Rel-14 Work and Maintenance(1/17)</a:t>
            </a:r>
            <a:endParaRPr lang="de-DE" altLang="de-DE" sz="2800" b="1" dirty="0" smtClean="0"/>
          </a:p>
        </p:txBody>
      </p:sp>
      <p:graphicFrame>
        <p:nvGraphicFramePr>
          <p:cNvPr id="9" name="Content Placeholder 8"/>
          <p:cNvGraphicFramePr>
            <a:graphicFrameLocks noGrp="1"/>
          </p:cNvGraphicFramePr>
          <p:nvPr>
            <p:ph sz="half" idx="1"/>
            <p:extLst>
              <p:ext uri="{D42A27DB-BD31-4B8C-83A1-F6EECF244321}">
                <p14:modId xmlns="" xmlns:p14="http://schemas.microsoft.com/office/powerpoint/2010/main" val="3360600993"/>
              </p:ext>
            </p:extLst>
          </p:nvPr>
        </p:nvGraphicFramePr>
        <p:xfrm>
          <a:off x="179388" y="1376363"/>
          <a:ext cx="8569325" cy="1747838"/>
        </p:xfrm>
        <a:graphic>
          <a:graphicData uri="http://schemas.openxmlformats.org/drawingml/2006/table">
            <a:tbl>
              <a:tblPr firstRow="1" bandRow="1">
                <a:tableStyleId>{8FD4443E-F989-4FC4-A0C8-D5A2AF1F390B}</a:tableStyleId>
              </a:tblPr>
              <a:tblGrid>
                <a:gridCol w="1378496"/>
                <a:gridCol w="4320480"/>
                <a:gridCol w="1224136"/>
                <a:gridCol w="711464"/>
                <a:gridCol w="934749"/>
              </a:tblGrid>
              <a:tr h="594588">
                <a:tc>
                  <a:txBody>
                    <a:bodyPr/>
                    <a:lstStyle/>
                    <a:p>
                      <a:r>
                        <a:rPr lang="en-US" sz="1600" dirty="0" smtClean="0"/>
                        <a:t>WI</a:t>
                      </a:r>
                      <a:endParaRPr lang="en-US" sz="1600" dirty="0"/>
                    </a:p>
                  </a:txBody>
                  <a:tcPr marL="91443" marR="91443" marT="45730" marB="45730"/>
                </a:tc>
                <a:tc>
                  <a:txBody>
                    <a:bodyPr/>
                    <a:lstStyle/>
                    <a:p>
                      <a:r>
                        <a:rPr lang="en-US" sz="1600" dirty="0" smtClean="0"/>
                        <a:t>Work Item</a:t>
                      </a:r>
                      <a:endParaRPr lang="en-US" sz="1600" dirty="0"/>
                    </a:p>
                  </a:txBody>
                  <a:tcPr marL="91443" marR="91443" marT="45730" marB="45730"/>
                </a:tc>
                <a:tc>
                  <a:txBody>
                    <a:bodyPr/>
                    <a:lstStyle/>
                    <a:p>
                      <a:r>
                        <a:rPr lang="en-US" sz="1600" dirty="0" smtClean="0"/>
                        <a:t>WP</a:t>
                      </a:r>
                      <a:endParaRPr lang="en-US" sz="1600" dirty="0"/>
                    </a:p>
                  </a:txBody>
                  <a:tcPr marL="91443" marR="91443" marT="45730" marB="45730"/>
                </a:tc>
                <a:tc>
                  <a:txBody>
                    <a:bodyPr/>
                    <a:lstStyle/>
                    <a:p>
                      <a:pPr algn="l"/>
                      <a:endParaRPr lang="en-US" sz="1600" dirty="0" smtClean="0"/>
                    </a:p>
                  </a:txBody>
                  <a:tcPr marL="91443" marR="91443" marT="45730" marB="4573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100" b="1" i="0" u="none" strike="noStrike" kern="1200" cap="none" spc="0" normalizeH="0" baseline="0" noProof="0" dirty="0" smtClean="0">
                        <a:ln>
                          <a:noFill/>
                        </a:ln>
                        <a:solidFill>
                          <a:prstClr val="white"/>
                        </a:solidFill>
                        <a:effectLst/>
                        <a:uLnTx/>
                        <a:uFillTx/>
                        <a:latin typeface="+mn-lt"/>
                        <a:ea typeface="+mn-ea"/>
                        <a:cs typeface="+mn-cs"/>
                      </a:endParaRPr>
                    </a:p>
                  </a:txBody>
                  <a:tcPr marL="91443" marR="91443" marT="45730" marB="45730"/>
                </a:tc>
              </a:tr>
              <a:tr h="576625">
                <a:tc>
                  <a:txBody>
                    <a:bodyPr/>
                    <a:lstStyle/>
                    <a:p>
                      <a:r>
                        <a:rPr kumimoji="0" lang="en-US" sz="1400" b="1" i="0" u="none" strike="noStrike" kern="1200" cap="none" normalizeH="0" baseline="0" dirty="0" smtClean="0">
                          <a:ln>
                            <a:noFill/>
                          </a:ln>
                          <a:solidFill>
                            <a:schemeClr val="bg1"/>
                          </a:solidFill>
                          <a:effectLst/>
                          <a:latin typeface="+mn-lt"/>
                          <a:ea typeface="+mn-ea"/>
                          <a:cs typeface="+mn-cs"/>
                        </a:rPr>
                        <a:t>FS_SEW2</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25" marB="45725">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GB" sz="1400" b="1" i="0" u="none" strike="noStrike" kern="1200" cap="none" normalizeH="0" baseline="0" dirty="0" smtClean="0">
                          <a:ln>
                            <a:noFill/>
                          </a:ln>
                          <a:solidFill>
                            <a:schemeClr val="bg1"/>
                          </a:solidFill>
                          <a:effectLst/>
                          <a:latin typeface="+mn-lt"/>
                          <a:ea typeface="+mn-ea"/>
                          <a:cs typeface="+mn-cs"/>
                        </a:rPr>
                        <a:t>Study on Support of Emergency services over WLAN </a:t>
                      </a:r>
                      <a:endParaRPr kumimoji="0" lang="de-DE" sz="1400" b="1" i="0" u="none" strike="noStrike" kern="1200" cap="none" normalizeH="0" baseline="0" dirty="0" smtClean="0">
                        <a:ln>
                          <a:noFill/>
                        </a:ln>
                        <a:solidFill>
                          <a:schemeClr val="bg1"/>
                        </a:solidFill>
                        <a:effectLst/>
                        <a:latin typeface="+mn-lt"/>
                        <a:ea typeface="+mn-ea"/>
                        <a:cs typeface="+mn-cs"/>
                      </a:endParaRPr>
                    </a:p>
                  </a:txBody>
                  <a:tcPr marL="118800" marR="118800" marT="90001" marB="90001">
                    <a:solidFill>
                      <a:srgbClr val="62A14D"/>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kern="1200" dirty="0" smtClean="0">
                          <a:solidFill>
                            <a:srgbClr val="7030A0"/>
                          </a:solidFill>
                          <a:latin typeface="+mn-lt"/>
                          <a:ea typeface="+mn-ea"/>
                          <a:cs typeface="+mn-cs"/>
                        </a:rPr>
                        <a:t>75 &gt; 100%</a:t>
                      </a:r>
                    </a:p>
                  </a:txBody>
                  <a:tcPr marL="91443" marR="91443" marT="45725" marB="45725">
                    <a:solidFill>
                      <a:srgbClr val="62A14D"/>
                    </a:solidFill>
                  </a:tcPr>
                </a:tc>
                <a:tc>
                  <a:txBody>
                    <a:bodyPr/>
                    <a:lstStyle/>
                    <a:p>
                      <a:pPr algn="ct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25" marB="45725">
                    <a:solidFill>
                      <a:srgbClr val="62A14D"/>
                    </a:solidFill>
                  </a:tcPr>
                </a:tc>
                <a:tc>
                  <a:txBody>
                    <a:bodyPr/>
                    <a:lstStyle/>
                    <a:p>
                      <a:pPr algn="ct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25" marB="45725">
                    <a:solidFill>
                      <a:srgbClr val="62A14D"/>
                    </a:solidFill>
                  </a:tcPr>
                </a:tc>
              </a:tr>
              <a:tr h="576625">
                <a:tc>
                  <a:txBody>
                    <a:bodyPr/>
                    <a:lstStyle/>
                    <a:p>
                      <a:r>
                        <a:rPr kumimoji="0" lang="en-US" sz="1400" b="1" i="0" u="none" strike="noStrike" kern="1200" cap="none" normalizeH="0" baseline="0" dirty="0" smtClean="0">
                          <a:ln>
                            <a:noFill/>
                          </a:ln>
                          <a:solidFill>
                            <a:schemeClr val="bg1"/>
                          </a:solidFill>
                          <a:effectLst/>
                          <a:latin typeface="+mn-lt"/>
                          <a:ea typeface="+mn-ea"/>
                          <a:cs typeface="+mn-cs"/>
                        </a:rPr>
                        <a:t>“SEW2”</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25" marB="45725">
                    <a:solidFill>
                      <a:srgbClr val="7CCA62"/>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GB" sz="1400" b="1" i="0" u="none" strike="noStrike" kern="1200" cap="none" normalizeH="0" baseline="0" dirty="0" smtClean="0">
                          <a:ln>
                            <a:noFill/>
                          </a:ln>
                          <a:solidFill>
                            <a:schemeClr val="bg1"/>
                          </a:solidFill>
                          <a:effectLst/>
                          <a:latin typeface="+mn-lt"/>
                          <a:ea typeface="+mn-ea"/>
                          <a:cs typeface="+mn-cs"/>
                        </a:rPr>
                        <a:t>Support of Emergency services over WLAN </a:t>
                      </a:r>
                      <a:endParaRPr kumimoji="0" lang="de-DE" sz="1400" b="1" i="0" u="none" strike="noStrike" kern="1200" cap="none" normalizeH="0" baseline="0" dirty="0" smtClean="0">
                        <a:ln>
                          <a:noFill/>
                        </a:ln>
                        <a:solidFill>
                          <a:schemeClr val="bg1"/>
                        </a:solidFill>
                        <a:effectLst/>
                        <a:latin typeface="+mn-lt"/>
                        <a:ea typeface="+mn-ea"/>
                        <a:cs typeface="+mn-cs"/>
                      </a:endParaRPr>
                    </a:p>
                  </a:txBody>
                  <a:tcPr marL="118800" marR="118800" marT="90001" marB="90001">
                    <a:solidFill>
                      <a:srgbClr val="7CCA62"/>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kern="1200" dirty="0" smtClean="0">
                          <a:solidFill>
                            <a:srgbClr val="7030A0"/>
                          </a:solidFill>
                          <a:latin typeface="+mn-lt"/>
                          <a:ea typeface="+mn-ea"/>
                          <a:cs typeface="+mn-cs"/>
                        </a:rPr>
                        <a:t>0 &gt; 45%</a:t>
                      </a:r>
                    </a:p>
                  </a:txBody>
                  <a:tcPr marL="91443" marR="91443" marT="45725" marB="45725">
                    <a:solidFill>
                      <a:srgbClr val="7CCA62"/>
                    </a:solidFill>
                  </a:tcPr>
                </a:tc>
                <a:tc>
                  <a:txBody>
                    <a:bodyPr/>
                    <a:lstStyle/>
                    <a:p>
                      <a:pPr algn="ctr"/>
                      <a:endParaRPr lang="en-US" sz="1600" b="1" kern="1200" dirty="0">
                        <a:solidFill>
                          <a:srgbClr val="7030A0"/>
                        </a:solidFill>
                        <a:latin typeface="+mn-lt"/>
                        <a:ea typeface="+mn-ea"/>
                        <a:cs typeface="+mn-cs"/>
                      </a:endParaRPr>
                    </a:p>
                  </a:txBody>
                  <a:tcPr marL="91443" marR="91443" marT="45725" marB="45725">
                    <a:solidFill>
                      <a:srgbClr val="7CCA62"/>
                    </a:solidFill>
                  </a:tcPr>
                </a:tc>
                <a:tc>
                  <a:txBody>
                    <a:bodyPr/>
                    <a:lstStyle/>
                    <a:p>
                      <a:pPr algn="ctr"/>
                      <a:endParaRPr lang="en-US" sz="1600" b="1" kern="1200" dirty="0">
                        <a:solidFill>
                          <a:srgbClr val="7030A0"/>
                        </a:solidFill>
                        <a:latin typeface="+mn-lt"/>
                        <a:ea typeface="+mn-ea"/>
                        <a:cs typeface="+mn-cs"/>
                      </a:endParaRPr>
                    </a:p>
                  </a:txBody>
                  <a:tcPr marL="91443" marR="91443" marT="45725" marB="45725">
                    <a:solidFill>
                      <a:srgbClr val="7CCA62"/>
                    </a:solidFill>
                  </a:tcPr>
                </a:tc>
              </a:tr>
            </a:tbl>
          </a:graphicData>
        </a:graphic>
      </p:graphicFrame>
      <p:sp>
        <p:nvSpPr>
          <p:cNvPr id="17428" name="Content Placeholder 7"/>
          <p:cNvSpPr>
            <a:spLocks noGrp="1"/>
          </p:cNvSpPr>
          <p:nvPr>
            <p:ph sz="half" idx="2"/>
          </p:nvPr>
        </p:nvSpPr>
        <p:spPr>
          <a:xfrm>
            <a:off x="435600" y="3493698"/>
            <a:ext cx="8280400" cy="2964452"/>
          </a:xfrm>
        </p:spPr>
        <p:txBody>
          <a:bodyPr/>
          <a:lstStyle/>
          <a:p>
            <a:r>
              <a:rPr lang="de-DE" altLang="de-DE" sz="2000" dirty="0" smtClean="0"/>
              <a:t>Progress</a:t>
            </a:r>
            <a:r>
              <a:rPr lang="de-DE" altLang="de-DE" sz="1800" dirty="0" smtClean="0"/>
              <a:t> since SA#71</a:t>
            </a:r>
          </a:p>
          <a:p>
            <a:pPr lvl="1"/>
            <a:r>
              <a:rPr lang="de-DE" altLang="de-DE" sz="1600" dirty="0" smtClean="0"/>
              <a:t>The study concluded and is submitted for approval.</a:t>
            </a:r>
          </a:p>
          <a:p>
            <a:pPr lvl="1"/>
            <a:r>
              <a:rPr lang="de-DE" altLang="de-DE" sz="1600" dirty="0" smtClean="0"/>
              <a:t>A related WID is agreed by SA2 and submitted for approval.</a:t>
            </a:r>
          </a:p>
          <a:p>
            <a:pPr lvl="1"/>
            <a:r>
              <a:rPr lang="de-DE" altLang="de-DE" sz="1600" dirty="0" smtClean="0"/>
              <a:t>Some normative work conducted. 9 CRs agreed.</a:t>
            </a:r>
          </a:p>
          <a:p>
            <a:r>
              <a:rPr lang="de-DE" altLang="de-DE" sz="2000" dirty="0" smtClean="0"/>
              <a:t>Next steps:</a:t>
            </a:r>
          </a:p>
          <a:p>
            <a:pPr lvl="1"/>
            <a:r>
              <a:rPr lang="de-DE" altLang="de-DE" sz="1600" dirty="0" smtClean="0"/>
              <a:t>Continue the normative work, when the WID is approved.</a:t>
            </a:r>
          </a:p>
        </p:txBody>
      </p:sp>
    </p:spTree>
    <p:extLst>
      <p:ext uri="{BB962C8B-B14F-4D97-AF65-F5344CB8AC3E}">
        <p14:creationId xmlns="" xmlns:p14="http://schemas.microsoft.com/office/powerpoint/2010/main" val="417321987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5"/>
          <p:cNvSpPr>
            <a:spLocks noGrp="1"/>
          </p:cNvSpPr>
          <p:nvPr>
            <p:ph type="title"/>
          </p:nvPr>
        </p:nvSpPr>
        <p:spPr/>
        <p:txBody>
          <a:bodyPr/>
          <a:lstStyle/>
          <a:p>
            <a:r>
              <a:rPr lang="en-US" altLang="de-DE" sz="2800" b="1" dirty="0" smtClean="0"/>
              <a:t>2.3) Rel-14 Work and Maintenance(2/17)</a:t>
            </a:r>
            <a:endParaRPr lang="de-DE" altLang="de-DE" sz="2800" b="1" dirty="0" smtClean="0"/>
          </a:p>
        </p:txBody>
      </p:sp>
      <p:graphicFrame>
        <p:nvGraphicFramePr>
          <p:cNvPr id="9" name="Content Placeholder 8"/>
          <p:cNvGraphicFramePr>
            <a:graphicFrameLocks noGrp="1"/>
          </p:cNvGraphicFramePr>
          <p:nvPr>
            <p:ph sz="half" idx="1"/>
            <p:extLst>
              <p:ext uri="{D42A27DB-BD31-4B8C-83A1-F6EECF244321}">
                <p14:modId xmlns="" xmlns:p14="http://schemas.microsoft.com/office/powerpoint/2010/main" val="961038181"/>
              </p:ext>
            </p:extLst>
          </p:nvPr>
        </p:nvGraphicFramePr>
        <p:xfrm>
          <a:off x="179388" y="1376363"/>
          <a:ext cx="8569325" cy="1371599"/>
        </p:xfrm>
        <a:graphic>
          <a:graphicData uri="http://schemas.openxmlformats.org/drawingml/2006/table">
            <a:tbl>
              <a:tblPr firstRow="1" bandRow="1">
                <a:tableStyleId>{8FD4443E-F989-4FC4-A0C8-D5A2AF1F390B}</a:tableStyleId>
              </a:tblPr>
              <a:tblGrid>
                <a:gridCol w="1378496"/>
                <a:gridCol w="4320480"/>
                <a:gridCol w="1224136"/>
                <a:gridCol w="792088"/>
                <a:gridCol w="854125"/>
              </a:tblGrid>
              <a:tr h="555011">
                <a:tc>
                  <a:txBody>
                    <a:bodyPr/>
                    <a:lstStyle/>
                    <a:p>
                      <a:r>
                        <a:rPr lang="en-US" sz="1600" dirty="0" smtClean="0"/>
                        <a:t>WI</a:t>
                      </a:r>
                      <a:endParaRPr lang="en-US" sz="1600" dirty="0"/>
                    </a:p>
                  </a:txBody>
                  <a:tcPr marL="91443" marR="91443" marT="45730" marB="45730"/>
                </a:tc>
                <a:tc>
                  <a:txBody>
                    <a:bodyPr/>
                    <a:lstStyle/>
                    <a:p>
                      <a:r>
                        <a:rPr lang="en-US" sz="1600" dirty="0" smtClean="0"/>
                        <a:t>Work Item</a:t>
                      </a:r>
                      <a:endParaRPr lang="en-US" sz="1600" dirty="0"/>
                    </a:p>
                  </a:txBody>
                  <a:tcPr marL="91443" marR="91443" marT="45730" marB="45730"/>
                </a:tc>
                <a:tc>
                  <a:txBody>
                    <a:bodyPr/>
                    <a:lstStyle/>
                    <a:p>
                      <a:r>
                        <a:rPr lang="en-US" sz="1600" dirty="0" smtClean="0"/>
                        <a:t>WP</a:t>
                      </a:r>
                      <a:endParaRPr lang="en-US" sz="1600" dirty="0"/>
                    </a:p>
                  </a:txBody>
                  <a:tcPr marL="91443" marR="91443" marT="45730" marB="45730"/>
                </a:tc>
                <a:tc>
                  <a:txBody>
                    <a:bodyPr/>
                    <a:lstStyle/>
                    <a:p>
                      <a:pPr algn="l"/>
                      <a:endParaRPr lang="en-US" sz="1600" dirty="0" smtClean="0"/>
                    </a:p>
                  </a:txBody>
                  <a:tcPr marL="91443" marR="91443" marT="45730" marB="4573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100" b="1" i="0" u="none" strike="noStrike" kern="1200" cap="none" spc="0" normalizeH="0" baseline="0" noProof="0" dirty="0" smtClean="0">
                        <a:ln>
                          <a:noFill/>
                        </a:ln>
                        <a:solidFill>
                          <a:prstClr val="white"/>
                        </a:solidFill>
                        <a:effectLst/>
                        <a:uLnTx/>
                        <a:uFillTx/>
                        <a:latin typeface="+mn-lt"/>
                        <a:ea typeface="+mn-ea"/>
                        <a:cs typeface="+mn-cs"/>
                      </a:endParaRPr>
                    </a:p>
                  </a:txBody>
                  <a:tcPr marL="91443" marR="91443" marT="45730" marB="45730"/>
                </a:tc>
              </a:tr>
              <a:tr h="408294">
                <a:tc>
                  <a:txBody>
                    <a:bodyPr/>
                    <a:lstStyle/>
                    <a:p>
                      <a:r>
                        <a:rPr lang="en-US" sz="1400" b="1" kern="1200" dirty="0" smtClean="0">
                          <a:solidFill>
                            <a:schemeClr val="lt1"/>
                          </a:solidFill>
                          <a:effectLst/>
                          <a:latin typeface="+mn-lt"/>
                          <a:ea typeface="+mn-ea"/>
                          <a:cs typeface="+mn-cs"/>
                        </a:rPr>
                        <a:t>FS_V8</a:t>
                      </a:r>
                      <a:endParaRPr lang="en-US" sz="1400" b="1" kern="1200" dirty="0">
                        <a:solidFill>
                          <a:schemeClr val="lt1"/>
                        </a:solidFill>
                        <a:effectLst/>
                        <a:latin typeface="+mn-lt"/>
                        <a:ea typeface="+mn-ea"/>
                        <a:cs typeface="+mn-cs"/>
                      </a:endParaRPr>
                    </a:p>
                  </a:txBody>
                  <a:tcPr marL="91443" marR="91443" marT="45725" marB="45725">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GB" sz="1400" b="1" i="0" u="none" strike="noStrike" kern="1200" cap="none" normalizeH="0" baseline="0" dirty="0" smtClean="0">
                          <a:ln>
                            <a:noFill/>
                          </a:ln>
                          <a:solidFill>
                            <a:schemeClr val="bg1"/>
                          </a:solidFill>
                          <a:effectLst/>
                          <a:latin typeface="Calibri" pitchFamily="34" charset="0"/>
                          <a:ea typeface="+mn-ea"/>
                          <a:cs typeface="+mn-cs"/>
                        </a:rPr>
                        <a:t>Study on S8 Home Routing Architecture for </a:t>
                      </a:r>
                      <a:r>
                        <a:rPr kumimoji="0" lang="en-GB" sz="1400" b="1" i="0" u="none" strike="noStrike" kern="1200" cap="none" normalizeH="0" baseline="0" dirty="0" err="1" smtClean="0">
                          <a:ln>
                            <a:noFill/>
                          </a:ln>
                          <a:solidFill>
                            <a:schemeClr val="bg1"/>
                          </a:solidFill>
                          <a:effectLst/>
                          <a:latin typeface="Calibri" pitchFamily="34" charset="0"/>
                          <a:ea typeface="+mn-ea"/>
                          <a:cs typeface="+mn-cs"/>
                        </a:rPr>
                        <a:t>VoLTE</a:t>
                      </a:r>
                      <a:endParaRPr kumimoji="0" lang="en-GB" sz="1400" b="1" i="0" u="none" strike="noStrike" kern="1200" cap="none" normalizeH="0" baseline="0" dirty="0" smtClean="0">
                        <a:ln>
                          <a:noFill/>
                        </a:ln>
                        <a:solidFill>
                          <a:schemeClr val="bg1"/>
                        </a:solidFill>
                        <a:effectLst/>
                        <a:latin typeface="Calibri" pitchFamily="34" charset="0"/>
                        <a:ea typeface="+mn-ea"/>
                        <a:cs typeface="+mn-cs"/>
                      </a:endParaRPr>
                    </a:p>
                  </a:txBody>
                  <a:tcPr marL="118800" marR="118800" marT="90001" marB="90001">
                    <a:solidFill>
                      <a:srgbClr val="62A14D"/>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dirty="0" smtClean="0">
                          <a:solidFill>
                            <a:srgbClr val="7030A0"/>
                          </a:solidFill>
                        </a:rPr>
                        <a:t>80 &gt; 100%</a:t>
                      </a:r>
                    </a:p>
                  </a:txBody>
                  <a:tcPr marL="91443" marR="91443" marT="45725" marB="45725">
                    <a:solidFill>
                      <a:srgbClr val="62A14D"/>
                    </a:solidFill>
                  </a:tcPr>
                </a:tc>
                <a:tc>
                  <a:txBody>
                    <a:bodyPr/>
                    <a:lstStyle/>
                    <a:p>
                      <a:pPr algn="ctr"/>
                      <a:endParaRPr lang="en-US" sz="1400" b="1" dirty="0">
                        <a:solidFill>
                          <a:srgbClr val="7030A0"/>
                        </a:solidFill>
                      </a:endParaRPr>
                    </a:p>
                  </a:txBody>
                  <a:tcPr marL="91443" marR="91443" marT="45725" marB="45725">
                    <a:solidFill>
                      <a:srgbClr val="62A14D"/>
                    </a:solidFill>
                  </a:tcPr>
                </a:tc>
                <a:tc>
                  <a:txBody>
                    <a:bodyPr/>
                    <a:lstStyle/>
                    <a:p>
                      <a:pPr algn="ctr"/>
                      <a:endParaRPr lang="en-US" sz="1400" b="1" i="0" dirty="0">
                        <a:solidFill>
                          <a:srgbClr val="7030A0"/>
                        </a:solidFill>
                      </a:endParaRPr>
                    </a:p>
                  </a:txBody>
                  <a:tcPr marL="91443" marR="91443" marT="45725" marB="45725">
                    <a:solidFill>
                      <a:srgbClr val="62A14D"/>
                    </a:solidFill>
                  </a:tcPr>
                </a:tc>
              </a:tr>
              <a:tr h="408294">
                <a:tc>
                  <a:txBody>
                    <a:bodyPr/>
                    <a:lstStyle/>
                    <a:p>
                      <a:r>
                        <a:rPr lang="en-US" sz="1400" b="1" kern="1200" dirty="0" smtClean="0">
                          <a:solidFill>
                            <a:schemeClr val="lt1"/>
                          </a:solidFill>
                          <a:effectLst/>
                          <a:latin typeface="+mn-lt"/>
                          <a:ea typeface="+mn-ea"/>
                          <a:cs typeface="+mn-cs"/>
                        </a:rPr>
                        <a:t>“V8”</a:t>
                      </a:r>
                      <a:endParaRPr lang="en-US" sz="1400" b="1" kern="1200" dirty="0">
                        <a:solidFill>
                          <a:schemeClr val="lt1"/>
                        </a:solidFill>
                        <a:effectLst/>
                        <a:latin typeface="+mn-lt"/>
                        <a:ea typeface="+mn-ea"/>
                        <a:cs typeface="+mn-cs"/>
                      </a:endParaRPr>
                    </a:p>
                  </a:txBody>
                  <a:tcPr marL="91443" marR="91443" marT="45725" marB="45725">
                    <a:solidFill>
                      <a:srgbClr val="7CCA62"/>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GB" sz="1400" b="1" i="0" u="none" strike="noStrike" kern="1200" cap="none" normalizeH="0" baseline="0" dirty="0" smtClean="0">
                          <a:ln>
                            <a:noFill/>
                          </a:ln>
                          <a:solidFill>
                            <a:schemeClr val="bg1"/>
                          </a:solidFill>
                          <a:effectLst/>
                          <a:latin typeface="Calibri" pitchFamily="34" charset="0"/>
                          <a:ea typeface="+mn-ea"/>
                          <a:cs typeface="+mn-cs"/>
                        </a:rPr>
                        <a:t>S8 Home Routing Architecture for </a:t>
                      </a:r>
                      <a:r>
                        <a:rPr kumimoji="0" lang="en-GB" sz="1400" b="1" i="0" u="none" strike="noStrike" kern="1200" cap="none" normalizeH="0" baseline="0" dirty="0" err="1" smtClean="0">
                          <a:ln>
                            <a:noFill/>
                          </a:ln>
                          <a:solidFill>
                            <a:schemeClr val="bg1"/>
                          </a:solidFill>
                          <a:effectLst/>
                          <a:latin typeface="Calibri" pitchFamily="34" charset="0"/>
                          <a:ea typeface="+mn-ea"/>
                          <a:cs typeface="+mn-cs"/>
                        </a:rPr>
                        <a:t>VoLTE</a:t>
                      </a:r>
                      <a:endParaRPr kumimoji="0" lang="en-GB" sz="1400" b="1" i="0" u="none" strike="noStrike" kern="1200" cap="none" normalizeH="0" baseline="0" dirty="0" smtClean="0">
                        <a:ln>
                          <a:noFill/>
                        </a:ln>
                        <a:solidFill>
                          <a:schemeClr val="bg1"/>
                        </a:solidFill>
                        <a:effectLst/>
                        <a:latin typeface="Calibri" pitchFamily="34" charset="0"/>
                        <a:ea typeface="+mn-ea"/>
                        <a:cs typeface="+mn-cs"/>
                      </a:endParaRPr>
                    </a:p>
                  </a:txBody>
                  <a:tcPr marL="118800" marR="118800" marT="90001" marB="90001">
                    <a:solidFill>
                      <a:srgbClr val="7CCA62"/>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dirty="0" smtClean="0">
                          <a:solidFill>
                            <a:srgbClr val="7030A0"/>
                          </a:solidFill>
                        </a:rPr>
                        <a:t>0 &gt; 60%</a:t>
                      </a:r>
                    </a:p>
                  </a:txBody>
                  <a:tcPr marL="91443" marR="91443" marT="45725" marB="45725">
                    <a:solidFill>
                      <a:srgbClr val="7CCA62"/>
                    </a:solidFill>
                  </a:tcPr>
                </a:tc>
                <a:tc>
                  <a:txBody>
                    <a:bodyPr/>
                    <a:lstStyle/>
                    <a:p>
                      <a:pPr algn="ctr"/>
                      <a:endParaRPr lang="en-US" sz="1400" b="1" kern="1200" dirty="0">
                        <a:solidFill>
                          <a:srgbClr val="7030A0"/>
                        </a:solidFill>
                        <a:latin typeface="+mn-lt"/>
                        <a:ea typeface="+mn-ea"/>
                        <a:cs typeface="+mn-cs"/>
                      </a:endParaRPr>
                    </a:p>
                  </a:txBody>
                  <a:tcPr marL="91443" marR="91443" marT="45725" marB="45725">
                    <a:solidFill>
                      <a:srgbClr val="7CCA62"/>
                    </a:solidFill>
                  </a:tcPr>
                </a:tc>
                <a:tc>
                  <a:txBody>
                    <a:bodyPr/>
                    <a:lstStyle/>
                    <a:p>
                      <a:pPr algn="ctr"/>
                      <a:endParaRPr lang="en-US" sz="1400" b="1" i="0" baseline="0" dirty="0" smtClean="0">
                        <a:solidFill>
                          <a:srgbClr val="7030A0"/>
                        </a:solidFill>
                      </a:endParaRPr>
                    </a:p>
                  </a:txBody>
                  <a:tcPr marL="91443" marR="91443" marT="45725" marB="45725">
                    <a:solidFill>
                      <a:srgbClr val="7CCA62"/>
                    </a:solidFill>
                  </a:tcPr>
                </a:tc>
              </a:tr>
            </a:tbl>
          </a:graphicData>
        </a:graphic>
      </p:graphicFrame>
      <p:sp>
        <p:nvSpPr>
          <p:cNvPr id="17428" name="Content Placeholder 7"/>
          <p:cNvSpPr>
            <a:spLocks noGrp="1"/>
          </p:cNvSpPr>
          <p:nvPr>
            <p:ph sz="half" idx="2"/>
          </p:nvPr>
        </p:nvSpPr>
        <p:spPr>
          <a:xfrm>
            <a:off x="435599" y="3125972"/>
            <a:ext cx="8472873" cy="3371812"/>
          </a:xfrm>
        </p:spPr>
        <p:txBody>
          <a:bodyPr/>
          <a:lstStyle/>
          <a:p>
            <a:r>
              <a:rPr lang="de-DE" altLang="de-DE" sz="2000" dirty="0" smtClean="0"/>
              <a:t>Progress</a:t>
            </a:r>
            <a:r>
              <a:rPr lang="de-DE" altLang="de-DE" sz="1800" dirty="0" smtClean="0"/>
              <a:t> since SA#71</a:t>
            </a:r>
          </a:p>
          <a:p>
            <a:pPr lvl="1"/>
            <a:r>
              <a:rPr lang="de-DE" altLang="de-DE" sz="1600" dirty="0" smtClean="0"/>
              <a:t>The study concluded and is submitted for approval.</a:t>
            </a:r>
          </a:p>
          <a:p>
            <a:pPr lvl="1"/>
            <a:r>
              <a:rPr lang="de-DE" altLang="de-DE" sz="1600" dirty="0" smtClean="0"/>
              <a:t>A related WID is agreed by SA2 and submitted for approval.</a:t>
            </a:r>
          </a:p>
          <a:p>
            <a:pPr lvl="1"/>
            <a:r>
              <a:rPr lang="de-DE" altLang="de-DE" sz="1600" dirty="0" smtClean="0"/>
              <a:t>Some normative work conducted. 3 CRs agreed.</a:t>
            </a:r>
          </a:p>
          <a:p>
            <a:r>
              <a:rPr lang="de-DE" altLang="de-DE" sz="2000" dirty="0" smtClean="0"/>
              <a:t>Next steps:</a:t>
            </a:r>
          </a:p>
          <a:p>
            <a:pPr lvl="1"/>
            <a:r>
              <a:rPr lang="de-DE" altLang="de-DE" sz="1600" dirty="0" smtClean="0"/>
              <a:t>Continue the normative work, when the WID is approved.</a:t>
            </a:r>
          </a:p>
        </p:txBody>
      </p:sp>
    </p:spTree>
    <p:extLst>
      <p:ext uri="{BB962C8B-B14F-4D97-AF65-F5344CB8AC3E}">
        <p14:creationId xmlns="" xmlns:p14="http://schemas.microsoft.com/office/powerpoint/2010/main" val="113521868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5"/>
          <p:cNvSpPr>
            <a:spLocks noGrp="1"/>
          </p:cNvSpPr>
          <p:nvPr>
            <p:ph type="title"/>
          </p:nvPr>
        </p:nvSpPr>
        <p:spPr/>
        <p:txBody>
          <a:bodyPr/>
          <a:lstStyle/>
          <a:p>
            <a:r>
              <a:rPr lang="en-US" altLang="de-DE" sz="2800" b="1" dirty="0" smtClean="0"/>
              <a:t>2.3) Rel-14 Work and Maintenance(3/17)</a:t>
            </a:r>
            <a:endParaRPr lang="de-DE" altLang="de-DE" sz="2800" b="1" dirty="0" smtClean="0"/>
          </a:p>
        </p:txBody>
      </p:sp>
      <p:graphicFrame>
        <p:nvGraphicFramePr>
          <p:cNvPr id="9" name="Content Placeholder 8"/>
          <p:cNvGraphicFramePr>
            <a:graphicFrameLocks noGrp="1"/>
          </p:cNvGraphicFramePr>
          <p:nvPr>
            <p:ph sz="half" idx="1"/>
            <p:extLst>
              <p:ext uri="{D42A27DB-BD31-4B8C-83A1-F6EECF244321}">
                <p14:modId xmlns="" xmlns:p14="http://schemas.microsoft.com/office/powerpoint/2010/main" val="1675544005"/>
              </p:ext>
            </p:extLst>
          </p:nvPr>
        </p:nvGraphicFramePr>
        <p:xfrm>
          <a:off x="179388" y="1376363"/>
          <a:ext cx="8569325" cy="1808032"/>
        </p:xfrm>
        <a:graphic>
          <a:graphicData uri="http://schemas.openxmlformats.org/drawingml/2006/table">
            <a:tbl>
              <a:tblPr firstRow="1" bandRow="1">
                <a:tableStyleId>{8FD4443E-F989-4FC4-A0C8-D5A2AF1F390B}</a:tableStyleId>
              </a:tblPr>
              <a:tblGrid>
                <a:gridCol w="1378496"/>
                <a:gridCol w="4320480"/>
                <a:gridCol w="1224136"/>
                <a:gridCol w="792088"/>
                <a:gridCol w="854125"/>
              </a:tblGrid>
              <a:tr h="594588">
                <a:tc>
                  <a:txBody>
                    <a:bodyPr/>
                    <a:lstStyle/>
                    <a:p>
                      <a:r>
                        <a:rPr lang="en-US" sz="1600" dirty="0" smtClean="0"/>
                        <a:t>WI</a:t>
                      </a:r>
                      <a:endParaRPr lang="en-US" sz="1600" dirty="0"/>
                    </a:p>
                  </a:txBody>
                  <a:tcPr marL="91443" marR="91443" marT="45730" marB="45730"/>
                </a:tc>
                <a:tc>
                  <a:txBody>
                    <a:bodyPr/>
                    <a:lstStyle/>
                    <a:p>
                      <a:r>
                        <a:rPr lang="en-US" sz="1600" dirty="0" smtClean="0"/>
                        <a:t>Work Item</a:t>
                      </a:r>
                      <a:endParaRPr lang="en-US" sz="1600" dirty="0"/>
                    </a:p>
                  </a:txBody>
                  <a:tcPr marL="91443" marR="91443" marT="45730" marB="45730"/>
                </a:tc>
                <a:tc>
                  <a:txBody>
                    <a:bodyPr/>
                    <a:lstStyle/>
                    <a:p>
                      <a:r>
                        <a:rPr lang="en-US" sz="1600" dirty="0" smtClean="0"/>
                        <a:t>WP</a:t>
                      </a:r>
                      <a:endParaRPr lang="en-US" sz="1600" dirty="0"/>
                    </a:p>
                  </a:txBody>
                  <a:tcPr marL="91443" marR="91443" marT="45730" marB="45730"/>
                </a:tc>
                <a:tc>
                  <a:txBody>
                    <a:bodyPr/>
                    <a:lstStyle/>
                    <a:p>
                      <a:pPr algn="l"/>
                      <a:endParaRPr lang="en-US" sz="1600" dirty="0" smtClean="0"/>
                    </a:p>
                  </a:txBody>
                  <a:tcPr marL="91443" marR="91443" marT="45730" marB="4573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100" b="1" i="0" u="none" strike="noStrike" kern="1200" cap="none" spc="0" normalizeH="0" baseline="0" noProof="0" dirty="0" smtClean="0">
                        <a:ln>
                          <a:noFill/>
                        </a:ln>
                        <a:solidFill>
                          <a:prstClr val="white"/>
                        </a:solidFill>
                        <a:effectLst/>
                        <a:uLnTx/>
                        <a:uFillTx/>
                        <a:latin typeface="+mn-lt"/>
                        <a:ea typeface="+mn-ea"/>
                        <a:cs typeface="+mn-cs"/>
                      </a:endParaRPr>
                    </a:p>
                  </a:txBody>
                  <a:tcPr marL="91443" marR="91443" marT="45730" marB="45730"/>
                </a:tc>
              </a:tr>
              <a:tr h="576625">
                <a:tc>
                  <a:txBody>
                    <a:bodyPr/>
                    <a:lstStyle/>
                    <a:p>
                      <a:r>
                        <a:rPr kumimoji="0" lang="en-US" sz="1400" b="1" i="0" u="none" strike="noStrike" kern="1200" cap="none" normalizeH="0" baseline="0" dirty="0" err="1" smtClean="0">
                          <a:ln>
                            <a:noFill/>
                          </a:ln>
                          <a:solidFill>
                            <a:schemeClr val="bg1"/>
                          </a:solidFill>
                          <a:effectLst/>
                          <a:latin typeface="Calibri" pitchFamily="34" charset="0"/>
                          <a:ea typeface="+mn-ea"/>
                          <a:cs typeface="+mn-cs"/>
                        </a:rPr>
                        <a:t>FS_eDECOR</a:t>
                      </a:r>
                      <a:endParaRPr kumimoji="0" lang="en-US" sz="1400" b="1" i="0" u="none" strike="noStrike" kern="1200" cap="none" normalizeH="0" baseline="0" dirty="0">
                        <a:ln>
                          <a:noFill/>
                        </a:ln>
                        <a:solidFill>
                          <a:schemeClr val="bg1"/>
                        </a:solidFill>
                        <a:effectLst/>
                        <a:latin typeface="Calibri" pitchFamily="34" charset="0"/>
                        <a:ea typeface="+mn-ea"/>
                        <a:cs typeface="+mn-cs"/>
                      </a:endParaRPr>
                    </a:p>
                  </a:txBody>
                  <a:tcPr marL="91443" marR="91443" marT="45725" marB="45725">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GB" sz="1400" b="1" i="0" u="none" strike="noStrike" kern="1200" cap="none" normalizeH="0" baseline="0" dirty="0" smtClean="0">
                          <a:ln>
                            <a:noFill/>
                          </a:ln>
                          <a:solidFill>
                            <a:schemeClr val="bg1"/>
                          </a:solidFill>
                          <a:effectLst/>
                          <a:latin typeface="Calibri" pitchFamily="34" charset="0"/>
                          <a:ea typeface="+mn-ea"/>
                          <a:cs typeface="+mn-cs"/>
                        </a:rPr>
                        <a:t>FS on Enhancements of Dedicated Core Networks selection mechanism</a:t>
                      </a:r>
                    </a:p>
                  </a:txBody>
                  <a:tcPr marL="118800" marR="118800" marT="90001" marB="90001">
                    <a:solidFill>
                      <a:srgbClr val="62A14D"/>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kern="1200" dirty="0" smtClean="0">
                          <a:solidFill>
                            <a:srgbClr val="7030A0"/>
                          </a:solidFill>
                          <a:latin typeface="+mn-lt"/>
                          <a:ea typeface="+mn-ea"/>
                          <a:cs typeface="+mn-cs"/>
                        </a:rPr>
                        <a:t>80 &gt; 95%</a:t>
                      </a:r>
                    </a:p>
                  </a:txBody>
                  <a:tcPr marL="91443" marR="91443" marT="45725" marB="45725">
                    <a:solidFill>
                      <a:srgbClr val="62A14D"/>
                    </a:solidFill>
                  </a:tcPr>
                </a:tc>
                <a:tc>
                  <a:txBody>
                    <a:bodyPr/>
                    <a:lstStyle/>
                    <a:p>
                      <a:pPr algn="ctr"/>
                      <a:endParaRPr lang="en-US" sz="1400" b="1" kern="1200" dirty="0">
                        <a:solidFill>
                          <a:schemeClr val="bg1"/>
                        </a:solidFill>
                        <a:latin typeface="+mn-lt"/>
                        <a:ea typeface="+mn-ea"/>
                        <a:cs typeface="+mn-cs"/>
                      </a:endParaRPr>
                    </a:p>
                  </a:txBody>
                  <a:tcPr marL="91443" marR="91443" marT="45725" marB="45725">
                    <a:solidFill>
                      <a:srgbClr val="62A14D"/>
                    </a:solidFill>
                  </a:tcPr>
                </a:tc>
                <a:tc>
                  <a:txBody>
                    <a:bodyPr/>
                    <a:lstStyle/>
                    <a:p>
                      <a:pPr algn="ctr"/>
                      <a:endParaRPr lang="en-US" sz="1400" b="1" kern="1200" dirty="0">
                        <a:solidFill>
                          <a:schemeClr val="bg1"/>
                        </a:solidFill>
                        <a:latin typeface="+mn-lt"/>
                        <a:ea typeface="+mn-ea"/>
                        <a:cs typeface="+mn-cs"/>
                      </a:endParaRPr>
                    </a:p>
                  </a:txBody>
                  <a:tcPr marL="91443" marR="91443" marT="45725" marB="45725">
                    <a:solidFill>
                      <a:srgbClr val="62A14D"/>
                    </a:solidFill>
                  </a:tcPr>
                </a:tc>
              </a:tr>
              <a:tr h="576625">
                <a:tc>
                  <a:txBody>
                    <a:bodyPr/>
                    <a:lstStyle/>
                    <a:p>
                      <a:r>
                        <a:rPr kumimoji="0" lang="en-US" sz="1400" b="1" i="0" u="none" strike="noStrike" kern="1200" cap="none" normalizeH="0" baseline="0" dirty="0" smtClean="0">
                          <a:ln>
                            <a:noFill/>
                          </a:ln>
                          <a:solidFill>
                            <a:schemeClr val="bg1"/>
                          </a:solidFill>
                          <a:effectLst/>
                          <a:latin typeface="Calibri" pitchFamily="34" charset="0"/>
                          <a:ea typeface="+mn-ea"/>
                          <a:cs typeface="+mn-cs"/>
                        </a:rPr>
                        <a:t>“</a:t>
                      </a:r>
                      <a:r>
                        <a:rPr kumimoji="0" lang="en-US" sz="1400" b="1" i="0" u="none" strike="noStrike" kern="1200" cap="none" normalizeH="0" baseline="0" dirty="0" err="1" smtClean="0">
                          <a:ln>
                            <a:noFill/>
                          </a:ln>
                          <a:solidFill>
                            <a:schemeClr val="bg1"/>
                          </a:solidFill>
                          <a:effectLst/>
                          <a:latin typeface="Calibri" pitchFamily="34" charset="0"/>
                          <a:ea typeface="+mn-ea"/>
                          <a:cs typeface="+mn-cs"/>
                        </a:rPr>
                        <a:t>eDECOR</a:t>
                      </a:r>
                      <a:r>
                        <a:rPr kumimoji="0" lang="en-US" sz="1400" b="1" i="0" u="none" strike="noStrike" kern="1200" cap="none" normalizeH="0" baseline="0" dirty="0" smtClean="0">
                          <a:ln>
                            <a:noFill/>
                          </a:ln>
                          <a:solidFill>
                            <a:schemeClr val="bg1"/>
                          </a:solidFill>
                          <a:effectLst/>
                          <a:latin typeface="Calibri" pitchFamily="34" charset="0"/>
                          <a:ea typeface="+mn-ea"/>
                          <a:cs typeface="+mn-cs"/>
                        </a:rPr>
                        <a:t>”</a:t>
                      </a:r>
                      <a:endParaRPr kumimoji="0" lang="en-US" sz="1400" b="1" i="0" u="none" strike="noStrike" kern="1200" cap="none" normalizeH="0" baseline="0" dirty="0">
                        <a:ln>
                          <a:noFill/>
                        </a:ln>
                        <a:solidFill>
                          <a:schemeClr val="bg1"/>
                        </a:solidFill>
                        <a:effectLst/>
                        <a:latin typeface="Calibri" pitchFamily="34" charset="0"/>
                        <a:ea typeface="+mn-ea"/>
                        <a:cs typeface="+mn-cs"/>
                      </a:endParaRPr>
                    </a:p>
                  </a:txBody>
                  <a:tcPr marL="91443" marR="91443" marT="45725" marB="45725">
                    <a:solidFill>
                      <a:srgbClr val="7CCA62"/>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GB" sz="1400" b="1" i="0" u="none" strike="noStrike" kern="1200" cap="none" normalizeH="0" baseline="0" dirty="0" smtClean="0">
                          <a:ln>
                            <a:noFill/>
                          </a:ln>
                          <a:solidFill>
                            <a:schemeClr val="bg1"/>
                          </a:solidFill>
                          <a:effectLst/>
                          <a:latin typeface="Calibri" pitchFamily="34" charset="0"/>
                          <a:ea typeface="+mn-ea"/>
                          <a:cs typeface="+mn-cs"/>
                        </a:rPr>
                        <a:t>Enhancements of Dedicated Core Networks selection mechanism</a:t>
                      </a:r>
                    </a:p>
                  </a:txBody>
                  <a:tcPr marL="118800" marR="118800" marT="90001" marB="90001">
                    <a:solidFill>
                      <a:srgbClr val="7CCA62"/>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kern="1200" dirty="0" smtClean="0">
                          <a:solidFill>
                            <a:srgbClr val="7030A0"/>
                          </a:solidFill>
                          <a:latin typeface="+mn-lt"/>
                          <a:ea typeface="+mn-ea"/>
                          <a:cs typeface="+mn-cs"/>
                        </a:rPr>
                        <a:t>0 &gt; 70%</a:t>
                      </a:r>
                    </a:p>
                  </a:txBody>
                  <a:tcPr marL="91443" marR="91443" marT="45725" marB="45725">
                    <a:solidFill>
                      <a:srgbClr val="7CCA62"/>
                    </a:solidFill>
                  </a:tcPr>
                </a:tc>
                <a:tc>
                  <a:txBody>
                    <a:bodyPr/>
                    <a:lstStyle/>
                    <a:p>
                      <a:pPr algn="ctr"/>
                      <a:endParaRPr lang="en-US" sz="1400" b="1" kern="1200" dirty="0">
                        <a:solidFill>
                          <a:schemeClr val="bg1"/>
                        </a:solidFill>
                        <a:latin typeface="+mn-lt"/>
                        <a:ea typeface="+mn-ea"/>
                        <a:cs typeface="+mn-cs"/>
                      </a:endParaRPr>
                    </a:p>
                  </a:txBody>
                  <a:tcPr marL="91443" marR="91443" marT="45725" marB="45725">
                    <a:solidFill>
                      <a:srgbClr val="7CCA62"/>
                    </a:solidFill>
                  </a:tcPr>
                </a:tc>
                <a:tc>
                  <a:txBody>
                    <a:bodyPr/>
                    <a:lstStyle/>
                    <a:p>
                      <a:pPr algn="ctr"/>
                      <a:endParaRPr lang="en-US" sz="1400" b="1" kern="1200" dirty="0" smtClean="0">
                        <a:solidFill>
                          <a:schemeClr val="bg1"/>
                        </a:solidFill>
                        <a:latin typeface="+mn-lt"/>
                        <a:ea typeface="+mn-ea"/>
                        <a:cs typeface="+mn-cs"/>
                      </a:endParaRPr>
                    </a:p>
                  </a:txBody>
                  <a:tcPr marL="91443" marR="91443" marT="45725" marB="45725">
                    <a:solidFill>
                      <a:srgbClr val="7CCA62"/>
                    </a:solidFill>
                  </a:tcPr>
                </a:tc>
              </a:tr>
            </a:tbl>
          </a:graphicData>
        </a:graphic>
      </p:graphicFrame>
      <p:sp>
        <p:nvSpPr>
          <p:cNvPr id="17428" name="Content Placeholder 7"/>
          <p:cNvSpPr>
            <a:spLocks noGrp="1"/>
          </p:cNvSpPr>
          <p:nvPr>
            <p:ph sz="half" idx="2"/>
          </p:nvPr>
        </p:nvSpPr>
        <p:spPr>
          <a:xfrm>
            <a:off x="435600" y="3314701"/>
            <a:ext cx="8280400" cy="3143450"/>
          </a:xfrm>
        </p:spPr>
        <p:txBody>
          <a:bodyPr/>
          <a:lstStyle/>
          <a:p>
            <a:r>
              <a:rPr lang="de-DE" altLang="de-DE" sz="2000" dirty="0" smtClean="0"/>
              <a:t>Progress</a:t>
            </a:r>
            <a:r>
              <a:rPr lang="de-DE" altLang="de-DE" sz="1800" dirty="0" smtClean="0"/>
              <a:t> since SA#71</a:t>
            </a:r>
          </a:p>
          <a:p>
            <a:pPr lvl="1"/>
            <a:r>
              <a:rPr lang="en-GB" altLang="de-DE" sz="1600" dirty="0" smtClean="0"/>
              <a:t>Main feature solving Key Issue #1 “DCN selection by UE assistance” is concluded.</a:t>
            </a:r>
            <a:endParaRPr lang="en-US" altLang="de-DE" sz="1600" dirty="0" smtClean="0"/>
          </a:p>
          <a:p>
            <a:pPr lvl="1"/>
            <a:r>
              <a:rPr lang="en-GB" altLang="de-DE" sz="1600" dirty="0" smtClean="0"/>
              <a:t>Key Issues #2 and #3 are not yet concluded.</a:t>
            </a:r>
            <a:endParaRPr lang="en-US" altLang="de-DE" sz="1600" dirty="0" smtClean="0"/>
          </a:p>
          <a:p>
            <a:pPr lvl="1"/>
            <a:r>
              <a:rPr lang="de-DE" altLang="de-DE" sz="1600" dirty="0" smtClean="0"/>
              <a:t>The study TR is provided for information.</a:t>
            </a:r>
          </a:p>
          <a:p>
            <a:pPr lvl="1"/>
            <a:r>
              <a:rPr lang="de-DE" altLang="de-DE" sz="1600" dirty="0" smtClean="0"/>
              <a:t>A related WID is agreed by SA2 and submitted for approval.</a:t>
            </a:r>
          </a:p>
          <a:p>
            <a:pPr lvl="1"/>
            <a:r>
              <a:rPr lang="de-DE" altLang="de-DE" sz="1600" dirty="0" smtClean="0"/>
              <a:t>Some normative work conducted. 2 CRs agreed.</a:t>
            </a:r>
          </a:p>
          <a:p>
            <a:r>
              <a:rPr lang="de-DE" altLang="de-DE" sz="2000" dirty="0" smtClean="0"/>
              <a:t>Next steps:</a:t>
            </a:r>
          </a:p>
          <a:p>
            <a:pPr lvl="1"/>
            <a:r>
              <a:rPr lang="de-DE" altLang="de-DE" sz="1600" dirty="0" smtClean="0"/>
              <a:t>Conclude on the remaining key issues.</a:t>
            </a:r>
          </a:p>
          <a:p>
            <a:pPr lvl="1"/>
            <a:r>
              <a:rPr lang="de-DE" altLang="de-DE" sz="1600" dirty="0" smtClean="0"/>
              <a:t>Continue the normative work, when the WID is approved.</a:t>
            </a:r>
            <a:endParaRPr lang="de-DE" altLang="de-DE" sz="1600" dirty="0" smtClean="0">
              <a:solidFill>
                <a:srgbClr val="FF0000"/>
              </a:solidFill>
            </a:endParaRPr>
          </a:p>
          <a:p>
            <a:pPr lvl="1">
              <a:buNone/>
            </a:pPr>
            <a:endParaRPr lang="en-GB" sz="1600" dirty="0" smtClean="0"/>
          </a:p>
          <a:p>
            <a:pPr lvl="1"/>
            <a:endParaRPr lang="en-GB" sz="1600" dirty="0" smtClean="0"/>
          </a:p>
        </p:txBody>
      </p:sp>
    </p:spTree>
    <p:extLst>
      <p:ext uri="{BB962C8B-B14F-4D97-AF65-F5344CB8AC3E}">
        <p14:creationId xmlns="" xmlns:p14="http://schemas.microsoft.com/office/powerpoint/2010/main" val="113521868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5"/>
          <p:cNvSpPr>
            <a:spLocks noGrp="1"/>
          </p:cNvSpPr>
          <p:nvPr>
            <p:ph type="title"/>
          </p:nvPr>
        </p:nvSpPr>
        <p:spPr/>
        <p:txBody>
          <a:bodyPr/>
          <a:lstStyle/>
          <a:p>
            <a:r>
              <a:rPr lang="en-US" altLang="de-DE" sz="2800" b="1" dirty="0" smtClean="0"/>
              <a:t>2.3) Rel-14 Work and Maintenance(4/17)</a:t>
            </a:r>
            <a:endParaRPr lang="de-DE" altLang="de-DE" sz="2800" b="1" dirty="0" smtClean="0"/>
          </a:p>
        </p:txBody>
      </p:sp>
      <p:graphicFrame>
        <p:nvGraphicFramePr>
          <p:cNvPr id="9" name="Content Placeholder 8"/>
          <p:cNvGraphicFramePr>
            <a:graphicFrameLocks noGrp="1"/>
          </p:cNvGraphicFramePr>
          <p:nvPr>
            <p:ph sz="half" idx="1"/>
            <p:extLst>
              <p:ext uri="{D42A27DB-BD31-4B8C-83A1-F6EECF244321}">
                <p14:modId xmlns="" xmlns:p14="http://schemas.microsoft.com/office/powerpoint/2010/main" val="1690415719"/>
              </p:ext>
            </p:extLst>
          </p:nvPr>
        </p:nvGraphicFramePr>
        <p:xfrm>
          <a:off x="179388" y="1376363"/>
          <a:ext cx="8569325" cy="1777935"/>
        </p:xfrm>
        <a:graphic>
          <a:graphicData uri="http://schemas.openxmlformats.org/drawingml/2006/table">
            <a:tbl>
              <a:tblPr firstRow="1" bandRow="1">
                <a:tableStyleId>{8FD4443E-F989-4FC4-A0C8-D5A2AF1F390B}</a:tableStyleId>
              </a:tblPr>
              <a:tblGrid>
                <a:gridCol w="1378496"/>
                <a:gridCol w="4320480"/>
                <a:gridCol w="1224136"/>
                <a:gridCol w="792088"/>
                <a:gridCol w="854125"/>
              </a:tblGrid>
              <a:tr h="594588">
                <a:tc>
                  <a:txBody>
                    <a:bodyPr/>
                    <a:lstStyle/>
                    <a:p>
                      <a:r>
                        <a:rPr lang="en-US" sz="1600" dirty="0" smtClean="0"/>
                        <a:t>WI</a:t>
                      </a:r>
                      <a:endParaRPr lang="en-US" sz="1600" dirty="0"/>
                    </a:p>
                  </a:txBody>
                  <a:tcPr marL="91443" marR="91443" marT="45730" marB="45730"/>
                </a:tc>
                <a:tc>
                  <a:txBody>
                    <a:bodyPr/>
                    <a:lstStyle/>
                    <a:p>
                      <a:r>
                        <a:rPr lang="en-US" sz="1600" dirty="0" smtClean="0"/>
                        <a:t>Work Item</a:t>
                      </a:r>
                      <a:endParaRPr lang="en-US" sz="1600" dirty="0"/>
                    </a:p>
                  </a:txBody>
                  <a:tcPr marL="91443" marR="91443" marT="45730" marB="45730"/>
                </a:tc>
                <a:tc>
                  <a:txBody>
                    <a:bodyPr/>
                    <a:lstStyle/>
                    <a:p>
                      <a:r>
                        <a:rPr lang="en-US" sz="1600" dirty="0" smtClean="0"/>
                        <a:t>WP</a:t>
                      </a:r>
                      <a:endParaRPr lang="en-US" sz="1600" dirty="0"/>
                    </a:p>
                  </a:txBody>
                  <a:tcPr marL="91443" marR="91443" marT="45730" marB="45730"/>
                </a:tc>
                <a:tc>
                  <a:txBody>
                    <a:bodyPr/>
                    <a:lstStyle/>
                    <a:p>
                      <a:pPr algn="l"/>
                      <a:endParaRPr lang="en-US" sz="1600" dirty="0" smtClean="0"/>
                    </a:p>
                  </a:txBody>
                  <a:tcPr marL="91443" marR="91443" marT="45730" marB="4573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100" b="1" i="0" u="none" strike="noStrike" kern="1200" cap="none" spc="0" normalizeH="0" baseline="0" noProof="0" dirty="0" smtClean="0">
                        <a:ln>
                          <a:noFill/>
                        </a:ln>
                        <a:solidFill>
                          <a:prstClr val="white"/>
                        </a:solidFill>
                        <a:effectLst/>
                        <a:uLnTx/>
                        <a:uFillTx/>
                        <a:latin typeface="+mn-lt"/>
                        <a:ea typeface="+mn-ea"/>
                        <a:cs typeface="+mn-cs"/>
                      </a:endParaRPr>
                    </a:p>
                  </a:txBody>
                  <a:tcPr marL="91443" marR="91443" marT="45730" marB="45730"/>
                </a:tc>
              </a:tr>
              <a:tr h="576625">
                <a:tc>
                  <a:txBody>
                    <a:bodyPr/>
                    <a:lstStyle/>
                    <a:p>
                      <a:r>
                        <a:rPr kumimoji="0" lang="en-GB" sz="1400" b="1" i="0" u="none" strike="noStrike" kern="1200" cap="none" normalizeH="0" baseline="0" dirty="0" smtClean="0">
                          <a:ln>
                            <a:noFill/>
                          </a:ln>
                          <a:solidFill>
                            <a:schemeClr val="bg1"/>
                          </a:solidFill>
                          <a:effectLst/>
                          <a:latin typeface="Calibri" pitchFamily="34" charset="0"/>
                          <a:ea typeface="+mn-ea"/>
                          <a:cs typeface="+mn-cs"/>
                        </a:rPr>
                        <a:t>FS_CUPS</a:t>
                      </a:r>
                      <a:endParaRPr kumimoji="0" lang="en-US" sz="1400" b="1" i="0" u="none" strike="noStrike" kern="1200" cap="none" normalizeH="0" baseline="0" dirty="0">
                        <a:ln>
                          <a:noFill/>
                        </a:ln>
                        <a:solidFill>
                          <a:schemeClr val="bg1"/>
                        </a:solidFill>
                        <a:effectLst/>
                        <a:latin typeface="Calibri" pitchFamily="34" charset="0"/>
                        <a:ea typeface="+mn-ea"/>
                        <a:cs typeface="+mn-cs"/>
                      </a:endParaRPr>
                    </a:p>
                  </a:txBody>
                  <a:tcPr marL="91443" marR="91443" marT="45725" marB="45725">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GB" sz="1400" b="1" i="0" u="none" strike="noStrike" kern="1200" cap="none" normalizeH="0" baseline="0" dirty="0" smtClean="0">
                          <a:ln>
                            <a:noFill/>
                          </a:ln>
                          <a:solidFill>
                            <a:schemeClr val="bg1"/>
                          </a:solidFill>
                          <a:effectLst/>
                          <a:latin typeface="Calibri" pitchFamily="34" charset="0"/>
                          <a:ea typeface="+mn-ea"/>
                          <a:cs typeface="+mn-cs"/>
                        </a:rPr>
                        <a:t>Feasibility Study on Control and User Plane Separation of EPC nodes</a:t>
                      </a:r>
                    </a:p>
                  </a:txBody>
                  <a:tcPr marL="118800" marR="118800" marT="90001" marB="90001">
                    <a:solidFill>
                      <a:srgbClr val="62A14D"/>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kern="1200" dirty="0" smtClean="0">
                          <a:solidFill>
                            <a:srgbClr val="7030A0"/>
                          </a:solidFill>
                          <a:latin typeface="+mn-lt"/>
                          <a:ea typeface="+mn-ea"/>
                          <a:cs typeface="+mn-cs"/>
                        </a:rPr>
                        <a:t>40 &gt; 100%</a:t>
                      </a:r>
                    </a:p>
                  </a:txBody>
                  <a:tcPr marL="91443" marR="91443" marT="45725" marB="45725">
                    <a:solidFill>
                      <a:srgbClr val="62A14D"/>
                    </a:solidFill>
                  </a:tcPr>
                </a:tc>
                <a:tc>
                  <a:txBody>
                    <a:bodyPr/>
                    <a:lstStyle/>
                    <a:p>
                      <a:pPr algn="ctr"/>
                      <a:endParaRPr kumimoji="0" lang="en-US" sz="1400" b="1" i="0" u="none" strike="noStrike" kern="1200" cap="none" normalizeH="0" baseline="0" dirty="0">
                        <a:ln>
                          <a:noFill/>
                        </a:ln>
                        <a:solidFill>
                          <a:schemeClr val="bg1"/>
                        </a:solidFill>
                        <a:effectLst/>
                        <a:latin typeface="Calibri" pitchFamily="34" charset="0"/>
                        <a:ea typeface="+mn-ea"/>
                        <a:cs typeface="+mn-cs"/>
                      </a:endParaRPr>
                    </a:p>
                  </a:txBody>
                  <a:tcPr marL="91443" marR="91443" marT="45725" marB="45725">
                    <a:solidFill>
                      <a:srgbClr val="62A14D"/>
                    </a:solidFill>
                  </a:tcPr>
                </a:tc>
                <a:tc>
                  <a:txBody>
                    <a:bodyPr/>
                    <a:lstStyle/>
                    <a:p>
                      <a:pPr algn="ctr"/>
                      <a:endParaRPr kumimoji="0" lang="en-US" sz="1400" b="1" i="0" u="none" strike="noStrike" kern="1200" cap="none" normalizeH="0" baseline="0" dirty="0">
                        <a:ln>
                          <a:noFill/>
                        </a:ln>
                        <a:solidFill>
                          <a:schemeClr val="bg1"/>
                        </a:solidFill>
                        <a:effectLst/>
                        <a:latin typeface="Calibri" pitchFamily="34" charset="0"/>
                        <a:ea typeface="+mn-ea"/>
                        <a:cs typeface="+mn-cs"/>
                      </a:endParaRPr>
                    </a:p>
                  </a:txBody>
                  <a:tcPr marL="91443" marR="91443" marT="45725" marB="45725">
                    <a:solidFill>
                      <a:srgbClr val="62A14D"/>
                    </a:solidFill>
                  </a:tcPr>
                </a:tc>
              </a:tr>
              <a:tr h="576625">
                <a:tc>
                  <a:txBody>
                    <a:bodyPr/>
                    <a:lstStyle/>
                    <a:p>
                      <a:endParaRPr kumimoji="0" lang="en-US" sz="1400" b="1" i="0" u="none" strike="noStrike" kern="1200" cap="none" normalizeH="0" baseline="0" dirty="0">
                        <a:ln>
                          <a:noFill/>
                        </a:ln>
                        <a:solidFill>
                          <a:schemeClr val="bg1"/>
                        </a:solidFill>
                        <a:effectLst/>
                        <a:latin typeface="Calibri" pitchFamily="34" charset="0"/>
                        <a:ea typeface="+mn-ea"/>
                        <a:cs typeface="+mn-cs"/>
                      </a:endParaRPr>
                    </a:p>
                  </a:txBody>
                  <a:tcPr marL="91443" marR="91443" marT="45725" marB="45725">
                    <a:solidFill>
                      <a:srgbClr val="7CCA62"/>
                    </a:solidFill>
                  </a:tcPr>
                </a:tc>
                <a:tc>
                  <a:txBody>
                    <a:bodyPr/>
                    <a:lstStyle/>
                    <a:p>
                      <a:pPr algn="l" fontAlgn="t"/>
                      <a:endParaRPr kumimoji="0" lang="en-US" sz="1400" b="1" i="0" u="none" strike="noStrike" kern="1200" cap="none" normalizeH="0" baseline="0" dirty="0" smtClean="0">
                        <a:ln>
                          <a:noFill/>
                        </a:ln>
                        <a:solidFill>
                          <a:schemeClr val="bg1"/>
                        </a:solidFill>
                        <a:effectLst/>
                        <a:latin typeface="Calibri" pitchFamily="34" charset="0"/>
                        <a:ea typeface="+mn-ea"/>
                        <a:cs typeface="+mn-cs"/>
                      </a:endParaRPr>
                    </a:p>
                  </a:txBody>
                  <a:tcPr marL="118800" marR="118800" marT="90001" marB="90001">
                    <a:solidFill>
                      <a:srgbClr val="7CCA62"/>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400" b="1" kern="1200" dirty="0" smtClean="0">
                        <a:solidFill>
                          <a:srgbClr val="7030A0"/>
                        </a:solidFill>
                        <a:latin typeface="+mn-lt"/>
                        <a:ea typeface="+mn-ea"/>
                        <a:cs typeface="+mn-cs"/>
                      </a:endParaRPr>
                    </a:p>
                  </a:txBody>
                  <a:tcPr marL="91443" marR="91443" marT="45725" marB="45725">
                    <a:solidFill>
                      <a:srgbClr val="7CCA62"/>
                    </a:solidFill>
                  </a:tcPr>
                </a:tc>
                <a:tc>
                  <a:txBody>
                    <a:bodyPr/>
                    <a:lstStyle/>
                    <a:p>
                      <a:pPr algn="ctr"/>
                      <a:endParaRPr lang="en-US" sz="1400" b="1" kern="1200" dirty="0">
                        <a:solidFill>
                          <a:srgbClr val="7030A0"/>
                        </a:solidFill>
                        <a:latin typeface="+mn-lt"/>
                        <a:ea typeface="+mn-ea"/>
                        <a:cs typeface="+mn-cs"/>
                      </a:endParaRPr>
                    </a:p>
                  </a:txBody>
                  <a:tcPr marL="91443" marR="91443" marT="45725" marB="45725">
                    <a:solidFill>
                      <a:srgbClr val="7CCA62"/>
                    </a:solidFill>
                  </a:tcPr>
                </a:tc>
                <a:tc>
                  <a:txBody>
                    <a:bodyPr/>
                    <a:lstStyle/>
                    <a:p>
                      <a:pPr algn="ctr"/>
                      <a:endParaRPr lang="en-US" sz="1400" b="1" kern="1200" dirty="0" smtClean="0">
                        <a:solidFill>
                          <a:srgbClr val="7030A0"/>
                        </a:solidFill>
                        <a:latin typeface="+mn-lt"/>
                        <a:ea typeface="+mn-ea"/>
                        <a:cs typeface="+mn-cs"/>
                      </a:endParaRPr>
                    </a:p>
                  </a:txBody>
                  <a:tcPr marL="91443" marR="91443" marT="45725" marB="45725">
                    <a:solidFill>
                      <a:srgbClr val="7CCA62"/>
                    </a:solidFill>
                  </a:tcPr>
                </a:tc>
              </a:tr>
            </a:tbl>
          </a:graphicData>
        </a:graphic>
      </p:graphicFrame>
      <p:sp>
        <p:nvSpPr>
          <p:cNvPr id="17428" name="Content Placeholder 7"/>
          <p:cNvSpPr>
            <a:spLocks noGrp="1"/>
          </p:cNvSpPr>
          <p:nvPr>
            <p:ph sz="half" idx="2"/>
          </p:nvPr>
        </p:nvSpPr>
        <p:spPr>
          <a:xfrm>
            <a:off x="435601" y="3742660"/>
            <a:ext cx="7069380" cy="3293140"/>
          </a:xfrm>
        </p:spPr>
        <p:txBody>
          <a:bodyPr/>
          <a:lstStyle/>
          <a:p>
            <a:r>
              <a:rPr lang="de-DE" altLang="de-DE" sz="2000" dirty="0" smtClean="0"/>
              <a:t>Progress</a:t>
            </a:r>
            <a:r>
              <a:rPr lang="de-DE" altLang="de-DE" sz="1800" dirty="0" smtClean="0"/>
              <a:t> since SA#71</a:t>
            </a:r>
          </a:p>
          <a:p>
            <a:pPr lvl="1"/>
            <a:r>
              <a:rPr lang="de-DE" altLang="de-DE" sz="1600" dirty="0" smtClean="0"/>
              <a:t>The study concluded and is submitted for approval.</a:t>
            </a:r>
          </a:p>
          <a:p>
            <a:pPr lvl="1"/>
            <a:r>
              <a:rPr lang="de-DE" altLang="de-DE" sz="1600" dirty="0" smtClean="0"/>
              <a:t>A related WID is agreed by SA2 and submitted for approval.</a:t>
            </a:r>
          </a:p>
          <a:p>
            <a:pPr lvl="1"/>
            <a:endParaRPr lang="de-DE" altLang="de-DE" sz="1600" dirty="0" smtClean="0"/>
          </a:p>
          <a:p>
            <a:r>
              <a:rPr lang="de-DE" altLang="de-DE" sz="2000" dirty="0" smtClean="0"/>
              <a:t>Next steps:</a:t>
            </a:r>
          </a:p>
          <a:p>
            <a:pPr lvl="1"/>
            <a:r>
              <a:rPr lang="de-DE" altLang="de-DE" sz="1600" dirty="0" smtClean="0"/>
              <a:t>Start the normative work, when the WID is approved.</a:t>
            </a:r>
            <a:endParaRPr lang="de-DE" altLang="de-DE" sz="1600" dirty="0" smtClean="0">
              <a:solidFill>
                <a:srgbClr val="FF0000"/>
              </a:solidFill>
            </a:endParaRPr>
          </a:p>
        </p:txBody>
      </p:sp>
    </p:spTree>
    <p:extLst>
      <p:ext uri="{BB962C8B-B14F-4D97-AF65-F5344CB8AC3E}">
        <p14:creationId xmlns="" xmlns:p14="http://schemas.microsoft.com/office/powerpoint/2010/main" val="113521868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5"/>
          <p:cNvSpPr>
            <a:spLocks noGrp="1"/>
          </p:cNvSpPr>
          <p:nvPr>
            <p:ph type="title"/>
          </p:nvPr>
        </p:nvSpPr>
        <p:spPr/>
        <p:txBody>
          <a:bodyPr/>
          <a:lstStyle/>
          <a:p>
            <a:r>
              <a:rPr lang="en-US" altLang="de-DE" sz="2800" b="1" dirty="0" smtClean="0"/>
              <a:t>2.3) Rel-14 Work and Maintenance(5/17)</a:t>
            </a:r>
            <a:endParaRPr lang="de-DE" altLang="de-DE" sz="2800" b="1" dirty="0" smtClean="0"/>
          </a:p>
        </p:txBody>
      </p:sp>
      <p:graphicFrame>
        <p:nvGraphicFramePr>
          <p:cNvPr id="9" name="Content Placeholder 8"/>
          <p:cNvGraphicFramePr>
            <a:graphicFrameLocks noGrp="1"/>
          </p:cNvGraphicFramePr>
          <p:nvPr>
            <p:ph sz="half" idx="1"/>
            <p:extLst>
              <p:ext uri="{D42A27DB-BD31-4B8C-83A1-F6EECF244321}">
                <p14:modId xmlns="" xmlns:p14="http://schemas.microsoft.com/office/powerpoint/2010/main" val="2055578400"/>
              </p:ext>
            </p:extLst>
          </p:nvPr>
        </p:nvGraphicFramePr>
        <p:xfrm>
          <a:off x="179388" y="1376363"/>
          <a:ext cx="8569325" cy="1777935"/>
        </p:xfrm>
        <a:graphic>
          <a:graphicData uri="http://schemas.openxmlformats.org/drawingml/2006/table">
            <a:tbl>
              <a:tblPr firstRow="1" bandRow="1">
                <a:tableStyleId>{8FD4443E-F989-4FC4-A0C8-D5A2AF1F390B}</a:tableStyleId>
              </a:tblPr>
              <a:tblGrid>
                <a:gridCol w="1378496"/>
                <a:gridCol w="4320480"/>
                <a:gridCol w="1224136"/>
                <a:gridCol w="792088"/>
                <a:gridCol w="854125"/>
              </a:tblGrid>
              <a:tr h="594588">
                <a:tc>
                  <a:txBody>
                    <a:bodyPr/>
                    <a:lstStyle/>
                    <a:p>
                      <a:r>
                        <a:rPr lang="en-US" sz="1600" dirty="0" smtClean="0"/>
                        <a:t>WI</a:t>
                      </a:r>
                      <a:endParaRPr lang="en-US" sz="1600" dirty="0"/>
                    </a:p>
                  </a:txBody>
                  <a:tcPr marL="91443" marR="91443" marT="45730" marB="45730"/>
                </a:tc>
                <a:tc>
                  <a:txBody>
                    <a:bodyPr/>
                    <a:lstStyle/>
                    <a:p>
                      <a:r>
                        <a:rPr lang="en-US" sz="1600" smtClean="0"/>
                        <a:t>Work Item</a:t>
                      </a:r>
                      <a:endParaRPr lang="en-US" sz="1600" dirty="0"/>
                    </a:p>
                  </a:txBody>
                  <a:tcPr marL="91443" marR="91443" marT="45730" marB="45730"/>
                </a:tc>
                <a:tc>
                  <a:txBody>
                    <a:bodyPr/>
                    <a:lstStyle/>
                    <a:p>
                      <a:r>
                        <a:rPr lang="en-US" sz="1600" dirty="0" smtClean="0"/>
                        <a:t>WP</a:t>
                      </a:r>
                      <a:endParaRPr lang="en-US" sz="1600" dirty="0"/>
                    </a:p>
                  </a:txBody>
                  <a:tcPr marL="91443" marR="91443" marT="45730" marB="45730"/>
                </a:tc>
                <a:tc>
                  <a:txBody>
                    <a:bodyPr/>
                    <a:lstStyle/>
                    <a:p>
                      <a:pPr algn="l"/>
                      <a:endParaRPr lang="en-US" sz="1600" dirty="0" smtClean="0"/>
                    </a:p>
                  </a:txBody>
                  <a:tcPr marL="91443" marR="91443" marT="45730" marB="4573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100" b="1" i="0" u="none" strike="noStrike" kern="1200" cap="none" spc="0" normalizeH="0" baseline="0" noProof="0" dirty="0" smtClean="0">
                        <a:ln>
                          <a:noFill/>
                        </a:ln>
                        <a:solidFill>
                          <a:prstClr val="white"/>
                        </a:solidFill>
                        <a:effectLst/>
                        <a:uLnTx/>
                        <a:uFillTx/>
                        <a:latin typeface="+mn-lt"/>
                        <a:ea typeface="+mn-ea"/>
                        <a:cs typeface="+mn-cs"/>
                      </a:endParaRPr>
                    </a:p>
                  </a:txBody>
                  <a:tcPr marL="91443" marR="91443" marT="45730" marB="45730"/>
                </a:tc>
              </a:tr>
              <a:tr h="576625">
                <a:tc>
                  <a:txBody>
                    <a:bodyPr/>
                    <a:lstStyle/>
                    <a:p>
                      <a:r>
                        <a:rPr kumimoji="0" lang="en-US" sz="1400" b="1" i="0" u="none" strike="noStrike" kern="1200" cap="none" normalizeH="0" baseline="0" dirty="0" smtClean="0">
                          <a:ln>
                            <a:noFill/>
                          </a:ln>
                          <a:solidFill>
                            <a:schemeClr val="bg1"/>
                          </a:solidFill>
                          <a:effectLst/>
                          <a:latin typeface="Calibri" pitchFamily="34" charset="0"/>
                          <a:ea typeface="+mn-ea"/>
                          <a:cs typeface="+mn-cs"/>
                        </a:rPr>
                        <a:t>FS_AULC</a:t>
                      </a:r>
                      <a:endParaRPr kumimoji="0" lang="en-US" sz="1400" b="1" i="0" u="none" strike="noStrike" kern="1200" cap="none" normalizeH="0" baseline="0" dirty="0">
                        <a:ln>
                          <a:noFill/>
                        </a:ln>
                        <a:solidFill>
                          <a:schemeClr val="bg1"/>
                        </a:solidFill>
                        <a:effectLst/>
                        <a:latin typeface="Calibri" pitchFamily="34" charset="0"/>
                        <a:ea typeface="+mn-ea"/>
                        <a:cs typeface="+mn-cs"/>
                      </a:endParaRPr>
                    </a:p>
                  </a:txBody>
                  <a:tcPr marL="91443" marR="91443" marT="45725" marB="45725">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GB" sz="1400" b="1" i="0" u="none" strike="noStrike" kern="1200" cap="none" normalizeH="0" baseline="0" dirty="0" smtClean="0">
                          <a:ln>
                            <a:noFill/>
                          </a:ln>
                          <a:solidFill>
                            <a:schemeClr val="bg1"/>
                          </a:solidFill>
                          <a:effectLst/>
                          <a:latin typeface="Calibri" pitchFamily="34" charset="0"/>
                          <a:ea typeface="+mn-ea"/>
                          <a:cs typeface="+mn-cs"/>
                        </a:rPr>
                        <a:t>Study on improvement of awareness of user location change</a:t>
                      </a:r>
                    </a:p>
                  </a:txBody>
                  <a:tcPr marL="118800" marR="118800" marT="90001" marB="90001">
                    <a:solidFill>
                      <a:srgbClr val="62A14D"/>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kern="1200" dirty="0" smtClean="0">
                          <a:solidFill>
                            <a:srgbClr val="7030A0"/>
                          </a:solidFill>
                          <a:latin typeface="+mn-lt"/>
                          <a:ea typeface="+mn-ea"/>
                          <a:cs typeface="+mn-cs"/>
                        </a:rPr>
                        <a:t>70 &gt; 100%</a:t>
                      </a:r>
                    </a:p>
                  </a:txBody>
                  <a:tcPr marL="91443" marR="91443" marT="45725" marB="45725">
                    <a:solidFill>
                      <a:srgbClr val="62A14D"/>
                    </a:solidFill>
                  </a:tcPr>
                </a:tc>
                <a:tc>
                  <a:txBody>
                    <a:bodyPr/>
                    <a:lstStyle/>
                    <a:p>
                      <a:pPr algn="ctr"/>
                      <a:endParaRPr kumimoji="0" lang="en-US" sz="1400" b="1" i="0" u="none" strike="noStrike" kern="1200" cap="none" normalizeH="0" baseline="0" dirty="0">
                        <a:ln>
                          <a:noFill/>
                        </a:ln>
                        <a:solidFill>
                          <a:schemeClr val="bg1"/>
                        </a:solidFill>
                        <a:effectLst/>
                        <a:latin typeface="Calibri" pitchFamily="34" charset="0"/>
                        <a:ea typeface="+mn-ea"/>
                        <a:cs typeface="+mn-cs"/>
                      </a:endParaRPr>
                    </a:p>
                  </a:txBody>
                  <a:tcPr marL="91443" marR="91443" marT="45725" marB="45725">
                    <a:solidFill>
                      <a:srgbClr val="62A14D"/>
                    </a:solidFill>
                  </a:tcPr>
                </a:tc>
                <a:tc>
                  <a:txBody>
                    <a:bodyPr/>
                    <a:lstStyle/>
                    <a:p>
                      <a:pPr algn="ctr"/>
                      <a:endParaRPr kumimoji="0" lang="en-US" sz="1400" b="1" i="0" u="none" strike="noStrike" kern="1200" cap="none" normalizeH="0" baseline="0" dirty="0">
                        <a:ln>
                          <a:noFill/>
                        </a:ln>
                        <a:solidFill>
                          <a:schemeClr val="bg1"/>
                        </a:solidFill>
                        <a:effectLst/>
                        <a:latin typeface="Calibri" pitchFamily="34" charset="0"/>
                        <a:ea typeface="+mn-ea"/>
                        <a:cs typeface="+mn-cs"/>
                      </a:endParaRPr>
                    </a:p>
                  </a:txBody>
                  <a:tcPr marL="91443" marR="91443" marT="45725" marB="45725">
                    <a:solidFill>
                      <a:srgbClr val="62A14D"/>
                    </a:solidFill>
                  </a:tcPr>
                </a:tc>
              </a:tr>
              <a:tr h="576625">
                <a:tc>
                  <a:txBody>
                    <a:bodyPr/>
                    <a:lstStyle/>
                    <a:p>
                      <a:r>
                        <a:rPr kumimoji="0" lang="en-US" sz="1400" b="1" i="0" u="none" strike="noStrike" kern="1200" cap="none" normalizeH="0" baseline="0" dirty="0" smtClean="0">
                          <a:ln>
                            <a:noFill/>
                          </a:ln>
                          <a:solidFill>
                            <a:schemeClr val="bg1"/>
                          </a:solidFill>
                          <a:effectLst/>
                          <a:latin typeface="Calibri" pitchFamily="34" charset="0"/>
                          <a:ea typeface="+mn-ea"/>
                          <a:cs typeface="+mn-cs"/>
                        </a:rPr>
                        <a:t>“AULC”</a:t>
                      </a:r>
                      <a:endParaRPr kumimoji="0" lang="en-US" sz="1400" b="1" i="0" u="none" strike="noStrike" kern="1200" cap="none" normalizeH="0" baseline="0" dirty="0">
                        <a:ln>
                          <a:noFill/>
                        </a:ln>
                        <a:solidFill>
                          <a:schemeClr val="bg1"/>
                        </a:solidFill>
                        <a:effectLst/>
                        <a:latin typeface="Calibri" pitchFamily="34" charset="0"/>
                        <a:ea typeface="+mn-ea"/>
                        <a:cs typeface="+mn-cs"/>
                      </a:endParaRPr>
                    </a:p>
                  </a:txBody>
                  <a:tcPr marL="91443" marR="91443" marT="45725" marB="45725">
                    <a:solidFill>
                      <a:srgbClr val="7CCA62"/>
                    </a:solidFill>
                  </a:tcPr>
                </a:tc>
                <a:tc>
                  <a:txBody>
                    <a:bodyPr/>
                    <a:lstStyle/>
                    <a:p>
                      <a:pPr algn="l" fontAlgn="t"/>
                      <a:r>
                        <a:rPr kumimoji="0" lang="en-GB" altLang="zh-CN" sz="1400" b="1" i="0" u="none" strike="noStrike" kern="1200" cap="none" normalizeH="0" baseline="0" dirty="0" smtClean="0">
                          <a:ln>
                            <a:noFill/>
                          </a:ln>
                          <a:solidFill>
                            <a:schemeClr val="bg1"/>
                          </a:solidFill>
                          <a:effectLst/>
                          <a:latin typeface="Calibri" pitchFamily="34" charset="0"/>
                          <a:ea typeface="+mn-ea"/>
                          <a:cs typeface="+mn-cs"/>
                        </a:rPr>
                        <a:t>Improvement of awareness of user location change</a:t>
                      </a:r>
                      <a:endParaRPr kumimoji="0" lang="en-US" sz="1400" b="1" i="0" u="none" strike="noStrike" kern="1200" cap="none" normalizeH="0" baseline="0" dirty="0" smtClean="0">
                        <a:ln>
                          <a:noFill/>
                        </a:ln>
                        <a:solidFill>
                          <a:schemeClr val="bg1"/>
                        </a:solidFill>
                        <a:effectLst/>
                        <a:latin typeface="Calibri" pitchFamily="34" charset="0"/>
                        <a:ea typeface="+mn-ea"/>
                        <a:cs typeface="+mn-cs"/>
                      </a:endParaRPr>
                    </a:p>
                  </a:txBody>
                  <a:tcPr marL="118800" marR="118800" marT="90001" marB="90001">
                    <a:solidFill>
                      <a:srgbClr val="7CCA62"/>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kern="1200" dirty="0" smtClean="0">
                          <a:solidFill>
                            <a:srgbClr val="7030A0"/>
                          </a:solidFill>
                          <a:latin typeface="+mn-lt"/>
                          <a:ea typeface="+mn-ea"/>
                          <a:cs typeface="+mn-cs"/>
                        </a:rPr>
                        <a:t>0 &gt; 10%</a:t>
                      </a:r>
                    </a:p>
                  </a:txBody>
                  <a:tcPr marL="91443" marR="91443" marT="45725" marB="45725">
                    <a:solidFill>
                      <a:srgbClr val="7CCA62"/>
                    </a:solidFill>
                  </a:tcPr>
                </a:tc>
                <a:tc>
                  <a:txBody>
                    <a:bodyPr/>
                    <a:lstStyle/>
                    <a:p>
                      <a:pPr algn="ctr"/>
                      <a:endParaRPr kumimoji="0" lang="en-US" sz="1400" b="1" i="0" u="none" strike="noStrike" kern="1200" cap="none" normalizeH="0" baseline="0" dirty="0">
                        <a:ln>
                          <a:noFill/>
                        </a:ln>
                        <a:solidFill>
                          <a:schemeClr val="bg1"/>
                        </a:solidFill>
                        <a:effectLst/>
                        <a:latin typeface="Calibri" pitchFamily="34" charset="0"/>
                        <a:ea typeface="+mn-ea"/>
                        <a:cs typeface="+mn-cs"/>
                      </a:endParaRPr>
                    </a:p>
                  </a:txBody>
                  <a:tcPr marL="91443" marR="91443" marT="45725" marB="45725">
                    <a:solidFill>
                      <a:srgbClr val="7CCA62"/>
                    </a:solidFill>
                  </a:tcPr>
                </a:tc>
                <a:tc>
                  <a:txBody>
                    <a:bodyPr/>
                    <a:lstStyle/>
                    <a:p>
                      <a:pPr algn="ctr"/>
                      <a:endParaRPr kumimoji="0" lang="en-US" sz="1400" b="1" i="0" u="none" strike="noStrike" kern="1200" cap="none" normalizeH="0" baseline="0" dirty="0" smtClean="0">
                        <a:ln>
                          <a:noFill/>
                        </a:ln>
                        <a:solidFill>
                          <a:schemeClr val="bg1"/>
                        </a:solidFill>
                        <a:effectLst/>
                        <a:latin typeface="Calibri" pitchFamily="34" charset="0"/>
                        <a:ea typeface="+mn-ea"/>
                        <a:cs typeface="+mn-cs"/>
                      </a:endParaRPr>
                    </a:p>
                  </a:txBody>
                  <a:tcPr marL="91443" marR="91443" marT="45725" marB="45725">
                    <a:solidFill>
                      <a:srgbClr val="7CCA62"/>
                    </a:solidFill>
                  </a:tcPr>
                </a:tc>
              </a:tr>
            </a:tbl>
          </a:graphicData>
        </a:graphic>
      </p:graphicFrame>
      <p:sp>
        <p:nvSpPr>
          <p:cNvPr id="17428" name="Content Placeholder 7"/>
          <p:cNvSpPr>
            <a:spLocks noGrp="1"/>
          </p:cNvSpPr>
          <p:nvPr>
            <p:ph sz="half" idx="2"/>
          </p:nvPr>
        </p:nvSpPr>
        <p:spPr>
          <a:xfrm>
            <a:off x="435600" y="3545457"/>
            <a:ext cx="8280400" cy="2663957"/>
          </a:xfrm>
        </p:spPr>
        <p:txBody>
          <a:bodyPr/>
          <a:lstStyle/>
          <a:p>
            <a:r>
              <a:rPr lang="de-DE" altLang="de-DE" sz="2000" dirty="0" smtClean="0"/>
              <a:t>Progress</a:t>
            </a:r>
            <a:r>
              <a:rPr lang="de-DE" altLang="de-DE" sz="1800" dirty="0" smtClean="0"/>
              <a:t> since SA#71</a:t>
            </a:r>
          </a:p>
          <a:p>
            <a:pPr lvl="1"/>
            <a:r>
              <a:rPr lang="de-DE" altLang="de-DE" sz="1600" dirty="0" smtClean="0"/>
              <a:t>The study concluded and is submitted for approval.</a:t>
            </a:r>
          </a:p>
          <a:p>
            <a:pPr lvl="1"/>
            <a:r>
              <a:rPr lang="de-DE" altLang="de-DE" sz="1600" dirty="0" smtClean="0"/>
              <a:t>A related WID is agreed by SA2 and submitted for approval.</a:t>
            </a:r>
          </a:p>
          <a:p>
            <a:pPr lvl="1"/>
            <a:r>
              <a:rPr lang="en-GB" sz="1600" dirty="0" smtClean="0"/>
              <a:t>Related CRs were discussed, but none yet agreed.</a:t>
            </a:r>
          </a:p>
          <a:p>
            <a:pPr lvl="1"/>
            <a:endParaRPr lang="de-DE" altLang="de-DE" sz="1600" dirty="0" smtClean="0"/>
          </a:p>
          <a:p>
            <a:r>
              <a:rPr lang="de-DE" altLang="de-DE" sz="2000" dirty="0" smtClean="0"/>
              <a:t>Next steps:</a:t>
            </a:r>
          </a:p>
          <a:p>
            <a:pPr lvl="1"/>
            <a:r>
              <a:rPr lang="de-DE" altLang="de-DE" sz="1600" dirty="0" smtClean="0"/>
              <a:t>Continue the normative work, when the WID is approved.</a:t>
            </a:r>
            <a:endParaRPr lang="de-DE" altLang="de-DE" sz="1600" dirty="0" smtClean="0">
              <a:solidFill>
                <a:srgbClr val="FF0000"/>
              </a:solidFill>
            </a:endParaRPr>
          </a:p>
        </p:txBody>
      </p:sp>
    </p:spTree>
    <p:extLst>
      <p:ext uri="{BB962C8B-B14F-4D97-AF65-F5344CB8AC3E}">
        <p14:creationId xmlns="" xmlns:p14="http://schemas.microsoft.com/office/powerpoint/2010/main" val="1135218684"/>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5"/>
          <p:cNvSpPr>
            <a:spLocks noGrp="1"/>
          </p:cNvSpPr>
          <p:nvPr>
            <p:ph type="title"/>
          </p:nvPr>
        </p:nvSpPr>
        <p:spPr/>
        <p:txBody>
          <a:bodyPr/>
          <a:lstStyle/>
          <a:p>
            <a:r>
              <a:rPr lang="en-US" altLang="de-DE" sz="2800" b="1" dirty="0" smtClean="0"/>
              <a:t>2.3) Rel-14 Work and Maintenance(6/17)</a:t>
            </a:r>
            <a:endParaRPr lang="de-DE" altLang="de-DE" sz="2800" b="1" dirty="0" smtClean="0"/>
          </a:p>
        </p:txBody>
      </p:sp>
      <p:graphicFrame>
        <p:nvGraphicFramePr>
          <p:cNvPr id="9" name="Content Placeholder 8"/>
          <p:cNvGraphicFramePr>
            <a:graphicFrameLocks noGrp="1"/>
          </p:cNvGraphicFramePr>
          <p:nvPr>
            <p:ph sz="half" idx="1"/>
            <p:extLst>
              <p:ext uri="{D42A27DB-BD31-4B8C-83A1-F6EECF244321}">
                <p14:modId xmlns="" xmlns:p14="http://schemas.microsoft.com/office/powerpoint/2010/main" val="2160340988"/>
              </p:ext>
            </p:extLst>
          </p:nvPr>
        </p:nvGraphicFramePr>
        <p:xfrm>
          <a:off x="179388" y="1376363"/>
          <a:ext cx="8569325" cy="1171213"/>
        </p:xfrm>
        <a:graphic>
          <a:graphicData uri="http://schemas.openxmlformats.org/drawingml/2006/table">
            <a:tbl>
              <a:tblPr firstRow="1" bandRow="1">
                <a:tableStyleId>{8FD4443E-F989-4FC4-A0C8-D5A2AF1F390B}</a:tableStyleId>
              </a:tblPr>
              <a:tblGrid>
                <a:gridCol w="1378496"/>
                <a:gridCol w="4320480"/>
                <a:gridCol w="1224136"/>
                <a:gridCol w="792088"/>
                <a:gridCol w="854125"/>
              </a:tblGrid>
              <a:tr h="594588">
                <a:tc>
                  <a:txBody>
                    <a:bodyPr/>
                    <a:lstStyle/>
                    <a:p>
                      <a:r>
                        <a:rPr lang="en-US" sz="1600" dirty="0" smtClean="0"/>
                        <a:t>WI</a:t>
                      </a:r>
                      <a:endParaRPr lang="en-US" sz="1600" dirty="0"/>
                    </a:p>
                  </a:txBody>
                  <a:tcPr marL="91443" marR="91443" marT="45730" marB="45730"/>
                </a:tc>
                <a:tc>
                  <a:txBody>
                    <a:bodyPr/>
                    <a:lstStyle/>
                    <a:p>
                      <a:r>
                        <a:rPr lang="en-US" sz="1600" dirty="0" smtClean="0"/>
                        <a:t>Work Item</a:t>
                      </a:r>
                      <a:endParaRPr lang="en-US" sz="1600" dirty="0"/>
                    </a:p>
                  </a:txBody>
                  <a:tcPr marL="91443" marR="91443" marT="45730" marB="45730"/>
                </a:tc>
                <a:tc>
                  <a:txBody>
                    <a:bodyPr/>
                    <a:lstStyle/>
                    <a:p>
                      <a:r>
                        <a:rPr lang="en-US" sz="1600" dirty="0" smtClean="0"/>
                        <a:t>WP</a:t>
                      </a:r>
                      <a:endParaRPr lang="en-US" sz="1600" dirty="0"/>
                    </a:p>
                  </a:txBody>
                  <a:tcPr marL="91443" marR="91443" marT="45730" marB="45730"/>
                </a:tc>
                <a:tc>
                  <a:txBody>
                    <a:bodyPr/>
                    <a:lstStyle/>
                    <a:p>
                      <a:pPr algn="l"/>
                      <a:endParaRPr lang="en-US" sz="1600" dirty="0" smtClean="0"/>
                    </a:p>
                  </a:txBody>
                  <a:tcPr marL="91443" marR="91443" marT="45730" marB="4573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100" b="1" i="0" u="none" strike="noStrike" kern="1200" cap="none" spc="0" normalizeH="0" baseline="0" noProof="0" dirty="0" smtClean="0">
                        <a:ln>
                          <a:noFill/>
                        </a:ln>
                        <a:solidFill>
                          <a:prstClr val="white"/>
                        </a:solidFill>
                        <a:effectLst/>
                        <a:uLnTx/>
                        <a:uFillTx/>
                        <a:latin typeface="+mn-lt"/>
                        <a:ea typeface="+mn-ea"/>
                        <a:cs typeface="+mn-cs"/>
                      </a:endParaRPr>
                    </a:p>
                  </a:txBody>
                  <a:tcPr marL="91443" marR="91443" marT="45730" marB="45730"/>
                </a:tc>
              </a:tr>
              <a:tr h="576625">
                <a:tc>
                  <a:txBody>
                    <a:bodyPr/>
                    <a:lstStyle/>
                    <a:p>
                      <a:r>
                        <a:rPr kumimoji="0" lang="en-US" sz="1400" b="1" i="0" u="none" strike="noStrike" kern="1200" cap="none" normalizeH="0" baseline="0" dirty="0" err="1" smtClean="0">
                          <a:ln>
                            <a:noFill/>
                          </a:ln>
                          <a:solidFill>
                            <a:schemeClr val="bg1"/>
                          </a:solidFill>
                          <a:effectLst/>
                          <a:latin typeface="Calibri" pitchFamily="34" charset="0"/>
                          <a:ea typeface="+mn-ea"/>
                          <a:cs typeface="+mn-cs"/>
                        </a:rPr>
                        <a:t>FS_NexGen</a:t>
                      </a:r>
                      <a:endParaRPr kumimoji="0" lang="en-US" sz="1400" b="1" i="0" u="none" strike="noStrike" kern="1200" cap="none" normalizeH="0" baseline="0" dirty="0">
                        <a:ln>
                          <a:noFill/>
                        </a:ln>
                        <a:solidFill>
                          <a:schemeClr val="bg1"/>
                        </a:solidFill>
                        <a:effectLst/>
                        <a:latin typeface="Calibri" pitchFamily="34" charset="0"/>
                        <a:ea typeface="+mn-ea"/>
                        <a:cs typeface="+mn-cs"/>
                      </a:endParaRPr>
                    </a:p>
                  </a:txBody>
                  <a:tcPr marL="91443" marR="91443" marT="45725" marB="45725">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GB" sz="1400" b="1" i="0" u="none" strike="noStrike" kern="1200" cap="none" normalizeH="0" baseline="0" dirty="0" smtClean="0">
                          <a:ln>
                            <a:noFill/>
                          </a:ln>
                          <a:solidFill>
                            <a:schemeClr val="bg1"/>
                          </a:solidFill>
                          <a:effectLst/>
                          <a:latin typeface="Calibri" pitchFamily="34" charset="0"/>
                          <a:ea typeface="+mn-ea"/>
                          <a:cs typeface="+mn-cs"/>
                        </a:rPr>
                        <a:t>Study on Architecture for Next Generation System </a:t>
                      </a:r>
                    </a:p>
                  </a:txBody>
                  <a:tcPr marL="118800" marR="118800" marT="90001" marB="90001">
                    <a:solidFill>
                      <a:srgbClr val="62A14D"/>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kern="1200" dirty="0" smtClean="0">
                          <a:solidFill>
                            <a:srgbClr val="7030A0"/>
                          </a:solidFill>
                          <a:latin typeface="+mn-lt"/>
                          <a:ea typeface="+mn-ea"/>
                          <a:cs typeface="+mn-cs"/>
                        </a:rPr>
                        <a:t>15 &gt; 35%</a:t>
                      </a:r>
                    </a:p>
                  </a:txBody>
                  <a:tcPr marL="91443" marR="91443" marT="45725" marB="45725">
                    <a:solidFill>
                      <a:srgbClr val="62A14D"/>
                    </a:solidFill>
                  </a:tcPr>
                </a:tc>
                <a:tc>
                  <a:txBody>
                    <a:bodyPr/>
                    <a:lstStyle/>
                    <a:p>
                      <a:pPr algn="ctr"/>
                      <a:endParaRPr kumimoji="0" lang="en-US" sz="1400" b="1" i="0" u="none" strike="noStrike" kern="1200" cap="none" normalizeH="0" baseline="0" dirty="0">
                        <a:ln>
                          <a:noFill/>
                        </a:ln>
                        <a:solidFill>
                          <a:schemeClr val="bg1"/>
                        </a:solidFill>
                        <a:effectLst/>
                        <a:latin typeface="Calibri" pitchFamily="34" charset="0"/>
                        <a:ea typeface="+mn-ea"/>
                        <a:cs typeface="+mn-cs"/>
                      </a:endParaRPr>
                    </a:p>
                  </a:txBody>
                  <a:tcPr marL="91443" marR="91443" marT="45725" marB="45725">
                    <a:solidFill>
                      <a:srgbClr val="62A14D"/>
                    </a:solidFill>
                  </a:tcPr>
                </a:tc>
                <a:tc>
                  <a:txBody>
                    <a:bodyPr/>
                    <a:lstStyle/>
                    <a:p>
                      <a:pPr algn="ctr"/>
                      <a:endParaRPr kumimoji="0" lang="en-US" sz="1400" b="1" i="0" u="none" strike="noStrike" kern="1200" cap="none" normalizeH="0" baseline="0" dirty="0">
                        <a:ln>
                          <a:noFill/>
                        </a:ln>
                        <a:solidFill>
                          <a:schemeClr val="bg1"/>
                        </a:solidFill>
                        <a:effectLst/>
                        <a:latin typeface="Calibri" pitchFamily="34" charset="0"/>
                        <a:ea typeface="+mn-ea"/>
                        <a:cs typeface="+mn-cs"/>
                      </a:endParaRPr>
                    </a:p>
                  </a:txBody>
                  <a:tcPr marL="91443" marR="91443" marT="45725" marB="45725">
                    <a:solidFill>
                      <a:srgbClr val="62A14D"/>
                    </a:solidFill>
                  </a:tcPr>
                </a:tc>
              </a:tr>
            </a:tbl>
          </a:graphicData>
        </a:graphic>
      </p:graphicFrame>
      <p:sp>
        <p:nvSpPr>
          <p:cNvPr id="17428" name="Content Placeholder 7"/>
          <p:cNvSpPr>
            <a:spLocks noGrp="1"/>
          </p:cNvSpPr>
          <p:nvPr>
            <p:ph sz="half" idx="2"/>
          </p:nvPr>
        </p:nvSpPr>
        <p:spPr>
          <a:xfrm>
            <a:off x="353683" y="2541182"/>
            <a:ext cx="8402128" cy="3723142"/>
          </a:xfrm>
        </p:spPr>
        <p:txBody>
          <a:bodyPr/>
          <a:lstStyle/>
          <a:p>
            <a:r>
              <a:rPr lang="de-DE" altLang="de-DE" sz="2000" dirty="0" smtClean="0"/>
              <a:t>Progress</a:t>
            </a:r>
            <a:r>
              <a:rPr lang="de-DE" altLang="de-DE" sz="1800" dirty="0" smtClean="0"/>
              <a:t> since SA#71</a:t>
            </a:r>
          </a:p>
          <a:p>
            <a:pPr lvl="1"/>
            <a:r>
              <a:rPr lang="en-GB" sz="1600" dirty="0" smtClean="0"/>
              <a:t>About 90 agreed </a:t>
            </a:r>
            <a:r>
              <a:rPr lang="en-GB" sz="1600" dirty="0" err="1" smtClean="0"/>
              <a:t>tdocs</a:t>
            </a:r>
            <a:r>
              <a:rPr lang="en-GB" sz="1600" dirty="0" smtClean="0"/>
              <a:t> with new or updated key issues, assumptions, solutions for the TR.</a:t>
            </a:r>
          </a:p>
          <a:p>
            <a:pPr lvl="1"/>
            <a:r>
              <a:rPr lang="en-GB" sz="1600" dirty="0" smtClean="0"/>
              <a:t>Current work focuses on the key issues that are identified as relevant for a complete initial system. Most of the scheduled items progress reasonably. Some interim agreements on a few aspects from slicing and </a:t>
            </a:r>
            <a:r>
              <a:rPr lang="en-GB" sz="1600" dirty="0" err="1" smtClean="0"/>
              <a:t>QoS</a:t>
            </a:r>
            <a:r>
              <a:rPr lang="en-GB" sz="1600" dirty="0" smtClean="0"/>
              <a:t>. </a:t>
            </a:r>
          </a:p>
          <a:p>
            <a:pPr lvl="1"/>
            <a:r>
              <a:rPr lang="en-GB" sz="1600" dirty="0" smtClean="0"/>
              <a:t>Work Task descriptions introduced for better managing large key issues.</a:t>
            </a:r>
          </a:p>
          <a:p>
            <a:pPr lvl="1"/>
            <a:r>
              <a:rPr lang="en-GB" sz="1600" dirty="0" smtClean="0"/>
              <a:t>Joint session with RAN 2 and RAN3. See next slide.</a:t>
            </a:r>
            <a:r>
              <a:rPr lang="de-DE" altLang="de-DE" sz="1600" dirty="0" smtClean="0"/>
              <a:t> </a:t>
            </a:r>
          </a:p>
          <a:p>
            <a:pPr lvl="1"/>
            <a:r>
              <a:rPr lang="de-DE" altLang="de-DE" sz="1600" dirty="0" smtClean="0"/>
              <a:t>Meeting resources ramped up during Q2 to about 2.5 session streams, mainly adding NG sessions (but also due to CIoT workload).  </a:t>
            </a:r>
            <a:r>
              <a:rPr lang="de-DE" altLang="de-DE" sz="1600" smtClean="0"/>
              <a:t>SA2#115 </a:t>
            </a:r>
            <a:r>
              <a:rPr lang="de-DE" altLang="de-DE" sz="1600" dirty="0" smtClean="0"/>
              <a:t>had an almost continous stream of sessions on NG. Only two TUs were not on NG. At current stage a larger number of revision sessions is needed for NG.</a:t>
            </a:r>
            <a:endParaRPr lang="en-GB" sz="1600" dirty="0" smtClean="0"/>
          </a:p>
          <a:p>
            <a:r>
              <a:rPr lang="de-DE" altLang="de-DE" sz="2000" dirty="0" smtClean="0"/>
              <a:t>Next steps:</a:t>
            </a:r>
          </a:p>
          <a:p>
            <a:pPr lvl="1"/>
            <a:r>
              <a:rPr lang="de-DE" altLang="de-DE" sz="1600" dirty="0" smtClean="0"/>
              <a:t>Continue the study. </a:t>
            </a:r>
          </a:p>
          <a:p>
            <a:pPr lvl="1"/>
            <a:endParaRPr lang="en-GB" sz="1600" dirty="0" smtClean="0"/>
          </a:p>
        </p:txBody>
      </p:sp>
    </p:spTree>
    <p:extLst>
      <p:ext uri="{BB962C8B-B14F-4D97-AF65-F5344CB8AC3E}">
        <p14:creationId xmlns="" xmlns:p14="http://schemas.microsoft.com/office/powerpoint/2010/main" val="113521868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5"/>
          <p:cNvSpPr>
            <a:spLocks noGrp="1"/>
          </p:cNvSpPr>
          <p:nvPr>
            <p:ph type="title"/>
          </p:nvPr>
        </p:nvSpPr>
        <p:spPr/>
        <p:txBody>
          <a:bodyPr/>
          <a:lstStyle/>
          <a:p>
            <a:r>
              <a:rPr lang="en-US" altLang="de-DE" sz="2800" b="1" dirty="0" smtClean="0"/>
              <a:t>2.3) Rel-14 Work and Maintenance(6a/17)</a:t>
            </a:r>
            <a:endParaRPr lang="de-DE" altLang="de-DE" sz="2800" b="1" dirty="0" smtClean="0"/>
          </a:p>
        </p:txBody>
      </p:sp>
      <p:graphicFrame>
        <p:nvGraphicFramePr>
          <p:cNvPr id="9" name="Content Placeholder 8"/>
          <p:cNvGraphicFramePr>
            <a:graphicFrameLocks noGrp="1"/>
          </p:cNvGraphicFramePr>
          <p:nvPr>
            <p:ph sz="half" idx="1"/>
            <p:extLst>
              <p:ext uri="{D42A27DB-BD31-4B8C-83A1-F6EECF244321}">
                <p14:modId xmlns="" xmlns:p14="http://schemas.microsoft.com/office/powerpoint/2010/main" val="2160340988"/>
              </p:ext>
            </p:extLst>
          </p:nvPr>
        </p:nvGraphicFramePr>
        <p:xfrm>
          <a:off x="179388" y="1376363"/>
          <a:ext cx="8569325" cy="1171213"/>
        </p:xfrm>
        <a:graphic>
          <a:graphicData uri="http://schemas.openxmlformats.org/drawingml/2006/table">
            <a:tbl>
              <a:tblPr firstRow="1" bandRow="1">
                <a:tableStyleId>{8FD4443E-F989-4FC4-A0C8-D5A2AF1F390B}</a:tableStyleId>
              </a:tblPr>
              <a:tblGrid>
                <a:gridCol w="1378496"/>
                <a:gridCol w="4320480"/>
                <a:gridCol w="1224136"/>
                <a:gridCol w="792088"/>
                <a:gridCol w="854125"/>
              </a:tblGrid>
              <a:tr h="594588">
                <a:tc>
                  <a:txBody>
                    <a:bodyPr/>
                    <a:lstStyle/>
                    <a:p>
                      <a:r>
                        <a:rPr lang="en-US" sz="1600" dirty="0" smtClean="0"/>
                        <a:t>WI</a:t>
                      </a:r>
                      <a:endParaRPr lang="en-US" sz="1600" dirty="0"/>
                    </a:p>
                  </a:txBody>
                  <a:tcPr marL="91443" marR="91443" marT="45730" marB="45730"/>
                </a:tc>
                <a:tc>
                  <a:txBody>
                    <a:bodyPr/>
                    <a:lstStyle/>
                    <a:p>
                      <a:r>
                        <a:rPr lang="en-US" sz="1600" dirty="0" smtClean="0"/>
                        <a:t>Work Item</a:t>
                      </a:r>
                      <a:endParaRPr lang="en-US" sz="1600" dirty="0"/>
                    </a:p>
                  </a:txBody>
                  <a:tcPr marL="91443" marR="91443" marT="45730" marB="45730"/>
                </a:tc>
                <a:tc>
                  <a:txBody>
                    <a:bodyPr/>
                    <a:lstStyle/>
                    <a:p>
                      <a:r>
                        <a:rPr lang="en-US" sz="1600" dirty="0" smtClean="0"/>
                        <a:t>WP</a:t>
                      </a:r>
                      <a:endParaRPr lang="en-US" sz="1600" dirty="0"/>
                    </a:p>
                  </a:txBody>
                  <a:tcPr marL="91443" marR="91443" marT="45730" marB="45730"/>
                </a:tc>
                <a:tc>
                  <a:txBody>
                    <a:bodyPr/>
                    <a:lstStyle/>
                    <a:p>
                      <a:pPr algn="l"/>
                      <a:endParaRPr lang="en-US" sz="1600" dirty="0" smtClean="0"/>
                    </a:p>
                  </a:txBody>
                  <a:tcPr marL="91443" marR="91443" marT="45730" marB="4573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100" b="1" i="0" u="none" strike="noStrike" kern="1200" cap="none" spc="0" normalizeH="0" baseline="0" noProof="0" dirty="0" smtClean="0">
                        <a:ln>
                          <a:noFill/>
                        </a:ln>
                        <a:solidFill>
                          <a:prstClr val="white"/>
                        </a:solidFill>
                        <a:effectLst/>
                        <a:uLnTx/>
                        <a:uFillTx/>
                        <a:latin typeface="+mn-lt"/>
                        <a:ea typeface="+mn-ea"/>
                        <a:cs typeface="+mn-cs"/>
                      </a:endParaRPr>
                    </a:p>
                  </a:txBody>
                  <a:tcPr marL="91443" marR="91443" marT="45730" marB="45730"/>
                </a:tc>
              </a:tr>
              <a:tr h="576625">
                <a:tc>
                  <a:txBody>
                    <a:bodyPr/>
                    <a:lstStyle/>
                    <a:p>
                      <a:r>
                        <a:rPr kumimoji="0" lang="en-US" sz="1400" b="1" i="0" u="none" strike="noStrike" kern="1200" cap="none" normalizeH="0" baseline="0" dirty="0" err="1" smtClean="0">
                          <a:ln>
                            <a:noFill/>
                          </a:ln>
                          <a:solidFill>
                            <a:schemeClr val="bg1"/>
                          </a:solidFill>
                          <a:effectLst/>
                          <a:latin typeface="Calibri" pitchFamily="34" charset="0"/>
                          <a:ea typeface="+mn-ea"/>
                          <a:cs typeface="+mn-cs"/>
                        </a:rPr>
                        <a:t>FS_NexGen</a:t>
                      </a:r>
                      <a:endParaRPr kumimoji="0" lang="en-US" sz="1400" b="1" i="0" u="none" strike="noStrike" kern="1200" cap="none" normalizeH="0" baseline="0" dirty="0">
                        <a:ln>
                          <a:noFill/>
                        </a:ln>
                        <a:solidFill>
                          <a:schemeClr val="bg1"/>
                        </a:solidFill>
                        <a:effectLst/>
                        <a:latin typeface="Calibri" pitchFamily="34" charset="0"/>
                        <a:ea typeface="+mn-ea"/>
                        <a:cs typeface="+mn-cs"/>
                      </a:endParaRPr>
                    </a:p>
                  </a:txBody>
                  <a:tcPr marL="91443" marR="91443" marT="45725" marB="45725">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GB" sz="1400" b="1" i="0" u="none" strike="noStrike" kern="1200" cap="none" normalizeH="0" baseline="0" dirty="0" smtClean="0">
                          <a:ln>
                            <a:noFill/>
                          </a:ln>
                          <a:solidFill>
                            <a:schemeClr val="bg1"/>
                          </a:solidFill>
                          <a:effectLst/>
                          <a:latin typeface="Calibri" pitchFamily="34" charset="0"/>
                          <a:ea typeface="+mn-ea"/>
                          <a:cs typeface="+mn-cs"/>
                        </a:rPr>
                        <a:t>Study on Architecture for Next Generation System </a:t>
                      </a:r>
                    </a:p>
                  </a:txBody>
                  <a:tcPr marL="118800" marR="118800" marT="90001" marB="90001">
                    <a:solidFill>
                      <a:srgbClr val="62A14D"/>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kern="1200" dirty="0" smtClean="0">
                          <a:solidFill>
                            <a:srgbClr val="7030A0"/>
                          </a:solidFill>
                          <a:latin typeface="+mn-lt"/>
                          <a:ea typeface="+mn-ea"/>
                          <a:cs typeface="+mn-cs"/>
                        </a:rPr>
                        <a:t>15 &gt; 35%</a:t>
                      </a:r>
                    </a:p>
                  </a:txBody>
                  <a:tcPr marL="91443" marR="91443" marT="45725" marB="45725">
                    <a:solidFill>
                      <a:srgbClr val="62A14D"/>
                    </a:solidFill>
                  </a:tcPr>
                </a:tc>
                <a:tc>
                  <a:txBody>
                    <a:bodyPr/>
                    <a:lstStyle/>
                    <a:p>
                      <a:pPr algn="ctr"/>
                      <a:endParaRPr kumimoji="0" lang="en-US" sz="1400" b="1" i="0" u="none" strike="noStrike" kern="1200" cap="none" normalizeH="0" baseline="0" dirty="0">
                        <a:ln>
                          <a:noFill/>
                        </a:ln>
                        <a:solidFill>
                          <a:schemeClr val="bg1"/>
                        </a:solidFill>
                        <a:effectLst/>
                        <a:latin typeface="Calibri" pitchFamily="34" charset="0"/>
                        <a:ea typeface="+mn-ea"/>
                        <a:cs typeface="+mn-cs"/>
                      </a:endParaRPr>
                    </a:p>
                  </a:txBody>
                  <a:tcPr marL="91443" marR="91443" marT="45725" marB="45725">
                    <a:solidFill>
                      <a:srgbClr val="62A14D"/>
                    </a:solidFill>
                  </a:tcPr>
                </a:tc>
                <a:tc>
                  <a:txBody>
                    <a:bodyPr/>
                    <a:lstStyle/>
                    <a:p>
                      <a:pPr algn="ctr"/>
                      <a:endParaRPr kumimoji="0" lang="en-US" sz="1400" b="1" i="0" u="none" strike="noStrike" kern="1200" cap="none" normalizeH="0" baseline="0" dirty="0">
                        <a:ln>
                          <a:noFill/>
                        </a:ln>
                        <a:solidFill>
                          <a:schemeClr val="bg1"/>
                        </a:solidFill>
                        <a:effectLst/>
                        <a:latin typeface="Calibri" pitchFamily="34" charset="0"/>
                        <a:ea typeface="+mn-ea"/>
                        <a:cs typeface="+mn-cs"/>
                      </a:endParaRPr>
                    </a:p>
                  </a:txBody>
                  <a:tcPr marL="91443" marR="91443" marT="45725" marB="45725">
                    <a:solidFill>
                      <a:srgbClr val="62A14D"/>
                    </a:solidFill>
                  </a:tcPr>
                </a:tc>
              </a:tr>
            </a:tbl>
          </a:graphicData>
        </a:graphic>
      </p:graphicFrame>
      <p:sp>
        <p:nvSpPr>
          <p:cNvPr id="17428" name="Content Placeholder 7"/>
          <p:cNvSpPr>
            <a:spLocks noGrp="1"/>
          </p:cNvSpPr>
          <p:nvPr>
            <p:ph sz="half" idx="2"/>
          </p:nvPr>
        </p:nvSpPr>
        <p:spPr>
          <a:xfrm>
            <a:off x="198408" y="2541182"/>
            <a:ext cx="8755811" cy="3723142"/>
          </a:xfrm>
        </p:spPr>
        <p:txBody>
          <a:bodyPr/>
          <a:lstStyle/>
          <a:p>
            <a:r>
              <a:rPr lang="de-DE" altLang="de-DE" sz="2000" dirty="0" smtClean="0"/>
              <a:t>Joint session with RAN2 and RAN3, intended to update each other on:</a:t>
            </a:r>
            <a:endParaRPr lang="de-DE" altLang="de-DE" sz="1800" dirty="0" smtClean="0"/>
          </a:p>
          <a:p>
            <a:pPr lvl="2"/>
            <a:r>
              <a:rPr lang="en-GB" sz="1600" dirty="0" smtClean="0"/>
              <a:t>1) AN and CN variants/scenarios  considered by the WG specific studies</a:t>
            </a:r>
          </a:p>
          <a:p>
            <a:pPr lvl="2"/>
            <a:r>
              <a:rPr lang="en-GB" sz="1600" dirty="0" smtClean="0"/>
              <a:t>2) slicing  and 3) AN-CN function split</a:t>
            </a:r>
          </a:p>
          <a:p>
            <a:pPr lvl="1"/>
            <a:r>
              <a:rPr lang="en-GB" sz="1600" dirty="0" smtClean="0"/>
              <a:t>On 2) and 3) is was mainly about presenting  the status reached by each WG at this early stage.</a:t>
            </a:r>
          </a:p>
          <a:p>
            <a:pPr lvl="1"/>
            <a:r>
              <a:rPr lang="en-GB" sz="1600" dirty="0" smtClean="0"/>
              <a:t>Main discussion was on 1). Basically on the scenario where the New Radio tightly interworks with LTE and connects to EPC, which is considered by RAN. SA2 had discussed it earlier and assumed that there are no architectural impacts from such a scenario. If a need for SA2 work on this is identified, a WI may be proposed. SA2’s study includes only NG AN and NG CN. </a:t>
            </a:r>
          </a:p>
          <a:p>
            <a:pPr lvl="1"/>
            <a:r>
              <a:rPr lang="en-US" sz="1600" dirty="0" smtClean="0"/>
              <a:t>Some companies raised concerns that with multiple scenarios there may be issues, which may need to be considered under the migration and interworking key issue of SA2’s study. SA2 hasn’t started to look into interworking and migration aspects.</a:t>
            </a:r>
            <a:endParaRPr lang="en-GB" sz="1600" dirty="0" smtClean="0"/>
          </a:p>
          <a:p>
            <a:pPr lvl="1"/>
            <a:r>
              <a:rPr lang="en-GB" sz="1600" dirty="0" smtClean="0"/>
              <a:t>Some discussion was on what comprises an “evolved LTE”. While RAN3 considers an evolved </a:t>
            </a:r>
            <a:r>
              <a:rPr lang="en-GB" sz="1600" dirty="0" err="1" smtClean="0"/>
              <a:t>eNB</a:t>
            </a:r>
            <a:r>
              <a:rPr lang="en-GB" sz="1600" dirty="0" smtClean="0"/>
              <a:t> that </a:t>
            </a:r>
            <a:r>
              <a:rPr lang="en-US" sz="1600" dirty="0" smtClean="0"/>
              <a:t>supports connectivity to EPC and NG CN</a:t>
            </a:r>
            <a:r>
              <a:rPr lang="en-GB" sz="1600" dirty="0" smtClean="0"/>
              <a:t>, SA2’s study considers only an LTE that evolves for being deployed together with the NG CN.</a:t>
            </a:r>
          </a:p>
        </p:txBody>
      </p:sp>
    </p:spTree>
    <p:extLst>
      <p:ext uri="{BB962C8B-B14F-4D97-AF65-F5344CB8AC3E}">
        <p14:creationId xmlns="" xmlns:p14="http://schemas.microsoft.com/office/powerpoint/2010/main" val="113521868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5"/>
          <p:cNvSpPr>
            <a:spLocks noGrp="1"/>
          </p:cNvSpPr>
          <p:nvPr>
            <p:ph type="title"/>
          </p:nvPr>
        </p:nvSpPr>
        <p:spPr/>
        <p:txBody>
          <a:bodyPr/>
          <a:lstStyle/>
          <a:p>
            <a:r>
              <a:rPr lang="en-US" altLang="de-DE" sz="2800" b="1" dirty="0" smtClean="0"/>
              <a:t>2.3) Rel-14 Work and Maintenance(7/17)</a:t>
            </a:r>
            <a:endParaRPr lang="de-DE" altLang="de-DE" sz="2800" b="1" dirty="0" smtClean="0"/>
          </a:p>
        </p:txBody>
      </p:sp>
      <p:graphicFrame>
        <p:nvGraphicFramePr>
          <p:cNvPr id="9" name="Content Placeholder 8"/>
          <p:cNvGraphicFramePr>
            <a:graphicFrameLocks noGrp="1"/>
          </p:cNvGraphicFramePr>
          <p:nvPr>
            <p:ph sz="half" idx="1"/>
            <p:extLst>
              <p:ext uri="{D42A27DB-BD31-4B8C-83A1-F6EECF244321}">
                <p14:modId xmlns="" xmlns:p14="http://schemas.microsoft.com/office/powerpoint/2010/main" val="908155768"/>
              </p:ext>
            </p:extLst>
          </p:nvPr>
        </p:nvGraphicFramePr>
        <p:xfrm>
          <a:off x="179388" y="1376363"/>
          <a:ext cx="8569325" cy="1747838"/>
        </p:xfrm>
        <a:graphic>
          <a:graphicData uri="http://schemas.openxmlformats.org/drawingml/2006/table">
            <a:tbl>
              <a:tblPr firstRow="1" bandRow="1">
                <a:tableStyleId>{8FD4443E-F989-4FC4-A0C8-D5A2AF1F390B}</a:tableStyleId>
              </a:tblPr>
              <a:tblGrid>
                <a:gridCol w="1378496"/>
                <a:gridCol w="4320480"/>
                <a:gridCol w="1224136"/>
                <a:gridCol w="792088"/>
                <a:gridCol w="854125"/>
              </a:tblGrid>
              <a:tr h="594588">
                <a:tc>
                  <a:txBody>
                    <a:bodyPr/>
                    <a:lstStyle/>
                    <a:p>
                      <a:r>
                        <a:rPr lang="en-US" sz="1600" dirty="0" smtClean="0"/>
                        <a:t>WI</a:t>
                      </a:r>
                      <a:endParaRPr lang="en-US" sz="1600" dirty="0"/>
                    </a:p>
                  </a:txBody>
                  <a:tcPr marL="91443" marR="91443" marT="45730" marB="45730"/>
                </a:tc>
                <a:tc>
                  <a:txBody>
                    <a:bodyPr/>
                    <a:lstStyle/>
                    <a:p>
                      <a:r>
                        <a:rPr lang="en-US" sz="1600" dirty="0" smtClean="0"/>
                        <a:t>Work Item</a:t>
                      </a:r>
                      <a:endParaRPr lang="en-US" sz="1600" dirty="0"/>
                    </a:p>
                  </a:txBody>
                  <a:tcPr marL="91443" marR="91443" marT="45730" marB="45730"/>
                </a:tc>
                <a:tc>
                  <a:txBody>
                    <a:bodyPr/>
                    <a:lstStyle/>
                    <a:p>
                      <a:r>
                        <a:rPr lang="en-US" sz="1600" dirty="0" smtClean="0"/>
                        <a:t>WP</a:t>
                      </a:r>
                      <a:endParaRPr lang="en-US" sz="1600" dirty="0"/>
                    </a:p>
                  </a:txBody>
                  <a:tcPr marL="91443" marR="91443" marT="45730" marB="45730"/>
                </a:tc>
                <a:tc>
                  <a:txBody>
                    <a:bodyPr/>
                    <a:lstStyle/>
                    <a:p>
                      <a:pPr algn="l"/>
                      <a:endParaRPr lang="en-US" sz="1600" dirty="0" smtClean="0"/>
                    </a:p>
                  </a:txBody>
                  <a:tcPr marL="91443" marR="91443" marT="45730" marB="4573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100" b="1" i="0" u="none" strike="noStrike" kern="1200" cap="none" spc="0" normalizeH="0" baseline="0" noProof="0" dirty="0" smtClean="0">
                        <a:ln>
                          <a:noFill/>
                        </a:ln>
                        <a:solidFill>
                          <a:prstClr val="white"/>
                        </a:solidFill>
                        <a:effectLst/>
                        <a:uLnTx/>
                        <a:uFillTx/>
                        <a:latin typeface="+mn-lt"/>
                        <a:ea typeface="+mn-ea"/>
                        <a:cs typeface="+mn-cs"/>
                      </a:endParaRPr>
                    </a:p>
                  </a:txBody>
                  <a:tcPr marL="91443" marR="91443" marT="45730" marB="45730"/>
                </a:tc>
              </a:tr>
              <a:tr h="576625">
                <a:tc>
                  <a:txBody>
                    <a:bodyPr/>
                    <a:lstStyle/>
                    <a:p>
                      <a:r>
                        <a:rPr lang="en-US" sz="1400" b="1" kern="1200" dirty="0" err="1" smtClean="0">
                          <a:solidFill>
                            <a:schemeClr val="lt1"/>
                          </a:solidFill>
                          <a:latin typeface="+mn-lt"/>
                          <a:ea typeface="+mn-ea"/>
                          <a:cs typeface="+mn-cs"/>
                        </a:rPr>
                        <a:t>FS_SeDoC</a:t>
                      </a:r>
                      <a:endParaRPr lang="en-US" sz="1400" b="1" kern="1200" dirty="0">
                        <a:solidFill>
                          <a:schemeClr val="lt1"/>
                        </a:solidFill>
                        <a:latin typeface="+mn-lt"/>
                        <a:ea typeface="+mn-ea"/>
                        <a:cs typeface="+mn-cs"/>
                      </a:endParaRPr>
                    </a:p>
                  </a:txBody>
                  <a:tcPr marL="91443" marR="91443" marT="45725" marB="45725">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1400" b="1" kern="1200" dirty="0" smtClean="0">
                          <a:solidFill>
                            <a:schemeClr val="lt1"/>
                          </a:solidFill>
                          <a:latin typeface="+mn-lt"/>
                          <a:ea typeface="+mn-ea"/>
                          <a:cs typeface="+mn-cs"/>
                        </a:rPr>
                        <a:t>Study on Service Domain Centralization</a:t>
                      </a:r>
                    </a:p>
                  </a:txBody>
                  <a:tcPr marL="118800" marR="118800" marT="90001" marB="90001">
                    <a:solidFill>
                      <a:srgbClr val="62A14D"/>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kern="1200" dirty="0" smtClean="0">
                          <a:solidFill>
                            <a:srgbClr val="7030A0"/>
                          </a:solidFill>
                          <a:latin typeface="+mn-lt"/>
                          <a:ea typeface="+mn-ea"/>
                          <a:cs typeface="+mn-cs"/>
                        </a:rPr>
                        <a:t>30 &gt; 70%</a:t>
                      </a:r>
                    </a:p>
                  </a:txBody>
                  <a:tcPr marL="91443" marR="91443" marT="45725" marB="45725">
                    <a:solidFill>
                      <a:srgbClr val="62A14D"/>
                    </a:solidFill>
                  </a:tcPr>
                </a:tc>
                <a:tc>
                  <a:txBody>
                    <a:bodyPr/>
                    <a:lstStyle/>
                    <a:p>
                      <a:pPr algn="ctr"/>
                      <a:endParaRPr kumimoji="0" lang="en-US" sz="1400" b="1" i="0" u="none" strike="noStrike" kern="1200" cap="none" normalizeH="0" baseline="0" dirty="0">
                        <a:ln>
                          <a:noFill/>
                        </a:ln>
                        <a:solidFill>
                          <a:schemeClr val="bg1"/>
                        </a:solidFill>
                        <a:effectLst/>
                        <a:latin typeface="Calibri" pitchFamily="34" charset="0"/>
                        <a:ea typeface="+mn-ea"/>
                        <a:cs typeface="+mn-cs"/>
                      </a:endParaRPr>
                    </a:p>
                  </a:txBody>
                  <a:tcPr marL="91443" marR="91443" marT="45725" marB="45725">
                    <a:solidFill>
                      <a:srgbClr val="62A14D"/>
                    </a:solidFill>
                  </a:tcPr>
                </a:tc>
                <a:tc>
                  <a:txBody>
                    <a:bodyPr/>
                    <a:lstStyle/>
                    <a:p>
                      <a:pPr algn="ctr"/>
                      <a:endParaRPr kumimoji="0" lang="en-US" sz="1400" b="1" i="0" u="none" strike="noStrike" kern="1200" cap="none" normalizeH="0" baseline="0" dirty="0">
                        <a:ln>
                          <a:noFill/>
                        </a:ln>
                        <a:solidFill>
                          <a:schemeClr val="bg1"/>
                        </a:solidFill>
                        <a:effectLst/>
                        <a:latin typeface="Calibri" pitchFamily="34" charset="0"/>
                        <a:ea typeface="+mn-ea"/>
                        <a:cs typeface="+mn-cs"/>
                      </a:endParaRPr>
                    </a:p>
                  </a:txBody>
                  <a:tcPr marL="91443" marR="91443" marT="45725" marB="45725">
                    <a:solidFill>
                      <a:srgbClr val="62A14D"/>
                    </a:solidFill>
                  </a:tcPr>
                </a:tc>
              </a:tr>
              <a:tr h="576625">
                <a:tc>
                  <a:txBody>
                    <a:bodyPr/>
                    <a:lstStyle/>
                    <a:p>
                      <a:endParaRPr kumimoji="0" lang="en-US" sz="1400" b="1" i="0" u="none" strike="noStrike" kern="1200" cap="none" normalizeH="0" baseline="0" dirty="0">
                        <a:ln>
                          <a:noFill/>
                        </a:ln>
                        <a:solidFill>
                          <a:schemeClr val="bg1"/>
                        </a:solidFill>
                        <a:effectLst/>
                        <a:latin typeface="Calibri" pitchFamily="34" charset="0"/>
                        <a:ea typeface="+mn-ea"/>
                        <a:cs typeface="+mn-cs"/>
                      </a:endParaRPr>
                    </a:p>
                  </a:txBody>
                  <a:tcPr marL="91443" marR="91443" marT="45725" marB="45725">
                    <a:solidFill>
                      <a:srgbClr val="7CCA62"/>
                    </a:solidFill>
                  </a:tcPr>
                </a:tc>
                <a:tc>
                  <a:txBody>
                    <a:bodyPr/>
                    <a:lstStyle/>
                    <a:p>
                      <a:pPr algn="l" fontAlgn="t"/>
                      <a:endParaRPr kumimoji="0" lang="en-US" sz="1400" b="1" i="0" u="none" strike="noStrike" kern="1200" cap="none" normalizeH="0" baseline="0" dirty="0" smtClean="0">
                        <a:ln>
                          <a:noFill/>
                        </a:ln>
                        <a:solidFill>
                          <a:schemeClr val="bg1"/>
                        </a:solidFill>
                        <a:effectLst/>
                        <a:latin typeface="Calibri" pitchFamily="34" charset="0"/>
                        <a:ea typeface="+mn-ea"/>
                        <a:cs typeface="+mn-cs"/>
                      </a:endParaRPr>
                    </a:p>
                  </a:txBody>
                  <a:tcPr marL="118800" marR="118800" marT="90001" marB="90001">
                    <a:solidFill>
                      <a:srgbClr val="7CCA62"/>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kumimoji="0" lang="en-US" sz="1400" b="1" i="0" u="none" strike="noStrike" kern="1200" cap="none" normalizeH="0" baseline="0" dirty="0" smtClean="0">
                        <a:ln>
                          <a:noFill/>
                        </a:ln>
                        <a:solidFill>
                          <a:schemeClr val="bg1"/>
                        </a:solidFill>
                        <a:effectLst/>
                        <a:latin typeface="Calibri" pitchFamily="34" charset="0"/>
                        <a:ea typeface="+mn-ea"/>
                        <a:cs typeface="+mn-cs"/>
                      </a:endParaRPr>
                    </a:p>
                  </a:txBody>
                  <a:tcPr marL="91443" marR="91443" marT="45725" marB="45725">
                    <a:solidFill>
                      <a:srgbClr val="7CCA62"/>
                    </a:solidFill>
                  </a:tcPr>
                </a:tc>
                <a:tc>
                  <a:txBody>
                    <a:bodyPr/>
                    <a:lstStyle/>
                    <a:p>
                      <a:pPr algn="ctr"/>
                      <a:endParaRPr kumimoji="0" lang="en-US" sz="1400" b="1" i="0" u="none" strike="noStrike" kern="1200" cap="none" normalizeH="0" baseline="0" dirty="0">
                        <a:ln>
                          <a:noFill/>
                        </a:ln>
                        <a:solidFill>
                          <a:schemeClr val="bg1"/>
                        </a:solidFill>
                        <a:effectLst/>
                        <a:latin typeface="Calibri" pitchFamily="34" charset="0"/>
                        <a:ea typeface="+mn-ea"/>
                        <a:cs typeface="+mn-cs"/>
                      </a:endParaRPr>
                    </a:p>
                  </a:txBody>
                  <a:tcPr marL="91443" marR="91443" marT="45725" marB="45725">
                    <a:solidFill>
                      <a:srgbClr val="7CCA62"/>
                    </a:solidFill>
                  </a:tcPr>
                </a:tc>
                <a:tc>
                  <a:txBody>
                    <a:bodyPr/>
                    <a:lstStyle/>
                    <a:p>
                      <a:pPr algn="ctr"/>
                      <a:endParaRPr kumimoji="0" lang="en-US" sz="1400" b="1" i="0" u="none" strike="noStrike" kern="1200" cap="none" normalizeH="0" baseline="0" dirty="0" smtClean="0">
                        <a:ln>
                          <a:noFill/>
                        </a:ln>
                        <a:solidFill>
                          <a:schemeClr val="bg1"/>
                        </a:solidFill>
                        <a:effectLst/>
                        <a:latin typeface="Calibri" pitchFamily="34" charset="0"/>
                        <a:ea typeface="+mn-ea"/>
                        <a:cs typeface="+mn-cs"/>
                      </a:endParaRPr>
                    </a:p>
                  </a:txBody>
                  <a:tcPr marL="91443" marR="91443" marT="45725" marB="45725">
                    <a:solidFill>
                      <a:srgbClr val="7CCA62"/>
                    </a:solidFill>
                  </a:tcPr>
                </a:tc>
              </a:tr>
            </a:tbl>
          </a:graphicData>
        </a:graphic>
      </p:graphicFrame>
      <p:sp>
        <p:nvSpPr>
          <p:cNvPr id="17428" name="Content Placeholder 7"/>
          <p:cNvSpPr>
            <a:spLocks noGrp="1"/>
          </p:cNvSpPr>
          <p:nvPr>
            <p:ph sz="half" idx="2"/>
          </p:nvPr>
        </p:nvSpPr>
        <p:spPr>
          <a:xfrm>
            <a:off x="435600" y="3467100"/>
            <a:ext cx="8280400" cy="2991050"/>
          </a:xfrm>
        </p:spPr>
        <p:txBody>
          <a:bodyPr/>
          <a:lstStyle/>
          <a:p>
            <a:r>
              <a:rPr lang="de-DE" altLang="de-DE" sz="2000" dirty="0" smtClean="0"/>
              <a:t>Progress</a:t>
            </a:r>
            <a:r>
              <a:rPr lang="de-DE" altLang="de-DE" sz="1800" dirty="0" smtClean="0"/>
              <a:t> since SA#71</a:t>
            </a:r>
          </a:p>
          <a:p>
            <a:pPr lvl="1"/>
            <a:r>
              <a:rPr lang="de-DE" altLang="de-DE" sz="1600" dirty="0" smtClean="0"/>
              <a:t>Solutions were updated and new solutions proposed. All key issues have solutions.</a:t>
            </a:r>
          </a:p>
          <a:p>
            <a:pPr lvl="1"/>
            <a:r>
              <a:rPr lang="de-DE" altLang="de-DE" sz="1600" dirty="0" smtClean="0"/>
              <a:t>Most key issues are evaluated and concluded.</a:t>
            </a:r>
          </a:p>
          <a:p>
            <a:pPr lvl="1"/>
            <a:r>
              <a:rPr lang="de-DE" altLang="de-DE" sz="1600" dirty="0" smtClean="0"/>
              <a:t>The study TR is provided for information.</a:t>
            </a:r>
          </a:p>
          <a:p>
            <a:pPr lvl="1"/>
            <a:r>
              <a:rPr lang="de-DE" altLang="de-DE" sz="1600" dirty="0" smtClean="0"/>
              <a:t>It is expected that the study concludes during SA2#116 and related normative work may be accomplished during SA2#116 bis, both before SA#73.</a:t>
            </a:r>
          </a:p>
          <a:p>
            <a:pPr lvl="1"/>
            <a:endParaRPr lang="de-DE" altLang="de-DE" sz="1600" dirty="0" smtClean="0"/>
          </a:p>
          <a:p>
            <a:r>
              <a:rPr lang="de-DE" altLang="de-DE" sz="2000" dirty="0" smtClean="0"/>
              <a:t>Next steps:</a:t>
            </a:r>
          </a:p>
          <a:p>
            <a:pPr lvl="1"/>
            <a:r>
              <a:rPr lang="de-DE" altLang="de-DE" sz="1600" dirty="0" smtClean="0"/>
              <a:t>Conclude the study and do the normative work, when a WI is agreed.</a:t>
            </a:r>
            <a:endParaRPr lang="de-DE" altLang="de-DE" sz="1600" dirty="0" smtClean="0">
              <a:solidFill>
                <a:srgbClr val="FF0000"/>
              </a:solidFill>
            </a:endParaRPr>
          </a:p>
        </p:txBody>
      </p:sp>
    </p:spTree>
    <p:extLst>
      <p:ext uri="{BB962C8B-B14F-4D97-AF65-F5344CB8AC3E}">
        <p14:creationId xmlns="" xmlns:p14="http://schemas.microsoft.com/office/powerpoint/2010/main" val="1135218684"/>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5"/>
          <p:cNvSpPr>
            <a:spLocks noGrp="1"/>
          </p:cNvSpPr>
          <p:nvPr>
            <p:ph type="title"/>
          </p:nvPr>
        </p:nvSpPr>
        <p:spPr/>
        <p:txBody>
          <a:bodyPr/>
          <a:lstStyle/>
          <a:p>
            <a:r>
              <a:rPr lang="en-US" altLang="de-DE" sz="2800" b="1" dirty="0" smtClean="0"/>
              <a:t>2.3) Rel-14 Work and Maintenance(8/17)</a:t>
            </a:r>
            <a:endParaRPr lang="de-DE" altLang="de-DE" sz="2800" b="1" dirty="0" smtClean="0"/>
          </a:p>
        </p:txBody>
      </p:sp>
      <p:graphicFrame>
        <p:nvGraphicFramePr>
          <p:cNvPr id="9" name="Content Placeholder 8"/>
          <p:cNvGraphicFramePr>
            <a:graphicFrameLocks noGrp="1"/>
          </p:cNvGraphicFramePr>
          <p:nvPr>
            <p:ph sz="half" idx="1"/>
            <p:extLst>
              <p:ext uri="{D42A27DB-BD31-4B8C-83A1-F6EECF244321}">
                <p14:modId xmlns="" xmlns:p14="http://schemas.microsoft.com/office/powerpoint/2010/main" val="3636593382"/>
              </p:ext>
            </p:extLst>
          </p:nvPr>
        </p:nvGraphicFramePr>
        <p:xfrm>
          <a:off x="179388" y="1376363"/>
          <a:ext cx="8569325" cy="1747838"/>
        </p:xfrm>
        <a:graphic>
          <a:graphicData uri="http://schemas.openxmlformats.org/drawingml/2006/table">
            <a:tbl>
              <a:tblPr firstRow="1" bandRow="1">
                <a:tableStyleId>{8FD4443E-F989-4FC4-A0C8-D5A2AF1F390B}</a:tableStyleId>
              </a:tblPr>
              <a:tblGrid>
                <a:gridCol w="1378496"/>
                <a:gridCol w="4320480"/>
                <a:gridCol w="1224136"/>
                <a:gridCol w="792088"/>
                <a:gridCol w="854125"/>
              </a:tblGrid>
              <a:tr h="594588">
                <a:tc>
                  <a:txBody>
                    <a:bodyPr/>
                    <a:lstStyle/>
                    <a:p>
                      <a:r>
                        <a:rPr lang="en-US" sz="1600" dirty="0" smtClean="0"/>
                        <a:t>WI</a:t>
                      </a:r>
                      <a:endParaRPr lang="en-US" sz="1600" dirty="0"/>
                    </a:p>
                  </a:txBody>
                  <a:tcPr marL="91443" marR="91443" marT="45730" marB="45730"/>
                </a:tc>
                <a:tc>
                  <a:txBody>
                    <a:bodyPr/>
                    <a:lstStyle/>
                    <a:p>
                      <a:r>
                        <a:rPr lang="en-US" sz="1600" dirty="0" smtClean="0"/>
                        <a:t>Work Item</a:t>
                      </a:r>
                      <a:endParaRPr lang="en-US" sz="1600" dirty="0"/>
                    </a:p>
                  </a:txBody>
                  <a:tcPr marL="91443" marR="91443" marT="45730" marB="45730"/>
                </a:tc>
                <a:tc>
                  <a:txBody>
                    <a:bodyPr/>
                    <a:lstStyle/>
                    <a:p>
                      <a:r>
                        <a:rPr lang="en-US" sz="1600" dirty="0" smtClean="0"/>
                        <a:t>WP</a:t>
                      </a:r>
                      <a:endParaRPr lang="en-US" sz="1600" dirty="0"/>
                    </a:p>
                  </a:txBody>
                  <a:tcPr marL="91443" marR="91443" marT="45730" marB="45730"/>
                </a:tc>
                <a:tc>
                  <a:txBody>
                    <a:bodyPr/>
                    <a:lstStyle/>
                    <a:p>
                      <a:pPr algn="l"/>
                      <a:endParaRPr lang="en-US" sz="1600" dirty="0" smtClean="0"/>
                    </a:p>
                  </a:txBody>
                  <a:tcPr marL="91443" marR="91443" marT="45730" marB="4573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100" b="1" i="0" u="none" strike="noStrike" kern="1200" cap="none" spc="0" normalizeH="0" baseline="0" noProof="0" dirty="0" smtClean="0">
                        <a:ln>
                          <a:noFill/>
                        </a:ln>
                        <a:solidFill>
                          <a:prstClr val="white"/>
                        </a:solidFill>
                        <a:effectLst/>
                        <a:uLnTx/>
                        <a:uFillTx/>
                        <a:latin typeface="+mn-lt"/>
                        <a:ea typeface="+mn-ea"/>
                        <a:cs typeface="+mn-cs"/>
                      </a:endParaRPr>
                    </a:p>
                  </a:txBody>
                  <a:tcPr marL="91443" marR="91443" marT="45730" marB="45730"/>
                </a:tc>
              </a:tr>
              <a:tr h="576625">
                <a:tc>
                  <a:txBody>
                    <a:bodyPr/>
                    <a:lstStyle/>
                    <a:p>
                      <a:r>
                        <a:rPr kumimoji="0" lang="en-US" sz="1400" b="1" i="0" u="none" strike="noStrike" kern="1200" cap="none" normalizeH="0" baseline="0" dirty="0" smtClean="0">
                          <a:ln>
                            <a:noFill/>
                          </a:ln>
                          <a:solidFill>
                            <a:schemeClr val="bg1"/>
                          </a:solidFill>
                          <a:effectLst/>
                          <a:latin typeface="Calibri" pitchFamily="34" charset="0"/>
                          <a:ea typeface="+mn-ea"/>
                          <a:cs typeface="+mn-cs"/>
                        </a:rPr>
                        <a:t>FS_SDCI</a:t>
                      </a:r>
                      <a:endParaRPr kumimoji="0" lang="en-US" sz="1400" b="1" i="0" u="none" strike="noStrike" kern="1200" cap="none" normalizeH="0" baseline="0" dirty="0">
                        <a:ln>
                          <a:noFill/>
                        </a:ln>
                        <a:solidFill>
                          <a:schemeClr val="bg1"/>
                        </a:solidFill>
                        <a:effectLst/>
                        <a:latin typeface="Calibri" pitchFamily="34" charset="0"/>
                        <a:ea typeface="+mn-ea"/>
                        <a:cs typeface="+mn-cs"/>
                      </a:endParaRPr>
                    </a:p>
                  </a:txBody>
                  <a:tcPr marL="91443" marR="91443" marT="45725" marB="45725">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GB" sz="1400" b="1" i="0" u="none" strike="noStrike" kern="1200" cap="none" normalizeH="0" baseline="0" dirty="0" smtClean="0">
                          <a:ln>
                            <a:noFill/>
                          </a:ln>
                          <a:solidFill>
                            <a:schemeClr val="bg1"/>
                          </a:solidFill>
                          <a:effectLst/>
                          <a:latin typeface="Calibri" pitchFamily="34" charset="0"/>
                          <a:ea typeface="+mn-ea"/>
                          <a:cs typeface="+mn-cs"/>
                        </a:rPr>
                        <a:t>Study on sponsored data connectivity improvements</a:t>
                      </a:r>
                    </a:p>
                  </a:txBody>
                  <a:tcPr marL="118800" marR="118800" marT="90001" marB="90001">
                    <a:solidFill>
                      <a:srgbClr val="62A14D"/>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dirty="0" smtClean="0">
                          <a:solidFill>
                            <a:srgbClr val="7030A0"/>
                          </a:solidFill>
                        </a:rPr>
                        <a:t>40 &gt; 100%</a:t>
                      </a:r>
                    </a:p>
                  </a:txBody>
                  <a:tcPr marL="91443" marR="91443" marT="45725" marB="45725">
                    <a:solidFill>
                      <a:srgbClr val="62A14D"/>
                    </a:solidFill>
                  </a:tcPr>
                </a:tc>
                <a:tc>
                  <a:txBody>
                    <a:bodyPr/>
                    <a:lstStyle/>
                    <a:p>
                      <a:pPr algn="ctr"/>
                      <a:endParaRPr lang="en-US" sz="1400" b="1" dirty="0">
                        <a:solidFill>
                          <a:srgbClr val="7030A0"/>
                        </a:solidFill>
                      </a:endParaRPr>
                    </a:p>
                  </a:txBody>
                  <a:tcPr marL="91443" marR="91443" marT="45725" marB="45725">
                    <a:solidFill>
                      <a:srgbClr val="62A14D"/>
                    </a:solidFill>
                  </a:tcPr>
                </a:tc>
                <a:tc>
                  <a:txBody>
                    <a:bodyPr/>
                    <a:lstStyle/>
                    <a:p>
                      <a:pPr algn="ctr"/>
                      <a:endParaRPr lang="en-US" sz="1400" b="1" i="0" dirty="0">
                        <a:solidFill>
                          <a:srgbClr val="7030A0"/>
                        </a:solidFill>
                      </a:endParaRPr>
                    </a:p>
                  </a:txBody>
                  <a:tcPr marL="91443" marR="91443" marT="45725" marB="45725">
                    <a:solidFill>
                      <a:srgbClr val="62A14D"/>
                    </a:solidFill>
                  </a:tcPr>
                </a:tc>
              </a:tr>
              <a:tr h="576625">
                <a:tc>
                  <a:txBody>
                    <a:bodyPr/>
                    <a:lstStyle/>
                    <a:p>
                      <a:endParaRPr kumimoji="0" lang="en-US" sz="1400" b="1" i="0" u="none" strike="noStrike" kern="1200" cap="none" normalizeH="0" baseline="0" dirty="0">
                        <a:ln>
                          <a:noFill/>
                        </a:ln>
                        <a:solidFill>
                          <a:schemeClr val="bg1"/>
                        </a:solidFill>
                        <a:effectLst/>
                        <a:latin typeface="Calibri" pitchFamily="34" charset="0"/>
                        <a:ea typeface="+mn-ea"/>
                        <a:cs typeface="+mn-cs"/>
                      </a:endParaRPr>
                    </a:p>
                  </a:txBody>
                  <a:tcPr marL="91443" marR="91443" marT="45725" marB="45725">
                    <a:solidFill>
                      <a:srgbClr val="7CCA62"/>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endParaRPr kumimoji="0" lang="en-GB" sz="1400" b="1" i="0" u="none" strike="noStrike" kern="1200" cap="none" normalizeH="0" baseline="0" dirty="0" smtClean="0">
                        <a:ln>
                          <a:noFill/>
                        </a:ln>
                        <a:solidFill>
                          <a:schemeClr val="bg1"/>
                        </a:solidFill>
                        <a:effectLst/>
                        <a:latin typeface="Calibri" pitchFamily="34" charset="0"/>
                        <a:ea typeface="+mn-ea"/>
                        <a:cs typeface="+mn-cs"/>
                      </a:endParaRPr>
                    </a:p>
                  </a:txBody>
                  <a:tcPr marL="118800" marR="118800" marT="90001" marB="90001">
                    <a:solidFill>
                      <a:srgbClr val="7CCA62"/>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400" b="1" dirty="0" smtClean="0">
                        <a:solidFill>
                          <a:srgbClr val="7030A0"/>
                        </a:solidFill>
                      </a:endParaRPr>
                    </a:p>
                  </a:txBody>
                  <a:tcPr marL="91443" marR="91443" marT="45725" marB="45725">
                    <a:solidFill>
                      <a:srgbClr val="7CCA62"/>
                    </a:solidFill>
                  </a:tcPr>
                </a:tc>
                <a:tc>
                  <a:txBody>
                    <a:bodyPr/>
                    <a:lstStyle/>
                    <a:p>
                      <a:pPr algn="ctr"/>
                      <a:endParaRPr lang="en-US" sz="1400" b="1" kern="1200" dirty="0">
                        <a:solidFill>
                          <a:srgbClr val="7030A0"/>
                        </a:solidFill>
                        <a:latin typeface="+mn-lt"/>
                        <a:ea typeface="+mn-ea"/>
                        <a:cs typeface="+mn-cs"/>
                      </a:endParaRPr>
                    </a:p>
                  </a:txBody>
                  <a:tcPr marL="91443" marR="91443" marT="45725" marB="45725">
                    <a:solidFill>
                      <a:srgbClr val="7CCA62"/>
                    </a:solidFill>
                  </a:tcPr>
                </a:tc>
                <a:tc>
                  <a:txBody>
                    <a:bodyPr/>
                    <a:lstStyle/>
                    <a:p>
                      <a:pPr algn="ctr"/>
                      <a:endParaRPr lang="en-US" sz="1400" b="1" kern="1200" dirty="0" smtClean="0">
                        <a:solidFill>
                          <a:srgbClr val="7030A0"/>
                        </a:solidFill>
                        <a:latin typeface="+mn-lt"/>
                        <a:ea typeface="+mn-ea"/>
                        <a:cs typeface="+mn-cs"/>
                      </a:endParaRPr>
                    </a:p>
                  </a:txBody>
                  <a:tcPr marL="91443" marR="91443" marT="45725" marB="45725">
                    <a:solidFill>
                      <a:srgbClr val="7CCA62"/>
                    </a:solidFill>
                  </a:tcPr>
                </a:tc>
              </a:tr>
            </a:tbl>
          </a:graphicData>
        </a:graphic>
      </p:graphicFrame>
      <p:sp>
        <p:nvSpPr>
          <p:cNvPr id="17428" name="Content Placeholder 7"/>
          <p:cNvSpPr>
            <a:spLocks noGrp="1"/>
          </p:cNvSpPr>
          <p:nvPr>
            <p:ph sz="half" idx="2"/>
          </p:nvPr>
        </p:nvSpPr>
        <p:spPr>
          <a:xfrm>
            <a:off x="435600" y="3533775"/>
            <a:ext cx="7630098" cy="2943225"/>
          </a:xfrm>
        </p:spPr>
        <p:txBody>
          <a:bodyPr/>
          <a:lstStyle/>
          <a:p>
            <a:r>
              <a:rPr lang="de-DE" altLang="de-DE" sz="2000" dirty="0" smtClean="0"/>
              <a:t>Progress</a:t>
            </a:r>
            <a:r>
              <a:rPr lang="de-DE" altLang="de-DE" sz="1800" dirty="0" smtClean="0"/>
              <a:t> since SA#71</a:t>
            </a:r>
          </a:p>
          <a:p>
            <a:pPr lvl="1"/>
            <a:r>
              <a:rPr lang="de-DE" altLang="de-DE" sz="1600" dirty="0" smtClean="0"/>
              <a:t>The study concluded and is submitted for approval.</a:t>
            </a:r>
          </a:p>
          <a:p>
            <a:pPr lvl="1"/>
            <a:r>
              <a:rPr lang="de-DE" altLang="de-DE" sz="1600" dirty="0" smtClean="0"/>
              <a:t>A related WID is agreed by SA2 and submitted for approval.</a:t>
            </a:r>
          </a:p>
          <a:p>
            <a:pPr lvl="1"/>
            <a:endParaRPr lang="de-DE" altLang="de-DE" sz="1600" dirty="0" smtClean="0"/>
          </a:p>
          <a:p>
            <a:r>
              <a:rPr lang="de-DE" altLang="de-DE" sz="2000" dirty="0" smtClean="0"/>
              <a:t>Next steps:</a:t>
            </a:r>
          </a:p>
          <a:p>
            <a:pPr lvl="1"/>
            <a:r>
              <a:rPr lang="de-DE" altLang="de-DE" sz="1600" dirty="0" smtClean="0"/>
              <a:t>Start the normative work, when the WID is approved.</a:t>
            </a:r>
            <a:endParaRPr lang="de-DE" altLang="de-DE" sz="1600" dirty="0" smtClean="0">
              <a:solidFill>
                <a:srgbClr val="FF0000"/>
              </a:solidFill>
            </a:endParaRPr>
          </a:p>
        </p:txBody>
      </p:sp>
    </p:spTree>
    <p:extLst>
      <p:ext uri="{BB962C8B-B14F-4D97-AF65-F5344CB8AC3E}">
        <p14:creationId xmlns="" xmlns:p14="http://schemas.microsoft.com/office/powerpoint/2010/main" val="1135218684"/>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5"/>
          <p:cNvSpPr>
            <a:spLocks noGrp="1"/>
          </p:cNvSpPr>
          <p:nvPr>
            <p:ph type="title"/>
          </p:nvPr>
        </p:nvSpPr>
        <p:spPr/>
        <p:txBody>
          <a:bodyPr/>
          <a:lstStyle/>
          <a:p>
            <a:r>
              <a:rPr lang="en-US" altLang="de-DE" sz="2800" b="1" dirty="0" smtClean="0"/>
              <a:t>2.3) Rel-14 Work and Maintenance(9/17)</a:t>
            </a:r>
            <a:endParaRPr lang="de-DE" altLang="de-DE" sz="2800" b="1" dirty="0" smtClean="0"/>
          </a:p>
        </p:txBody>
      </p:sp>
      <p:graphicFrame>
        <p:nvGraphicFramePr>
          <p:cNvPr id="9" name="Content Placeholder 8"/>
          <p:cNvGraphicFramePr>
            <a:graphicFrameLocks noGrp="1"/>
          </p:cNvGraphicFramePr>
          <p:nvPr>
            <p:ph sz="half" idx="1"/>
            <p:extLst>
              <p:ext uri="{D42A27DB-BD31-4B8C-83A1-F6EECF244321}">
                <p14:modId xmlns="" xmlns:p14="http://schemas.microsoft.com/office/powerpoint/2010/main" val="1732035542"/>
              </p:ext>
            </p:extLst>
          </p:nvPr>
        </p:nvGraphicFramePr>
        <p:xfrm>
          <a:off x="179388" y="1376363"/>
          <a:ext cx="8569325" cy="1777935"/>
        </p:xfrm>
        <a:graphic>
          <a:graphicData uri="http://schemas.openxmlformats.org/drawingml/2006/table">
            <a:tbl>
              <a:tblPr firstRow="1" bandRow="1">
                <a:tableStyleId>{8FD4443E-F989-4FC4-A0C8-D5A2AF1F390B}</a:tableStyleId>
              </a:tblPr>
              <a:tblGrid>
                <a:gridCol w="1378496"/>
                <a:gridCol w="4320480"/>
                <a:gridCol w="1224136"/>
                <a:gridCol w="792088"/>
                <a:gridCol w="854125"/>
              </a:tblGrid>
              <a:tr h="594588">
                <a:tc>
                  <a:txBody>
                    <a:bodyPr/>
                    <a:lstStyle/>
                    <a:p>
                      <a:r>
                        <a:rPr lang="en-US" sz="1600" dirty="0" smtClean="0"/>
                        <a:t>WI</a:t>
                      </a:r>
                      <a:endParaRPr lang="en-US" sz="1600" dirty="0"/>
                    </a:p>
                  </a:txBody>
                  <a:tcPr marL="91443" marR="91443" marT="45730" marB="45730"/>
                </a:tc>
                <a:tc>
                  <a:txBody>
                    <a:bodyPr/>
                    <a:lstStyle/>
                    <a:p>
                      <a:r>
                        <a:rPr lang="en-US" sz="1600" dirty="0" smtClean="0"/>
                        <a:t>Work Item</a:t>
                      </a:r>
                      <a:endParaRPr lang="en-US" sz="1600" dirty="0"/>
                    </a:p>
                  </a:txBody>
                  <a:tcPr marL="91443" marR="91443" marT="45730" marB="45730"/>
                </a:tc>
                <a:tc>
                  <a:txBody>
                    <a:bodyPr/>
                    <a:lstStyle/>
                    <a:p>
                      <a:r>
                        <a:rPr lang="en-US" sz="1600" dirty="0" smtClean="0"/>
                        <a:t>WP</a:t>
                      </a:r>
                      <a:endParaRPr lang="en-US" sz="1600" dirty="0"/>
                    </a:p>
                  </a:txBody>
                  <a:tcPr marL="91443" marR="91443" marT="45730" marB="45730"/>
                </a:tc>
                <a:tc>
                  <a:txBody>
                    <a:bodyPr/>
                    <a:lstStyle/>
                    <a:p>
                      <a:pPr algn="l"/>
                      <a:endParaRPr lang="en-US" sz="1600" dirty="0" smtClean="0"/>
                    </a:p>
                  </a:txBody>
                  <a:tcPr marL="91443" marR="91443" marT="45730" marB="4573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100" b="1" i="0" u="none" strike="noStrike" kern="1200" cap="none" spc="0" normalizeH="0" baseline="0" noProof="0" dirty="0" smtClean="0">
                        <a:ln>
                          <a:noFill/>
                        </a:ln>
                        <a:solidFill>
                          <a:prstClr val="white"/>
                        </a:solidFill>
                        <a:effectLst/>
                        <a:uLnTx/>
                        <a:uFillTx/>
                        <a:latin typeface="+mn-lt"/>
                        <a:ea typeface="+mn-ea"/>
                        <a:cs typeface="+mn-cs"/>
                      </a:endParaRPr>
                    </a:p>
                  </a:txBody>
                  <a:tcPr marL="91443" marR="91443" marT="45730" marB="45730"/>
                </a:tc>
              </a:tr>
              <a:tr h="576625">
                <a:tc>
                  <a:txBody>
                    <a:bodyPr/>
                    <a:lstStyle/>
                    <a:p>
                      <a:r>
                        <a:rPr lang="en-US" sz="1400" b="1" kern="1200" baseline="0" dirty="0" smtClean="0">
                          <a:solidFill>
                            <a:schemeClr val="bg1"/>
                          </a:solidFill>
                          <a:effectLst/>
                          <a:latin typeface="+mn-lt"/>
                          <a:ea typeface="+mn-ea"/>
                          <a:cs typeface="+mn-cs"/>
                        </a:rPr>
                        <a:t>FS_V2XARC</a:t>
                      </a:r>
                      <a:endParaRPr lang="en-US" sz="1400" b="1" kern="1200" baseline="0" dirty="0">
                        <a:solidFill>
                          <a:schemeClr val="bg1"/>
                        </a:solidFill>
                        <a:effectLst/>
                        <a:latin typeface="+mn-lt"/>
                        <a:ea typeface="+mn-ea"/>
                        <a:cs typeface="+mn-cs"/>
                      </a:endParaRPr>
                    </a:p>
                  </a:txBody>
                  <a:tcPr marL="91443" marR="91443" marT="45725" marB="45725">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1400" b="1" kern="1200" baseline="0" dirty="0" smtClean="0">
                          <a:solidFill>
                            <a:schemeClr val="bg1"/>
                          </a:solidFill>
                          <a:effectLst/>
                          <a:latin typeface="+mn-lt"/>
                          <a:ea typeface="+mn-ea"/>
                          <a:cs typeface="+mn-cs"/>
                        </a:rPr>
                        <a:t>Study on architecture enhancements for LTE support of V2X services </a:t>
                      </a:r>
                      <a:endParaRPr lang="ko-KR" altLang="en-US" sz="1400" b="1" kern="1200" baseline="0" dirty="0" smtClean="0">
                        <a:solidFill>
                          <a:schemeClr val="bg1"/>
                        </a:solidFill>
                        <a:effectLst/>
                        <a:latin typeface="+mn-lt"/>
                        <a:ea typeface="+mn-ea"/>
                        <a:cs typeface="+mn-cs"/>
                      </a:endParaRPr>
                    </a:p>
                  </a:txBody>
                  <a:tcPr marL="118800" marR="118800" marT="90001" marB="90001">
                    <a:solidFill>
                      <a:srgbClr val="62A14D"/>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dirty="0" smtClean="0">
                          <a:solidFill>
                            <a:srgbClr val="7030A0"/>
                          </a:solidFill>
                        </a:rPr>
                        <a:t>22 &gt; 80%</a:t>
                      </a:r>
                    </a:p>
                  </a:txBody>
                  <a:tcPr marL="91443" marR="91443" marT="45725" marB="45725">
                    <a:solidFill>
                      <a:srgbClr val="62A14D"/>
                    </a:solidFill>
                  </a:tcPr>
                </a:tc>
                <a:tc>
                  <a:txBody>
                    <a:bodyPr/>
                    <a:lstStyle/>
                    <a:p>
                      <a:pPr algn="ctr"/>
                      <a:endParaRPr lang="en-US" sz="1400" b="1" dirty="0">
                        <a:solidFill>
                          <a:srgbClr val="7030A0"/>
                        </a:solidFill>
                      </a:endParaRPr>
                    </a:p>
                  </a:txBody>
                  <a:tcPr marL="91443" marR="91443" marT="45725" marB="45725">
                    <a:solidFill>
                      <a:srgbClr val="62A14D"/>
                    </a:solidFill>
                  </a:tcPr>
                </a:tc>
                <a:tc>
                  <a:txBody>
                    <a:bodyPr/>
                    <a:lstStyle/>
                    <a:p>
                      <a:pPr algn="ctr"/>
                      <a:endParaRPr lang="en-US" sz="1400" b="1" i="0" dirty="0">
                        <a:solidFill>
                          <a:srgbClr val="7030A0"/>
                        </a:solidFill>
                      </a:endParaRPr>
                    </a:p>
                  </a:txBody>
                  <a:tcPr marL="91443" marR="91443" marT="45725" marB="45725">
                    <a:solidFill>
                      <a:srgbClr val="62A14D"/>
                    </a:solidFill>
                  </a:tcPr>
                </a:tc>
              </a:tr>
              <a:tr h="576625">
                <a:tc>
                  <a:txBody>
                    <a:bodyPr/>
                    <a:lstStyle/>
                    <a:p>
                      <a:endParaRPr lang="en-US" sz="1400" b="1" kern="1200" baseline="0" dirty="0">
                        <a:solidFill>
                          <a:schemeClr val="bg1"/>
                        </a:solidFill>
                        <a:effectLst/>
                        <a:latin typeface="+mn-lt"/>
                        <a:ea typeface="+mn-ea"/>
                        <a:cs typeface="+mn-cs"/>
                      </a:endParaRPr>
                    </a:p>
                  </a:txBody>
                  <a:tcPr marL="91443" marR="91443" marT="45725" marB="45725">
                    <a:solidFill>
                      <a:srgbClr val="7CCA62"/>
                    </a:solidFill>
                  </a:tcPr>
                </a:tc>
                <a:tc>
                  <a:txBody>
                    <a:bodyPr/>
                    <a:lstStyle/>
                    <a:p>
                      <a:pPr algn="l" fontAlgn="t"/>
                      <a:endParaRPr lang="en-US" sz="1400" b="1" kern="1200" baseline="0" dirty="0" smtClean="0">
                        <a:solidFill>
                          <a:schemeClr val="bg1"/>
                        </a:solidFill>
                        <a:effectLst/>
                        <a:latin typeface="+mn-lt"/>
                        <a:ea typeface="+mn-ea"/>
                        <a:cs typeface="+mn-cs"/>
                      </a:endParaRPr>
                    </a:p>
                  </a:txBody>
                  <a:tcPr marL="118800" marR="118800" marT="90001" marB="90001">
                    <a:solidFill>
                      <a:srgbClr val="7CCA62"/>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400" b="1" kern="1200" dirty="0" smtClean="0">
                        <a:solidFill>
                          <a:srgbClr val="7030A0"/>
                        </a:solidFill>
                        <a:latin typeface="+mn-lt"/>
                        <a:ea typeface="+mn-ea"/>
                        <a:cs typeface="+mn-cs"/>
                      </a:endParaRPr>
                    </a:p>
                  </a:txBody>
                  <a:tcPr marL="91443" marR="91443" marT="45725" marB="45725">
                    <a:solidFill>
                      <a:srgbClr val="7CCA62"/>
                    </a:solidFill>
                  </a:tcPr>
                </a:tc>
                <a:tc>
                  <a:txBody>
                    <a:bodyPr/>
                    <a:lstStyle/>
                    <a:p>
                      <a:pPr algn="ctr"/>
                      <a:endParaRPr lang="en-US" sz="1400" b="1" kern="1200" dirty="0">
                        <a:solidFill>
                          <a:srgbClr val="7030A0"/>
                        </a:solidFill>
                        <a:latin typeface="+mn-lt"/>
                        <a:ea typeface="+mn-ea"/>
                        <a:cs typeface="+mn-cs"/>
                      </a:endParaRPr>
                    </a:p>
                  </a:txBody>
                  <a:tcPr marL="91443" marR="91443" marT="45725" marB="45725">
                    <a:solidFill>
                      <a:srgbClr val="7CCA62"/>
                    </a:solidFill>
                  </a:tcPr>
                </a:tc>
                <a:tc>
                  <a:txBody>
                    <a:bodyPr/>
                    <a:lstStyle/>
                    <a:p>
                      <a:pPr algn="ctr"/>
                      <a:endParaRPr lang="en-US" sz="1400" b="1" kern="1200" dirty="0" smtClean="0">
                        <a:solidFill>
                          <a:srgbClr val="7030A0"/>
                        </a:solidFill>
                        <a:latin typeface="+mn-lt"/>
                        <a:ea typeface="+mn-ea"/>
                        <a:cs typeface="+mn-cs"/>
                      </a:endParaRPr>
                    </a:p>
                  </a:txBody>
                  <a:tcPr marL="91443" marR="91443" marT="45725" marB="45725">
                    <a:solidFill>
                      <a:srgbClr val="7CCA62"/>
                    </a:solidFill>
                  </a:tcPr>
                </a:tc>
              </a:tr>
            </a:tbl>
          </a:graphicData>
        </a:graphic>
      </p:graphicFrame>
      <p:sp>
        <p:nvSpPr>
          <p:cNvPr id="17428" name="Content Placeholder 7"/>
          <p:cNvSpPr>
            <a:spLocks noGrp="1"/>
          </p:cNvSpPr>
          <p:nvPr>
            <p:ph sz="half" idx="2"/>
          </p:nvPr>
        </p:nvSpPr>
        <p:spPr>
          <a:xfrm>
            <a:off x="435600" y="3276601"/>
            <a:ext cx="8280400" cy="3181550"/>
          </a:xfrm>
        </p:spPr>
        <p:txBody>
          <a:bodyPr/>
          <a:lstStyle/>
          <a:p>
            <a:r>
              <a:rPr lang="de-DE" altLang="de-DE" sz="2000" dirty="0" smtClean="0"/>
              <a:t>Progress</a:t>
            </a:r>
            <a:r>
              <a:rPr lang="de-DE" altLang="de-DE" sz="1800" dirty="0" smtClean="0"/>
              <a:t> since SA#71</a:t>
            </a:r>
          </a:p>
          <a:p>
            <a:pPr lvl="1"/>
            <a:r>
              <a:rPr lang="de-DE" altLang="de-DE" sz="1600" dirty="0" smtClean="0"/>
              <a:t>Solutions were updated and new solutions proposed.</a:t>
            </a:r>
          </a:p>
          <a:p>
            <a:pPr lvl="1"/>
            <a:r>
              <a:rPr lang="de-DE" altLang="de-DE" sz="1600" dirty="0" smtClean="0"/>
              <a:t>Some key issues are evaluated and concluded.</a:t>
            </a:r>
          </a:p>
          <a:p>
            <a:pPr lvl="1"/>
            <a:r>
              <a:rPr lang="de-DE" altLang="de-DE" sz="1600" dirty="0" smtClean="0"/>
              <a:t>The study TR is provided for information.</a:t>
            </a:r>
          </a:p>
          <a:p>
            <a:pPr lvl="1"/>
            <a:r>
              <a:rPr lang="de-DE" altLang="de-DE" sz="1600" dirty="0" smtClean="0"/>
              <a:t>A related WID is agreed by SA2 and submitted for approval.</a:t>
            </a:r>
          </a:p>
          <a:p>
            <a:pPr lvl="1"/>
            <a:r>
              <a:rPr lang="de-DE" altLang="de-DE" sz="1600" dirty="0" smtClean="0"/>
              <a:t>It is expected that the study concludes during SA2#116 and that related normative work is accomplished during SA2#116 bis, both before SA#73.</a:t>
            </a:r>
          </a:p>
          <a:p>
            <a:pPr lvl="1"/>
            <a:endParaRPr lang="de-DE" altLang="de-DE" sz="1600" dirty="0" smtClean="0"/>
          </a:p>
          <a:p>
            <a:r>
              <a:rPr lang="de-DE" altLang="de-DE" sz="2000" dirty="0" smtClean="0"/>
              <a:t>Next steps:</a:t>
            </a:r>
          </a:p>
          <a:p>
            <a:pPr lvl="1"/>
            <a:r>
              <a:rPr lang="de-DE" altLang="de-DE" sz="1600" dirty="0" smtClean="0"/>
              <a:t>Conclude the study. Start the normative work, when the WID is approved.</a:t>
            </a:r>
            <a:endParaRPr lang="de-DE" altLang="de-DE" sz="1600" dirty="0" smtClean="0">
              <a:solidFill>
                <a:srgbClr val="FF0000"/>
              </a:solidFill>
            </a:endParaRPr>
          </a:p>
        </p:txBody>
      </p:sp>
    </p:spTree>
    <p:extLst>
      <p:ext uri="{BB962C8B-B14F-4D97-AF65-F5344CB8AC3E}">
        <p14:creationId xmlns="" xmlns:p14="http://schemas.microsoft.com/office/powerpoint/2010/main" val="113521868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a:extLst/>
        </p:spPr>
        <p:txBody>
          <a:bodyPr rtlCol="0">
            <a:normAutofit/>
          </a:bodyPr>
          <a:lstStyle/>
          <a:p>
            <a:pPr eaLnBrk="1" hangingPunct="1">
              <a:defRPr/>
            </a:pPr>
            <a:r>
              <a:rPr lang="en-US" dirty="0" smtClean="0">
                <a:effectLst>
                  <a:outerShdw blurRad="38100" dist="38100" dir="2700000" algn="tl">
                    <a:srgbClr val="C0C0C0"/>
                  </a:outerShdw>
                </a:effectLst>
              </a:rPr>
              <a:t>Contents</a:t>
            </a:r>
          </a:p>
        </p:txBody>
      </p:sp>
      <p:sp>
        <p:nvSpPr>
          <p:cNvPr id="57347" name="Rectangle 3"/>
          <p:cNvSpPr>
            <a:spLocks noGrp="1"/>
          </p:cNvSpPr>
          <p:nvPr>
            <p:ph type="body" idx="1"/>
          </p:nvPr>
        </p:nvSpPr>
        <p:spPr>
          <a:xfrm>
            <a:off x="457200" y="1409700"/>
            <a:ext cx="8229600" cy="4525963"/>
          </a:xfrm>
        </p:spPr>
        <p:txBody>
          <a:bodyPr/>
          <a:lstStyle/>
          <a:p>
            <a:pPr eaLnBrk="1" hangingPunct="1">
              <a:defRPr/>
            </a:pPr>
            <a:r>
              <a:rPr lang="en-GB" sz="2400" b="1" i="1" dirty="0" smtClean="0"/>
              <a:t> 1) General aspects (events since SA#71, statistics, next meetings)</a:t>
            </a:r>
          </a:p>
          <a:p>
            <a:pPr eaLnBrk="1" hangingPunct="1">
              <a:defRPr/>
            </a:pPr>
            <a:r>
              <a:rPr lang="en-GB" sz="2400" dirty="0" smtClean="0">
                <a:solidFill>
                  <a:schemeClr val="bg1">
                    <a:lumMod val="65000"/>
                  </a:schemeClr>
                </a:solidFill>
              </a:rPr>
              <a:t> 2) SA Work Report</a:t>
            </a:r>
          </a:p>
          <a:p>
            <a:pPr lvl="1" eaLnBrk="1" hangingPunct="1">
              <a:defRPr/>
            </a:pPr>
            <a:r>
              <a:rPr lang="en-GB" sz="2000" dirty="0">
                <a:solidFill>
                  <a:schemeClr val="bg1">
                    <a:lumMod val="65000"/>
                  </a:schemeClr>
                </a:solidFill>
              </a:rPr>
              <a:t>2.1) </a:t>
            </a:r>
            <a:r>
              <a:rPr lang="en-GB" sz="2000" dirty="0" smtClean="0">
                <a:solidFill>
                  <a:schemeClr val="bg1">
                    <a:lumMod val="65000"/>
                  </a:schemeClr>
                </a:solidFill>
              </a:rPr>
              <a:t>Rel-12 </a:t>
            </a:r>
            <a:r>
              <a:rPr lang="en-GB" sz="2000" dirty="0">
                <a:solidFill>
                  <a:schemeClr val="bg1">
                    <a:lumMod val="65000"/>
                  </a:schemeClr>
                </a:solidFill>
              </a:rPr>
              <a:t>and before Maintenance</a:t>
            </a:r>
          </a:p>
          <a:p>
            <a:pPr lvl="1" eaLnBrk="1" hangingPunct="1">
              <a:defRPr/>
            </a:pPr>
            <a:r>
              <a:rPr lang="en-GB" sz="2000" dirty="0">
                <a:solidFill>
                  <a:schemeClr val="bg1">
                    <a:lumMod val="65000"/>
                  </a:schemeClr>
                </a:solidFill>
              </a:rPr>
              <a:t>2.2) </a:t>
            </a:r>
            <a:r>
              <a:rPr lang="en-GB" sz="2000" dirty="0" smtClean="0">
                <a:solidFill>
                  <a:schemeClr val="bg1">
                    <a:lumMod val="65000"/>
                  </a:schemeClr>
                </a:solidFill>
              </a:rPr>
              <a:t>Rel-13 </a:t>
            </a:r>
            <a:r>
              <a:rPr lang="en-GB" sz="2000" dirty="0">
                <a:solidFill>
                  <a:schemeClr val="bg1">
                    <a:lumMod val="65000"/>
                  </a:schemeClr>
                </a:solidFill>
              </a:rPr>
              <a:t>Work and Maintenance</a:t>
            </a:r>
          </a:p>
          <a:p>
            <a:pPr lvl="1" eaLnBrk="1" hangingPunct="1">
              <a:defRPr/>
            </a:pPr>
            <a:r>
              <a:rPr lang="en-GB" sz="2000" dirty="0">
                <a:solidFill>
                  <a:schemeClr val="bg1">
                    <a:lumMod val="65000"/>
                  </a:schemeClr>
                </a:solidFill>
              </a:rPr>
              <a:t>2.3) </a:t>
            </a:r>
            <a:r>
              <a:rPr lang="en-GB" sz="2000" dirty="0" smtClean="0">
                <a:solidFill>
                  <a:schemeClr val="bg1">
                    <a:lumMod val="65000"/>
                  </a:schemeClr>
                </a:solidFill>
              </a:rPr>
              <a:t>Rel-14 Work and Maintenance</a:t>
            </a:r>
            <a:endParaRPr lang="en-GB" sz="2000" dirty="0">
              <a:solidFill>
                <a:schemeClr val="bg1">
                  <a:lumMod val="65000"/>
                </a:schemeClr>
              </a:solidFill>
            </a:endParaRPr>
          </a:p>
          <a:p>
            <a:pPr lvl="1" eaLnBrk="1" hangingPunct="1">
              <a:defRPr/>
            </a:pPr>
            <a:r>
              <a:rPr lang="en-GB" sz="2000" dirty="0" smtClean="0">
                <a:solidFill>
                  <a:schemeClr val="bg1">
                    <a:lumMod val="65000"/>
                  </a:schemeClr>
                </a:solidFill>
              </a:rPr>
              <a:t>2.4) New and Updated WIDs/SIDs and Exceptions</a:t>
            </a:r>
          </a:p>
          <a:p>
            <a:pPr lvl="1" eaLnBrk="1" hangingPunct="1">
              <a:defRPr/>
            </a:pPr>
            <a:r>
              <a:rPr lang="en-GB" sz="2000" dirty="0" smtClean="0">
                <a:solidFill>
                  <a:schemeClr val="bg1">
                    <a:lumMod val="65000"/>
                  </a:schemeClr>
                </a:solidFill>
              </a:rPr>
              <a:t>2.5) </a:t>
            </a:r>
            <a:r>
              <a:rPr lang="en-GB" sz="2000" dirty="0" err="1" smtClean="0">
                <a:solidFill>
                  <a:schemeClr val="bg1">
                    <a:lumMod val="65000"/>
                  </a:schemeClr>
                </a:solidFill>
              </a:rPr>
              <a:t>IETF</a:t>
            </a:r>
            <a:r>
              <a:rPr lang="en-GB" sz="2000" dirty="0" smtClean="0">
                <a:solidFill>
                  <a:schemeClr val="bg1">
                    <a:lumMod val="65000"/>
                  </a:schemeClr>
                </a:solidFill>
              </a:rPr>
              <a:t> Dependency Update</a:t>
            </a:r>
          </a:p>
          <a:p>
            <a:pPr eaLnBrk="1" hangingPunct="1">
              <a:defRPr/>
            </a:pPr>
            <a:r>
              <a:rPr lang="en-GB" sz="2400" dirty="0" smtClean="0">
                <a:solidFill>
                  <a:schemeClr val="bg1">
                    <a:lumMod val="65000"/>
                  </a:schemeClr>
                </a:solidFill>
              </a:rPr>
              <a:t> 3) Action Items</a:t>
            </a:r>
          </a:p>
          <a:p>
            <a:pPr eaLnBrk="1" hangingPunct="1">
              <a:defRPr/>
            </a:pPr>
            <a:r>
              <a:rPr lang="en-GB" sz="2400" dirty="0" smtClean="0">
                <a:solidFill>
                  <a:schemeClr val="bg1">
                    <a:lumMod val="65000"/>
                  </a:schemeClr>
                </a:solidFill>
              </a:rPr>
              <a:t> 4) Documents for Information and Approval</a:t>
            </a:r>
          </a:p>
          <a:p>
            <a:pPr eaLnBrk="1" hangingPunct="1">
              <a:defRPr/>
            </a:pPr>
            <a:r>
              <a:rPr lang="en-GB" sz="2400" dirty="0" smtClean="0">
                <a:solidFill>
                  <a:schemeClr val="bg1">
                    <a:lumMod val="65000"/>
                  </a:schemeClr>
                </a:solidFill>
              </a:rPr>
              <a:t> 5) Collected Items requiring action from SA</a:t>
            </a:r>
          </a:p>
        </p:txBody>
      </p:sp>
      <p:sp>
        <p:nvSpPr>
          <p:cNvPr id="5124" name="Text Box 3"/>
          <p:cNvSpPr txBox="1">
            <a:spLocks noChangeArrowheads="1"/>
          </p:cNvSpPr>
          <p:nvPr/>
        </p:nvSpPr>
        <p:spPr bwMode="auto">
          <a:xfrm>
            <a:off x="77788" y="1420813"/>
            <a:ext cx="4572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itchFamily="34" charset="0"/>
              </a:defRPr>
            </a:lvl1pPr>
            <a:lvl2pPr marL="742950" indent="-285750">
              <a:spcBef>
                <a:spcPct val="20000"/>
              </a:spcBef>
              <a:buClr>
                <a:srgbClr val="C00000"/>
              </a:buClr>
              <a:buFont typeface="Arial" charset="0"/>
              <a:buChar char="•"/>
              <a:defRPr sz="2400">
                <a:solidFill>
                  <a:schemeClr val="tx1"/>
                </a:solidFill>
                <a:latin typeface="Calibri" pitchFamily="34" charset="0"/>
              </a:defRPr>
            </a:lvl2pPr>
            <a:lvl3pPr marL="1143000" indent="-228600">
              <a:spcBef>
                <a:spcPct val="20000"/>
              </a:spcBef>
              <a:buFont typeface="Arial" charset="0"/>
              <a:buChar char="•"/>
              <a:defRPr sz="2000">
                <a:solidFill>
                  <a:schemeClr val="tx1"/>
                </a:solidFill>
                <a:latin typeface="Calibri" pitchFamily="34" charset="0"/>
              </a:defRPr>
            </a:lvl3pPr>
            <a:lvl4pPr marL="1600200" indent="-228600">
              <a:spcBef>
                <a:spcPct val="20000"/>
              </a:spcBef>
              <a:buFont typeface="Arial" charset="0"/>
              <a:buChar char="–"/>
              <a:defRPr>
                <a:solidFill>
                  <a:schemeClr val="tx1"/>
                </a:solidFill>
                <a:latin typeface="Calibri" pitchFamily="34" charset="0"/>
              </a:defRPr>
            </a:lvl4pPr>
            <a:lvl5pPr marL="2057400" indent="-228600">
              <a:spcBef>
                <a:spcPct val="20000"/>
              </a:spcBef>
              <a:buFont typeface="Arial" charset="0"/>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1600">
                <a:solidFill>
                  <a:schemeClr val="tx1"/>
                </a:solidFill>
                <a:latin typeface="Calibri" pitchFamily="34" charset="0"/>
              </a:defRPr>
            </a:lvl9pPr>
          </a:lstStyle>
          <a:p>
            <a:pPr eaLnBrk="1" hangingPunct="1">
              <a:spcBef>
                <a:spcPct val="0"/>
              </a:spcBef>
              <a:buFontTx/>
              <a:buNone/>
            </a:pPr>
            <a:r>
              <a:rPr lang="en-GB" altLang="ko-KR" sz="2400">
                <a:latin typeface="Wingdings" pitchFamily="2" charset="2"/>
                <a:ea typeface="Gulim" pitchFamily="34" charset="-127"/>
              </a:rPr>
              <a:t>è</a:t>
            </a:r>
            <a:endParaRPr lang="en-GB" altLang="ko-KR" sz="2400">
              <a:latin typeface="Times New Roman" pitchFamily="18" charset="0"/>
              <a:ea typeface="Gulim" pitchFamily="34" charset="-127"/>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5"/>
          <p:cNvSpPr>
            <a:spLocks noGrp="1"/>
          </p:cNvSpPr>
          <p:nvPr>
            <p:ph type="title"/>
          </p:nvPr>
        </p:nvSpPr>
        <p:spPr/>
        <p:txBody>
          <a:bodyPr/>
          <a:lstStyle/>
          <a:p>
            <a:r>
              <a:rPr lang="en-US" altLang="de-DE" sz="2800" b="1" dirty="0" smtClean="0"/>
              <a:t>2.3) Rel-14 Work and Maintenance(10/17)</a:t>
            </a:r>
            <a:endParaRPr lang="de-DE" altLang="de-DE" sz="2800" b="1" dirty="0" smtClean="0"/>
          </a:p>
        </p:txBody>
      </p:sp>
      <p:graphicFrame>
        <p:nvGraphicFramePr>
          <p:cNvPr id="9" name="Content Placeholder 8"/>
          <p:cNvGraphicFramePr>
            <a:graphicFrameLocks noGrp="1"/>
          </p:cNvGraphicFramePr>
          <p:nvPr>
            <p:ph sz="half" idx="1"/>
            <p:extLst>
              <p:ext uri="{D42A27DB-BD31-4B8C-83A1-F6EECF244321}">
                <p14:modId xmlns="" xmlns:p14="http://schemas.microsoft.com/office/powerpoint/2010/main" val="2558751852"/>
              </p:ext>
            </p:extLst>
          </p:nvPr>
        </p:nvGraphicFramePr>
        <p:xfrm>
          <a:off x="179388" y="1376363"/>
          <a:ext cx="8569325" cy="1171213"/>
        </p:xfrm>
        <a:graphic>
          <a:graphicData uri="http://schemas.openxmlformats.org/drawingml/2006/table">
            <a:tbl>
              <a:tblPr firstRow="1" bandRow="1">
                <a:tableStyleId>{8FD4443E-F989-4FC4-A0C8-D5A2AF1F390B}</a:tableStyleId>
              </a:tblPr>
              <a:tblGrid>
                <a:gridCol w="1378496"/>
                <a:gridCol w="4320480"/>
                <a:gridCol w="1224136"/>
                <a:gridCol w="792088"/>
                <a:gridCol w="854125"/>
              </a:tblGrid>
              <a:tr h="594588">
                <a:tc>
                  <a:txBody>
                    <a:bodyPr/>
                    <a:lstStyle/>
                    <a:p>
                      <a:r>
                        <a:rPr lang="en-US" sz="1600" dirty="0" smtClean="0"/>
                        <a:t>WI</a:t>
                      </a:r>
                      <a:endParaRPr lang="en-US" sz="1600" dirty="0"/>
                    </a:p>
                  </a:txBody>
                  <a:tcPr marL="91443" marR="91443" marT="45730" marB="45730"/>
                </a:tc>
                <a:tc>
                  <a:txBody>
                    <a:bodyPr/>
                    <a:lstStyle/>
                    <a:p>
                      <a:r>
                        <a:rPr lang="en-US" sz="1600" dirty="0" smtClean="0"/>
                        <a:t>Work Item</a:t>
                      </a:r>
                      <a:endParaRPr lang="en-US" sz="1600" dirty="0"/>
                    </a:p>
                  </a:txBody>
                  <a:tcPr marL="91443" marR="91443" marT="45730" marB="45730"/>
                </a:tc>
                <a:tc>
                  <a:txBody>
                    <a:bodyPr/>
                    <a:lstStyle/>
                    <a:p>
                      <a:r>
                        <a:rPr lang="en-US" sz="1600" dirty="0" smtClean="0"/>
                        <a:t>WP</a:t>
                      </a:r>
                      <a:endParaRPr lang="en-US" sz="1600" dirty="0"/>
                    </a:p>
                  </a:txBody>
                  <a:tcPr marL="91443" marR="91443" marT="45730" marB="45730"/>
                </a:tc>
                <a:tc>
                  <a:txBody>
                    <a:bodyPr/>
                    <a:lstStyle/>
                    <a:p>
                      <a:pPr algn="l"/>
                      <a:endParaRPr lang="en-US" sz="1600" dirty="0" smtClean="0"/>
                    </a:p>
                  </a:txBody>
                  <a:tcPr marL="91443" marR="91443" marT="45730" marB="4573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100" b="1" i="0" u="none" strike="noStrike" kern="1200" cap="none" spc="0" normalizeH="0" baseline="0" noProof="0" dirty="0" smtClean="0">
                        <a:ln>
                          <a:noFill/>
                        </a:ln>
                        <a:solidFill>
                          <a:prstClr val="white"/>
                        </a:solidFill>
                        <a:effectLst/>
                        <a:uLnTx/>
                        <a:uFillTx/>
                        <a:latin typeface="+mn-lt"/>
                        <a:ea typeface="+mn-ea"/>
                        <a:cs typeface="+mn-cs"/>
                      </a:endParaRPr>
                    </a:p>
                  </a:txBody>
                  <a:tcPr marL="91443" marR="91443" marT="45730" marB="45730"/>
                </a:tc>
              </a:tr>
              <a:tr h="576625">
                <a:tc>
                  <a:txBody>
                    <a:bodyPr/>
                    <a:lstStyle/>
                    <a:p>
                      <a:r>
                        <a:rPr kumimoji="0" lang="en-US" sz="1400" b="1" i="0" u="none" strike="noStrike" kern="1200" cap="none" normalizeH="0" baseline="0" dirty="0" smtClean="0">
                          <a:ln>
                            <a:noFill/>
                          </a:ln>
                          <a:solidFill>
                            <a:schemeClr val="bg1"/>
                          </a:solidFill>
                          <a:effectLst/>
                          <a:latin typeface="+mn-lt"/>
                          <a:ea typeface="+mn-ea"/>
                          <a:cs typeface="+mn-cs"/>
                        </a:rPr>
                        <a:t>EIEI</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25" marB="45725">
                    <a:solidFill>
                      <a:srgbClr val="62A14D"/>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400" b="1" i="0" u="none" strike="noStrike" kern="1200" cap="none" normalizeH="0" baseline="0" dirty="0" smtClean="0">
                          <a:ln>
                            <a:noFill/>
                          </a:ln>
                          <a:solidFill>
                            <a:schemeClr val="bg1"/>
                          </a:solidFill>
                          <a:effectLst/>
                          <a:latin typeface="+mn-lt"/>
                          <a:ea typeface="+mn-ea"/>
                          <a:cs typeface="+mn-cs"/>
                        </a:rPr>
                        <a:t>Evolution to and interworking with </a:t>
                      </a:r>
                      <a:r>
                        <a:rPr kumimoji="0" lang="en-GB" sz="1400" b="1" i="0" u="none" strike="noStrike" kern="1200" cap="none" normalizeH="0" baseline="0" dirty="0" err="1" smtClean="0">
                          <a:ln>
                            <a:noFill/>
                          </a:ln>
                          <a:solidFill>
                            <a:schemeClr val="bg1"/>
                          </a:solidFill>
                          <a:effectLst/>
                          <a:latin typeface="+mn-lt"/>
                          <a:ea typeface="+mn-ea"/>
                          <a:cs typeface="+mn-cs"/>
                        </a:rPr>
                        <a:t>eCall</a:t>
                      </a:r>
                      <a:r>
                        <a:rPr kumimoji="0" lang="en-GB" sz="1400" b="1" i="0" u="none" strike="noStrike" kern="1200" cap="none" normalizeH="0" baseline="0" dirty="0" smtClean="0">
                          <a:ln>
                            <a:noFill/>
                          </a:ln>
                          <a:solidFill>
                            <a:schemeClr val="bg1"/>
                          </a:solidFill>
                          <a:effectLst/>
                          <a:latin typeface="+mn-lt"/>
                          <a:ea typeface="+mn-ea"/>
                          <a:cs typeface="+mn-cs"/>
                        </a:rPr>
                        <a:t> in IMS</a:t>
                      </a:r>
                    </a:p>
                  </a:txBody>
                  <a:tcPr marL="118800" marR="118800" marT="90001" marB="90001">
                    <a:solidFill>
                      <a:srgbClr val="62A14D"/>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kern="1200" dirty="0" smtClean="0">
                          <a:solidFill>
                            <a:srgbClr val="7030A0"/>
                          </a:solidFill>
                          <a:latin typeface="+mn-lt"/>
                          <a:ea typeface="+mn-ea"/>
                          <a:cs typeface="+mn-cs"/>
                        </a:rPr>
                        <a:t>20 &gt; 100%</a:t>
                      </a:r>
                    </a:p>
                  </a:txBody>
                  <a:tcPr marL="91443" marR="91443" marT="45725" marB="45725">
                    <a:solidFill>
                      <a:srgbClr val="62A14D"/>
                    </a:solidFill>
                  </a:tcPr>
                </a:tc>
                <a:tc>
                  <a:txBody>
                    <a:bodyPr/>
                    <a:lstStyle/>
                    <a:p>
                      <a:pPr algn="ctr"/>
                      <a:endParaRPr lang="en-US" sz="1400" b="1" dirty="0">
                        <a:solidFill>
                          <a:srgbClr val="7030A0"/>
                        </a:solidFill>
                      </a:endParaRPr>
                    </a:p>
                  </a:txBody>
                  <a:tcPr marL="91443" marR="91443" marT="45725" marB="45725">
                    <a:solidFill>
                      <a:srgbClr val="62A14D"/>
                    </a:solidFill>
                  </a:tcPr>
                </a:tc>
                <a:tc>
                  <a:txBody>
                    <a:bodyPr/>
                    <a:lstStyle/>
                    <a:p>
                      <a:pPr algn="ctr"/>
                      <a:endParaRPr lang="en-US" sz="1400" b="1" i="0" dirty="0">
                        <a:solidFill>
                          <a:srgbClr val="7030A0"/>
                        </a:solidFill>
                      </a:endParaRPr>
                    </a:p>
                  </a:txBody>
                  <a:tcPr marL="91443" marR="91443" marT="45725" marB="45725">
                    <a:solidFill>
                      <a:srgbClr val="62A14D"/>
                    </a:solidFill>
                  </a:tcPr>
                </a:tc>
              </a:tr>
            </a:tbl>
          </a:graphicData>
        </a:graphic>
      </p:graphicFrame>
      <p:sp>
        <p:nvSpPr>
          <p:cNvPr id="17428" name="Content Placeholder 7"/>
          <p:cNvSpPr>
            <a:spLocks noGrp="1"/>
          </p:cNvSpPr>
          <p:nvPr>
            <p:ph sz="half" idx="2"/>
          </p:nvPr>
        </p:nvSpPr>
        <p:spPr>
          <a:xfrm>
            <a:off x="435600" y="3605842"/>
            <a:ext cx="7388558" cy="2852308"/>
          </a:xfrm>
        </p:spPr>
        <p:txBody>
          <a:bodyPr/>
          <a:lstStyle/>
          <a:p>
            <a:r>
              <a:rPr lang="de-DE" altLang="de-DE" sz="2000" dirty="0" smtClean="0"/>
              <a:t>Progress</a:t>
            </a:r>
            <a:r>
              <a:rPr lang="de-DE" altLang="de-DE" sz="1800" dirty="0" smtClean="0"/>
              <a:t> since SA#71</a:t>
            </a:r>
          </a:p>
          <a:p>
            <a:pPr lvl="1"/>
            <a:r>
              <a:rPr lang="en-GB" sz="1600" dirty="0" smtClean="0"/>
              <a:t>4 related CRs are agreed by SA2 and providing for approval.</a:t>
            </a:r>
          </a:p>
          <a:p>
            <a:pPr lvl="1"/>
            <a:endParaRPr lang="en-GB" sz="1600" dirty="0" smtClean="0"/>
          </a:p>
          <a:p>
            <a:r>
              <a:rPr lang="de-DE" altLang="de-DE" sz="2000" dirty="0" smtClean="0"/>
              <a:t>Next steps:</a:t>
            </a:r>
          </a:p>
          <a:p>
            <a:pPr lvl="1"/>
            <a:r>
              <a:rPr lang="de-DE" altLang="de-DE" sz="1600" dirty="0" smtClean="0"/>
              <a:t>Changes to maintenance.</a:t>
            </a:r>
          </a:p>
        </p:txBody>
      </p:sp>
    </p:spTree>
    <p:extLst>
      <p:ext uri="{BB962C8B-B14F-4D97-AF65-F5344CB8AC3E}">
        <p14:creationId xmlns="" xmlns:p14="http://schemas.microsoft.com/office/powerpoint/2010/main" val="2430972971"/>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5"/>
          <p:cNvSpPr>
            <a:spLocks noGrp="1"/>
          </p:cNvSpPr>
          <p:nvPr>
            <p:ph type="title"/>
          </p:nvPr>
        </p:nvSpPr>
        <p:spPr/>
        <p:txBody>
          <a:bodyPr/>
          <a:lstStyle/>
          <a:p>
            <a:r>
              <a:rPr lang="en-US" altLang="de-DE" sz="2800" b="1" dirty="0" smtClean="0"/>
              <a:t>2.3) Rel-14 Work and Maintenance(11/17)</a:t>
            </a:r>
            <a:endParaRPr lang="de-DE" altLang="de-DE" sz="2800" b="1" dirty="0" smtClean="0"/>
          </a:p>
        </p:txBody>
      </p:sp>
      <p:graphicFrame>
        <p:nvGraphicFramePr>
          <p:cNvPr id="9" name="Content Placeholder 8"/>
          <p:cNvGraphicFramePr>
            <a:graphicFrameLocks noGrp="1"/>
          </p:cNvGraphicFramePr>
          <p:nvPr>
            <p:ph sz="half" idx="1"/>
            <p:extLst>
              <p:ext uri="{D42A27DB-BD31-4B8C-83A1-F6EECF244321}">
                <p14:modId xmlns="" xmlns:p14="http://schemas.microsoft.com/office/powerpoint/2010/main" val="2628751935"/>
              </p:ext>
            </p:extLst>
          </p:nvPr>
        </p:nvGraphicFramePr>
        <p:xfrm>
          <a:off x="179388" y="1376363"/>
          <a:ext cx="8569325" cy="1171213"/>
        </p:xfrm>
        <a:graphic>
          <a:graphicData uri="http://schemas.openxmlformats.org/drawingml/2006/table">
            <a:tbl>
              <a:tblPr firstRow="1" bandRow="1">
                <a:tableStyleId>{8FD4443E-F989-4FC4-A0C8-D5A2AF1F390B}</a:tableStyleId>
              </a:tblPr>
              <a:tblGrid>
                <a:gridCol w="1378496"/>
                <a:gridCol w="4320480"/>
                <a:gridCol w="1224136"/>
                <a:gridCol w="711464"/>
                <a:gridCol w="934749"/>
              </a:tblGrid>
              <a:tr h="594588">
                <a:tc>
                  <a:txBody>
                    <a:bodyPr/>
                    <a:lstStyle/>
                    <a:p>
                      <a:r>
                        <a:rPr lang="en-US" sz="1600" dirty="0" smtClean="0"/>
                        <a:t>WI</a:t>
                      </a:r>
                      <a:endParaRPr lang="en-US" sz="1600" dirty="0"/>
                    </a:p>
                  </a:txBody>
                  <a:tcPr marL="91443" marR="91443" marT="45730" marB="45730"/>
                </a:tc>
                <a:tc>
                  <a:txBody>
                    <a:bodyPr/>
                    <a:lstStyle/>
                    <a:p>
                      <a:r>
                        <a:rPr lang="en-US" sz="1600" dirty="0" smtClean="0"/>
                        <a:t>Work Item</a:t>
                      </a:r>
                      <a:endParaRPr lang="en-US" sz="1600" dirty="0"/>
                    </a:p>
                  </a:txBody>
                  <a:tcPr marL="91443" marR="91443" marT="45730" marB="45730"/>
                </a:tc>
                <a:tc>
                  <a:txBody>
                    <a:bodyPr/>
                    <a:lstStyle/>
                    <a:p>
                      <a:r>
                        <a:rPr lang="en-US" sz="1600" dirty="0" smtClean="0"/>
                        <a:t>WP</a:t>
                      </a:r>
                      <a:endParaRPr lang="en-US" sz="1600" dirty="0"/>
                    </a:p>
                  </a:txBody>
                  <a:tcPr marL="91443" marR="91443" marT="45730" marB="45730"/>
                </a:tc>
                <a:tc>
                  <a:txBody>
                    <a:bodyPr/>
                    <a:lstStyle/>
                    <a:p>
                      <a:pPr algn="l"/>
                      <a:endParaRPr lang="en-US" sz="1600" dirty="0" smtClean="0"/>
                    </a:p>
                  </a:txBody>
                  <a:tcPr marL="91443" marR="91443" marT="45730" marB="4573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100" b="1" i="0" u="none" strike="noStrike" kern="1200" cap="none" spc="0" normalizeH="0" baseline="0" noProof="0" dirty="0" smtClean="0">
                        <a:ln>
                          <a:noFill/>
                        </a:ln>
                        <a:solidFill>
                          <a:prstClr val="white"/>
                        </a:solidFill>
                        <a:effectLst/>
                        <a:uLnTx/>
                        <a:uFillTx/>
                        <a:latin typeface="+mn-lt"/>
                        <a:ea typeface="+mn-ea"/>
                        <a:cs typeface="+mn-cs"/>
                      </a:endParaRPr>
                    </a:p>
                  </a:txBody>
                  <a:tcPr marL="91443" marR="91443" marT="45730" marB="45730"/>
                </a:tc>
              </a:tr>
              <a:tr h="576625">
                <a:tc>
                  <a:txBody>
                    <a:bodyPr/>
                    <a:lstStyle/>
                    <a:p>
                      <a:r>
                        <a:rPr kumimoji="0" lang="en-US" sz="1400" b="1" i="0" u="none" strike="noStrike" kern="1200" cap="none" normalizeH="0" baseline="0" dirty="0" smtClean="0">
                          <a:ln>
                            <a:noFill/>
                          </a:ln>
                          <a:solidFill>
                            <a:schemeClr val="bg1"/>
                          </a:solidFill>
                          <a:effectLst/>
                          <a:latin typeface="+mn-lt"/>
                          <a:ea typeface="+mn-ea"/>
                          <a:cs typeface="+mn-cs"/>
                        </a:rPr>
                        <a:t>EWE</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25" marB="45725">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GB" sz="1400" b="1" i="0" u="none" strike="noStrike" kern="1200" cap="none" normalizeH="0" baseline="0" dirty="0" smtClean="0">
                          <a:ln>
                            <a:noFill/>
                          </a:ln>
                          <a:solidFill>
                            <a:schemeClr val="bg1"/>
                          </a:solidFill>
                          <a:effectLst/>
                          <a:latin typeface="+mn-lt"/>
                          <a:ea typeface="+mn-ea"/>
                          <a:cs typeface="+mn-cs"/>
                        </a:rPr>
                        <a:t>EIR check for WLAN access to EPC </a:t>
                      </a:r>
                      <a:endParaRPr kumimoji="0" lang="de-DE" sz="1400" b="1" i="0" u="none" strike="noStrike" kern="1200" cap="none" normalizeH="0" baseline="0" dirty="0" smtClean="0">
                        <a:ln>
                          <a:noFill/>
                        </a:ln>
                        <a:solidFill>
                          <a:schemeClr val="bg1"/>
                        </a:solidFill>
                        <a:effectLst/>
                        <a:latin typeface="+mn-lt"/>
                        <a:ea typeface="+mn-ea"/>
                        <a:cs typeface="+mn-cs"/>
                      </a:endParaRPr>
                    </a:p>
                  </a:txBody>
                  <a:tcPr marL="118800" marR="118800" marT="90001" marB="90001">
                    <a:solidFill>
                      <a:srgbClr val="62A14D"/>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kern="1200" dirty="0" smtClean="0">
                          <a:solidFill>
                            <a:srgbClr val="7030A0"/>
                          </a:solidFill>
                          <a:latin typeface="+mn-lt"/>
                          <a:ea typeface="+mn-ea"/>
                          <a:cs typeface="+mn-cs"/>
                        </a:rPr>
                        <a:t>60</a:t>
                      </a:r>
                      <a:r>
                        <a:rPr lang="en-US" sz="1400" b="1" kern="1200" baseline="0" dirty="0" smtClean="0">
                          <a:solidFill>
                            <a:srgbClr val="7030A0"/>
                          </a:solidFill>
                          <a:latin typeface="+mn-lt"/>
                          <a:ea typeface="+mn-ea"/>
                          <a:cs typeface="+mn-cs"/>
                        </a:rPr>
                        <a:t> </a:t>
                      </a:r>
                      <a:r>
                        <a:rPr lang="en-US" sz="1400" b="1" kern="1200" dirty="0" smtClean="0">
                          <a:solidFill>
                            <a:srgbClr val="7030A0"/>
                          </a:solidFill>
                          <a:latin typeface="+mn-lt"/>
                          <a:ea typeface="+mn-ea"/>
                          <a:cs typeface="+mn-cs"/>
                        </a:rPr>
                        <a:t>&gt; 100%</a:t>
                      </a:r>
                    </a:p>
                  </a:txBody>
                  <a:tcPr marL="91443" marR="91443" marT="45725" marB="45725">
                    <a:solidFill>
                      <a:srgbClr val="62A14D"/>
                    </a:solidFill>
                  </a:tcPr>
                </a:tc>
                <a:tc>
                  <a:txBody>
                    <a:bodyPr/>
                    <a:lstStyle/>
                    <a:p>
                      <a:pPr algn="ct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25" marB="45725">
                    <a:solidFill>
                      <a:srgbClr val="62A14D"/>
                    </a:solidFill>
                  </a:tcPr>
                </a:tc>
                <a:tc>
                  <a:txBody>
                    <a:bodyPr/>
                    <a:lstStyle/>
                    <a:p>
                      <a:pPr algn="ct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25" marB="45725">
                    <a:solidFill>
                      <a:srgbClr val="62A14D"/>
                    </a:solidFill>
                  </a:tcPr>
                </a:tc>
              </a:tr>
            </a:tbl>
          </a:graphicData>
        </a:graphic>
      </p:graphicFrame>
      <p:sp>
        <p:nvSpPr>
          <p:cNvPr id="17428" name="Content Placeholder 7"/>
          <p:cNvSpPr>
            <a:spLocks noGrp="1"/>
          </p:cNvSpPr>
          <p:nvPr>
            <p:ph sz="half" idx="2"/>
          </p:nvPr>
        </p:nvSpPr>
        <p:spPr>
          <a:xfrm>
            <a:off x="444226" y="3475241"/>
            <a:ext cx="8280400" cy="2715490"/>
          </a:xfrm>
        </p:spPr>
        <p:txBody>
          <a:bodyPr/>
          <a:lstStyle/>
          <a:p>
            <a:r>
              <a:rPr lang="de-DE" altLang="de-DE" sz="2000" dirty="0" smtClean="0"/>
              <a:t>Progress</a:t>
            </a:r>
            <a:r>
              <a:rPr lang="de-DE" altLang="de-DE" sz="1800" dirty="0" smtClean="0"/>
              <a:t> since SA#71</a:t>
            </a:r>
          </a:p>
          <a:p>
            <a:pPr lvl="1"/>
            <a:r>
              <a:rPr lang="en-GB" sz="1600" dirty="0" smtClean="0"/>
              <a:t>2 related CRs are agreed by SA2 and are submitted for approval.</a:t>
            </a:r>
          </a:p>
          <a:p>
            <a:pPr lvl="1"/>
            <a:endParaRPr lang="en-GB" sz="1600" dirty="0" smtClean="0"/>
          </a:p>
          <a:p>
            <a:r>
              <a:rPr lang="de-DE" altLang="de-DE" sz="2000" dirty="0" smtClean="0"/>
              <a:t>Next steps:</a:t>
            </a:r>
          </a:p>
          <a:p>
            <a:pPr lvl="1"/>
            <a:r>
              <a:rPr lang="de-DE" altLang="de-DE" sz="1600" dirty="0" smtClean="0"/>
              <a:t>Changes to maintenance.</a:t>
            </a:r>
          </a:p>
        </p:txBody>
      </p:sp>
    </p:spTree>
    <p:extLst>
      <p:ext uri="{BB962C8B-B14F-4D97-AF65-F5344CB8AC3E}">
        <p14:creationId xmlns="" xmlns:p14="http://schemas.microsoft.com/office/powerpoint/2010/main" val="2430972971"/>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5"/>
          <p:cNvSpPr>
            <a:spLocks noGrp="1"/>
          </p:cNvSpPr>
          <p:nvPr>
            <p:ph type="title"/>
          </p:nvPr>
        </p:nvSpPr>
        <p:spPr/>
        <p:txBody>
          <a:bodyPr/>
          <a:lstStyle/>
          <a:p>
            <a:r>
              <a:rPr lang="en-US" altLang="de-DE" sz="2800" b="1" dirty="0" smtClean="0"/>
              <a:t>2.3) Rel-14 Work and Maintenance(12/17)</a:t>
            </a:r>
            <a:endParaRPr lang="de-DE" altLang="de-DE" sz="2800" b="1" dirty="0" smtClean="0"/>
          </a:p>
        </p:txBody>
      </p:sp>
      <p:graphicFrame>
        <p:nvGraphicFramePr>
          <p:cNvPr id="9" name="Content Placeholder 8"/>
          <p:cNvGraphicFramePr>
            <a:graphicFrameLocks noGrp="1"/>
          </p:cNvGraphicFramePr>
          <p:nvPr>
            <p:ph sz="half" idx="1"/>
            <p:extLst>
              <p:ext uri="{D42A27DB-BD31-4B8C-83A1-F6EECF244321}">
                <p14:modId xmlns="" xmlns:p14="http://schemas.microsoft.com/office/powerpoint/2010/main" val="2628751935"/>
              </p:ext>
            </p:extLst>
          </p:nvPr>
        </p:nvGraphicFramePr>
        <p:xfrm>
          <a:off x="179388" y="1376363"/>
          <a:ext cx="8569325" cy="1171213"/>
        </p:xfrm>
        <a:graphic>
          <a:graphicData uri="http://schemas.openxmlformats.org/drawingml/2006/table">
            <a:tbl>
              <a:tblPr firstRow="1" bandRow="1">
                <a:tableStyleId>{8FD4443E-F989-4FC4-A0C8-D5A2AF1F390B}</a:tableStyleId>
              </a:tblPr>
              <a:tblGrid>
                <a:gridCol w="1378496"/>
                <a:gridCol w="4320480"/>
                <a:gridCol w="1224136"/>
                <a:gridCol w="711464"/>
                <a:gridCol w="934749"/>
              </a:tblGrid>
              <a:tr h="594588">
                <a:tc>
                  <a:txBody>
                    <a:bodyPr/>
                    <a:lstStyle/>
                    <a:p>
                      <a:r>
                        <a:rPr lang="en-US" sz="1600" dirty="0" smtClean="0"/>
                        <a:t>WI</a:t>
                      </a:r>
                      <a:endParaRPr lang="en-US" sz="1600" dirty="0"/>
                    </a:p>
                  </a:txBody>
                  <a:tcPr marL="91443" marR="91443" marT="45730" marB="45730"/>
                </a:tc>
                <a:tc>
                  <a:txBody>
                    <a:bodyPr/>
                    <a:lstStyle/>
                    <a:p>
                      <a:r>
                        <a:rPr lang="en-US" sz="1600" dirty="0" smtClean="0"/>
                        <a:t>Work Item</a:t>
                      </a:r>
                      <a:endParaRPr lang="en-US" sz="1600" dirty="0"/>
                    </a:p>
                  </a:txBody>
                  <a:tcPr marL="91443" marR="91443" marT="45730" marB="45730"/>
                </a:tc>
                <a:tc>
                  <a:txBody>
                    <a:bodyPr/>
                    <a:lstStyle/>
                    <a:p>
                      <a:r>
                        <a:rPr lang="en-US" sz="1600" dirty="0" smtClean="0"/>
                        <a:t>WP</a:t>
                      </a:r>
                      <a:endParaRPr lang="en-US" sz="1600" dirty="0"/>
                    </a:p>
                  </a:txBody>
                  <a:tcPr marL="91443" marR="91443" marT="45730" marB="45730"/>
                </a:tc>
                <a:tc>
                  <a:txBody>
                    <a:bodyPr/>
                    <a:lstStyle/>
                    <a:p>
                      <a:pPr algn="l"/>
                      <a:endParaRPr lang="en-US" sz="1600" dirty="0" smtClean="0"/>
                    </a:p>
                  </a:txBody>
                  <a:tcPr marL="91443" marR="91443" marT="45730" marB="4573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100" b="1" i="0" u="none" strike="noStrike" kern="1200" cap="none" spc="0" normalizeH="0" baseline="0" noProof="0" dirty="0" smtClean="0">
                        <a:ln>
                          <a:noFill/>
                        </a:ln>
                        <a:solidFill>
                          <a:prstClr val="white"/>
                        </a:solidFill>
                        <a:effectLst/>
                        <a:uLnTx/>
                        <a:uFillTx/>
                        <a:latin typeface="+mn-lt"/>
                        <a:ea typeface="+mn-ea"/>
                        <a:cs typeface="+mn-cs"/>
                      </a:endParaRPr>
                    </a:p>
                  </a:txBody>
                  <a:tcPr marL="91443" marR="91443" marT="45730" marB="45730"/>
                </a:tc>
              </a:tr>
              <a:tr h="576625">
                <a:tc>
                  <a:txBody>
                    <a:bodyPr/>
                    <a:lstStyle/>
                    <a:p>
                      <a:r>
                        <a:rPr kumimoji="0" lang="en-US" sz="1400" b="1" i="0" u="none" strike="noStrike" kern="1200" cap="none" normalizeH="0" baseline="0" dirty="0" err="1" smtClean="0">
                          <a:ln>
                            <a:noFill/>
                          </a:ln>
                          <a:solidFill>
                            <a:schemeClr val="bg1"/>
                          </a:solidFill>
                          <a:effectLst/>
                          <a:latin typeface="+mn-lt"/>
                          <a:ea typeface="+mn-ea"/>
                          <a:cs typeface="+mn-cs"/>
                        </a:rPr>
                        <a:t>nonIP_GPRS</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25" marB="45725">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1800" b="1" kern="1200" dirty="0" smtClean="0">
                          <a:solidFill>
                            <a:schemeClr val="lt1"/>
                          </a:solidFill>
                          <a:latin typeface="+mn-lt"/>
                          <a:ea typeface="+mn-ea"/>
                          <a:cs typeface="+mn-cs"/>
                        </a:rPr>
                        <a:t>Non-IP for Cellular </a:t>
                      </a:r>
                      <a:r>
                        <a:rPr lang="en-GB" sz="1800" b="1" kern="1200" dirty="0" err="1" smtClean="0">
                          <a:solidFill>
                            <a:schemeClr val="lt1"/>
                          </a:solidFill>
                          <a:latin typeface="+mn-lt"/>
                          <a:ea typeface="+mn-ea"/>
                          <a:cs typeface="+mn-cs"/>
                        </a:rPr>
                        <a:t>IoT</a:t>
                      </a:r>
                      <a:r>
                        <a:rPr lang="en-GB" sz="1800" b="1" kern="1200" dirty="0" smtClean="0">
                          <a:solidFill>
                            <a:schemeClr val="lt1"/>
                          </a:solidFill>
                          <a:latin typeface="+mn-lt"/>
                          <a:ea typeface="+mn-ea"/>
                          <a:cs typeface="+mn-cs"/>
                        </a:rPr>
                        <a:t> for EC-EGPRS</a:t>
                      </a:r>
                      <a:endParaRPr kumimoji="0" lang="de-DE" sz="1400" b="1" i="0" u="none" strike="noStrike" kern="1200" cap="none" normalizeH="0" baseline="0" dirty="0" smtClean="0">
                        <a:ln>
                          <a:noFill/>
                        </a:ln>
                        <a:solidFill>
                          <a:schemeClr val="bg1"/>
                        </a:solidFill>
                        <a:effectLst/>
                        <a:latin typeface="+mn-lt"/>
                        <a:ea typeface="+mn-ea"/>
                        <a:cs typeface="+mn-cs"/>
                      </a:endParaRPr>
                    </a:p>
                  </a:txBody>
                  <a:tcPr marL="118800" marR="118800" marT="90001" marB="90001">
                    <a:solidFill>
                      <a:srgbClr val="62A14D"/>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kern="1200" dirty="0" smtClean="0">
                          <a:solidFill>
                            <a:srgbClr val="7030A0"/>
                          </a:solidFill>
                          <a:latin typeface="+mn-lt"/>
                          <a:ea typeface="+mn-ea"/>
                          <a:cs typeface="+mn-cs"/>
                        </a:rPr>
                        <a:t>0</a:t>
                      </a:r>
                      <a:r>
                        <a:rPr lang="en-US" sz="1400" b="1" kern="1200" baseline="0" dirty="0" smtClean="0">
                          <a:solidFill>
                            <a:srgbClr val="7030A0"/>
                          </a:solidFill>
                          <a:latin typeface="+mn-lt"/>
                          <a:ea typeface="+mn-ea"/>
                          <a:cs typeface="+mn-cs"/>
                        </a:rPr>
                        <a:t> </a:t>
                      </a:r>
                      <a:r>
                        <a:rPr lang="en-US" sz="1400" b="1" kern="1200" dirty="0" smtClean="0">
                          <a:solidFill>
                            <a:srgbClr val="7030A0"/>
                          </a:solidFill>
                          <a:latin typeface="+mn-lt"/>
                          <a:ea typeface="+mn-ea"/>
                          <a:cs typeface="+mn-cs"/>
                        </a:rPr>
                        <a:t>&gt; 50%</a:t>
                      </a:r>
                    </a:p>
                  </a:txBody>
                  <a:tcPr marL="91443" marR="91443" marT="45725" marB="45725">
                    <a:solidFill>
                      <a:srgbClr val="62A14D"/>
                    </a:solidFill>
                  </a:tcPr>
                </a:tc>
                <a:tc>
                  <a:txBody>
                    <a:bodyPr/>
                    <a:lstStyle/>
                    <a:p>
                      <a:pPr algn="ct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25" marB="45725">
                    <a:solidFill>
                      <a:srgbClr val="62A14D"/>
                    </a:solidFill>
                  </a:tcPr>
                </a:tc>
                <a:tc>
                  <a:txBody>
                    <a:bodyPr/>
                    <a:lstStyle/>
                    <a:p>
                      <a:pPr algn="ct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25" marB="45725">
                    <a:solidFill>
                      <a:srgbClr val="62A14D"/>
                    </a:solidFill>
                  </a:tcPr>
                </a:tc>
              </a:tr>
            </a:tbl>
          </a:graphicData>
        </a:graphic>
      </p:graphicFrame>
      <p:sp>
        <p:nvSpPr>
          <p:cNvPr id="17428" name="Content Placeholder 7"/>
          <p:cNvSpPr>
            <a:spLocks noGrp="1"/>
          </p:cNvSpPr>
          <p:nvPr>
            <p:ph sz="half" idx="2"/>
          </p:nvPr>
        </p:nvSpPr>
        <p:spPr>
          <a:xfrm>
            <a:off x="444226" y="3475241"/>
            <a:ext cx="8280400" cy="2715490"/>
          </a:xfrm>
        </p:spPr>
        <p:txBody>
          <a:bodyPr/>
          <a:lstStyle/>
          <a:p>
            <a:r>
              <a:rPr lang="de-DE" altLang="de-DE" sz="2000" dirty="0" smtClean="0"/>
              <a:t>Progress</a:t>
            </a:r>
            <a:r>
              <a:rPr lang="de-DE" altLang="de-DE" sz="1800" dirty="0" smtClean="0"/>
              <a:t> since SA#71</a:t>
            </a:r>
          </a:p>
          <a:p>
            <a:pPr lvl="1"/>
            <a:r>
              <a:rPr lang="en-GB" sz="1600" dirty="0" smtClean="0"/>
              <a:t>2 related CRs are agreed by SA2 and are submitted for approval.</a:t>
            </a:r>
          </a:p>
          <a:p>
            <a:pPr lvl="1"/>
            <a:endParaRPr lang="en-GB" sz="1600" dirty="0" smtClean="0"/>
          </a:p>
          <a:p>
            <a:r>
              <a:rPr lang="de-DE" altLang="de-DE" sz="2000" dirty="0" smtClean="0"/>
              <a:t>Next steps:</a:t>
            </a:r>
          </a:p>
          <a:p>
            <a:pPr lvl="1"/>
            <a:r>
              <a:rPr lang="de-DE" altLang="de-DE" sz="1600" dirty="0" smtClean="0"/>
              <a:t>To be completed.</a:t>
            </a:r>
          </a:p>
        </p:txBody>
      </p:sp>
    </p:spTree>
    <p:extLst>
      <p:ext uri="{BB962C8B-B14F-4D97-AF65-F5344CB8AC3E}">
        <p14:creationId xmlns="" xmlns:p14="http://schemas.microsoft.com/office/powerpoint/2010/main" val="2430972971"/>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5"/>
          <p:cNvSpPr>
            <a:spLocks noGrp="1"/>
          </p:cNvSpPr>
          <p:nvPr>
            <p:ph type="title"/>
          </p:nvPr>
        </p:nvSpPr>
        <p:spPr/>
        <p:txBody>
          <a:bodyPr/>
          <a:lstStyle/>
          <a:p>
            <a:r>
              <a:rPr lang="en-US" altLang="de-DE" sz="2800" b="1" dirty="0" smtClean="0"/>
              <a:t>2.3) Rel-14 Work and Maintenance(13/17)</a:t>
            </a:r>
            <a:endParaRPr lang="de-DE" altLang="de-DE" sz="2800" b="1" dirty="0" smtClean="0"/>
          </a:p>
        </p:txBody>
      </p:sp>
      <p:graphicFrame>
        <p:nvGraphicFramePr>
          <p:cNvPr id="9" name="Content Placeholder 8"/>
          <p:cNvGraphicFramePr>
            <a:graphicFrameLocks noGrp="1"/>
          </p:cNvGraphicFramePr>
          <p:nvPr>
            <p:ph sz="half" idx="1"/>
            <p:extLst>
              <p:ext uri="{D42A27DB-BD31-4B8C-83A1-F6EECF244321}">
                <p14:modId xmlns="" xmlns:p14="http://schemas.microsoft.com/office/powerpoint/2010/main" val="4007546955"/>
              </p:ext>
            </p:extLst>
          </p:nvPr>
        </p:nvGraphicFramePr>
        <p:xfrm>
          <a:off x="179388" y="1376363"/>
          <a:ext cx="8569325" cy="1733933"/>
        </p:xfrm>
        <a:graphic>
          <a:graphicData uri="http://schemas.openxmlformats.org/drawingml/2006/table">
            <a:tbl>
              <a:tblPr firstRow="1" bandRow="1">
                <a:tableStyleId>{8FD4443E-F989-4FC4-A0C8-D5A2AF1F390B}</a:tableStyleId>
              </a:tblPr>
              <a:tblGrid>
                <a:gridCol w="1378496"/>
                <a:gridCol w="4320480"/>
                <a:gridCol w="1224136"/>
                <a:gridCol w="711464"/>
                <a:gridCol w="934749"/>
              </a:tblGrid>
              <a:tr h="608502">
                <a:tc>
                  <a:txBody>
                    <a:bodyPr/>
                    <a:lstStyle/>
                    <a:p>
                      <a:r>
                        <a:rPr lang="en-US" sz="1600" dirty="0" smtClean="0"/>
                        <a:t>WI</a:t>
                      </a:r>
                      <a:endParaRPr lang="en-US" sz="1600" dirty="0"/>
                    </a:p>
                  </a:txBody>
                  <a:tcPr marL="91443" marR="91443" marT="45730" marB="45730"/>
                </a:tc>
                <a:tc>
                  <a:txBody>
                    <a:bodyPr/>
                    <a:lstStyle/>
                    <a:p>
                      <a:r>
                        <a:rPr lang="en-US" sz="1600" dirty="0" smtClean="0"/>
                        <a:t>Work Item</a:t>
                      </a:r>
                      <a:endParaRPr lang="en-US" sz="1600" dirty="0"/>
                    </a:p>
                  </a:txBody>
                  <a:tcPr marL="91443" marR="91443" marT="45730" marB="45730"/>
                </a:tc>
                <a:tc>
                  <a:txBody>
                    <a:bodyPr/>
                    <a:lstStyle/>
                    <a:p>
                      <a:r>
                        <a:rPr lang="en-US" sz="1600" dirty="0" smtClean="0"/>
                        <a:t>WP</a:t>
                      </a:r>
                      <a:endParaRPr lang="en-US" sz="1600" dirty="0"/>
                    </a:p>
                  </a:txBody>
                  <a:tcPr marL="91443" marR="91443" marT="45730" marB="45730"/>
                </a:tc>
                <a:tc>
                  <a:txBody>
                    <a:bodyPr/>
                    <a:lstStyle/>
                    <a:p>
                      <a:pPr algn="l"/>
                      <a:endParaRPr lang="en-US" sz="1600" dirty="0" smtClean="0"/>
                    </a:p>
                  </a:txBody>
                  <a:tcPr marL="91443" marR="91443" marT="45730" marB="4573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100" b="1" i="0" u="none" strike="noStrike" kern="1200" cap="none" spc="0" normalizeH="0" baseline="0" noProof="0" dirty="0" smtClean="0">
                        <a:ln>
                          <a:noFill/>
                        </a:ln>
                        <a:solidFill>
                          <a:prstClr val="white"/>
                        </a:solidFill>
                        <a:effectLst/>
                        <a:uLnTx/>
                        <a:uFillTx/>
                        <a:latin typeface="+mn-lt"/>
                        <a:ea typeface="+mn-ea"/>
                        <a:cs typeface="+mn-cs"/>
                      </a:endParaRPr>
                    </a:p>
                  </a:txBody>
                  <a:tcPr marL="91443" marR="91443" marT="45730" marB="45730"/>
                </a:tc>
              </a:tr>
              <a:tr h="518709">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US" sz="1400" b="1" i="0" u="none" strike="noStrike" kern="1200" cap="none" normalizeH="0" baseline="0" dirty="0" smtClean="0">
                          <a:ln>
                            <a:noFill/>
                          </a:ln>
                          <a:solidFill>
                            <a:schemeClr val="bg1"/>
                          </a:solidFill>
                          <a:effectLst/>
                          <a:latin typeface="+mn-lt"/>
                          <a:ea typeface="+mn-ea"/>
                          <a:cs typeface="+mn-cs"/>
                        </a:rPr>
                        <a:t>FS_GENCEF</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25" marB="45725">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GB" sz="1400" b="1" i="0" u="none" strike="noStrike" kern="1200" cap="none" normalizeH="0" baseline="0" dirty="0" smtClean="0">
                          <a:ln>
                            <a:noFill/>
                          </a:ln>
                          <a:solidFill>
                            <a:schemeClr val="bg1"/>
                          </a:solidFill>
                          <a:effectLst/>
                          <a:latin typeface="+mn-lt"/>
                          <a:ea typeface="+mn-ea"/>
                          <a:cs typeface="+mn-cs"/>
                        </a:rPr>
                        <a:t>Study on enhancements in the network capability exposure of group-based services</a:t>
                      </a:r>
                      <a:endParaRPr kumimoji="0" lang="de-DE" sz="1400" b="1" i="0" u="none" strike="noStrike" kern="1200" cap="none" normalizeH="0" baseline="0" dirty="0" smtClean="0">
                        <a:ln>
                          <a:noFill/>
                        </a:ln>
                        <a:solidFill>
                          <a:schemeClr val="bg1"/>
                        </a:solidFill>
                        <a:effectLst/>
                        <a:latin typeface="+mn-lt"/>
                        <a:ea typeface="+mn-ea"/>
                        <a:cs typeface="+mn-cs"/>
                      </a:endParaRPr>
                    </a:p>
                  </a:txBody>
                  <a:tcPr marL="118800" marR="118800" marT="90001" marB="90001">
                    <a:solidFill>
                      <a:srgbClr val="62A14D"/>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kern="1200" dirty="0" smtClean="0">
                          <a:solidFill>
                            <a:srgbClr val="7030A0"/>
                          </a:solidFill>
                          <a:latin typeface="+mn-lt"/>
                          <a:ea typeface="+mn-ea"/>
                          <a:cs typeface="+mn-cs"/>
                        </a:rPr>
                        <a:t>10 &gt; 100%</a:t>
                      </a:r>
                    </a:p>
                  </a:txBody>
                  <a:tcPr marL="91443" marR="91443" marT="45725" marB="45725">
                    <a:solidFill>
                      <a:srgbClr val="62A14D"/>
                    </a:solidFill>
                  </a:tcPr>
                </a:tc>
                <a:tc>
                  <a:txBody>
                    <a:bodyPr/>
                    <a:lstStyle/>
                    <a:p>
                      <a:pPr algn="ctr"/>
                      <a:endParaRPr lang="en-US" sz="1400" b="1" dirty="0">
                        <a:solidFill>
                          <a:srgbClr val="7030A0"/>
                        </a:solidFill>
                      </a:endParaRPr>
                    </a:p>
                  </a:txBody>
                  <a:tcPr marL="91443" marR="91443" marT="45725" marB="45725">
                    <a:solidFill>
                      <a:srgbClr val="62A14D"/>
                    </a:solidFill>
                  </a:tcPr>
                </a:tc>
                <a:tc>
                  <a:txBody>
                    <a:bodyPr/>
                    <a:lstStyle/>
                    <a:p>
                      <a:pPr algn="ctr"/>
                      <a:endParaRPr lang="en-US" sz="1400" b="1" i="0" dirty="0">
                        <a:solidFill>
                          <a:srgbClr val="7030A0"/>
                        </a:solidFill>
                      </a:endParaRPr>
                    </a:p>
                  </a:txBody>
                  <a:tcPr marL="91443" marR="91443" marT="45725" marB="45725">
                    <a:solidFill>
                      <a:srgbClr val="62A14D"/>
                    </a:solidFill>
                  </a:tcPr>
                </a:tc>
              </a:tr>
              <a:tr h="518709">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25" marB="45725">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endParaRPr kumimoji="0" lang="de-DE" sz="1400" b="1" i="0" u="none" strike="noStrike" kern="1200" cap="none" normalizeH="0" baseline="0" dirty="0" smtClean="0">
                        <a:ln>
                          <a:noFill/>
                        </a:ln>
                        <a:solidFill>
                          <a:schemeClr val="bg1"/>
                        </a:solidFill>
                        <a:effectLst/>
                        <a:latin typeface="+mn-lt"/>
                        <a:ea typeface="+mn-ea"/>
                        <a:cs typeface="+mn-cs"/>
                      </a:endParaRPr>
                    </a:p>
                  </a:txBody>
                  <a:tcPr marL="118800" marR="118800" marT="90001" marB="90001">
                    <a:solidFill>
                      <a:srgbClr val="62A14D"/>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400" b="1" kern="1200" dirty="0" smtClean="0">
                        <a:solidFill>
                          <a:srgbClr val="7030A0"/>
                        </a:solidFill>
                        <a:latin typeface="+mn-lt"/>
                        <a:ea typeface="+mn-ea"/>
                        <a:cs typeface="+mn-cs"/>
                      </a:endParaRPr>
                    </a:p>
                  </a:txBody>
                  <a:tcPr marL="91443" marR="91443" marT="45725" marB="45725">
                    <a:solidFill>
                      <a:srgbClr val="62A14D"/>
                    </a:solidFill>
                  </a:tcPr>
                </a:tc>
                <a:tc>
                  <a:txBody>
                    <a:bodyPr/>
                    <a:lstStyle/>
                    <a:p>
                      <a:pPr algn="ctr"/>
                      <a:endParaRPr lang="en-US" sz="1400" b="1" kern="1200" baseline="0" dirty="0">
                        <a:solidFill>
                          <a:srgbClr val="7030A0"/>
                        </a:solidFill>
                        <a:latin typeface="+mn-lt"/>
                        <a:ea typeface="+mn-ea"/>
                        <a:cs typeface="+mn-cs"/>
                      </a:endParaRPr>
                    </a:p>
                  </a:txBody>
                  <a:tcPr marL="91443" marR="91443" marT="45725" marB="45725">
                    <a:solidFill>
                      <a:srgbClr val="62A14D"/>
                    </a:solidFill>
                  </a:tcPr>
                </a:tc>
                <a:tc>
                  <a:txBody>
                    <a:bodyPr/>
                    <a:lstStyle/>
                    <a:p>
                      <a:pPr algn="ctr"/>
                      <a:endParaRPr lang="en-US" sz="1400" b="1" kern="1200" baseline="0" dirty="0">
                        <a:solidFill>
                          <a:srgbClr val="7030A0"/>
                        </a:solidFill>
                        <a:latin typeface="+mn-lt"/>
                        <a:ea typeface="+mn-ea"/>
                        <a:cs typeface="+mn-cs"/>
                      </a:endParaRPr>
                    </a:p>
                  </a:txBody>
                  <a:tcPr marL="91443" marR="91443" marT="45725" marB="45725">
                    <a:solidFill>
                      <a:srgbClr val="62A14D"/>
                    </a:solidFill>
                  </a:tcPr>
                </a:tc>
              </a:tr>
            </a:tbl>
          </a:graphicData>
        </a:graphic>
      </p:graphicFrame>
      <p:sp>
        <p:nvSpPr>
          <p:cNvPr id="17428" name="Content Placeholder 7"/>
          <p:cNvSpPr>
            <a:spLocks noGrp="1"/>
          </p:cNvSpPr>
          <p:nvPr>
            <p:ph sz="half" idx="2"/>
          </p:nvPr>
        </p:nvSpPr>
        <p:spPr>
          <a:xfrm>
            <a:off x="435600" y="3476624"/>
            <a:ext cx="7677042" cy="2981525"/>
          </a:xfrm>
        </p:spPr>
        <p:txBody>
          <a:bodyPr/>
          <a:lstStyle/>
          <a:p>
            <a:r>
              <a:rPr lang="de-DE" altLang="de-DE" sz="2000" dirty="0" smtClean="0"/>
              <a:t>Progress</a:t>
            </a:r>
            <a:r>
              <a:rPr lang="de-DE" altLang="de-DE" sz="1800" dirty="0" smtClean="0"/>
              <a:t> since SA#71</a:t>
            </a:r>
          </a:p>
          <a:p>
            <a:pPr lvl="1"/>
            <a:r>
              <a:rPr lang="de-DE" altLang="de-DE" sz="1600" dirty="0" smtClean="0"/>
              <a:t>The study concluded and is submitted for approval.</a:t>
            </a:r>
          </a:p>
          <a:p>
            <a:pPr lvl="1"/>
            <a:r>
              <a:rPr lang="de-DE" altLang="de-DE" sz="1600" dirty="0" smtClean="0"/>
              <a:t>A related WID is agreed by SA2 and submitted for approval.</a:t>
            </a:r>
          </a:p>
          <a:p>
            <a:pPr lvl="1">
              <a:buNone/>
            </a:pPr>
            <a:r>
              <a:rPr lang="de-DE" altLang="de-DE" sz="1600" dirty="0" smtClean="0"/>
              <a:t> </a:t>
            </a:r>
          </a:p>
          <a:p>
            <a:r>
              <a:rPr lang="de-DE" altLang="de-DE" sz="2000" dirty="0" smtClean="0"/>
              <a:t>Next steps:</a:t>
            </a:r>
          </a:p>
          <a:p>
            <a:pPr lvl="1"/>
            <a:r>
              <a:rPr lang="de-DE" altLang="de-DE" sz="1600" dirty="0" smtClean="0"/>
              <a:t>Start the normative work, when the WID is approved.</a:t>
            </a:r>
            <a:endParaRPr lang="de-DE" altLang="de-DE" sz="1600" dirty="0" smtClean="0">
              <a:solidFill>
                <a:srgbClr val="FF0000"/>
              </a:solidFill>
            </a:endParaRPr>
          </a:p>
        </p:txBody>
      </p:sp>
    </p:spTree>
    <p:extLst>
      <p:ext uri="{BB962C8B-B14F-4D97-AF65-F5344CB8AC3E}">
        <p14:creationId xmlns="" xmlns:p14="http://schemas.microsoft.com/office/powerpoint/2010/main" val="4173219872"/>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5"/>
          <p:cNvSpPr>
            <a:spLocks noGrp="1"/>
          </p:cNvSpPr>
          <p:nvPr>
            <p:ph type="title"/>
          </p:nvPr>
        </p:nvSpPr>
        <p:spPr/>
        <p:txBody>
          <a:bodyPr/>
          <a:lstStyle/>
          <a:p>
            <a:r>
              <a:rPr lang="en-US" altLang="de-DE" sz="2800" b="1" dirty="0" smtClean="0"/>
              <a:t>2.3) Rel-14 Work and Maintenance(14/17)</a:t>
            </a:r>
            <a:endParaRPr lang="de-DE" altLang="de-DE" sz="2800" b="1" dirty="0" smtClean="0"/>
          </a:p>
        </p:txBody>
      </p:sp>
      <p:graphicFrame>
        <p:nvGraphicFramePr>
          <p:cNvPr id="9" name="Content Placeholder 8"/>
          <p:cNvGraphicFramePr>
            <a:graphicFrameLocks noGrp="1"/>
          </p:cNvGraphicFramePr>
          <p:nvPr>
            <p:ph sz="half" idx="1"/>
            <p:extLst>
              <p:ext uri="{D42A27DB-BD31-4B8C-83A1-F6EECF244321}">
                <p14:modId xmlns="" xmlns:p14="http://schemas.microsoft.com/office/powerpoint/2010/main" val="3360600993"/>
              </p:ext>
            </p:extLst>
          </p:nvPr>
        </p:nvGraphicFramePr>
        <p:xfrm>
          <a:off x="179388" y="1376363"/>
          <a:ext cx="8569325" cy="1747838"/>
        </p:xfrm>
        <a:graphic>
          <a:graphicData uri="http://schemas.openxmlformats.org/drawingml/2006/table">
            <a:tbl>
              <a:tblPr firstRow="1" bandRow="1">
                <a:tableStyleId>{8FD4443E-F989-4FC4-A0C8-D5A2AF1F390B}</a:tableStyleId>
              </a:tblPr>
              <a:tblGrid>
                <a:gridCol w="1378496"/>
                <a:gridCol w="4320480"/>
                <a:gridCol w="1224136"/>
                <a:gridCol w="711464"/>
                <a:gridCol w="934749"/>
              </a:tblGrid>
              <a:tr h="594588">
                <a:tc>
                  <a:txBody>
                    <a:bodyPr/>
                    <a:lstStyle/>
                    <a:p>
                      <a:r>
                        <a:rPr lang="en-US" sz="1600" dirty="0" smtClean="0"/>
                        <a:t>WI</a:t>
                      </a:r>
                      <a:endParaRPr lang="en-US" sz="1600" dirty="0"/>
                    </a:p>
                  </a:txBody>
                  <a:tcPr marL="91443" marR="91443" marT="45730" marB="45730"/>
                </a:tc>
                <a:tc>
                  <a:txBody>
                    <a:bodyPr/>
                    <a:lstStyle/>
                    <a:p>
                      <a:r>
                        <a:rPr lang="en-US" sz="1600" dirty="0" smtClean="0"/>
                        <a:t>Work Item</a:t>
                      </a:r>
                      <a:endParaRPr lang="en-US" sz="1600" dirty="0"/>
                    </a:p>
                  </a:txBody>
                  <a:tcPr marL="91443" marR="91443" marT="45730" marB="45730"/>
                </a:tc>
                <a:tc>
                  <a:txBody>
                    <a:bodyPr/>
                    <a:lstStyle/>
                    <a:p>
                      <a:r>
                        <a:rPr lang="en-US" sz="1600" dirty="0" smtClean="0"/>
                        <a:t>WP</a:t>
                      </a:r>
                      <a:endParaRPr lang="en-US" sz="1600" dirty="0"/>
                    </a:p>
                  </a:txBody>
                  <a:tcPr marL="91443" marR="91443" marT="45730" marB="45730"/>
                </a:tc>
                <a:tc>
                  <a:txBody>
                    <a:bodyPr/>
                    <a:lstStyle/>
                    <a:p>
                      <a:pPr algn="l"/>
                      <a:endParaRPr lang="en-US" sz="1600" dirty="0" smtClean="0"/>
                    </a:p>
                  </a:txBody>
                  <a:tcPr marL="91443" marR="91443" marT="45730" marB="4573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100" b="1" i="0" u="none" strike="noStrike" kern="1200" cap="none" spc="0" normalizeH="0" baseline="0" noProof="0" dirty="0" smtClean="0">
                        <a:ln>
                          <a:noFill/>
                        </a:ln>
                        <a:solidFill>
                          <a:prstClr val="white"/>
                        </a:solidFill>
                        <a:effectLst/>
                        <a:uLnTx/>
                        <a:uFillTx/>
                        <a:latin typeface="+mn-lt"/>
                        <a:ea typeface="+mn-ea"/>
                        <a:cs typeface="+mn-cs"/>
                      </a:endParaRPr>
                    </a:p>
                  </a:txBody>
                  <a:tcPr marL="91443" marR="91443" marT="45730" marB="45730"/>
                </a:tc>
              </a:tr>
              <a:tr h="576625">
                <a:tc>
                  <a:txBody>
                    <a:bodyPr/>
                    <a:lstStyle/>
                    <a:p>
                      <a:r>
                        <a:rPr kumimoji="0" lang="en-US" sz="1400" b="1" i="0" u="none" strike="noStrike" kern="1200" cap="none" normalizeH="0" baseline="0" dirty="0" err="1" smtClean="0">
                          <a:ln>
                            <a:noFill/>
                          </a:ln>
                          <a:solidFill>
                            <a:schemeClr val="bg1"/>
                          </a:solidFill>
                          <a:effectLst/>
                          <a:latin typeface="+mn-lt"/>
                          <a:ea typeface="+mn-ea"/>
                          <a:cs typeface="+mn-cs"/>
                        </a:rPr>
                        <a:t>FS_robVoLTE</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25" marB="45725">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GB" sz="1400" b="1" i="0" u="none" strike="noStrike" kern="1200" cap="none" normalizeH="0" baseline="0" dirty="0" smtClean="0">
                          <a:ln>
                            <a:noFill/>
                          </a:ln>
                          <a:solidFill>
                            <a:schemeClr val="bg1"/>
                          </a:solidFill>
                          <a:effectLst/>
                          <a:latin typeface="+mn-lt"/>
                          <a:ea typeface="+mn-ea"/>
                          <a:cs typeface="+mn-cs"/>
                        </a:rPr>
                        <a:t>Study on Robust call setup for </a:t>
                      </a:r>
                      <a:r>
                        <a:rPr kumimoji="0" lang="en-GB" sz="1400" b="1" i="0" u="none" strike="noStrike" kern="1200" cap="none" normalizeH="0" baseline="0" dirty="0" err="1" smtClean="0">
                          <a:ln>
                            <a:noFill/>
                          </a:ln>
                          <a:solidFill>
                            <a:schemeClr val="bg1"/>
                          </a:solidFill>
                          <a:effectLst/>
                          <a:latin typeface="+mn-lt"/>
                          <a:ea typeface="+mn-ea"/>
                          <a:cs typeface="+mn-cs"/>
                        </a:rPr>
                        <a:t>VoLTE</a:t>
                      </a:r>
                      <a:r>
                        <a:rPr kumimoji="0" lang="en-GB" sz="1400" b="1" i="0" u="none" strike="noStrike" kern="1200" cap="none" normalizeH="0" baseline="0" dirty="0" smtClean="0">
                          <a:ln>
                            <a:noFill/>
                          </a:ln>
                          <a:solidFill>
                            <a:schemeClr val="bg1"/>
                          </a:solidFill>
                          <a:effectLst/>
                          <a:latin typeface="+mn-lt"/>
                          <a:ea typeface="+mn-ea"/>
                          <a:cs typeface="+mn-cs"/>
                        </a:rPr>
                        <a:t> subscriber in LTE</a:t>
                      </a:r>
                      <a:endParaRPr kumimoji="0" lang="de-DE" sz="1400" b="1" i="0" u="none" strike="noStrike" kern="1200" cap="none" normalizeH="0" baseline="0" dirty="0" smtClean="0">
                        <a:ln>
                          <a:noFill/>
                        </a:ln>
                        <a:solidFill>
                          <a:schemeClr val="bg1"/>
                        </a:solidFill>
                        <a:effectLst/>
                        <a:latin typeface="+mn-lt"/>
                        <a:ea typeface="+mn-ea"/>
                        <a:cs typeface="+mn-cs"/>
                      </a:endParaRPr>
                    </a:p>
                  </a:txBody>
                  <a:tcPr marL="118800" marR="118800" marT="90001" marB="90001">
                    <a:solidFill>
                      <a:srgbClr val="62A14D"/>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kern="1200" dirty="0" smtClean="0">
                          <a:solidFill>
                            <a:srgbClr val="7030A0"/>
                          </a:solidFill>
                          <a:latin typeface="+mn-lt"/>
                          <a:ea typeface="+mn-ea"/>
                          <a:cs typeface="+mn-cs"/>
                        </a:rPr>
                        <a:t>20 &gt; 100%</a:t>
                      </a:r>
                    </a:p>
                  </a:txBody>
                  <a:tcPr marL="91443" marR="91443" marT="45725" marB="45725">
                    <a:solidFill>
                      <a:srgbClr val="62A14D"/>
                    </a:solidFill>
                  </a:tcPr>
                </a:tc>
                <a:tc>
                  <a:txBody>
                    <a:bodyPr/>
                    <a:lstStyle/>
                    <a:p>
                      <a:pPr algn="ctr"/>
                      <a:endParaRPr lang="en-US" sz="1600" b="1" dirty="0">
                        <a:solidFill>
                          <a:srgbClr val="7030A0"/>
                        </a:solidFill>
                      </a:endParaRPr>
                    </a:p>
                  </a:txBody>
                  <a:tcPr marL="91443" marR="91443" marT="45725" marB="45725">
                    <a:solidFill>
                      <a:srgbClr val="62A14D"/>
                    </a:solidFill>
                  </a:tcPr>
                </a:tc>
                <a:tc>
                  <a:txBody>
                    <a:bodyPr/>
                    <a:lstStyle/>
                    <a:p>
                      <a:pPr algn="ctr"/>
                      <a:endParaRPr lang="en-US" sz="1600" b="1" i="0" dirty="0">
                        <a:solidFill>
                          <a:srgbClr val="7030A0"/>
                        </a:solidFill>
                      </a:endParaRPr>
                    </a:p>
                  </a:txBody>
                  <a:tcPr marL="91443" marR="91443" marT="45725" marB="45725">
                    <a:solidFill>
                      <a:srgbClr val="62A14D"/>
                    </a:solidFill>
                  </a:tcPr>
                </a:tc>
              </a:tr>
              <a:tr h="576625">
                <a:tc>
                  <a:txBody>
                    <a:bodyPr/>
                    <a:lstStyle/>
                    <a:p>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25" marB="45725">
                    <a:solidFill>
                      <a:srgbClr val="7CCA62"/>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endParaRPr kumimoji="0" lang="de-DE" sz="1400" b="1" i="0" u="none" strike="noStrike" kern="1200" cap="none" normalizeH="0" baseline="0" dirty="0" smtClean="0">
                        <a:ln>
                          <a:noFill/>
                        </a:ln>
                        <a:solidFill>
                          <a:schemeClr val="bg1"/>
                        </a:solidFill>
                        <a:effectLst/>
                        <a:latin typeface="+mn-lt"/>
                        <a:ea typeface="+mn-ea"/>
                        <a:cs typeface="+mn-cs"/>
                      </a:endParaRPr>
                    </a:p>
                  </a:txBody>
                  <a:tcPr marL="118800" marR="118800" marT="90001" marB="90001">
                    <a:solidFill>
                      <a:srgbClr val="7CCA62"/>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600" b="1" kern="1200" dirty="0" smtClean="0">
                        <a:solidFill>
                          <a:srgbClr val="7030A0"/>
                        </a:solidFill>
                        <a:latin typeface="+mn-lt"/>
                        <a:ea typeface="+mn-ea"/>
                        <a:cs typeface="+mn-cs"/>
                      </a:endParaRPr>
                    </a:p>
                  </a:txBody>
                  <a:tcPr marL="91443" marR="91443" marT="45725" marB="45725">
                    <a:solidFill>
                      <a:srgbClr val="7CCA62"/>
                    </a:solidFill>
                  </a:tcPr>
                </a:tc>
                <a:tc>
                  <a:txBody>
                    <a:bodyPr/>
                    <a:lstStyle/>
                    <a:p>
                      <a:pPr algn="ctr"/>
                      <a:endParaRPr lang="en-US" sz="1600" b="1" kern="1200" dirty="0">
                        <a:solidFill>
                          <a:srgbClr val="7030A0"/>
                        </a:solidFill>
                        <a:latin typeface="+mn-lt"/>
                        <a:ea typeface="+mn-ea"/>
                        <a:cs typeface="+mn-cs"/>
                      </a:endParaRPr>
                    </a:p>
                  </a:txBody>
                  <a:tcPr marL="91443" marR="91443" marT="45725" marB="45725">
                    <a:solidFill>
                      <a:srgbClr val="7CCA62"/>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600" b="1" kern="1200" dirty="0">
                        <a:solidFill>
                          <a:srgbClr val="7030A0"/>
                        </a:solidFill>
                        <a:latin typeface="+mn-lt"/>
                        <a:ea typeface="+mn-ea"/>
                        <a:cs typeface="+mn-cs"/>
                      </a:endParaRPr>
                    </a:p>
                  </a:txBody>
                  <a:tcPr marL="91443" marR="91443" marT="45725" marB="45725">
                    <a:solidFill>
                      <a:srgbClr val="7CCA62"/>
                    </a:solidFill>
                  </a:tcPr>
                </a:tc>
              </a:tr>
            </a:tbl>
          </a:graphicData>
        </a:graphic>
      </p:graphicFrame>
      <p:sp>
        <p:nvSpPr>
          <p:cNvPr id="17428" name="Content Placeholder 7"/>
          <p:cNvSpPr>
            <a:spLocks noGrp="1"/>
          </p:cNvSpPr>
          <p:nvPr>
            <p:ph sz="half" idx="2"/>
          </p:nvPr>
        </p:nvSpPr>
        <p:spPr>
          <a:xfrm>
            <a:off x="435600" y="3705224"/>
            <a:ext cx="8280400" cy="2752925"/>
          </a:xfrm>
        </p:spPr>
        <p:txBody>
          <a:bodyPr/>
          <a:lstStyle/>
          <a:p>
            <a:r>
              <a:rPr lang="de-DE" altLang="de-DE" sz="2000" dirty="0" smtClean="0"/>
              <a:t>Progress</a:t>
            </a:r>
            <a:r>
              <a:rPr lang="de-DE" altLang="de-DE" sz="1800" dirty="0" smtClean="0"/>
              <a:t> since SA#71</a:t>
            </a:r>
          </a:p>
          <a:p>
            <a:pPr lvl="1"/>
            <a:r>
              <a:rPr lang="de-DE" altLang="de-DE" sz="1600" dirty="0" smtClean="0"/>
              <a:t>The study concluded and is submitted for approval.</a:t>
            </a:r>
          </a:p>
          <a:p>
            <a:pPr lvl="1"/>
            <a:r>
              <a:rPr lang="de-DE" altLang="de-DE" sz="1600" dirty="0" smtClean="0"/>
              <a:t>A related WID is agreed by SA2 and submitted for approval.</a:t>
            </a:r>
          </a:p>
          <a:p>
            <a:pPr lvl="1"/>
            <a:endParaRPr lang="de-DE" altLang="de-DE" sz="1600" dirty="0" smtClean="0"/>
          </a:p>
          <a:p>
            <a:r>
              <a:rPr lang="de-DE" altLang="de-DE" sz="2000" dirty="0" smtClean="0"/>
              <a:t>Next steps:</a:t>
            </a:r>
          </a:p>
          <a:p>
            <a:pPr lvl="1"/>
            <a:r>
              <a:rPr lang="de-DE" altLang="de-DE" sz="1600" dirty="0" smtClean="0"/>
              <a:t>Start the normative work, when the WID is approved.</a:t>
            </a:r>
            <a:endParaRPr lang="de-DE" altLang="de-DE" sz="1600" dirty="0" smtClean="0">
              <a:solidFill>
                <a:srgbClr val="FF0000"/>
              </a:solidFill>
            </a:endParaRPr>
          </a:p>
        </p:txBody>
      </p:sp>
    </p:spTree>
    <p:extLst>
      <p:ext uri="{BB962C8B-B14F-4D97-AF65-F5344CB8AC3E}">
        <p14:creationId xmlns="" xmlns:p14="http://schemas.microsoft.com/office/powerpoint/2010/main" val="4173219872"/>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5"/>
          <p:cNvSpPr>
            <a:spLocks noGrp="1"/>
          </p:cNvSpPr>
          <p:nvPr>
            <p:ph type="title"/>
          </p:nvPr>
        </p:nvSpPr>
        <p:spPr/>
        <p:txBody>
          <a:bodyPr/>
          <a:lstStyle/>
          <a:p>
            <a:r>
              <a:rPr lang="en-US" altLang="de-DE" sz="2800" b="1" dirty="0" smtClean="0"/>
              <a:t>2.3) Rel-14 Work and Maintenance(15/17)</a:t>
            </a:r>
            <a:endParaRPr lang="de-DE" altLang="de-DE" sz="2800" b="1" dirty="0" smtClean="0"/>
          </a:p>
        </p:txBody>
      </p:sp>
      <p:graphicFrame>
        <p:nvGraphicFramePr>
          <p:cNvPr id="9" name="Content Placeholder 8"/>
          <p:cNvGraphicFramePr>
            <a:graphicFrameLocks noGrp="1"/>
          </p:cNvGraphicFramePr>
          <p:nvPr>
            <p:ph sz="half" idx="1"/>
            <p:extLst>
              <p:ext uri="{D42A27DB-BD31-4B8C-83A1-F6EECF244321}">
                <p14:modId xmlns="" xmlns:p14="http://schemas.microsoft.com/office/powerpoint/2010/main" val="3360600993"/>
              </p:ext>
            </p:extLst>
          </p:nvPr>
        </p:nvGraphicFramePr>
        <p:xfrm>
          <a:off x="179388" y="1376363"/>
          <a:ext cx="8569325" cy="1777935"/>
        </p:xfrm>
        <a:graphic>
          <a:graphicData uri="http://schemas.openxmlformats.org/drawingml/2006/table">
            <a:tbl>
              <a:tblPr firstRow="1" bandRow="1">
                <a:tableStyleId>{8FD4443E-F989-4FC4-A0C8-D5A2AF1F390B}</a:tableStyleId>
              </a:tblPr>
              <a:tblGrid>
                <a:gridCol w="1378496"/>
                <a:gridCol w="4320480"/>
                <a:gridCol w="1224136"/>
                <a:gridCol w="711464"/>
                <a:gridCol w="934749"/>
              </a:tblGrid>
              <a:tr h="594588">
                <a:tc>
                  <a:txBody>
                    <a:bodyPr/>
                    <a:lstStyle/>
                    <a:p>
                      <a:r>
                        <a:rPr lang="en-US" sz="1600" dirty="0" smtClean="0"/>
                        <a:t>WI</a:t>
                      </a:r>
                      <a:endParaRPr lang="en-US" sz="1600" dirty="0"/>
                    </a:p>
                  </a:txBody>
                  <a:tcPr marL="91443" marR="91443" marT="45730" marB="45730"/>
                </a:tc>
                <a:tc>
                  <a:txBody>
                    <a:bodyPr/>
                    <a:lstStyle/>
                    <a:p>
                      <a:r>
                        <a:rPr lang="en-US" sz="1600" dirty="0" smtClean="0"/>
                        <a:t>Work Item</a:t>
                      </a:r>
                      <a:endParaRPr lang="en-US" sz="1600" dirty="0"/>
                    </a:p>
                  </a:txBody>
                  <a:tcPr marL="91443" marR="91443" marT="45730" marB="45730"/>
                </a:tc>
                <a:tc>
                  <a:txBody>
                    <a:bodyPr/>
                    <a:lstStyle/>
                    <a:p>
                      <a:r>
                        <a:rPr lang="en-US" sz="1600" dirty="0" smtClean="0"/>
                        <a:t>WP</a:t>
                      </a:r>
                      <a:endParaRPr lang="en-US" sz="1600" dirty="0"/>
                    </a:p>
                  </a:txBody>
                  <a:tcPr marL="91443" marR="91443" marT="45730" marB="45730"/>
                </a:tc>
                <a:tc>
                  <a:txBody>
                    <a:bodyPr/>
                    <a:lstStyle/>
                    <a:p>
                      <a:pPr algn="l"/>
                      <a:endParaRPr lang="en-US" sz="1600" dirty="0" smtClean="0"/>
                    </a:p>
                  </a:txBody>
                  <a:tcPr marL="91443" marR="91443" marT="45730" marB="4573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100" b="1" i="0" u="none" strike="noStrike" kern="1200" cap="none" spc="0" normalizeH="0" baseline="0" noProof="0" dirty="0" smtClean="0">
                        <a:ln>
                          <a:noFill/>
                        </a:ln>
                        <a:solidFill>
                          <a:prstClr val="white"/>
                        </a:solidFill>
                        <a:effectLst/>
                        <a:uLnTx/>
                        <a:uFillTx/>
                        <a:latin typeface="+mn-lt"/>
                        <a:ea typeface="+mn-ea"/>
                        <a:cs typeface="+mn-cs"/>
                      </a:endParaRPr>
                    </a:p>
                  </a:txBody>
                  <a:tcPr marL="91443" marR="91443" marT="45730" marB="45730"/>
                </a:tc>
              </a:tr>
              <a:tr h="576625">
                <a:tc>
                  <a:txBody>
                    <a:bodyPr/>
                    <a:lstStyle/>
                    <a:p>
                      <a:r>
                        <a:rPr kumimoji="0" lang="en-US" sz="1400" b="1" i="0" u="none" strike="noStrike" kern="1200" cap="none" normalizeH="0" baseline="0" dirty="0" err="1" smtClean="0">
                          <a:ln>
                            <a:noFill/>
                          </a:ln>
                          <a:solidFill>
                            <a:schemeClr val="bg1"/>
                          </a:solidFill>
                          <a:effectLst/>
                          <a:latin typeface="+mn-lt"/>
                          <a:ea typeface="+mn-ea"/>
                          <a:cs typeface="+mn-cs"/>
                        </a:rPr>
                        <a:t>FS_AE_enTV</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25" marB="45725">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GB" sz="1400" b="1" i="0" u="none" strike="noStrike" kern="1200" cap="none" normalizeH="0" baseline="0" dirty="0" smtClean="0">
                          <a:ln>
                            <a:noFill/>
                          </a:ln>
                          <a:solidFill>
                            <a:schemeClr val="bg1"/>
                          </a:solidFill>
                          <a:effectLst/>
                          <a:latin typeface="+mn-lt"/>
                          <a:ea typeface="+mn-ea"/>
                          <a:cs typeface="+mn-cs"/>
                        </a:rPr>
                        <a:t>Study on System Architecture Enhancements to </a:t>
                      </a:r>
                      <a:r>
                        <a:rPr kumimoji="0" lang="en-GB" sz="1400" b="1" i="0" u="none" strike="noStrike" kern="1200" cap="none" normalizeH="0" baseline="0" dirty="0" err="1" smtClean="0">
                          <a:ln>
                            <a:noFill/>
                          </a:ln>
                          <a:solidFill>
                            <a:schemeClr val="bg1"/>
                          </a:solidFill>
                          <a:effectLst/>
                          <a:latin typeface="+mn-lt"/>
                          <a:ea typeface="+mn-ea"/>
                          <a:cs typeface="+mn-cs"/>
                        </a:rPr>
                        <a:t>eMBMS</a:t>
                      </a:r>
                      <a:r>
                        <a:rPr kumimoji="0" lang="en-GB" sz="1400" b="1" i="0" u="none" strike="noStrike" kern="1200" cap="none" normalizeH="0" baseline="0" dirty="0" smtClean="0">
                          <a:ln>
                            <a:noFill/>
                          </a:ln>
                          <a:solidFill>
                            <a:schemeClr val="bg1"/>
                          </a:solidFill>
                          <a:effectLst/>
                          <a:latin typeface="+mn-lt"/>
                          <a:ea typeface="+mn-ea"/>
                          <a:cs typeface="+mn-cs"/>
                        </a:rPr>
                        <a:t> for TV Video Service</a:t>
                      </a:r>
                      <a:endParaRPr kumimoji="0" lang="de-DE" sz="1400" b="1" i="0" u="none" strike="noStrike" kern="1200" cap="none" normalizeH="0" baseline="0" dirty="0" smtClean="0">
                        <a:ln>
                          <a:noFill/>
                        </a:ln>
                        <a:solidFill>
                          <a:schemeClr val="bg1"/>
                        </a:solidFill>
                        <a:effectLst/>
                        <a:latin typeface="+mn-lt"/>
                        <a:ea typeface="+mn-ea"/>
                        <a:cs typeface="+mn-cs"/>
                      </a:endParaRPr>
                    </a:p>
                  </a:txBody>
                  <a:tcPr marL="118800" marR="118800" marT="90001" marB="90001">
                    <a:solidFill>
                      <a:srgbClr val="62A14D"/>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kern="1200" dirty="0" smtClean="0">
                          <a:solidFill>
                            <a:srgbClr val="7030A0"/>
                          </a:solidFill>
                          <a:latin typeface="+mn-lt"/>
                          <a:ea typeface="+mn-ea"/>
                          <a:cs typeface="+mn-cs"/>
                        </a:rPr>
                        <a:t>0 &gt; 70%</a:t>
                      </a:r>
                    </a:p>
                  </a:txBody>
                  <a:tcPr marL="91443" marR="91443" marT="45725" marB="45725">
                    <a:solidFill>
                      <a:srgbClr val="62A14D"/>
                    </a:solidFill>
                  </a:tcPr>
                </a:tc>
                <a:tc>
                  <a:txBody>
                    <a:bodyPr/>
                    <a:lstStyle/>
                    <a:p>
                      <a:pPr algn="ctr"/>
                      <a:endParaRPr lang="en-US" sz="1600" b="1" dirty="0">
                        <a:solidFill>
                          <a:srgbClr val="7030A0"/>
                        </a:solidFill>
                      </a:endParaRPr>
                    </a:p>
                  </a:txBody>
                  <a:tcPr marL="91443" marR="91443" marT="45725" marB="45725">
                    <a:solidFill>
                      <a:srgbClr val="62A14D"/>
                    </a:solidFill>
                  </a:tcPr>
                </a:tc>
                <a:tc>
                  <a:txBody>
                    <a:bodyPr/>
                    <a:lstStyle/>
                    <a:p>
                      <a:pPr algn="ctr"/>
                      <a:endParaRPr lang="en-US" sz="1600" b="1" i="0" dirty="0">
                        <a:solidFill>
                          <a:srgbClr val="7030A0"/>
                        </a:solidFill>
                      </a:endParaRPr>
                    </a:p>
                  </a:txBody>
                  <a:tcPr marL="91443" marR="91443" marT="45725" marB="45725">
                    <a:solidFill>
                      <a:srgbClr val="62A14D"/>
                    </a:solidFill>
                  </a:tcPr>
                </a:tc>
              </a:tr>
              <a:tr h="576625">
                <a:tc>
                  <a:txBody>
                    <a:bodyPr/>
                    <a:lstStyle/>
                    <a:p>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25" marB="45725">
                    <a:solidFill>
                      <a:srgbClr val="7CCA62"/>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endParaRPr kumimoji="0" lang="de-DE" sz="1400" b="1" i="0" u="none" strike="noStrike" kern="1200" cap="none" normalizeH="0" baseline="0" dirty="0" smtClean="0">
                        <a:ln>
                          <a:noFill/>
                        </a:ln>
                        <a:solidFill>
                          <a:schemeClr val="bg1"/>
                        </a:solidFill>
                        <a:effectLst/>
                        <a:latin typeface="+mn-lt"/>
                        <a:ea typeface="+mn-ea"/>
                        <a:cs typeface="+mn-cs"/>
                      </a:endParaRPr>
                    </a:p>
                  </a:txBody>
                  <a:tcPr marL="118800" marR="118800" marT="90001" marB="90001">
                    <a:solidFill>
                      <a:srgbClr val="7CCA62"/>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600" b="1" kern="1200" dirty="0" smtClean="0">
                        <a:solidFill>
                          <a:srgbClr val="7030A0"/>
                        </a:solidFill>
                        <a:latin typeface="+mn-lt"/>
                        <a:ea typeface="+mn-ea"/>
                        <a:cs typeface="+mn-cs"/>
                      </a:endParaRPr>
                    </a:p>
                  </a:txBody>
                  <a:tcPr marL="91443" marR="91443" marT="45725" marB="45725">
                    <a:solidFill>
                      <a:srgbClr val="7CCA62"/>
                    </a:solidFill>
                  </a:tcPr>
                </a:tc>
                <a:tc>
                  <a:txBody>
                    <a:bodyPr/>
                    <a:lstStyle/>
                    <a:p>
                      <a:pPr algn="ctr"/>
                      <a:endParaRPr lang="en-US" sz="1600" b="1" kern="1200" dirty="0">
                        <a:solidFill>
                          <a:srgbClr val="7030A0"/>
                        </a:solidFill>
                        <a:latin typeface="+mn-lt"/>
                        <a:ea typeface="+mn-ea"/>
                        <a:cs typeface="+mn-cs"/>
                      </a:endParaRPr>
                    </a:p>
                  </a:txBody>
                  <a:tcPr marL="91443" marR="91443" marT="45725" marB="45725">
                    <a:solidFill>
                      <a:srgbClr val="7CCA62"/>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600" b="1" kern="1200" dirty="0">
                        <a:solidFill>
                          <a:srgbClr val="7030A0"/>
                        </a:solidFill>
                        <a:latin typeface="+mn-lt"/>
                        <a:ea typeface="+mn-ea"/>
                        <a:cs typeface="+mn-cs"/>
                      </a:endParaRPr>
                    </a:p>
                  </a:txBody>
                  <a:tcPr marL="91443" marR="91443" marT="45725" marB="45725">
                    <a:solidFill>
                      <a:srgbClr val="7CCA62"/>
                    </a:solidFill>
                  </a:tcPr>
                </a:tc>
              </a:tr>
            </a:tbl>
          </a:graphicData>
        </a:graphic>
      </p:graphicFrame>
      <p:sp>
        <p:nvSpPr>
          <p:cNvPr id="17428" name="Content Placeholder 7"/>
          <p:cNvSpPr>
            <a:spLocks noGrp="1"/>
          </p:cNvSpPr>
          <p:nvPr>
            <p:ph sz="half" idx="2"/>
          </p:nvPr>
        </p:nvSpPr>
        <p:spPr>
          <a:xfrm>
            <a:off x="435600" y="3705224"/>
            <a:ext cx="8280400" cy="2752925"/>
          </a:xfrm>
        </p:spPr>
        <p:txBody>
          <a:bodyPr/>
          <a:lstStyle/>
          <a:p>
            <a:r>
              <a:rPr lang="de-DE" altLang="de-DE" sz="2000" dirty="0" smtClean="0"/>
              <a:t>Progress</a:t>
            </a:r>
            <a:r>
              <a:rPr lang="de-DE" altLang="de-DE" sz="1800" dirty="0" smtClean="0"/>
              <a:t> since SA#71</a:t>
            </a:r>
          </a:p>
          <a:p>
            <a:pPr lvl="1"/>
            <a:r>
              <a:rPr lang="de-DE" altLang="de-DE" sz="1600" dirty="0" smtClean="0"/>
              <a:t>Solutions were updated and new </a:t>
            </a:r>
            <a:r>
              <a:rPr lang="de-DE" altLang="de-DE" sz="1600" smtClean="0"/>
              <a:t>solutions proposed.</a:t>
            </a:r>
            <a:endParaRPr lang="de-DE" altLang="de-DE" sz="1600" dirty="0" smtClean="0"/>
          </a:p>
          <a:p>
            <a:pPr lvl="1"/>
            <a:r>
              <a:rPr lang="de-DE" altLang="de-DE" sz="1600" dirty="0" smtClean="0"/>
              <a:t>Most key issues are evaluated and concluded, </a:t>
            </a:r>
            <a:r>
              <a:rPr lang="de-DE" sz="1600" dirty="0" smtClean="0"/>
              <a:t>while awaiting RAN2/3 feedback for some</a:t>
            </a:r>
            <a:endParaRPr lang="de-DE" altLang="de-DE" sz="1600" dirty="0" smtClean="0"/>
          </a:p>
          <a:p>
            <a:pPr lvl="1"/>
            <a:r>
              <a:rPr lang="de-DE" altLang="de-DE" sz="1600" dirty="0" smtClean="0"/>
              <a:t>It is expected that the study concludes during SA2#116 and related normative work may be accomplished during SA2#116 bis, both before SA#73.</a:t>
            </a:r>
          </a:p>
          <a:p>
            <a:pPr lvl="1"/>
            <a:endParaRPr lang="de-DE" altLang="de-DE" sz="1600" dirty="0" smtClean="0"/>
          </a:p>
          <a:p>
            <a:r>
              <a:rPr lang="de-DE" altLang="de-DE" sz="2000" dirty="0" smtClean="0"/>
              <a:t>Next steps:</a:t>
            </a:r>
          </a:p>
          <a:p>
            <a:pPr lvl="1"/>
            <a:r>
              <a:rPr lang="de-DE" altLang="de-DE" sz="1600" dirty="0" smtClean="0"/>
              <a:t>Conclude the study and do the normative work, when a WI is agreed.</a:t>
            </a:r>
            <a:endParaRPr lang="de-DE" altLang="de-DE" sz="1600" dirty="0" smtClean="0">
              <a:solidFill>
                <a:srgbClr val="FF0000"/>
              </a:solidFill>
            </a:endParaRPr>
          </a:p>
        </p:txBody>
      </p:sp>
    </p:spTree>
    <p:extLst>
      <p:ext uri="{BB962C8B-B14F-4D97-AF65-F5344CB8AC3E}">
        <p14:creationId xmlns="" xmlns:p14="http://schemas.microsoft.com/office/powerpoint/2010/main" val="4173219872"/>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5"/>
          <p:cNvSpPr>
            <a:spLocks noGrp="1"/>
          </p:cNvSpPr>
          <p:nvPr>
            <p:ph type="title"/>
          </p:nvPr>
        </p:nvSpPr>
        <p:spPr/>
        <p:txBody>
          <a:bodyPr/>
          <a:lstStyle/>
          <a:p>
            <a:r>
              <a:rPr lang="en-US" altLang="de-DE" sz="2800" b="1" dirty="0" smtClean="0"/>
              <a:t>2.3) Rel-14 Work and Maintenance(16/17)</a:t>
            </a:r>
            <a:endParaRPr lang="de-DE" altLang="de-DE" sz="2800" b="1" dirty="0" smtClean="0"/>
          </a:p>
        </p:txBody>
      </p:sp>
      <p:graphicFrame>
        <p:nvGraphicFramePr>
          <p:cNvPr id="9" name="Content Placeholder 8"/>
          <p:cNvGraphicFramePr>
            <a:graphicFrameLocks noGrp="1"/>
          </p:cNvGraphicFramePr>
          <p:nvPr>
            <p:ph sz="half" idx="1"/>
            <p:extLst>
              <p:ext uri="{D42A27DB-BD31-4B8C-83A1-F6EECF244321}">
                <p14:modId xmlns="" xmlns:p14="http://schemas.microsoft.com/office/powerpoint/2010/main" val="382465392"/>
              </p:ext>
            </p:extLst>
          </p:nvPr>
        </p:nvGraphicFramePr>
        <p:xfrm>
          <a:off x="179388" y="1376363"/>
          <a:ext cx="8569325" cy="1414670"/>
        </p:xfrm>
        <a:graphic>
          <a:graphicData uri="http://schemas.openxmlformats.org/drawingml/2006/table">
            <a:tbl>
              <a:tblPr firstRow="1" bandRow="1">
                <a:tableStyleId>{8FD4443E-F989-4FC4-A0C8-D5A2AF1F390B}</a:tableStyleId>
              </a:tblPr>
              <a:tblGrid>
                <a:gridCol w="1378496"/>
                <a:gridCol w="4320480"/>
                <a:gridCol w="1224136"/>
                <a:gridCol w="792088"/>
                <a:gridCol w="854125"/>
              </a:tblGrid>
              <a:tr h="594588">
                <a:tc>
                  <a:txBody>
                    <a:bodyPr/>
                    <a:lstStyle/>
                    <a:p>
                      <a:r>
                        <a:rPr lang="en-US" sz="1600" dirty="0" smtClean="0"/>
                        <a:t>WI</a:t>
                      </a:r>
                      <a:endParaRPr lang="en-US" sz="1600" dirty="0"/>
                    </a:p>
                  </a:txBody>
                  <a:tcPr marL="91443" marR="91443" marT="45730" marB="45730"/>
                </a:tc>
                <a:tc>
                  <a:txBody>
                    <a:bodyPr/>
                    <a:lstStyle/>
                    <a:p>
                      <a:r>
                        <a:rPr lang="en-US" sz="1600" dirty="0" smtClean="0"/>
                        <a:t>Work Item</a:t>
                      </a:r>
                      <a:endParaRPr lang="en-US" sz="1600" dirty="0"/>
                    </a:p>
                  </a:txBody>
                  <a:tcPr marL="91443" marR="91443" marT="45730" marB="45730"/>
                </a:tc>
                <a:tc>
                  <a:txBody>
                    <a:bodyPr/>
                    <a:lstStyle/>
                    <a:p>
                      <a:r>
                        <a:rPr lang="en-US" sz="1600" dirty="0" smtClean="0"/>
                        <a:t>WP</a:t>
                      </a:r>
                      <a:endParaRPr lang="en-US" sz="1600" dirty="0"/>
                    </a:p>
                  </a:txBody>
                  <a:tcPr marL="91443" marR="91443" marT="45730" marB="45730"/>
                </a:tc>
                <a:tc>
                  <a:txBody>
                    <a:bodyPr/>
                    <a:lstStyle/>
                    <a:p>
                      <a:pPr algn="l"/>
                      <a:endParaRPr lang="en-US" sz="1600" dirty="0" smtClean="0"/>
                    </a:p>
                  </a:txBody>
                  <a:tcPr marL="91443" marR="91443" marT="45730" marB="4573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100" b="1" i="0" u="none" strike="noStrike" kern="1200" cap="none" spc="0" normalizeH="0" baseline="0" noProof="0" dirty="0" smtClean="0">
                        <a:ln>
                          <a:noFill/>
                        </a:ln>
                        <a:solidFill>
                          <a:prstClr val="white"/>
                        </a:solidFill>
                        <a:effectLst/>
                        <a:uLnTx/>
                        <a:uFillTx/>
                        <a:latin typeface="+mn-lt"/>
                        <a:ea typeface="+mn-ea"/>
                        <a:cs typeface="+mn-cs"/>
                      </a:endParaRPr>
                    </a:p>
                  </a:txBody>
                  <a:tcPr marL="91443" marR="91443" marT="45730" marB="45730"/>
                </a:tc>
              </a:tr>
              <a:tr h="576625">
                <a:tc>
                  <a:txBody>
                    <a:bodyPr/>
                    <a:lstStyle/>
                    <a:p>
                      <a:r>
                        <a:rPr kumimoji="0" lang="en-US" sz="1400" b="1" i="0" u="none" strike="noStrike" kern="1200" cap="none" normalizeH="0" baseline="0" dirty="0" smtClean="0">
                          <a:ln>
                            <a:noFill/>
                          </a:ln>
                          <a:solidFill>
                            <a:schemeClr val="bg1"/>
                          </a:solidFill>
                          <a:effectLst/>
                          <a:latin typeface="Calibri" pitchFamily="34" charset="0"/>
                          <a:ea typeface="+mn-ea"/>
                          <a:cs typeface="+mn-cs"/>
                        </a:rPr>
                        <a:t>TEI14 Cat B/C</a:t>
                      </a:r>
                      <a:endParaRPr kumimoji="0" lang="en-US" sz="1400" b="1" i="0" u="none" strike="noStrike" kern="1200" cap="none" normalizeH="0" baseline="0" dirty="0">
                        <a:ln>
                          <a:noFill/>
                        </a:ln>
                        <a:solidFill>
                          <a:schemeClr val="bg1"/>
                        </a:solidFill>
                        <a:effectLst/>
                        <a:latin typeface="Calibri" pitchFamily="34" charset="0"/>
                        <a:ea typeface="+mn-ea"/>
                        <a:cs typeface="+mn-cs"/>
                      </a:endParaRPr>
                    </a:p>
                  </a:txBody>
                  <a:tcPr marL="91443" marR="91443" marT="45725" marB="45725">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US" sz="1400" b="1" i="0" u="none" strike="noStrike" cap="none" normalizeH="0" baseline="0" dirty="0" smtClean="0">
                          <a:ln>
                            <a:noFill/>
                          </a:ln>
                          <a:solidFill>
                            <a:schemeClr val="bg1"/>
                          </a:solidFill>
                          <a:effectLst/>
                          <a:latin typeface="Calibri" pitchFamily="34" charset="0"/>
                        </a:rPr>
                        <a:t>None: Enhancement and Improvement </a:t>
                      </a:r>
                      <a:r>
                        <a:rPr kumimoji="0" lang="en-US" sz="1400" b="1" i="0" u="none" strike="noStrike" cap="none" normalizeH="0" baseline="0" dirty="0" err="1" smtClean="0">
                          <a:ln>
                            <a:noFill/>
                          </a:ln>
                          <a:solidFill>
                            <a:schemeClr val="bg1"/>
                          </a:solidFill>
                          <a:effectLst/>
                          <a:latin typeface="Calibri" pitchFamily="34" charset="0"/>
                        </a:rPr>
                        <a:t>CRs</a:t>
                      </a:r>
                      <a:r>
                        <a:rPr kumimoji="0" lang="en-US" sz="1400" b="1" i="0" u="none" strike="noStrike" cap="none" normalizeH="0" baseline="0" dirty="0" smtClean="0">
                          <a:ln>
                            <a:noFill/>
                          </a:ln>
                          <a:solidFill>
                            <a:schemeClr val="bg1"/>
                          </a:solidFill>
                          <a:effectLst/>
                          <a:latin typeface="Calibri" pitchFamily="34" charset="0"/>
                        </a:rPr>
                        <a:t> for </a:t>
                      </a:r>
                      <a:r>
                        <a:rPr kumimoji="0" lang="en-US" sz="1400" b="1" i="0" u="none" strike="noStrike" cap="none" normalizeH="0" baseline="0" dirty="0" err="1" smtClean="0">
                          <a:ln>
                            <a:noFill/>
                          </a:ln>
                          <a:solidFill>
                            <a:schemeClr val="bg1"/>
                          </a:solidFill>
                          <a:effectLst/>
                          <a:latin typeface="Calibri" pitchFamily="34" charset="0"/>
                        </a:rPr>
                        <a:t>3GPP</a:t>
                      </a:r>
                      <a:r>
                        <a:rPr kumimoji="0" lang="en-US" sz="1400" b="1" i="0" u="none" strike="noStrike" cap="none" normalizeH="0" baseline="0" dirty="0" smtClean="0">
                          <a:ln>
                            <a:noFill/>
                          </a:ln>
                          <a:solidFill>
                            <a:schemeClr val="bg1"/>
                          </a:solidFill>
                          <a:effectLst/>
                          <a:latin typeface="Calibri" pitchFamily="34" charset="0"/>
                        </a:rPr>
                        <a:t> Packet Access, </a:t>
                      </a:r>
                      <a:r>
                        <a:rPr kumimoji="0" lang="en-US" sz="1400" b="1" i="0" u="none" strike="noStrike" cap="none" normalizeH="0" baseline="0" dirty="0" err="1" smtClean="0">
                          <a:ln>
                            <a:noFill/>
                          </a:ln>
                          <a:solidFill>
                            <a:schemeClr val="bg1"/>
                          </a:solidFill>
                          <a:effectLst/>
                          <a:latin typeface="Calibri" pitchFamily="34" charset="0"/>
                        </a:rPr>
                        <a:t>PCC</a:t>
                      </a:r>
                      <a:r>
                        <a:rPr kumimoji="0" lang="en-US" sz="1400" b="1" i="0" u="none" strike="noStrike" cap="none" normalizeH="0" baseline="0" dirty="0" smtClean="0">
                          <a:ln>
                            <a:noFill/>
                          </a:ln>
                          <a:solidFill>
                            <a:schemeClr val="bg1"/>
                          </a:solidFill>
                          <a:effectLst/>
                          <a:latin typeface="Calibri" pitchFamily="34" charset="0"/>
                        </a:rPr>
                        <a:t>/</a:t>
                      </a:r>
                      <a:r>
                        <a:rPr kumimoji="0" lang="en-US" sz="1400" b="1" i="0" u="none" strike="noStrike" cap="none" normalizeH="0" baseline="0" dirty="0" err="1" smtClean="0">
                          <a:ln>
                            <a:noFill/>
                          </a:ln>
                          <a:solidFill>
                            <a:schemeClr val="bg1"/>
                          </a:solidFill>
                          <a:effectLst/>
                          <a:latin typeface="Calibri" pitchFamily="34" charset="0"/>
                        </a:rPr>
                        <a:t>QoS</a:t>
                      </a:r>
                      <a:r>
                        <a:rPr kumimoji="0" lang="en-US" sz="1400" b="1" i="0" u="none" strike="noStrike" cap="none" normalizeH="0" baseline="0" dirty="0" smtClean="0">
                          <a:ln>
                            <a:noFill/>
                          </a:ln>
                          <a:solidFill>
                            <a:schemeClr val="bg1"/>
                          </a:solidFill>
                          <a:effectLst/>
                          <a:latin typeface="Calibri" pitchFamily="34" charset="0"/>
                        </a:rPr>
                        <a:t>, Non-</a:t>
                      </a:r>
                      <a:r>
                        <a:rPr kumimoji="0" lang="en-US" sz="1400" b="1" i="0" u="none" strike="noStrike" cap="none" normalizeH="0" baseline="0" dirty="0" err="1" smtClean="0">
                          <a:ln>
                            <a:noFill/>
                          </a:ln>
                          <a:solidFill>
                            <a:schemeClr val="bg1"/>
                          </a:solidFill>
                          <a:effectLst/>
                          <a:latin typeface="Calibri" pitchFamily="34" charset="0"/>
                        </a:rPr>
                        <a:t>3GPP</a:t>
                      </a:r>
                      <a:r>
                        <a:rPr kumimoji="0" lang="en-US" sz="1400" b="1" i="0" u="none" strike="noStrike" cap="none" normalizeH="0" baseline="0" dirty="0" smtClean="0">
                          <a:ln>
                            <a:noFill/>
                          </a:ln>
                          <a:solidFill>
                            <a:schemeClr val="bg1"/>
                          </a:solidFill>
                          <a:effectLst/>
                          <a:latin typeface="Calibri" pitchFamily="34" charset="0"/>
                        </a:rPr>
                        <a:t> access or </a:t>
                      </a:r>
                      <a:r>
                        <a:rPr kumimoji="0" lang="en-US" sz="1400" b="1" i="0" u="none" strike="noStrike" cap="none" normalizeH="0" baseline="0" dirty="0" err="1" smtClean="0">
                          <a:ln>
                            <a:noFill/>
                          </a:ln>
                          <a:solidFill>
                            <a:schemeClr val="bg1"/>
                          </a:solidFill>
                          <a:effectLst/>
                          <a:latin typeface="Calibri" pitchFamily="34" charset="0"/>
                        </a:rPr>
                        <a:t>IMS</a:t>
                      </a:r>
                      <a:r>
                        <a:rPr kumimoji="0" lang="en-US" sz="1400" b="1" i="0" u="none" strike="noStrike" cap="none" normalizeH="0" baseline="0" dirty="0" smtClean="0">
                          <a:ln>
                            <a:noFill/>
                          </a:ln>
                          <a:solidFill>
                            <a:schemeClr val="bg1"/>
                          </a:solidFill>
                          <a:effectLst/>
                          <a:latin typeface="Calibri" pitchFamily="34" charset="0"/>
                        </a:rPr>
                        <a:t>-Related/</a:t>
                      </a:r>
                      <a:r>
                        <a:rPr kumimoji="0" lang="en-US" sz="1400" b="1" i="0" u="none" strike="noStrike" cap="none" normalizeH="0" baseline="0" dirty="0" err="1" smtClean="0">
                          <a:ln>
                            <a:noFill/>
                          </a:ln>
                          <a:solidFill>
                            <a:schemeClr val="bg1"/>
                          </a:solidFill>
                          <a:effectLst/>
                          <a:latin typeface="Calibri" pitchFamily="34" charset="0"/>
                        </a:rPr>
                        <a:t>IMS</a:t>
                      </a:r>
                      <a:r>
                        <a:rPr kumimoji="0" lang="en-US" sz="1400" b="1" i="0" u="none" strike="noStrike" cap="none" normalizeH="0" baseline="0" dirty="0" smtClean="0">
                          <a:ln>
                            <a:noFill/>
                          </a:ln>
                          <a:solidFill>
                            <a:schemeClr val="bg1"/>
                          </a:solidFill>
                          <a:effectLst/>
                          <a:latin typeface="Calibri" pitchFamily="34" charset="0"/>
                        </a:rPr>
                        <a:t> features.</a:t>
                      </a:r>
                      <a:endParaRPr kumimoji="0" lang="en-GB" sz="1400" b="1" i="0" u="none" strike="noStrike" cap="none" normalizeH="0" baseline="0" dirty="0" smtClean="0">
                        <a:ln>
                          <a:noFill/>
                        </a:ln>
                        <a:solidFill>
                          <a:schemeClr val="bg1"/>
                        </a:solidFill>
                        <a:effectLst/>
                        <a:latin typeface="Calibri" pitchFamily="34" charset="0"/>
                      </a:endParaRPr>
                    </a:p>
                  </a:txBody>
                  <a:tcPr marL="118800" marR="118800" marT="90001" marB="90001">
                    <a:solidFill>
                      <a:srgbClr val="62A14D"/>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normalizeH="0" baseline="0" dirty="0" smtClean="0">
                          <a:ln>
                            <a:noFill/>
                          </a:ln>
                          <a:solidFill>
                            <a:schemeClr val="bg1"/>
                          </a:solidFill>
                          <a:effectLst/>
                          <a:latin typeface="Calibri" pitchFamily="34" charset="0"/>
                          <a:ea typeface="+mn-ea"/>
                          <a:cs typeface="+mn-cs"/>
                        </a:rPr>
                        <a:t>N/A</a:t>
                      </a:r>
                    </a:p>
                  </a:txBody>
                  <a:tcPr marL="91443" marR="91443" marT="45725" marB="45725">
                    <a:solidFill>
                      <a:srgbClr val="62A14D"/>
                    </a:solidFill>
                  </a:tcPr>
                </a:tc>
                <a:tc>
                  <a:txBody>
                    <a:bodyPr/>
                    <a:lstStyle/>
                    <a:p>
                      <a:pPr algn="ctr"/>
                      <a:endParaRPr lang="en-US" sz="1400" b="1" dirty="0">
                        <a:solidFill>
                          <a:srgbClr val="7030A0"/>
                        </a:solidFill>
                      </a:endParaRPr>
                    </a:p>
                  </a:txBody>
                  <a:tcPr marL="91443" marR="91443" marT="45725" marB="45725">
                    <a:solidFill>
                      <a:srgbClr val="62A14D"/>
                    </a:solidFill>
                  </a:tcPr>
                </a:tc>
                <a:tc>
                  <a:txBody>
                    <a:bodyPr/>
                    <a:lstStyle/>
                    <a:p>
                      <a:pPr algn="ctr"/>
                      <a:endParaRPr lang="en-US" sz="1400" b="1" i="0" dirty="0">
                        <a:solidFill>
                          <a:srgbClr val="7030A0"/>
                        </a:solidFill>
                      </a:endParaRPr>
                    </a:p>
                  </a:txBody>
                  <a:tcPr marL="91443" marR="91443" marT="45725" marB="45725">
                    <a:solidFill>
                      <a:srgbClr val="62A14D"/>
                    </a:solidFill>
                  </a:tcPr>
                </a:tc>
              </a:tr>
            </a:tbl>
          </a:graphicData>
        </a:graphic>
      </p:graphicFrame>
      <p:sp>
        <p:nvSpPr>
          <p:cNvPr id="17428" name="Content Placeholder 7"/>
          <p:cNvSpPr>
            <a:spLocks noGrp="1"/>
          </p:cNvSpPr>
          <p:nvPr>
            <p:ph sz="half" idx="2"/>
          </p:nvPr>
        </p:nvSpPr>
        <p:spPr>
          <a:xfrm>
            <a:off x="435600" y="3742660"/>
            <a:ext cx="8280400" cy="2715490"/>
          </a:xfrm>
        </p:spPr>
        <p:txBody>
          <a:bodyPr/>
          <a:lstStyle/>
          <a:p>
            <a:r>
              <a:rPr lang="de-DE" altLang="de-DE" sz="2000" dirty="0" smtClean="0"/>
              <a:t>Progress</a:t>
            </a:r>
            <a:r>
              <a:rPr lang="de-DE" altLang="de-DE" sz="1800" dirty="0" smtClean="0"/>
              <a:t> since SA#71</a:t>
            </a:r>
          </a:p>
          <a:p>
            <a:pPr lvl="1"/>
            <a:r>
              <a:rPr lang="en-US" sz="1600" dirty="0" smtClean="0"/>
              <a:t>Under non3GPP access, support of EAP Re-authentication (as specified in RFC 6696) for WLAN Interworking has been introduced.</a:t>
            </a:r>
            <a:endParaRPr lang="en-GB" sz="1600" dirty="0" smtClean="0"/>
          </a:p>
          <a:p>
            <a:pPr lvl="1">
              <a:buNone/>
            </a:pPr>
            <a:endParaRPr lang="en-GB" sz="1600" dirty="0" smtClean="0"/>
          </a:p>
        </p:txBody>
      </p:sp>
    </p:spTree>
    <p:extLst>
      <p:ext uri="{BB962C8B-B14F-4D97-AF65-F5344CB8AC3E}">
        <p14:creationId xmlns="" xmlns:p14="http://schemas.microsoft.com/office/powerpoint/2010/main" val="2430972971"/>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5" name="Content Placeholder 2"/>
          <p:cNvSpPr>
            <a:spLocks noGrp="1"/>
          </p:cNvSpPr>
          <p:nvPr>
            <p:ph idx="1"/>
          </p:nvPr>
        </p:nvSpPr>
        <p:spPr>
          <a:xfrm>
            <a:off x="403225" y="1435395"/>
            <a:ext cx="8229600" cy="4706643"/>
          </a:xfrm>
        </p:spPr>
        <p:txBody>
          <a:bodyPr/>
          <a:lstStyle/>
          <a:p>
            <a:r>
              <a:rPr lang="de-DE" altLang="de-DE" dirty="0" smtClean="0"/>
              <a:t> Work Progress on Corrections</a:t>
            </a:r>
          </a:p>
        </p:txBody>
      </p:sp>
      <p:graphicFrame>
        <p:nvGraphicFramePr>
          <p:cNvPr id="7" name="Table 6"/>
          <p:cNvGraphicFramePr>
            <a:graphicFrameLocks noGrp="1"/>
          </p:cNvGraphicFramePr>
          <p:nvPr>
            <p:extLst>
              <p:ext uri="{D42A27DB-BD31-4B8C-83A1-F6EECF244321}">
                <p14:modId xmlns="" xmlns:p14="http://schemas.microsoft.com/office/powerpoint/2010/main" val="2582090238"/>
              </p:ext>
            </p:extLst>
          </p:nvPr>
        </p:nvGraphicFramePr>
        <p:xfrm>
          <a:off x="935663" y="2209123"/>
          <a:ext cx="5954235" cy="3362218"/>
        </p:xfrm>
        <a:graphic>
          <a:graphicData uri="http://schemas.openxmlformats.org/drawingml/2006/table">
            <a:tbl>
              <a:tblPr/>
              <a:tblGrid>
                <a:gridCol w="3190173"/>
                <a:gridCol w="611230"/>
                <a:gridCol w="606459"/>
                <a:gridCol w="515981"/>
                <a:gridCol w="515196"/>
                <a:gridCol w="515196"/>
              </a:tblGrid>
              <a:tr h="457144">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rPr>
                        <a:t>SA</a:t>
                      </a:r>
                    </a:p>
                  </a:txBody>
                  <a:tcPr marL="91435" marR="91435" marT="45698" marB="45698" horzOverflow="overflow">
                    <a:lnL>
                      <a:noFill/>
                    </a:lnL>
                    <a:lnR>
                      <a:noFill/>
                    </a:lnR>
                    <a:lnT>
                      <a:noFill/>
                    </a:lnT>
                    <a:lnB>
                      <a:noFill/>
                    </a:lnB>
                    <a:lnTlToBr>
                      <a:noFill/>
                    </a:lnTlToBr>
                    <a:lnBlToTr>
                      <a:noFill/>
                    </a:lnBlToTr>
                    <a:solidFill>
                      <a:srgbClr val="7E963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rPr>
                        <a:t>70</a:t>
                      </a:r>
                      <a:endParaRPr kumimoji="0" lang="en-US" sz="2000" b="0" i="0" u="none" strike="noStrike" cap="none" normalizeH="0" baseline="0" dirty="0" smtClean="0">
                        <a:ln>
                          <a:noFill/>
                        </a:ln>
                        <a:solidFill>
                          <a:srgbClr val="FF0000"/>
                        </a:solidFill>
                        <a:effectLst/>
                        <a:latin typeface="Calibri" pitchFamily="34" charset="0"/>
                      </a:endParaRPr>
                    </a:p>
                  </a:txBody>
                  <a:tcPr marL="91435" marR="91435" marT="45698" marB="45698" horzOverflow="overflow">
                    <a:lnL>
                      <a:noFill/>
                    </a:lnL>
                    <a:lnR>
                      <a:noFill/>
                    </a:lnR>
                    <a:lnT>
                      <a:noFill/>
                    </a:lnT>
                    <a:lnB>
                      <a:noFill/>
                    </a:lnB>
                    <a:lnTlToBr>
                      <a:noFill/>
                    </a:lnTlToBr>
                    <a:lnBlToTr>
                      <a:noFill/>
                    </a:lnBlToTr>
                    <a:solidFill>
                      <a:srgbClr val="DBE7B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2000" b="0" i="0" u="none" strike="noStrike" cap="none" normalizeH="0" baseline="0" dirty="0" smtClean="0">
                          <a:ln>
                            <a:noFill/>
                          </a:ln>
                          <a:solidFill>
                            <a:schemeClr val="tx1"/>
                          </a:solidFill>
                          <a:effectLst/>
                          <a:latin typeface="Calibri" pitchFamily="34" charset="0"/>
                        </a:rPr>
                        <a:t>71</a:t>
                      </a:r>
                      <a:endParaRPr kumimoji="0" lang="en-US" sz="2000" b="0" i="0" u="none" strike="noStrike" cap="none" normalizeH="0" baseline="0" dirty="0" smtClean="0">
                        <a:ln>
                          <a:noFill/>
                        </a:ln>
                        <a:solidFill>
                          <a:srgbClr val="FF0000"/>
                        </a:solidFill>
                        <a:effectLst/>
                        <a:latin typeface="Calibri" pitchFamily="34" charset="0"/>
                      </a:endParaRPr>
                    </a:p>
                  </a:txBody>
                  <a:tcPr marL="91435" marR="91435" marT="45698" marB="45698" horzOverflow="overflow">
                    <a:lnL>
                      <a:noFill/>
                    </a:lnL>
                    <a:lnR>
                      <a:noFill/>
                    </a:lnR>
                    <a:lnT>
                      <a:noFill/>
                    </a:lnT>
                    <a:lnB>
                      <a:noFill/>
                    </a:lnB>
                    <a:lnTlToBr>
                      <a:noFill/>
                    </a:lnTlToBr>
                    <a:lnBlToTr>
                      <a:noFill/>
                    </a:lnBlToTr>
                    <a:solidFill>
                      <a:srgbClr val="DBE7B6"/>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endParaRPr kumimoji="0" lang="en-US" sz="2000" b="0" i="0" u="none" strike="noStrike" cap="none" normalizeH="0" baseline="0" dirty="0" smtClean="0">
                        <a:ln>
                          <a:noFill/>
                        </a:ln>
                        <a:solidFill>
                          <a:srgbClr val="FF0000"/>
                        </a:solidFill>
                        <a:effectLst/>
                        <a:latin typeface="Calibri" pitchFamily="34" charset="0"/>
                      </a:endParaRPr>
                    </a:p>
                  </a:txBody>
                  <a:tcPr marL="91435" marR="91435" marT="45698" marB="45698" horzOverflow="overflow">
                    <a:lnL>
                      <a:noFill/>
                    </a:lnL>
                    <a:lnR>
                      <a:noFill/>
                    </a:lnR>
                    <a:lnT>
                      <a:noFill/>
                    </a:lnT>
                    <a:lnB>
                      <a:noFill/>
                    </a:lnB>
                    <a:lnTlToBr>
                      <a:noFill/>
                    </a:lnTlToBr>
                    <a:lnBlToTr>
                      <a:noFill/>
                    </a:lnBlToTr>
                    <a:solidFill>
                      <a:srgbClr val="DBE7B6"/>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endParaRPr kumimoji="0" lang="en-US" sz="2000" b="0" i="0" u="none" strike="noStrike" kern="1200" cap="none" normalizeH="0" baseline="0" dirty="0" smtClean="0">
                        <a:ln>
                          <a:noFill/>
                        </a:ln>
                        <a:solidFill>
                          <a:schemeClr val="tx1"/>
                        </a:solidFill>
                        <a:effectLst/>
                        <a:latin typeface="Calibri" pitchFamily="34" charset="0"/>
                        <a:ea typeface="+mn-ea"/>
                        <a:cs typeface="+mn-cs"/>
                      </a:endParaRPr>
                    </a:p>
                  </a:txBody>
                  <a:tcPr marL="91435" marR="91435" marT="45698" marB="45698" horzOverflow="overflow">
                    <a:lnL>
                      <a:noFill/>
                    </a:lnL>
                    <a:lnR>
                      <a:noFill/>
                    </a:lnR>
                    <a:lnT>
                      <a:noFill/>
                    </a:lnT>
                    <a:lnB>
                      <a:noFill/>
                    </a:lnB>
                    <a:lnTlToBr>
                      <a:noFill/>
                    </a:lnTlToBr>
                    <a:lnBlToTr>
                      <a:noFill/>
                    </a:lnBlToTr>
                    <a:solidFill>
                      <a:srgbClr val="DBE7B6"/>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endParaRPr kumimoji="0" lang="en-US" sz="2000" b="0" i="0" u="none" strike="noStrike" kern="1200" cap="none" normalizeH="0" baseline="0" dirty="0" smtClean="0">
                        <a:ln>
                          <a:noFill/>
                        </a:ln>
                        <a:solidFill>
                          <a:schemeClr val="tx1"/>
                        </a:solidFill>
                        <a:effectLst/>
                        <a:latin typeface="Calibri" pitchFamily="34" charset="0"/>
                        <a:ea typeface="+mn-ea"/>
                        <a:cs typeface="+mn-cs"/>
                      </a:endParaRPr>
                    </a:p>
                  </a:txBody>
                  <a:tcPr marL="91435" marR="91435" marT="45698" marB="45698" horzOverflow="overflow">
                    <a:lnL>
                      <a:noFill/>
                    </a:lnL>
                    <a:lnR>
                      <a:noFill/>
                    </a:lnR>
                    <a:lnT>
                      <a:noFill/>
                    </a:lnT>
                    <a:lnB>
                      <a:noFill/>
                    </a:lnB>
                    <a:lnTlToBr>
                      <a:noFill/>
                    </a:lnTlToBr>
                    <a:lnBlToTr>
                      <a:noFill/>
                    </a:lnBlToTr>
                    <a:solidFill>
                      <a:srgbClr val="DBE7B6"/>
                    </a:solidFill>
                  </a:tcPr>
                </a:tc>
              </a:tr>
              <a:tr h="80214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rPr>
                        <a:t># Approved (Maintenance of Rel-14 Work Items)</a:t>
                      </a:r>
                    </a:p>
                  </a:txBody>
                  <a:tcPr marL="91435" marR="91435" marT="45698" marB="45698" horzOverflow="overflow">
                    <a:lnL>
                      <a:noFill/>
                    </a:lnL>
                    <a:lnR>
                      <a:noFill/>
                    </a:lnR>
                    <a:lnT>
                      <a:noFill/>
                    </a:lnT>
                    <a:lnB>
                      <a:noFill/>
                    </a:lnB>
                    <a:lnTlToBr>
                      <a:noFill/>
                    </a:lnTlToBr>
                    <a:lnBlToTr>
                      <a:noFill/>
                    </a:lnBlToTr>
                    <a:solidFill>
                      <a:srgbClr val="7E963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dirty="0" smtClean="0">
                          <a:ln>
                            <a:noFill/>
                          </a:ln>
                          <a:solidFill>
                            <a:srgbClr val="7030A0"/>
                          </a:solidFill>
                          <a:effectLst/>
                          <a:latin typeface="Calibri" pitchFamily="34" charset="0"/>
                        </a:rPr>
                        <a:t>-</a:t>
                      </a:r>
                    </a:p>
                  </a:txBody>
                  <a:tcPr marL="91435" marR="91435" marT="45698" marB="45698" horzOverflow="overflow">
                    <a:lnL>
                      <a:noFill/>
                    </a:lnL>
                    <a:lnR>
                      <a:noFill/>
                    </a:lnR>
                    <a:lnT>
                      <a:noFill/>
                    </a:lnT>
                    <a:lnB>
                      <a:noFill/>
                    </a:lnB>
                    <a:lnTlToBr>
                      <a:noFill/>
                    </a:lnTlToBr>
                    <a:lnBlToTr>
                      <a:noFill/>
                    </a:lnBlToTr>
                    <a:solidFill>
                      <a:srgbClr val="DBE7B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rPr>
                        <a:t>-</a:t>
                      </a:r>
                    </a:p>
                  </a:txBody>
                  <a:tcPr marL="91435" marR="91435" marT="45698" marB="45698" horzOverflow="overflow">
                    <a:lnL>
                      <a:noFill/>
                    </a:lnL>
                    <a:lnR>
                      <a:noFill/>
                    </a:lnR>
                    <a:lnT>
                      <a:noFill/>
                    </a:lnT>
                    <a:lnB>
                      <a:noFill/>
                    </a:lnB>
                    <a:lnTlToBr>
                      <a:noFill/>
                    </a:lnTlToBr>
                    <a:lnBlToTr>
                      <a:noFill/>
                    </a:lnBlToTr>
                    <a:solidFill>
                      <a:srgbClr val="DBE7B6"/>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endParaRPr kumimoji="0" lang="en-US" sz="2000" b="0" i="0" u="none" strike="noStrike" kern="1200" cap="none" normalizeH="0" baseline="0" dirty="0" smtClean="0">
                        <a:ln>
                          <a:noFill/>
                        </a:ln>
                        <a:solidFill>
                          <a:schemeClr val="tx1"/>
                        </a:solidFill>
                        <a:effectLst/>
                        <a:latin typeface="Calibri" pitchFamily="34" charset="0"/>
                        <a:ea typeface="+mn-ea"/>
                        <a:cs typeface="+mn-cs"/>
                      </a:endParaRPr>
                    </a:p>
                  </a:txBody>
                  <a:tcPr marL="91435" marR="91435" marT="45698" marB="45698" horzOverflow="overflow">
                    <a:lnL>
                      <a:noFill/>
                    </a:lnL>
                    <a:lnR>
                      <a:noFill/>
                    </a:lnR>
                    <a:lnT>
                      <a:noFill/>
                    </a:lnT>
                    <a:lnB>
                      <a:noFill/>
                    </a:lnB>
                    <a:lnTlToBr>
                      <a:noFill/>
                    </a:lnTlToBr>
                    <a:lnBlToTr>
                      <a:noFill/>
                    </a:lnBlToTr>
                    <a:solidFill>
                      <a:srgbClr val="DBE7B6"/>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endParaRPr kumimoji="0" lang="en-US" sz="2000" b="0" i="0" u="none" strike="noStrike" kern="1200" cap="none" normalizeH="0" baseline="0" dirty="0" smtClean="0">
                        <a:ln>
                          <a:noFill/>
                        </a:ln>
                        <a:solidFill>
                          <a:schemeClr val="tx1"/>
                        </a:solidFill>
                        <a:effectLst/>
                        <a:latin typeface="Calibri" pitchFamily="34" charset="0"/>
                        <a:ea typeface="+mn-ea"/>
                        <a:cs typeface="+mn-cs"/>
                      </a:endParaRPr>
                    </a:p>
                  </a:txBody>
                  <a:tcPr marL="91435" marR="91435" marT="45698" marB="45698" horzOverflow="overflow">
                    <a:lnL>
                      <a:noFill/>
                    </a:lnL>
                    <a:lnR>
                      <a:noFill/>
                    </a:lnR>
                    <a:lnT>
                      <a:noFill/>
                    </a:lnT>
                    <a:lnB>
                      <a:noFill/>
                    </a:lnB>
                    <a:lnTlToBr>
                      <a:noFill/>
                    </a:lnTlToBr>
                    <a:lnBlToTr>
                      <a:noFill/>
                    </a:lnBlToTr>
                    <a:solidFill>
                      <a:srgbClr val="DBE7B6"/>
                    </a:solidFill>
                  </a:tcPr>
                </a:tc>
                <a:tc>
                  <a:txBody>
                    <a:bodyPr/>
                    <a:lstStyle/>
                    <a:p>
                      <a:endParaRPr lang="en-US"/>
                    </a:p>
                  </a:txBody>
                  <a:tcPr marL="91435" marR="91435" marT="45698" marB="45698" horzOverflow="overflow">
                    <a:lnL>
                      <a:noFill/>
                    </a:lnL>
                    <a:lnR>
                      <a:noFill/>
                    </a:lnR>
                    <a:lnT>
                      <a:noFill/>
                    </a:lnT>
                    <a:lnB>
                      <a:noFill/>
                    </a:lnB>
                    <a:lnTlToBr>
                      <a:noFill/>
                    </a:lnTlToBr>
                    <a:lnBlToTr>
                      <a:noFill/>
                    </a:lnBlToTr>
                    <a:solidFill>
                      <a:srgbClr val="DBE7B6"/>
                    </a:solidFill>
                  </a:tcPr>
                </a:tc>
              </a:tr>
              <a:tr h="118863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rPr>
                        <a:t># Approved (TEI14): Maintenance of features added in previous releases)</a:t>
                      </a:r>
                    </a:p>
                  </a:txBody>
                  <a:tcPr marL="91435" marR="91435" marT="45698" marB="45698" horzOverflow="overflow">
                    <a:lnL>
                      <a:noFill/>
                    </a:lnL>
                    <a:lnR>
                      <a:noFill/>
                    </a:lnR>
                    <a:lnT>
                      <a:noFill/>
                    </a:lnT>
                    <a:lnB>
                      <a:noFill/>
                    </a:lnB>
                    <a:lnTlToBr>
                      <a:noFill/>
                    </a:lnTlToBr>
                    <a:lnBlToTr>
                      <a:noFill/>
                    </a:lnBlToTr>
                    <a:solidFill>
                      <a:srgbClr val="C9DA9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dirty="0" smtClean="0">
                          <a:ln>
                            <a:noFill/>
                          </a:ln>
                          <a:solidFill>
                            <a:srgbClr val="7030A0"/>
                          </a:solidFill>
                          <a:effectLst/>
                          <a:latin typeface="Calibri" pitchFamily="34" charset="0"/>
                        </a:rPr>
                        <a:t>-</a:t>
                      </a:r>
                    </a:p>
                  </a:txBody>
                  <a:tcPr marL="91435" marR="91435" marT="45698" marB="45698" horzOverflow="overflow">
                    <a:lnL>
                      <a:noFill/>
                    </a:lnL>
                    <a:lnR>
                      <a:noFill/>
                    </a:lnR>
                    <a:lnT>
                      <a:noFill/>
                    </a:lnT>
                    <a:lnB>
                      <a:noFill/>
                    </a:lnB>
                    <a:lnTlToBr>
                      <a:noFill/>
                    </a:lnTlToBr>
                    <a:lnBlToTr>
                      <a:noFill/>
                    </a:lnBlToTr>
                    <a:solidFill>
                      <a:srgbClr val="EDF3DB"/>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rPr>
                        <a:t>-</a:t>
                      </a:r>
                    </a:p>
                  </a:txBody>
                  <a:tcPr marL="91435" marR="91435" marT="45698" marB="45698" horzOverflow="overflow">
                    <a:lnL>
                      <a:noFill/>
                    </a:lnL>
                    <a:lnR>
                      <a:noFill/>
                    </a:lnR>
                    <a:lnT>
                      <a:noFill/>
                    </a:lnT>
                    <a:lnB>
                      <a:noFill/>
                    </a:lnB>
                    <a:lnTlToBr>
                      <a:noFill/>
                    </a:lnTlToBr>
                    <a:lnBlToTr>
                      <a:noFill/>
                    </a:lnBlToTr>
                    <a:solidFill>
                      <a:srgbClr val="EDF3DB"/>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endParaRPr kumimoji="0" lang="en-US" sz="2000" b="0" i="0" u="none" strike="noStrike" kern="1200" cap="none" normalizeH="0" baseline="0" dirty="0" smtClean="0">
                        <a:ln>
                          <a:noFill/>
                        </a:ln>
                        <a:solidFill>
                          <a:schemeClr val="tx1"/>
                        </a:solidFill>
                        <a:effectLst/>
                        <a:latin typeface="Calibri" pitchFamily="34" charset="0"/>
                        <a:ea typeface="+mn-ea"/>
                        <a:cs typeface="+mn-cs"/>
                      </a:endParaRPr>
                    </a:p>
                  </a:txBody>
                  <a:tcPr marL="91435" marR="91435" marT="45698" marB="45698" horzOverflow="overflow">
                    <a:lnL>
                      <a:noFill/>
                    </a:lnL>
                    <a:lnR>
                      <a:noFill/>
                    </a:lnR>
                    <a:lnT>
                      <a:noFill/>
                    </a:lnT>
                    <a:lnB>
                      <a:noFill/>
                    </a:lnB>
                    <a:lnTlToBr>
                      <a:noFill/>
                    </a:lnTlToBr>
                    <a:lnBlToTr>
                      <a:noFill/>
                    </a:lnBlToTr>
                    <a:solidFill>
                      <a:srgbClr val="EDF3DB"/>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endParaRPr kumimoji="0" lang="en-US" sz="2000" b="0" i="0" u="none" strike="noStrike" kern="1200" cap="none" normalizeH="0" baseline="0" dirty="0" smtClean="0">
                        <a:ln>
                          <a:noFill/>
                        </a:ln>
                        <a:solidFill>
                          <a:schemeClr val="tx1"/>
                        </a:solidFill>
                        <a:effectLst/>
                        <a:latin typeface="Calibri" pitchFamily="34" charset="0"/>
                        <a:ea typeface="+mn-ea"/>
                        <a:cs typeface="+mn-cs"/>
                      </a:endParaRPr>
                    </a:p>
                  </a:txBody>
                  <a:tcPr marL="91435" marR="91435" marT="45698" marB="45698" horzOverflow="overflow">
                    <a:lnL>
                      <a:noFill/>
                    </a:lnL>
                    <a:lnR>
                      <a:noFill/>
                    </a:lnR>
                    <a:lnT>
                      <a:noFill/>
                    </a:lnT>
                    <a:lnB>
                      <a:noFill/>
                    </a:lnB>
                    <a:lnTlToBr>
                      <a:noFill/>
                    </a:lnTlToBr>
                    <a:lnBlToTr>
                      <a:noFill/>
                    </a:lnBlToTr>
                    <a:solidFill>
                      <a:srgbClr val="EDF3DB"/>
                    </a:solidFill>
                  </a:tcPr>
                </a:tc>
                <a:tc>
                  <a:txBody>
                    <a:bodyPr/>
                    <a:lstStyle/>
                    <a:p>
                      <a:endParaRPr lang="en-US"/>
                    </a:p>
                  </a:txBody>
                  <a:tcPr marL="91435" marR="91435" marT="45698" marB="45698" horzOverflow="overflow">
                    <a:lnL>
                      <a:noFill/>
                    </a:lnL>
                    <a:lnR>
                      <a:noFill/>
                    </a:lnR>
                    <a:lnT>
                      <a:noFill/>
                    </a:lnT>
                    <a:lnB>
                      <a:noFill/>
                    </a:lnB>
                    <a:lnTlToBr>
                      <a:noFill/>
                    </a:lnTlToBr>
                    <a:lnBlToTr>
                      <a:noFill/>
                    </a:lnBlToTr>
                    <a:solidFill>
                      <a:srgbClr val="EDF3DB"/>
                    </a:solidFill>
                  </a:tcPr>
                </a:tc>
              </a:tr>
              <a:tr h="45714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smtClean="0">
                          <a:ln>
                            <a:noFill/>
                          </a:ln>
                          <a:solidFill>
                            <a:schemeClr val="tx1"/>
                          </a:solidFill>
                          <a:effectLst/>
                          <a:latin typeface="Calibri" pitchFamily="34" charset="0"/>
                        </a:rPr>
                        <a:t># Noted</a:t>
                      </a:r>
                    </a:p>
                  </a:txBody>
                  <a:tcPr marL="91435" marR="91435" marT="45698" marB="45698" horzOverflow="overflow">
                    <a:lnL>
                      <a:noFill/>
                    </a:lnL>
                    <a:lnR>
                      <a:noFill/>
                    </a:lnR>
                    <a:lnT>
                      <a:noFill/>
                    </a:lnT>
                    <a:lnB>
                      <a:noFill/>
                    </a:lnB>
                    <a:lnTlToBr>
                      <a:noFill/>
                    </a:lnTlToBr>
                    <a:lnBlToTr>
                      <a:noFill/>
                    </a:lnBlToTr>
                    <a:solidFill>
                      <a:srgbClr val="7E963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dirty="0" smtClean="0">
                          <a:ln>
                            <a:noFill/>
                          </a:ln>
                          <a:solidFill>
                            <a:srgbClr val="7030A0"/>
                          </a:solidFill>
                          <a:effectLst/>
                          <a:latin typeface="Calibri" pitchFamily="34" charset="0"/>
                        </a:rPr>
                        <a:t>-</a:t>
                      </a:r>
                    </a:p>
                  </a:txBody>
                  <a:tcPr marL="91435" marR="91435" marT="45698" marB="45698" horzOverflow="overflow">
                    <a:lnL>
                      <a:noFill/>
                    </a:lnL>
                    <a:lnR>
                      <a:noFill/>
                    </a:lnR>
                    <a:lnT>
                      <a:noFill/>
                    </a:lnT>
                    <a:lnB>
                      <a:noFill/>
                    </a:lnB>
                    <a:lnTlToBr>
                      <a:noFill/>
                    </a:lnTlToBr>
                    <a:lnBlToTr>
                      <a:noFill/>
                    </a:lnBlToTr>
                    <a:solidFill>
                      <a:srgbClr val="DBE7B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rPr>
                        <a:t>-</a:t>
                      </a:r>
                    </a:p>
                  </a:txBody>
                  <a:tcPr marL="91435" marR="91435" marT="45698" marB="45698" horzOverflow="overflow">
                    <a:lnL>
                      <a:noFill/>
                    </a:lnL>
                    <a:lnR>
                      <a:noFill/>
                    </a:lnR>
                    <a:lnT>
                      <a:noFill/>
                    </a:lnT>
                    <a:lnB>
                      <a:noFill/>
                    </a:lnB>
                    <a:lnTlToBr>
                      <a:noFill/>
                    </a:lnTlToBr>
                    <a:lnBlToTr>
                      <a:noFill/>
                    </a:lnBlToTr>
                    <a:solidFill>
                      <a:srgbClr val="DBE7B6"/>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endParaRPr kumimoji="0" lang="en-US" sz="2000" b="0" i="0" u="none" strike="noStrike" kern="1200" cap="none" normalizeH="0" baseline="0" dirty="0" smtClean="0">
                        <a:ln>
                          <a:noFill/>
                        </a:ln>
                        <a:solidFill>
                          <a:schemeClr val="tx1"/>
                        </a:solidFill>
                        <a:effectLst/>
                        <a:latin typeface="Calibri" pitchFamily="34" charset="0"/>
                        <a:ea typeface="+mn-ea"/>
                        <a:cs typeface="+mn-cs"/>
                      </a:endParaRPr>
                    </a:p>
                  </a:txBody>
                  <a:tcPr marL="91435" marR="91435" marT="45698" marB="45698" horzOverflow="overflow">
                    <a:lnL>
                      <a:noFill/>
                    </a:lnL>
                    <a:lnR>
                      <a:noFill/>
                    </a:lnR>
                    <a:lnT>
                      <a:noFill/>
                    </a:lnT>
                    <a:lnB>
                      <a:noFill/>
                    </a:lnB>
                    <a:lnTlToBr>
                      <a:noFill/>
                    </a:lnTlToBr>
                    <a:lnBlToTr>
                      <a:noFill/>
                    </a:lnBlToTr>
                    <a:solidFill>
                      <a:srgbClr val="DBE7B6"/>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endParaRPr kumimoji="0" lang="en-US" sz="2000" b="0" i="0" u="none" strike="noStrike" kern="1200" cap="none" normalizeH="0" baseline="0" dirty="0" smtClean="0">
                        <a:ln>
                          <a:noFill/>
                        </a:ln>
                        <a:solidFill>
                          <a:schemeClr val="tx1"/>
                        </a:solidFill>
                        <a:effectLst/>
                        <a:latin typeface="Calibri" pitchFamily="34" charset="0"/>
                        <a:ea typeface="+mn-ea"/>
                        <a:cs typeface="+mn-cs"/>
                      </a:endParaRPr>
                    </a:p>
                  </a:txBody>
                  <a:tcPr marL="91435" marR="91435" marT="45698" marB="45698" horzOverflow="overflow">
                    <a:lnL>
                      <a:noFill/>
                    </a:lnL>
                    <a:lnR>
                      <a:noFill/>
                    </a:lnR>
                    <a:lnT>
                      <a:noFill/>
                    </a:lnT>
                    <a:lnB>
                      <a:noFill/>
                    </a:lnB>
                    <a:lnTlToBr>
                      <a:noFill/>
                    </a:lnTlToBr>
                    <a:lnBlToTr>
                      <a:noFill/>
                    </a:lnBlToTr>
                    <a:solidFill>
                      <a:srgbClr val="DBE7B6"/>
                    </a:solidFill>
                  </a:tcPr>
                </a:tc>
                <a:tc>
                  <a:txBody>
                    <a:bodyPr/>
                    <a:lstStyle/>
                    <a:p>
                      <a:endParaRPr lang="en-US"/>
                    </a:p>
                  </a:txBody>
                  <a:tcPr marL="91435" marR="91435" marT="45698" marB="45698" horzOverflow="overflow">
                    <a:lnL>
                      <a:noFill/>
                    </a:lnL>
                    <a:lnR>
                      <a:noFill/>
                    </a:lnR>
                    <a:lnT>
                      <a:noFill/>
                    </a:lnT>
                    <a:lnB>
                      <a:noFill/>
                    </a:lnB>
                    <a:lnTlToBr>
                      <a:noFill/>
                    </a:lnTlToBr>
                    <a:lnBlToTr>
                      <a:noFill/>
                    </a:lnBlToTr>
                    <a:solidFill>
                      <a:srgbClr val="DBE7B6"/>
                    </a:solidFill>
                  </a:tcPr>
                </a:tc>
              </a:tr>
              <a:tr h="45714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smtClean="0">
                          <a:ln>
                            <a:noFill/>
                          </a:ln>
                          <a:solidFill>
                            <a:schemeClr val="tx1"/>
                          </a:solidFill>
                          <a:effectLst/>
                          <a:latin typeface="Calibri" pitchFamily="34" charset="0"/>
                        </a:rPr>
                        <a:t># Postponed / Not Handled</a:t>
                      </a:r>
                    </a:p>
                  </a:txBody>
                  <a:tcPr marL="91435" marR="91435" marT="45698" marB="45698" horzOverflow="overflow">
                    <a:lnL>
                      <a:noFill/>
                    </a:lnL>
                    <a:lnR>
                      <a:noFill/>
                    </a:lnR>
                    <a:lnT>
                      <a:noFill/>
                    </a:lnT>
                    <a:lnB>
                      <a:noFill/>
                    </a:lnB>
                    <a:lnTlToBr>
                      <a:noFill/>
                    </a:lnTlToBr>
                    <a:lnBlToTr>
                      <a:noFill/>
                    </a:lnBlToTr>
                    <a:solidFill>
                      <a:srgbClr val="C9DA9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dirty="0" smtClean="0">
                          <a:ln>
                            <a:noFill/>
                          </a:ln>
                          <a:solidFill>
                            <a:srgbClr val="7030A0"/>
                          </a:solidFill>
                          <a:effectLst/>
                          <a:latin typeface="Calibri" pitchFamily="34" charset="0"/>
                        </a:rPr>
                        <a:t>-</a:t>
                      </a:r>
                    </a:p>
                  </a:txBody>
                  <a:tcPr marL="91435" marR="91435" marT="45698" marB="45698" horzOverflow="overflow">
                    <a:lnL>
                      <a:noFill/>
                    </a:lnL>
                    <a:lnR>
                      <a:noFill/>
                    </a:lnR>
                    <a:lnT>
                      <a:noFill/>
                    </a:lnT>
                    <a:lnB>
                      <a:noFill/>
                    </a:lnB>
                    <a:lnTlToBr>
                      <a:noFill/>
                    </a:lnTlToBr>
                    <a:lnBlToTr>
                      <a:noFill/>
                    </a:lnBlToTr>
                    <a:solidFill>
                      <a:srgbClr val="EDF3DB"/>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rPr>
                        <a:t>-</a:t>
                      </a:r>
                    </a:p>
                  </a:txBody>
                  <a:tcPr marL="91435" marR="91435" marT="45698" marB="45698" horzOverflow="overflow">
                    <a:lnL>
                      <a:noFill/>
                    </a:lnL>
                    <a:lnR>
                      <a:noFill/>
                    </a:lnR>
                    <a:lnT>
                      <a:noFill/>
                    </a:lnT>
                    <a:lnB>
                      <a:noFill/>
                    </a:lnB>
                    <a:lnTlToBr>
                      <a:noFill/>
                    </a:lnTlToBr>
                    <a:lnBlToTr>
                      <a:noFill/>
                    </a:lnBlToTr>
                    <a:solidFill>
                      <a:srgbClr val="EDF3DB"/>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endParaRPr kumimoji="0" lang="en-US" sz="2000" b="0" i="0" u="none" strike="noStrike" kern="1200" cap="none" normalizeH="0" baseline="0" dirty="0" smtClean="0">
                        <a:ln>
                          <a:noFill/>
                        </a:ln>
                        <a:solidFill>
                          <a:schemeClr val="tx1"/>
                        </a:solidFill>
                        <a:effectLst/>
                        <a:latin typeface="Calibri" pitchFamily="34" charset="0"/>
                        <a:ea typeface="+mn-ea"/>
                        <a:cs typeface="+mn-cs"/>
                      </a:endParaRPr>
                    </a:p>
                  </a:txBody>
                  <a:tcPr marL="91435" marR="91435" marT="45698" marB="45698" horzOverflow="overflow">
                    <a:lnL>
                      <a:noFill/>
                    </a:lnL>
                    <a:lnR>
                      <a:noFill/>
                    </a:lnR>
                    <a:lnT>
                      <a:noFill/>
                    </a:lnT>
                    <a:lnB>
                      <a:noFill/>
                    </a:lnB>
                    <a:lnTlToBr>
                      <a:noFill/>
                    </a:lnTlToBr>
                    <a:lnBlToTr>
                      <a:noFill/>
                    </a:lnBlToTr>
                    <a:solidFill>
                      <a:srgbClr val="EDF3DB"/>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endParaRPr kumimoji="0" lang="en-US" sz="2000" b="0" i="0" u="none" strike="noStrike" kern="1200" cap="none" normalizeH="0" baseline="0" dirty="0" smtClean="0">
                        <a:ln>
                          <a:noFill/>
                        </a:ln>
                        <a:solidFill>
                          <a:schemeClr val="tx1"/>
                        </a:solidFill>
                        <a:effectLst/>
                        <a:latin typeface="Calibri" pitchFamily="34" charset="0"/>
                        <a:ea typeface="+mn-ea"/>
                        <a:cs typeface="+mn-cs"/>
                      </a:endParaRPr>
                    </a:p>
                  </a:txBody>
                  <a:tcPr marL="91435" marR="91435" marT="45698" marB="45698" horzOverflow="overflow">
                    <a:lnL>
                      <a:noFill/>
                    </a:lnL>
                    <a:lnR>
                      <a:noFill/>
                    </a:lnR>
                    <a:lnT>
                      <a:noFill/>
                    </a:lnT>
                    <a:lnB>
                      <a:noFill/>
                    </a:lnB>
                    <a:lnTlToBr>
                      <a:noFill/>
                    </a:lnTlToBr>
                    <a:lnBlToTr>
                      <a:noFill/>
                    </a:lnBlToTr>
                    <a:solidFill>
                      <a:srgbClr val="EDF3DB"/>
                    </a:solidFill>
                  </a:tcPr>
                </a:tc>
                <a:tc>
                  <a:txBody>
                    <a:bodyPr/>
                    <a:lstStyle/>
                    <a:p>
                      <a:endParaRPr lang="en-US" dirty="0"/>
                    </a:p>
                  </a:txBody>
                  <a:tcPr marL="91435" marR="91435" marT="45698" marB="45698" horzOverflow="overflow">
                    <a:lnL>
                      <a:noFill/>
                    </a:lnL>
                    <a:lnR>
                      <a:noFill/>
                    </a:lnR>
                    <a:lnT>
                      <a:noFill/>
                    </a:lnT>
                    <a:lnB>
                      <a:noFill/>
                    </a:lnB>
                    <a:lnTlToBr>
                      <a:noFill/>
                    </a:lnTlToBr>
                    <a:lnBlToTr>
                      <a:noFill/>
                    </a:lnBlToTr>
                    <a:solidFill>
                      <a:srgbClr val="EDF3DB"/>
                    </a:solidFill>
                  </a:tcPr>
                </a:tc>
              </a:tr>
            </a:tbl>
          </a:graphicData>
        </a:graphic>
      </p:graphicFrame>
      <p:sp>
        <p:nvSpPr>
          <p:cNvPr id="23587" name="Rectangle 7"/>
          <p:cNvSpPr>
            <a:spLocks noChangeArrowheads="1"/>
          </p:cNvSpPr>
          <p:nvPr/>
        </p:nvSpPr>
        <p:spPr bwMode="auto">
          <a:xfrm>
            <a:off x="566738" y="5788363"/>
            <a:ext cx="7277100" cy="36988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itchFamily="34" charset="0"/>
              </a:defRPr>
            </a:lvl1pPr>
            <a:lvl2pPr marL="742950" indent="-285750">
              <a:spcBef>
                <a:spcPct val="20000"/>
              </a:spcBef>
              <a:buClr>
                <a:srgbClr val="C00000"/>
              </a:buClr>
              <a:buFont typeface="Arial" charset="0"/>
              <a:buChar char="•"/>
              <a:defRPr sz="2400">
                <a:solidFill>
                  <a:schemeClr val="tx1"/>
                </a:solidFill>
                <a:latin typeface="Calibri" pitchFamily="34" charset="0"/>
              </a:defRPr>
            </a:lvl2pPr>
            <a:lvl3pPr marL="1143000" indent="-228600">
              <a:spcBef>
                <a:spcPct val="20000"/>
              </a:spcBef>
              <a:buFont typeface="Arial" charset="0"/>
              <a:buChar char="•"/>
              <a:defRPr sz="2000">
                <a:solidFill>
                  <a:schemeClr val="tx1"/>
                </a:solidFill>
                <a:latin typeface="Calibri" pitchFamily="34" charset="0"/>
              </a:defRPr>
            </a:lvl3pPr>
            <a:lvl4pPr marL="1600200" indent="-228600">
              <a:spcBef>
                <a:spcPct val="20000"/>
              </a:spcBef>
              <a:buFont typeface="Arial" charset="0"/>
              <a:buChar char="–"/>
              <a:defRPr>
                <a:solidFill>
                  <a:schemeClr val="tx1"/>
                </a:solidFill>
                <a:latin typeface="Calibri" pitchFamily="34" charset="0"/>
              </a:defRPr>
            </a:lvl4pPr>
            <a:lvl5pPr marL="2057400" indent="-228600">
              <a:spcBef>
                <a:spcPct val="20000"/>
              </a:spcBef>
              <a:buFont typeface="Arial" charset="0"/>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1600">
                <a:solidFill>
                  <a:schemeClr val="tx1"/>
                </a:solidFill>
                <a:latin typeface="Calibri" pitchFamily="34" charset="0"/>
              </a:defRPr>
            </a:lvl9pPr>
          </a:lstStyle>
          <a:p>
            <a:pPr>
              <a:spcBef>
                <a:spcPct val="0"/>
              </a:spcBef>
              <a:buFontTx/>
              <a:buNone/>
            </a:pPr>
            <a:r>
              <a:rPr lang="en-US" altLang="de-DE" sz="1800" i="1" dirty="0">
                <a:solidFill>
                  <a:srgbClr val="FF0000"/>
                </a:solidFill>
                <a:latin typeface="Arial" charset="0"/>
                <a:ea typeface="Gulim" pitchFamily="34" charset="-127"/>
              </a:rPr>
              <a:t>*</a:t>
            </a:r>
            <a:r>
              <a:rPr lang="en-US" altLang="de-DE" sz="1800" i="1" dirty="0">
                <a:latin typeface="Arial" charset="0"/>
                <a:ea typeface="Gulim" pitchFamily="34" charset="-127"/>
              </a:rPr>
              <a:t> short cycle (only one SA2 meeting allowing corrections)</a:t>
            </a:r>
          </a:p>
        </p:txBody>
      </p:sp>
      <p:sp>
        <p:nvSpPr>
          <p:cNvPr id="8" name="Rectangle 7"/>
          <p:cNvSpPr>
            <a:spLocks noChangeArrowheads="1"/>
          </p:cNvSpPr>
          <p:nvPr/>
        </p:nvSpPr>
        <p:spPr bwMode="auto">
          <a:xfrm>
            <a:off x="749382" y="6112784"/>
            <a:ext cx="8153318" cy="3693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spcBef>
                <a:spcPct val="20000"/>
              </a:spcBef>
              <a:buBlip>
                <a:blip r:embed="rId2"/>
              </a:buBlip>
              <a:defRPr sz="2800">
                <a:solidFill>
                  <a:schemeClr val="tx1"/>
                </a:solidFill>
                <a:latin typeface="Calibri" pitchFamily="34" charset="0"/>
              </a:defRPr>
            </a:lvl1pPr>
            <a:lvl2pPr marL="742950" indent="-285750">
              <a:spcBef>
                <a:spcPct val="20000"/>
              </a:spcBef>
              <a:buClr>
                <a:srgbClr val="C00000"/>
              </a:buClr>
              <a:buFont typeface="Arial" charset="0"/>
              <a:buChar char="•"/>
              <a:defRPr sz="2400">
                <a:solidFill>
                  <a:schemeClr val="tx1"/>
                </a:solidFill>
                <a:latin typeface="Calibri" pitchFamily="34" charset="0"/>
              </a:defRPr>
            </a:lvl2pPr>
            <a:lvl3pPr marL="1143000" indent="-228600">
              <a:spcBef>
                <a:spcPct val="20000"/>
              </a:spcBef>
              <a:buFont typeface="Arial" charset="0"/>
              <a:buChar char="•"/>
              <a:defRPr sz="2000">
                <a:solidFill>
                  <a:schemeClr val="tx1"/>
                </a:solidFill>
                <a:latin typeface="Calibri" pitchFamily="34" charset="0"/>
              </a:defRPr>
            </a:lvl3pPr>
            <a:lvl4pPr marL="1600200" indent="-228600">
              <a:spcBef>
                <a:spcPct val="20000"/>
              </a:spcBef>
              <a:buFont typeface="Arial" charset="0"/>
              <a:buChar char="–"/>
              <a:defRPr>
                <a:solidFill>
                  <a:schemeClr val="tx1"/>
                </a:solidFill>
                <a:latin typeface="Calibri" pitchFamily="34" charset="0"/>
              </a:defRPr>
            </a:lvl4pPr>
            <a:lvl5pPr marL="2057400" indent="-228600">
              <a:spcBef>
                <a:spcPct val="20000"/>
              </a:spcBef>
              <a:buFont typeface="Arial" charset="0"/>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1600">
                <a:solidFill>
                  <a:schemeClr val="tx1"/>
                </a:solidFill>
                <a:latin typeface="Calibri" pitchFamily="34" charset="0"/>
              </a:defRPr>
            </a:lvl9pPr>
          </a:lstStyle>
          <a:p>
            <a:pPr>
              <a:spcBef>
                <a:spcPct val="0"/>
              </a:spcBef>
              <a:buFontTx/>
              <a:buNone/>
            </a:pPr>
            <a:r>
              <a:rPr lang="en-US" altLang="de-DE" sz="1800" i="1" dirty="0" smtClean="0">
                <a:latin typeface="Arial" charset="0"/>
                <a:ea typeface="Gulim" pitchFamily="34" charset="-127"/>
              </a:rPr>
              <a:t>Note: Only category F or D </a:t>
            </a:r>
            <a:r>
              <a:rPr lang="en-US" altLang="de-DE" sz="1800" i="1" dirty="0" err="1" smtClean="0">
                <a:latin typeface="Arial" charset="0"/>
                <a:ea typeface="Gulim" pitchFamily="34" charset="-127"/>
              </a:rPr>
              <a:t>CRs</a:t>
            </a:r>
            <a:r>
              <a:rPr lang="en-US" altLang="de-DE" sz="1800" i="1" dirty="0" smtClean="0">
                <a:latin typeface="Arial" charset="0"/>
                <a:ea typeface="Gulim" pitchFamily="34" charset="-127"/>
              </a:rPr>
              <a:t> are counted. Category A </a:t>
            </a:r>
            <a:r>
              <a:rPr lang="en-US" altLang="de-DE" sz="1800" i="1" dirty="0" err="1" smtClean="0">
                <a:latin typeface="Arial" charset="0"/>
                <a:ea typeface="Gulim" pitchFamily="34" charset="-127"/>
              </a:rPr>
              <a:t>CRs</a:t>
            </a:r>
            <a:r>
              <a:rPr lang="en-US" altLang="de-DE" sz="1800" i="1" dirty="0" smtClean="0">
                <a:latin typeface="Arial" charset="0"/>
                <a:ea typeface="Gulim" pitchFamily="34" charset="-127"/>
              </a:rPr>
              <a:t> are not counted.</a:t>
            </a:r>
            <a:endParaRPr lang="en-US" altLang="de-DE" sz="1800" i="1" dirty="0">
              <a:latin typeface="Arial" charset="0"/>
              <a:ea typeface="Gulim" pitchFamily="34" charset="-127"/>
            </a:endParaRPr>
          </a:p>
        </p:txBody>
      </p:sp>
      <p:sp>
        <p:nvSpPr>
          <p:cNvPr id="10" name="Title 5"/>
          <p:cNvSpPr txBox="1">
            <a:spLocks/>
          </p:cNvSpPr>
          <p:nvPr/>
        </p:nvSpPr>
        <p:spPr bwMode="auto">
          <a:xfrm>
            <a:off x="609600" y="427038"/>
            <a:ext cx="6834188" cy="1143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de-DE" sz="2800" b="1" i="0" u="none" strike="noStrike" kern="0" cap="none" spc="0" normalizeH="0" baseline="0" noProof="0" dirty="0" smtClean="0">
                <a:ln>
                  <a:noFill/>
                </a:ln>
                <a:solidFill>
                  <a:srgbClr val="FF0000"/>
                </a:solidFill>
                <a:effectLst/>
                <a:uLnTx/>
                <a:uFillTx/>
                <a:latin typeface="+mj-lt"/>
                <a:ea typeface="+mj-ea"/>
                <a:cs typeface="+mj-cs"/>
              </a:rPr>
              <a:t>2.3) Rel-14 Work and Maintenance(17/17)</a:t>
            </a:r>
            <a:endParaRPr kumimoji="0" lang="de-DE" altLang="de-DE" sz="2800" b="1" i="0" u="none" strike="noStrike" kern="0" cap="none" spc="0" normalizeH="0" baseline="0" noProof="0" dirty="0" smtClean="0">
              <a:ln>
                <a:noFill/>
              </a:ln>
              <a:solidFill>
                <a:srgbClr val="FF0000"/>
              </a:solidFill>
              <a:effectLst/>
              <a:uLnTx/>
              <a:uFillTx/>
              <a:latin typeface="+mj-lt"/>
              <a:ea typeface="+mj-ea"/>
              <a:cs typeface="+mj-cs"/>
            </a:endParaRPr>
          </a:p>
        </p:txBody>
      </p:sp>
    </p:spTree>
    <p:extLst>
      <p:ext uri="{BB962C8B-B14F-4D97-AF65-F5344CB8AC3E}">
        <p14:creationId xmlns="" xmlns:p14="http://schemas.microsoft.com/office/powerpoint/2010/main" val="49800096"/>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a:extLst/>
        </p:spPr>
        <p:txBody>
          <a:bodyPr rtlCol="0">
            <a:normAutofit/>
          </a:bodyPr>
          <a:lstStyle/>
          <a:p>
            <a:pPr eaLnBrk="1" hangingPunct="1">
              <a:defRPr/>
            </a:pPr>
            <a:r>
              <a:rPr lang="en-US" dirty="0" smtClean="0">
                <a:effectLst>
                  <a:outerShdw blurRad="38100" dist="38100" dir="2700000" algn="tl">
                    <a:srgbClr val="C0C0C0"/>
                  </a:outerShdw>
                </a:effectLst>
              </a:rPr>
              <a:t>Contents</a:t>
            </a:r>
          </a:p>
        </p:txBody>
      </p:sp>
      <p:sp>
        <p:nvSpPr>
          <p:cNvPr id="57347" name="Rectangle 3"/>
          <p:cNvSpPr>
            <a:spLocks noGrp="1"/>
          </p:cNvSpPr>
          <p:nvPr>
            <p:ph type="body" idx="1"/>
          </p:nvPr>
        </p:nvSpPr>
        <p:spPr>
          <a:xfrm>
            <a:off x="457200" y="1409700"/>
            <a:ext cx="8229600" cy="4525963"/>
          </a:xfrm>
        </p:spPr>
        <p:txBody>
          <a:bodyPr/>
          <a:lstStyle/>
          <a:p>
            <a:pPr eaLnBrk="1" hangingPunct="1">
              <a:defRPr/>
            </a:pPr>
            <a:r>
              <a:rPr lang="en-GB" sz="2400" dirty="0" smtClean="0">
                <a:solidFill>
                  <a:schemeClr val="bg1">
                    <a:lumMod val="65000"/>
                  </a:schemeClr>
                </a:solidFill>
              </a:rPr>
              <a:t> 1) General aspects (events since SA#71, statistics, next meetings)</a:t>
            </a:r>
          </a:p>
          <a:p>
            <a:pPr eaLnBrk="1" hangingPunct="1">
              <a:defRPr/>
            </a:pPr>
            <a:r>
              <a:rPr lang="en-GB" sz="2400" dirty="0" smtClean="0">
                <a:solidFill>
                  <a:schemeClr val="bg1">
                    <a:lumMod val="65000"/>
                  </a:schemeClr>
                </a:solidFill>
              </a:rPr>
              <a:t> </a:t>
            </a:r>
            <a:r>
              <a:rPr lang="en-GB" sz="2400" b="1" i="1" dirty="0" smtClean="0"/>
              <a:t>2) SA Work Report</a:t>
            </a:r>
          </a:p>
          <a:p>
            <a:pPr lvl="1" eaLnBrk="1" hangingPunct="1">
              <a:defRPr/>
            </a:pPr>
            <a:r>
              <a:rPr lang="en-GB" sz="2000" dirty="0" smtClean="0">
                <a:solidFill>
                  <a:schemeClr val="bg1">
                    <a:lumMod val="65000"/>
                  </a:schemeClr>
                </a:solidFill>
              </a:rPr>
              <a:t>2.1) Rel-12 and before Maintenance</a:t>
            </a:r>
          </a:p>
          <a:p>
            <a:pPr lvl="1" eaLnBrk="1" hangingPunct="1">
              <a:defRPr/>
            </a:pPr>
            <a:r>
              <a:rPr lang="en-GB" sz="2000" dirty="0" smtClean="0">
                <a:solidFill>
                  <a:schemeClr val="bg1">
                    <a:lumMod val="65000"/>
                  </a:schemeClr>
                </a:solidFill>
              </a:rPr>
              <a:t>2.2) Rel-13 Work and Maintenance</a:t>
            </a:r>
          </a:p>
          <a:p>
            <a:pPr lvl="1" eaLnBrk="1" hangingPunct="1">
              <a:defRPr/>
            </a:pPr>
            <a:r>
              <a:rPr lang="en-GB" sz="2000" dirty="0" smtClean="0">
                <a:solidFill>
                  <a:schemeClr val="bg1">
                    <a:lumMod val="65000"/>
                  </a:schemeClr>
                </a:solidFill>
              </a:rPr>
              <a:t>2.3) Rel-14 Work and Maintenance</a:t>
            </a:r>
          </a:p>
          <a:p>
            <a:pPr lvl="1" eaLnBrk="1" hangingPunct="1">
              <a:defRPr/>
            </a:pPr>
            <a:r>
              <a:rPr lang="en-GB" sz="2000" b="1" i="1" dirty="0" smtClean="0"/>
              <a:t>2.4) New and Updated WIDs/SIDs and Exceptions</a:t>
            </a:r>
          </a:p>
          <a:p>
            <a:pPr lvl="1" eaLnBrk="1" hangingPunct="1">
              <a:defRPr/>
            </a:pPr>
            <a:r>
              <a:rPr lang="en-GB" sz="2000" dirty="0" smtClean="0">
                <a:solidFill>
                  <a:schemeClr val="bg1">
                    <a:lumMod val="65000"/>
                  </a:schemeClr>
                </a:solidFill>
              </a:rPr>
              <a:t>2.5) </a:t>
            </a:r>
            <a:r>
              <a:rPr lang="en-GB" sz="2000" dirty="0" err="1" smtClean="0">
                <a:solidFill>
                  <a:schemeClr val="bg1">
                    <a:lumMod val="65000"/>
                  </a:schemeClr>
                </a:solidFill>
              </a:rPr>
              <a:t>IETF</a:t>
            </a:r>
            <a:r>
              <a:rPr lang="en-GB" sz="2000" dirty="0" smtClean="0">
                <a:solidFill>
                  <a:schemeClr val="bg1">
                    <a:lumMod val="65000"/>
                  </a:schemeClr>
                </a:solidFill>
              </a:rPr>
              <a:t> Dependency Update</a:t>
            </a:r>
          </a:p>
          <a:p>
            <a:pPr eaLnBrk="1" hangingPunct="1">
              <a:defRPr/>
            </a:pPr>
            <a:r>
              <a:rPr lang="en-GB" sz="2400" dirty="0" smtClean="0">
                <a:solidFill>
                  <a:schemeClr val="bg1">
                    <a:lumMod val="65000"/>
                  </a:schemeClr>
                </a:solidFill>
              </a:rPr>
              <a:t> 3) Action Items</a:t>
            </a:r>
          </a:p>
          <a:p>
            <a:pPr eaLnBrk="1" hangingPunct="1">
              <a:defRPr/>
            </a:pPr>
            <a:r>
              <a:rPr lang="en-GB" sz="2400" dirty="0" smtClean="0">
                <a:solidFill>
                  <a:schemeClr val="bg1">
                    <a:lumMod val="65000"/>
                  </a:schemeClr>
                </a:solidFill>
              </a:rPr>
              <a:t> 4) Documents for Information and Approval</a:t>
            </a:r>
          </a:p>
          <a:p>
            <a:pPr eaLnBrk="1" hangingPunct="1">
              <a:defRPr/>
            </a:pPr>
            <a:r>
              <a:rPr lang="en-GB" sz="2400" dirty="0" smtClean="0">
                <a:solidFill>
                  <a:schemeClr val="bg1">
                    <a:lumMod val="65000"/>
                  </a:schemeClr>
                </a:solidFill>
              </a:rPr>
              <a:t> 5) Collected Items requiring action from SA</a:t>
            </a:r>
          </a:p>
        </p:txBody>
      </p:sp>
      <p:sp>
        <p:nvSpPr>
          <p:cNvPr id="33796" name="Text Box 3"/>
          <p:cNvSpPr txBox="1">
            <a:spLocks noChangeArrowheads="1"/>
          </p:cNvSpPr>
          <p:nvPr/>
        </p:nvSpPr>
        <p:spPr bwMode="auto">
          <a:xfrm>
            <a:off x="77788" y="3700463"/>
            <a:ext cx="4572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itchFamily="34" charset="0"/>
              </a:defRPr>
            </a:lvl1pPr>
            <a:lvl2pPr marL="742950" indent="-285750">
              <a:spcBef>
                <a:spcPct val="20000"/>
              </a:spcBef>
              <a:buClr>
                <a:srgbClr val="C00000"/>
              </a:buClr>
              <a:buFont typeface="Arial" charset="0"/>
              <a:buChar char="•"/>
              <a:defRPr sz="2400">
                <a:solidFill>
                  <a:schemeClr val="tx1"/>
                </a:solidFill>
                <a:latin typeface="Calibri" pitchFamily="34" charset="0"/>
              </a:defRPr>
            </a:lvl2pPr>
            <a:lvl3pPr marL="1143000" indent="-228600">
              <a:spcBef>
                <a:spcPct val="20000"/>
              </a:spcBef>
              <a:buFont typeface="Arial" charset="0"/>
              <a:buChar char="•"/>
              <a:defRPr sz="2000">
                <a:solidFill>
                  <a:schemeClr val="tx1"/>
                </a:solidFill>
                <a:latin typeface="Calibri" pitchFamily="34" charset="0"/>
              </a:defRPr>
            </a:lvl3pPr>
            <a:lvl4pPr marL="1600200" indent="-228600">
              <a:spcBef>
                <a:spcPct val="20000"/>
              </a:spcBef>
              <a:buFont typeface="Arial" charset="0"/>
              <a:buChar char="–"/>
              <a:defRPr>
                <a:solidFill>
                  <a:schemeClr val="tx1"/>
                </a:solidFill>
                <a:latin typeface="Calibri" pitchFamily="34" charset="0"/>
              </a:defRPr>
            </a:lvl4pPr>
            <a:lvl5pPr marL="2057400" indent="-228600">
              <a:spcBef>
                <a:spcPct val="20000"/>
              </a:spcBef>
              <a:buFont typeface="Arial" charset="0"/>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1600">
                <a:solidFill>
                  <a:schemeClr val="tx1"/>
                </a:solidFill>
                <a:latin typeface="Calibri" pitchFamily="34" charset="0"/>
              </a:defRPr>
            </a:lvl9pPr>
          </a:lstStyle>
          <a:p>
            <a:pPr eaLnBrk="1" hangingPunct="1">
              <a:spcBef>
                <a:spcPct val="0"/>
              </a:spcBef>
              <a:buFontTx/>
              <a:buNone/>
            </a:pPr>
            <a:r>
              <a:rPr lang="en-GB" altLang="ko-KR" sz="2400">
                <a:latin typeface="Wingdings" pitchFamily="2" charset="2"/>
                <a:ea typeface="Gulim" pitchFamily="34" charset="-127"/>
              </a:rPr>
              <a:t>è</a:t>
            </a:r>
            <a:endParaRPr lang="en-GB" altLang="ko-KR" sz="2400">
              <a:latin typeface="Times New Roman" pitchFamily="18" charset="0"/>
              <a:ea typeface="Gulim" pitchFamily="34" charset="-127"/>
            </a:endParaRP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p:cNvSpPr>
            <a:spLocks noGrp="1"/>
          </p:cNvSpPr>
          <p:nvPr>
            <p:ph type="title"/>
          </p:nvPr>
        </p:nvSpPr>
        <p:spPr/>
        <p:txBody>
          <a:bodyPr/>
          <a:lstStyle/>
          <a:p>
            <a:pPr marL="342900" indent="-342900" eaLnBrk="1" hangingPunct="1"/>
            <a:r>
              <a:rPr lang="en-GB" altLang="de-DE" dirty="0" smtClean="0"/>
              <a:t>2.4) New and Updated WIDs/SIDs and Exceptions</a:t>
            </a:r>
            <a:endParaRPr lang="de-DE" altLang="de-DE" dirty="0" smtClean="0"/>
          </a:p>
        </p:txBody>
      </p:sp>
      <p:sp>
        <p:nvSpPr>
          <p:cNvPr id="34819" name="Content Placeholder 2"/>
          <p:cNvSpPr>
            <a:spLocks noGrp="1"/>
          </p:cNvSpPr>
          <p:nvPr>
            <p:ph idx="1"/>
          </p:nvPr>
        </p:nvSpPr>
        <p:spPr>
          <a:xfrm>
            <a:off x="203200" y="1562099"/>
            <a:ext cx="8813800" cy="4966291"/>
          </a:xfrm>
        </p:spPr>
        <p:txBody>
          <a:bodyPr/>
          <a:lstStyle/>
          <a:p>
            <a:pPr>
              <a:spcBef>
                <a:spcPts val="300"/>
              </a:spcBef>
            </a:pPr>
            <a:r>
              <a:rPr lang="en-GB" sz="1600" dirty="0" smtClean="0"/>
              <a:t>New WID on </a:t>
            </a:r>
            <a:r>
              <a:rPr lang="en-GB" sz="1600" b="1" dirty="0" smtClean="0"/>
              <a:t>Robust Call Setup for </a:t>
            </a:r>
            <a:r>
              <a:rPr lang="en-GB" sz="1600" b="1" dirty="0" err="1" smtClean="0"/>
              <a:t>VoLTE</a:t>
            </a:r>
            <a:r>
              <a:rPr lang="en-GB" sz="1600" b="1" dirty="0" smtClean="0"/>
              <a:t> subscriber in LTE,</a:t>
            </a:r>
            <a:r>
              <a:rPr lang="en-GB" sz="1600" dirty="0" smtClean="0"/>
              <a:t> SP-160312</a:t>
            </a:r>
          </a:p>
          <a:p>
            <a:pPr>
              <a:spcBef>
                <a:spcPts val="300"/>
              </a:spcBef>
            </a:pPr>
            <a:r>
              <a:rPr lang="en-GB" sz="1600" dirty="0" smtClean="0"/>
              <a:t>New WID on </a:t>
            </a:r>
            <a:r>
              <a:rPr lang="en-GB" sz="1600" b="1" dirty="0" smtClean="0"/>
              <a:t>The Support of Emergency services over WLAN – phase 2 ,</a:t>
            </a:r>
            <a:r>
              <a:rPr lang="en-GB" sz="1600" dirty="0" smtClean="0"/>
              <a:t> SP-160307</a:t>
            </a:r>
          </a:p>
          <a:p>
            <a:pPr>
              <a:spcBef>
                <a:spcPts val="300"/>
              </a:spcBef>
            </a:pPr>
            <a:r>
              <a:rPr lang="en-GB" sz="1600" dirty="0" smtClean="0"/>
              <a:t>New WID on </a:t>
            </a:r>
            <a:r>
              <a:rPr lang="en-GB" sz="1600" b="1" dirty="0" smtClean="0"/>
              <a:t>Improvements of awareness of user location change ,</a:t>
            </a:r>
            <a:r>
              <a:rPr lang="en-GB" sz="1600" dirty="0" smtClean="0"/>
              <a:t> SP-160308</a:t>
            </a:r>
          </a:p>
          <a:p>
            <a:pPr>
              <a:spcBef>
                <a:spcPts val="300"/>
              </a:spcBef>
            </a:pPr>
            <a:r>
              <a:rPr lang="en-GB" sz="1600" dirty="0" smtClean="0"/>
              <a:t>New WID on </a:t>
            </a:r>
            <a:r>
              <a:rPr lang="en-GB" sz="1600" b="1" dirty="0" smtClean="0"/>
              <a:t>Sponsored data connectivity improvements ,</a:t>
            </a:r>
            <a:r>
              <a:rPr lang="en-GB" sz="1600" dirty="0" smtClean="0"/>
              <a:t> SP-160309</a:t>
            </a:r>
          </a:p>
          <a:p>
            <a:pPr>
              <a:spcBef>
                <a:spcPts val="300"/>
              </a:spcBef>
            </a:pPr>
            <a:r>
              <a:rPr lang="en-GB" sz="1600" dirty="0" smtClean="0"/>
              <a:t>New WID on </a:t>
            </a:r>
            <a:r>
              <a:rPr lang="en-GB" sz="1600" b="1" dirty="0" err="1" smtClean="0"/>
              <a:t>Enhancem</a:t>
            </a:r>
            <a:r>
              <a:rPr lang="en-GB" sz="1600" b="1" dirty="0" smtClean="0"/>
              <a:t>. of Dedicated Core Networks selection mechanism ,</a:t>
            </a:r>
            <a:r>
              <a:rPr lang="en-GB" sz="1600" dirty="0" smtClean="0"/>
              <a:t> SP-160310</a:t>
            </a:r>
          </a:p>
          <a:p>
            <a:pPr>
              <a:spcBef>
                <a:spcPts val="300"/>
              </a:spcBef>
            </a:pPr>
            <a:r>
              <a:rPr lang="en-GB" sz="1600" dirty="0" smtClean="0"/>
              <a:t>New WID on </a:t>
            </a:r>
            <a:r>
              <a:rPr lang="en-GB" sz="1600" b="1" dirty="0" smtClean="0"/>
              <a:t>T-ADS supporting WLAN Access,</a:t>
            </a:r>
            <a:r>
              <a:rPr lang="en-GB" sz="1600" dirty="0" smtClean="0"/>
              <a:t> SP-160313</a:t>
            </a:r>
          </a:p>
          <a:p>
            <a:pPr>
              <a:spcBef>
                <a:spcPts val="300"/>
              </a:spcBef>
            </a:pPr>
            <a:r>
              <a:rPr lang="en-GB" sz="1600" dirty="0" smtClean="0"/>
              <a:t>New WID on </a:t>
            </a:r>
            <a:r>
              <a:rPr lang="en-GB" sz="1600" b="1" dirty="0" smtClean="0"/>
              <a:t>Enhancement to FMSS,</a:t>
            </a:r>
            <a:r>
              <a:rPr lang="en-GB" sz="1600" dirty="0" smtClean="0"/>
              <a:t> SP-160314</a:t>
            </a:r>
          </a:p>
          <a:p>
            <a:pPr>
              <a:spcBef>
                <a:spcPts val="300"/>
              </a:spcBef>
            </a:pPr>
            <a:r>
              <a:rPr lang="en-GB" sz="1600" dirty="0" smtClean="0"/>
              <a:t>New WID on </a:t>
            </a:r>
            <a:r>
              <a:rPr lang="en-GB" sz="1600" b="1" dirty="0" smtClean="0"/>
              <a:t>Control and User Plane Separation of EPC nodes,</a:t>
            </a:r>
            <a:r>
              <a:rPr lang="en-GB" sz="1600" dirty="0" smtClean="0"/>
              <a:t> SP-160316</a:t>
            </a:r>
          </a:p>
          <a:p>
            <a:pPr>
              <a:spcBef>
                <a:spcPts val="300"/>
              </a:spcBef>
            </a:pPr>
            <a:r>
              <a:rPr lang="en-GB" sz="1600" dirty="0" smtClean="0"/>
              <a:t>New WID on </a:t>
            </a:r>
            <a:r>
              <a:rPr lang="en-GB" sz="1600" b="1" dirty="0" smtClean="0"/>
              <a:t>Architecture enhancements for LTE support of V2X services,</a:t>
            </a:r>
            <a:r>
              <a:rPr lang="en-GB" sz="1600" dirty="0" smtClean="0"/>
              <a:t> SP-160317</a:t>
            </a:r>
          </a:p>
          <a:p>
            <a:pPr>
              <a:spcBef>
                <a:spcPts val="300"/>
              </a:spcBef>
            </a:pPr>
            <a:r>
              <a:rPr lang="en-GB" sz="1600" dirty="0" smtClean="0"/>
              <a:t>New WID on </a:t>
            </a:r>
            <a:r>
              <a:rPr lang="en-GB" sz="1600" b="1" dirty="0" smtClean="0"/>
              <a:t>Group based enhancements in the network capability exp. </a:t>
            </a:r>
            <a:r>
              <a:rPr lang="en-GB" sz="1600" b="1" dirty="0" err="1" smtClean="0"/>
              <a:t>fct</a:t>
            </a:r>
            <a:r>
              <a:rPr lang="en-GB" sz="1600" b="1" dirty="0" smtClean="0"/>
              <a:t>.,</a:t>
            </a:r>
            <a:r>
              <a:rPr lang="en-GB" sz="1600" dirty="0" smtClean="0"/>
              <a:t> SP-160311</a:t>
            </a:r>
          </a:p>
          <a:p>
            <a:pPr>
              <a:spcBef>
                <a:spcPts val="300"/>
              </a:spcBef>
            </a:pPr>
            <a:r>
              <a:rPr lang="en-GB" sz="1600" dirty="0" smtClean="0"/>
              <a:t>New WID on </a:t>
            </a:r>
            <a:r>
              <a:rPr lang="en-GB" sz="1600" b="1" dirty="0" smtClean="0"/>
              <a:t>S8 Home Routing Architecture for </a:t>
            </a:r>
            <a:r>
              <a:rPr lang="en-GB" sz="1600" b="1" dirty="0" err="1" smtClean="0"/>
              <a:t>VoLTE</a:t>
            </a:r>
            <a:r>
              <a:rPr lang="en-GB" sz="1600" b="1" dirty="0" smtClean="0"/>
              <a:t>,</a:t>
            </a:r>
            <a:r>
              <a:rPr lang="en-GB" sz="1600" dirty="0" smtClean="0"/>
              <a:t> SP-160315</a:t>
            </a:r>
          </a:p>
          <a:p>
            <a:pPr>
              <a:spcBef>
                <a:spcPts val="300"/>
              </a:spcBef>
            </a:pPr>
            <a:r>
              <a:rPr lang="en-GB" sz="1600" dirty="0" smtClean="0"/>
              <a:t>New Study on </a:t>
            </a:r>
            <a:r>
              <a:rPr lang="en-GB" sz="1600" b="1" dirty="0" smtClean="0"/>
              <a:t>PS Data off function ,</a:t>
            </a:r>
            <a:r>
              <a:rPr lang="en-GB" sz="1600" dirty="0" smtClean="0"/>
              <a:t> SP-160318</a:t>
            </a:r>
          </a:p>
          <a:p>
            <a:pPr>
              <a:spcBef>
                <a:spcPts val="300"/>
              </a:spcBef>
            </a:pPr>
            <a:r>
              <a:rPr lang="en-GB" sz="1600" dirty="0" smtClean="0"/>
              <a:t>New Study on </a:t>
            </a:r>
            <a:r>
              <a:rPr lang="en-GB" sz="1600" b="1" dirty="0" smtClean="0"/>
              <a:t>Complementary Features for Voice services over WLAN ,</a:t>
            </a:r>
            <a:r>
              <a:rPr lang="en-GB" sz="1600" dirty="0" smtClean="0"/>
              <a:t> SP-160320</a:t>
            </a:r>
          </a:p>
          <a:p>
            <a:pPr>
              <a:spcBef>
                <a:spcPts val="300"/>
              </a:spcBef>
            </a:pPr>
            <a:r>
              <a:rPr lang="en-GB" sz="1600" dirty="0" smtClean="0"/>
              <a:t>New Study on </a:t>
            </a:r>
            <a:r>
              <a:rPr lang="en-GB" sz="1600" b="1" dirty="0" smtClean="0"/>
              <a:t>Extended architecture support for Cellular Internet of Things,</a:t>
            </a:r>
            <a:r>
              <a:rPr lang="en-GB" sz="1600" dirty="0" smtClean="0"/>
              <a:t> SP-160319</a:t>
            </a:r>
          </a:p>
          <a:p>
            <a:pPr>
              <a:spcBef>
                <a:spcPts val="300"/>
              </a:spcBef>
            </a:pPr>
            <a:r>
              <a:rPr lang="en-GB" sz="1600" dirty="0" smtClean="0"/>
              <a:t>Revised Study on </a:t>
            </a:r>
            <a:r>
              <a:rPr lang="en-GB" sz="1600" b="1" dirty="0" smtClean="0"/>
              <a:t>Service Domain Centralization ,</a:t>
            </a:r>
            <a:r>
              <a:rPr lang="en-GB" sz="1600" dirty="0" smtClean="0"/>
              <a:t> SP-160306</a:t>
            </a:r>
          </a:p>
          <a:p>
            <a:pPr>
              <a:spcBef>
                <a:spcPts val="300"/>
              </a:spcBef>
            </a:pPr>
            <a:r>
              <a:rPr lang="en-GB" sz="1600" dirty="0" smtClean="0"/>
              <a:t>Revised WID on </a:t>
            </a:r>
            <a:r>
              <a:rPr lang="en-GB" sz="1600" b="1" dirty="0" smtClean="0"/>
              <a:t>Architecture enhancements for Cellular Internet of Things,</a:t>
            </a:r>
            <a:r>
              <a:rPr lang="en-GB" sz="1600" dirty="0" smtClean="0"/>
              <a:t> SP-160305</a:t>
            </a:r>
          </a:p>
          <a:p>
            <a:pPr>
              <a:spcBef>
                <a:spcPts val="300"/>
              </a:spcBef>
              <a:buNone/>
            </a:pPr>
            <a:endParaRPr lang="en-GB" sz="1800" dirty="0" smtClean="0"/>
          </a:p>
          <a:p>
            <a:pPr>
              <a:spcBef>
                <a:spcPts val="300"/>
              </a:spcBef>
            </a:pPr>
            <a:endParaRPr lang="de-DE" altLang="de-DE" sz="1800" dirty="0" smtClean="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p:txBody>
          <a:bodyPr/>
          <a:lstStyle/>
          <a:p>
            <a:pPr eaLnBrk="1" hangingPunct="1"/>
            <a:r>
              <a:rPr lang="de-DE" altLang="de-DE" dirty="0" smtClean="0"/>
              <a:t>1) General Aspects (1/8)</a:t>
            </a:r>
          </a:p>
        </p:txBody>
      </p:sp>
      <p:sp>
        <p:nvSpPr>
          <p:cNvPr id="6147" name="Content Placeholder 2"/>
          <p:cNvSpPr>
            <a:spLocks noGrp="1"/>
          </p:cNvSpPr>
          <p:nvPr>
            <p:ph idx="1"/>
          </p:nvPr>
        </p:nvSpPr>
        <p:spPr>
          <a:xfrm>
            <a:off x="457200" y="1600200"/>
            <a:ext cx="8344894" cy="4749085"/>
          </a:xfrm>
        </p:spPr>
        <p:txBody>
          <a:bodyPr/>
          <a:lstStyle/>
          <a:p>
            <a:pPr eaLnBrk="1" hangingPunct="1">
              <a:defRPr/>
            </a:pPr>
            <a:r>
              <a:rPr lang="de-DE" altLang="de-DE" dirty="0" smtClean="0"/>
              <a:t> </a:t>
            </a:r>
            <a:r>
              <a:rPr lang="de-DE" altLang="de-DE" sz="3200" dirty="0" smtClean="0">
                <a:latin typeface="+mn-ea"/>
                <a:cs typeface="Arial" charset="0"/>
              </a:rPr>
              <a:t>SA2 meetings held since SA#71</a:t>
            </a:r>
          </a:p>
          <a:p>
            <a:pPr lvl="1" eaLnBrk="1" hangingPunct="1">
              <a:defRPr/>
            </a:pPr>
            <a:r>
              <a:rPr lang="en-GB" altLang="ko-KR" dirty="0" smtClean="0">
                <a:latin typeface="+mn-ea"/>
                <a:cs typeface="Arial" charset="0"/>
              </a:rPr>
              <a:t>SA2#114: Apr 2016, Sophia </a:t>
            </a:r>
            <a:r>
              <a:rPr lang="en-GB" altLang="ko-KR" dirty="0" err="1" smtClean="0">
                <a:latin typeface="+mn-ea"/>
                <a:cs typeface="Arial" charset="0"/>
              </a:rPr>
              <a:t>Antipolis</a:t>
            </a:r>
            <a:r>
              <a:rPr lang="en-GB" altLang="ko-KR" dirty="0" smtClean="0">
                <a:latin typeface="+mn-ea"/>
                <a:cs typeface="Arial" charset="0"/>
              </a:rPr>
              <a:t>, France</a:t>
            </a:r>
          </a:p>
          <a:p>
            <a:pPr lvl="1" eaLnBrk="1" hangingPunct="1">
              <a:defRPr/>
            </a:pPr>
            <a:r>
              <a:rPr lang="en-GB" altLang="ko-KR" dirty="0" smtClean="0">
                <a:latin typeface="+mn-ea"/>
                <a:cs typeface="Arial" charset="0"/>
              </a:rPr>
              <a:t>SA2#115: </a:t>
            </a:r>
            <a:r>
              <a:rPr lang="en-US" altLang="ko-KR" dirty="0" smtClean="0">
                <a:latin typeface="+mn-ea"/>
                <a:cs typeface="Arial" charset="0"/>
              </a:rPr>
              <a:t>May 2016, Nanjing, China</a:t>
            </a:r>
            <a:endParaRPr lang="en-GB" altLang="ko-KR" dirty="0" smtClean="0">
              <a:latin typeface="+mn-ea"/>
              <a:cs typeface="Arial" charset="0"/>
            </a:endParaRPr>
          </a:p>
          <a:p>
            <a:pPr lvl="1" eaLnBrk="1" hangingPunct="1">
              <a:defRPr/>
            </a:pPr>
            <a:endParaRPr lang="en-GB" altLang="ko-KR" dirty="0" smtClean="0">
              <a:latin typeface="+mn-ea"/>
              <a:cs typeface="Arial" charset="0"/>
            </a:endParaRPr>
          </a:p>
          <a:p>
            <a:pPr eaLnBrk="1" hangingPunct="1">
              <a:defRPr/>
            </a:pPr>
            <a:r>
              <a:rPr lang="en-GB" altLang="de-DE" sz="3200" dirty="0" smtClean="0">
                <a:latin typeface="+mn-ea"/>
                <a:cs typeface="Arial" charset="0"/>
              </a:rPr>
              <a:t> Future SA2 meetings</a:t>
            </a:r>
          </a:p>
          <a:p>
            <a:pPr lvl="1" eaLnBrk="1" hangingPunct="1">
              <a:defRPr/>
            </a:pPr>
            <a:r>
              <a:rPr lang="en-GB" altLang="ko-KR" dirty="0" smtClean="0">
                <a:latin typeface="+mn-ea"/>
                <a:ea typeface="+mn-ea"/>
                <a:cs typeface="Arial" charset="0"/>
              </a:rPr>
              <a:t>SA2#116: Jul 2016, Vienna, Austria</a:t>
            </a:r>
          </a:p>
          <a:p>
            <a:pPr lvl="1" eaLnBrk="1" hangingPunct="1">
              <a:defRPr/>
            </a:pPr>
            <a:r>
              <a:rPr lang="en-GB" altLang="ko-KR" dirty="0" smtClean="0">
                <a:latin typeface="+mn-ea"/>
                <a:ea typeface="+mn-ea"/>
                <a:cs typeface="Arial" charset="0"/>
              </a:rPr>
              <a:t>SA2#116bis: </a:t>
            </a:r>
            <a:r>
              <a:rPr lang="en-US" altLang="ko-KR" dirty="0" smtClean="0">
                <a:latin typeface="+mn-ea"/>
                <a:ea typeface="+mn-ea"/>
                <a:cs typeface="Arial" charset="0"/>
              </a:rPr>
              <a:t>Aug 2016, </a:t>
            </a:r>
            <a:r>
              <a:rPr lang="en-US" altLang="ko-KR" dirty="0" err="1" smtClean="0">
                <a:latin typeface="+mn-ea"/>
                <a:ea typeface="+mn-ea"/>
                <a:cs typeface="Arial" charset="0"/>
              </a:rPr>
              <a:t>Sanya</a:t>
            </a:r>
            <a:r>
              <a:rPr lang="en-US" altLang="ko-KR" dirty="0" smtClean="0">
                <a:latin typeface="+mn-ea"/>
                <a:ea typeface="+mn-ea"/>
                <a:cs typeface="Arial" charset="0"/>
              </a:rPr>
              <a:t>, China</a:t>
            </a:r>
            <a:endParaRPr lang="en-GB" altLang="ko-KR" dirty="0" smtClean="0">
              <a:latin typeface="+mn-ea"/>
              <a:ea typeface="+mn-ea"/>
              <a:cs typeface="Arial" charset="0"/>
            </a:endParaRPr>
          </a:p>
          <a:p>
            <a:pPr eaLnBrk="1" hangingPunct="1">
              <a:defRPr/>
            </a:pPr>
            <a:endParaRPr lang="en-GB" altLang="de-DE" sz="3200" dirty="0" smtClean="0">
              <a:latin typeface="Arial" charset="0"/>
              <a:ea typeface="Gulim" pitchFamily="34" charset="-127"/>
              <a:cs typeface="Arial" charset="0"/>
            </a:endParaRP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a:extLst/>
        </p:spPr>
        <p:txBody>
          <a:bodyPr rtlCol="0">
            <a:normAutofit/>
          </a:bodyPr>
          <a:lstStyle/>
          <a:p>
            <a:pPr eaLnBrk="1" hangingPunct="1">
              <a:defRPr/>
            </a:pPr>
            <a:r>
              <a:rPr lang="en-US" dirty="0" smtClean="0">
                <a:effectLst>
                  <a:outerShdw blurRad="38100" dist="38100" dir="2700000" algn="tl">
                    <a:srgbClr val="C0C0C0"/>
                  </a:outerShdw>
                </a:effectLst>
              </a:rPr>
              <a:t>Contents</a:t>
            </a:r>
          </a:p>
        </p:txBody>
      </p:sp>
      <p:sp>
        <p:nvSpPr>
          <p:cNvPr id="57347" name="Rectangle 3"/>
          <p:cNvSpPr>
            <a:spLocks noGrp="1"/>
          </p:cNvSpPr>
          <p:nvPr>
            <p:ph type="body" idx="1"/>
          </p:nvPr>
        </p:nvSpPr>
        <p:spPr>
          <a:xfrm>
            <a:off x="457200" y="1409700"/>
            <a:ext cx="8229600" cy="4525963"/>
          </a:xfrm>
        </p:spPr>
        <p:txBody>
          <a:bodyPr/>
          <a:lstStyle/>
          <a:p>
            <a:pPr eaLnBrk="1" hangingPunct="1">
              <a:defRPr/>
            </a:pPr>
            <a:r>
              <a:rPr lang="en-GB" sz="2400" dirty="0" smtClean="0">
                <a:solidFill>
                  <a:schemeClr val="bg1">
                    <a:lumMod val="65000"/>
                  </a:schemeClr>
                </a:solidFill>
              </a:rPr>
              <a:t> 1) General aspects (events since SA#71, statistics, next meetings)</a:t>
            </a:r>
          </a:p>
          <a:p>
            <a:pPr eaLnBrk="1" hangingPunct="1">
              <a:defRPr/>
            </a:pPr>
            <a:r>
              <a:rPr lang="en-GB" sz="2400" dirty="0" smtClean="0">
                <a:solidFill>
                  <a:schemeClr val="bg1">
                    <a:lumMod val="65000"/>
                  </a:schemeClr>
                </a:solidFill>
              </a:rPr>
              <a:t> </a:t>
            </a:r>
            <a:r>
              <a:rPr lang="en-GB" sz="2400" b="1" i="1" dirty="0" smtClean="0"/>
              <a:t>2) SA Work Report</a:t>
            </a:r>
          </a:p>
          <a:p>
            <a:pPr lvl="1" eaLnBrk="1" hangingPunct="1">
              <a:defRPr/>
            </a:pPr>
            <a:r>
              <a:rPr lang="en-GB" sz="2000" dirty="0" smtClean="0">
                <a:solidFill>
                  <a:schemeClr val="bg1">
                    <a:lumMod val="65000"/>
                  </a:schemeClr>
                </a:solidFill>
              </a:rPr>
              <a:t>2.1) Rel-12 and before Maintenance</a:t>
            </a:r>
          </a:p>
          <a:p>
            <a:pPr lvl="1" eaLnBrk="1" hangingPunct="1">
              <a:defRPr/>
            </a:pPr>
            <a:r>
              <a:rPr lang="en-GB" sz="2000" dirty="0" smtClean="0">
                <a:solidFill>
                  <a:schemeClr val="bg1">
                    <a:lumMod val="65000"/>
                  </a:schemeClr>
                </a:solidFill>
              </a:rPr>
              <a:t>2.2) Rel-13 Work and Maintenance</a:t>
            </a:r>
          </a:p>
          <a:p>
            <a:pPr lvl="1" eaLnBrk="1" hangingPunct="1">
              <a:defRPr/>
            </a:pPr>
            <a:r>
              <a:rPr lang="en-GB" sz="2000" dirty="0" smtClean="0">
                <a:solidFill>
                  <a:schemeClr val="bg1">
                    <a:lumMod val="65000"/>
                  </a:schemeClr>
                </a:solidFill>
              </a:rPr>
              <a:t>2.3) Rel-14 Work and Maintenance</a:t>
            </a:r>
          </a:p>
          <a:p>
            <a:pPr lvl="1" eaLnBrk="1" hangingPunct="1">
              <a:defRPr/>
            </a:pPr>
            <a:r>
              <a:rPr lang="en-GB" sz="2000" dirty="0" smtClean="0">
                <a:solidFill>
                  <a:schemeClr val="bg1">
                    <a:lumMod val="65000"/>
                  </a:schemeClr>
                </a:solidFill>
              </a:rPr>
              <a:t>2.4) New and Updated </a:t>
            </a:r>
            <a:r>
              <a:rPr lang="en-GB" sz="2000" dirty="0" err="1" smtClean="0">
                <a:solidFill>
                  <a:schemeClr val="bg1">
                    <a:lumMod val="65000"/>
                  </a:schemeClr>
                </a:solidFill>
              </a:rPr>
              <a:t>WIDs</a:t>
            </a:r>
            <a:r>
              <a:rPr lang="en-GB" sz="2000" dirty="0" smtClean="0">
                <a:solidFill>
                  <a:schemeClr val="bg1">
                    <a:lumMod val="65000"/>
                  </a:schemeClr>
                </a:solidFill>
              </a:rPr>
              <a:t> and </a:t>
            </a:r>
            <a:r>
              <a:rPr lang="en-GB" sz="2000" dirty="0" err="1" smtClean="0">
                <a:solidFill>
                  <a:schemeClr val="bg1">
                    <a:lumMod val="65000"/>
                  </a:schemeClr>
                </a:solidFill>
              </a:rPr>
              <a:t>SIDs</a:t>
            </a:r>
            <a:endParaRPr lang="en-GB" sz="2000" dirty="0" smtClean="0">
              <a:solidFill>
                <a:schemeClr val="bg1">
                  <a:lumMod val="65000"/>
                </a:schemeClr>
              </a:solidFill>
            </a:endParaRPr>
          </a:p>
          <a:p>
            <a:pPr lvl="1" eaLnBrk="1" hangingPunct="1">
              <a:defRPr/>
            </a:pPr>
            <a:r>
              <a:rPr lang="en-GB" sz="2000" b="1" i="1" dirty="0" smtClean="0"/>
              <a:t>2.5) </a:t>
            </a:r>
            <a:r>
              <a:rPr lang="en-GB" sz="2000" b="1" i="1" dirty="0" err="1" smtClean="0"/>
              <a:t>IETF</a:t>
            </a:r>
            <a:r>
              <a:rPr lang="en-GB" sz="2000" b="1" i="1" dirty="0" smtClean="0"/>
              <a:t> and External </a:t>
            </a:r>
            <a:r>
              <a:rPr lang="en-GB" sz="2000" b="1" i="1" dirty="0" err="1" smtClean="0"/>
              <a:t>SDO</a:t>
            </a:r>
            <a:r>
              <a:rPr lang="en-GB" sz="2000" b="1" i="1" dirty="0" smtClean="0"/>
              <a:t> Normative Reference Update</a:t>
            </a:r>
          </a:p>
          <a:p>
            <a:pPr eaLnBrk="1" hangingPunct="1">
              <a:defRPr/>
            </a:pPr>
            <a:r>
              <a:rPr lang="en-GB" sz="2400" dirty="0" smtClean="0">
                <a:solidFill>
                  <a:schemeClr val="bg1">
                    <a:lumMod val="65000"/>
                  </a:schemeClr>
                </a:solidFill>
              </a:rPr>
              <a:t> 3) Action Items</a:t>
            </a:r>
          </a:p>
          <a:p>
            <a:pPr eaLnBrk="1" hangingPunct="1">
              <a:defRPr/>
            </a:pPr>
            <a:r>
              <a:rPr lang="en-GB" sz="2400" dirty="0" smtClean="0">
                <a:solidFill>
                  <a:schemeClr val="bg1">
                    <a:lumMod val="65000"/>
                  </a:schemeClr>
                </a:solidFill>
              </a:rPr>
              <a:t> 4) Documents for Information and Approval</a:t>
            </a:r>
          </a:p>
          <a:p>
            <a:pPr eaLnBrk="1" hangingPunct="1">
              <a:defRPr/>
            </a:pPr>
            <a:r>
              <a:rPr lang="en-GB" sz="2400" dirty="0" smtClean="0">
                <a:solidFill>
                  <a:schemeClr val="bg1">
                    <a:lumMod val="65000"/>
                  </a:schemeClr>
                </a:solidFill>
              </a:rPr>
              <a:t> 5) Collected Items requiring action from SA</a:t>
            </a:r>
          </a:p>
        </p:txBody>
      </p:sp>
      <p:sp>
        <p:nvSpPr>
          <p:cNvPr id="35844" name="Text Box 3"/>
          <p:cNvSpPr txBox="1">
            <a:spLocks noChangeArrowheads="1"/>
          </p:cNvSpPr>
          <p:nvPr/>
        </p:nvSpPr>
        <p:spPr bwMode="auto">
          <a:xfrm>
            <a:off x="77788" y="4081463"/>
            <a:ext cx="4572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itchFamily="34" charset="0"/>
              </a:defRPr>
            </a:lvl1pPr>
            <a:lvl2pPr marL="742950" indent="-285750">
              <a:spcBef>
                <a:spcPct val="20000"/>
              </a:spcBef>
              <a:buClr>
                <a:srgbClr val="C00000"/>
              </a:buClr>
              <a:buFont typeface="Arial" charset="0"/>
              <a:buChar char="•"/>
              <a:defRPr sz="2400">
                <a:solidFill>
                  <a:schemeClr val="tx1"/>
                </a:solidFill>
                <a:latin typeface="Calibri" pitchFamily="34" charset="0"/>
              </a:defRPr>
            </a:lvl2pPr>
            <a:lvl3pPr marL="1143000" indent="-228600">
              <a:spcBef>
                <a:spcPct val="20000"/>
              </a:spcBef>
              <a:buFont typeface="Arial" charset="0"/>
              <a:buChar char="•"/>
              <a:defRPr sz="2000">
                <a:solidFill>
                  <a:schemeClr val="tx1"/>
                </a:solidFill>
                <a:latin typeface="Calibri" pitchFamily="34" charset="0"/>
              </a:defRPr>
            </a:lvl3pPr>
            <a:lvl4pPr marL="1600200" indent="-228600">
              <a:spcBef>
                <a:spcPct val="20000"/>
              </a:spcBef>
              <a:buFont typeface="Arial" charset="0"/>
              <a:buChar char="–"/>
              <a:defRPr>
                <a:solidFill>
                  <a:schemeClr val="tx1"/>
                </a:solidFill>
                <a:latin typeface="Calibri" pitchFamily="34" charset="0"/>
              </a:defRPr>
            </a:lvl4pPr>
            <a:lvl5pPr marL="2057400" indent="-228600">
              <a:spcBef>
                <a:spcPct val="20000"/>
              </a:spcBef>
              <a:buFont typeface="Arial" charset="0"/>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1600">
                <a:solidFill>
                  <a:schemeClr val="tx1"/>
                </a:solidFill>
                <a:latin typeface="Calibri" pitchFamily="34" charset="0"/>
              </a:defRPr>
            </a:lvl9pPr>
          </a:lstStyle>
          <a:p>
            <a:pPr eaLnBrk="1" hangingPunct="1">
              <a:spcBef>
                <a:spcPct val="0"/>
              </a:spcBef>
              <a:buFontTx/>
              <a:buNone/>
            </a:pPr>
            <a:r>
              <a:rPr lang="en-GB" altLang="ko-KR" sz="2400">
                <a:latin typeface="Wingdings" pitchFamily="2" charset="2"/>
                <a:ea typeface="Gulim" pitchFamily="34" charset="-127"/>
              </a:rPr>
              <a:t>è</a:t>
            </a:r>
            <a:endParaRPr lang="en-GB" altLang="ko-KR" sz="2400">
              <a:latin typeface="Times New Roman" pitchFamily="18" charset="0"/>
              <a:ea typeface="Gulim" pitchFamily="34" charset="-127"/>
            </a:endParaRP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1"/>
          <p:cNvSpPr>
            <a:spLocks noGrp="1"/>
          </p:cNvSpPr>
          <p:nvPr>
            <p:ph type="title"/>
          </p:nvPr>
        </p:nvSpPr>
        <p:spPr/>
        <p:txBody>
          <a:bodyPr/>
          <a:lstStyle/>
          <a:p>
            <a:pPr eaLnBrk="1" hangingPunct="1"/>
            <a:r>
              <a:rPr lang="de-DE" altLang="de-DE" dirty="0" smtClean="0"/>
              <a:t>2.5) IETF </a:t>
            </a:r>
            <a:r>
              <a:rPr lang="en-GB" altLang="de-DE" dirty="0" smtClean="0"/>
              <a:t>and External </a:t>
            </a:r>
            <a:r>
              <a:rPr lang="en-GB" altLang="de-DE" dirty="0" err="1" smtClean="0"/>
              <a:t>SDO</a:t>
            </a:r>
            <a:r>
              <a:rPr lang="en-GB" altLang="de-DE" dirty="0" smtClean="0"/>
              <a:t> Normative Reference Update (1/1)</a:t>
            </a:r>
            <a:endParaRPr lang="de-DE" altLang="de-DE" dirty="0" smtClean="0"/>
          </a:p>
        </p:txBody>
      </p:sp>
      <p:sp>
        <p:nvSpPr>
          <p:cNvPr id="36867" name="Content Placeholder 1"/>
          <p:cNvSpPr>
            <a:spLocks noGrp="1"/>
          </p:cNvSpPr>
          <p:nvPr>
            <p:ph idx="1"/>
          </p:nvPr>
        </p:nvSpPr>
        <p:spPr/>
        <p:txBody>
          <a:bodyPr/>
          <a:lstStyle/>
          <a:p>
            <a:pPr eaLnBrk="1" hangingPunct="1">
              <a:defRPr/>
            </a:pPr>
            <a:r>
              <a:rPr lang="en-US" dirty="0" smtClean="0"/>
              <a:t> </a:t>
            </a:r>
            <a:r>
              <a:rPr lang="en-US" sz="2400" dirty="0" smtClean="0"/>
              <a:t>No new IETF or other SDO dependencies in SA2 specifications.</a:t>
            </a:r>
          </a:p>
          <a:p>
            <a:pPr>
              <a:buNone/>
            </a:pPr>
            <a:endParaRPr lang="en-US" dirty="0" smtClean="0"/>
          </a:p>
          <a:p>
            <a:pPr eaLnBrk="1" hangingPunct="1">
              <a:buNone/>
              <a:defRPr/>
            </a:pPr>
            <a:endParaRPr lang="en-US" dirty="0" smtClean="0"/>
          </a:p>
          <a:p>
            <a:pPr eaLnBrk="1" hangingPunct="1">
              <a:defRPr/>
            </a:pPr>
            <a:endParaRPr lang="en-GB" dirty="0" smtClean="0">
              <a:latin typeface="Arial" charset="0"/>
              <a:cs typeface="Arial" charset="0"/>
            </a:endParaRP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a:extLst/>
        </p:spPr>
        <p:txBody>
          <a:bodyPr rtlCol="0">
            <a:normAutofit/>
          </a:bodyPr>
          <a:lstStyle/>
          <a:p>
            <a:pPr eaLnBrk="1" hangingPunct="1">
              <a:defRPr/>
            </a:pPr>
            <a:r>
              <a:rPr lang="en-US" dirty="0" smtClean="0">
                <a:effectLst>
                  <a:outerShdw blurRad="38100" dist="38100" dir="2700000" algn="tl">
                    <a:srgbClr val="C0C0C0"/>
                  </a:outerShdw>
                </a:effectLst>
              </a:rPr>
              <a:t>Contents</a:t>
            </a:r>
          </a:p>
        </p:txBody>
      </p:sp>
      <p:sp>
        <p:nvSpPr>
          <p:cNvPr id="57347" name="Rectangle 3"/>
          <p:cNvSpPr>
            <a:spLocks noGrp="1"/>
          </p:cNvSpPr>
          <p:nvPr>
            <p:ph type="body" idx="1"/>
          </p:nvPr>
        </p:nvSpPr>
        <p:spPr>
          <a:xfrm>
            <a:off x="457200" y="1409700"/>
            <a:ext cx="8229600" cy="4525963"/>
          </a:xfrm>
        </p:spPr>
        <p:txBody>
          <a:bodyPr/>
          <a:lstStyle/>
          <a:p>
            <a:pPr eaLnBrk="1" hangingPunct="1">
              <a:defRPr/>
            </a:pPr>
            <a:r>
              <a:rPr lang="en-GB" sz="2400" dirty="0" smtClean="0">
                <a:solidFill>
                  <a:schemeClr val="bg1">
                    <a:lumMod val="65000"/>
                  </a:schemeClr>
                </a:solidFill>
              </a:rPr>
              <a:t> 1) General aspects (events since SA#71, statistics, next meetings)</a:t>
            </a:r>
          </a:p>
          <a:p>
            <a:pPr eaLnBrk="1" hangingPunct="1">
              <a:defRPr/>
            </a:pPr>
            <a:r>
              <a:rPr lang="en-GB" sz="2400" dirty="0" smtClean="0">
                <a:solidFill>
                  <a:schemeClr val="bg1">
                    <a:lumMod val="65000"/>
                  </a:schemeClr>
                </a:solidFill>
              </a:rPr>
              <a:t> 2) SA Work Report</a:t>
            </a:r>
          </a:p>
          <a:p>
            <a:pPr lvl="1" eaLnBrk="1" hangingPunct="1">
              <a:defRPr/>
            </a:pPr>
            <a:r>
              <a:rPr lang="en-GB" sz="2000" dirty="0" smtClean="0">
                <a:solidFill>
                  <a:schemeClr val="bg1">
                    <a:lumMod val="65000"/>
                  </a:schemeClr>
                </a:solidFill>
              </a:rPr>
              <a:t>2.1) Rel-12 and before Maintenance</a:t>
            </a:r>
          </a:p>
          <a:p>
            <a:pPr lvl="1" eaLnBrk="1" hangingPunct="1">
              <a:defRPr/>
            </a:pPr>
            <a:r>
              <a:rPr lang="en-GB" sz="2000" dirty="0" smtClean="0">
                <a:solidFill>
                  <a:schemeClr val="bg1">
                    <a:lumMod val="65000"/>
                  </a:schemeClr>
                </a:solidFill>
              </a:rPr>
              <a:t>2.2) Rel-13 Work and Maintenance</a:t>
            </a:r>
          </a:p>
          <a:p>
            <a:pPr lvl="1" eaLnBrk="1" hangingPunct="1">
              <a:defRPr/>
            </a:pPr>
            <a:r>
              <a:rPr lang="en-GB" sz="2000" dirty="0" smtClean="0">
                <a:solidFill>
                  <a:schemeClr val="bg1">
                    <a:lumMod val="65000"/>
                  </a:schemeClr>
                </a:solidFill>
              </a:rPr>
              <a:t>2.3) Rel-14 Work and Maintenance</a:t>
            </a:r>
          </a:p>
          <a:p>
            <a:pPr lvl="1" eaLnBrk="1" hangingPunct="1">
              <a:defRPr/>
            </a:pPr>
            <a:r>
              <a:rPr lang="en-GB" sz="2000" dirty="0" smtClean="0">
                <a:solidFill>
                  <a:schemeClr val="bg1">
                    <a:lumMod val="65000"/>
                  </a:schemeClr>
                </a:solidFill>
              </a:rPr>
              <a:t>2.4) New and Updated </a:t>
            </a:r>
            <a:r>
              <a:rPr lang="en-GB" sz="2000" dirty="0" err="1" smtClean="0">
                <a:solidFill>
                  <a:schemeClr val="bg1">
                    <a:lumMod val="65000"/>
                  </a:schemeClr>
                </a:solidFill>
              </a:rPr>
              <a:t>WIDs</a:t>
            </a:r>
            <a:r>
              <a:rPr lang="en-GB" sz="2000" dirty="0" smtClean="0">
                <a:solidFill>
                  <a:schemeClr val="bg1">
                    <a:lumMod val="65000"/>
                  </a:schemeClr>
                </a:solidFill>
              </a:rPr>
              <a:t> and </a:t>
            </a:r>
            <a:r>
              <a:rPr lang="en-GB" sz="2000" dirty="0" err="1" smtClean="0">
                <a:solidFill>
                  <a:schemeClr val="bg1">
                    <a:lumMod val="65000"/>
                  </a:schemeClr>
                </a:solidFill>
              </a:rPr>
              <a:t>SIDs</a:t>
            </a:r>
            <a:endParaRPr lang="en-GB" sz="2000" dirty="0" smtClean="0">
              <a:solidFill>
                <a:schemeClr val="bg1">
                  <a:lumMod val="65000"/>
                </a:schemeClr>
              </a:solidFill>
            </a:endParaRPr>
          </a:p>
          <a:p>
            <a:pPr lvl="1" eaLnBrk="1" hangingPunct="1">
              <a:defRPr/>
            </a:pPr>
            <a:r>
              <a:rPr lang="en-GB" sz="2000" dirty="0" smtClean="0">
                <a:solidFill>
                  <a:schemeClr val="bg1">
                    <a:lumMod val="65000"/>
                  </a:schemeClr>
                </a:solidFill>
              </a:rPr>
              <a:t>2.5) </a:t>
            </a:r>
            <a:r>
              <a:rPr lang="en-GB" sz="2000" dirty="0" err="1" smtClean="0">
                <a:solidFill>
                  <a:schemeClr val="bg1">
                    <a:lumMod val="65000"/>
                  </a:schemeClr>
                </a:solidFill>
              </a:rPr>
              <a:t>IETF</a:t>
            </a:r>
            <a:r>
              <a:rPr lang="en-GB" sz="2000" dirty="0" smtClean="0">
                <a:solidFill>
                  <a:schemeClr val="bg1">
                    <a:lumMod val="65000"/>
                  </a:schemeClr>
                </a:solidFill>
              </a:rPr>
              <a:t> Dependency Update</a:t>
            </a:r>
          </a:p>
          <a:p>
            <a:pPr eaLnBrk="1" hangingPunct="1">
              <a:defRPr/>
            </a:pPr>
            <a:r>
              <a:rPr lang="en-GB" sz="2400" dirty="0" smtClean="0">
                <a:solidFill>
                  <a:schemeClr val="bg1">
                    <a:lumMod val="65000"/>
                  </a:schemeClr>
                </a:solidFill>
              </a:rPr>
              <a:t> </a:t>
            </a:r>
            <a:r>
              <a:rPr lang="en-GB" sz="2400" b="1" i="1" dirty="0" smtClean="0"/>
              <a:t>3) Action Items</a:t>
            </a:r>
          </a:p>
          <a:p>
            <a:pPr eaLnBrk="1" hangingPunct="1">
              <a:defRPr/>
            </a:pPr>
            <a:r>
              <a:rPr lang="en-GB" sz="2400" dirty="0" smtClean="0">
                <a:solidFill>
                  <a:schemeClr val="bg1">
                    <a:lumMod val="65000"/>
                  </a:schemeClr>
                </a:solidFill>
              </a:rPr>
              <a:t> 4) Documents for Information and Approval</a:t>
            </a:r>
          </a:p>
          <a:p>
            <a:pPr eaLnBrk="1" hangingPunct="1">
              <a:defRPr/>
            </a:pPr>
            <a:r>
              <a:rPr lang="en-GB" sz="2400" dirty="0" smtClean="0">
                <a:solidFill>
                  <a:schemeClr val="bg1">
                    <a:lumMod val="65000"/>
                  </a:schemeClr>
                </a:solidFill>
              </a:rPr>
              <a:t> 5) Collected Items requiring action from SA</a:t>
            </a:r>
          </a:p>
        </p:txBody>
      </p:sp>
      <p:sp>
        <p:nvSpPr>
          <p:cNvPr id="38916" name="Text Box 3"/>
          <p:cNvSpPr txBox="1">
            <a:spLocks noChangeArrowheads="1"/>
          </p:cNvSpPr>
          <p:nvPr/>
        </p:nvSpPr>
        <p:spPr bwMode="auto">
          <a:xfrm>
            <a:off x="77788" y="4505325"/>
            <a:ext cx="4572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itchFamily="34" charset="0"/>
              </a:defRPr>
            </a:lvl1pPr>
            <a:lvl2pPr marL="742950" indent="-285750">
              <a:spcBef>
                <a:spcPct val="20000"/>
              </a:spcBef>
              <a:buClr>
                <a:srgbClr val="C00000"/>
              </a:buClr>
              <a:buFont typeface="Arial" charset="0"/>
              <a:buChar char="•"/>
              <a:defRPr sz="2400">
                <a:solidFill>
                  <a:schemeClr val="tx1"/>
                </a:solidFill>
                <a:latin typeface="Calibri" pitchFamily="34" charset="0"/>
              </a:defRPr>
            </a:lvl2pPr>
            <a:lvl3pPr marL="1143000" indent="-228600">
              <a:spcBef>
                <a:spcPct val="20000"/>
              </a:spcBef>
              <a:buFont typeface="Arial" charset="0"/>
              <a:buChar char="•"/>
              <a:defRPr sz="2000">
                <a:solidFill>
                  <a:schemeClr val="tx1"/>
                </a:solidFill>
                <a:latin typeface="Calibri" pitchFamily="34" charset="0"/>
              </a:defRPr>
            </a:lvl3pPr>
            <a:lvl4pPr marL="1600200" indent="-228600">
              <a:spcBef>
                <a:spcPct val="20000"/>
              </a:spcBef>
              <a:buFont typeface="Arial" charset="0"/>
              <a:buChar char="–"/>
              <a:defRPr>
                <a:solidFill>
                  <a:schemeClr val="tx1"/>
                </a:solidFill>
                <a:latin typeface="Calibri" pitchFamily="34" charset="0"/>
              </a:defRPr>
            </a:lvl4pPr>
            <a:lvl5pPr marL="2057400" indent="-228600">
              <a:spcBef>
                <a:spcPct val="20000"/>
              </a:spcBef>
              <a:buFont typeface="Arial" charset="0"/>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1600">
                <a:solidFill>
                  <a:schemeClr val="tx1"/>
                </a:solidFill>
                <a:latin typeface="Calibri" pitchFamily="34" charset="0"/>
              </a:defRPr>
            </a:lvl9pPr>
          </a:lstStyle>
          <a:p>
            <a:pPr eaLnBrk="1" hangingPunct="1">
              <a:spcBef>
                <a:spcPct val="0"/>
              </a:spcBef>
              <a:buFontTx/>
              <a:buNone/>
            </a:pPr>
            <a:r>
              <a:rPr lang="en-GB" altLang="ko-KR" sz="2400">
                <a:latin typeface="Wingdings" pitchFamily="2" charset="2"/>
                <a:ea typeface="Gulim" pitchFamily="34" charset="-127"/>
              </a:rPr>
              <a:t>è</a:t>
            </a:r>
            <a:endParaRPr lang="en-GB" altLang="ko-KR" sz="2400">
              <a:latin typeface="Times New Roman" pitchFamily="18" charset="0"/>
              <a:ea typeface="Gulim" pitchFamily="34" charset="-127"/>
            </a:endParaRP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a:extLst/>
        </p:spPr>
        <p:txBody>
          <a:bodyPr rtlCol="0">
            <a:normAutofit/>
          </a:bodyPr>
          <a:lstStyle/>
          <a:p>
            <a:pPr eaLnBrk="1" hangingPunct="1">
              <a:defRPr/>
            </a:pPr>
            <a:r>
              <a:rPr lang="en-US" dirty="0" smtClean="0">
                <a:effectLst>
                  <a:outerShdw blurRad="38100" dist="38100" dir="2700000" algn="tl">
                    <a:srgbClr val="C0C0C0"/>
                  </a:outerShdw>
                </a:effectLst>
              </a:rPr>
              <a:t>Contents</a:t>
            </a:r>
          </a:p>
        </p:txBody>
      </p:sp>
      <p:sp>
        <p:nvSpPr>
          <p:cNvPr id="57347" name="Rectangle 3"/>
          <p:cNvSpPr>
            <a:spLocks noGrp="1"/>
          </p:cNvSpPr>
          <p:nvPr>
            <p:ph type="body" idx="1"/>
          </p:nvPr>
        </p:nvSpPr>
        <p:spPr>
          <a:xfrm>
            <a:off x="457200" y="1409700"/>
            <a:ext cx="8229600" cy="4525963"/>
          </a:xfrm>
        </p:spPr>
        <p:txBody>
          <a:bodyPr/>
          <a:lstStyle/>
          <a:p>
            <a:pPr eaLnBrk="1" hangingPunct="1">
              <a:defRPr/>
            </a:pPr>
            <a:r>
              <a:rPr lang="en-GB" sz="2400" dirty="0" smtClean="0">
                <a:solidFill>
                  <a:schemeClr val="bg1">
                    <a:lumMod val="65000"/>
                  </a:schemeClr>
                </a:solidFill>
              </a:rPr>
              <a:t> 1) General aspects (events since SA#71, statistics, next meetings)</a:t>
            </a:r>
          </a:p>
          <a:p>
            <a:pPr eaLnBrk="1" hangingPunct="1">
              <a:defRPr/>
            </a:pPr>
            <a:r>
              <a:rPr lang="en-GB" sz="2400" dirty="0" smtClean="0">
                <a:solidFill>
                  <a:schemeClr val="bg1">
                    <a:lumMod val="65000"/>
                  </a:schemeClr>
                </a:solidFill>
              </a:rPr>
              <a:t> 2) SA Work Report</a:t>
            </a:r>
          </a:p>
          <a:p>
            <a:pPr lvl="1" eaLnBrk="1" hangingPunct="1">
              <a:defRPr/>
            </a:pPr>
            <a:r>
              <a:rPr lang="en-GB" sz="2000" dirty="0" smtClean="0">
                <a:solidFill>
                  <a:schemeClr val="bg1">
                    <a:lumMod val="65000"/>
                  </a:schemeClr>
                </a:solidFill>
              </a:rPr>
              <a:t>2.1) </a:t>
            </a:r>
            <a:r>
              <a:rPr lang="en-GB" sz="2000" dirty="0" err="1" smtClean="0">
                <a:solidFill>
                  <a:schemeClr val="bg1">
                    <a:lumMod val="65000"/>
                  </a:schemeClr>
                </a:solidFill>
              </a:rPr>
              <a:t>Rel</a:t>
            </a:r>
            <a:r>
              <a:rPr lang="en-GB" sz="2000" dirty="0" smtClean="0">
                <a:solidFill>
                  <a:schemeClr val="bg1">
                    <a:lumMod val="65000"/>
                  </a:schemeClr>
                </a:solidFill>
              </a:rPr>
              <a:t>-11 and before Maintenance</a:t>
            </a:r>
          </a:p>
          <a:p>
            <a:pPr lvl="1" eaLnBrk="1" hangingPunct="1">
              <a:defRPr/>
            </a:pPr>
            <a:r>
              <a:rPr lang="en-GB" sz="2000" dirty="0" smtClean="0">
                <a:solidFill>
                  <a:schemeClr val="bg1">
                    <a:lumMod val="65000"/>
                  </a:schemeClr>
                </a:solidFill>
              </a:rPr>
              <a:t>2.2) </a:t>
            </a:r>
            <a:r>
              <a:rPr lang="en-GB" sz="2000" dirty="0" err="1" smtClean="0">
                <a:solidFill>
                  <a:schemeClr val="bg1">
                    <a:lumMod val="65000"/>
                  </a:schemeClr>
                </a:solidFill>
              </a:rPr>
              <a:t>Rel</a:t>
            </a:r>
            <a:r>
              <a:rPr lang="en-GB" sz="2000" dirty="0" smtClean="0">
                <a:solidFill>
                  <a:schemeClr val="bg1">
                    <a:lumMod val="65000"/>
                  </a:schemeClr>
                </a:solidFill>
              </a:rPr>
              <a:t>-12 Work and Maintenance</a:t>
            </a:r>
          </a:p>
          <a:p>
            <a:pPr lvl="1" eaLnBrk="1" hangingPunct="1">
              <a:defRPr/>
            </a:pPr>
            <a:r>
              <a:rPr lang="en-GB" sz="2000" dirty="0" smtClean="0">
                <a:solidFill>
                  <a:schemeClr val="bg1">
                    <a:lumMod val="65000"/>
                  </a:schemeClr>
                </a:solidFill>
              </a:rPr>
              <a:t>2.3) </a:t>
            </a:r>
            <a:r>
              <a:rPr lang="en-GB" sz="2000" dirty="0" err="1" smtClean="0">
                <a:solidFill>
                  <a:schemeClr val="bg1">
                    <a:lumMod val="65000"/>
                  </a:schemeClr>
                </a:solidFill>
              </a:rPr>
              <a:t>Rel</a:t>
            </a:r>
            <a:r>
              <a:rPr lang="en-GB" sz="2000" dirty="0" smtClean="0">
                <a:solidFill>
                  <a:schemeClr val="bg1">
                    <a:lumMod val="65000"/>
                  </a:schemeClr>
                </a:solidFill>
              </a:rPr>
              <a:t>-13</a:t>
            </a:r>
          </a:p>
          <a:p>
            <a:pPr lvl="1" eaLnBrk="1" hangingPunct="1">
              <a:defRPr/>
            </a:pPr>
            <a:r>
              <a:rPr lang="en-GB" sz="2000" dirty="0" smtClean="0">
                <a:solidFill>
                  <a:schemeClr val="bg1">
                    <a:lumMod val="65000"/>
                  </a:schemeClr>
                </a:solidFill>
              </a:rPr>
              <a:t>2.4) New and Updated </a:t>
            </a:r>
            <a:r>
              <a:rPr lang="en-GB" sz="2000" dirty="0" err="1" smtClean="0">
                <a:solidFill>
                  <a:schemeClr val="bg1">
                    <a:lumMod val="65000"/>
                  </a:schemeClr>
                </a:solidFill>
              </a:rPr>
              <a:t>WIDs</a:t>
            </a:r>
            <a:r>
              <a:rPr lang="en-GB" sz="2000" dirty="0" smtClean="0">
                <a:solidFill>
                  <a:schemeClr val="bg1">
                    <a:lumMod val="65000"/>
                  </a:schemeClr>
                </a:solidFill>
              </a:rPr>
              <a:t> and </a:t>
            </a:r>
            <a:r>
              <a:rPr lang="en-GB" sz="2000" dirty="0" err="1" smtClean="0">
                <a:solidFill>
                  <a:schemeClr val="bg1">
                    <a:lumMod val="65000"/>
                  </a:schemeClr>
                </a:solidFill>
              </a:rPr>
              <a:t>SIDs</a:t>
            </a:r>
            <a:endParaRPr lang="en-GB" sz="2000" dirty="0" smtClean="0">
              <a:solidFill>
                <a:schemeClr val="bg1">
                  <a:lumMod val="65000"/>
                </a:schemeClr>
              </a:solidFill>
            </a:endParaRPr>
          </a:p>
          <a:p>
            <a:pPr lvl="1" eaLnBrk="1" hangingPunct="1">
              <a:defRPr/>
            </a:pPr>
            <a:r>
              <a:rPr lang="en-GB" sz="2000" dirty="0" smtClean="0">
                <a:solidFill>
                  <a:schemeClr val="bg1">
                    <a:lumMod val="65000"/>
                  </a:schemeClr>
                </a:solidFill>
              </a:rPr>
              <a:t>2.5) </a:t>
            </a:r>
            <a:r>
              <a:rPr lang="en-GB" sz="2000" dirty="0" err="1" smtClean="0">
                <a:solidFill>
                  <a:schemeClr val="bg1">
                    <a:lumMod val="65000"/>
                  </a:schemeClr>
                </a:solidFill>
              </a:rPr>
              <a:t>IETF</a:t>
            </a:r>
            <a:r>
              <a:rPr lang="en-GB" sz="2000" dirty="0" smtClean="0">
                <a:solidFill>
                  <a:schemeClr val="bg1">
                    <a:lumMod val="65000"/>
                  </a:schemeClr>
                </a:solidFill>
              </a:rPr>
              <a:t> Dependency Update</a:t>
            </a:r>
          </a:p>
          <a:p>
            <a:pPr eaLnBrk="1" hangingPunct="1">
              <a:defRPr/>
            </a:pPr>
            <a:r>
              <a:rPr lang="en-GB" sz="2400" dirty="0" smtClean="0">
                <a:solidFill>
                  <a:schemeClr val="bg1">
                    <a:lumMod val="65000"/>
                  </a:schemeClr>
                </a:solidFill>
              </a:rPr>
              <a:t> 3) Action Items</a:t>
            </a:r>
          </a:p>
          <a:p>
            <a:pPr eaLnBrk="1" hangingPunct="1">
              <a:defRPr/>
            </a:pPr>
            <a:r>
              <a:rPr lang="en-GB" sz="2400" dirty="0" smtClean="0">
                <a:solidFill>
                  <a:schemeClr val="bg1">
                    <a:lumMod val="65000"/>
                  </a:schemeClr>
                </a:solidFill>
              </a:rPr>
              <a:t> </a:t>
            </a:r>
            <a:r>
              <a:rPr lang="en-GB" sz="2400" b="1" i="1" dirty="0" smtClean="0"/>
              <a:t>4) Documents for Information and Approval</a:t>
            </a:r>
          </a:p>
          <a:p>
            <a:pPr eaLnBrk="1" hangingPunct="1">
              <a:defRPr/>
            </a:pPr>
            <a:r>
              <a:rPr lang="en-GB" sz="2400" dirty="0" smtClean="0">
                <a:solidFill>
                  <a:schemeClr val="bg1">
                    <a:lumMod val="65000"/>
                  </a:schemeClr>
                </a:solidFill>
              </a:rPr>
              <a:t> 5) Collected Items requiring action from SA</a:t>
            </a:r>
          </a:p>
        </p:txBody>
      </p:sp>
      <p:sp>
        <p:nvSpPr>
          <p:cNvPr id="40964" name="Text Box 3"/>
          <p:cNvSpPr txBox="1">
            <a:spLocks noChangeArrowheads="1"/>
          </p:cNvSpPr>
          <p:nvPr/>
        </p:nvSpPr>
        <p:spPr bwMode="auto">
          <a:xfrm>
            <a:off x="6350" y="4941888"/>
            <a:ext cx="4572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itchFamily="34" charset="0"/>
              </a:defRPr>
            </a:lvl1pPr>
            <a:lvl2pPr marL="742950" indent="-285750">
              <a:spcBef>
                <a:spcPct val="20000"/>
              </a:spcBef>
              <a:buClr>
                <a:srgbClr val="C00000"/>
              </a:buClr>
              <a:buFont typeface="Arial" charset="0"/>
              <a:buChar char="•"/>
              <a:defRPr sz="2400">
                <a:solidFill>
                  <a:schemeClr val="tx1"/>
                </a:solidFill>
                <a:latin typeface="Calibri" pitchFamily="34" charset="0"/>
              </a:defRPr>
            </a:lvl2pPr>
            <a:lvl3pPr marL="1143000" indent="-228600">
              <a:spcBef>
                <a:spcPct val="20000"/>
              </a:spcBef>
              <a:buFont typeface="Arial" charset="0"/>
              <a:buChar char="•"/>
              <a:defRPr sz="2000">
                <a:solidFill>
                  <a:schemeClr val="tx1"/>
                </a:solidFill>
                <a:latin typeface="Calibri" pitchFamily="34" charset="0"/>
              </a:defRPr>
            </a:lvl3pPr>
            <a:lvl4pPr marL="1600200" indent="-228600">
              <a:spcBef>
                <a:spcPct val="20000"/>
              </a:spcBef>
              <a:buFont typeface="Arial" charset="0"/>
              <a:buChar char="–"/>
              <a:defRPr>
                <a:solidFill>
                  <a:schemeClr val="tx1"/>
                </a:solidFill>
                <a:latin typeface="Calibri" pitchFamily="34" charset="0"/>
              </a:defRPr>
            </a:lvl4pPr>
            <a:lvl5pPr marL="2057400" indent="-228600">
              <a:spcBef>
                <a:spcPct val="20000"/>
              </a:spcBef>
              <a:buFont typeface="Arial" charset="0"/>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1600">
                <a:solidFill>
                  <a:schemeClr val="tx1"/>
                </a:solidFill>
                <a:latin typeface="Calibri" pitchFamily="34" charset="0"/>
              </a:defRPr>
            </a:lvl9pPr>
          </a:lstStyle>
          <a:p>
            <a:pPr eaLnBrk="1" hangingPunct="1">
              <a:spcBef>
                <a:spcPct val="0"/>
              </a:spcBef>
              <a:buFontTx/>
              <a:buNone/>
            </a:pPr>
            <a:r>
              <a:rPr lang="en-GB" altLang="ko-KR" sz="2400">
                <a:latin typeface="Wingdings" pitchFamily="2" charset="2"/>
                <a:ea typeface="Gulim" pitchFamily="34" charset="-127"/>
              </a:rPr>
              <a:t>è</a:t>
            </a:r>
            <a:endParaRPr lang="en-GB" altLang="ko-KR" sz="2400">
              <a:latin typeface="Times New Roman" pitchFamily="18" charset="0"/>
              <a:ea typeface="Gulim" pitchFamily="34" charset="-127"/>
            </a:endParaRP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Title 1"/>
          <p:cNvSpPr>
            <a:spLocks noGrp="1"/>
          </p:cNvSpPr>
          <p:nvPr>
            <p:ph type="title"/>
          </p:nvPr>
        </p:nvSpPr>
        <p:spPr/>
        <p:txBody>
          <a:bodyPr/>
          <a:lstStyle/>
          <a:p>
            <a:pPr eaLnBrk="1" hangingPunct="1"/>
            <a:r>
              <a:rPr lang="en-GB" altLang="de-DE" dirty="0" smtClean="0"/>
              <a:t>4) Documents for Information and Approval</a:t>
            </a:r>
            <a:endParaRPr lang="en-GB" altLang="de-DE" b="1" i="1" dirty="0" smtClean="0"/>
          </a:p>
        </p:txBody>
      </p:sp>
      <p:sp>
        <p:nvSpPr>
          <p:cNvPr id="41987" name="Content Placeholder 2"/>
          <p:cNvSpPr>
            <a:spLocks noGrp="1"/>
          </p:cNvSpPr>
          <p:nvPr>
            <p:ph idx="1"/>
          </p:nvPr>
        </p:nvSpPr>
        <p:spPr>
          <a:xfrm>
            <a:off x="0" y="1568302"/>
            <a:ext cx="8973879" cy="4525963"/>
          </a:xfrm>
        </p:spPr>
        <p:txBody>
          <a:bodyPr/>
          <a:lstStyle/>
          <a:p>
            <a:pPr eaLnBrk="1" hangingPunct="1"/>
            <a:r>
              <a:rPr lang="de-DE" altLang="de-DE" sz="2400" dirty="0" smtClean="0"/>
              <a:t>For </a:t>
            </a:r>
            <a:r>
              <a:rPr lang="de-DE" altLang="de-DE" sz="2400" dirty="0" smtClean="0">
                <a:solidFill>
                  <a:srgbClr val="FF3300"/>
                </a:solidFill>
              </a:rPr>
              <a:t>Information </a:t>
            </a:r>
          </a:p>
          <a:p>
            <a:pPr lvl="1"/>
            <a:r>
              <a:rPr lang="en-US" sz="1600" dirty="0" smtClean="0"/>
              <a:t>SP-160324: </a:t>
            </a:r>
            <a:r>
              <a:rPr lang="en-GB" sz="1600" dirty="0" smtClean="0"/>
              <a:t>23.719 : </a:t>
            </a:r>
            <a:r>
              <a:rPr lang="en-GB" sz="1600" b="1" dirty="0" smtClean="0"/>
              <a:t>Study on Service Domain Centralization (SEDOC)</a:t>
            </a:r>
            <a:endParaRPr lang="en-GB" sz="1600" dirty="0" smtClean="0"/>
          </a:p>
          <a:p>
            <a:pPr lvl="1"/>
            <a:r>
              <a:rPr lang="en-US" sz="1600" dirty="0" smtClean="0"/>
              <a:t>SP-160321: </a:t>
            </a:r>
            <a:r>
              <a:rPr lang="en-GB" sz="1600" dirty="0" smtClean="0"/>
              <a:t>23.785: </a:t>
            </a:r>
            <a:r>
              <a:rPr lang="en-GB" sz="1600" b="1" dirty="0" smtClean="0"/>
              <a:t>Study on architecture enhancements for LTE support of V2X services  (V2X)</a:t>
            </a:r>
          </a:p>
          <a:p>
            <a:pPr lvl="1"/>
            <a:r>
              <a:rPr lang="en-US" sz="1600" dirty="0" smtClean="0"/>
              <a:t>SP-160323: </a:t>
            </a:r>
            <a:r>
              <a:rPr lang="en-GB" sz="1600" dirty="0" smtClean="0"/>
              <a:t>23.711: </a:t>
            </a:r>
            <a:r>
              <a:rPr lang="en-GB" sz="1600" b="1" dirty="0" smtClean="0"/>
              <a:t>Study on Enhancements of Dedicated Core Networks selection </a:t>
            </a:r>
            <a:r>
              <a:rPr lang="en-US" sz="1600" b="1" dirty="0" smtClean="0"/>
              <a:t>(</a:t>
            </a:r>
            <a:r>
              <a:rPr lang="en-US" sz="1600" b="1" dirty="0" err="1" smtClean="0"/>
              <a:t>eDECOR</a:t>
            </a:r>
            <a:r>
              <a:rPr lang="en-US" sz="1600" b="1" dirty="0" smtClean="0"/>
              <a:t>)</a:t>
            </a:r>
          </a:p>
          <a:p>
            <a:pPr lvl="1" eaLnBrk="1" hangingPunct="1">
              <a:buNone/>
            </a:pPr>
            <a:endParaRPr lang="de-DE" altLang="de-DE" sz="1400" dirty="0" smtClean="0"/>
          </a:p>
          <a:p>
            <a:pPr eaLnBrk="1" hangingPunct="1"/>
            <a:r>
              <a:rPr lang="de-DE" altLang="de-DE" sz="2200" dirty="0" smtClean="0"/>
              <a:t>For </a:t>
            </a:r>
            <a:r>
              <a:rPr lang="de-DE" altLang="de-DE" sz="2200" dirty="0" smtClean="0">
                <a:solidFill>
                  <a:srgbClr val="FF0000"/>
                </a:solidFill>
              </a:rPr>
              <a:t>Approval</a:t>
            </a:r>
          </a:p>
          <a:p>
            <a:pPr lvl="1" eaLnBrk="1" hangingPunct="1"/>
            <a:r>
              <a:rPr lang="en-US" sz="1600" dirty="0" smtClean="0"/>
              <a:t>SP-160330: </a:t>
            </a:r>
            <a:r>
              <a:rPr lang="en-GB" sz="1600" dirty="0" smtClean="0"/>
              <a:t>23.714: </a:t>
            </a:r>
            <a:r>
              <a:rPr lang="en-GB" sz="1600" b="1" dirty="0" smtClean="0"/>
              <a:t>Study on control and user plane separation of EPC nodes  (CUPS)</a:t>
            </a:r>
            <a:endParaRPr lang="en-GB" sz="1600" dirty="0" smtClean="0"/>
          </a:p>
          <a:p>
            <a:pPr lvl="1" eaLnBrk="1" hangingPunct="1"/>
            <a:r>
              <a:rPr lang="en-US" sz="1600" dirty="0" smtClean="0"/>
              <a:t>SP-160329: </a:t>
            </a:r>
            <a:r>
              <a:rPr lang="en-GB" sz="1600" dirty="0" smtClean="0"/>
              <a:t>23.750: </a:t>
            </a:r>
            <a:r>
              <a:rPr lang="en-GB" sz="1600" b="1" dirty="0" smtClean="0"/>
              <a:t>Study for robust call setup for </a:t>
            </a:r>
            <a:r>
              <a:rPr lang="en-GB" sz="1600" b="1" dirty="0" err="1" smtClean="0"/>
              <a:t>VoLTE</a:t>
            </a:r>
            <a:r>
              <a:rPr lang="en-GB" sz="1600" b="1" dirty="0" smtClean="0"/>
              <a:t> subscriber in LTE  (</a:t>
            </a:r>
            <a:r>
              <a:rPr lang="en-GB" sz="1600" b="1" dirty="0" err="1" smtClean="0"/>
              <a:t>RobVoLTE</a:t>
            </a:r>
            <a:r>
              <a:rPr lang="en-GB" sz="1600" b="1" dirty="0" smtClean="0"/>
              <a:t>)</a:t>
            </a:r>
            <a:endParaRPr lang="en-GB" sz="1600" dirty="0" smtClean="0"/>
          </a:p>
          <a:p>
            <a:pPr lvl="1" eaLnBrk="1" hangingPunct="1"/>
            <a:r>
              <a:rPr lang="en-US" sz="1600" dirty="0" smtClean="0"/>
              <a:t>SP-160326: </a:t>
            </a:r>
            <a:r>
              <a:rPr lang="en-GB" sz="1600" dirty="0" smtClean="0"/>
              <a:t>23.771 : </a:t>
            </a:r>
            <a:r>
              <a:rPr lang="en-GB" sz="1600" b="1" dirty="0" smtClean="0"/>
              <a:t>Study on system impacts of IMS emergency sessions over WLAN (SEW)</a:t>
            </a:r>
          </a:p>
          <a:p>
            <a:pPr lvl="1" eaLnBrk="1" hangingPunct="1"/>
            <a:r>
              <a:rPr lang="en-US" sz="1600" dirty="0" smtClean="0"/>
              <a:t>SP-160325: </a:t>
            </a:r>
            <a:r>
              <a:rPr lang="en-GB" sz="1600" dirty="0" smtClean="0"/>
              <a:t>23.749: </a:t>
            </a:r>
            <a:r>
              <a:rPr lang="en-GB" sz="1600" b="1" dirty="0" smtClean="0"/>
              <a:t>Study on S8 Home Routing Architecture for </a:t>
            </a:r>
            <a:r>
              <a:rPr lang="en-GB" sz="1600" b="1" dirty="0" err="1" smtClean="0"/>
              <a:t>VoLTE</a:t>
            </a:r>
            <a:r>
              <a:rPr lang="en-GB" sz="1600" b="1" dirty="0" smtClean="0"/>
              <a:t>  (S8HR)</a:t>
            </a:r>
          </a:p>
          <a:p>
            <a:pPr lvl="1" eaLnBrk="1" hangingPunct="1"/>
            <a:r>
              <a:rPr lang="en-US" sz="1600" dirty="0" smtClean="0"/>
              <a:t>SP-160328: </a:t>
            </a:r>
            <a:r>
              <a:rPr lang="en-GB" sz="1600" dirty="0" smtClean="0"/>
              <a:t>23.773: </a:t>
            </a:r>
            <a:r>
              <a:rPr lang="en-GB" sz="1600" b="1" dirty="0" smtClean="0"/>
              <a:t>Study on group based enhancements in the network capability exposure 			functions (GENCEF)</a:t>
            </a:r>
          </a:p>
          <a:p>
            <a:pPr lvl="1" eaLnBrk="1" hangingPunct="1"/>
            <a:r>
              <a:rPr lang="en-US" sz="1600" dirty="0" smtClean="0"/>
              <a:t>SP-160327: </a:t>
            </a:r>
            <a:r>
              <a:rPr lang="en-GB" sz="1600" dirty="0" smtClean="0"/>
              <a:t>23.721: </a:t>
            </a:r>
            <a:r>
              <a:rPr lang="en-GB" sz="1600" b="1" dirty="0" smtClean="0"/>
              <a:t>Study on Sponsored Data Connectivity Improvements (SDCI)</a:t>
            </a:r>
          </a:p>
          <a:p>
            <a:pPr lvl="1" eaLnBrk="1" hangingPunct="1"/>
            <a:r>
              <a:rPr lang="en-US" sz="1600" dirty="0" smtClean="0"/>
              <a:t>SP-160322: </a:t>
            </a:r>
            <a:r>
              <a:rPr lang="en-GB" sz="1600" dirty="0" smtClean="0"/>
              <a:t>23.710: </a:t>
            </a:r>
            <a:r>
              <a:rPr lang="en-GB" sz="1600" b="1" dirty="0" smtClean="0"/>
              <a:t>Study on Awareness of User Location Change (AULC)</a:t>
            </a:r>
          </a:p>
          <a:p>
            <a:pPr lvl="1" eaLnBrk="1" hangingPunct="1"/>
            <a:endParaRPr lang="en-GB" sz="1600" dirty="0" smtClean="0"/>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a:extLst/>
        </p:spPr>
        <p:txBody>
          <a:bodyPr rtlCol="0">
            <a:normAutofit/>
          </a:bodyPr>
          <a:lstStyle/>
          <a:p>
            <a:pPr eaLnBrk="1" hangingPunct="1">
              <a:defRPr/>
            </a:pPr>
            <a:r>
              <a:rPr lang="en-US" dirty="0" smtClean="0">
                <a:effectLst>
                  <a:outerShdw blurRad="38100" dist="38100" dir="2700000" algn="tl">
                    <a:srgbClr val="C0C0C0"/>
                  </a:outerShdw>
                </a:effectLst>
              </a:rPr>
              <a:t>Contents</a:t>
            </a:r>
          </a:p>
        </p:txBody>
      </p:sp>
      <p:sp>
        <p:nvSpPr>
          <p:cNvPr id="57347" name="Rectangle 3"/>
          <p:cNvSpPr>
            <a:spLocks noGrp="1"/>
          </p:cNvSpPr>
          <p:nvPr>
            <p:ph type="body" idx="1"/>
          </p:nvPr>
        </p:nvSpPr>
        <p:spPr>
          <a:xfrm>
            <a:off x="457200" y="1409700"/>
            <a:ext cx="8229600" cy="4525963"/>
          </a:xfrm>
        </p:spPr>
        <p:txBody>
          <a:bodyPr/>
          <a:lstStyle/>
          <a:p>
            <a:pPr eaLnBrk="1" hangingPunct="1">
              <a:defRPr/>
            </a:pPr>
            <a:r>
              <a:rPr lang="en-GB" sz="2400" dirty="0" smtClean="0">
                <a:solidFill>
                  <a:schemeClr val="bg1">
                    <a:lumMod val="65000"/>
                  </a:schemeClr>
                </a:solidFill>
              </a:rPr>
              <a:t> 1) General aspects (events since SA#71, statistics, next meetings)</a:t>
            </a:r>
          </a:p>
          <a:p>
            <a:pPr eaLnBrk="1" hangingPunct="1">
              <a:defRPr/>
            </a:pPr>
            <a:r>
              <a:rPr lang="en-GB" sz="2400" dirty="0" smtClean="0">
                <a:solidFill>
                  <a:schemeClr val="bg1">
                    <a:lumMod val="65000"/>
                  </a:schemeClr>
                </a:solidFill>
              </a:rPr>
              <a:t> 2) SA Work Report</a:t>
            </a:r>
          </a:p>
          <a:p>
            <a:pPr lvl="1" eaLnBrk="1" hangingPunct="1">
              <a:defRPr/>
            </a:pPr>
            <a:r>
              <a:rPr lang="en-GB" sz="2000" dirty="0" smtClean="0">
                <a:solidFill>
                  <a:schemeClr val="bg1">
                    <a:lumMod val="65000"/>
                  </a:schemeClr>
                </a:solidFill>
              </a:rPr>
              <a:t>2.1) Rel-12 and before Maintenance</a:t>
            </a:r>
          </a:p>
          <a:p>
            <a:pPr lvl="1" eaLnBrk="1" hangingPunct="1">
              <a:defRPr/>
            </a:pPr>
            <a:r>
              <a:rPr lang="en-GB" sz="2000" dirty="0" smtClean="0">
                <a:solidFill>
                  <a:schemeClr val="bg1">
                    <a:lumMod val="65000"/>
                  </a:schemeClr>
                </a:solidFill>
              </a:rPr>
              <a:t>2.2) Rel-13 Work and Maintenance</a:t>
            </a:r>
          </a:p>
          <a:p>
            <a:pPr lvl="1" eaLnBrk="1" hangingPunct="1">
              <a:defRPr/>
            </a:pPr>
            <a:r>
              <a:rPr lang="en-GB" sz="2000" dirty="0" smtClean="0">
                <a:solidFill>
                  <a:schemeClr val="bg1">
                    <a:lumMod val="65000"/>
                  </a:schemeClr>
                </a:solidFill>
              </a:rPr>
              <a:t>2.3) Rel-14 Work and Maintenance</a:t>
            </a:r>
          </a:p>
          <a:p>
            <a:pPr lvl="1" eaLnBrk="1" hangingPunct="1">
              <a:defRPr/>
            </a:pPr>
            <a:r>
              <a:rPr lang="en-GB" sz="2000" dirty="0" smtClean="0">
                <a:solidFill>
                  <a:schemeClr val="bg1">
                    <a:lumMod val="65000"/>
                  </a:schemeClr>
                </a:solidFill>
              </a:rPr>
              <a:t>2.4) New and Updated </a:t>
            </a:r>
            <a:r>
              <a:rPr lang="en-GB" sz="2000" dirty="0" err="1" smtClean="0">
                <a:solidFill>
                  <a:schemeClr val="bg1">
                    <a:lumMod val="65000"/>
                  </a:schemeClr>
                </a:solidFill>
              </a:rPr>
              <a:t>WIDs</a:t>
            </a:r>
            <a:r>
              <a:rPr lang="en-GB" sz="2000" dirty="0" smtClean="0">
                <a:solidFill>
                  <a:schemeClr val="bg1">
                    <a:lumMod val="65000"/>
                  </a:schemeClr>
                </a:solidFill>
              </a:rPr>
              <a:t> and </a:t>
            </a:r>
            <a:r>
              <a:rPr lang="en-GB" sz="2000" dirty="0" err="1" smtClean="0">
                <a:solidFill>
                  <a:schemeClr val="bg1">
                    <a:lumMod val="65000"/>
                  </a:schemeClr>
                </a:solidFill>
              </a:rPr>
              <a:t>SIDs</a:t>
            </a:r>
            <a:endParaRPr lang="en-GB" sz="2000" dirty="0" smtClean="0">
              <a:solidFill>
                <a:schemeClr val="bg1">
                  <a:lumMod val="65000"/>
                </a:schemeClr>
              </a:solidFill>
            </a:endParaRPr>
          </a:p>
          <a:p>
            <a:pPr lvl="1" eaLnBrk="1" hangingPunct="1">
              <a:defRPr/>
            </a:pPr>
            <a:r>
              <a:rPr lang="en-GB" sz="2000" dirty="0" smtClean="0">
                <a:solidFill>
                  <a:schemeClr val="bg1">
                    <a:lumMod val="65000"/>
                  </a:schemeClr>
                </a:solidFill>
              </a:rPr>
              <a:t>2.5) </a:t>
            </a:r>
            <a:r>
              <a:rPr lang="en-GB" sz="2000" dirty="0" err="1" smtClean="0">
                <a:solidFill>
                  <a:schemeClr val="bg1">
                    <a:lumMod val="65000"/>
                  </a:schemeClr>
                </a:solidFill>
              </a:rPr>
              <a:t>IETF</a:t>
            </a:r>
            <a:r>
              <a:rPr lang="en-GB" sz="2000" dirty="0" smtClean="0">
                <a:solidFill>
                  <a:schemeClr val="bg1">
                    <a:lumMod val="65000"/>
                  </a:schemeClr>
                </a:solidFill>
              </a:rPr>
              <a:t> Dependency Update</a:t>
            </a:r>
          </a:p>
          <a:p>
            <a:pPr eaLnBrk="1" hangingPunct="1">
              <a:defRPr/>
            </a:pPr>
            <a:r>
              <a:rPr lang="en-GB" sz="2400" dirty="0" smtClean="0">
                <a:solidFill>
                  <a:schemeClr val="bg1">
                    <a:lumMod val="65000"/>
                  </a:schemeClr>
                </a:solidFill>
              </a:rPr>
              <a:t> 3) Action Items</a:t>
            </a:r>
          </a:p>
          <a:p>
            <a:pPr eaLnBrk="1" hangingPunct="1">
              <a:defRPr/>
            </a:pPr>
            <a:r>
              <a:rPr lang="en-GB" sz="2400" dirty="0" smtClean="0">
                <a:solidFill>
                  <a:schemeClr val="bg1">
                    <a:lumMod val="65000"/>
                  </a:schemeClr>
                </a:solidFill>
              </a:rPr>
              <a:t> 4) Documents for Information and Approval</a:t>
            </a:r>
          </a:p>
          <a:p>
            <a:pPr eaLnBrk="1" hangingPunct="1">
              <a:defRPr/>
            </a:pPr>
            <a:r>
              <a:rPr lang="en-GB" sz="2400" dirty="0" smtClean="0">
                <a:solidFill>
                  <a:schemeClr val="bg1">
                    <a:lumMod val="65000"/>
                  </a:schemeClr>
                </a:solidFill>
              </a:rPr>
              <a:t> </a:t>
            </a:r>
            <a:r>
              <a:rPr lang="en-GB" sz="2400" b="1" i="1" dirty="0" smtClean="0"/>
              <a:t>5) Collected Items requiring action from SA</a:t>
            </a:r>
          </a:p>
        </p:txBody>
      </p:sp>
      <p:sp>
        <p:nvSpPr>
          <p:cNvPr id="43012" name="Text Box 3"/>
          <p:cNvSpPr txBox="1">
            <a:spLocks noChangeArrowheads="1"/>
          </p:cNvSpPr>
          <p:nvPr/>
        </p:nvSpPr>
        <p:spPr bwMode="auto">
          <a:xfrm>
            <a:off x="77788" y="5337175"/>
            <a:ext cx="4572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itchFamily="34" charset="0"/>
              </a:defRPr>
            </a:lvl1pPr>
            <a:lvl2pPr marL="742950" indent="-285750">
              <a:spcBef>
                <a:spcPct val="20000"/>
              </a:spcBef>
              <a:buClr>
                <a:srgbClr val="C00000"/>
              </a:buClr>
              <a:buFont typeface="Arial" charset="0"/>
              <a:buChar char="•"/>
              <a:defRPr sz="2400">
                <a:solidFill>
                  <a:schemeClr val="tx1"/>
                </a:solidFill>
                <a:latin typeface="Calibri" pitchFamily="34" charset="0"/>
              </a:defRPr>
            </a:lvl2pPr>
            <a:lvl3pPr marL="1143000" indent="-228600">
              <a:spcBef>
                <a:spcPct val="20000"/>
              </a:spcBef>
              <a:buFont typeface="Arial" charset="0"/>
              <a:buChar char="•"/>
              <a:defRPr sz="2000">
                <a:solidFill>
                  <a:schemeClr val="tx1"/>
                </a:solidFill>
                <a:latin typeface="Calibri" pitchFamily="34" charset="0"/>
              </a:defRPr>
            </a:lvl3pPr>
            <a:lvl4pPr marL="1600200" indent="-228600">
              <a:spcBef>
                <a:spcPct val="20000"/>
              </a:spcBef>
              <a:buFont typeface="Arial" charset="0"/>
              <a:buChar char="–"/>
              <a:defRPr>
                <a:solidFill>
                  <a:schemeClr val="tx1"/>
                </a:solidFill>
                <a:latin typeface="Calibri" pitchFamily="34" charset="0"/>
              </a:defRPr>
            </a:lvl4pPr>
            <a:lvl5pPr marL="2057400" indent="-228600">
              <a:spcBef>
                <a:spcPct val="20000"/>
              </a:spcBef>
              <a:buFont typeface="Arial" charset="0"/>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1600">
                <a:solidFill>
                  <a:schemeClr val="tx1"/>
                </a:solidFill>
                <a:latin typeface="Calibri" pitchFamily="34" charset="0"/>
              </a:defRPr>
            </a:lvl9pPr>
          </a:lstStyle>
          <a:p>
            <a:pPr eaLnBrk="1" hangingPunct="1">
              <a:spcBef>
                <a:spcPct val="0"/>
              </a:spcBef>
              <a:buFontTx/>
              <a:buNone/>
            </a:pPr>
            <a:r>
              <a:rPr lang="en-GB" altLang="ko-KR" sz="2400">
                <a:latin typeface="Wingdings" pitchFamily="2" charset="2"/>
                <a:ea typeface="Gulim" pitchFamily="34" charset="-127"/>
              </a:rPr>
              <a:t>è</a:t>
            </a:r>
            <a:endParaRPr lang="en-GB" altLang="ko-KR" sz="2400">
              <a:latin typeface="Times New Roman" pitchFamily="18" charset="0"/>
              <a:ea typeface="Gulim" pitchFamily="34" charset="-127"/>
            </a:endParaRP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Title 1"/>
          <p:cNvSpPr>
            <a:spLocks noGrp="1"/>
          </p:cNvSpPr>
          <p:nvPr>
            <p:ph type="title"/>
          </p:nvPr>
        </p:nvSpPr>
        <p:spPr/>
        <p:txBody>
          <a:bodyPr/>
          <a:lstStyle/>
          <a:p>
            <a:pPr eaLnBrk="1" hangingPunct="1"/>
            <a:r>
              <a:rPr lang="en-GB" altLang="de-DE" dirty="0" smtClean="0"/>
              <a:t>5) Collected Items requiring action </a:t>
            </a:r>
            <a:br>
              <a:rPr lang="en-GB" altLang="de-DE" dirty="0" smtClean="0"/>
            </a:br>
            <a:r>
              <a:rPr lang="en-GB" altLang="de-DE" dirty="0" smtClean="0"/>
              <a:t>from SA</a:t>
            </a:r>
            <a:endParaRPr lang="de-DE" altLang="de-DE" dirty="0" smtClean="0"/>
          </a:p>
        </p:txBody>
      </p:sp>
      <p:sp>
        <p:nvSpPr>
          <p:cNvPr id="44035" name="Content Placeholder 2"/>
          <p:cNvSpPr>
            <a:spLocks noGrp="1"/>
          </p:cNvSpPr>
          <p:nvPr>
            <p:ph idx="1"/>
          </p:nvPr>
        </p:nvSpPr>
        <p:spPr>
          <a:xfrm>
            <a:off x="457200" y="1701209"/>
            <a:ext cx="8229600" cy="4424954"/>
          </a:xfrm>
        </p:spPr>
        <p:txBody>
          <a:bodyPr/>
          <a:lstStyle/>
          <a:p>
            <a:pPr marL="342900" lvl="2" indent="-342900" eaLnBrk="1" hangingPunct="1">
              <a:spcBef>
                <a:spcPts val="0"/>
              </a:spcBef>
              <a:spcAft>
                <a:spcPts val="1200"/>
              </a:spcAft>
              <a:buBlip>
                <a:blip r:embed="rId2"/>
              </a:buBlip>
            </a:pPr>
            <a:r>
              <a:rPr lang="de-DE" altLang="de-DE" dirty="0" smtClean="0">
                <a:solidFill>
                  <a:srgbClr val="FF0000"/>
                </a:solidFill>
              </a:rPr>
              <a:t>Consider whether to approve proposed/updated WIDs</a:t>
            </a:r>
            <a:r>
              <a:rPr lang="de-DE" dirty="0" smtClean="0">
                <a:solidFill>
                  <a:srgbClr val="FF0000"/>
                </a:solidFill>
              </a:rPr>
              <a:t>.</a:t>
            </a:r>
          </a:p>
          <a:p>
            <a:pPr marL="342900" lvl="2" indent="-342900" eaLnBrk="1" hangingPunct="1">
              <a:spcBef>
                <a:spcPts val="0"/>
              </a:spcBef>
              <a:spcAft>
                <a:spcPts val="1200"/>
              </a:spcAft>
              <a:buBlip>
                <a:blip r:embed="rId2"/>
              </a:buBlip>
            </a:pPr>
            <a:r>
              <a:rPr lang="de-DE" dirty="0" smtClean="0">
                <a:solidFill>
                  <a:srgbClr val="FF0000"/>
                </a:solidFill>
              </a:rPr>
              <a:t>Consider approval of the TRs that are submitted for approval.</a:t>
            </a:r>
          </a:p>
          <a:p>
            <a:pPr marL="342900" lvl="2" indent="-342900" eaLnBrk="1" hangingPunct="1">
              <a:spcBef>
                <a:spcPts val="0"/>
              </a:spcBef>
              <a:spcAft>
                <a:spcPts val="1200"/>
              </a:spcAft>
              <a:buBlip>
                <a:blip r:embed="rId2"/>
              </a:buBlip>
            </a:pPr>
            <a:endParaRPr lang="de-DE" dirty="0" smtClean="0">
              <a:solidFill>
                <a:srgbClr val="FF0000"/>
              </a:solidFill>
            </a:endParaRPr>
          </a:p>
          <a:p>
            <a:pPr marL="342900" lvl="2" indent="-342900" eaLnBrk="1" hangingPunct="1">
              <a:spcBef>
                <a:spcPts val="0"/>
              </a:spcBef>
              <a:spcAft>
                <a:spcPts val="1200"/>
              </a:spcAft>
              <a:buNone/>
            </a:pPr>
            <a:endParaRPr lang="de-DE" dirty="0" smtClean="0">
              <a:solidFill>
                <a:srgbClr val="FF0000"/>
              </a:solidFill>
            </a:endParaRPr>
          </a:p>
          <a:p>
            <a:pPr marL="342900" lvl="2" indent="-342900" eaLnBrk="1" hangingPunct="1">
              <a:spcBef>
                <a:spcPts val="0"/>
              </a:spcBef>
              <a:spcAft>
                <a:spcPts val="1200"/>
              </a:spcAft>
              <a:buBlip>
                <a:blip r:embed="rId2"/>
              </a:buBlip>
            </a:pPr>
            <a:endParaRPr lang="de-DE" dirty="0" smtClean="0">
              <a:solidFill>
                <a:srgbClr val="FF0000"/>
              </a:solidFill>
            </a:endParaRPr>
          </a:p>
          <a:p>
            <a:pPr marL="0" indent="0" eaLnBrk="1" hangingPunct="1">
              <a:buNone/>
            </a:pPr>
            <a:endParaRPr lang="de-DE" dirty="0" smtClean="0"/>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txBox="1">
            <a:spLocks/>
          </p:cNvSpPr>
          <p:nvPr/>
        </p:nvSpPr>
        <p:spPr bwMode="auto">
          <a:xfrm>
            <a:off x="685800" y="1676400"/>
            <a:ext cx="7772400" cy="44196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marL="342900" indent="-342900">
              <a:spcBef>
                <a:spcPct val="20000"/>
              </a:spcBef>
              <a:buBlip>
                <a:blip r:embed="rId2"/>
              </a:buBlip>
              <a:defRPr sz="2800">
                <a:solidFill>
                  <a:schemeClr val="tx1"/>
                </a:solidFill>
                <a:latin typeface="Calibri" pitchFamily="34" charset="0"/>
              </a:defRPr>
            </a:lvl1pPr>
            <a:lvl2pPr marL="742950" indent="-285750">
              <a:spcBef>
                <a:spcPct val="20000"/>
              </a:spcBef>
              <a:buClr>
                <a:srgbClr val="C00000"/>
              </a:buClr>
              <a:buFont typeface="Arial" charset="0"/>
              <a:buChar char="•"/>
              <a:defRPr sz="2400">
                <a:solidFill>
                  <a:schemeClr val="tx1"/>
                </a:solidFill>
                <a:latin typeface="Calibri" pitchFamily="34" charset="0"/>
              </a:defRPr>
            </a:lvl2pPr>
            <a:lvl3pPr marL="1143000" indent="-228600">
              <a:spcBef>
                <a:spcPct val="20000"/>
              </a:spcBef>
              <a:buFont typeface="Arial" charset="0"/>
              <a:buChar char="•"/>
              <a:defRPr sz="2000">
                <a:solidFill>
                  <a:schemeClr val="tx1"/>
                </a:solidFill>
                <a:latin typeface="Calibri" pitchFamily="34" charset="0"/>
              </a:defRPr>
            </a:lvl3pPr>
            <a:lvl4pPr marL="1600200" indent="-228600">
              <a:spcBef>
                <a:spcPct val="20000"/>
              </a:spcBef>
              <a:buFont typeface="Arial" charset="0"/>
              <a:buChar char="–"/>
              <a:defRPr>
                <a:solidFill>
                  <a:schemeClr val="tx1"/>
                </a:solidFill>
                <a:latin typeface="Calibri" pitchFamily="34" charset="0"/>
              </a:defRPr>
            </a:lvl4pPr>
            <a:lvl5pPr marL="2057400" indent="-228600">
              <a:spcBef>
                <a:spcPct val="20000"/>
              </a:spcBef>
              <a:buFont typeface="Arial" charset="0"/>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1600">
                <a:solidFill>
                  <a:schemeClr val="tx1"/>
                </a:solidFill>
                <a:latin typeface="Calibri" pitchFamily="34" charset="0"/>
              </a:defRPr>
            </a:lvl9pPr>
          </a:lstStyle>
          <a:p>
            <a:pPr algn="ctr" eaLnBrk="1" hangingPunct="1">
              <a:buFontTx/>
              <a:buNone/>
            </a:pPr>
            <a:endParaRPr lang="en-US" altLang="de-DE" sz="4400"/>
          </a:p>
          <a:p>
            <a:pPr algn="ctr" eaLnBrk="1" hangingPunct="1">
              <a:buFontTx/>
              <a:buNone/>
            </a:pPr>
            <a:r>
              <a:rPr lang="en-US" altLang="de-DE" sz="4400"/>
              <a:t>Thank You!</a:t>
            </a:r>
            <a:endParaRPr lang="en-US" altLang="de-DE" sz="4400">
              <a:solidFill>
                <a:srgbClr val="FF0000"/>
              </a:solidFill>
            </a:endParaRPr>
          </a:p>
          <a:p>
            <a:pPr algn="ctr" eaLnBrk="1" hangingPunct="1">
              <a:buFontTx/>
              <a:buNone/>
            </a:pPr>
            <a:endParaRPr lang="en-US" altLang="de-DE" sz="4400">
              <a:solidFill>
                <a:srgbClr val="FF0000"/>
              </a:solidFill>
            </a:endParaRPr>
          </a:p>
          <a:p>
            <a:pPr algn="ctr" eaLnBrk="1" hangingPunct="1">
              <a:buFontTx/>
              <a:buNone/>
            </a:pPr>
            <a:endParaRPr lang="en-US" altLang="de-DE" sz="4400"/>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Number Placeholder 4"/>
          <p:cNvSpPr>
            <a:spLocks noGrp="1"/>
          </p:cNvSpPr>
          <p:nvPr>
            <p:ph type="sldNum" sz="quarter" idx="4294967295"/>
          </p:nvPr>
        </p:nvSpPr>
        <p:spPr bwMode="auto">
          <a:xfrm>
            <a:off x="8459788" y="5876925"/>
            <a:ext cx="395287" cy="222250"/>
          </a:xfr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spcBef>
                <a:spcPct val="20000"/>
              </a:spcBef>
              <a:buBlip>
                <a:blip r:embed="rId3"/>
              </a:buBlip>
              <a:defRPr sz="2800">
                <a:solidFill>
                  <a:schemeClr val="tx1"/>
                </a:solidFill>
                <a:latin typeface="Calibri" pitchFamily="34" charset="0"/>
              </a:defRPr>
            </a:lvl1pPr>
            <a:lvl2pPr marL="742950" indent="-285750">
              <a:spcBef>
                <a:spcPct val="20000"/>
              </a:spcBef>
              <a:buClr>
                <a:srgbClr val="C00000"/>
              </a:buClr>
              <a:buFont typeface="Arial" charset="0"/>
              <a:buChar char="•"/>
              <a:defRPr sz="2400">
                <a:solidFill>
                  <a:schemeClr val="tx1"/>
                </a:solidFill>
                <a:latin typeface="Calibri" pitchFamily="34" charset="0"/>
              </a:defRPr>
            </a:lvl2pPr>
            <a:lvl3pPr marL="1143000" indent="-228600">
              <a:spcBef>
                <a:spcPct val="20000"/>
              </a:spcBef>
              <a:buFont typeface="Arial" charset="0"/>
              <a:buChar char="•"/>
              <a:defRPr sz="2000">
                <a:solidFill>
                  <a:schemeClr val="tx1"/>
                </a:solidFill>
                <a:latin typeface="Calibri" pitchFamily="34" charset="0"/>
              </a:defRPr>
            </a:lvl3pPr>
            <a:lvl4pPr marL="1600200" indent="-228600">
              <a:spcBef>
                <a:spcPct val="20000"/>
              </a:spcBef>
              <a:buFont typeface="Arial" charset="0"/>
              <a:buChar char="–"/>
              <a:defRPr>
                <a:solidFill>
                  <a:schemeClr val="tx1"/>
                </a:solidFill>
                <a:latin typeface="Calibri" pitchFamily="34" charset="0"/>
              </a:defRPr>
            </a:lvl4pPr>
            <a:lvl5pPr marL="2057400" indent="-228600">
              <a:spcBef>
                <a:spcPct val="20000"/>
              </a:spcBef>
              <a:buFont typeface="Arial" charset="0"/>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1600">
                <a:solidFill>
                  <a:schemeClr val="tx1"/>
                </a:solidFill>
                <a:latin typeface="Calibri" pitchFamily="34" charset="0"/>
              </a:defRPr>
            </a:lvl9pPr>
          </a:lstStyle>
          <a:p>
            <a:pPr>
              <a:spcBef>
                <a:spcPct val="0"/>
              </a:spcBef>
              <a:buFontTx/>
              <a:buNone/>
            </a:pPr>
            <a:fld id="{2CD38379-7F5C-4A97-A936-90683C6EBB48}" type="slidenum">
              <a:rPr lang="en-US" altLang="de-DE" sz="1100" smtClean="0">
                <a:solidFill>
                  <a:schemeClr val="bg1"/>
                </a:solidFill>
                <a:latin typeface="Arial" charset="0"/>
              </a:rPr>
              <a:pPr>
                <a:spcBef>
                  <a:spcPct val="0"/>
                </a:spcBef>
                <a:buFontTx/>
                <a:buNone/>
              </a:pPr>
              <a:t>48</a:t>
            </a:fld>
            <a:endParaRPr lang="en-US" altLang="de-DE" sz="1100" smtClean="0">
              <a:solidFill>
                <a:schemeClr val="bg1"/>
              </a:solidFill>
              <a:latin typeface="Arial" charset="0"/>
            </a:endParaRPr>
          </a:p>
        </p:txBody>
      </p:sp>
      <p:sp>
        <p:nvSpPr>
          <p:cNvPr id="46083" name="Rectangle 2"/>
          <p:cNvSpPr>
            <a:spLocks noGrp="1"/>
          </p:cNvSpPr>
          <p:nvPr>
            <p:ph type="title"/>
          </p:nvPr>
        </p:nvSpPr>
        <p:spPr>
          <a:noFill/>
        </p:spPr>
        <p:txBody>
          <a:bodyPr/>
          <a:lstStyle/>
          <a:p>
            <a:pPr eaLnBrk="1" hangingPunct="1"/>
            <a:r>
              <a:rPr lang="en-GB" altLang="ko-KR" smtClean="0">
                <a:ea typeface="Gulim" pitchFamily="34" charset="-127"/>
              </a:rPr>
              <a:t>Abbreviations (1/2)</a:t>
            </a:r>
          </a:p>
        </p:txBody>
      </p:sp>
      <p:sp>
        <p:nvSpPr>
          <p:cNvPr id="46084" name="Rectangle 3"/>
          <p:cNvSpPr>
            <a:spLocks noGrp="1"/>
          </p:cNvSpPr>
          <p:nvPr>
            <p:ph type="body" sz="half" idx="1"/>
          </p:nvPr>
        </p:nvSpPr>
        <p:spPr>
          <a:xfrm>
            <a:off x="250825" y="1484313"/>
            <a:ext cx="4105275" cy="4824412"/>
          </a:xfrm>
        </p:spPr>
        <p:txBody>
          <a:bodyPr/>
          <a:lstStyle/>
          <a:p>
            <a:pPr eaLnBrk="1" hangingPunct="1">
              <a:buFontTx/>
              <a:buNone/>
            </a:pPr>
            <a:r>
              <a:rPr lang="en-GB" altLang="de-DE" sz="1000" smtClean="0">
                <a:cs typeface="Times New Roman" pitchFamily="18" charset="0"/>
              </a:rPr>
              <a:t>ADC		Application Detection and Control</a:t>
            </a:r>
          </a:p>
          <a:p>
            <a:pPr eaLnBrk="1" hangingPunct="1">
              <a:buFontTx/>
              <a:buNone/>
            </a:pPr>
            <a:r>
              <a:rPr lang="en-GB" altLang="de-DE" sz="1000" smtClean="0">
                <a:cs typeface="Times New Roman" pitchFamily="18" charset="0"/>
              </a:rPr>
              <a:t>AMBR		Aggregate Maximum Bitrate</a:t>
            </a:r>
          </a:p>
          <a:p>
            <a:pPr eaLnBrk="1" hangingPunct="1">
              <a:buFontTx/>
              <a:buNone/>
            </a:pPr>
            <a:r>
              <a:rPr lang="en-GB" altLang="de-DE" sz="1000" smtClean="0">
                <a:cs typeface="Times New Roman" pitchFamily="18" charset="0"/>
              </a:rPr>
              <a:t>ANDSF	</a:t>
            </a:r>
            <a:r>
              <a:rPr lang="en-US" altLang="de-DE" sz="1000" smtClean="0">
                <a:cs typeface="Times New Roman" pitchFamily="18" charset="0"/>
              </a:rPr>
              <a:t>Access Network Discovery and Selection Function</a:t>
            </a:r>
            <a:endParaRPr lang="en-GB" altLang="de-DE" sz="1000" smtClean="0">
              <a:cs typeface="Times New Roman" pitchFamily="18" charset="0"/>
            </a:endParaRPr>
          </a:p>
          <a:p>
            <a:pPr eaLnBrk="1" hangingPunct="1">
              <a:buFontTx/>
              <a:buNone/>
            </a:pPr>
            <a:r>
              <a:rPr lang="en-GB" altLang="de-DE" sz="1000" smtClean="0">
                <a:cs typeface="Times New Roman" pitchFamily="18" charset="0"/>
              </a:rPr>
              <a:t>APN		Access Point Name</a:t>
            </a:r>
          </a:p>
          <a:p>
            <a:pPr eaLnBrk="1" hangingPunct="1">
              <a:buFontTx/>
              <a:buNone/>
            </a:pPr>
            <a:r>
              <a:rPr lang="en-GB" altLang="de-DE" sz="1000" smtClean="0">
                <a:cs typeface="Times New Roman" pitchFamily="18" charset="0"/>
              </a:rPr>
              <a:t>ARP		Allocation / Retention Priority</a:t>
            </a:r>
          </a:p>
          <a:p>
            <a:pPr eaLnBrk="1" hangingPunct="1">
              <a:buFontTx/>
              <a:buNone/>
            </a:pPr>
            <a:r>
              <a:rPr lang="en-GB" altLang="de-DE" sz="1000" smtClean="0">
                <a:cs typeface="Times New Roman" pitchFamily="18" charset="0"/>
              </a:rPr>
              <a:t>BBF		BroadBand Forum</a:t>
            </a:r>
          </a:p>
          <a:p>
            <a:pPr eaLnBrk="1" hangingPunct="1">
              <a:buFontTx/>
              <a:buNone/>
            </a:pPr>
            <a:r>
              <a:rPr lang="en-GB" altLang="de-DE" sz="1000" smtClean="0">
                <a:cs typeface="Times New Roman" pitchFamily="18" charset="0"/>
              </a:rPr>
              <a:t>CSFB		CS Fallback</a:t>
            </a:r>
          </a:p>
          <a:p>
            <a:pPr eaLnBrk="1" hangingPunct="1">
              <a:buFontTx/>
              <a:buNone/>
            </a:pPr>
            <a:r>
              <a:rPr lang="en-GB" altLang="de-DE" sz="1000" smtClean="0">
                <a:cs typeface="Times New Roman" pitchFamily="18" charset="0"/>
              </a:rPr>
              <a:t>CSG		Closed Subscriber Group</a:t>
            </a:r>
          </a:p>
          <a:p>
            <a:pPr eaLnBrk="1" hangingPunct="1">
              <a:buFontTx/>
              <a:buNone/>
            </a:pPr>
            <a:r>
              <a:rPr lang="en-GB" altLang="de-DE" sz="1000" smtClean="0">
                <a:cs typeface="Times New Roman" pitchFamily="18" charset="0"/>
              </a:rPr>
              <a:t>DDN		Downlink Data Notification</a:t>
            </a:r>
          </a:p>
          <a:p>
            <a:pPr eaLnBrk="1" hangingPunct="1">
              <a:buFontTx/>
              <a:buNone/>
            </a:pPr>
            <a:r>
              <a:rPr lang="en-GB" altLang="de-DE" sz="1000" smtClean="0">
                <a:cs typeface="Times New Roman" pitchFamily="18" charset="0"/>
              </a:rPr>
              <a:t>ECN		Explicit Congestion Notification</a:t>
            </a:r>
          </a:p>
          <a:p>
            <a:pPr eaLnBrk="1" hangingPunct="1">
              <a:buFontTx/>
              <a:buNone/>
            </a:pPr>
            <a:r>
              <a:rPr lang="en-GB" altLang="de-DE" sz="1000" smtClean="0">
                <a:cs typeface="Times New Roman" pitchFamily="18" charset="0"/>
              </a:rPr>
              <a:t>eMPS		Enhanced Multimedia Priority Services</a:t>
            </a:r>
          </a:p>
          <a:p>
            <a:pPr eaLnBrk="1" hangingPunct="1">
              <a:buFontTx/>
              <a:buNone/>
            </a:pPr>
            <a:r>
              <a:rPr lang="en-GB" altLang="de-DE" sz="1000" smtClean="0">
                <a:cs typeface="Times New Roman" pitchFamily="18" charset="0"/>
              </a:rPr>
              <a:t>EPC		Evolved Packet Core</a:t>
            </a:r>
          </a:p>
          <a:p>
            <a:pPr eaLnBrk="1" hangingPunct="1">
              <a:buFontTx/>
              <a:buNone/>
            </a:pPr>
            <a:r>
              <a:rPr lang="en-GB" altLang="de-DE" sz="1000" smtClean="0">
                <a:cs typeface="Times New Roman" pitchFamily="18" charset="0"/>
              </a:rPr>
              <a:t>EPS		Evolved Packet Switched System</a:t>
            </a:r>
          </a:p>
          <a:p>
            <a:pPr eaLnBrk="1" hangingPunct="1">
              <a:buFontTx/>
              <a:buNone/>
            </a:pPr>
            <a:r>
              <a:rPr lang="en-GB" altLang="de-DE" sz="1000" smtClean="0">
                <a:cs typeface="Times New Roman" pitchFamily="18" charset="0"/>
              </a:rPr>
              <a:t>GTP		GPRS Tunneling Protocol</a:t>
            </a:r>
          </a:p>
          <a:p>
            <a:pPr eaLnBrk="1" hangingPunct="1">
              <a:buFontTx/>
              <a:buNone/>
            </a:pPr>
            <a:r>
              <a:rPr lang="en-GB" altLang="de-DE" sz="1000" smtClean="0">
                <a:cs typeface="Times New Roman" pitchFamily="18" charset="0"/>
              </a:rPr>
              <a:t>GTT		Global Text Telephony</a:t>
            </a:r>
          </a:p>
          <a:p>
            <a:pPr eaLnBrk="1" hangingPunct="1">
              <a:buFontTx/>
              <a:buNone/>
            </a:pPr>
            <a:r>
              <a:rPr lang="en-GB" altLang="de-DE" sz="1000" smtClean="0">
                <a:cs typeface="Times New Roman" pitchFamily="18" charset="0"/>
              </a:rPr>
              <a:t>HLR		Home Location Register</a:t>
            </a:r>
          </a:p>
          <a:p>
            <a:pPr eaLnBrk="1" hangingPunct="1">
              <a:buFontTx/>
              <a:buNone/>
            </a:pPr>
            <a:r>
              <a:rPr lang="en-GB" altLang="de-DE" sz="1000" smtClean="0">
                <a:cs typeface="Times New Roman" pitchFamily="18" charset="0"/>
              </a:rPr>
              <a:t>HSS		Home Subscriber Service</a:t>
            </a:r>
          </a:p>
          <a:p>
            <a:pPr eaLnBrk="1" hangingPunct="1">
              <a:buFontTx/>
              <a:buNone/>
            </a:pPr>
            <a:r>
              <a:rPr lang="en-GB" altLang="de-DE" sz="1000" smtClean="0">
                <a:cs typeface="Times New Roman" pitchFamily="18" charset="0"/>
              </a:rPr>
              <a:t>ICS		IMS Centralized Services</a:t>
            </a:r>
          </a:p>
          <a:p>
            <a:pPr eaLnBrk="1" hangingPunct="1">
              <a:buFontTx/>
              <a:buNone/>
            </a:pPr>
            <a:r>
              <a:rPr lang="en-GB" altLang="de-DE" sz="1000" smtClean="0">
                <a:cs typeface="Times New Roman" pitchFamily="18" charset="0"/>
              </a:rPr>
              <a:t>IFOM		IP Flow Mobility</a:t>
            </a:r>
          </a:p>
          <a:p>
            <a:pPr eaLnBrk="1" hangingPunct="1">
              <a:buFontTx/>
              <a:buNone/>
            </a:pPr>
            <a:r>
              <a:rPr lang="en-GB" altLang="de-DE" sz="1000" smtClean="0">
                <a:cs typeface="Times New Roman" pitchFamily="18" charset="0"/>
              </a:rPr>
              <a:t>ISC		IMS Session Continuity</a:t>
            </a:r>
          </a:p>
          <a:p>
            <a:pPr eaLnBrk="1" hangingPunct="1">
              <a:buFontTx/>
              <a:buNone/>
            </a:pPr>
            <a:r>
              <a:rPr lang="en-GB" altLang="de-DE" sz="1000" smtClean="0">
                <a:cs typeface="Times New Roman" pitchFamily="18" charset="0"/>
              </a:rPr>
              <a:t>IUT		Inter-UE Transfer</a:t>
            </a:r>
          </a:p>
          <a:p>
            <a:pPr eaLnBrk="1" hangingPunct="1">
              <a:buFontTx/>
              <a:buNone/>
            </a:pPr>
            <a:r>
              <a:rPr lang="en-GB" altLang="de-DE" sz="1000" smtClean="0">
                <a:cs typeface="Times New Roman" pitchFamily="18" charset="0"/>
              </a:rPr>
              <a:t>IP-CAN	IP Connectivity Access Network</a:t>
            </a:r>
          </a:p>
          <a:p>
            <a:pPr eaLnBrk="1" hangingPunct="1">
              <a:buFontTx/>
              <a:buNone/>
            </a:pPr>
            <a:r>
              <a:rPr lang="en-GB" altLang="de-DE" sz="1000" smtClean="0">
                <a:cs typeface="Times New Roman" pitchFamily="18" charset="0"/>
              </a:rPr>
              <a:t>ISR		Idle mode Signaling Reduction</a:t>
            </a:r>
          </a:p>
          <a:p>
            <a:pPr eaLnBrk="1" hangingPunct="1">
              <a:buFontTx/>
              <a:buNone/>
            </a:pPr>
            <a:r>
              <a:rPr lang="en-GB" altLang="de-DE" sz="1000" smtClean="0">
                <a:cs typeface="Times New Roman" pitchFamily="18" charset="0"/>
              </a:rPr>
              <a:t>LIPA		Local IP Access</a:t>
            </a:r>
          </a:p>
          <a:p>
            <a:pPr eaLnBrk="1" hangingPunct="1">
              <a:buFontTx/>
              <a:buNone/>
            </a:pPr>
            <a:r>
              <a:rPr lang="en-GB" altLang="de-DE" sz="1000" smtClean="0">
                <a:cs typeface="Times New Roman" pitchFamily="18" charset="0"/>
              </a:rPr>
              <a:t>MTC		Machine Type Communication</a:t>
            </a:r>
          </a:p>
        </p:txBody>
      </p:sp>
      <p:sp>
        <p:nvSpPr>
          <p:cNvPr id="46085" name="Rectangle 6"/>
          <p:cNvSpPr>
            <a:spLocks/>
          </p:cNvSpPr>
          <p:nvPr/>
        </p:nvSpPr>
        <p:spPr bwMode="auto">
          <a:xfrm>
            <a:off x="5111750" y="1484313"/>
            <a:ext cx="3997325" cy="50403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marL="342900" indent="-342900">
              <a:spcBef>
                <a:spcPct val="20000"/>
              </a:spcBef>
              <a:buBlip>
                <a:blip r:embed="rId3"/>
              </a:buBlip>
              <a:defRPr sz="2800">
                <a:solidFill>
                  <a:schemeClr val="tx1"/>
                </a:solidFill>
                <a:latin typeface="Calibri" pitchFamily="34" charset="0"/>
              </a:defRPr>
            </a:lvl1pPr>
            <a:lvl2pPr marL="742950" indent="-285750">
              <a:spcBef>
                <a:spcPct val="20000"/>
              </a:spcBef>
              <a:buClr>
                <a:srgbClr val="C00000"/>
              </a:buClr>
              <a:buFont typeface="Arial" charset="0"/>
              <a:buChar char="•"/>
              <a:defRPr sz="2400">
                <a:solidFill>
                  <a:schemeClr val="tx1"/>
                </a:solidFill>
                <a:latin typeface="Calibri" pitchFamily="34" charset="0"/>
              </a:defRPr>
            </a:lvl2pPr>
            <a:lvl3pPr marL="1143000" indent="-228600">
              <a:spcBef>
                <a:spcPct val="20000"/>
              </a:spcBef>
              <a:buFont typeface="Arial" charset="0"/>
              <a:buChar char="•"/>
              <a:defRPr sz="2000">
                <a:solidFill>
                  <a:schemeClr val="tx1"/>
                </a:solidFill>
                <a:latin typeface="Calibri" pitchFamily="34" charset="0"/>
              </a:defRPr>
            </a:lvl3pPr>
            <a:lvl4pPr marL="1600200" indent="-228600">
              <a:spcBef>
                <a:spcPct val="20000"/>
              </a:spcBef>
              <a:buFont typeface="Arial" charset="0"/>
              <a:buChar char="–"/>
              <a:defRPr>
                <a:solidFill>
                  <a:schemeClr val="tx1"/>
                </a:solidFill>
                <a:latin typeface="Calibri" pitchFamily="34" charset="0"/>
              </a:defRPr>
            </a:lvl4pPr>
            <a:lvl5pPr marL="2057400" indent="-228600">
              <a:spcBef>
                <a:spcPct val="20000"/>
              </a:spcBef>
              <a:buFont typeface="Arial" charset="0"/>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1600">
                <a:solidFill>
                  <a:schemeClr val="tx1"/>
                </a:solidFill>
                <a:latin typeface="Calibri" pitchFamily="34" charset="0"/>
              </a:defRPr>
            </a:lvl9pPr>
          </a:lstStyle>
          <a:p>
            <a:pPr>
              <a:buFontTx/>
              <a:buNone/>
            </a:pPr>
            <a:r>
              <a:rPr lang="en-GB" altLang="de-DE" sz="1000">
                <a:cs typeface="Times New Roman" pitchFamily="18" charset="0"/>
              </a:rPr>
              <a:t>MBR		Maximum Bitrate</a:t>
            </a:r>
          </a:p>
          <a:p>
            <a:pPr>
              <a:buFontTx/>
              <a:buNone/>
            </a:pPr>
            <a:r>
              <a:rPr lang="en-GB" altLang="de-DE" sz="1000">
                <a:cs typeface="Times New Roman" pitchFamily="18" charset="0"/>
              </a:rPr>
              <a:t>MO-LR	Mobile Originated Location Request</a:t>
            </a:r>
          </a:p>
          <a:p>
            <a:pPr>
              <a:buFontTx/>
              <a:buNone/>
            </a:pPr>
            <a:r>
              <a:rPr lang="en-GB" altLang="de-DE" sz="1000">
                <a:cs typeface="Times New Roman" pitchFamily="18" charset="0"/>
              </a:rPr>
              <a:t>MT-LR		Mobile Terminated Location Request</a:t>
            </a:r>
          </a:p>
          <a:p>
            <a:pPr>
              <a:buFontTx/>
              <a:buNone/>
            </a:pPr>
            <a:r>
              <a:rPr lang="en-GB" altLang="de-DE" sz="1000">
                <a:cs typeface="Times New Roman" pitchFamily="18" charset="0"/>
              </a:rPr>
              <a:t>NIMTC	Network Improvements for Machine-Type 	Communications</a:t>
            </a:r>
          </a:p>
          <a:p>
            <a:pPr>
              <a:buFontTx/>
              <a:buNone/>
            </a:pPr>
            <a:r>
              <a:rPr lang="en-GB" altLang="de-DE" sz="1000">
                <a:cs typeface="Times New Roman" pitchFamily="18" charset="0"/>
              </a:rPr>
              <a:t>NMO		Network Mode of Operation</a:t>
            </a:r>
          </a:p>
          <a:p>
            <a:pPr>
              <a:buFontTx/>
              <a:buNone/>
            </a:pPr>
            <a:r>
              <a:rPr lang="en-GB" altLang="de-DE" sz="1000">
                <a:cs typeface="Times New Roman" pitchFamily="18" charset="0"/>
              </a:rPr>
              <a:t>OCS		Online Charging System</a:t>
            </a:r>
          </a:p>
          <a:p>
            <a:pPr>
              <a:buFontTx/>
              <a:buNone/>
            </a:pPr>
            <a:r>
              <a:rPr lang="en-GB" altLang="de-DE" sz="1000">
                <a:cs typeface="Times New Roman" pitchFamily="18" charset="0"/>
              </a:rPr>
              <a:t>OMR		Optimal Media Routing</a:t>
            </a:r>
          </a:p>
          <a:p>
            <a:pPr>
              <a:buFontTx/>
              <a:buNone/>
            </a:pPr>
            <a:r>
              <a:rPr lang="en-GB" altLang="de-DE" sz="1000">
                <a:cs typeface="Times New Roman" pitchFamily="18" charset="0"/>
              </a:rPr>
              <a:t>PCC		Policy Control and Charging</a:t>
            </a:r>
          </a:p>
          <a:p>
            <a:pPr>
              <a:buFontTx/>
              <a:buNone/>
            </a:pPr>
            <a:r>
              <a:rPr lang="en-GB" altLang="de-DE" sz="1000">
                <a:cs typeface="Times New Roman" pitchFamily="18" charset="0"/>
              </a:rPr>
              <a:t>PCO		Protocol Configuration Option</a:t>
            </a:r>
          </a:p>
          <a:p>
            <a:pPr>
              <a:buFontTx/>
              <a:buNone/>
            </a:pPr>
            <a:r>
              <a:rPr lang="en-GB" altLang="de-DE" sz="1000">
                <a:cs typeface="Times New Roman" pitchFamily="18" charset="0"/>
              </a:rPr>
              <a:t>PCRF		Policy and Charging Rules Function</a:t>
            </a:r>
          </a:p>
          <a:p>
            <a:pPr>
              <a:buFontTx/>
              <a:buNone/>
            </a:pPr>
            <a:r>
              <a:rPr lang="en-GB" altLang="de-DE" sz="1000">
                <a:cs typeface="Times New Roman" pitchFamily="18" charset="0"/>
              </a:rPr>
              <a:t>PMIP		Proxy Mobile IP</a:t>
            </a:r>
          </a:p>
          <a:p>
            <a:pPr>
              <a:buFontTx/>
              <a:buNone/>
            </a:pPr>
            <a:r>
              <a:rPr lang="en-GB" altLang="de-DE" sz="1000">
                <a:cs typeface="Times New Roman" pitchFamily="18" charset="0"/>
              </a:rPr>
              <a:t>RAB		Radio Access Bearer</a:t>
            </a:r>
          </a:p>
          <a:p>
            <a:pPr>
              <a:buFontTx/>
              <a:buNone/>
            </a:pPr>
            <a:r>
              <a:rPr lang="en-GB" altLang="de-DE" sz="1000">
                <a:cs typeface="Times New Roman" pitchFamily="18" charset="0"/>
              </a:rPr>
              <a:t>RAT		Radio Access Technology</a:t>
            </a:r>
          </a:p>
          <a:p>
            <a:pPr>
              <a:buFontTx/>
              <a:buNone/>
            </a:pPr>
            <a:r>
              <a:rPr lang="en-GB" altLang="de-DE" sz="1000">
                <a:cs typeface="Times New Roman" pitchFamily="18" charset="0"/>
              </a:rPr>
              <a:t>QCI		QoS Class Identifier</a:t>
            </a:r>
          </a:p>
          <a:p>
            <a:pPr>
              <a:buFontTx/>
              <a:buNone/>
            </a:pPr>
            <a:r>
              <a:rPr lang="en-GB" altLang="de-DE" sz="1000">
                <a:cs typeface="Times New Roman" pitchFamily="18" charset="0"/>
              </a:rPr>
              <a:t>SAE		System Architecture Evolution</a:t>
            </a:r>
          </a:p>
          <a:p>
            <a:pPr>
              <a:buFontTx/>
              <a:buNone/>
            </a:pPr>
            <a:r>
              <a:rPr lang="en-GB" altLang="de-DE" sz="1000">
                <a:cs typeface="Times New Roman" pitchFamily="18" charset="0"/>
              </a:rPr>
              <a:t>SIPTO		Selected IP Traffic Offload</a:t>
            </a:r>
          </a:p>
          <a:p>
            <a:pPr>
              <a:buFontTx/>
              <a:buNone/>
            </a:pPr>
            <a:r>
              <a:rPr lang="en-GB" altLang="de-DE" sz="1000">
                <a:cs typeface="Times New Roman" pitchFamily="18" charset="0"/>
              </a:rPr>
              <a:t>SPR		Subscriber Profile Repository</a:t>
            </a:r>
          </a:p>
          <a:p>
            <a:pPr>
              <a:buFontTx/>
              <a:buNone/>
            </a:pPr>
            <a:r>
              <a:rPr lang="en-GB" altLang="de-DE" sz="1000">
                <a:cs typeface="Times New Roman" pitchFamily="18" charset="0"/>
              </a:rPr>
              <a:t>SRB		Single Radio-Bearer</a:t>
            </a:r>
          </a:p>
          <a:p>
            <a:pPr>
              <a:buFontTx/>
              <a:buNone/>
            </a:pPr>
            <a:r>
              <a:rPr lang="en-GB" altLang="de-DE" sz="1000">
                <a:cs typeface="Times New Roman" pitchFamily="18" charset="0"/>
              </a:rPr>
              <a:t>SR-VCC	Single Radio VCC</a:t>
            </a:r>
          </a:p>
          <a:p>
            <a:pPr>
              <a:buFontTx/>
              <a:buNone/>
            </a:pPr>
            <a:r>
              <a:rPr lang="en-GB" altLang="de-DE" sz="1000">
                <a:cs typeface="Times New Roman" pitchFamily="18" charset="0"/>
              </a:rPr>
              <a:t>T-ADS		Terminating Access Domain Selection</a:t>
            </a:r>
          </a:p>
          <a:p>
            <a:pPr>
              <a:buFontTx/>
              <a:buNone/>
            </a:pPr>
            <a:r>
              <a:rPr lang="en-GB" altLang="de-DE" sz="1000">
                <a:cs typeface="Times New Roman" pitchFamily="18" charset="0"/>
              </a:rPr>
              <a:t>TAU		Tracking Area Update</a:t>
            </a:r>
          </a:p>
          <a:p>
            <a:pPr>
              <a:buFontTx/>
              <a:buNone/>
            </a:pPr>
            <a:r>
              <a:rPr lang="en-GB" altLang="de-DE" sz="1000">
                <a:cs typeface="Times New Roman" pitchFamily="18" charset="0"/>
              </a:rPr>
              <a:t>TDF		Traffic Detection Function</a:t>
            </a:r>
          </a:p>
          <a:p>
            <a:pPr>
              <a:buFontTx/>
              <a:buNone/>
            </a:pPr>
            <a:r>
              <a:rPr lang="en-GB" altLang="de-DE" sz="1000">
                <a:cs typeface="Times New Roman" pitchFamily="18" charset="0"/>
              </a:rPr>
              <a:t>TEID		Tunnel End Point Identifier</a:t>
            </a:r>
          </a:p>
          <a:p>
            <a:pPr>
              <a:buFontTx/>
              <a:buNone/>
            </a:pPr>
            <a:r>
              <a:rPr lang="en-GB" altLang="de-DE" sz="1000">
                <a:cs typeface="Times New Roman" pitchFamily="18" charset="0"/>
              </a:rPr>
              <a:t>TFT		Traffic Flow Template</a:t>
            </a:r>
          </a:p>
          <a:p>
            <a:pPr>
              <a:buFontTx/>
              <a:buNone/>
            </a:pPr>
            <a:r>
              <a:rPr lang="en-GB" altLang="de-DE" sz="1000">
                <a:cs typeface="Times New Roman" pitchFamily="18" charset="0"/>
              </a:rPr>
              <a:t>TOF		Traffic Offload Function</a:t>
            </a:r>
          </a:p>
          <a:p>
            <a:pPr>
              <a:buFontTx/>
              <a:buNone/>
            </a:pPr>
            <a:r>
              <a:rPr lang="en-GB" altLang="de-DE" sz="1000">
                <a:cs typeface="Times New Roman" pitchFamily="18" charset="0"/>
              </a:rPr>
              <a:t>VCC		Voice Call Continuity</a:t>
            </a:r>
          </a:p>
        </p:txBody>
      </p:sp>
    </p:spTree>
  </p:cSld>
  <p:clrMapOvr>
    <a:masterClrMapping/>
  </p:clrMapOvr>
  <p:transition advTm="161"/>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itle 6"/>
          <p:cNvSpPr>
            <a:spLocks noGrp="1"/>
          </p:cNvSpPr>
          <p:nvPr>
            <p:ph type="title"/>
          </p:nvPr>
        </p:nvSpPr>
        <p:spPr/>
        <p:txBody>
          <a:bodyPr/>
          <a:lstStyle/>
          <a:p>
            <a:pPr eaLnBrk="1" hangingPunct="1"/>
            <a:r>
              <a:rPr lang="de-DE" altLang="de-DE" smtClean="0"/>
              <a:t>Abbreviations (2/2)</a:t>
            </a:r>
          </a:p>
        </p:txBody>
      </p:sp>
      <p:sp>
        <p:nvSpPr>
          <p:cNvPr id="47107" name="Content Placeholder 8"/>
          <p:cNvSpPr>
            <a:spLocks noGrp="1"/>
          </p:cNvSpPr>
          <p:nvPr>
            <p:ph sz="half" idx="2"/>
          </p:nvPr>
        </p:nvSpPr>
        <p:spPr/>
        <p:txBody>
          <a:bodyPr/>
          <a:lstStyle/>
          <a:p>
            <a:pPr eaLnBrk="1" hangingPunct="1"/>
            <a:endParaRPr lang="de-DE" altLang="de-DE" smtClean="0"/>
          </a:p>
        </p:txBody>
      </p:sp>
      <p:sp>
        <p:nvSpPr>
          <p:cNvPr id="47108" name="Rectangle 3"/>
          <p:cNvSpPr>
            <a:spLocks noGrp="1"/>
          </p:cNvSpPr>
          <p:nvPr>
            <p:ph sz="half" idx="1"/>
          </p:nvPr>
        </p:nvSpPr>
        <p:spPr/>
        <p:txBody>
          <a:bodyPr/>
          <a:lstStyle/>
          <a:p>
            <a:pPr eaLnBrk="1" hangingPunct="1">
              <a:buFontTx/>
              <a:buNone/>
            </a:pPr>
            <a:r>
              <a:rPr lang="en-GB" altLang="de-DE" sz="1000" dirty="0" err="1" smtClean="0">
                <a:cs typeface="Times New Roman" pitchFamily="18" charset="0"/>
              </a:rPr>
              <a:t>GCSE_LTE</a:t>
            </a:r>
            <a:r>
              <a:rPr lang="en-GB" altLang="de-DE" sz="1000" dirty="0" smtClean="0">
                <a:cs typeface="Times New Roman" pitchFamily="18" charset="0"/>
              </a:rPr>
              <a:t>	Group Communication System Enablers for LTE</a:t>
            </a:r>
          </a:p>
          <a:p>
            <a:pPr eaLnBrk="1" hangingPunct="1">
              <a:buFontTx/>
              <a:buNone/>
            </a:pPr>
            <a:r>
              <a:rPr lang="en-GB" altLang="de-DE" sz="1000" dirty="0" err="1" smtClean="0">
                <a:cs typeface="Times New Roman" pitchFamily="18" charset="0"/>
              </a:rPr>
              <a:t>ProSe</a:t>
            </a:r>
            <a:r>
              <a:rPr lang="en-GB" altLang="de-DE" sz="1000" dirty="0" smtClean="0">
                <a:cs typeface="Times New Roman" pitchFamily="18" charset="0"/>
              </a:rPr>
              <a:t>		Proximity-based Services</a:t>
            </a:r>
          </a:p>
          <a:p>
            <a:pPr eaLnBrk="1" hangingPunct="1">
              <a:buFontTx/>
              <a:buNone/>
            </a:pPr>
            <a:r>
              <a:rPr lang="en-GB" altLang="de-DE" sz="1000" dirty="0" err="1" smtClean="0">
                <a:cs typeface="Times New Roman" pitchFamily="18" charset="0"/>
              </a:rPr>
              <a:t>MuSe</a:t>
            </a:r>
            <a:r>
              <a:rPr lang="en-GB" altLang="de-DE" sz="1000" dirty="0" smtClean="0">
                <a:cs typeface="Times New Roman" pitchFamily="18" charset="0"/>
              </a:rPr>
              <a:t>		Multipoint Service</a:t>
            </a:r>
          </a:p>
          <a:p>
            <a:pPr eaLnBrk="1" hangingPunct="1">
              <a:buFontTx/>
              <a:buNone/>
            </a:pPr>
            <a:r>
              <a:rPr lang="en-GB" altLang="de-DE" sz="1000" dirty="0" err="1" smtClean="0">
                <a:cs typeface="Times New Roman" pitchFamily="18" charset="0"/>
              </a:rPr>
              <a:t>PtP</a:t>
            </a:r>
            <a:r>
              <a:rPr lang="en-GB" altLang="de-DE" sz="1000" dirty="0" smtClean="0">
                <a:cs typeface="Times New Roman" pitchFamily="18" charset="0"/>
              </a:rPr>
              <a:t>		Point to Point</a:t>
            </a:r>
          </a:p>
          <a:p>
            <a:pPr eaLnBrk="1" hangingPunct="1">
              <a:buFontTx/>
              <a:buNone/>
            </a:pPr>
            <a:r>
              <a:rPr lang="en-GB" altLang="de-DE" sz="1000" dirty="0" err="1" smtClean="0">
                <a:cs typeface="Times New Roman" pitchFamily="18" charset="0"/>
              </a:rPr>
              <a:t>PtM</a:t>
            </a:r>
            <a:r>
              <a:rPr lang="en-GB" altLang="de-DE" sz="1000" dirty="0" smtClean="0">
                <a:cs typeface="Times New Roman" pitchFamily="18" charset="0"/>
              </a:rPr>
              <a:t>		Point to Multipoint</a:t>
            </a:r>
          </a:p>
          <a:p>
            <a:pPr eaLnBrk="1" hangingPunct="1">
              <a:buFontTx/>
              <a:buNone/>
            </a:pPr>
            <a:r>
              <a:rPr lang="en-GB" altLang="de-DE" sz="1000" dirty="0" smtClean="0">
                <a:cs typeface="Times New Roman" pitchFamily="18" charset="0"/>
              </a:rPr>
              <a:t>IOPS		Isolated E-UTRAN operation for public safety</a:t>
            </a:r>
          </a:p>
          <a:p>
            <a:pPr eaLnBrk="1" hangingPunct="1">
              <a:buFontTx/>
              <a:buNone/>
            </a:pPr>
            <a:r>
              <a:rPr lang="en-GB" altLang="de-DE" sz="1000" dirty="0" smtClean="0">
                <a:cs typeface="Times New Roman" pitchFamily="18" charset="0"/>
              </a:rPr>
              <a:t>MCPTT	Mission Critical Push To Talk over LTE</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p:txBody>
          <a:bodyPr/>
          <a:lstStyle/>
          <a:p>
            <a:pPr eaLnBrk="1" hangingPunct="1"/>
            <a:r>
              <a:rPr lang="de-DE" altLang="de-DE" dirty="0" smtClean="0"/>
              <a:t>1) General Aspects (2/8)</a:t>
            </a:r>
          </a:p>
        </p:txBody>
      </p:sp>
      <p:sp>
        <p:nvSpPr>
          <p:cNvPr id="7171" name="Rectangle 3"/>
          <p:cNvSpPr>
            <a:spLocks noGrp="1"/>
          </p:cNvSpPr>
          <p:nvPr>
            <p:ph idx="1"/>
          </p:nvPr>
        </p:nvSpPr>
        <p:spPr>
          <a:xfrm>
            <a:off x="457200" y="1600200"/>
            <a:ext cx="8229600" cy="4732338"/>
          </a:xfrm>
        </p:spPr>
        <p:txBody>
          <a:bodyPr/>
          <a:lstStyle/>
          <a:p>
            <a:pPr eaLnBrk="1" hangingPunct="1"/>
            <a:r>
              <a:rPr lang="en-GB" altLang="ko-KR" sz="2400" dirty="0" smtClean="0">
                <a:ea typeface="Gulim" pitchFamily="34" charset="-127"/>
                <a:cs typeface="Arial" charset="0"/>
              </a:rPr>
              <a:t>SA2 </a:t>
            </a:r>
            <a:r>
              <a:rPr lang="en-GB" altLang="ko-KR" sz="2400" dirty="0" err="1" smtClean="0">
                <a:ea typeface="Gulim" pitchFamily="34" charset="-127"/>
                <a:cs typeface="Arial" charset="0"/>
              </a:rPr>
              <a:t>WG</a:t>
            </a:r>
            <a:r>
              <a:rPr lang="en-GB" altLang="ko-KR" sz="2400" dirty="0" smtClean="0">
                <a:ea typeface="Gulim" pitchFamily="34" charset="-127"/>
                <a:cs typeface="Arial" charset="0"/>
              </a:rPr>
              <a:t> Officials</a:t>
            </a:r>
          </a:p>
          <a:p>
            <a:pPr lvl="1" eaLnBrk="1" hangingPunct="1"/>
            <a:r>
              <a:rPr lang="en-GB" altLang="ko-KR" sz="1800" dirty="0" smtClean="0">
                <a:latin typeface="Arial" charset="0"/>
                <a:ea typeface="Gulim" pitchFamily="34" charset="-127"/>
                <a:cs typeface="Arial" charset="0"/>
              </a:rPr>
              <a:t>Chairman: Frank Mademann (Huawei)</a:t>
            </a:r>
          </a:p>
          <a:p>
            <a:pPr lvl="1" eaLnBrk="1" hangingPunct="1"/>
            <a:r>
              <a:rPr lang="en-GB" altLang="ko-KR" sz="1800" dirty="0" smtClean="0">
                <a:latin typeface="Arial" charset="0"/>
                <a:ea typeface="Gulim" pitchFamily="34" charset="-127"/>
                <a:cs typeface="Arial" charset="0"/>
              </a:rPr>
              <a:t>Vice Chairmen: Krisztian Kiss (Apple), Puneet Jain (Intel).</a:t>
            </a:r>
            <a:endParaRPr lang="en-GB" altLang="ko-KR" sz="1400" b="1" dirty="0" smtClean="0">
              <a:solidFill>
                <a:srgbClr val="7030A0"/>
              </a:solidFill>
              <a:latin typeface="Arial" charset="0"/>
              <a:ea typeface="Gulim" pitchFamily="34" charset="-127"/>
              <a:cs typeface="Arial" charset="0"/>
            </a:endParaRPr>
          </a:p>
          <a:p>
            <a:pPr lvl="1" eaLnBrk="1" hangingPunct="1"/>
            <a:r>
              <a:rPr lang="en-GB" altLang="ko-KR" sz="1800" dirty="0" smtClean="0">
                <a:latin typeface="Arial" charset="0"/>
                <a:ea typeface="Gulim" pitchFamily="34" charset="-127"/>
                <a:cs typeface="Arial" charset="0"/>
              </a:rPr>
              <a:t>Secretary: Maurice Pope (MCC)</a:t>
            </a:r>
          </a:p>
          <a:p>
            <a:pPr eaLnBrk="1" hangingPunct="1"/>
            <a:r>
              <a:rPr lang="en-GB" altLang="ko-KR" sz="2000" dirty="0" smtClean="0">
                <a:latin typeface="Arial" charset="0"/>
                <a:ea typeface="Gulim" pitchFamily="34" charset="-127"/>
                <a:cs typeface="Arial" charset="0"/>
              </a:rPr>
              <a:t> </a:t>
            </a:r>
            <a:r>
              <a:rPr lang="en-GB" altLang="ko-KR" sz="2400" dirty="0" smtClean="0">
                <a:ea typeface="Gulim" pitchFamily="34" charset="-127"/>
                <a:cs typeface="Arial" charset="0"/>
              </a:rPr>
              <a:t>Parallel sessions held in the last plenary cycle</a:t>
            </a:r>
            <a:endParaRPr lang="en-US" altLang="de-DE" sz="1600" dirty="0" smtClean="0">
              <a:cs typeface="Arial" charset="0"/>
            </a:endParaRPr>
          </a:p>
          <a:p>
            <a:pPr lvl="1" eaLnBrk="1" hangingPunct="1"/>
            <a:endParaRPr lang="en-GB" altLang="de-DE" sz="1800" b="1" dirty="0" smtClean="0">
              <a:solidFill>
                <a:srgbClr val="7030A0"/>
              </a:solidFill>
              <a:latin typeface="Arial" charset="0"/>
              <a:cs typeface="Arial" charset="0"/>
            </a:endParaRPr>
          </a:p>
          <a:p>
            <a:pPr lvl="1" eaLnBrk="1" hangingPunct="1"/>
            <a:r>
              <a:rPr lang="en-GB" altLang="de-DE" sz="1800" b="1" dirty="0" smtClean="0">
                <a:solidFill>
                  <a:srgbClr val="7030A0"/>
                </a:solidFill>
                <a:latin typeface="Arial" charset="0"/>
                <a:cs typeface="Arial" charset="0"/>
              </a:rPr>
              <a:t>Many thanks to Maurice and the parallel session chairs Puneet Jain, Krisztian Kiss, Shabnam Sultana, Chris Joul, Antoine Mouquet and Haris Zisimopoulos for their outstanding support!</a:t>
            </a: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itle 6"/>
          <p:cNvSpPr>
            <a:spLocks noGrp="1"/>
          </p:cNvSpPr>
          <p:nvPr>
            <p:ph type="title"/>
          </p:nvPr>
        </p:nvSpPr>
        <p:spPr/>
        <p:txBody>
          <a:bodyPr/>
          <a:lstStyle/>
          <a:p>
            <a:pPr eaLnBrk="1" hangingPunct="1"/>
            <a:r>
              <a:rPr lang="de-DE" altLang="de-DE" dirty="0" smtClean="0"/>
              <a:t>Backup (1/2)</a:t>
            </a:r>
            <a:br>
              <a:rPr lang="de-DE" altLang="de-DE" dirty="0" smtClean="0"/>
            </a:br>
            <a:r>
              <a:rPr lang="de-DE" altLang="de-DE" dirty="0" smtClean="0"/>
              <a:t>Tdoc status per NG key issue</a:t>
            </a:r>
          </a:p>
        </p:txBody>
      </p:sp>
      <p:graphicFrame>
        <p:nvGraphicFramePr>
          <p:cNvPr id="6" name="Table 5"/>
          <p:cNvGraphicFramePr>
            <a:graphicFrameLocks noGrp="1"/>
          </p:cNvGraphicFramePr>
          <p:nvPr/>
        </p:nvGraphicFramePr>
        <p:xfrm>
          <a:off x="862642" y="2255520"/>
          <a:ext cx="6443985" cy="2765056"/>
        </p:xfrm>
        <a:graphic>
          <a:graphicData uri="http://schemas.openxmlformats.org/drawingml/2006/table">
            <a:tbl>
              <a:tblPr/>
              <a:tblGrid>
                <a:gridCol w="1274881"/>
                <a:gridCol w="606017"/>
                <a:gridCol w="636692"/>
                <a:gridCol w="686820"/>
                <a:gridCol w="912019"/>
                <a:gridCol w="2327556"/>
              </a:tblGrid>
              <a:tr h="197504">
                <a:tc>
                  <a:txBody>
                    <a:bodyPr/>
                    <a:lstStyle/>
                    <a:p>
                      <a:pPr algn="just">
                        <a:spcAft>
                          <a:spcPts val="0"/>
                        </a:spcAft>
                      </a:pPr>
                      <a:endParaRPr lang="en-US" sz="1100" dirty="0">
                        <a:latin typeface="Calibri"/>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100" b="1">
                          <a:latin typeface="Calibri"/>
                          <a:ea typeface="宋体"/>
                          <a:cs typeface="Times New Roman"/>
                        </a:rPr>
                        <a:t>noted</a:t>
                      </a:r>
                      <a:endParaRPr lang="en-US" sz="1100">
                        <a:latin typeface="Calibri"/>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100" b="1">
                          <a:latin typeface="Calibri"/>
                          <a:ea typeface="宋体"/>
                          <a:cs typeface="Times New Roman"/>
                        </a:rPr>
                        <a:t>agreed</a:t>
                      </a:r>
                      <a:endParaRPr lang="en-US" sz="1100">
                        <a:latin typeface="Calibri"/>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100" b="1">
                          <a:latin typeface="Calibri"/>
                          <a:ea typeface="宋体"/>
                          <a:cs typeface="Times New Roman"/>
                        </a:rPr>
                        <a:t>merged</a:t>
                      </a:r>
                      <a:endParaRPr lang="en-US" sz="1100">
                        <a:latin typeface="Calibri"/>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100" b="1">
                          <a:latin typeface="Calibri"/>
                          <a:ea typeface="宋体"/>
                          <a:cs typeface="Times New Roman"/>
                        </a:rPr>
                        <a:t>unhandled</a:t>
                      </a:r>
                      <a:endParaRPr lang="en-US" sz="1100">
                        <a:latin typeface="Calibri"/>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100" b="1">
                          <a:latin typeface="Calibri"/>
                          <a:ea typeface="宋体"/>
                          <a:cs typeface="Times New Roman"/>
                        </a:rPr>
                        <a:t>comments</a:t>
                      </a:r>
                      <a:endParaRPr lang="en-US" sz="1100">
                        <a:latin typeface="Calibri"/>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97504">
                <a:tc>
                  <a:txBody>
                    <a:bodyPr/>
                    <a:lstStyle/>
                    <a:p>
                      <a:pPr algn="just">
                        <a:spcAft>
                          <a:spcPts val="0"/>
                        </a:spcAft>
                      </a:pPr>
                      <a:r>
                        <a:rPr lang="en-US" sz="1100">
                          <a:latin typeface="Calibri"/>
                          <a:ea typeface="宋体"/>
                          <a:cs typeface="Times New Roman"/>
                        </a:rPr>
                        <a:t>6.10.0 common</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100">
                          <a:latin typeface="Calibri"/>
                          <a:ea typeface="宋体"/>
                          <a:cs typeface="Times New Roman"/>
                        </a:rPr>
                        <a:t>4</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100">
                          <a:latin typeface="Calibri"/>
                          <a:ea typeface="宋体"/>
                          <a:cs typeface="Times New Roman"/>
                        </a:rPr>
                        <a:t>10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100">
                          <a:latin typeface="Calibri"/>
                          <a:ea typeface="宋体"/>
                          <a:cs typeface="Times New Roman"/>
                        </a:rPr>
                        <a:t>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100">
                          <a:latin typeface="Calibri"/>
                          <a:ea typeface="宋体"/>
                          <a:cs typeface="Times New Roman"/>
                        </a:rPr>
                        <a:t>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100">
                        <a:latin typeface="Calibri"/>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97504">
                <a:tc>
                  <a:txBody>
                    <a:bodyPr/>
                    <a:lstStyle/>
                    <a:p>
                      <a:pPr algn="just">
                        <a:spcAft>
                          <a:spcPts val="0"/>
                        </a:spcAft>
                      </a:pPr>
                      <a:r>
                        <a:rPr lang="en-US" sz="1100">
                          <a:latin typeface="Calibri"/>
                          <a:ea typeface="宋体"/>
                          <a:cs typeface="Times New Roman"/>
                        </a:rPr>
                        <a:t>6.10.1 slicing</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100">
                          <a:latin typeface="Calibri"/>
                          <a:ea typeface="宋体"/>
                          <a:cs typeface="Times New Roman"/>
                        </a:rPr>
                        <a:t>2</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100">
                          <a:latin typeface="Calibri"/>
                          <a:ea typeface="宋体"/>
                          <a:cs typeface="Times New Roman"/>
                        </a:rPr>
                        <a:t>4</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100">
                        <a:latin typeface="Calibri"/>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100">
                          <a:latin typeface="Calibri"/>
                          <a:ea typeface="宋体"/>
                          <a:cs typeface="Times New Roman"/>
                        </a:rPr>
                        <a:t>21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100">
                          <a:latin typeface="Calibri"/>
                          <a:ea typeface="宋体"/>
                          <a:cs typeface="Times New Roman"/>
                        </a:rPr>
                        <a:t>½ on selection/association</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97504">
                <a:tc>
                  <a:txBody>
                    <a:bodyPr/>
                    <a:lstStyle/>
                    <a:p>
                      <a:pPr algn="just">
                        <a:spcAft>
                          <a:spcPts val="0"/>
                        </a:spcAft>
                      </a:pPr>
                      <a:r>
                        <a:rPr lang="en-US" sz="1100">
                          <a:latin typeface="Calibri"/>
                          <a:ea typeface="宋体"/>
                          <a:cs typeface="Times New Roman"/>
                        </a:rPr>
                        <a:t>6.10.2 QoS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100">
                          <a:latin typeface="Calibri"/>
                          <a:ea typeface="宋体"/>
                          <a:cs typeface="Times New Roman"/>
                        </a:rPr>
                        <a:t>5</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100">
                          <a:latin typeface="Calibri"/>
                          <a:ea typeface="宋体"/>
                          <a:cs typeface="Times New Roman"/>
                        </a:rPr>
                        <a:t>11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100">
                        <a:latin typeface="Calibri"/>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100">
                          <a:latin typeface="Calibri"/>
                          <a:ea typeface="宋体"/>
                          <a:cs typeface="Times New Roman"/>
                        </a:rPr>
                        <a:t>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100">
                        <a:latin typeface="Calibri"/>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97504">
                <a:tc>
                  <a:txBody>
                    <a:bodyPr/>
                    <a:lstStyle/>
                    <a:p>
                      <a:pPr algn="just">
                        <a:spcAft>
                          <a:spcPts val="0"/>
                        </a:spcAft>
                      </a:pPr>
                      <a:r>
                        <a:rPr lang="en-US" sz="1100">
                          <a:latin typeface="Calibri"/>
                          <a:ea typeface="宋体"/>
                          <a:cs typeface="Times New Roman"/>
                        </a:rPr>
                        <a:t>6.10.3 MM</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100">
                          <a:latin typeface="Calibri"/>
                          <a:ea typeface="宋体"/>
                          <a:cs typeface="Times New Roman"/>
                        </a:rPr>
                        <a:t>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100">
                          <a:latin typeface="Calibri"/>
                          <a:ea typeface="宋体"/>
                          <a:cs typeface="Times New Roman"/>
                        </a:rPr>
                        <a:t>7</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100">
                        <a:latin typeface="Calibri"/>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100">
                          <a:latin typeface="Calibri"/>
                          <a:ea typeface="宋体"/>
                          <a:cs typeface="Times New Roman"/>
                        </a:rPr>
                        <a:t>8</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100">
                          <a:latin typeface="Calibri"/>
                          <a:ea typeface="宋体"/>
                          <a:cs typeface="Times New Roman"/>
                        </a:rPr>
                        <a:t>½ on mobility on demand</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97504">
                <a:tc>
                  <a:txBody>
                    <a:bodyPr/>
                    <a:lstStyle/>
                    <a:p>
                      <a:pPr algn="just">
                        <a:spcAft>
                          <a:spcPts val="0"/>
                        </a:spcAft>
                      </a:pPr>
                      <a:r>
                        <a:rPr lang="en-US" sz="1100">
                          <a:latin typeface="Calibri"/>
                          <a:ea typeface="宋体"/>
                          <a:cs typeface="Times New Roman"/>
                        </a:rPr>
                        <a:t>6.10.4 SM</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100">
                          <a:latin typeface="Calibri"/>
                          <a:ea typeface="宋体"/>
                          <a:cs typeface="Times New Roman"/>
                        </a:rPr>
                        <a:t>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100">
                          <a:latin typeface="Calibri"/>
                          <a:ea typeface="宋体"/>
                          <a:cs typeface="Times New Roman"/>
                        </a:rPr>
                        <a:t>10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100">
                        <a:latin typeface="Calibri"/>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100">
                          <a:latin typeface="Calibri"/>
                          <a:ea typeface="宋体"/>
                          <a:cs typeface="Times New Roman"/>
                        </a:rPr>
                        <a:t>8</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100">
                        <a:latin typeface="Calibri"/>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95008">
                <a:tc>
                  <a:txBody>
                    <a:bodyPr/>
                    <a:lstStyle/>
                    <a:p>
                      <a:pPr algn="just">
                        <a:spcAft>
                          <a:spcPts val="0"/>
                        </a:spcAft>
                      </a:pPr>
                      <a:r>
                        <a:rPr lang="en-US" sz="1100">
                          <a:latin typeface="Calibri"/>
                          <a:ea typeface="宋体"/>
                          <a:cs typeface="Times New Roman"/>
                        </a:rPr>
                        <a:t>6.10.5 efficient UP</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100">
                          <a:latin typeface="Calibri"/>
                          <a:ea typeface="宋体"/>
                          <a:cs typeface="Times New Roman"/>
                        </a:rPr>
                        <a:t>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100">
                          <a:latin typeface="Calibri"/>
                          <a:ea typeface="宋体"/>
                          <a:cs typeface="Times New Roman"/>
                        </a:rPr>
                        <a:t>3</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100">
                        <a:latin typeface="Calibri"/>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100">
                        <a:latin typeface="Calibri"/>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100">
                        <a:latin typeface="Calibri"/>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97504">
                <a:tc>
                  <a:txBody>
                    <a:bodyPr/>
                    <a:lstStyle/>
                    <a:p>
                      <a:pPr algn="just">
                        <a:spcAft>
                          <a:spcPts val="0"/>
                        </a:spcAft>
                      </a:pPr>
                      <a:r>
                        <a:rPr lang="en-US" sz="1100">
                          <a:latin typeface="Calibri"/>
                          <a:ea typeface="宋体"/>
                          <a:cs typeface="Times New Roman"/>
                        </a:rPr>
                        <a:t>6.10.6 SC</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100">
                          <a:latin typeface="Calibri"/>
                          <a:ea typeface="宋体"/>
                          <a:cs typeface="Times New Roman"/>
                        </a:rPr>
                        <a:t>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100">
                          <a:latin typeface="Calibri"/>
                          <a:ea typeface="宋体"/>
                          <a:cs typeface="Times New Roman"/>
                        </a:rPr>
                        <a:t>9</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100">
                          <a:latin typeface="Calibri"/>
                          <a:ea typeface="宋体"/>
                          <a:cs typeface="Times New Roman"/>
                        </a:rPr>
                        <a:t>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100">
                        <a:latin typeface="Calibri"/>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100">
                        <a:latin typeface="Calibri"/>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95008">
                <a:tc>
                  <a:txBody>
                    <a:bodyPr/>
                    <a:lstStyle/>
                    <a:p>
                      <a:pPr algn="just">
                        <a:spcAft>
                          <a:spcPts val="0"/>
                        </a:spcAft>
                      </a:pPr>
                      <a:r>
                        <a:rPr lang="en-US" sz="1100">
                          <a:latin typeface="Calibri"/>
                          <a:ea typeface="宋体"/>
                          <a:cs typeface="Times New Roman"/>
                        </a:rPr>
                        <a:t>6.10.7 granularity</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100" dirty="0">
                        <a:latin typeface="Calibri"/>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100">
                          <a:latin typeface="Calibri"/>
                          <a:ea typeface="宋体"/>
                          <a:cs typeface="Times New Roman"/>
                        </a:rPr>
                        <a:t>5</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100">
                        <a:latin typeface="Calibri"/>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100">
                        <a:latin typeface="Calibri"/>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100">
                        <a:latin typeface="Calibri"/>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97504">
                <a:tc>
                  <a:txBody>
                    <a:bodyPr/>
                    <a:lstStyle/>
                    <a:p>
                      <a:pPr algn="just">
                        <a:spcAft>
                          <a:spcPts val="0"/>
                        </a:spcAft>
                      </a:pPr>
                      <a:r>
                        <a:rPr lang="en-US" sz="1100">
                          <a:latin typeface="Calibri"/>
                          <a:ea typeface="宋体"/>
                          <a:cs typeface="Times New Roman"/>
                        </a:rPr>
                        <a:t>8.10.8 fct. split</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100">
                          <a:latin typeface="Calibri"/>
                          <a:ea typeface="宋体"/>
                          <a:cs typeface="Times New Roman"/>
                        </a:rPr>
                        <a:t>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100">
                          <a:latin typeface="Calibri"/>
                          <a:ea typeface="宋体"/>
                          <a:cs typeface="Times New Roman"/>
                        </a:rPr>
                        <a:t>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100">
                        <a:latin typeface="Calibri"/>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100">
                          <a:latin typeface="Calibri"/>
                          <a:ea typeface="宋体"/>
                          <a:cs typeface="Times New Roman"/>
                        </a:rPr>
                        <a:t>5</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100">
                          <a:latin typeface="Calibri"/>
                          <a:ea typeface="宋体"/>
                          <a:cs typeface="Times New Roman"/>
                        </a:rPr>
                        <a:t>were rather for the joint session</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97504">
                <a:tc>
                  <a:txBody>
                    <a:bodyPr/>
                    <a:lstStyle/>
                    <a:p>
                      <a:pPr algn="just">
                        <a:spcAft>
                          <a:spcPts val="0"/>
                        </a:spcAft>
                      </a:pPr>
                      <a:r>
                        <a:rPr lang="en-US" sz="1100">
                          <a:latin typeface="Calibri"/>
                          <a:ea typeface="宋体"/>
                          <a:cs typeface="Times New Roman"/>
                        </a:rPr>
                        <a:t>6.10.12 security</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100">
                          <a:latin typeface="Calibri"/>
                          <a:ea typeface="宋体"/>
                          <a:cs typeface="Times New Roman"/>
                        </a:rPr>
                        <a:t>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100">
                          <a:latin typeface="Calibri"/>
                          <a:ea typeface="宋体"/>
                          <a:cs typeface="Times New Roman"/>
                        </a:rPr>
                        <a:t>3</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100">
                        <a:latin typeface="Calibri"/>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100">
                          <a:latin typeface="Calibri"/>
                          <a:ea typeface="宋体"/>
                          <a:cs typeface="Times New Roman"/>
                        </a:rPr>
                        <a:t>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100">
                        <a:latin typeface="Calibri"/>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97504">
                <a:tc>
                  <a:txBody>
                    <a:bodyPr/>
                    <a:lstStyle/>
                    <a:p>
                      <a:pPr algn="just">
                        <a:spcAft>
                          <a:spcPts val="0"/>
                        </a:spcAft>
                      </a:pPr>
                      <a:r>
                        <a:rPr lang="en-US" sz="1100" b="1">
                          <a:latin typeface="Calibri"/>
                          <a:ea typeface="宋体"/>
                          <a:cs typeface="Times New Roman"/>
                        </a:rPr>
                        <a:t>sum</a:t>
                      </a:r>
                      <a:endParaRPr lang="en-US" sz="1100">
                        <a:latin typeface="Calibri"/>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100" b="1">
                          <a:latin typeface="Calibri"/>
                          <a:ea typeface="宋体"/>
                          <a:cs typeface="Times New Roman"/>
                        </a:rPr>
                        <a:t>20</a:t>
                      </a:r>
                      <a:endParaRPr lang="en-US" sz="1100">
                        <a:latin typeface="Calibri"/>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100" b="1">
                          <a:latin typeface="Calibri"/>
                          <a:ea typeface="宋体"/>
                          <a:cs typeface="Times New Roman"/>
                        </a:rPr>
                        <a:t>63</a:t>
                      </a:r>
                      <a:endParaRPr lang="en-US" sz="1100">
                        <a:latin typeface="Calibri"/>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100" b="1">
                          <a:latin typeface="Calibri"/>
                          <a:ea typeface="宋体"/>
                          <a:cs typeface="Times New Roman"/>
                        </a:rPr>
                        <a:t>2</a:t>
                      </a:r>
                      <a:endParaRPr lang="en-US" sz="1100">
                        <a:latin typeface="Calibri"/>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100" b="1">
                          <a:latin typeface="Calibri"/>
                          <a:ea typeface="宋体"/>
                          <a:cs typeface="Times New Roman"/>
                        </a:rPr>
                        <a:t>45</a:t>
                      </a:r>
                      <a:endParaRPr lang="en-US" sz="1100">
                        <a:latin typeface="Calibri"/>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100" dirty="0">
                          <a:latin typeface="Calibri"/>
                          <a:ea typeface="宋体"/>
                          <a:cs typeface="Times New Roman"/>
                        </a:rPr>
                        <a:t>45/130 -&gt; 35% not handled</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itle 6"/>
          <p:cNvSpPr>
            <a:spLocks noGrp="1"/>
          </p:cNvSpPr>
          <p:nvPr>
            <p:ph type="title"/>
          </p:nvPr>
        </p:nvSpPr>
        <p:spPr/>
        <p:txBody>
          <a:bodyPr/>
          <a:lstStyle/>
          <a:p>
            <a:pPr eaLnBrk="1" hangingPunct="1"/>
            <a:r>
              <a:rPr lang="de-DE" altLang="de-DE" dirty="0" smtClean="0"/>
              <a:t>Backup (2/2)</a:t>
            </a:r>
            <a:br>
              <a:rPr lang="de-DE" altLang="de-DE" dirty="0" smtClean="0"/>
            </a:br>
            <a:r>
              <a:rPr lang="de-DE" altLang="de-DE" dirty="0" smtClean="0"/>
              <a:t>SA2 resource allocation in Q3</a:t>
            </a:r>
          </a:p>
        </p:txBody>
      </p:sp>
      <p:graphicFrame>
        <p:nvGraphicFramePr>
          <p:cNvPr id="70658" name="Object 2"/>
          <p:cNvGraphicFramePr>
            <a:graphicFrameLocks noChangeAspect="1"/>
          </p:cNvGraphicFramePr>
          <p:nvPr/>
        </p:nvGraphicFramePr>
        <p:xfrm>
          <a:off x="672861" y="1397000"/>
          <a:ext cx="7712014" cy="4822788"/>
        </p:xfrm>
        <a:graphic>
          <a:graphicData uri="http://schemas.openxmlformats.org/presentationml/2006/ole">
            <p:oleObj spid="_x0000_s70658" name="Worksheet" r:id="rId3" imgW="11820477" imgH="11877570" progId="Excel.Sheet.12">
              <p:embed/>
            </p:oleObj>
          </a:graphicData>
        </a:graphic>
      </p:graphicFrame>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pPr eaLnBrk="1" hangingPunct="1"/>
            <a:r>
              <a:rPr lang="de-DE" altLang="de-DE" dirty="0" smtClean="0"/>
              <a:t>1) General Aspects (3/8)</a:t>
            </a:r>
          </a:p>
        </p:txBody>
      </p:sp>
      <p:sp>
        <p:nvSpPr>
          <p:cNvPr id="8195" name="Content Placeholder 2"/>
          <p:cNvSpPr>
            <a:spLocks noGrp="1"/>
          </p:cNvSpPr>
          <p:nvPr>
            <p:ph idx="1"/>
          </p:nvPr>
        </p:nvSpPr>
        <p:spPr/>
        <p:txBody>
          <a:bodyPr/>
          <a:lstStyle/>
          <a:p>
            <a:pPr eaLnBrk="1" hangingPunct="1"/>
            <a:r>
              <a:rPr lang="de-DE" altLang="de-DE" dirty="0" smtClean="0"/>
              <a:t> No changes in SA2 leadership, elected during SA2#108 and SA2#109 before SA#67.</a:t>
            </a:r>
          </a:p>
          <a:p>
            <a:pPr eaLnBrk="1" hangingPunct="1">
              <a:buNone/>
            </a:pPr>
            <a:endParaRPr lang="de-DE" altLang="de-DE" sz="2000" i="1" dirty="0" smtClean="0">
              <a:solidFill>
                <a:srgbClr val="7030A0"/>
              </a:solidFill>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p:txBody>
          <a:bodyPr/>
          <a:lstStyle/>
          <a:p>
            <a:pPr eaLnBrk="1" hangingPunct="1"/>
            <a:r>
              <a:rPr lang="de-DE" altLang="de-DE" smtClean="0"/>
              <a:t>1) General Aspects (4/8)</a:t>
            </a:r>
          </a:p>
        </p:txBody>
      </p:sp>
      <p:sp>
        <p:nvSpPr>
          <p:cNvPr id="13315" name="Rectangle 4"/>
          <p:cNvSpPr>
            <a:spLocks noChangeArrowheads="1"/>
          </p:cNvSpPr>
          <p:nvPr/>
        </p:nvSpPr>
        <p:spPr bwMode="auto">
          <a:xfrm>
            <a:off x="500063" y="6091238"/>
            <a:ext cx="8255000" cy="342723"/>
          </a:xfrm>
          <a:prstGeom prst="rect">
            <a:avLst/>
          </a:prstGeom>
          <a:noFill/>
          <a:ln w="9525">
            <a:noFill/>
            <a:miter lim="800000"/>
            <a:headEnd/>
            <a:tailEnd/>
          </a:ln>
        </p:spPr>
        <p:txBody>
          <a:bodyPr>
            <a:spAutoFit/>
          </a:bodyPr>
          <a:lstStyle/>
          <a:p>
            <a:pPr>
              <a:lnSpc>
                <a:spcPct val="80000"/>
              </a:lnSpc>
            </a:pPr>
            <a:r>
              <a:rPr lang="en-GB" altLang="ko-KR" sz="2000" dirty="0" smtClean="0">
                <a:solidFill>
                  <a:srgbClr val="000000"/>
                </a:solidFill>
                <a:latin typeface="Calibri" pitchFamily="34" charset="0"/>
                <a:ea typeface="Gulim" pitchFamily="34" charset="-127"/>
              </a:rPr>
              <a:t>823 </a:t>
            </a:r>
            <a:r>
              <a:rPr lang="en-GB" altLang="ko-KR" sz="2000" dirty="0" smtClean="0">
                <a:latin typeface="Calibri" pitchFamily="34" charset="0"/>
                <a:ea typeface="Gulim" pitchFamily="34" charset="-127"/>
              </a:rPr>
              <a:t>people registered on the SA WG2</a:t>
            </a:r>
            <a:r>
              <a:rPr lang="en-US" altLang="de-DE" sz="2000" dirty="0" smtClean="0">
                <a:latin typeface="Calibri" pitchFamily="34" charset="0"/>
                <a:ea typeface="Gulim" pitchFamily="34" charset="-127"/>
              </a:rPr>
              <a:t> </a:t>
            </a:r>
            <a:r>
              <a:rPr lang="en-GB" altLang="ko-KR" sz="2000" dirty="0" smtClean="0">
                <a:latin typeface="Calibri" pitchFamily="34" charset="0"/>
                <a:ea typeface="Gulim" pitchFamily="34" charset="-127"/>
              </a:rPr>
              <a:t>e-mail reflector</a:t>
            </a:r>
            <a:r>
              <a:rPr lang="en-US" altLang="de-DE" sz="2000" dirty="0" smtClean="0">
                <a:latin typeface="Calibri" pitchFamily="34" charset="0"/>
                <a:ea typeface="Gulim" pitchFamily="34" charset="-127"/>
              </a:rPr>
              <a:t> on 1 June 2016</a:t>
            </a:r>
            <a:endParaRPr lang="en-US" altLang="de-DE" sz="2000" dirty="0">
              <a:ea typeface="Gulim" pitchFamily="34" charset="-127"/>
            </a:endParaRPr>
          </a:p>
        </p:txBody>
      </p:sp>
      <p:sp>
        <p:nvSpPr>
          <p:cNvPr id="13316" name="Content Placeholder 2"/>
          <p:cNvSpPr>
            <a:spLocks noGrp="1"/>
          </p:cNvSpPr>
          <p:nvPr>
            <p:ph idx="1"/>
          </p:nvPr>
        </p:nvSpPr>
        <p:spPr>
          <a:xfrm>
            <a:off x="457200" y="1395413"/>
            <a:ext cx="8229600" cy="4695825"/>
          </a:xfrm>
        </p:spPr>
        <p:txBody>
          <a:bodyPr/>
          <a:lstStyle/>
          <a:p>
            <a:pPr>
              <a:lnSpc>
                <a:spcPct val="80000"/>
              </a:lnSpc>
              <a:buFontTx/>
              <a:buNone/>
            </a:pPr>
            <a:r>
              <a:rPr lang="en-GB" altLang="ko-KR" sz="2400" u="sng" dirty="0" smtClean="0">
                <a:latin typeface="Arial" charset="0"/>
                <a:ea typeface="Gulim" pitchFamily="34" charset="-127"/>
              </a:rPr>
              <a:t>Statistics</a:t>
            </a:r>
            <a:r>
              <a:rPr lang="en-US" altLang="de-DE" sz="2400" u="sng" dirty="0" smtClean="0">
                <a:latin typeface="Arial" charset="0"/>
              </a:rPr>
              <a:t> at SA WG2 #114 </a:t>
            </a:r>
            <a:r>
              <a:rPr lang="en-US" altLang="de-DE" sz="1900" u="sng" dirty="0" smtClean="0">
                <a:latin typeface="Arial" charset="0"/>
              </a:rPr>
              <a:t>:</a:t>
            </a:r>
          </a:p>
          <a:p>
            <a:pPr>
              <a:lnSpc>
                <a:spcPct val="80000"/>
              </a:lnSpc>
            </a:pPr>
            <a:r>
              <a:rPr lang="en-GB" altLang="ko-KR" sz="2000" dirty="0" smtClean="0">
                <a:solidFill>
                  <a:srgbClr val="FF0000"/>
                </a:solidFill>
                <a:latin typeface="Arial" charset="0"/>
                <a:ea typeface="Gulim" pitchFamily="34" charset="-127"/>
              </a:rPr>
              <a:t>157</a:t>
            </a:r>
            <a:r>
              <a:rPr lang="en-GB" altLang="ko-KR" sz="2000" dirty="0" smtClean="0">
                <a:solidFill>
                  <a:srgbClr val="000000"/>
                </a:solidFill>
                <a:latin typeface="Arial" charset="0"/>
                <a:ea typeface="Gulim" pitchFamily="34" charset="-127"/>
              </a:rPr>
              <a:t> delegates attended SA WG2 #</a:t>
            </a:r>
            <a:r>
              <a:rPr lang="en-GB" altLang="ko-KR" sz="2000" dirty="0" smtClean="0">
                <a:solidFill>
                  <a:srgbClr val="FF0000"/>
                </a:solidFill>
                <a:latin typeface="Arial" charset="0"/>
                <a:ea typeface="Gulim" pitchFamily="34" charset="-127"/>
              </a:rPr>
              <a:t>114</a:t>
            </a:r>
            <a:endParaRPr lang="en-GB" altLang="ko-KR" sz="2000" u="sng" dirty="0" smtClean="0">
              <a:solidFill>
                <a:srgbClr val="FF0000"/>
              </a:solidFill>
              <a:latin typeface="Arial" charset="0"/>
              <a:ea typeface="Gulim" pitchFamily="34" charset="-127"/>
            </a:endParaRPr>
          </a:p>
          <a:p>
            <a:pPr lvl="1">
              <a:lnSpc>
                <a:spcPct val="80000"/>
              </a:lnSpc>
            </a:pPr>
            <a:r>
              <a:rPr lang="en-US" altLang="ko-KR" sz="1600" dirty="0" smtClean="0">
                <a:solidFill>
                  <a:srgbClr val="FF0000"/>
                </a:solidFill>
                <a:latin typeface="Arial" charset="0"/>
                <a:ea typeface="Gulim" pitchFamily="34" charset="-127"/>
                <a:cs typeface="Arial" charset="0"/>
              </a:rPr>
              <a:t>816</a:t>
            </a:r>
            <a:r>
              <a:rPr lang="en-US" altLang="ko-KR" sz="1600" dirty="0" smtClean="0">
                <a:latin typeface="Arial" charset="0"/>
                <a:ea typeface="Gulim" pitchFamily="34" charset="-127"/>
                <a:cs typeface="Arial" charset="0"/>
              </a:rPr>
              <a:t> documents, </a:t>
            </a:r>
            <a:r>
              <a:rPr lang="en-GB" altLang="ko-KR" sz="1600" dirty="0" smtClean="0">
                <a:solidFill>
                  <a:srgbClr val="FF0000"/>
                </a:solidFill>
                <a:latin typeface="Arial" charset="0"/>
                <a:ea typeface="Gulim" pitchFamily="34" charset="-127"/>
                <a:cs typeface="Arial" charset="0"/>
              </a:rPr>
              <a:t>710</a:t>
            </a:r>
            <a:r>
              <a:rPr lang="en-GB" altLang="ko-KR" sz="1600" dirty="0" smtClean="0">
                <a:solidFill>
                  <a:srgbClr val="000000"/>
                </a:solidFill>
                <a:latin typeface="Arial" charset="0"/>
                <a:ea typeface="Gulim" pitchFamily="34" charset="-127"/>
                <a:cs typeface="Arial" charset="0"/>
              </a:rPr>
              <a:t> </a:t>
            </a:r>
            <a:r>
              <a:rPr lang="en-US" altLang="ko-KR" sz="1600" dirty="0" smtClean="0">
                <a:latin typeface="Arial" charset="0"/>
                <a:ea typeface="Gulim" pitchFamily="34" charset="-127"/>
              </a:rPr>
              <a:t>handled (including revisions), including</a:t>
            </a:r>
          </a:p>
          <a:p>
            <a:pPr lvl="2">
              <a:lnSpc>
                <a:spcPct val="80000"/>
              </a:lnSpc>
            </a:pPr>
            <a:r>
              <a:rPr lang="en-GB" altLang="ko-KR" sz="1400" dirty="0" smtClean="0">
                <a:solidFill>
                  <a:srgbClr val="FF0000"/>
                </a:solidFill>
                <a:latin typeface="Arial" charset="0"/>
                <a:ea typeface="Gulim" pitchFamily="34" charset="-127"/>
              </a:rPr>
              <a:t>186</a:t>
            </a:r>
            <a:r>
              <a:rPr lang="en-GB" altLang="ko-KR" sz="1400" dirty="0" smtClean="0">
                <a:solidFill>
                  <a:srgbClr val="000000"/>
                </a:solidFill>
                <a:latin typeface="Arial" charset="0"/>
                <a:ea typeface="Gulim" pitchFamily="34" charset="-127"/>
              </a:rPr>
              <a:t> </a:t>
            </a:r>
            <a:r>
              <a:rPr lang="en-US" altLang="ko-KR" sz="1400" dirty="0" smtClean="0">
                <a:latin typeface="Arial" charset="0"/>
                <a:ea typeface="Gulim" pitchFamily="34" charset="-127"/>
              </a:rPr>
              <a:t>CRs (including revisions)</a:t>
            </a:r>
          </a:p>
          <a:p>
            <a:pPr lvl="2">
              <a:lnSpc>
                <a:spcPct val="80000"/>
              </a:lnSpc>
            </a:pPr>
            <a:r>
              <a:rPr lang="en-US" altLang="ko-KR" sz="1400" dirty="0" smtClean="0">
                <a:latin typeface="Arial" charset="0"/>
                <a:ea typeface="Gulim" pitchFamily="34" charset="-127"/>
              </a:rPr>
              <a:t>  </a:t>
            </a:r>
            <a:r>
              <a:rPr lang="en-US" altLang="ko-KR" sz="1400" dirty="0" smtClean="0">
                <a:solidFill>
                  <a:srgbClr val="FF0000"/>
                </a:solidFill>
                <a:latin typeface="Arial" charset="0"/>
                <a:ea typeface="Gulim" pitchFamily="34" charset="-127"/>
              </a:rPr>
              <a:t>49</a:t>
            </a:r>
            <a:r>
              <a:rPr lang="en-US" altLang="ko-KR" sz="1400" dirty="0" smtClean="0">
                <a:latin typeface="Arial" charset="0"/>
                <a:ea typeface="Gulim" pitchFamily="34" charset="-127"/>
              </a:rPr>
              <a:t> Incoming LSs, of which </a:t>
            </a:r>
            <a:r>
              <a:rPr lang="en-GB" altLang="ko-KR" sz="1400" dirty="0" smtClean="0">
                <a:solidFill>
                  <a:srgbClr val="FF0000"/>
                </a:solidFill>
                <a:latin typeface="Arial" charset="0"/>
                <a:ea typeface="Gulim" pitchFamily="34" charset="-127"/>
              </a:rPr>
              <a:t>8</a:t>
            </a:r>
            <a:r>
              <a:rPr lang="en-GB" altLang="ko-KR" sz="1400" dirty="0" smtClean="0">
                <a:solidFill>
                  <a:srgbClr val="000000"/>
                </a:solidFill>
                <a:latin typeface="Arial" charset="0"/>
                <a:ea typeface="Gulim" pitchFamily="34" charset="-127"/>
              </a:rPr>
              <a:t> </a:t>
            </a:r>
            <a:r>
              <a:rPr lang="en-US" altLang="ko-KR" sz="1400" dirty="0" smtClean="0">
                <a:latin typeface="Arial" charset="0"/>
                <a:ea typeface="Gulim" pitchFamily="34" charset="-127"/>
              </a:rPr>
              <a:t>were postponed</a:t>
            </a:r>
          </a:p>
          <a:p>
            <a:pPr lvl="2">
              <a:lnSpc>
                <a:spcPct val="80000"/>
              </a:lnSpc>
            </a:pPr>
            <a:r>
              <a:rPr lang="de-DE" altLang="ko-KR" sz="1400" dirty="0" smtClean="0">
                <a:latin typeface="Arial" charset="0"/>
                <a:ea typeface="Gulim" pitchFamily="34" charset="-127"/>
              </a:rPr>
              <a:t>    </a:t>
            </a:r>
            <a:r>
              <a:rPr lang="de-DE" altLang="ko-KR" sz="1400" dirty="0" smtClean="0">
                <a:solidFill>
                  <a:srgbClr val="FF0000"/>
                </a:solidFill>
                <a:latin typeface="Arial" charset="0"/>
                <a:ea typeface="Gulim" pitchFamily="34" charset="-127"/>
              </a:rPr>
              <a:t>17</a:t>
            </a:r>
            <a:r>
              <a:rPr lang="de-DE" altLang="ko-KR" sz="1400" dirty="0" smtClean="0">
                <a:latin typeface="Arial" charset="0"/>
                <a:ea typeface="Gulim" pitchFamily="34" charset="-127"/>
              </a:rPr>
              <a:t> </a:t>
            </a:r>
            <a:r>
              <a:rPr lang="en-US" altLang="ko-KR" sz="1400" dirty="0" smtClean="0">
                <a:latin typeface="Arial" charset="0"/>
                <a:ea typeface="Gulim" pitchFamily="34" charset="-127"/>
              </a:rPr>
              <a:t>Outgoing LSs Approved</a:t>
            </a:r>
          </a:p>
          <a:p>
            <a:pPr lvl="1">
              <a:lnSpc>
                <a:spcPct val="80000"/>
              </a:lnSpc>
            </a:pPr>
            <a:r>
              <a:rPr lang="en-GB" altLang="ko-KR" sz="1600" dirty="0" smtClean="0">
                <a:solidFill>
                  <a:srgbClr val="000000"/>
                </a:solidFill>
                <a:latin typeface="Arial" charset="0"/>
                <a:ea typeface="Gulim" pitchFamily="34" charset="-127"/>
              </a:rPr>
              <a:t>  </a:t>
            </a:r>
            <a:r>
              <a:rPr lang="en-GB" altLang="ko-KR" sz="1600" dirty="0" smtClean="0">
                <a:solidFill>
                  <a:srgbClr val="FF0000"/>
                </a:solidFill>
                <a:latin typeface="Arial" charset="0"/>
                <a:ea typeface="Gulim" pitchFamily="34" charset="-127"/>
              </a:rPr>
              <a:t>114</a:t>
            </a:r>
            <a:r>
              <a:rPr lang="en-GB" altLang="ko-KR" sz="1600" dirty="0" smtClean="0">
                <a:solidFill>
                  <a:srgbClr val="000000"/>
                </a:solidFill>
                <a:latin typeface="Arial" charset="0"/>
                <a:ea typeface="Gulim" pitchFamily="34" charset="-127"/>
              </a:rPr>
              <a:t> </a:t>
            </a:r>
            <a:r>
              <a:rPr lang="en-US" altLang="ko-KR" sz="1600" dirty="0" err="1" smtClean="0">
                <a:latin typeface="Arial" charset="0"/>
                <a:ea typeface="Gulim" pitchFamily="34" charset="-127"/>
              </a:rPr>
              <a:t>Tdocs</a:t>
            </a:r>
            <a:r>
              <a:rPr lang="en-US" altLang="ko-KR" sz="1600" dirty="0" smtClean="0">
                <a:latin typeface="Arial" charset="0"/>
                <a:ea typeface="Gulim" pitchFamily="34" charset="-127"/>
              </a:rPr>
              <a:t> postponed / not handled</a:t>
            </a:r>
          </a:p>
          <a:p>
            <a:pPr>
              <a:lnSpc>
                <a:spcPct val="80000"/>
              </a:lnSpc>
            </a:pPr>
            <a:r>
              <a:rPr lang="en-US" altLang="ko-KR" sz="2000" dirty="0" smtClean="0">
                <a:latin typeface="Arial" charset="0"/>
                <a:ea typeface="Gulim" pitchFamily="34" charset="-127"/>
              </a:rPr>
              <a:t> Total CRs agreed: </a:t>
            </a:r>
            <a:r>
              <a:rPr lang="de-DE" altLang="ko-KR" sz="2000" dirty="0" smtClean="0">
                <a:solidFill>
                  <a:srgbClr val="FF0000"/>
                </a:solidFill>
                <a:latin typeface="Arial" charset="0"/>
                <a:ea typeface="Gulim" pitchFamily="34" charset="-127"/>
              </a:rPr>
              <a:t>51</a:t>
            </a:r>
            <a:r>
              <a:rPr lang="de-DE" altLang="ko-KR" sz="1600" dirty="0" smtClean="0">
                <a:solidFill>
                  <a:srgbClr val="3A17D1"/>
                </a:solidFill>
                <a:latin typeface="Arial" charset="0"/>
                <a:ea typeface="Gulim" pitchFamily="34" charset="-127"/>
              </a:rPr>
              <a:t> </a:t>
            </a:r>
            <a:r>
              <a:rPr lang="de-DE" altLang="ko-KR" sz="1600" dirty="0" smtClean="0">
                <a:solidFill>
                  <a:srgbClr val="FF0000"/>
                </a:solidFill>
                <a:latin typeface="Arial" charset="0"/>
                <a:ea typeface="Gulim" pitchFamily="34" charset="-127"/>
              </a:rPr>
              <a:t>[</a:t>
            </a:r>
            <a:r>
              <a:rPr lang="de-DE" altLang="ko-KR" sz="1600" b="1" dirty="0" smtClean="0">
                <a:solidFill>
                  <a:srgbClr val="FF0000"/>
                </a:solidFill>
                <a:latin typeface="Arial" charset="0"/>
                <a:ea typeface="Gulim" pitchFamily="34" charset="-127"/>
              </a:rPr>
              <a:t>8</a:t>
            </a:r>
            <a:r>
              <a:rPr lang="de-DE" altLang="ko-KR" sz="1600" dirty="0" smtClean="0">
                <a:solidFill>
                  <a:srgbClr val="FF0000"/>
                </a:solidFill>
                <a:latin typeface="Arial" charset="0"/>
                <a:ea typeface="Gulim" pitchFamily="34" charset="-127"/>
              </a:rPr>
              <a:t> revised again at SA2#115]</a:t>
            </a:r>
            <a:r>
              <a:rPr lang="de-DE" altLang="ko-KR" sz="2000" dirty="0" smtClean="0">
                <a:solidFill>
                  <a:srgbClr val="000000"/>
                </a:solidFill>
                <a:latin typeface="Arial" charset="0"/>
                <a:ea typeface="Gulim" pitchFamily="34" charset="-127"/>
              </a:rPr>
              <a:t> </a:t>
            </a:r>
          </a:p>
          <a:p>
            <a:pPr>
              <a:lnSpc>
                <a:spcPct val="80000"/>
              </a:lnSpc>
              <a:buFontTx/>
              <a:buNone/>
            </a:pPr>
            <a:endParaRPr lang="en-US" altLang="ko-KR" sz="2000" b="1" dirty="0" smtClean="0">
              <a:latin typeface="Arial" charset="0"/>
              <a:ea typeface="Gulim" pitchFamily="34" charset="-127"/>
            </a:endParaRPr>
          </a:p>
          <a:p>
            <a:pPr>
              <a:lnSpc>
                <a:spcPct val="80000"/>
              </a:lnSpc>
              <a:buFontTx/>
              <a:buNone/>
            </a:pPr>
            <a:r>
              <a:rPr lang="en-GB" altLang="ko-KR" sz="2400" u="sng" dirty="0" smtClean="0">
                <a:latin typeface="Arial" charset="0"/>
                <a:ea typeface="Gulim" pitchFamily="34" charset="-127"/>
              </a:rPr>
              <a:t>Statistics</a:t>
            </a:r>
            <a:r>
              <a:rPr lang="en-US" altLang="de-DE" sz="2400" u="sng" dirty="0" smtClean="0">
                <a:latin typeface="Arial" charset="0"/>
              </a:rPr>
              <a:t> at SA WG2 #115 </a:t>
            </a:r>
            <a:r>
              <a:rPr lang="en-US" altLang="de-DE" sz="1900" u="sng" dirty="0" smtClean="0">
                <a:latin typeface="Arial" charset="0"/>
              </a:rPr>
              <a:t>:</a:t>
            </a:r>
          </a:p>
          <a:p>
            <a:pPr>
              <a:lnSpc>
                <a:spcPct val="80000"/>
              </a:lnSpc>
            </a:pPr>
            <a:r>
              <a:rPr lang="en-GB" altLang="ko-KR" sz="2000" dirty="0" smtClean="0">
                <a:solidFill>
                  <a:srgbClr val="FF0000"/>
                </a:solidFill>
                <a:latin typeface="Arial" charset="0"/>
                <a:ea typeface="Gulim" pitchFamily="34" charset="-127"/>
              </a:rPr>
              <a:t>168</a:t>
            </a:r>
            <a:r>
              <a:rPr lang="en-GB" altLang="ko-KR" sz="2000" dirty="0" smtClean="0">
                <a:solidFill>
                  <a:srgbClr val="000000"/>
                </a:solidFill>
                <a:latin typeface="Arial" charset="0"/>
                <a:ea typeface="Gulim" pitchFamily="34" charset="-127"/>
              </a:rPr>
              <a:t> delegates attended SA WG2 #</a:t>
            </a:r>
            <a:r>
              <a:rPr lang="en-GB" altLang="ko-KR" sz="2000" dirty="0" smtClean="0">
                <a:solidFill>
                  <a:srgbClr val="FF0000"/>
                </a:solidFill>
                <a:latin typeface="Arial" charset="0"/>
                <a:ea typeface="Gulim" pitchFamily="34" charset="-127"/>
              </a:rPr>
              <a:t>115</a:t>
            </a:r>
            <a:endParaRPr lang="en-GB" altLang="ko-KR" sz="2000" u="sng" dirty="0" smtClean="0">
              <a:solidFill>
                <a:srgbClr val="FF0000"/>
              </a:solidFill>
              <a:latin typeface="Arial" charset="0"/>
              <a:ea typeface="Gulim" pitchFamily="34" charset="-127"/>
            </a:endParaRPr>
          </a:p>
          <a:p>
            <a:pPr lvl="1">
              <a:lnSpc>
                <a:spcPct val="80000"/>
              </a:lnSpc>
            </a:pPr>
            <a:r>
              <a:rPr lang="en-US" altLang="ko-KR" sz="1600" dirty="0" smtClean="0">
                <a:solidFill>
                  <a:srgbClr val="FF0000"/>
                </a:solidFill>
                <a:latin typeface="Arial" charset="0"/>
                <a:ea typeface="Gulim" pitchFamily="34" charset="-127"/>
              </a:rPr>
              <a:t>939</a:t>
            </a:r>
            <a:r>
              <a:rPr lang="en-US" altLang="ko-KR" sz="1600" dirty="0" smtClean="0">
                <a:latin typeface="Arial" charset="0"/>
                <a:ea typeface="Gulim" pitchFamily="34" charset="-127"/>
              </a:rPr>
              <a:t> documents, </a:t>
            </a:r>
            <a:r>
              <a:rPr lang="en-GB" altLang="ko-KR" sz="1600" dirty="0" smtClean="0">
                <a:solidFill>
                  <a:srgbClr val="FF0000"/>
                </a:solidFill>
                <a:latin typeface="Arial" charset="0"/>
                <a:ea typeface="Gulim" pitchFamily="34" charset="-127"/>
              </a:rPr>
              <a:t>813</a:t>
            </a:r>
            <a:r>
              <a:rPr lang="en-GB" altLang="ko-KR" sz="1600" dirty="0" smtClean="0">
                <a:solidFill>
                  <a:srgbClr val="3A17D1"/>
                </a:solidFill>
                <a:latin typeface="Arial" charset="0"/>
                <a:ea typeface="Gulim" pitchFamily="34" charset="-127"/>
              </a:rPr>
              <a:t> </a:t>
            </a:r>
            <a:r>
              <a:rPr lang="en-US" altLang="ko-KR" sz="1600" dirty="0" err="1" smtClean="0">
                <a:latin typeface="Arial" charset="0"/>
                <a:ea typeface="Gulim" pitchFamily="34" charset="-127"/>
              </a:rPr>
              <a:t>Tdocs</a:t>
            </a:r>
            <a:r>
              <a:rPr lang="en-US" altLang="ko-KR" sz="1600" dirty="0" smtClean="0">
                <a:latin typeface="Arial" charset="0"/>
                <a:ea typeface="Gulim" pitchFamily="34" charset="-127"/>
              </a:rPr>
              <a:t> handled (including revisions), including</a:t>
            </a:r>
          </a:p>
          <a:p>
            <a:pPr lvl="2">
              <a:lnSpc>
                <a:spcPct val="80000"/>
              </a:lnSpc>
            </a:pPr>
            <a:r>
              <a:rPr lang="en-GB" altLang="ko-KR" sz="1400" dirty="0" smtClean="0">
                <a:solidFill>
                  <a:srgbClr val="FF0000"/>
                </a:solidFill>
                <a:latin typeface="Arial" charset="0"/>
                <a:ea typeface="Gulim" pitchFamily="34" charset="-127"/>
              </a:rPr>
              <a:t>197</a:t>
            </a:r>
            <a:r>
              <a:rPr lang="en-GB" altLang="ko-KR" sz="1400" dirty="0" smtClean="0">
                <a:solidFill>
                  <a:srgbClr val="3A17D1"/>
                </a:solidFill>
                <a:latin typeface="Arial" charset="0"/>
                <a:ea typeface="Gulim" pitchFamily="34" charset="-127"/>
              </a:rPr>
              <a:t> </a:t>
            </a:r>
            <a:r>
              <a:rPr lang="en-US" altLang="ko-KR" sz="1400" dirty="0" smtClean="0">
                <a:latin typeface="Arial" charset="0"/>
                <a:ea typeface="Gulim" pitchFamily="34" charset="-127"/>
              </a:rPr>
              <a:t>CRs (including revisions)</a:t>
            </a:r>
          </a:p>
          <a:p>
            <a:pPr lvl="2">
              <a:lnSpc>
                <a:spcPct val="80000"/>
              </a:lnSpc>
            </a:pPr>
            <a:r>
              <a:rPr lang="en-US" altLang="ko-KR" sz="1400" dirty="0" smtClean="0">
                <a:latin typeface="Arial" charset="0"/>
                <a:ea typeface="Gulim" pitchFamily="34" charset="-127"/>
              </a:rPr>
              <a:t>  </a:t>
            </a:r>
            <a:r>
              <a:rPr lang="en-US" altLang="ko-KR" sz="1400" dirty="0" smtClean="0">
                <a:solidFill>
                  <a:srgbClr val="FF0000"/>
                </a:solidFill>
                <a:latin typeface="Arial" charset="0"/>
                <a:ea typeface="Gulim" pitchFamily="34" charset="-127"/>
              </a:rPr>
              <a:t>65</a:t>
            </a:r>
            <a:r>
              <a:rPr lang="en-US" altLang="ko-KR" sz="1400" dirty="0" smtClean="0">
                <a:solidFill>
                  <a:srgbClr val="3A17D1"/>
                </a:solidFill>
                <a:latin typeface="Arial" charset="0"/>
                <a:ea typeface="Gulim" pitchFamily="34" charset="-127"/>
              </a:rPr>
              <a:t> </a:t>
            </a:r>
            <a:r>
              <a:rPr lang="en-US" altLang="ko-KR" sz="1400" dirty="0" smtClean="0">
                <a:latin typeface="Arial" charset="0"/>
                <a:ea typeface="Gulim" pitchFamily="34" charset="-127"/>
              </a:rPr>
              <a:t>Incoming LSs, of which </a:t>
            </a:r>
            <a:r>
              <a:rPr lang="en-GB" altLang="ko-KR" sz="1400" dirty="0" smtClean="0">
                <a:solidFill>
                  <a:srgbClr val="FF0000"/>
                </a:solidFill>
                <a:latin typeface="Arial" charset="0"/>
                <a:ea typeface="Gulim" pitchFamily="34" charset="-127"/>
              </a:rPr>
              <a:t>8</a:t>
            </a:r>
            <a:r>
              <a:rPr lang="en-GB" altLang="ko-KR" sz="1400" dirty="0" smtClean="0">
                <a:solidFill>
                  <a:srgbClr val="3A17D1"/>
                </a:solidFill>
                <a:latin typeface="Arial" charset="0"/>
                <a:ea typeface="Gulim" pitchFamily="34" charset="-127"/>
              </a:rPr>
              <a:t>  </a:t>
            </a:r>
            <a:r>
              <a:rPr lang="en-US" altLang="ko-KR" sz="1400" dirty="0" smtClean="0">
                <a:latin typeface="Arial" charset="0"/>
                <a:ea typeface="Gulim" pitchFamily="34" charset="-127"/>
              </a:rPr>
              <a:t>were postponed</a:t>
            </a:r>
          </a:p>
          <a:p>
            <a:pPr lvl="2">
              <a:lnSpc>
                <a:spcPct val="80000"/>
              </a:lnSpc>
            </a:pPr>
            <a:r>
              <a:rPr lang="de-DE" altLang="ko-KR" sz="1400" dirty="0" smtClean="0">
                <a:latin typeface="Arial" charset="0"/>
                <a:ea typeface="Gulim" pitchFamily="34" charset="-127"/>
              </a:rPr>
              <a:t>    </a:t>
            </a:r>
            <a:r>
              <a:rPr lang="de-DE" altLang="ko-KR" sz="1400" dirty="0" smtClean="0">
                <a:solidFill>
                  <a:srgbClr val="FF0000"/>
                </a:solidFill>
                <a:latin typeface="Arial" charset="0"/>
                <a:ea typeface="Gulim" pitchFamily="34" charset="-127"/>
              </a:rPr>
              <a:t>12</a:t>
            </a:r>
            <a:r>
              <a:rPr lang="de-DE" altLang="ko-KR" sz="1400" dirty="0" smtClean="0">
                <a:solidFill>
                  <a:srgbClr val="3A17D1"/>
                </a:solidFill>
                <a:latin typeface="Arial" charset="0"/>
                <a:ea typeface="Gulim" pitchFamily="34" charset="-127"/>
              </a:rPr>
              <a:t> </a:t>
            </a:r>
            <a:r>
              <a:rPr lang="en-US" altLang="ko-KR" sz="1400" dirty="0" smtClean="0">
                <a:latin typeface="Arial" charset="0"/>
                <a:ea typeface="Gulim" pitchFamily="34" charset="-127"/>
              </a:rPr>
              <a:t>Outgoing LSs Approved</a:t>
            </a:r>
          </a:p>
          <a:p>
            <a:pPr lvl="1">
              <a:lnSpc>
                <a:spcPct val="80000"/>
              </a:lnSpc>
            </a:pPr>
            <a:r>
              <a:rPr lang="en-GB" altLang="ko-KR" sz="1600" dirty="0" smtClean="0">
                <a:solidFill>
                  <a:srgbClr val="000000"/>
                </a:solidFill>
                <a:latin typeface="Arial" charset="0"/>
                <a:ea typeface="Gulim" pitchFamily="34" charset="-127"/>
              </a:rPr>
              <a:t>  </a:t>
            </a:r>
            <a:r>
              <a:rPr lang="en-GB" altLang="ko-KR" sz="1600" dirty="0" smtClean="0">
                <a:solidFill>
                  <a:srgbClr val="FF0000"/>
                </a:solidFill>
                <a:latin typeface="Arial" charset="0"/>
                <a:ea typeface="Gulim" pitchFamily="34" charset="-127"/>
              </a:rPr>
              <a:t>91</a:t>
            </a:r>
            <a:r>
              <a:rPr lang="en-GB" altLang="ko-KR" sz="1600" dirty="0" smtClean="0">
                <a:solidFill>
                  <a:srgbClr val="3A17D1"/>
                </a:solidFill>
                <a:latin typeface="Arial" charset="0"/>
                <a:ea typeface="Gulim" pitchFamily="34" charset="-127"/>
              </a:rPr>
              <a:t> </a:t>
            </a:r>
            <a:r>
              <a:rPr lang="en-US" altLang="ko-KR" sz="1600" dirty="0" err="1" smtClean="0">
                <a:latin typeface="Arial" charset="0"/>
                <a:ea typeface="Gulim" pitchFamily="34" charset="-127"/>
              </a:rPr>
              <a:t>Tdocs</a:t>
            </a:r>
            <a:r>
              <a:rPr lang="en-US" altLang="ko-KR" sz="1600" dirty="0" smtClean="0">
                <a:latin typeface="Arial" charset="0"/>
                <a:ea typeface="Gulim" pitchFamily="34" charset="-127"/>
              </a:rPr>
              <a:t> postponed / not handled</a:t>
            </a:r>
          </a:p>
          <a:p>
            <a:pPr>
              <a:lnSpc>
                <a:spcPct val="80000"/>
              </a:lnSpc>
            </a:pPr>
            <a:r>
              <a:rPr lang="en-US" altLang="ko-KR" sz="2000" dirty="0" smtClean="0">
                <a:latin typeface="Arial" charset="0"/>
                <a:ea typeface="Gulim" pitchFamily="34" charset="-127"/>
              </a:rPr>
              <a:t> Total CRs agreed: </a:t>
            </a:r>
            <a:r>
              <a:rPr lang="de-DE" altLang="ko-KR" sz="2000" dirty="0" smtClean="0">
                <a:solidFill>
                  <a:srgbClr val="FF0000"/>
                </a:solidFill>
                <a:latin typeface="Arial" charset="0"/>
                <a:ea typeface="Gulim" pitchFamily="34" charset="-127"/>
              </a:rPr>
              <a:t>50</a:t>
            </a:r>
            <a:endParaRPr lang="de-DE" altLang="ko-KR" sz="2000" dirty="0" smtClean="0">
              <a:solidFill>
                <a:srgbClr val="000000"/>
              </a:solidFill>
              <a:latin typeface="Arial" pitchFamily="34" charset="0"/>
              <a:ea typeface="Gulim" pitchFamily="34" charset="-127"/>
            </a:endParaRPr>
          </a:p>
          <a:p>
            <a:pPr>
              <a:lnSpc>
                <a:spcPct val="80000"/>
              </a:lnSpc>
              <a:buFontTx/>
              <a:buNone/>
            </a:pPr>
            <a:endParaRPr lang="en-US" altLang="ko-KR" sz="2000" b="1" dirty="0" smtClean="0">
              <a:latin typeface="Arial" pitchFamily="34" charset="0"/>
              <a:ea typeface="Gulim" pitchFamily="34" charset="-127"/>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altLang="de-DE" dirty="0"/>
              <a:t>1) General Aspects </a:t>
            </a:r>
            <a:r>
              <a:rPr lang="de-DE" altLang="de-DE" dirty="0" smtClean="0"/>
              <a:t>(5/8)</a:t>
            </a:r>
            <a:endParaRPr lang="de-DE" dirty="0"/>
          </a:p>
        </p:txBody>
      </p:sp>
      <p:graphicFrame>
        <p:nvGraphicFramePr>
          <p:cNvPr id="5" name="Chart 4"/>
          <p:cNvGraphicFramePr/>
          <p:nvPr/>
        </p:nvGraphicFramePr>
        <p:xfrm>
          <a:off x="476251" y="1352550"/>
          <a:ext cx="8343900" cy="481965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 xmlns:p14="http://schemas.microsoft.com/office/powerpoint/2010/main" val="304088413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altLang="de-DE" kern="0" dirty="0" smtClean="0"/>
              <a:t>1) General Aspects (6/8)</a:t>
            </a:r>
            <a:br>
              <a:rPr lang="de-DE" altLang="de-DE" kern="0" dirty="0" smtClean="0"/>
            </a:br>
            <a:r>
              <a:rPr lang="de-DE" altLang="de-DE" sz="2800" dirty="0" smtClean="0"/>
              <a:t>Resource usage in Rel-14 timeframe</a:t>
            </a:r>
            <a:endParaRPr lang="de-DE" altLang="de-DE" sz="2800" dirty="0"/>
          </a:p>
        </p:txBody>
      </p:sp>
      <p:sp>
        <p:nvSpPr>
          <p:cNvPr id="7"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endParaRPr lang="de-DE" altLang="de-DE"/>
          </a:p>
        </p:txBody>
      </p:sp>
      <p:sp>
        <p:nvSpPr>
          <p:cNvPr id="18" name="TextBox 1"/>
          <p:cNvSpPr txBox="1">
            <a:spLocks noChangeArrowheads="1"/>
          </p:cNvSpPr>
          <p:nvPr/>
        </p:nvSpPr>
        <p:spPr bwMode="auto">
          <a:xfrm>
            <a:off x="6283325" y="6346825"/>
            <a:ext cx="1711325" cy="3698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r>
              <a:rPr lang="de-DE" altLang="de-DE" sz="1800" b="1"/>
              <a:t>SA2 meetings</a:t>
            </a:r>
          </a:p>
        </p:txBody>
      </p:sp>
      <p:sp>
        <p:nvSpPr>
          <p:cNvPr id="19" name="TextBox 15"/>
          <p:cNvSpPr txBox="1">
            <a:spLocks noChangeArrowheads="1"/>
          </p:cNvSpPr>
          <p:nvPr/>
        </p:nvSpPr>
        <p:spPr bwMode="auto">
          <a:xfrm rot="16200000">
            <a:off x="-965200" y="3556001"/>
            <a:ext cx="2416175" cy="3683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r>
              <a:rPr lang="de-DE" altLang="de-DE" sz="1800" b="1"/>
              <a:t>Number of Sessions</a:t>
            </a:r>
          </a:p>
        </p:txBody>
      </p:sp>
      <p:sp>
        <p:nvSpPr>
          <p:cNvPr id="30" name="TextBox 27"/>
          <p:cNvSpPr txBox="1">
            <a:spLocks noChangeArrowheads="1"/>
          </p:cNvSpPr>
          <p:nvPr/>
        </p:nvSpPr>
        <p:spPr bwMode="auto">
          <a:xfrm rot="16200000">
            <a:off x="4475915" y="3725810"/>
            <a:ext cx="2899733" cy="830997"/>
          </a:xfrm>
          <a:prstGeom prst="rect">
            <a:avLst/>
          </a:prstGeom>
          <a:solidFill>
            <a:srgbClr val="FFFF00"/>
          </a:solid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endParaRPr lang="de-DE" altLang="de-DE" sz="1600" dirty="0" smtClean="0">
              <a:latin typeface="Arial Black" pitchFamily="34" charset="0"/>
            </a:endParaRPr>
          </a:p>
          <a:p>
            <a:r>
              <a:rPr lang="de-DE" altLang="de-DE" sz="1600" dirty="0" smtClean="0">
                <a:latin typeface="Arial Black" pitchFamily="34" charset="0"/>
              </a:rPr>
              <a:t>  R14 Normative Work</a:t>
            </a:r>
          </a:p>
          <a:p>
            <a:endParaRPr lang="de-DE" altLang="de-DE" sz="1600" dirty="0">
              <a:latin typeface="Arial Black" pitchFamily="34" charset="0"/>
            </a:endParaRPr>
          </a:p>
        </p:txBody>
      </p:sp>
      <p:sp>
        <p:nvSpPr>
          <p:cNvPr id="34" name="TextBox 27"/>
          <p:cNvSpPr txBox="1">
            <a:spLocks noChangeArrowheads="1"/>
          </p:cNvSpPr>
          <p:nvPr/>
        </p:nvSpPr>
        <p:spPr bwMode="auto">
          <a:xfrm>
            <a:off x="6605362" y="2081340"/>
            <a:ext cx="2284472" cy="33855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r>
              <a:rPr lang="de-DE" altLang="de-DE" sz="1600" dirty="0" smtClean="0">
                <a:solidFill>
                  <a:srgbClr val="FF0000"/>
                </a:solidFill>
                <a:latin typeface="Arial Black" pitchFamily="34" charset="0"/>
              </a:rPr>
              <a:t>R14 stage 2 freeze</a:t>
            </a:r>
            <a:endParaRPr lang="de-DE" altLang="de-DE" sz="1600" dirty="0">
              <a:solidFill>
                <a:srgbClr val="FF0000"/>
              </a:solidFill>
              <a:latin typeface="Arial Black" pitchFamily="34" charset="0"/>
            </a:endParaRPr>
          </a:p>
        </p:txBody>
      </p:sp>
      <p:cxnSp>
        <p:nvCxnSpPr>
          <p:cNvPr id="35" name="Straight Connector 16"/>
          <p:cNvCxnSpPr>
            <a:cxnSpLocks noChangeShapeType="1"/>
          </p:cNvCxnSpPr>
          <p:nvPr/>
        </p:nvCxnSpPr>
        <p:spPr bwMode="auto">
          <a:xfrm>
            <a:off x="6524625" y="1952625"/>
            <a:ext cx="9525" cy="3609975"/>
          </a:xfrm>
          <a:prstGeom prst="line">
            <a:avLst/>
          </a:prstGeom>
          <a:noFill/>
          <a:ln w="57150" algn="ctr">
            <a:solidFill>
              <a:srgbClr val="FF0000"/>
            </a:solidFill>
            <a:round/>
            <a:headEnd type="oval" w="med" len="med"/>
            <a:tailEnd type="oval" w="med" len="me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cxnSp>
      <p:sp>
        <p:nvSpPr>
          <p:cNvPr id="42" name="TextBox 27"/>
          <p:cNvSpPr txBox="1">
            <a:spLocks noChangeArrowheads="1"/>
          </p:cNvSpPr>
          <p:nvPr/>
        </p:nvSpPr>
        <p:spPr bwMode="auto">
          <a:xfrm rot="16200000">
            <a:off x="5662676" y="3731471"/>
            <a:ext cx="2945561" cy="830997"/>
          </a:xfrm>
          <a:prstGeom prst="rect">
            <a:avLst/>
          </a:prstGeom>
          <a:solidFill>
            <a:srgbClr val="E5551B"/>
          </a:solid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endParaRPr lang="de-DE" altLang="de-DE" sz="1600" dirty="0" smtClean="0">
              <a:latin typeface="Arial Black" pitchFamily="34" charset="0"/>
            </a:endParaRPr>
          </a:p>
          <a:p>
            <a:r>
              <a:rPr lang="de-DE" altLang="de-DE" sz="1600" dirty="0" smtClean="0">
                <a:latin typeface="Arial Black" pitchFamily="34" charset="0"/>
              </a:rPr>
              <a:t>   </a:t>
            </a:r>
            <a:r>
              <a:rPr lang="de-DE" altLang="de-DE" sz="1400" dirty="0" smtClean="0">
                <a:latin typeface="Arial Black" pitchFamily="34" charset="0"/>
              </a:rPr>
              <a:t>potential R14 Exceptions</a:t>
            </a:r>
          </a:p>
          <a:p>
            <a:endParaRPr lang="de-DE" altLang="de-DE" sz="1600" dirty="0">
              <a:latin typeface="Arial Black" pitchFamily="34" charset="0"/>
            </a:endParaRPr>
          </a:p>
        </p:txBody>
      </p:sp>
      <p:graphicFrame>
        <p:nvGraphicFramePr>
          <p:cNvPr id="12" name="Chart 11"/>
          <p:cNvGraphicFramePr/>
          <p:nvPr/>
        </p:nvGraphicFramePr>
        <p:xfrm>
          <a:off x="276046" y="1282821"/>
          <a:ext cx="8660920" cy="497205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 xmlns:p14="http://schemas.microsoft.com/office/powerpoint/2010/main" val="803373794"/>
      </p:ext>
    </p:extLst>
  </p:cSld>
  <p:clrMapOvr>
    <a:masterClrMapping/>
  </p:clrMapOvr>
  <p:timing>
    <p:tnLst>
      <p:par>
        <p:cTn id="1" dur="indefinite" restart="never" nodeType="tmRoot"/>
      </p:par>
    </p:tnLst>
  </p:timing>
</p:sld>
</file>

<file path=ppt/theme/theme1.xml><?xml version="1.0" encoding="utf-8"?>
<a:theme xmlns:a="http://schemas.openxmlformats.org/drawingml/2006/main" name="3gpp">
  <a:themeElements>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Theme">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Median</Template>
  <TotalTime>5534</TotalTime>
  <Words>3735</Words>
  <Application>Microsoft Office PowerPoint</Application>
  <PresentationFormat>On-screen Show (4:3)</PresentationFormat>
  <Paragraphs>833</Paragraphs>
  <Slides>51</Slides>
  <Notes>3</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51</vt:i4>
      </vt:variant>
    </vt:vector>
  </HeadingPairs>
  <TitlesOfParts>
    <vt:vector size="53" baseType="lpstr">
      <vt:lpstr>3gpp</vt:lpstr>
      <vt:lpstr>Worksheet</vt:lpstr>
      <vt:lpstr>  </vt:lpstr>
      <vt:lpstr>Contents</vt:lpstr>
      <vt:lpstr>Contents</vt:lpstr>
      <vt:lpstr>1) General Aspects (1/8)</vt:lpstr>
      <vt:lpstr>1) General Aspects (2/8)</vt:lpstr>
      <vt:lpstr>1) General Aspects (3/8)</vt:lpstr>
      <vt:lpstr>1) General Aspects (4/8)</vt:lpstr>
      <vt:lpstr>1) General Aspects (5/8)</vt:lpstr>
      <vt:lpstr>1) General Aspects (6/8) Resource usage in Rel-14 timeframe</vt:lpstr>
      <vt:lpstr>1) General Aspects (7/8) Document Handling / Meeting</vt:lpstr>
      <vt:lpstr>1) General Aspects (8/8) SA2 Agreed CRs by Release / Meeting</vt:lpstr>
      <vt:lpstr>Contents</vt:lpstr>
      <vt:lpstr>2.1) Rel-12 and before  Maintenance (1/1)</vt:lpstr>
      <vt:lpstr>Contents</vt:lpstr>
      <vt:lpstr>2.2) Rel-13 Work and Maintenance (1/4)</vt:lpstr>
      <vt:lpstr>2.2) Rel-13 Work and Maintenance (2/4)</vt:lpstr>
      <vt:lpstr>2.2) Rel-13 Work and Maintenance (3/4)</vt:lpstr>
      <vt:lpstr>2.3) Rel-13 Work and Maintenance (4/4)</vt:lpstr>
      <vt:lpstr>Contents</vt:lpstr>
      <vt:lpstr>2.3) Rel-14 Work and Maintenance(1/17)</vt:lpstr>
      <vt:lpstr>2.3) Rel-14 Work and Maintenance(2/17)</vt:lpstr>
      <vt:lpstr>2.3) Rel-14 Work and Maintenance(3/17)</vt:lpstr>
      <vt:lpstr>2.3) Rel-14 Work and Maintenance(4/17)</vt:lpstr>
      <vt:lpstr>2.3) Rel-14 Work and Maintenance(5/17)</vt:lpstr>
      <vt:lpstr>2.3) Rel-14 Work and Maintenance(6/17)</vt:lpstr>
      <vt:lpstr>2.3) Rel-14 Work and Maintenance(6a/17)</vt:lpstr>
      <vt:lpstr>2.3) Rel-14 Work and Maintenance(7/17)</vt:lpstr>
      <vt:lpstr>2.3) Rel-14 Work and Maintenance(8/17)</vt:lpstr>
      <vt:lpstr>2.3) Rel-14 Work and Maintenance(9/17)</vt:lpstr>
      <vt:lpstr>2.3) Rel-14 Work and Maintenance(10/17)</vt:lpstr>
      <vt:lpstr>2.3) Rel-14 Work and Maintenance(11/17)</vt:lpstr>
      <vt:lpstr>2.3) Rel-14 Work and Maintenance(12/17)</vt:lpstr>
      <vt:lpstr>2.3) Rel-14 Work and Maintenance(13/17)</vt:lpstr>
      <vt:lpstr>2.3) Rel-14 Work and Maintenance(14/17)</vt:lpstr>
      <vt:lpstr>2.3) Rel-14 Work and Maintenance(15/17)</vt:lpstr>
      <vt:lpstr>2.3) Rel-14 Work and Maintenance(16/17)</vt:lpstr>
      <vt:lpstr>Slide 37</vt:lpstr>
      <vt:lpstr>Contents</vt:lpstr>
      <vt:lpstr>2.4) New and Updated WIDs/SIDs and Exceptions</vt:lpstr>
      <vt:lpstr>Contents</vt:lpstr>
      <vt:lpstr>2.5) IETF and External SDO Normative Reference Update (1/1)</vt:lpstr>
      <vt:lpstr>Contents</vt:lpstr>
      <vt:lpstr>Contents</vt:lpstr>
      <vt:lpstr>4) Documents for Information and Approval</vt:lpstr>
      <vt:lpstr>Contents</vt:lpstr>
      <vt:lpstr>5) Collected Items requiring action  from SA</vt:lpstr>
      <vt:lpstr>Slide 47</vt:lpstr>
      <vt:lpstr>Abbreviations (1/2)</vt:lpstr>
      <vt:lpstr>Abbreviations (2/2)</vt:lpstr>
      <vt:lpstr>Backup (1/2) Tdoc status per NG key issue</vt:lpstr>
      <vt:lpstr>Backup (2/2) SA2 resource allocation in Q3</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title>
  <dc:creator>SA2 chairman</dc:creator>
  <dc:description>©3GPP 2009. All rights reserved</dc:description>
  <cp:lastModifiedBy>Frank</cp:lastModifiedBy>
  <cp:revision>1128</cp:revision>
  <dcterms:created xsi:type="dcterms:W3CDTF">2013-07-29T09:19:59Z</dcterms:created>
  <dcterms:modified xsi:type="dcterms:W3CDTF">2016-06-07T12:55:22Z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readonly">
    <vt:lpwstr/>
  </property>
  <property fmtid="{D5CDD505-2E9C-101B-9397-08002B2CF9AE}" pid="3" name="_change">
    <vt:lpwstr/>
  </property>
  <property fmtid="{D5CDD505-2E9C-101B-9397-08002B2CF9AE}" pid="4" name="_full-control">
    <vt:lpwstr/>
  </property>
  <property fmtid="{D5CDD505-2E9C-101B-9397-08002B2CF9AE}" pid="5" name="sflag">
    <vt:lpwstr>1465304079</vt:lpwstr>
  </property>
</Properties>
</file>