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303" r:id="rId2"/>
    <p:sldId id="736" r:id="rId3"/>
    <p:sldId id="738" r:id="rId4"/>
    <p:sldId id="753" r:id="rId5"/>
    <p:sldId id="739" r:id="rId6"/>
    <p:sldId id="741" r:id="rId7"/>
    <p:sldId id="756" r:id="rId8"/>
    <p:sldId id="743" r:id="rId9"/>
    <p:sldId id="746" r:id="rId10"/>
    <p:sldId id="750" r:id="rId11"/>
    <p:sldId id="749" r:id="rId12"/>
    <p:sldId id="757" r:id="rId13"/>
    <p:sldId id="748" r:id="rId14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6EA8"/>
    <a:srgbClr val="72AF2F"/>
    <a:srgbClr val="000000"/>
    <a:srgbClr val="5C88D0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2385" autoAdjust="0"/>
  </p:normalViewPr>
  <p:slideViewPr>
    <p:cSldViewPr snapToGrid="0">
      <p:cViewPr varScale="1">
        <p:scale>
          <a:sx n="86" d="100"/>
          <a:sy n="86" d="100"/>
        </p:scale>
        <p:origin x="-1051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SA_RAN_CT_Meetings\SA_RAN_CT%2371,%20March%202016\My%20Contributions\GERAN%20report\Workload_G%2352-G%2368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Summary!$D$12</c:f>
              <c:strCache>
                <c:ptCount val="1"/>
                <c:pt idx="0">
                  <c:v>Tdocs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Summary!$L$12:$W$12</c:f>
              <c:numCache>
                <c:formatCode>General</c:formatCode>
                <c:ptCount val="12"/>
                <c:pt idx="0">
                  <c:v>236</c:v>
                </c:pt>
                <c:pt idx="1">
                  <c:v>329</c:v>
                </c:pt>
                <c:pt idx="2">
                  <c:v>245</c:v>
                </c:pt>
                <c:pt idx="3">
                  <c:v>245</c:v>
                </c:pt>
                <c:pt idx="4">
                  <c:v>183</c:v>
                </c:pt>
                <c:pt idx="5">
                  <c:v>292</c:v>
                </c:pt>
                <c:pt idx="6">
                  <c:v>271</c:v>
                </c:pt>
                <c:pt idx="7">
                  <c:v>323</c:v>
                </c:pt>
                <c:pt idx="8">
                  <c:v>349</c:v>
                </c:pt>
                <c:pt idx="9">
                  <c:v>374</c:v>
                </c:pt>
                <c:pt idx="10">
                  <c:v>186</c:v>
                </c:pt>
                <c:pt idx="11">
                  <c:v>214</c:v>
                </c:pt>
              </c:numCache>
            </c:numRef>
          </c:val>
        </c:ser>
        <c:ser>
          <c:idx val="1"/>
          <c:order val="1"/>
          <c:tx>
            <c:strRef>
              <c:f>Summary!$D$13</c:f>
              <c:strCache>
                <c:ptCount val="1"/>
                <c:pt idx="0">
                  <c:v>Approved CRs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Summary!$L$13:$W$13</c:f>
              <c:numCache>
                <c:formatCode>General</c:formatCode>
                <c:ptCount val="12"/>
                <c:pt idx="0">
                  <c:v>55</c:v>
                </c:pt>
                <c:pt idx="1">
                  <c:v>73</c:v>
                </c:pt>
                <c:pt idx="2">
                  <c:v>66</c:v>
                </c:pt>
                <c:pt idx="3">
                  <c:v>68</c:v>
                </c:pt>
                <c:pt idx="4">
                  <c:v>41</c:v>
                </c:pt>
                <c:pt idx="5">
                  <c:v>38</c:v>
                </c:pt>
                <c:pt idx="6">
                  <c:v>78</c:v>
                </c:pt>
                <c:pt idx="7">
                  <c:v>41</c:v>
                </c:pt>
                <c:pt idx="8">
                  <c:v>28</c:v>
                </c:pt>
                <c:pt idx="9">
                  <c:v>7</c:v>
                </c:pt>
                <c:pt idx="10">
                  <c:v>28</c:v>
                </c:pt>
                <c:pt idx="11">
                  <c:v>43</c:v>
                </c:pt>
              </c:numCache>
            </c:numRef>
          </c:val>
        </c:ser>
        <c:ser>
          <c:idx val="2"/>
          <c:order val="2"/>
          <c:tx>
            <c:strRef>
              <c:f>Summary!$D$14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Summary!$L$11:$W$11</c:f>
              <c:strCache>
                <c:ptCount val="12"/>
                <c:pt idx="0">
                  <c:v>G#58</c:v>
                </c:pt>
                <c:pt idx="1">
                  <c:v>G#59</c:v>
                </c:pt>
                <c:pt idx="2">
                  <c:v>G#60</c:v>
                </c:pt>
                <c:pt idx="3">
                  <c:v>G#61</c:v>
                </c:pt>
                <c:pt idx="4">
                  <c:v>G#62</c:v>
                </c:pt>
                <c:pt idx="5">
                  <c:v>G#63</c:v>
                </c:pt>
                <c:pt idx="6">
                  <c:v>G#64</c:v>
                </c:pt>
                <c:pt idx="7">
                  <c:v>G#65</c:v>
                </c:pt>
                <c:pt idx="8">
                  <c:v>G#66</c:v>
                </c:pt>
                <c:pt idx="9">
                  <c:v>G#67</c:v>
                </c:pt>
                <c:pt idx="10">
                  <c:v>G#68</c:v>
                </c:pt>
                <c:pt idx="11">
                  <c:v>G#69</c:v>
                </c:pt>
              </c:strCache>
            </c:strRef>
          </c:cat>
          <c:val>
            <c:numRef>
              <c:f>Summary!$L$14:$W$14</c:f>
              <c:numCache>
                <c:formatCode>General</c:formatCode>
                <c:ptCount val="12"/>
                <c:pt idx="0">
                  <c:v>46</c:v>
                </c:pt>
                <c:pt idx="1">
                  <c:v>45</c:v>
                </c:pt>
                <c:pt idx="2">
                  <c:v>35</c:v>
                </c:pt>
                <c:pt idx="3">
                  <c:v>38</c:v>
                </c:pt>
                <c:pt idx="4">
                  <c:v>34</c:v>
                </c:pt>
                <c:pt idx="5">
                  <c:v>39</c:v>
                </c:pt>
                <c:pt idx="6">
                  <c:v>40</c:v>
                </c:pt>
                <c:pt idx="7">
                  <c:v>47</c:v>
                </c:pt>
                <c:pt idx="8">
                  <c:v>53</c:v>
                </c:pt>
                <c:pt idx="9">
                  <c:v>62</c:v>
                </c:pt>
                <c:pt idx="10">
                  <c:v>43</c:v>
                </c:pt>
                <c:pt idx="11">
                  <c:v>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694016"/>
        <c:axId val="90695552"/>
        <c:axId val="0"/>
      </c:bar3DChart>
      <c:catAx>
        <c:axId val="90694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sv-SE"/>
          </a:p>
        </c:txPr>
        <c:crossAx val="90695552"/>
        <c:crosses val="autoZero"/>
        <c:auto val="1"/>
        <c:lblAlgn val="ctr"/>
        <c:lblOffset val="100"/>
        <c:noMultiLvlLbl val="0"/>
      </c:catAx>
      <c:valAx>
        <c:axId val="90695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69401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3833355205599294"/>
          <c:y val="0.34682118853640403"/>
          <c:w val="0.2416666666666667"/>
          <c:h val="0.29768824055952542"/>
        </c:manualLayout>
      </c:layout>
      <c:overlay val="0"/>
      <c:txPr>
        <a:bodyPr/>
        <a:lstStyle/>
        <a:p>
          <a:pPr>
            <a:defRPr sz="1200"/>
          </a:pPr>
          <a:endParaRPr lang="sv-SE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4A423CF-83AD-4949-A425-DAD7F4A9EC7A}" type="datetime1">
              <a:rPr lang="en-US"/>
              <a:pPr>
                <a:defRPr/>
              </a:pPr>
              <a:t>3/1/2016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2202DE1-6B89-48C7-B983-255B431636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430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2E45A0-2304-40D9-990F-37C3A7F89813}" type="datetime1">
              <a:rPr lang="en-US"/>
              <a:pPr>
                <a:defRPr/>
              </a:pPr>
              <a:t>3/1/2016</a:t>
            </a:fld>
            <a:endParaRPr lang="en-US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6183369-A23B-429C-BDA0-843532BC4DE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6989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F5E2FE-965F-41B2-A982-801C3371B913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30275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defRPr/>
            </a:pPr>
            <a:fld id="{D88CD259-BF34-436C-810C-49AD5E7E5FC2}" type="slidenum">
              <a:rPr lang="en-GB" altLang="en-US" smtClean="0"/>
              <a:pPr>
                <a:defRPr/>
              </a:pPr>
              <a:t>2</a:t>
            </a:fld>
            <a:endParaRPr lang="en-GB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959E78-8E66-43D4-B7A8-0E3BF71563B7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8E7F8E-3F5D-48B6-B19C-108030B1C2A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215455-AE7B-4DB1-A9C2-54DD4FB2C7D2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534DFA-802B-4F95-BC5F-9617ED93EE0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183369-A23B-429C-BDA0-843532BC4DE1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973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13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288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0336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7954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06263" y="6383817"/>
            <a:ext cx="6489959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z="900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900" spc="300" dirty="0">
                <a:latin typeface="Arial" pitchFamily="34" charset="0"/>
                <a:cs typeface="Arial" pitchFamily="34" charset="0"/>
              </a:rPr>
              <a:t>3GPP TSG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SA#71/RAN#71, </a:t>
            </a:r>
            <a:r>
              <a:rPr lang="en-GB" sz="900" spc="300" dirty="0" smtClean="0">
                <a:latin typeface="Arial" pitchFamily="34" charset="0"/>
                <a:cs typeface="Arial" pitchFamily="34" charset="0"/>
              </a:rPr>
              <a:t>SP-160086/RP-160059</a:t>
            </a:r>
            <a:endParaRPr lang="en-GB" sz="900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B7EAB603-0E74-4A64-8774-C4FCDD645128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2016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SP-160086/RP-160059 </a:t>
            </a:r>
            <a:br>
              <a:rPr lang="en-US" sz="3600" b="1" dirty="0" smtClean="0"/>
            </a:br>
            <a:r>
              <a:rPr lang="en-US" sz="3600" b="1" dirty="0" smtClean="0"/>
              <a:t>TSG GERAN#69 STATUS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2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TSG GERAN Chair</a:t>
            </a:r>
          </a:p>
          <a:p>
            <a:pPr>
              <a:lnSpc>
                <a:spcPct val="80000"/>
              </a:lnSpc>
            </a:pPr>
            <a:r>
              <a:rPr lang="en-US" dirty="0" smtClean="0">
                <a:latin typeface="Arial" charset="0"/>
              </a:rPr>
              <a:t>Olof Liberg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75415" y="134151"/>
            <a:ext cx="3743549" cy="81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ja-JP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1200" b="1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GB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3GPP TSG SA#71, RAN#71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err="1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Göteborg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, Sweden</a:t>
            </a:r>
            <a:endParaRPr lang="en-US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  <a:p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7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-11</a:t>
            </a:r>
            <a:r>
              <a:rPr lang="en-US" altLang="ja-JP" sz="1800" baseline="300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th</a:t>
            </a:r>
            <a:r>
              <a:rPr lang="en-US" altLang="ja-JP" sz="1800" dirty="0" smtClean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 March, 2016</a:t>
            </a:r>
            <a:endParaRPr lang="en-GB" altLang="ja-JP" sz="1800" dirty="0">
              <a:solidFill>
                <a:schemeClr val="bg1">
                  <a:lumMod val="6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400" dirty="0" smtClean="0"/>
              <a:t>GERAN3new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200" dirty="0" smtClean="0"/>
              <a:t>G3new held an electronic meeting.</a:t>
            </a:r>
          </a:p>
          <a:p>
            <a:r>
              <a:rPr lang="en-GB" sz="2200" dirty="0" smtClean="0"/>
              <a:t>7 CRs were approved </a:t>
            </a:r>
            <a:r>
              <a:rPr lang="en-GB" sz="2200" dirty="0" smtClean="0"/>
              <a:t>under </a:t>
            </a:r>
            <a:r>
              <a:rPr lang="en-GB" sz="2200" dirty="0" err="1" smtClean="0"/>
              <a:t>TEIx</a:t>
            </a:r>
            <a:r>
              <a:rPr lang="en-GB" sz="2200" dirty="0" smtClean="0"/>
              <a:t> and </a:t>
            </a:r>
            <a:r>
              <a:rPr lang="en-GB" sz="2200" dirty="0" err="1" smtClean="0"/>
              <a:t>eDRX</a:t>
            </a:r>
            <a:r>
              <a:rPr lang="en-GB" sz="2200" dirty="0" smtClean="0"/>
              <a:t> </a:t>
            </a:r>
            <a:r>
              <a:rPr lang="en-GB" sz="2200" dirty="0" err="1" smtClean="0"/>
              <a:t>WIs.</a:t>
            </a:r>
            <a:endParaRPr lang="en-GB" sz="2200" dirty="0" smtClean="0"/>
          </a:p>
          <a:p>
            <a:r>
              <a:rPr lang="en-GB" sz="2200" dirty="0" smtClean="0"/>
              <a:t>G3new will take part in GERAN#70.</a:t>
            </a:r>
          </a:p>
          <a:p>
            <a:pPr marL="0" indent="0">
              <a:buNone/>
            </a:pPr>
            <a:endParaRPr lang="en-GB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PLANNED MEETINGS</a:t>
            </a:r>
            <a:br>
              <a:rPr lang="en-US" dirty="0" smtClean="0"/>
            </a:br>
            <a:r>
              <a:rPr lang="en-US" sz="2000" dirty="0" smtClean="0"/>
              <a:t>PLENARY AND AD-HOC MEETINGS</a:t>
            </a:r>
            <a:endParaRPr lang="en-US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85775" y="1611805"/>
            <a:ext cx="8388350" cy="4830763"/>
          </a:xfrm>
        </p:spPr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en-GB" sz="2400" dirty="0" smtClean="0"/>
              <a:t>GERAN#70, </a:t>
            </a:r>
            <a:r>
              <a:rPr lang="en-US" sz="2400" dirty="0"/>
              <a:t>23-27 May 2016, </a:t>
            </a:r>
            <a:r>
              <a:rPr lang="en-US" sz="2400" dirty="0" smtClean="0"/>
              <a:t>Nanjing, P.R. China </a:t>
            </a:r>
            <a:r>
              <a:rPr lang="en-GB" dirty="0" smtClean="0">
                <a:solidFill>
                  <a:srgbClr val="2A6EA8"/>
                </a:solidFill>
              </a:rPr>
              <a:t>[Co-located </a:t>
            </a:r>
            <a:r>
              <a:rPr lang="en-GB" dirty="0">
                <a:solidFill>
                  <a:srgbClr val="2A6EA8"/>
                </a:solidFill>
              </a:rPr>
              <a:t>with RAN WGs]</a:t>
            </a:r>
          </a:p>
          <a:p>
            <a:endParaRPr lang="en-GB" dirty="0" smtClean="0">
              <a:solidFill>
                <a:srgbClr val="2A6EA8"/>
              </a:solidFill>
            </a:endParaRPr>
          </a:p>
          <a:p>
            <a:pPr lvl="1"/>
            <a:endParaRPr lang="en-GB" dirty="0" smtClean="0">
              <a:solidFill>
                <a:srgbClr val="2A6EA8"/>
              </a:solidFill>
            </a:endParaRP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&amp; INFORMATION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73075" y="1301750"/>
            <a:ext cx="8388350" cy="4830763"/>
          </a:xfrm>
        </p:spPr>
        <p:txBody>
          <a:bodyPr/>
          <a:lstStyle/>
          <a:p>
            <a:r>
              <a:rPr lang="en-US" sz="2200" dirty="0" smtClean="0"/>
              <a:t>Guidance</a:t>
            </a:r>
          </a:p>
          <a:p>
            <a:pPr lvl="1"/>
            <a:r>
              <a:rPr lang="en-US" sz="1800" dirty="0" smtClean="0"/>
              <a:t>None</a:t>
            </a:r>
          </a:p>
          <a:p>
            <a:r>
              <a:rPr lang="en-US" sz="2200" dirty="0" smtClean="0"/>
              <a:t>Information</a:t>
            </a:r>
          </a:p>
          <a:p>
            <a:pPr lvl="1"/>
            <a:r>
              <a:rPr lang="en-US" sz="1800" dirty="0" smtClean="0"/>
              <a:t>TSG GERAN#69 endorsed draft Terms of References for TSG RAN (GP-16078), RAN6 (0080) and RAN5 (0079) taking GERAN responsibilities into account.</a:t>
            </a:r>
          </a:p>
          <a:p>
            <a:pPr lvl="1"/>
            <a:r>
              <a:rPr lang="en-US" sz="1800" dirty="0"/>
              <a:t>TSG GERAN#69 </a:t>
            </a:r>
            <a:r>
              <a:rPr lang="en-US" sz="1800" dirty="0" smtClean="0"/>
              <a:t>agreed </a:t>
            </a:r>
            <a:r>
              <a:rPr lang="en-US" sz="1800" dirty="0"/>
              <a:t>to rename EC-EGPRS to </a:t>
            </a:r>
            <a:r>
              <a:rPr lang="en-US" sz="1800" u="sng" dirty="0"/>
              <a:t>EC-GSM-</a:t>
            </a:r>
            <a:r>
              <a:rPr lang="en-US" sz="1800" u="sng" dirty="0" err="1"/>
              <a:t>IoT</a:t>
            </a:r>
            <a:r>
              <a:rPr lang="en-US" sz="1800" dirty="0"/>
              <a:t>.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19575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13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GERAN </a:t>
            </a:r>
            <a:r>
              <a:rPr lang="fi-FI" altLang="zh-CN" sz="1400" dirty="0" smtClean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TSG GERAN </a:t>
            </a:r>
            <a:r>
              <a:rPr lang="en-GB" altLang="en-US" dirty="0" smtClean="0"/>
              <a:t>ORGANISATION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03688" cy="4525963"/>
          </a:xfrm>
        </p:spPr>
        <p:txBody>
          <a:bodyPr/>
          <a:lstStyle/>
          <a:p>
            <a:pPr eaLnBrk="1" hangingPunct="1"/>
            <a:r>
              <a:rPr lang="en-US" altLang="en-US" sz="2000" dirty="0" smtClean="0"/>
              <a:t>TSG GERAN officials</a:t>
            </a:r>
          </a:p>
          <a:p>
            <a:pPr lvl="1" eaLnBrk="1" hangingPunct="1"/>
            <a:r>
              <a:rPr lang="en-US" altLang="en-US" sz="1800" dirty="0" smtClean="0"/>
              <a:t>Chairman:</a:t>
            </a:r>
          </a:p>
          <a:p>
            <a:pPr lvl="2" eaLnBrk="1" hangingPunct="1"/>
            <a:r>
              <a:rPr lang="en-GB" altLang="en-US" dirty="0" smtClean="0"/>
              <a:t>Mr Olof Liberg</a:t>
            </a:r>
            <a:br>
              <a:rPr lang="en-GB" altLang="en-US" dirty="0" smtClean="0"/>
            </a:br>
            <a:r>
              <a:rPr lang="da-DK" altLang="en-US" sz="1400" dirty="0" smtClean="0"/>
              <a:t>(Ericsson LM / ETSI)</a:t>
            </a:r>
            <a:endParaRPr lang="en-GB" altLang="en-US" sz="1400" dirty="0" smtClean="0"/>
          </a:p>
          <a:p>
            <a:pPr lvl="1" eaLnBrk="1" hangingPunct="1"/>
            <a:r>
              <a:rPr lang="en-US" altLang="en-US" sz="1800" dirty="0" smtClean="0"/>
              <a:t>Vice chairs:</a:t>
            </a:r>
            <a:endParaRPr lang="en-GB" altLang="en-US" sz="1800" dirty="0" smtClean="0"/>
          </a:p>
          <a:p>
            <a:pPr lvl="2" eaLnBrk="1" hangingPunct="1"/>
            <a:r>
              <a:rPr lang="en-GB" altLang="en-US" dirty="0" smtClean="0"/>
              <a:t>Mr Davide </a:t>
            </a:r>
            <a:r>
              <a:rPr lang="en-GB" altLang="en-US" dirty="0" err="1" smtClean="0"/>
              <a:t>Sorbara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r>
              <a:rPr lang="en-GB" altLang="en-US" sz="1400" dirty="0" smtClean="0"/>
              <a:t>(Telecom Italia </a:t>
            </a:r>
            <a:r>
              <a:rPr lang="en-GB" altLang="en-US" sz="1400" dirty="0" err="1" smtClean="0"/>
              <a:t>S.p.A</a:t>
            </a:r>
            <a:r>
              <a:rPr lang="en-GB" altLang="en-US" sz="1400" dirty="0" smtClean="0"/>
              <a:t> / ETSI)</a:t>
            </a:r>
            <a:endParaRPr lang="en-US" altLang="en-US" sz="1400" dirty="0" smtClean="0"/>
          </a:p>
          <a:p>
            <a:pPr lvl="2" eaLnBrk="1" hangingPunct="1"/>
            <a:r>
              <a:rPr lang="en-GB" altLang="en-US" dirty="0" smtClean="0"/>
              <a:t>Mr Xinhui Wang</a:t>
            </a:r>
            <a:br>
              <a:rPr lang="en-GB" altLang="en-US" dirty="0" smtClean="0"/>
            </a:br>
            <a:r>
              <a:rPr lang="en-GB" altLang="en-US" sz="1400" dirty="0" smtClean="0"/>
              <a:t>(ZTE Corporation / CCSA)</a:t>
            </a:r>
          </a:p>
          <a:p>
            <a:pPr lvl="2" eaLnBrk="1" hangingPunct="1"/>
            <a:r>
              <a:rPr lang="en-GB" altLang="en-US" dirty="0" smtClean="0"/>
              <a:t>Mr </a:t>
            </a:r>
            <a:r>
              <a:rPr lang="en-GB" altLang="en-US" dirty="0" err="1" smtClean="0"/>
              <a:t>Zhixi</a:t>
            </a:r>
            <a:r>
              <a:rPr lang="en-GB" altLang="en-US" dirty="0" smtClean="0"/>
              <a:t> Wang</a:t>
            </a:r>
            <a:br>
              <a:rPr lang="en-GB" altLang="en-US" dirty="0" smtClean="0"/>
            </a:br>
            <a:r>
              <a:rPr lang="en-GB" altLang="en-US" sz="1400" dirty="0" smtClean="0"/>
              <a:t>(Huawei Technologies Co Ltd / ETSI)</a:t>
            </a:r>
          </a:p>
          <a:p>
            <a:pPr lvl="1" eaLnBrk="1" hangingPunct="1"/>
            <a:r>
              <a:rPr lang="en-GB" altLang="en-US" sz="1800" dirty="0" smtClean="0"/>
              <a:t>MCC support: Mr Paolo </a:t>
            </a:r>
            <a:r>
              <a:rPr lang="en-GB" altLang="en-US" sz="1800" dirty="0" err="1" smtClean="0"/>
              <a:t>Usai</a:t>
            </a:r>
            <a:endParaRPr lang="en-GB" altLang="en-US" sz="1800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00988" y="6292850"/>
            <a:ext cx="395287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42CE777-A603-4A8D-9105-5747CC8476B2}" type="slidenum">
              <a:rPr lang="en-GB" altLang="en-US" sz="1100">
                <a:solidFill>
                  <a:schemeClr val="bg1"/>
                </a:solidFill>
              </a:rPr>
              <a:pPr eaLnBrk="1" hangingPunct="1"/>
              <a:t>2</a:t>
            </a:fld>
            <a:endParaRPr lang="en-GB" altLang="en-US" sz="110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183063" y="1587500"/>
            <a:ext cx="419582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sz="2000" kern="0" dirty="0">
                <a:latin typeface="+mn-lt"/>
              </a:rPr>
              <a:t>TSG GERAN WGs officials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WG1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da-DK" sz="1600" kern="0" dirty="0">
                <a:latin typeface="+mn-lt"/>
              </a:rPr>
              <a:t>Chairman: </a:t>
            </a:r>
            <a:r>
              <a:rPr lang="da-DK" sz="1600" kern="0" dirty="0" smtClean="0">
                <a:latin typeface="+mn-lt"/>
              </a:rPr>
              <a:t>Mr </a:t>
            </a:r>
            <a:r>
              <a:rPr lang="da-DK" sz="1600" kern="0" dirty="0">
                <a:latin typeface="+mn-lt"/>
              </a:rPr>
              <a:t>Olof Liberg </a:t>
            </a:r>
            <a:r>
              <a:rPr lang="da-DK" sz="1400" kern="0" dirty="0" smtClean="0">
                <a:latin typeface="+mn-lt"/>
              </a:rPr>
              <a:t>(Ericsson LM </a:t>
            </a:r>
            <a:r>
              <a:rPr lang="da-DK" sz="1400" kern="0" dirty="0">
                <a:latin typeface="+mn-lt"/>
              </a:rPr>
              <a:t>/ ETSI) 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Paolo </a:t>
            </a:r>
            <a:r>
              <a:rPr lang="en-GB" sz="1600" kern="0" dirty="0">
                <a:latin typeface="+mn-lt"/>
              </a:rPr>
              <a:t>Usai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WG2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Chairlady: Ms Yang Zhao</a:t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(Huawei Technologies Co., Ltd / CCSA)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Gert Thomasen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sz="1800" kern="0" dirty="0">
                <a:latin typeface="+mn-lt"/>
              </a:rPr>
              <a:t>TSG GERAN WG3new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Chairman: Mr </a:t>
            </a:r>
            <a:r>
              <a:rPr lang="en-GB" sz="1600" kern="0" dirty="0" err="1">
                <a:latin typeface="+mn-lt"/>
              </a:rPr>
              <a:t>Rémi</a:t>
            </a:r>
            <a:r>
              <a:rPr lang="en-GB" sz="1600" kern="0" dirty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Lascoux</a:t>
            </a:r>
            <a:r>
              <a:rPr lang="en-GB" sz="1600" kern="0" dirty="0">
                <a:latin typeface="+mn-lt"/>
              </a:rPr>
              <a:t/>
            </a:r>
            <a:br>
              <a:rPr lang="en-GB" sz="1600" kern="0" dirty="0">
                <a:latin typeface="+mn-lt"/>
              </a:rPr>
            </a:br>
            <a:r>
              <a:rPr lang="en-GB" sz="1400" kern="0" dirty="0">
                <a:latin typeface="+mn-lt"/>
              </a:rPr>
              <a:t>(Sierra Wireless, S.A. / ETSI)</a:t>
            </a:r>
          </a:p>
          <a:p>
            <a:pPr marL="1143000" lvl="2" indent="-22860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sz="1600" kern="0" dirty="0">
                <a:latin typeface="+mn-lt"/>
              </a:rPr>
              <a:t>MCC support: </a:t>
            </a:r>
            <a:r>
              <a:rPr lang="en-GB" sz="1600" kern="0" dirty="0" smtClean="0">
                <a:latin typeface="+mn-lt"/>
              </a:rPr>
              <a:t>Mr </a:t>
            </a:r>
            <a:r>
              <a:rPr lang="en-GB" sz="1600" kern="0" dirty="0" err="1" smtClean="0">
                <a:latin typeface="+mn-lt"/>
              </a:rPr>
              <a:t>Ingbert</a:t>
            </a:r>
            <a:r>
              <a:rPr lang="en-GB" sz="1600" kern="0" dirty="0" smtClean="0">
                <a:latin typeface="+mn-lt"/>
              </a:rPr>
              <a:t> </a:t>
            </a:r>
            <a:r>
              <a:rPr lang="en-GB" sz="1600" kern="0" dirty="0" err="1">
                <a:latin typeface="+mn-lt"/>
              </a:rPr>
              <a:t>Sigovich</a:t>
            </a:r>
            <a:endParaRPr lang="en-GB" sz="1600" kern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8950" y="107297"/>
            <a:ext cx="6827838" cy="1143000"/>
          </a:xfrm>
        </p:spPr>
        <p:txBody>
          <a:bodyPr/>
          <a:lstStyle/>
          <a:p>
            <a:r>
              <a:rPr lang="en-US" dirty="0" smtClean="0"/>
              <a:t>GERAN#69 OVERVIEW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398" y="1265914"/>
            <a:ext cx="8388350" cy="4900011"/>
          </a:xfrm>
        </p:spPr>
        <p:txBody>
          <a:bodyPr/>
          <a:lstStyle/>
          <a:p>
            <a:r>
              <a:rPr lang="en-US" sz="2000" dirty="0" smtClean="0"/>
              <a:t>In total 214 documents were dealt with.</a:t>
            </a:r>
          </a:p>
          <a:p>
            <a:pPr lvl="1"/>
            <a:r>
              <a:rPr lang="en-US" sz="1600" dirty="0" smtClean="0"/>
              <a:t>6 incoming &amp; 3 outgoing liaisons.</a:t>
            </a:r>
          </a:p>
          <a:p>
            <a:pPr lvl="1"/>
            <a:r>
              <a:rPr lang="en-US" sz="1600" dirty="0" smtClean="0"/>
              <a:t>43 Change Requests approved</a:t>
            </a:r>
          </a:p>
          <a:p>
            <a:pPr lvl="2"/>
            <a:r>
              <a:rPr lang="en-US" sz="1400" dirty="0" smtClean="0"/>
              <a:t>21 from WG1</a:t>
            </a:r>
          </a:p>
          <a:p>
            <a:pPr lvl="2"/>
            <a:r>
              <a:rPr lang="en-US" sz="1400" dirty="0" smtClean="0"/>
              <a:t>15 from WG2</a:t>
            </a:r>
          </a:p>
          <a:p>
            <a:pPr lvl="2"/>
            <a:r>
              <a:rPr lang="en-US" sz="1400" dirty="0" smtClean="0"/>
              <a:t>7 from WG3new</a:t>
            </a:r>
          </a:p>
          <a:p>
            <a:r>
              <a:rPr lang="en-US" sz="2000" dirty="0" smtClean="0"/>
              <a:t>7 work items dealt with during meeting;</a:t>
            </a:r>
          </a:p>
          <a:p>
            <a:pPr lvl="1"/>
            <a:r>
              <a:rPr lang="en-US" sz="1600" dirty="0" smtClean="0"/>
              <a:t>5 Features/Building blocks/Work  tasks</a:t>
            </a:r>
          </a:p>
          <a:p>
            <a:pPr lvl="1"/>
            <a:r>
              <a:rPr lang="en-US" sz="1600" dirty="0" smtClean="0"/>
              <a:t>2 study items</a:t>
            </a:r>
          </a:p>
          <a:p>
            <a:pPr lvl="2"/>
            <a:r>
              <a:rPr lang="en-US" sz="1400" dirty="0" smtClean="0"/>
              <a:t>The </a:t>
            </a:r>
            <a:r>
              <a:rPr lang="en-GB" sz="1400" kern="1200" dirty="0">
                <a:solidFill>
                  <a:schemeClr val="dk1"/>
                </a:solidFill>
              </a:rPr>
              <a:t>Uplink MU-MIMO </a:t>
            </a:r>
            <a:r>
              <a:rPr lang="en-GB" sz="1400" kern="1200" dirty="0" smtClean="0">
                <a:solidFill>
                  <a:schemeClr val="dk1"/>
                </a:solidFill>
              </a:rPr>
              <a:t>SI was stopped due to lack of commitment to complete the work.</a:t>
            </a:r>
            <a:r>
              <a:rPr lang="en-US" sz="1400" dirty="0" smtClean="0"/>
              <a:t> </a:t>
            </a:r>
          </a:p>
          <a:p>
            <a:r>
              <a:rPr lang="en-US" sz="2000" dirty="0" smtClean="0"/>
              <a:t>At closing plenary 24 delegates participated.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/>
              <a:t>WG reports (chairman &amp; MCC reports)</a:t>
            </a:r>
          </a:p>
          <a:p>
            <a:pPr lvl="1"/>
            <a:r>
              <a:rPr lang="en-US" sz="1600" dirty="0" smtClean="0"/>
              <a:t>WG1 in GP-16</a:t>
            </a:r>
            <a:r>
              <a:rPr lang="en-US" sz="1600" u="sng" dirty="0" smtClean="0"/>
              <a:t>0211</a:t>
            </a:r>
            <a:r>
              <a:rPr lang="en-US" sz="1600" dirty="0" smtClean="0"/>
              <a:t> &amp; 0210.</a:t>
            </a:r>
          </a:p>
          <a:p>
            <a:pPr lvl="1"/>
            <a:r>
              <a:rPr lang="en-US" sz="1600" dirty="0" smtClean="0"/>
              <a:t>WG2 in 0217 &amp; 0202.</a:t>
            </a:r>
          </a:p>
          <a:p>
            <a:pPr lvl="1"/>
            <a:r>
              <a:rPr lang="en-US" sz="1600" dirty="0" smtClean="0"/>
              <a:t>WG3new (electronic meeting) in 0015 &amp; 0016.</a:t>
            </a:r>
          </a:p>
          <a:p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311150" y="228600"/>
            <a:ext cx="7321550" cy="1143000"/>
          </a:xfrm>
        </p:spPr>
        <p:txBody>
          <a:bodyPr/>
          <a:lstStyle/>
          <a:p>
            <a:r>
              <a:rPr lang="en-US" dirty="0" smtClean="0"/>
              <a:t>ONGOING WORK ITEMS</a:t>
            </a:r>
            <a:br>
              <a:rPr lang="en-US" dirty="0" smtClean="0"/>
            </a:br>
            <a:r>
              <a:rPr lang="en-US" sz="2000" dirty="0" smtClean="0"/>
              <a:t>NAME [ACRONYM]</a:t>
            </a:r>
            <a:r>
              <a:rPr lang="en-US" sz="1200" dirty="0" smtClean="0"/>
              <a:t> </a:t>
            </a:r>
            <a:r>
              <a:rPr lang="en-US" sz="2000" dirty="0" smtClean="0"/>
              <a:t>/ RESPONSIBLE GROUP(S) / COMPLETION LEVEL</a:t>
            </a:r>
            <a:endParaRPr lang="en-US" dirty="0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7401624"/>
              </p:ext>
            </p:extLst>
          </p:nvPr>
        </p:nvGraphicFramePr>
        <p:xfrm>
          <a:off x="304800" y="1285875"/>
          <a:ext cx="8750300" cy="3931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0"/>
                <a:gridCol w="114300"/>
                <a:gridCol w="748493"/>
                <a:gridCol w="775507"/>
              </a:tblGrid>
              <a:tr h="459453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Study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items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45727" marB="4572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Downlink MIMO [FS_DOMIMO]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75%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1488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Uplink MU-MIMO [FS_UL_MU-MIMO]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20%</a:t>
                      </a:r>
                      <a:endParaRPr lang="en-US" sz="1800" dirty="0"/>
                    </a:p>
                  </a:txBody>
                  <a:tcPr marL="36000" marR="36000" marT="45727" marB="0">
                    <a:solidFill>
                      <a:schemeClr val="bg1"/>
                    </a:solidFill>
                  </a:tcPr>
                </a:tc>
              </a:tr>
              <a:tr h="437441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Features/Building Blocks/Work Tasks</a:t>
                      </a:r>
                    </a:p>
                  </a:txBody>
                  <a:tcPr marL="36000" marR="36000" marT="46807" marB="46807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 aspects for improvements to CS/PS coordination in GERAN Shared Networks [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CSPS_Coord_GERAN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WG2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95%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[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CIoT_EC_GSM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WG1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60%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DRX (</a:t>
                      </a:r>
                      <a:r>
                        <a:rPr lang="en-US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for GSM – MS conformance testing [eDRX_GSM_GERAN3new]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15%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Extended Coverage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GSM (EC-GSM) for support of Cellular Internet of Things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MS conformance testing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[CIoT_EC_GSM_GERAN3new]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  <a:tr h="3556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UE Power Consumptions Optimizations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MS conformance testing part [MTCe-UEPCOP_GERAN3new]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WG3</a:t>
                      </a:r>
                      <a:endParaRPr lang="en-US" sz="16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10%</a:t>
                      </a:r>
                      <a:endParaRPr lang="en-US" sz="1800" dirty="0"/>
                    </a:p>
                  </a:txBody>
                  <a:tcPr marL="36000" marR="3600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 rot="1257537">
            <a:off x="3008739" y="2180850"/>
            <a:ext cx="795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STOPPED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 OF WORKLOAD</a:t>
            </a:r>
            <a:br>
              <a:rPr lang="en-US" dirty="0" smtClean="0"/>
            </a:br>
            <a:r>
              <a:rPr lang="en-US" sz="2000" dirty="0" smtClean="0"/>
              <a:t>FROM GERAN#58 TO GERAN#69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1487" y="1682750"/>
            <a:ext cx="8388350" cy="869325"/>
          </a:xfrm>
        </p:spPr>
        <p:txBody>
          <a:bodyPr/>
          <a:lstStyle/>
          <a:p>
            <a:r>
              <a:rPr lang="en-US" sz="2200" dirty="0" smtClean="0"/>
              <a:t>Statistics for the last 12 meetings presented below.</a:t>
            </a:r>
            <a:endParaRPr lang="en-US" sz="22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5259873"/>
              </p:ext>
            </p:extLst>
          </p:nvPr>
        </p:nvGraphicFramePr>
        <p:xfrm>
          <a:off x="885825" y="2282190"/>
          <a:ext cx="7372350" cy="3904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APPROVED CHANGE REQUESTS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85775" y="1490033"/>
            <a:ext cx="8388350" cy="4830763"/>
          </a:xfrm>
        </p:spPr>
        <p:txBody>
          <a:bodyPr/>
          <a:lstStyle/>
          <a:p>
            <a:r>
              <a:rPr lang="en-US" dirty="0" smtClean="0"/>
              <a:t>Release 13</a:t>
            </a:r>
          </a:p>
          <a:p>
            <a:pPr lvl="1"/>
            <a:r>
              <a:rPr lang="en-US" sz="1800" dirty="0" err="1" smtClean="0"/>
              <a:t>eDRX_GSM</a:t>
            </a:r>
            <a:r>
              <a:rPr lang="en-US" sz="1800" dirty="0" smtClean="0"/>
              <a:t>: </a:t>
            </a:r>
            <a:r>
              <a:rPr lang="en-US" sz="1800" dirty="0"/>
              <a:t>8</a:t>
            </a:r>
            <a:r>
              <a:rPr lang="en-US" sz="1800" dirty="0" smtClean="0"/>
              <a:t> CRs approved.</a:t>
            </a:r>
          </a:p>
          <a:p>
            <a:pPr lvl="1"/>
            <a:r>
              <a:rPr lang="en-US" sz="1800" dirty="0" err="1" smtClean="0"/>
              <a:t>CIoT_EC_GSM</a:t>
            </a:r>
            <a:r>
              <a:rPr lang="en-US" sz="1800" dirty="0" smtClean="0"/>
              <a:t>: 20 CRs approved.</a:t>
            </a:r>
          </a:p>
          <a:p>
            <a:pPr lvl="1"/>
            <a:r>
              <a:rPr lang="en-US" sz="1800" dirty="0" err="1" smtClean="0"/>
              <a:t>CSPS_Coord_GERAN</a:t>
            </a:r>
            <a:r>
              <a:rPr lang="en-US" sz="1800" dirty="0" smtClean="0"/>
              <a:t>: 2 CRs approved</a:t>
            </a:r>
            <a:endParaRPr lang="en-US" sz="1800" dirty="0"/>
          </a:p>
          <a:p>
            <a:pPr lvl="1"/>
            <a:r>
              <a:rPr lang="en-US" sz="1800" dirty="0" smtClean="0"/>
              <a:t>TEI13: 6 CRs approved.</a:t>
            </a:r>
          </a:p>
          <a:p>
            <a:pPr lvl="1"/>
            <a:endParaRPr lang="en-GB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LIAISONS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443" y="1055624"/>
            <a:ext cx="8511145" cy="5402326"/>
          </a:xfrm>
        </p:spPr>
        <p:txBody>
          <a:bodyPr/>
          <a:lstStyle/>
          <a:p>
            <a:r>
              <a:rPr lang="en-US" sz="2000" dirty="0" smtClean="0"/>
              <a:t>Incoming</a:t>
            </a:r>
          </a:p>
          <a:p>
            <a:pPr lvl="1"/>
            <a:r>
              <a:rPr lang="en-US" sz="1600" dirty="0"/>
              <a:t>LS on Extended coverage impact on NAS </a:t>
            </a:r>
            <a:r>
              <a:rPr lang="en-US" sz="1600" dirty="0" smtClean="0"/>
              <a:t>timers, </a:t>
            </a:r>
            <a:r>
              <a:rPr lang="en-US" sz="1600" dirty="0"/>
              <a:t>source </a:t>
            </a:r>
            <a:r>
              <a:rPr lang="en-US" sz="1600" dirty="0" smtClean="0"/>
              <a:t>CT1 (0101)</a:t>
            </a:r>
          </a:p>
          <a:p>
            <a:pPr lvl="1"/>
            <a:r>
              <a:rPr lang="en-US" sz="1600" dirty="0"/>
              <a:t>Reply-LS on enhanced GPRS in relation to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, source CT1 (0102)</a:t>
            </a:r>
          </a:p>
          <a:p>
            <a:pPr lvl="1"/>
            <a:r>
              <a:rPr lang="en-US" sz="1600" dirty="0"/>
              <a:t>Reply-LS on enhanced GPRS in relation to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, source SA3 (0129)</a:t>
            </a:r>
          </a:p>
          <a:p>
            <a:pPr lvl="1"/>
            <a:r>
              <a:rPr lang="en-US" sz="1600" dirty="0"/>
              <a:t>LS Reply on RAN assumptions from SA2 for </a:t>
            </a:r>
            <a:r>
              <a:rPr lang="en-US" sz="1600" dirty="0" err="1" smtClean="0"/>
              <a:t>FS_eDRX</a:t>
            </a:r>
            <a:r>
              <a:rPr lang="en-US" sz="1600" dirty="0" smtClean="0"/>
              <a:t>, source SA2 (0103)</a:t>
            </a:r>
          </a:p>
          <a:p>
            <a:pPr lvl="1"/>
            <a:r>
              <a:rPr lang="en-US" sz="1600" dirty="0"/>
              <a:t>LS on recently established new Study Group 20 (SG20</a:t>
            </a:r>
            <a:r>
              <a:rPr lang="en-US" sz="1600" dirty="0" smtClean="0"/>
              <a:t>), source </a:t>
            </a:r>
            <a:r>
              <a:rPr lang="sv-SE" sz="1600" dirty="0"/>
              <a:t>ITU-T </a:t>
            </a:r>
            <a:r>
              <a:rPr lang="sv-SE" sz="1600" dirty="0" smtClean="0"/>
              <a:t>SG20 (0104)</a:t>
            </a:r>
          </a:p>
          <a:p>
            <a:pPr lvl="2"/>
            <a:r>
              <a:rPr lang="sv-SE" sz="1400" dirty="0" smtClean="0"/>
              <a:t>LS asking for input on IoT technologies. In case a coordinated reply is formulated from 3GPP, GERAN kindly asks TSG RAN and TSG SA to take the GERAN Rel-13 WIs on eDRX and EC-GSM-IoT into consideration.</a:t>
            </a:r>
          </a:p>
          <a:p>
            <a:pPr lvl="1"/>
            <a:r>
              <a:rPr lang="en-US" sz="1600" dirty="0"/>
              <a:t>Liaison request for </a:t>
            </a:r>
            <a:r>
              <a:rPr lang="en-US" sz="1600" dirty="0" smtClean="0"/>
              <a:t>information, source </a:t>
            </a:r>
            <a:r>
              <a:rPr lang="en-US" sz="1600" dirty="0"/>
              <a:t>JTC 1 WG </a:t>
            </a:r>
            <a:r>
              <a:rPr lang="en-US" sz="1600" dirty="0" smtClean="0"/>
              <a:t>10 (0105)</a:t>
            </a:r>
            <a:endParaRPr lang="sv-SE" sz="1600" dirty="0"/>
          </a:p>
          <a:p>
            <a:pPr lvl="2"/>
            <a:r>
              <a:rPr lang="sv-SE" sz="1400" dirty="0" smtClean="0"/>
              <a:t>LS </a:t>
            </a:r>
            <a:r>
              <a:rPr lang="sv-SE" sz="1400" dirty="0"/>
              <a:t>asking for input on IoT technologies. In case a coordinated reply is formulated from 3GPP, GERAN kindly asks TSG RAN and TSG SA to take the GERAN </a:t>
            </a:r>
            <a:r>
              <a:rPr lang="sv-SE" sz="1400" dirty="0" smtClean="0"/>
              <a:t>Rel-13 WIs </a:t>
            </a:r>
            <a:r>
              <a:rPr lang="sv-SE" sz="1400" dirty="0"/>
              <a:t>on eDRX and EC-GSM-IoT into consideration.</a:t>
            </a:r>
          </a:p>
          <a:p>
            <a:r>
              <a:rPr lang="en-US" sz="2000" dirty="0" smtClean="0"/>
              <a:t>Outgoing</a:t>
            </a:r>
            <a:endParaRPr lang="en-US" sz="2000" dirty="0"/>
          </a:p>
          <a:p>
            <a:pPr lvl="1"/>
            <a:r>
              <a:rPr lang="en-US" sz="1600" dirty="0"/>
              <a:t>LS on Extended coverage impact on NAS </a:t>
            </a:r>
            <a:r>
              <a:rPr lang="en-US" sz="1600" dirty="0" smtClean="0"/>
              <a:t>timers, to CT1 (0218)</a:t>
            </a:r>
          </a:p>
          <a:p>
            <a:pPr lvl="1"/>
            <a:r>
              <a:rPr lang="en-US" sz="1600" dirty="0"/>
              <a:t>LS on enhanced GPRS in relation to Cellular </a:t>
            </a:r>
            <a:r>
              <a:rPr lang="en-US" sz="1600" dirty="0" err="1" smtClean="0"/>
              <a:t>IoT</a:t>
            </a:r>
            <a:r>
              <a:rPr lang="en-US" sz="1600" dirty="0" smtClean="0"/>
              <a:t>, to SA3 (0220)</a:t>
            </a:r>
          </a:p>
          <a:p>
            <a:pPr lvl="1"/>
            <a:r>
              <a:rPr lang="de-DE" sz="1600" dirty="0" smtClean="0"/>
              <a:t>LS </a:t>
            </a:r>
            <a:r>
              <a:rPr lang="de-DE" sz="1600" dirty="0"/>
              <a:t>on name change to EC-GSM-IoT, to </a:t>
            </a:r>
            <a:r>
              <a:rPr lang="sv-SE" sz="1600" dirty="0"/>
              <a:t>TSG </a:t>
            </a:r>
            <a:r>
              <a:rPr lang="sv-SE" sz="1600" dirty="0" smtClean="0"/>
              <a:t>SA/TSG CT/TSG RAN/SA3/SA2/CT1/RAN5 (0221)</a:t>
            </a:r>
            <a:endParaRPr lang="sv-SE" sz="1600" dirty="0"/>
          </a:p>
          <a:p>
            <a:pPr lvl="1"/>
            <a:endParaRPr lang="sv-SE" sz="1600" dirty="0"/>
          </a:p>
          <a:p>
            <a:pPr lvl="1"/>
            <a:endParaRPr lang="sv-SE" sz="1600" dirty="0"/>
          </a:p>
          <a:p>
            <a:pPr lvl="1"/>
            <a:endParaRPr lang="en-US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39379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INFORMATION</a:t>
            </a:r>
            <a:br>
              <a:rPr lang="en-US" dirty="0" smtClean="0"/>
            </a:br>
            <a:r>
              <a:rPr lang="en-US" sz="2000" dirty="0" smtClean="0"/>
              <a:t>WG1 &amp; WG2 FEATURES/BUILDING BLOCKS/WORK TASKS</a:t>
            </a:r>
            <a:endParaRPr lang="en-US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85775" y="1501452"/>
            <a:ext cx="8388350" cy="4830763"/>
          </a:xfrm>
        </p:spPr>
        <p:txBody>
          <a:bodyPr/>
          <a:lstStyle/>
          <a:p>
            <a:r>
              <a:rPr lang="sv-SE" sz="2000" dirty="0" smtClean="0"/>
              <a:t>eDRX</a:t>
            </a:r>
          </a:p>
          <a:p>
            <a:pPr lvl="1"/>
            <a:r>
              <a:rPr lang="sv-SE" sz="1600" dirty="0" smtClean="0"/>
              <a:t>Correction CRs approved to </a:t>
            </a:r>
            <a:r>
              <a:rPr lang="sv-SE" sz="1600" dirty="0"/>
              <a:t>43.064, 44.018, 44.060, </a:t>
            </a:r>
            <a:r>
              <a:rPr lang="sv-SE" sz="1600" dirty="0" smtClean="0"/>
              <a:t>45.002, 45.008</a:t>
            </a:r>
            <a:r>
              <a:rPr lang="sv-SE" sz="1600" dirty="0"/>
              <a:t>, 45.010, 48.018, </a:t>
            </a:r>
            <a:r>
              <a:rPr lang="sv-SE" sz="1600" dirty="0" smtClean="0"/>
              <a:t>48.058.</a:t>
            </a:r>
            <a:endParaRPr lang="sv-SE" sz="1600" dirty="0"/>
          </a:p>
          <a:p>
            <a:r>
              <a:rPr lang="sv-SE" sz="2000" dirty="0" smtClean="0"/>
              <a:t>EC-GSM-IoT (EC-EGPRS)</a:t>
            </a:r>
          </a:p>
          <a:p>
            <a:pPr lvl="1"/>
            <a:r>
              <a:rPr lang="en-US" sz="1600" dirty="0" smtClean="0"/>
              <a:t>It was agreed to rename EC-EGPRS to EC-GSM-</a:t>
            </a:r>
            <a:r>
              <a:rPr lang="en-US" sz="1600" dirty="0" err="1" smtClean="0"/>
              <a:t>IoT</a:t>
            </a:r>
            <a:r>
              <a:rPr lang="en-US" sz="1600" dirty="0" smtClean="0"/>
              <a:t>.</a:t>
            </a:r>
          </a:p>
          <a:p>
            <a:pPr lvl="1"/>
            <a:r>
              <a:rPr lang="en-US" sz="1600" dirty="0" smtClean="0"/>
              <a:t>Four Stage </a:t>
            </a:r>
            <a:r>
              <a:rPr lang="en-US" sz="1600" dirty="0"/>
              <a:t>2 CRs to </a:t>
            </a:r>
            <a:r>
              <a:rPr lang="en-US" sz="1600" dirty="0" smtClean="0"/>
              <a:t>43.059 and 43.064 </a:t>
            </a:r>
            <a:r>
              <a:rPr lang="en-US" sz="1600" dirty="0"/>
              <a:t>introducing Extended Coverage EGPRS (EC-EGPRS) </a:t>
            </a:r>
            <a:r>
              <a:rPr lang="en-US" sz="1600" dirty="0" smtClean="0"/>
              <a:t>approved. </a:t>
            </a:r>
            <a:endParaRPr lang="en-US" sz="1600" dirty="0"/>
          </a:p>
          <a:p>
            <a:pPr lvl="1"/>
            <a:r>
              <a:rPr lang="en-US" sz="1600" dirty="0"/>
              <a:t>Stage 3 CRs to </a:t>
            </a:r>
            <a:r>
              <a:rPr lang="en-US" sz="1600" dirty="0" smtClean="0"/>
              <a:t>44.018, 44.060, 45.001</a:t>
            </a:r>
            <a:r>
              <a:rPr lang="en-US" sz="1600" dirty="0"/>
              <a:t>, 45.002, 45.003, 45.004, 45.008 and 45.010 </a:t>
            </a:r>
            <a:r>
              <a:rPr lang="en-US" sz="1600" dirty="0" smtClean="0"/>
              <a:t>approved.</a:t>
            </a:r>
            <a:endParaRPr lang="en-US" sz="1600" dirty="0"/>
          </a:p>
          <a:p>
            <a:pPr lvl="1"/>
            <a:r>
              <a:rPr lang="sv-SE" sz="1600" dirty="0" smtClean="0"/>
              <a:t>Exception sheet approved for one additional meeting cycle.</a:t>
            </a:r>
          </a:p>
          <a:p>
            <a:r>
              <a:rPr lang="sv-SE" sz="2000" dirty="0" smtClean="0"/>
              <a:t>CS/PS Coordination</a:t>
            </a:r>
            <a:endParaRPr lang="sv-SE" sz="1600" dirty="0" smtClean="0"/>
          </a:p>
          <a:p>
            <a:pPr lvl="1"/>
            <a:r>
              <a:rPr lang="sv-SE" sz="1600" dirty="0" smtClean="0"/>
              <a:t>Exception </a:t>
            </a:r>
            <a:r>
              <a:rPr lang="sv-SE" sz="1600" dirty="0"/>
              <a:t>sheet approved for one additional meeting cycle.</a:t>
            </a:r>
          </a:p>
          <a:p>
            <a:pPr lvl="1"/>
            <a:endParaRPr lang="en-US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GENERAL INFORMATION</a:t>
            </a:r>
            <a:br>
              <a:rPr lang="en-US" smtClean="0"/>
            </a:br>
            <a:r>
              <a:rPr lang="en-US" sz="2000" smtClean="0"/>
              <a:t>WG1 &amp; WG2 STUDY ITEMS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FS_DOMIMO </a:t>
            </a:r>
          </a:p>
          <a:p>
            <a:pPr lvl="1"/>
            <a:r>
              <a:rPr lang="en-US" sz="1800" dirty="0" err="1" smtClean="0"/>
              <a:t>pCR</a:t>
            </a:r>
            <a:r>
              <a:rPr lang="en-US" sz="1800" dirty="0" smtClean="0"/>
              <a:t> to TR45.871 on performance summary agreed.</a:t>
            </a:r>
          </a:p>
          <a:p>
            <a:pPr lvl="1"/>
            <a:r>
              <a:rPr lang="en-US" sz="1800" dirty="0" smtClean="0"/>
              <a:t>Discussion paper on </a:t>
            </a:r>
            <a:r>
              <a:rPr lang="en-US" sz="1800" dirty="0"/>
              <a:t>Mode Detection and Mode Adaptation </a:t>
            </a:r>
            <a:r>
              <a:rPr lang="en-US" sz="1800" dirty="0" smtClean="0"/>
              <a:t>presented.</a:t>
            </a:r>
          </a:p>
          <a:p>
            <a:r>
              <a:rPr lang="en-US" sz="2200" dirty="0" smtClean="0"/>
              <a:t>FS_UL_MU-MIMO</a:t>
            </a:r>
          </a:p>
          <a:p>
            <a:pPr lvl="1"/>
            <a:r>
              <a:rPr lang="en-US" sz="1800" dirty="0" smtClean="0"/>
              <a:t>Stopped due to lack of commitment to complete study.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37972</TotalTime>
  <Words>756</Words>
  <Application>Microsoft Office PowerPoint</Application>
  <PresentationFormat>On-screen Show (4:3)</PresentationFormat>
  <Paragraphs>135</Paragraphs>
  <Slides>13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SP-160086/RP-160059  TSG GERAN#69 STATUS REPORT</vt:lpstr>
      <vt:lpstr>TSG GERAN ORGANISATION</vt:lpstr>
      <vt:lpstr>GERAN#69 OVERVIEW</vt:lpstr>
      <vt:lpstr>ONGOING WORK ITEMS NAME [ACRONYM] / RESPONSIBLE GROUP(S) / COMPLETION LEVEL</vt:lpstr>
      <vt:lpstr>EVOLUTION OF WORKLOAD FROM GERAN#58 TO GERAN#69</vt:lpstr>
      <vt:lpstr>APPROVED CHANGE REQUESTS</vt:lpstr>
      <vt:lpstr>LIAISONS</vt:lpstr>
      <vt:lpstr>GENERAL INFORMATION WG1 &amp; WG2 FEATURES/BUILDING BLOCKS/WORK TASKS</vt:lpstr>
      <vt:lpstr>GENERAL INFORMATION WG1 &amp; WG2 STUDY ITEMS</vt:lpstr>
      <vt:lpstr>GENERAL INFORMATION GERAN3new</vt:lpstr>
      <vt:lpstr>FUTURE PLANNED MEETINGS PLENARY AND AD-HOC MEETINGS</vt:lpstr>
      <vt:lpstr>GUIDANCE &amp; INFORMATION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REL13r1</cp:lastModifiedBy>
  <cp:revision>1147</cp:revision>
  <dcterms:created xsi:type="dcterms:W3CDTF">2008-08-30T09:32:10Z</dcterms:created>
  <dcterms:modified xsi:type="dcterms:W3CDTF">2016-03-01T12:19:10Z</dcterms:modified>
</cp:coreProperties>
</file>