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7.xml" ContentType="application/vnd.openxmlformats-officedocument.presentationml.notesSlide+xml"/>
  <Override PartName="/ppt/charts/chart2.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7"/>
  </p:notesMasterIdLst>
  <p:handoutMasterIdLst>
    <p:handoutMasterId r:id="rId48"/>
  </p:handoutMasterIdLst>
  <p:sldIdLst>
    <p:sldId id="743" r:id="rId2"/>
    <p:sldId id="707" r:id="rId3"/>
    <p:sldId id="708" r:id="rId4"/>
    <p:sldId id="709" r:id="rId5"/>
    <p:sldId id="710" r:id="rId6"/>
    <p:sldId id="711" r:id="rId7"/>
    <p:sldId id="761" r:id="rId8"/>
    <p:sldId id="712" r:id="rId9"/>
    <p:sldId id="752" r:id="rId10"/>
    <p:sldId id="713" r:id="rId11"/>
    <p:sldId id="714" r:id="rId12"/>
    <p:sldId id="834" r:id="rId13"/>
    <p:sldId id="804" r:id="rId14"/>
    <p:sldId id="833" r:id="rId15"/>
    <p:sldId id="835" r:id="rId16"/>
    <p:sldId id="810" r:id="rId17"/>
    <p:sldId id="811" r:id="rId18"/>
    <p:sldId id="836" r:id="rId19"/>
    <p:sldId id="816" r:id="rId20"/>
    <p:sldId id="817" r:id="rId21"/>
    <p:sldId id="831" r:id="rId22"/>
    <p:sldId id="832" r:id="rId23"/>
    <p:sldId id="837" r:id="rId24"/>
    <p:sldId id="838" r:id="rId25"/>
    <p:sldId id="839" r:id="rId26"/>
    <p:sldId id="841" r:id="rId27"/>
    <p:sldId id="842" r:id="rId28"/>
    <p:sldId id="843" r:id="rId29"/>
    <p:sldId id="734" r:id="rId30"/>
    <p:sldId id="777" r:id="rId31"/>
    <p:sldId id="844" r:id="rId32"/>
    <p:sldId id="830" r:id="rId33"/>
    <p:sldId id="818" r:id="rId34"/>
    <p:sldId id="845" r:id="rId35"/>
    <p:sldId id="846" r:id="rId36"/>
    <p:sldId id="847" r:id="rId37"/>
    <p:sldId id="848" r:id="rId38"/>
    <p:sldId id="814" r:id="rId39"/>
    <p:sldId id="815" r:id="rId40"/>
    <p:sldId id="819" r:id="rId41"/>
    <p:sldId id="820" r:id="rId42"/>
    <p:sldId id="822" r:id="rId43"/>
    <p:sldId id="828" r:id="rId44"/>
    <p:sldId id="793" r:id="rId45"/>
    <p:sldId id="829" r:id="rId46"/>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66"/>
    <a:srgbClr val="4F6228"/>
    <a:srgbClr val="984807"/>
    <a:srgbClr val="FF0000"/>
    <a:srgbClr val="E6FF9F"/>
    <a:srgbClr val="99CC00"/>
    <a:srgbClr val="CCFF33"/>
    <a:srgbClr val="CCFF99"/>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91" autoAdjust="0"/>
    <p:restoredTop sz="94625" autoAdjust="0"/>
  </p:normalViewPr>
  <p:slideViewPr>
    <p:cSldViewPr snapToGrid="0">
      <p:cViewPr varScale="1">
        <p:scale>
          <a:sx n="119" d="100"/>
          <a:sy n="119" d="100"/>
        </p:scale>
        <p:origin x="-132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norpahj\AppData\Local\My%20Local%20Documents\3GPP\SA%20Sitges%202015\SA1%2372%20docs%20per%20plenary%20cycle.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norpahj\AppData\Local\My%20Local%20Documents\3GPP\SA%20Sitges%202015\SA1%2372%20docs%20per%20plenary%20cycl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9534388081234248E-2"/>
          <c:y val="6.9935834289408291E-2"/>
          <c:w val="0.88620771876323656"/>
          <c:h val="0.73542811085622162"/>
        </c:manualLayout>
      </c:layout>
      <c:lineChart>
        <c:grouping val="standard"/>
        <c:varyColors val="0"/>
        <c:ser>
          <c:idx val="0"/>
          <c:order val="0"/>
          <c:tx>
            <c:v>tdocs</c:v>
          </c:tx>
          <c:cat>
            <c:strRef>
              <c:f>basic!$C$23:$C$40</c:f>
              <c:strCache>
                <c:ptCount val="18"/>
                <c:pt idx="0">
                  <c:v>Q3 2011</c:v>
                </c:pt>
                <c:pt idx="1">
                  <c:v>Q4 2011</c:v>
                </c:pt>
                <c:pt idx="2">
                  <c:v>Q1 2012</c:v>
                </c:pt>
                <c:pt idx="3">
                  <c:v>Q2 2012</c:v>
                </c:pt>
                <c:pt idx="4">
                  <c:v>Q3 2012</c:v>
                </c:pt>
                <c:pt idx="5">
                  <c:v>Q4 2012*</c:v>
                </c:pt>
                <c:pt idx="6">
                  <c:v>Q1 2013*</c:v>
                </c:pt>
                <c:pt idx="7">
                  <c:v>Q2 2013*</c:v>
                </c:pt>
                <c:pt idx="8">
                  <c:v>Q3 2013</c:v>
                </c:pt>
                <c:pt idx="9">
                  <c:v>Q4 2013</c:v>
                </c:pt>
                <c:pt idx="10">
                  <c:v>Q1 2014</c:v>
                </c:pt>
                <c:pt idx="11">
                  <c:v>Q2 2014</c:v>
                </c:pt>
                <c:pt idx="12">
                  <c:v>Q3 2014*</c:v>
                </c:pt>
                <c:pt idx="13">
                  <c:v>Q4 2014*</c:v>
                </c:pt>
                <c:pt idx="14">
                  <c:v>Q1 2015</c:v>
                </c:pt>
                <c:pt idx="15">
                  <c:v>Q2 2015</c:v>
                </c:pt>
                <c:pt idx="16">
                  <c:v>Q3 2015</c:v>
                </c:pt>
                <c:pt idx="17">
                  <c:v>Q4 2015*</c:v>
                </c:pt>
              </c:strCache>
            </c:strRef>
          </c:cat>
          <c:val>
            <c:numRef>
              <c:f>basic!$E$23:$E$40</c:f>
              <c:numCache>
                <c:formatCode>General</c:formatCode>
                <c:ptCount val="18"/>
                <c:pt idx="0">
                  <c:v>394</c:v>
                </c:pt>
                <c:pt idx="1">
                  <c:v>426</c:v>
                </c:pt>
                <c:pt idx="2">
                  <c:v>313</c:v>
                </c:pt>
                <c:pt idx="3">
                  <c:v>417</c:v>
                </c:pt>
                <c:pt idx="4">
                  <c:v>476</c:v>
                </c:pt>
                <c:pt idx="5">
                  <c:v>494</c:v>
                </c:pt>
                <c:pt idx="6">
                  <c:v>467</c:v>
                </c:pt>
                <c:pt idx="7">
                  <c:v>488</c:v>
                </c:pt>
                <c:pt idx="8">
                  <c:v>158</c:v>
                </c:pt>
                <c:pt idx="9">
                  <c:v>288</c:v>
                </c:pt>
                <c:pt idx="10">
                  <c:v>310</c:v>
                </c:pt>
                <c:pt idx="11">
                  <c:v>531</c:v>
                </c:pt>
                <c:pt idx="12">
                  <c:v>674</c:v>
                </c:pt>
                <c:pt idx="13">
                  <c:v>563</c:v>
                </c:pt>
                <c:pt idx="14">
                  <c:v>307</c:v>
                </c:pt>
                <c:pt idx="15">
                  <c:v>513</c:v>
                </c:pt>
                <c:pt idx="16">
                  <c:v>670</c:v>
                </c:pt>
                <c:pt idx="17">
                  <c:v>816</c:v>
                </c:pt>
              </c:numCache>
            </c:numRef>
          </c:val>
          <c:smooth val="0"/>
        </c:ser>
        <c:dLbls>
          <c:showLegendKey val="0"/>
          <c:showVal val="0"/>
          <c:showCatName val="0"/>
          <c:showSerName val="0"/>
          <c:showPercent val="0"/>
          <c:showBubbleSize val="0"/>
        </c:dLbls>
        <c:marker val="1"/>
        <c:smooth val="0"/>
        <c:axId val="74050176"/>
        <c:axId val="74114560"/>
      </c:lineChart>
      <c:lineChart>
        <c:grouping val="standard"/>
        <c:varyColors val="0"/>
        <c:ser>
          <c:idx val="1"/>
          <c:order val="1"/>
          <c:tx>
            <c:v>Agreed CRs</c:v>
          </c:tx>
          <c:val>
            <c:numRef>
              <c:f>basic!$F$23:$F$40</c:f>
              <c:numCache>
                <c:formatCode>General</c:formatCode>
                <c:ptCount val="18"/>
                <c:pt idx="0">
                  <c:v>36</c:v>
                </c:pt>
                <c:pt idx="1">
                  <c:v>35</c:v>
                </c:pt>
                <c:pt idx="2">
                  <c:v>13</c:v>
                </c:pt>
                <c:pt idx="3">
                  <c:v>31</c:v>
                </c:pt>
                <c:pt idx="4">
                  <c:v>34</c:v>
                </c:pt>
                <c:pt idx="5">
                  <c:v>23</c:v>
                </c:pt>
                <c:pt idx="6">
                  <c:v>48</c:v>
                </c:pt>
                <c:pt idx="7">
                  <c:v>44</c:v>
                </c:pt>
                <c:pt idx="8">
                  <c:v>11</c:v>
                </c:pt>
                <c:pt idx="9">
                  <c:v>11</c:v>
                </c:pt>
                <c:pt idx="10">
                  <c:v>5</c:v>
                </c:pt>
                <c:pt idx="11">
                  <c:v>31</c:v>
                </c:pt>
                <c:pt idx="12">
                  <c:v>31</c:v>
                </c:pt>
                <c:pt idx="13">
                  <c:v>24</c:v>
                </c:pt>
                <c:pt idx="14">
                  <c:v>29</c:v>
                </c:pt>
                <c:pt idx="15">
                  <c:v>16</c:v>
                </c:pt>
                <c:pt idx="16">
                  <c:v>8</c:v>
                </c:pt>
                <c:pt idx="17">
                  <c:v>15</c:v>
                </c:pt>
              </c:numCache>
            </c:numRef>
          </c:val>
          <c:smooth val="0"/>
        </c:ser>
        <c:dLbls>
          <c:showLegendKey val="0"/>
          <c:showVal val="0"/>
          <c:showCatName val="0"/>
          <c:showSerName val="0"/>
          <c:showPercent val="0"/>
          <c:showBubbleSize val="0"/>
        </c:dLbls>
        <c:marker val="1"/>
        <c:smooth val="0"/>
        <c:axId val="75480064"/>
        <c:axId val="80900864"/>
      </c:lineChart>
      <c:catAx>
        <c:axId val="74050176"/>
        <c:scaling>
          <c:orientation val="minMax"/>
        </c:scaling>
        <c:delete val="0"/>
        <c:axPos val="b"/>
        <c:numFmt formatCode="General" sourceLinked="1"/>
        <c:majorTickMark val="out"/>
        <c:minorTickMark val="none"/>
        <c:tickLblPos val="nextTo"/>
        <c:txPr>
          <a:bodyPr rot="3600000" vert="horz"/>
          <a:lstStyle/>
          <a:p>
            <a:pPr>
              <a:defRPr/>
            </a:pPr>
            <a:endParaRPr lang="nl-NL"/>
          </a:p>
        </c:txPr>
        <c:crossAx val="74114560"/>
        <c:crosses val="autoZero"/>
        <c:auto val="1"/>
        <c:lblAlgn val="ctr"/>
        <c:lblOffset val="100"/>
        <c:noMultiLvlLbl val="0"/>
      </c:catAx>
      <c:valAx>
        <c:axId val="74114560"/>
        <c:scaling>
          <c:orientation val="minMax"/>
          <c:max val="900"/>
          <c:min val="0"/>
        </c:scaling>
        <c:delete val="0"/>
        <c:axPos val="l"/>
        <c:majorGridlines>
          <c:spPr>
            <a:ln>
              <a:prstDash val="dash"/>
            </a:ln>
          </c:spPr>
        </c:majorGridlines>
        <c:numFmt formatCode="General" sourceLinked="1"/>
        <c:majorTickMark val="out"/>
        <c:minorTickMark val="none"/>
        <c:tickLblPos val="nextTo"/>
        <c:txPr>
          <a:bodyPr rot="0" vert="horz"/>
          <a:lstStyle/>
          <a:p>
            <a:pPr>
              <a:defRPr b="1">
                <a:solidFill>
                  <a:schemeClr val="accent1">
                    <a:lumMod val="75000"/>
                  </a:schemeClr>
                </a:solidFill>
              </a:defRPr>
            </a:pPr>
            <a:endParaRPr lang="nl-NL"/>
          </a:p>
        </c:txPr>
        <c:crossAx val="74050176"/>
        <c:crosses val="autoZero"/>
        <c:crossBetween val="midCat"/>
      </c:valAx>
      <c:catAx>
        <c:axId val="75480064"/>
        <c:scaling>
          <c:orientation val="minMax"/>
        </c:scaling>
        <c:delete val="1"/>
        <c:axPos val="b"/>
        <c:majorTickMark val="out"/>
        <c:minorTickMark val="none"/>
        <c:tickLblPos val="none"/>
        <c:crossAx val="80900864"/>
        <c:crosses val="autoZero"/>
        <c:auto val="1"/>
        <c:lblAlgn val="ctr"/>
        <c:lblOffset val="100"/>
        <c:noMultiLvlLbl val="0"/>
      </c:catAx>
      <c:valAx>
        <c:axId val="80900864"/>
        <c:scaling>
          <c:orientation val="minMax"/>
          <c:max val="100"/>
          <c:min val="0"/>
        </c:scaling>
        <c:delete val="0"/>
        <c:axPos val="r"/>
        <c:numFmt formatCode="General" sourceLinked="1"/>
        <c:majorTickMark val="out"/>
        <c:minorTickMark val="none"/>
        <c:tickLblPos val="nextTo"/>
        <c:txPr>
          <a:bodyPr/>
          <a:lstStyle/>
          <a:p>
            <a:pPr>
              <a:defRPr b="1">
                <a:solidFill>
                  <a:srgbClr val="C00000"/>
                </a:solidFill>
              </a:defRPr>
            </a:pPr>
            <a:endParaRPr lang="nl-NL"/>
          </a:p>
        </c:txPr>
        <c:crossAx val="75480064"/>
        <c:crosses val="max"/>
        <c:crossBetween val="midCat"/>
      </c:valAx>
    </c:plotArea>
    <c:legend>
      <c:legendPos val="l"/>
      <c:layout>
        <c:manualLayout>
          <c:xMode val="edge"/>
          <c:yMode val="edge"/>
          <c:x val="0.21977115849842613"/>
          <c:y val="0.65651462858481269"/>
          <c:w val="0.21772914506683116"/>
          <c:h val="0.13491447427339301"/>
        </c:manualLayout>
      </c:layout>
      <c:overlay val="1"/>
      <c:spPr>
        <a:solidFill>
          <a:schemeClr val="bg1"/>
        </a:solidFill>
        <a:ln>
          <a:solidFill>
            <a:schemeClr val="bg1">
              <a:lumMod val="50000"/>
            </a:schemeClr>
          </a:solidFill>
        </a:ln>
      </c:spPr>
    </c:legend>
    <c:plotVisOnly val="1"/>
    <c:dispBlanksAs val="gap"/>
    <c:showDLblsOverMax val="0"/>
  </c:chart>
  <c:spPr>
    <a:solidFill>
      <a:srgbClr val="FFFFFF"/>
    </a:solidFill>
    <a:ln w="3175">
      <a:noFill/>
      <a:prstDash val="solid"/>
    </a:ln>
  </c:spPr>
  <c:txPr>
    <a:bodyPr/>
    <a:lstStyle/>
    <a:p>
      <a:pPr>
        <a:defRPr sz="1200" b="0" i="0" u="none" strike="noStrike" baseline="0">
          <a:solidFill>
            <a:srgbClr val="000000"/>
          </a:solidFill>
          <a:latin typeface="Arial"/>
          <a:ea typeface="Arial"/>
          <a:cs typeface="Arial"/>
        </a:defRPr>
      </a:pPr>
      <a:endParaRPr lang="nl-NL"/>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nl-NL"/>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162592173612801E-2"/>
          <c:y val="0.10445203188389612"/>
          <c:w val="0.93609463966554729"/>
          <c:h val="0.83878976634044322"/>
        </c:manualLayout>
      </c:layout>
      <c:barChart>
        <c:barDir val="col"/>
        <c:grouping val="stacked"/>
        <c:varyColors val="0"/>
        <c:ser>
          <c:idx val="0"/>
          <c:order val="0"/>
          <c:tx>
            <c:strRef>
              <c:f>time_new!$AI$11</c:f>
              <c:strCache>
                <c:ptCount val="1"/>
                <c:pt idx="0">
                  <c:v>GCSE_LTE</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time_new!$AJ$11:$AO$11</c:f>
              <c:numCache>
                <c:formatCode>General</c:formatCode>
                <c:ptCount val="6"/>
                <c:pt idx="0">
                  <c:v>1.5</c:v>
                </c:pt>
              </c:numCache>
            </c:numRef>
          </c:val>
        </c:ser>
        <c:ser>
          <c:idx val="1"/>
          <c:order val="1"/>
          <c:tx>
            <c:strRef>
              <c:f>time_new!$AI$12</c:f>
              <c:strCache>
                <c:ptCount val="1"/>
                <c:pt idx="0">
                  <c:v>UPCON</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time_new!$AJ$12:$AO$12</c:f>
              <c:numCache>
                <c:formatCode>General</c:formatCode>
                <c:ptCount val="6"/>
              </c:numCache>
            </c:numRef>
          </c:val>
        </c:ser>
        <c:ser>
          <c:idx val="2"/>
          <c:order val="2"/>
          <c:tx>
            <c:strRef>
              <c:f>time_new!$AI$13</c:f>
              <c:strCache>
                <c:ptCount val="1"/>
                <c:pt idx="0">
                  <c:v>RSE</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time_new!$AJ$13:$AO$13</c:f>
              <c:numCache>
                <c:formatCode>General</c:formatCode>
                <c:ptCount val="6"/>
              </c:numCache>
            </c:numRef>
          </c:val>
        </c:ser>
        <c:ser>
          <c:idx val="3"/>
          <c:order val="3"/>
          <c:tx>
            <c:strRef>
              <c:f>time_new!$AI$14</c:f>
              <c:strCache>
                <c:ptCount val="1"/>
                <c:pt idx="0">
                  <c:v>ACDC</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time_new!$AJ$14:$AO$14</c:f>
              <c:numCache>
                <c:formatCode>General</c:formatCode>
                <c:ptCount val="6"/>
              </c:numCache>
            </c:numRef>
          </c:val>
        </c:ser>
        <c:ser>
          <c:idx val="4"/>
          <c:order val="4"/>
          <c:tx>
            <c:strRef>
              <c:f>time_new!$AI$15</c:f>
              <c:strCache>
                <c:ptCount val="1"/>
                <c:pt idx="0">
                  <c:v>MTC</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time_new!$AJ$15:$AO$15</c:f>
              <c:numCache>
                <c:formatCode>General</c:formatCode>
                <c:ptCount val="6"/>
              </c:numCache>
            </c:numRef>
          </c:val>
        </c:ser>
        <c:ser>
          <c:idx val="5"/>
          <c:order val="5"/>
          <c:tx>
            <c:strRef>
              <c:f>time_new!$AI$16</c:f>
              <c:strCache>
                <c:ptCount val="1"/>
                <c:pt idx="0">
                  <c:v>NOVES</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time_new!$AJ$16:$AO$16</c:f>
              <c:numCache>
                <c:formatCode>General</c:formatCode>
                <c:ptCount val="6"/>
              </c:numCache>
            </c:numRef>
          </c:val>
        </c:ser>
        <c:ser>
          <c:idx val="6"/>
          <c:order val="6"/>
          <c:tx>
            <c:strRef>
              <c:f>time_new!$AI$17</c:f>
              <c:strCache>
                <c:ptCount val="1"/>
                <c:pt idx="0">
                  <c:v>SSO</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time_new!$AJ$17:$AO$17</c:f>
              <c:numCache>
                <c:formatCode>General</c:formatCode>
                <c:ptCount val="6"/>
              </c:numCache>
            </c:numRef>
          </c:val>
        </c:ser>
        <c:ser>
          <c:idx val="7"/>
          <c:order val="7"/>
          <c:tx>
            <c:strRef>
              <c:f>time_new!$AI$18</c:f>
              <c:strCache>
                <c:ptCount val="1"/>
                <c:pt idx="0">
                  <c:v>PWS</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time_new!$AJ$18:$AO$18</c:f>
              <c:numCache>
                <c:formatCode>General</c:formatCode>
                <c:ptCount val="6"/>
              </c:numCache>
            </c:numRef>
          </c:val>
        </c:ser>
        <c:ser>
          <c:idx val="8"/>
          <c:order val="8"/>
          <c:tx>
            <c:strRef>
              <c:f>time_new!$AI$19</c:f>
              <c:strCache>
                <c:ptCount val="1"/>
                <c:pt idx="0">
                  <c:v>WebRTC</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time_new!$AJ$19:$AO$19</c:f>
              <c:numCache>
                <c:formatCode>General</c:formatCode>
                <c:ptCount val="6"/>
              </c:numCache>
            </c:numRef>
          </c:val>
        </c:ser>
        <c:ser>
          <c:idx val="9"/>
          <c:order val="9"/>
          <c:tx>
            <c:strRef>
              <c:f>time_new!$AI$20</c:f>
              <c:strCache>
                <c:ptCount val="1"/>
                <c:pt idx="0">
                  <c:v>IOPS</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time_new!$AJ$20:$AO$20</c:f>
              <c:numCache>
                <c:formatCode>General</c:formatCode>
                <c:ptCount val="6"/>
                <c:pt idx="0">
                  <c:v>1.5</c:v>
                </c:pt>
              </c:numCache>
            </c:numRef>
          </c:val>
        </c:ser>
        <c:ser>
          <c:idx val="10"/>
          <c:order val="10"/>
          <c:tx>
            <c:strRef>
              <c:f>time_new!$AI$21</c:f>
              <c:strCache>
                <c:ptCount val="1"/>
                <c:pt idx="0">
                  <c:v>SEES</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time_new!$AJ$21:$AO$21</c:f>
              <c:numCache>
                <c:formatCode>General</c:formatCode>
                <c:ptCount val="6"/>
              </c:numCache>
            </c:numRef>
          </c:val>
        </c:ser>
        <c:ser>
          <c:idx val="11"/>
          <c:order val="11"/>
          <c:tx>
            <c:strRef>
              <c:f>time_new!$AI$22</c:f>
              <c:strCache>
                <c:ptCount val="1"/>
                <c:pt idx="0">
                  <c:v>eICBD</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time_new!$AJ$22:$AO$22</c:f>
              <c:numCache>
                <c:formatCode>General</c:formatCode>
                <c:ptCount val="6"/>
                <c:pt idx="0">
                  <c:v>1.5</c:v>
                </c:pt>
              </c:numCache>
            </c:numRef>
          </c:val>
        </c:ser>
        <c:ser>
          <c:idx val="12"/>
          <c:order val="12"/>
          <c:tx>
            <c:strRef>
              <c:f>time_new!$AI$23</c:f>
              <c:strCache>
                <c:ptCount val="1"/>
                <c:pt idx="0">
                  <c:v>CSIPTO</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time_new!$AJ$23:$AO$23</c:f>
              <c:numCache>
                <c:formatCode>General</c:formatCode>
                <c:ptCount val="6"/>
              </c:numCache>
            </c:numRef>
          </c:val>
        </c:ser>
        <c:ser>
          <c:idx val="13"/>
          <c:order val="13"/>
          <c:tx>
            <c:strRef>
              <c:f>time_new!$AI$24</c:f>
              <c:strCache>
                <c:ptCount val="1"/>
                <c:pt idx="0">
                  <c:v>MAPN</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time_new!$AJ$24:$AO$24</c:f>
              <c:numCache>
                <c:formatCode>General</c:formatCode>
                <c:ptCount val="6"/>
                <c:pt idx="0">
                  <c:v>2</c:v>
                </c:pt>
                <c:pt idx="1">
                  <c:v>3.5</c:v>
                </c:pt>
              </c:numCache>
            </c:numRef>
          </c:val>
        </c:ser>
        <c:ser>
          <c:idx val="14"/>
          <c:order val="14"/>
          <c:tx>
            <c:strRef>
              <c:f>time_new!$AI$25</c:f>
              <c:strCache>
                <c:ptCount val="1"/>
                <c:pt idx="0">
                  <c:v>MCPTT</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time_new!$AJ$25:$AO$25</c:f>
              <c:numCache>
                <c:formatCode>General</c:formatCode>
                <c:ptCount val="6"/>
                <c:pt idx="0">
                  <c:v>42</c:v>
                </c:pt>
                <c:pt idx="1">
                  <c:v>31.5</c:v>
                </c:pt>
                <c:pt idx="2">
                  <c:v>4.5</c:v>
                </c:pt>
              </c:numCache>
            </c:numRef>
          </c:val>
        </c:ser>
        <c:ser>
          <c:idx val="15"/>
          <c:order val="15"/>
          <c:tx>
            <c:strRef>
              <c:f>time_new!$AI$26</c:f>
              <c:strCache>
                <c:ptCount val="1"/>
                <c:pt idx="0">
                  <c:v>ECIP</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time_new!$AJ$26:$AO$26</c:f>
              <c:numCache>
                <c:formatCode>General</c:formatCode>
                <c:ptCount val="6"/>
                <c:pt idx="0">
                  <c:v>1.5</c:v>
                </c:pt>
              </c:numCache>
            </c:numRef>
          </c:val>
        </c:ser>
        <c:ser>
          <c:idx val="16"/>
          <c:order val="16"/>
          <c:tx>
            <c:strRef>
              <c:f>time_new!$AI$27</c:f>
              <c:strCache>
                <c:ptCount val="1"/>
                <c:pt idx="0">
                  <c:v>MBSP</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time_new!$AJ$27:$AO$27</c:f>
              <c:numCache>
                <c:formatCode>General</c:formatCode>
                <c:ptCount val="6"/>
                <c:pt idx="0">
                  <c:v>1.5</c:v>
                </c:pt>
              </c:numCache>
            </c:numRef>
          </c:val>
        </c:ser>
        <c:ser>
          <c:idx val="17"/>
          <c:order val="17"/>
          <c:tx>
            <c:strRef>
              <c:f>time_new!$AI$28</c:f>
              <c:strCache>
                <c:ptCount val="1"/>
                <c:pt idx="0">
                  <c:v>FMSS</c:v>
                </c:pt>
              </c:strCache>
            </c:strRef>
          </c:tx>
          <c:invertIfNegative val="0"/>
          <c:dLbls>
            <c:txPr>
              <a:bodyPr/>
              <a:lstStyle/>
              <a:p>
                <a:pPr>
                  <a:defRPr sz="800"/>
                </a:pPr>
                <a:endParaRPr lang="nl-NL"/>
              </a:p>
            </c:txPr>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time_new!$AJ$28:$AO$28</c:f>
              <c:numCache>
                <c:formatCode>General</c:formatCode>
                <c:ptCount val="6"/>
                <c:pt idx="0">
                  <c:v>2</c:v>
                </c:pt>
              </c:numCache>
            </c:numRef>
          </c:val>
        </c:ser>
        <c:ser>
          <c:idx val="18"/>
          <c:order val="18"/>
          <c:tx>
            <c:strRef>
              <c:f>time_new!$AI$29</c:f>
              <c:strCache>
                <c:ptCount val="1"/>
                <c:pt idx="0">
                  <c:v>GUSH</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time_new!$AJ$29:$AO$29</c:f>
              <c:numCache>
                <c:formatCode>General</c:formatCode>
                <c:ptCount val="6"/>
              </c:numCache>
            </c:numRef>
          </c:val>
        </c:ser>
        <c:ser>
          <c:idx val="19"/>
          <c:order val="19"/>
          <c:tx>
            <c:strRef>
              <c:f>time_new!$AI$30</c:f>
              <c:strCache>
                <c:ptCount val="1"/>
                <c:pt idx="0">
                  <c:v>CATS</c:v>
                </c:pt>
              </c:strCache>
            </c:strRef>
          </c:tx>
          <c:invertIfNegative val="0"/>
          <c:dLbls>
            <c:dLbl>
              <c:idx val="0"/>
              <c:layout/>
              <c:tx>
                <c:rich>
                  <a:bodyPr/>
                  <a:lstStyle/>
                  <a:p>
                    <a:r>
                      <a:rPr lang="nl-NL" sz="800" dirty="0"/>
                      <a:t>CATS</a:t>
                    </a:r>
                  </a:p>
                </c:rich>
              </c:tx>
              <c:showLegendKey val="0"/>
              <c:showVal val="0"/>
              <c:showCatName val="0"/>
              <c:showSerName val="1"/>
              <c:showPercent val="0"/>
              <c:showBubbleSize val="0"/>
            </c:dLbl>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time_new!$AJ$30:$AO$30</c:f>
              <c:numCache>
                <c:formatCode>General</c:formatCode>
                <c:ptCount val="6"/>
                <c:pt idx="0">
                  <c:v>1.5</c:v>
                </c:pt>
                <c:pt idx="1">
                  <c:v>3.5</c:v>
                </c:pt>
              </c:numCache>
            </c:numRef>
          </c:val>
        </c:ser>
        <c:ser>
          <c:idx val="20"/>
          <c:order val="20"/>
          <c:tx>
            <c:strRef>
              <c:f>time_new!$AI$31</c:f>
              <c:strCache>
                <c:ptCount val="1"/>
                <c:pt idx="0">
                  <c:v>V2XLTE</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time_new!$AJ$31:$AO$31</c:f>
              <c:numCache>
                <c:formatCode>General</c:formatCode>
                <c:ptCount val="6"/>
                <c:pt idx="2">
                  <c:v>8.5</c:v>
                </c:pt>
                <c:pt idx="3">
                  <c:v>10.5</c:v>
                </c:pt>
                <c:pt idx="4">
                  <c:v>13.5</c:v>
                </c:pt>
                <c:pt idx="5">
                  <c:v>9</c:v>
                </c:pt>
              </c:numCache>
            </c:numRef>
          </c:val>
        </c:ser>
        <c:ser>
          <c:idx val="21"/>
          <c:order val="21"/>
          <c:tx>
            <c:strRef>
              <c:f>time_new!$AI$32</c:f>
              <c:strCache>
                <c:ptCount val="1"/>
                <c:pt idx="0">
                  <c:v>SMARTER</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time_new!$AJ$32:$AO$32</c:f>
              <c:numCache>
                <c:formatCode>General</c:formatCode>
                <c:ptCount val="6"/>
                <c:pt idx="2">
                  <c:v>1.5</c:v>
                </c:pt>
                <c:pt idx="3">
                  <c:v>12</c:v>
                </c:pt>
                <c:pt idx="4">
                  <c:v>23</c:v>
                </c:pt>
                <c:pt idx="5">
                  <c:v>62.5</c:v>
                </c:pt>
              </c:numCache>
            </c:numRef>
          </c:val>
        </c:ser>
        <c:ser>
          <c:idx val="22"/>
          <c:order val="22"/>
          <c:tx>
            <c:strRef>
              <c:f>time_new!$AI$33</c:f>
              <c:strCache>
                <c:ptCount val="1"/>
                <c:pt idx="0">
                  <c:v>MCVideo</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time_new!$AJ$33:$AO$33</c:f>
              <c:numCache>
                <c:formatCode>General</c:formatCode>
                <c:ptCount val="6"/>
                <c:pt idx="3">
                  <c:v>4.5</c:v>
                </c:pt>
                <c:pt idx="4">
                  <c:v>5.5</c:v>
                </c:pt>
                <c:pt idx="5">
                  <c:v>7</c:v>
                </c:pt>
              </c:numCache>
            </c:numRef>
          </c:val>
        </c:ser>
        <c:ser>
          <c:idx val="23"/>
          <c:order val="23"/>
          <c:tx>
            <c:strRef>
              <c:f>time_new!$AI$34</c:f>
              <c:strCache>
                <c:ptCount val="1"/>
                <c:pt idx="0">
                  <c:v>MCData</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time_new!$AJ$34:$AO$34</c:f>
              <c:numCache>
                <c:formatCode>General</c:formatCode>
                <c:ptCount val="6"/>
                <c:pt idx="3">
                  <c:v>2</c:v>
                </c:pt>
                <c:pt idx="4">
                  <c:v>4.5</c:v>
                </c:pt>
                <c:pt idx="5">
                  <c:v>6.5</c:v>
                </c:pt>
              </c:numCache>
            </c:numRef>
          </c:val>
        </c:ser>
        <c:ser>
          <c:idx val="24"/>
          <c:order val="24"/>
          <c:tx>
            <c:strRef>
              <c:f>time_new!$AI$35</c:f>
              <c:strCache>
                <c:ptCount val="1"/>
                <c:pt idx="0">
                  <c:v>EnTV</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time_new!$AJ$35:$AO$35</c:f>
              <c:numCache>
                <c:formatCode>General</c:formatCode>
                <c:ptCount val="6"/>
                <c:pt idx="3">
                  <c:v>2</c:v>
                </c:pt>
                <c:pt idx="4">
                  <c:v>5</c:v>
                </c:pt>
                <c:pt idx="5">
                  <c:v>3.5</c:v>
                </c:pt>
              </c:numCache>
            </c:numRef>
          </c:val>
        </c:ser>
        <c:ser>
          <c:idx val="25"/>
          <c:order val="25"/>
          <c:tx>
            <c:strRef>
              <c:f>time_new!$AI$36</c:f>
              <c:strCache>
                <c:ptCount val="1"/>
                <c:pt idx="0">
                  <c:v>PPEPO_LTE</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time_new!$AJ$36:$AO$36</c:f>
              <c:numCache>
                <c:formatCode>General</c:formatCode>
                <c:ptCount val="6"/>
              </c:numCache>
            </c:numRef>
          </c:val>
        </c:ser>
        <c:ser>
          <c:idx val="26"/>
          <c:order val="26"/>
          <c:tx>
            <c:strRef>
              <c:f>time_new!$AI$37</c:f>
              <c:strCache>
                <c:ptCount val="1"/>
                <c:pt idx="0">
                  <c:v>eDSVCC</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time_new!$AJ$37:$AO$37</c:f>
              <c:numCache>
                <c:formatCode>General</c:formatCode>
                <c:ptCount val="6"/>
              </c:numCache>
            </c:numRef>
          </c:val>
        </c:ser>
        <c:ser>
          <c:idx val="27"/>
          <c:order val="27"/>
          <c:tx>
            <c:strRef>
              <c:f>time_new!$AI$38</c:f>
              <c:strCache>
                <c:ptCount val="1"/>
                <c:pt idx="0">
                  <c:v>MPS_Mods</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time_new!$AJ$38:$AO$38</c:f>
              <c:numCache>
                <c:formatCode>General</c:formatCode>
                <c:ptCount val="6"/>
              </c:numCache>
            </c:numRef>
          </c:val>
        </c:ser>
        <c:ser>
          <c:idx val="28"/>
          <c:order val="28"/>
          <c:tx>
            <c:strRef>
              <c:f>time_new!$AI$39</c:f>
              <c:strCache>
                <c:ptCount val="1"/>
                <c:pt idx="0">
                  <c:v>eULRS</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time_new!$AJ$39:$AO$39</c:f>
              <c:numCache>
                <c:formatCode>General</c:formatCode>
                <c:ptCount val="6"/>
              </c:numCache>
            </c:numRef>
          </c:val>
        </c:ser>
        <c:ser>
          <c:idx val="29"/>
          <c:order val="29"/>
          <c:tx>
            <c:strRef>
              <c:f>time_new!$AI$40</c:f>
              <c:strCache>
                <c:ptCount val="1"/>
                <c:pt idx="0">
                  <c:v>ELIOT</c:v>
                </c:pt>
              </c:strCache>
            </c:strRef>
          </c:tx>
          <c:invertIfNegative val="0"/>
          <c:cat>
            <c:strRef>
              <c:f>time_new!$AJ$10:$AO$10</c:f>
              <c:strCache>
                <c:ptCount val="6"/>
                <c:pt idx="0">
                  <c:v>Q3 2014</c:v>
                </c:pt>
                <c:pt idx="1">
                  <c:v>Q4 2014</c:v>
                </c:pt>
                <c:pt idx="2">
                  <c:v>Q1 2015</c:v>
                </c:pt>
                <c:pt idx="3">
                  <c:v>Q2 2015</c:v>
                </c:pt>
                <c:pt idx="4">
                  <c:v>Q3 2015</c:v>
                </c:pt>
                <c:pt idx="5">
                  <c:v>Q4 2015</c:v>
                </c:pt>
              </c:strCache>
            </c:strRef>
          </c:cat>
          <c:val>
            <c:numRef>
              <c:f>time_new!$AJ$40:$AO$40</c:f>
              <c:numCache>
                <c:formatCode>General</c:formatCode>
                <c:ptCount val="6"/>
              </c:numCache>
            </c:numRef>
          </c:val>
        </c:ser>
        <c:ser>
          <c:idx val="30"/>
          <c:order val="30"/>
          <c:tx>
            <c:strRef>
              <c:f>time_new!$AI$41</c:f>
              <c:strCache>
                <c:ptCount val="1"/>
                <c:pt idx="0">
                  <c:v>other items</c:v>
                </c:pt>
              </c:strCache>
            </c:strRef>
          </c:tx>
          <c:invertIfNegative val="0"/>
          <c:dLbls>
            <c:dLbl>
              <c:idx val="0"/>
              <c:layout/>
              <c:tx>
                <c:rich>
                  <a:bodyPr/>
                  <a:lstStyle/>
                  <a:p>
                    <a:r>
                      <a:rPr lang="en-US"/>
                      <a:t>other </a:t>
                    </a:r>
                    <a:br>
                      <a:rPr lang="en-US"/>
                    </a:br>
                    <a:r>
                      <a:rPr lang="en-US"/>
                      <a:t>items</a:t>
                    </a:r>
                  </a:p>
                </c:rich>
              </c:tx>
              <c:showLegendKey val="0"/>
              <c:showVal val="0"/>
              <c:showCatName val="0"/>
              <c:showSerName val="1"/>
              <c:showPercent val="0"/>
              <c:showBubbleSize val="0"/>
            </c:dLbl>
            <c:dLbl>
              <c:idx val="1"/>
              <c:layout/>
              <c:tx>
                <c:rich>
                  <a:bodyPr/>
                  <a:lstStyle/>
                  <a:p>
                    <a:r>
                      <a:rPr lang="en-US"/>
                      <a:t>other </a:t>
                    </a:r>
                    <a:br>
                      <a:rPr lang="en-US"/>
                    </a:br>
                    <a:r>
                      <a:rPr lang="en-US"/>
                      <a:t>items</a:t>
                    </a:r>
                  </a:p>
                </c:rich>
              </c:tx>
              <c:showLegendKey val="0"/>
              <c:showVal val="0"/>
              <c:showCatName val="0"/>
              <c:showSerName val="1"/>
              <c:showPercent val="0"/>
              <c:showBubbleSize val="0"/>
            </c:dLbl>
            <c:dLbl>
              <c:idx val="2"/>
              <c:layout/>
              <c:tx>
                <c:rich>
                  <a:bodyPr/>
                  <a:lstStyle/>
                  <a:p>
                    <a:r>
                      <a:rPr lang="en-US"/>
                      <a:t>other </a:t>
                    </a:r>
                    <a:br>
                      <a:rPr lang="en-US"/>
                    </a:br>
                    <a:r>
                      <a:rPr lang="en-US"/>
                      <a:t>items</a:t>
                    </a:r>
                  </a:p>
                </c:rich>
              </c:tx>
              <c:showLegendKey val="0"/>
              <c:showVal val="0"/>
              <c:showCatName val="0"/>
              <c:showSerName val="1"/>
              <c:showPercent val="0"/>
              <c:showBubbleSize val="0"/>
            </c:dLbl>
            <c:dLbl>
              <c:idx val="3"/>
              <c:layout/>
              <c:tx>
                <c:rich>
                  <a:bodyPr/>
                  <a:lstStyle/>
                  <a:p>
                    <a:r>
                      <a:rPr lang="en-US"/>
                      <a:t>other </a:t>
                    </a:r>
                    <a:br>
                      <a:rPr lang="en-US"/>
                    </a:br>
                    <a:r>
                      <a:rPr lang="en-US"/>
                      <a:t>items</a:t>
                    </a:r>
                  </a:p>
                </c:rich>
              </c:tx>
              <c:showLegendKey val="0"/>
              <c:showVal val="0"/>
              <c:showCatName val="0"/>
              <c:showSerName val="1"/>
              <c:showPercent val="0"/>
              <c:showBubbleSize val="0"/>
            </c:dLbl>
            <c:dLbl>
              <c:idx val="4"/>
              <c:layout/>
              <c:tx>
                <c:rich>
                  <a:bodyPr/>
                  <a:lstStyle/>
                  <a:p>
                    <a:r>
                      <a:rPr lang="en-US"/>
                      <a:t>other </a:t>
                    </a:r>
                    <a:br>
                      <a:rPr lang="en-US"/>
                    </a:br>
                    <a:r>
                      <a:rPr lang="en-US"/>
                      <a:t>items</a:t>
                    </a:r>
                  </a:p>
                </c:rich>
              </c:tx>
              <c:showLegendKey val="0"/>
              <c:showVal val="0"/>
              <c:showCatName val="0"/>
              <c:showSerName val="1"/>
              <c:showPercent val="0"/>
              <c:showBubbleSize val="0"/>
            </c:dLbl>
            <c:dLbl>
              <c:idx val="5"/>
              <c:layout/>
              <c:tx>
                <c:rich>
                  <a:bodyPr/>
                  <a:lstStyle/>
                  <a:p>
                    <a:r>
                      <a:rPr lang="nl-NL" err="1"/>
                      <a:t>other</a:t>
                    </a:r>
                    <a:r>
                      <a:rPr lang="nl-NL"/>
                      <a:t> </a:t>
                    </a:r>
                    <a:r>
                      <a:rPr lang="nl-NL" smtClean="0"/>
                      <a:t/>
                    </a:r>
                    <a:br>
                      <a:rPr lang="nl-NL" smtClean="0"/>
                    </a:br>
                    <a:r>
                      <a:rPr lang="nl-NL" smtClean="0"/>
                      <a:t>items</a:t>
                    </a:r>
                    <a:endParaRPr lang="nl-NL"/>
                  </a:p>
                </c:rich>
              </c:tx>
              <c:showLegendKey val="0"/>
              <c:showVal val="0"/>
              <c:showCatName val="0"/>
              <c:showSerName val="1"/>
              <c:showPercent val="0"/>
              <c:showBubbleSize val="0"/>
            </c:dLbl>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time_new!$AJ$41:$AO$41</c:f>
              <c:numCache>
                <c:formatCode>General</c:formatCode>
                <c:ptCount val="6"/>
                <c:pt idx="0">
                  <c:v>9</c:v>
                </c:pt>
                <c:pt idx="1">
                  <c:v>8</c:v>
                </c:pt>
                <c:pt idx="2">
                  <c:v>10.5</c:v>
                </c:pt>
                <c:pt idx="3">
                  <c:v>10</c:v>
                </c:pt>
                <c:pt idx="4">
                  <c:v>6.5</c:v>
                </c:pt>
                <c:pt idx="5">
                  <c:v>7.5</c:v>
                </c:pt>
              </c:numCache>
            </c:numRef>
          </c:val>
        </c:ser>
        <c:ser>
          <c:idx val="31"/>
          <c:order val="31"/>
          <c:tx>
            <c:strRef>
              <c:f>time_new!$AI$42</c:f>
              <c:strCache>
                <c:ptCount val="1"/>
                <c:pt idx="0">
                  <c:v>admin</c:v>
                </c:pt>
              </c:strCache>
            </c:strRef>
          </c:tx>
          <c:invertIfNegative val="0"/>
          <c:dLbls>
            <c:showLegendKey val="0"/>
            <c:showVal val="0"/>
            <c:showCatName val="0"/>
            <c:showSerName val="1"/>
            <c:showPercent val="0"/>
            <c:showBubbleSize val="0"/>
            <c:showLeaderLines val="0"/>
          </c:dLbls>
          <c:cat>
            <c:strRef>
              <c:f>time_new!$AJ$10:$AO$10</c:f>
              <c:strCache>
                <c:ptCount val="6"/>
                <c:pt idx="0">
                  <c:v>Q3 2014</c:v>
                </c:pt>
                <c:pt idx="1">
                  <c:v>Q4 2014</c:v>
                </c:pt>
                <c:pt idx="2">
                  <c:v>Q1 2015</c:v>
                </c:pt>
                <c:pt idx="3">
                  <c:v>Q2 2015</c:v>
                </c:pt>
                <c:pt idx="4">
                  <c:v>Q3 2015</c:v>
                </c:pt>
                <c:pt idx="5">
                  <c:v>Q4 2015</c:v>
                </c:pt>
              </c:strCache>
            </c:strRef>
          </c:cat>
          <c:val>
            <c:numRef>
              <c:f>time_new!$AJ$42:$AO$42</c:f>
              <c:numCache>
                <c:formatCode>General</c:formatCode>
                <c:ptCount val="6"/>
                <c:pt idx="0">
                  <c:v>2</c:v>
                </c:pt>
                <c:pt idx="1">
                  <c:v>2</c:v>
                </c:pt>
                <c:pt idx="2">
                  <c:v>2.5</c:v>
                </c:pt>
                <c:pt idx="3">
                  <c:v>2.5</c:v>
                </c:pt>
                <c:pt idx="4">
                  <c:v>2</c:v>
                </c:pt>
                <c:pt idx="5">
                  <c:v>4</c:v>
                </c:pt>
              </c:numCache>
            </c:numRef>
          </c:val>
        </c:ser>
        <c:dLbls>
          <c:showLegendKey val="0"/>
          <c:showVal val="1"/>
          <c:showCatName val="0"/>
          <c:showSerName val="0"/>
          <c:showPercent val="0"/>
          <c:showBubbleSize val="0"/>
        </c:dLbls>
        <c:gapWidth val="150"/>
        <c:overlap val="100"/>
        <c:axId val="110883584"/>
        <c:axId val="110885504"/>
      </c:barChart>
      <c:catAx>
        <c:axId val="110883584"/>
        <c:scaling>
          <c:orientation val="minMax"/>
        </c:scaling>
        <c:delete val="0"/>
        <c:axPos val="b"/>
        <c:majorTickMark val="out"/>
        <c:minorTickMark val="none"/>
        <c:tickLblPos val="nextTo"/>
        <c:crossAx val="110885504"/>
        <c:crosses val="autoZero"/>
        <c:auto val="1"/>
        <c:lblAlgn val="ctr"/>
        <c:lblOffset val="100"/>
        <c:noMultiLvlLbl val="0"/>
      </c:catAx>
      <c:valAx>
        <c:axId val="110885504"/>
        <c:scaling>
          <c:orientation val="minMax"/>
        </c:scaling>
        <c:delete val="0"/>
        <c:axPos val="l"/>
        <c:majorGridlines/>
        <c:numFmt formatCode="General" sourceLinked="1"/>
        <c:majorTickMark val="out"/>
        <c:minorTickMark val="none"/>
        <c:tickLblPos val="nextTo"/>
        <c:crossAx val="110883584"/>
        <c:crosses val="autoZero"/>
        <c:crossBetween val="between"/>
      </c:valAx>
    </c:plotArea>
    <c:plotVisOnly val="1"/>
    <c:dispBlanksAs val="gap"/>
    <c:showDLblsOverMax val="0"/>
  </c:chart>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0.0559</cdr:x>
      <cdr:y>0.32021</cdr:y>
    </cdr:from>
    <cdr:to>
      <cdr:x>0.09608</cdr:x>
      <cdr:y>0.45233</cdr:y>
    </cdr:to>
    <cdr:sp macro="" textlink="">
      <cdr:nvSpPr>
        <cdr:cNvPr id="8" name="Down Arrow 3"/>
        <cdr:cNvSpPr/>
      </cdr:nvSpPr>
      <cdr:spPr>
        <a:xfrm xmlns:a="http://schemas.openxmlformats.org/drawingml/2006/main">
          <a:off x="299246" y="1162041"/>
          <a:ext cx="215085" cy="479467"/>
        </a:xfrm>
        <a:prstGeom xmlns:a="http://schemas.openxmlformats.org/drawingml/2006/main" prst="downArrow">
          <a:avLst/>
        </a:prstGeom>
        <a:solidFill xmlns:a="http://schemas.openxmlformats.org/drawingml/2006/main">
          <a:srgbClr val="FFC000"/>
        </a:solidFill>
        <a:ln xmlns:a="http://schemas.openxmlformats.org/drawingml/2006/main">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p xmlns:a="http://schemas.openxmlformats.org/drawingml/2006/main">
          <a:endParaRPr lang="en-GB"/>
        </a:p>
      </cdr:txBody>
    </cdr:sp>
  </cdr:relSizeAnchor>
  <cdr:relSizeAnchor xmlns:cdr="http://schemas.openxmlformats.org/drawingml/2006/chartDrawing">
    <cdr:from>
      <cdr:x>0.09666</cdr:x>
      <cdr:y>0.25548</cdr:y>
    </cdr:from>
    <cdr:to>
      <cdr:x>0.21652</cdr:x>
      <cdr:y>0.46546</cdr:y>
    </cdr:to>
    <cdr:sp macro="" textlink="">
      <cdr:nvSpPr>
        <cdr:cNvPr id="9" name="TextBox 2"/>
        <cdr:cNvSpPr txBox="1"/>
      </cdr:nvSpPr>
      <cdr:spPr>
        <a:xfrm xmlns:a="http://schemas.openxmlformats.org/drawingml/2006/main">
          <a:off x="517436" y="927134"/>
          <a:ext cx="641617" cy="76202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a:t>Rel-11</a:t>
          </a:r>
          <a:endParaRPr lang="en-GB" sz="1200" b="1" baseline="0"/>
        </a:p>
        <a:p xmlns:a="http://schemas.openxmlformats.org/drawingml/2006/main">
          <a:r>
            <a:rPr lang="en-GB" sz="1200" b="1" baseline="0"/>
            <a:t>Stage 1</a:t>
          </a:r>
        </a:p>
        <a:p xmlns:a="http://schemas.openxmlformats.org/drawingml/2006/main">
          <a:r>
            <a:rPr lang="en-GB" sz="1200" b="1" baseline="0"/>
            <a:t>freeze</a:t>
          </a:r>
          <a:endParaRPr lang="en-GB" sz="1200" b="1"/>
        </a:p>
      </cdr:txBody>
    </cdr:sp>
  </cdr:relSizeAnchor>
  <cdr:relSizeAnchor xmlns:cdr="http://schemas.openxmlformats.org/drawingml/2006/chartDrawing">
    <cdr:from>
      <cdr:x>0.24081</cdr:x>
      <cdr:y>0.16535</cdr:y>
    </cdr:from>
    <cdr:to>
      <cdr:x>0.36067</cdr:x>
      <cdr:y>0.37533</cdr:y>
    </cdr:to>
    <cdr:sp macro="" textlink="">
      <cdr:nvSpPr>
        <cdr:cNvPr id="11" name="TextBox 2"/>
        <cdr:cNvSpPr txBox="1"/>
      </cdr:nvSpPr>
      <cdr:spPr>
        <a:xfrm xmlns:a="http://schemas.openxmlformats.org/drawingml/2006/main">
          <a:off x="1289086" y="600070"/>
          <a:ext cx="641617" cy="76202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a:t>Rel-12</a:t>
          </a:r>
          <a:endParaRPr lang="en-GB" sz="1200" b="1" baseline="0"/>
        </a:p>
        <a:p xmlns:a="http://schemas.openxmlformats.org/drawingml/2006/main">
          <a:r>
            <a:rPr lang="en-GB" sz="1200" b="1" baseline="0"/>
            <a:t>Stage 1</a:t>
          </a:r>
        </a:p>
        <a:p xmlns:a="http://schemas.openxmlformats.org/drawingml/2006/main">
          <a:r>
            <a:rPr lang="en-GB" sz="1200" b="1" baseline="0"/>
            <a:t>freeze</a:t>
          </a:r>
          <a:endParaRPr lang="en-GB" sz="1200" b="1"/>
        </a:p>
      </cdr:txBody>
    </cdr:sp>
  </cdr:relSizeAnchor>
  <cdr:relSizeAnchor xmlns:cdr="http://schemas.openxmlformats.org/drawingml/2006/chartDrawing">
    <cdr:from>
      <cdr:x>0.35291</cdr:x>
      <cdr:y>0.26072</cdr:y>
    </cdr:from>
    <cdr:to>
      <cdr:x>0.39309</cdr:x>
      <cdr:y>0.39284</cdr:y>
    </cdr:to>
    <cdr:sp macro="" textlink="">
      <cdr:nvSpPr>
        <cdr:cNvPr id="6" name="Down Arrow 5"/>
        <cdr:cNvSpPr/>
      </cdr:nvSpPr>
      <cdr:spPr>
        <a:xfrm xmlns:a="http://schemas.openxmlformats.org/drawingml/2006/main">
          <a:off x="1889132" y="946167"/>
          <a:ext cx="215086" cy="479467"/>
        </a:xfrm>
        <a:prstGeom xmlns:a="http://schemas.openxmlformats.org/drawingml/2006/main" prst="downArrow">
          <a:avLst/>
        </a:prstGeom>
        <a:solidFill xmlns:a="http://schemas.openxmlformats.org/drawingml/2006/main">
          <a:srgbClr val="FFC000"/>
        </a:solidFill>
        <a:ln xmlns:a="http://schemas.openxmlformats.org/drawingml/2006/main">
          <a:solidFill>
            <a:schemeClr val="tx1"/>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GB"/>
        </a:p>
      </cdr:txBody>
    </cdr:sp>
  </cdr:relSizeAnchor>
  <cdr:relSizeAnchor xmlns:cdr="http://schemas.openxmlformats.org/drawingml/2006/chartDrawing">
    <cdr:from>
      <cdr:x>0.47034</cdr:x>
      <cdr:y>0.17149</cdr:y>
    </cdr:from>
    <cdr:to>
      <cdr:x>0.5902</cdr:x>
      <cdr:y>0.38147</cdr:y>
    </cdr:to>
    <cdr:sp macro="" textlink="">
      <cdr:nvSpPr>
        <cdr:cNvPr id="7" name="TextBox 2"/>
        <cdr:cNvSpPr txBox="1"/>
      </cdr:nvSpPr>
      <cdr:spPr>
        <a:xfrm xmlns:a="http://schemas.openxmlformats.org/drawingml/2006/main">
          <a:off x="2517772" y="622335"/>
          <a:ext cx="641617" cy="762023"/>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200" b="1"/>
            <a:t>Rel-13</a:t>
          </a:r>
          <a:endParaRPr lang="en-GB" sz="1200" b="1" baseline="0"/>
        </a:p>
        <a:p xmlns:a="http://schemas.openxmlformats.org/drawingml/2006/main">
          <a:r>
            <a:rPr lang="en-GB" sz="1200" b="1" baseline="0"/>
            <a:t>Stage 1</a:t>
          </a:r>
        </a:p>
        <a:p xmlns:a="http://schemas.openxmlformats.org/drawingml/2006/main">
          <a:r>
            <a:rPr lang="en-GB" sz="1200" b="1" baseline="0"/>
            <a:t>freeze</a:t>
          </a:r>
          <a:endParaRPr lang="en-GB" sz="1200" b="1"/>
        </a:p>
      </cdr:txBody>
    </cdr:sp>
  </cdr:relSizeAnchor>
  <cdr:relSizeAnchor xmlns:cdr="http://schemas.openxmlformats.org/drawingml/2006/chartDrawing">
    <cdr:from>
      <cdr:x>0.58362</cdr:x>
      <cdr:y>0.20735</cdr:y>
    </cdr:from>
    <cdr:to>
      <cdr:x>0.66191</cdr:x>
      <cdr:y>0.26509</cdr:y>
    </cdr:to>
    <cdr:sp macro="" textlink="">
      <cdr:nvSpPr>
        <cdr:cNvPr id="2" name="Right Arrow 1"/>
        <cdr:cNvSpPr/>
      </cdr:nvSpPr>
      <cdr:spPr>
        <a:xfrm xmlns:a="http://schemas.openxmlformats.org/drawingml/2006/main">
          <a:off x="3124166" y="752472"/>
          <a:ext cx="419090" cy="209540"/>
        </a:xfrm>
        <a:prstGeom xmlns:a="http://schemas.openxmlformats.org/drawingml/2006/main" prst="rightArrow">
          <a:avLst/>
        </a:prstGeom>
        <a:solidFill xmlns:a="http://schemas.openxmlformats.org/drawingml/2006/main">
          <a:srgbClr val="FFC000"/>
        </a:solidFill>
        <a:ln xmlns:a="http://schemas.openxmlformats.org/drawingml/2006/main">
          <a:solidFill>
            <a:sysClr val="windowText" lastClr="00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12/2/2015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12/2/2015</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10</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D9C521F8-15CC-4F49-B1B0-BADB097C320E}" type="slidenum">
              <a:rPr lang="en-GB" sz="1400" smtClean="0">
                <a:solidFill>
                  <a:srgbClr val="000000"/>
                </a:solidFill>
                <a:latin typeface="Times New Roman" pitchFamily="18" charset="0"/>
              </a:rPr>
              <a:pPr eaLnBrk="1" hangingPunct="1"/>
              <a:t>11</a:t>
            </a:fld>
            <a:endParaRPr lang="en-GB" sz="1400" smtClean="0">
              <a:solidFill>
                <a:srgbClr val="000000"/>
              </a:solidFill>
              <a:latin typeface="Times New Roman" pitchFamily="18" charset="0"/>
            </a:endParaRPr>
          </a:p>
        </p:txBody>
      </p:sp>
      <p:sp>
        <p:nvSpPr>
          <p:cNvPr id="4301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12</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13</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14</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85DE3259-28DD-42F3-828D-7437DBF7B2D8}" type="slidenum">
              <a:rPr lang="en-GB" sz="1400" smtClean="0">
                <a:solidFill>
                  <a:srgbClr val="000000"/>
                </a:solidFill>
                <a:latin typeface="Times New Roman" pitchFamily="18" charset="0"/>
              </a:rPr>
              <a:pPr eaLnBrk="1" hangingPunct="1"/>
              <a:t>15</a:t>
            </a:fld>
            <a:endParaRPr lang="en-GB" sz="1400" smtClean="0">
              <a:solidFill>
                <a:srgbClr val="000000"/>
              </a:solidFill>
              <a:latin typeface="Times New Roman" pitchFamily="18" charset="0"/>
            </a:endParaRPr>
          </a:p>
        </p:txBody>
      </p:sp>
      <p:sp>
        <p:nvSpPr>
          <p:cNvPr id="4505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506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D359D36-9496-449B-A26D-9E5021FB14FC}" type="slidenum">
              <a:rPr lang="en-GB" sz="1400" smtClean="0">
                <a:solidFill>
                  <a:srgbClr val="000000"/>
                </a:solidFill>
                <a:latin typeface="Times New Roman" pitchFamily="18" charset="0"/>
              </a:rPr>
              <a:pPr eaLnBrk="1" hangingPunct="1"/>
              <a:t>16</a:t>
            </a:fld>
            <a:endParaRPr lang="en-GB" sz="1400" smtClean="0">
              <a:solidFill>
                <a:srgbClr val="000000"/>
              </a:solidFill>
              <a:latin typeface="Times New Roman" pitchFamily="18" charset="0"/>
            </a:endParaRPr>
          </a:p>
        </p:txBody>
      </p:sp>
      <p:sp>
        <p:nvSpPr>
          <p:cNvPr id="48131"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2"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317F243-1BDA-492A-A122-2A877D6F3389}" type="slidenum">
              <a:rPr lang="en-GB" sz="1400" smtClean="0">
                <a:solidFill>
                  <a:srgbClr val="000000"/>
                </a:solidFill>
                <a:latin typeface="Times New Roman" pitchFamily="18" charset="0"/>
              </a:rPr>
              <a:pPr eaLnBrk="1" hangingPunct="1"/>
              <a:t>17</a:t>
            </a:fld>
            <a:endParaRPr lang="en-GB" sz="1400"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3317F243-1BDA-492A-A122-2A877D6F3389}" type="slidenum">
              <a:rPr lang="en-GB" sz="1400" smtClean="0">
                <a:solidFill>
                  <a:srgbClr val="000000"/>
                </a:solidFill>
                <a:latin typeface="Times New Roman" pitchFamily="18" charset="0"/>
              </a:rPr>
              <a:pPr eaLnBrk="1" hangingPunct="1"/>
              <a:t>18</a:t>
            </a:fld>
            <a:endParaRPr lang="en-GB" sz="1400" smtClean="0">
              <a:solidFill>
                <a:srgbClr val="000000"/>
              </a:solidFill>
              <a:latin typeface="Times New Roman" pitchFamily="18"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19</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20</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21</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22</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23</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24</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25</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26</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27</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28</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776D7F9-4CC6-49AC-BDB4-71609E981A9E}" type="slidenum">
              <a:rPr lang="en-GB" sz="1400" smtClean="0">
                <a:solidFill>
                  <a:srgbClr val="000000"/>
                </a:solidFill>
                <a:latin typeface="Times New Roman" pitchFamily="18" charset="0"/>
              </a:rPr>
              <a:pPr eaLnBrk="1" hangingPunct="1"/>
              <a:t>29</a:t>
            </a:fld>
            <a:endParaRPr lang="en-GB" sz="1400" dirty="0" smtClean="0">
              <a:solidFill>
                <a:srgbClr val="000000"/>
              </a:solidFill>
              <a:latin typeface="Times New Roman" pitchFamily="18" charset="0"/>
            </a:endParaRPr>
          </a:p>
        </p:txBody>
      </p:sp>
      <p:sp>
        <p:nvSpPr>
          <p:cNvPr id="5222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8"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30</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31</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199B0BE-24B2-4052-B136-49FBE3E06AA2}" type="slidenum">
              <a:rPr lang="en-GB" sz="1400" smtClean="0">
                <a:solidFill>
                  <a:srgbClr val="000000"/>
                </a:solidFill>
                <a:latin typeface="Times New Roman" pitchFamily="18" charset="0"/>
              </a:rPr>
              <a:pPr eaLnBrk="1" hangingPunct="1"/>
              <a:t>32</a:t>
            </a:fld>
            <a:endParaRPr lang="en-GB" sz="1400" dirty="0" smtClean="0">
              <a:solidFill>
                <a:srgbClr val="000000"/>
              </a:solidFill>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33</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34</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35</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36</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9053D9E-CF93-469F-845C-46C933115BE7}" type="slidenum">
              <a:rPr lang="en-GB" sz="1400" smtClean="0">
                <a:solidFill>
                  <a:srgbClr val="000000"/>
                </a:solidFill>
                <a:latin typeface="Times New Roman" pitchFamily="18" charset="0"/>
              </a:rPr>
              <a:pPr eaLnBrk="1" hangingPunct="1"/>
              <a:t>37</a:t>
            </a:fld>
            <a:endParaRPr lang="en-GB" sz="1400" smtClean="0">
              <a:solidFill>
                <a:srgbClr val="000000"/>
              </a:solidFill>
              <a:latin typeface="Times New Roman" pitchFamily="18" charset="0"/>
            </a:endParaRPr>
          </a:p>
        </p:txBody>
      </p:sp>
      <p:sp>
        <p:nvSpPr>
          <p:cNvPr id="5017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018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38</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39</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40</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41</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42</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E3D6A774-D665-4E49-BC59-C3FF815503C0}" type="slidenum">
              <a:rPr lang="en-GB" sz="1400" smtClean="0">
                <a:solidFill>
                  <a:srgbClr val="000000"/>
                </a:solidFill>
                <a:latin typeface="Times New Roman" pitchFamily="18" charset="0"/>
              </a:rPr>
              <a:pPr eaLnBrk="1" hangingPunct="1"/>
              <a:t>43</a:t>
            </a:fld>
            <a:endParaRPr lang="en-GB" sz="1400" smtClean="0">
              <a:solidFill>
                <a:srgbClr val="000000"/>
              </a:solidFill>
              <a:latin typeface="Times New Roman" pitchFamily="18" charset="0"/>
            </a:endParaRPr>
          </a:p>
        </p:txBody>
      </p:sp>
      <p:sp>
        <p:nvSpPr>
          <p:cNvPr id="58371"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58372"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4E65EF53-6DBC-460D-BF56-CE2E0295721D}" type="slidenum">
              <a:rPr lang="en-GB" sz="1400" smtClean="0">
                <a:solidFill>
                  <a:srgbClr val="000000"/>
                </a:solidFill>
                <a:latin typeface="Times New Roman" pitchFamily="18" charset="0"/>
              </a:rPr>
              <a:pPr eaLnBrk="1" hangingPunct="1"/>
              <a:t>44</a:t>
            </a:fld>
            <a:endParaRPr lang="en-GB" sz="1400" smtClean="0">
              <a:solidFill>
                <a:srgbClr val="000000"/>
              </a:solidFill>
              <a:latin typeface="Times New Roman" pitchFamily="18" charset="0"/>
            </a:endParaRPr>
          </a:p>
        </p:txBody>
      </p:sp>
      <p:sp>
        <p:nvSpPr>
          <p:cNvPr id="59395" name="Rectangle 2"/>
          <p:cNvSpPr>
            <a:spLocks noGrp="1" noRot="1" noChangeAspect="1" noChangeArrowheads="1" noTextEdit="1"/>
          </p:cNvSpPr>
          <p:nvPr>
            <p:ph type="sldImg"/>
          </p:nvPr>
        </p:nvSpPr>
        <p:spPr>
          <a:xfrm>
            <a:off x="917575" y="755650"/>
            <a:ext cx="4960938" cy="3721100"/>
          </a:xfrm>
          <a:ln/>
        </p:spPr>
      </p:sp>
      <p:sp>
        <p:nvSpPr>
          <p:cNvPr id="59396" name="Rectangle 3"/>
          <p:cNvSpPr>
            <a:spLocks noGrp="1" noChangeArrowheads="1"/>
          </p:cNvSpPr>
          <p:nvPr>
            <p:ph type="body" idx="1"/>
          </p:nvPr>
        </p:nvSpPr>
        <p:spPr>
          <a:xfrm>
            <a:off x="679450" y="4714875"/>
            <a:ext cx="543877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B96ED51-1387-42B2-B497-E03469C99919}"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6867"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6868"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79F7314D-F799-4F34-AD52-FD5D77903F9E}"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37891"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7892"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C54F0A8C-8008-4756-B9F3-60C9B03FC38F}" type="slidenum">
              <a:rPr lang="en-GB" sz="1400" smtClean="0">
                <a:solidFill>
                  <a:srgbClr val="000000"/>
                </a:solidFill>
                <a:latin typeface="Times New Roman" pitchFamily="18" charset="0"/>
              </a:rPr>
              <a:pPr eaLnBrk="1" hangingPunct="1"/>
              <a:t>7</a:t>
            </a:fld>
            <a:endParaRPr lang="en-GB" sz="1400" smtClean="0">
              <a:solidFill>
                <a:srgbClr val="000000"/>
              </a:solidFill>
              <a:latin typeface="Times New Roman" pitchFamily="18" charset="0"/>
            </a:endParaRPr>
          </a:p>
        </p:txBody>
      </p:sp>
      <p:sp>
        <p:nvSpPr>
          <p:cNvPr id="38915"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8916" name="Rectangle 2"/>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8</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6"/>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B5C7E199-F1C6-413A-A2F9-DB0FCB6139E2}" type="slidenum">
              <a:rPr lang="en-GB" sz="1400" smtClean="0">
                <a:solidFill>
                  <a:srgbClr val="000000"/>
                </a:solidFill>
                <a:latin typeface="Times New Roman" pitchFamily="18" charset="0"/>
              </a:rPr>
              <a:pPr eaLnBrk="1" hangingPunct="1"/>
              <a:t>9</a:t>
            </a:fld>
            <a:endParaRPr lang="en-GB" sz="1400" smtClean="0">
              <a:solidFill>
                <a:srgbClr val="000000"/>
              </a:solidFill>
              <a:latin typeface="Times New Roman" pitchFamily="18" charset="0"/>
            </a:endParaRPr>
          </a:p>
        </p:txBody>
      </p:sp>
      <p:sp>
        <p:nvSpPr>
          <p:cNvPr id="40963"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40964" name="Rectangle 3"/>
          <p:cNvSpPr>
            <a:spLocks noGrp="1" noChangeArrowheads="1"/>
          </p:cNvSpPr>
          <p:nvPr>
            <p:ph type="body"/>
          </p:nvPr>
        </p:nvSpPr>
        <p:spPr>
          <a:xfrm>
            <a:off x="906463" y="4714875"/>
            <a:ext cx="4984750"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0" name="Picture 6" descr="3GPP_TM_RD.jp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SP-150745, </a:t>
            </a:r>
            <a:r>
              <a:rPr lang="en-GB" spc="300" dirty="0">
                <a:latin typeface="Arial" pitchFamily="34" charset="0"/>
                <a:cs typeface="Arial" pitchFamily="34" charset="0"/>
              </a:rPr>
              <a:t>TSG </a:t>
            </a:r>
            <a:r>
              <a:rPr lang="en-GB" spc="300" dirty="0" smtClean="0">
                <a:latin typeface="Arial" pitchFamily="34" charset="0"/>
                <a:cs typeface="Arial" pitchFamily="34" charset="0"/>
              </a:rPr>
              <a:t>SA#70, 9 -11 Dec 2015</a:t>
            </a:r>
            <a:endParaRPr lang="en-GB" spc="300" dirty="0">
              <a:solidFill>
                <a:schemeClr val="bg1"/>
              </a:solidFill>
              <a:latin typeface="Arial" pitchFamily="34" charset="0"/>
              <a:cs typeface="Arial" pitchFamily="34" charset="0"/>
            </a:endParaRP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2015</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sa/WG1_Serv/TSGS1_72_Anaheim/docs/S1-154290.zip"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www.3gpp.org/ftp/tsg_sa/WG1_Serv/TSGS1_72_Anaheim/docs/S1-154266.zip" TargetMode="External"/><Relationship Id="rId5" Type="http://schemas.openxmlformats.org/officeDocument/2006/relationships/hyperlink" Target="http://www.3gpp.org/ftp/tsg_sa/WG1_Serv/TSGS1_72_Anaheim/docs/S1-154264.zip" TargetMode="External"/><Relationship Id="rId4" Type="http://schemas.openxmlformats.org/officeDocument/2006/relationships/hyperlink" Target="http://www.3gpp.org/ftp/tsg_sa/WG1_Serv/TSGS1_72_Anaheim/docs/S1-154543.zi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sa/WG1_Serv/TSGS1_72_Anaheim/docs/S1-154260.zip"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www.3gpp.org/ftp/tsg_sa/WG1_Serv/TSGS1_72_Anaheim/docs/S1-154606.zip" TargetMode="Externa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sa/TSG_SA/TSGS_67/Docs/SP-150037.zip" TargetMode="External"/><Relationship Id="rId3" Type="http://schemas.openxmlformats.org/officeDocument/2006/relationships/hyperlink" Target="http://www.3gpp.org/ftp/tsg_sa/TSG_SA/TSGS_62/Docs/SP-130591.zip" TargetMode="External"/><Relationship Id="rId7" Type="http://schemas.openxmlformats.org/officeDocument/2006/relationships/hyperlink" Target="http://www.3gpp.org/ftp/tsg_sa/TSG_SA/TSGS_66/Docs/SP-140746.zi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www.3gpp.org/ftp/tsg_sa/TSG_SA/TSGS_65/Docs/SP-140493.zip" TargetMode="External"/><Relationship Id="rId5" Type="http://schemas.openxmlformats.org/officeDocument/2006/relationships/hyperlink" Target="http://www.3gpp.org/ftp/tsg_sa/TSG_SA/TSGS_64/Docs/SP-140221.zip" TargetMode="External"/><Relationship Id="rId10" Type="http://schemas.openxmlformats.org/officeDocument/2006/relationships/hyperlink" Target="http://www.3gpp.org/ftp/tsg_sa/TSG_SA/TSGS_69/Docs/SP-150397.zip" TargetMode="External"/><Relationship Id="rId4" Type="http://schemas.openxmlformats.org/officeDocument/2006/relationships/hyperlink" Target="http://www.3gpp.org/ftp/tsg_sa/TSG_SA/TSGS_63/Docs/SP-140063.zip" TargetMode="External"/><Relationship Id="rId9" Type="http://schemas.openxmlformats.org/officeDocument/2006/relationships/hyperlink" Target="ftp://ftp.3gpp.org/tsg_sa/TSG_SA/TSGS_68/Docs/SP-150266.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GB" sz="6000" dirty="0"/>
              <a:t>SA1 Report to TSG </a:t>
            </a:r>
            <a:r>
              <a:rPr lang="en-GB" sz="6000" dirty="0" smtClean="0"/>
              <a:t>SA#70</a:t>
            </a:r>
            <a:br>
              <a:rPr lang="en-GB" sz="6000" dirty="0" smtClean="0"/>
            </a:br>
            <a:r>
              <a:rPr lang="en-GB" sz="6000" dirty="0" smtClean="0"/>
              <a:t>SP-150745</a:t>
            </a:r>
            <a:endParaRPr lang="en-GB" sz="2800" dirty="0" smtClean="0">
              <a:effectLst>
                <a:outerShdw blurRad="38100" dist="38100" dir="2700000" algn="tl">
                  <a:srgbClr val="C0C0C0"/>
                </a:outerShdw>
              </a:effectLst>
            </a:endParaRPr>
          </a:p>
        </p:txBody>
      </p:sp>
      <p:sp>
        <p:nvSpPr>
          <p:cNvPr id="2051" name="Subtitle 6"/>
          <p:cNvSpPr>
            <a:spLocks noGrp="1"/>
          </p:cNvSpPr>
          <p:nvPr>
            <p:ph type="subTitle" idx="1"/>
          </p:nvPr>
        </p:nvSpPr>
        <p:spPr>
          <a:xfrm>
            <a:off x="1371600" y="3619815"/>
            <a:ext cx="6400800" cy="2018985"/>
          </a:xfrm>
        </p:spPr>
        <p:txBody>
          <a:bodyPr/>
          <a:lstStyle/>
          <a:p>
            <a:pPr>
              <a:lnSpc>
                <a:spcPct val="80000"/>
              </a:lnSpc>
            </a:pPr>
            <a:r>
              <a:rPr lang="en-US" dirty="0" smtClean="0">
                <a:latin typeface="Arial" charset="0"/>
              </a:rPr>
              <a:t>Toon Norp</a:t>
            </a:r>
            <a:endParaRPr lang="en-US" dirty="0">
              <a:latin typeface="Arial" charset="0"/>
            </a:endParaRPr>
          </a:p>
          <a:p>
            <a:pPr>
              <a:lnSpc>
                <a:spcPct val="80000"/>
              </a:lnSpc>
            </a:pPr>
            <a:r>
              <a:rPr lang="en-US" sz="2000" dirty="0">
                <a:latin typeface="Arial" charset="0"/>
              </a:rPr>
              <a:t>SA1 </a:t>
            </a:r>
            <a:r>
              <a:rPr lang="en-US" sz="2000" dirty="0" smtClean="0">
                <a:latin typeface="Arial" charset="0"/>
              </a:rPr>
              <a:t>Chair</a:t>
            </a:r>
            <a:r>
              <a:rPr lang="en-US" sz="2000" dirty="0">
                <a:latin typeface="Arial" charset="0"/>
              </a:rPr>
              <a:t>, </a:t>
            </a:r>
            <a:r>
              <a:rPr lang="en-US" sz="2000" dirty="0" smtClean="0">
                <a:latin typeface="Arial" charset="0"/>
              </a:rPr>
              <a:t>KPN</a:t>
            </a:r>
          </a:p>
          <a:p>
            <a:pPr>
              <a:lnSpc>
                <a:spcPct val="80000"/>
              </a:lnSpc>
            </a:pPr>
            <a:endParaRPr lang="en-US" sz="2000" dirty="0">
              <a:latin typeface="Arial" charset="0"/>
            </a:endParaRPr>
          </a:p>
          <a:p>
            <a:pPr>
              <a:lnSpc>
                <a:spcPct val="80000"/>
              </a:lnSpc>
            </a:pPr>
            <a:r>
              <a:rPr lang="en-GB" dirty="0">
                <a:latin typeface="Arial" charset="0"/>
              </a:rPr>
              <a:t>Alain Sultan</a:t>
            </a:r>
          </a:p>
          <a:p>
            <a:pPr eaLnBrk="1"/>
            <a:r>
              <a:rPr lang="en-GB" sz="2000" dirty="0">
                <a:latin typeface="Arial" charset="0"/>
              </a:rPr>
              <a:t>SA1 Secretary</a:t>
            </a:r>
          </a:p>
          <a:p>
            <a:pPr>
              <a:lnSpc>
                <a:spcPct val="80000"/>
              </a:lnSpc>
            </a:pPr>
            <a:endParaRPr lang="en-US" sz="2000" dirty="0">
              <a:latin typeface="Arial" charset="0"/>
            </a:endParaRPr>
          </a:p>
          <a:p>
            <a:pPr>
              <a:lnSpc>
                <a:spcPct val="80000"/>
              </a:lnSpc>
            </a:pPr>
            <a:endParaRPr lang="en-US" sz="2400" dirty="0">
              <a:latin typeface="Arial" charset="0"/>
            </a:endParaRP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433638"/>
            <a:ext cx="8228013" cy="2178050"/>
          </a:xfrm>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Rel-13 and earlier corrections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Rel-12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1635537798"/>
              </p:ext>
            </p:extLst>
          </p:nvPr>
        </p:nvGraphicFramePr>
        <p:xfrm>
          <a:off x="261938" y="1749271"/>
          <a:ext cx="8659813" cy="1433420"/>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600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err="1" smtClean="0">
                          <a:ln>
                            <a:noFill/>
                          </a:ln>
                          <a:solidFill>
                            <a:srgbClr val="C0504D">
                              <a:lumMod val="50000"/>
                            </a:srgbClr>
                          </a:solidFill>
                          <a:effectLst/>
                          <a:uLnTx/>
                          <a:uFillTx/>
                          <a:latin typeface="+mn-lt"/>
                        </a:rPr>
                        <a:t>ProSe</a:t>
                      </a:r>
                      <a:r>
                        <a:rPr kumimoji="0" lang="en-GB" sz="1800" b="1" i="0" u="none" strike="noStrike" kern="1200" cap="none" spc="0" normalizeH="0" baseline="0" noProof="0" dirty="0" smtClean="0">
                          <a:ln>
                            <a:noFill/>
                          </a:ln>
                          <a:solidFill>
                            <a:srgbClr val="C0504D">
                              <a:lumMod val="50000"/>
                            </a:srgbClr>
                          </a:solidFill>
                          <a:effectLst/>
                          <a:uLnTx/>
                          <a:uFillTx/>
                          <a:latin typeface="+mn-lt"/>
                        </a:rPr>
                        <a:t>: Agenda item 12.16. Agreed CR:</a:t>
                      </a:r>
                    </a:p>
                  </a:txBody>
                  <a:tcPr marL="45720" marR="4572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SP-150746</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S1-154481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Clarification on </a:t>
                      </a:r>
                      <a:r>
                        <a:rPr lang="en-US" sz="1400" b="1" kern="1200" dirty="0" err="1" smtClean="0">
                          <a:solidFill>
                            <a:schemeClr val="accent2">
                              <a:lumMod val="50000"/>
                            </a:schemeClr>
                          </a:solidFill>
                          <a:latin typeface="Arial" pitchFamily="34" charset="0"/>
                          <a:ea typeface="+mn-ea"/>
                          <a:cs typeface="Arial" pitchFamily="34" charset="0"/>
                        </a:rPr>
                        <a:t>ProSe</a:t>
                      </a:r>
                      <a:r>
                        <a:rPr lang="en-US" sz="1400" b="1" kern="1200" dirty="0" smtClean="0">
                          <a:solidFill>
                            <a:schemeClr val="accent2">
                              <a:lumMod val="50000"/>
                            </a:schemeClr>
                          </a:solidFill>
                          <a:latin typeface="Arial" pitchFamily="34" charset="0"/>
                          <a:ea typeface="+mn-ea"/>
                          <a:cs typeface="Arial" pitchFamily="34" charset="0"/>
                        </a:rPr>
                        <a:t> 1:1 Communication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22.278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0221r1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Alignment CR</a:t>
                      </a: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270037134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3421937014"/>
              </p:ext>
            </p:extLst>
          </p:nvPr>
        </p:nvGraphicFramePr>
        <p:xfrm>
          <a:off x="261938" y="1612900"/>
          <a:ext cx="8659813" cy="4311117"/>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ACDC: Agenda item 13.4.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185543">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SP-150747</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S1-154541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Correction</a:t>
                      </a:r>
                      <a:r>
                        <a:rPr lang="en-US" sz="1400" b="1" kern="1200" baseline="0" dirty="0" smtClean="0">
                          <a:solidFill>
                            <a:schemeClr val="accent2">
                              <a:lumMod val="50000"/>
                            </a:schemeClr>
                          </a:solidFill>
                          <a:latin typeface="Arial" pitchFamily="34" charset="0"/>
                          <a:ea typeface="+mn-ea"/>
                          <a:cs typeface="Arial" pitchFamily="34" charset="0"/>
                        </a:rPr>
                        <a:t> of ACDC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0223r2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185543">
                <a:tc vMerge="1">
                  <a:txBody>
                    <a:bodyPr/>
                    <a:lstStyle/>
                    <a:p>
                      <a:endParaRPr lang="en-US"/>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S1-154542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Correction</a:t>
                      </a:r>
                      <a:r>
                        <a:rPr lang="en-US" sz="1400" b="1" kern="1200" baseline="0" dirty="0" smtClean="0">
                          <a:solidFill>
                            <a:schemeClr val="accent2">
                              <a:lumMod val="50000"/>
                            </a:schemeClr>
                          </a:solidFill>
                          <a:latin typeface="Arial" pitchFamily="34" charset="0"/>
                          <a:ea typeface="+mn-ea"/>
                          <a:cs typeface="Arial" pitchFamily="34" charset="0"/>
                        </a:rPr>
                        <a:t> of ACDC Requirements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22.011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0225r2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14</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US"/>
                    </a:p>
                  </a:txBody>
                  <a:tcPr/>
                </a:tc>
                <a:tc gridSpan="5">
                  <a:txBody>
                    <a:bodyPr/>
                    <a:lstStyle/>
                    <a:p>
                      <a:pPr marL="0" marR="0" lvl="0" indent="0" algn="l" defTabSz="914400" rtl="0" eaLnBrk="1" fontAlgn="auto" latinLnBrk="0" hangingPunct="1">
                        <a:lnSpc>
                          <a:spcPct val="0"/>
                        </a:lnSpc>
                        <a:spcBef>
                          <a:spcPts val="0"/>
                        </a:spcBef>
                        <a:spcAft>
                          <a:spcPts val="0"/>
                        </a:spcAft>
                        <a:buClrTx/>
                        <a:buSzTx/>
                        <a:buFont typeface="Arial" panose="020B0604020202020204" pitchFamily="34" charset="0"/>
                        <a:buNone/>
                        <a:tabLst/>
                        <a:defRPr/>
                      </a:pPr>
                      <a:endParaRPr kumimoji="0" lang="en-US" sz="8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txBody>
                  <a:tcPr marL="45720" marR="4572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 from RAN2 in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hlinkClick r:id="rId3"/>
                        </a:rPr>
                        <a:t>S1-154290</a:t>
                      </a: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R2-152839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LS on ACDC requirements”</a:t>
                      </a:r>
                      <a:endPar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Reply to RAN2 in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hlinkClick r:id="rId4"/>
                        </a:rPr>
                        <a:t>S1-154543</a:t>
                      </a:r>
                      <a:endPar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48600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smtClean="0">
                          <a:ln>
                            <a:noFill/>
                          </a:ln>
                          <a:solidFill>
                            <a:srgbClr val="C0504D">
                              <a:lumMod val="50000"/>
                            </a:srgbClr>
                          </a:solidFill>
                          <a:effectLst/>
                          <a:uLnTx/>
                          <a:uFillTx/>
                          <a:latin typeface="+mn-lt"/>
                        </a:rPr>
                        <a:t>TEI-13: Agenda item 13.62. Agreed CR:</a:t>
                      </a:r>
                    </a:p>
                  </a:txBody>
                  <a:tcPr marL="45720" marR="45720" anchor="ct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r>
              <a:tr h="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SP-150748</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S1-154480</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A bandwidth reduced low complexity UE or a UE supporting </a:t>
                      </a:r>
                      <a:r>
                        <a:rPr lang="en-US" sz="1400" b="1" kern="1200" dirty="0" err="1" smtClean="0">
                          <a:solidFill>
                            <a:schemeClr val="accent2">
                              <a:lumMod val="50000"/>
                            </a:schemeClr>
                          </a:solidFill>
                          <a:latin typeface="Arial" pitchFamily="34" charset="0"/>
                          <a:ea typeface="+mn-ea"/>
                          <a:cs typeface="Arial" pitchFamily="34" charset="0"/>
                        </a:rPr>
                        <a:t>eDRX</a:t>
                      </a:r>
                      <a:r>
                        <a:rPr lang="en-US" sz="1400" b="1" kern="1200" dirty="0" smtClean="0">
                          <a:solidFill>
                            <a:schemeClr val="accent2">
                              <a:lumMod val="50000"/>
                            </a:schemeClr>
                          </a:solidFill>
                          <a:latin typeface="Arial" pitchFamily="34" charset="0"/>
                          <a:ea typeface="+mn-ea"/>
                          <a:cs typeface="Arial" pitchFamily="34" charset="0"/>
                        </a:rPr>
                        <a:t> may not support PWS </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22.268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0047r1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LSs from RAN2 in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hlinkClick r:id="rId5"/>
                        </a:rPr>
                        <a:t>S1-154264</a:t>
                      </a: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LS on </a:t>
                      </a:r>
                      <a:r>
                        <a:rPr kumimoji="0" lang="en-US" sz="1600" b="0" i="0" u="none" strike="noStrike" kern="1200" cap="none" spc="0" normalizeH="0" baseline="0" noProof="0" dirty="0" err="1" smtClean="0">
                          <a:ln>
                            <a:noFill/>
                          </a:ln>
                          <a:solidFill>
                            <a:srgbClr val="C00000"/>
                          </a:solidFill>
                          <a:effectLst/>
                          <a:uLnTx/>
                          <a:uFillTx/>
                          <a:latin typeface="Arial" pitchFamily="34" charset="0"/>
                          <a:ea typeface="+mn-ea"/>
                          <a:cs typeface="Arial" pitchFamily="34" charset="0"/>
                        </a:rPr>
                        <a:t>eDRX</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for EUTRA” and </a:t>
                      </a:r>
                      <a:r>
                        <a:rPr kumimoji="0" lang="is-I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hlinkClick r:id="rId6"/>
                        </a:rPr>
                        <a:t>S1-154266</a:t>
                      </a: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LS on warning systems for </a:t>
                      </a:r>
                      <a:r>
                        <a:rPr kumimoji="0" lang="en-US" sz="1600" b="0" i="0" u="none" strike="noStrike" kern="1200" cap="none" spc="0" normalizeH="0" baseline="0" noProof="0" dirty="0" err="1" smtClean="0">
                          <a:ln>
                            <a:noFill/>
                          </a:ln>
                          <a:solidFill>
                            <a:srgbClr val="C00000"/>
                          </a:solidFill>
                          <a:effectLst/>
                          <a:uLnTx/>
                          <a:uFillTx/>
                          <a:latin typeface="Arial" pitchFamily="34" charset="0"/>
                          <a:ea typeface="+mn-ea"/>
                          <a:cs typeface="Arial" pitchFamily="34" charset="0"/>
                        </a:rPr>
                        <a:t>feMTC</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a:t>
                      </a:r>
                      <a:endPar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67993272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1839309153"/>
              </p:ext>
            </p:extLst>
          </p:nvPr>
        </p:nvGraphicFramePr>
        <p:xfrm>
          <a:off x="261938" y="1602367"/>
          <a:ext cx="8659813" cy="2757219"/>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397559">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TEI-13: Agenda item 13.62.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185543">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SP-150749</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S1-154477</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Clarification of relationship</a:t>
                      </a:r>
                      <a:r>
                        <a:rPr lang="en-US" sz="1400" b="1" kern="1200" baseline="0" dirty="0" smtClean="0">
                          <a:solidFill>
                            <a:schemeClr val="accent2">
                              <a:lumMod val="50000"/>
                            </a:schemeClr>
                          </a:solidFill>
                          <a:latin typeface="Arial" pitchFamily="34" charset="0"/>
                          <a:ea typeface="+mn-ea"/>
                          <a:cs typeface="Arial" pitchFamily="34" charset="0"/>
                        </a:rPr>
                        <a:t> between GTT and Real Time Text</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0104r1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185543">
                <a:tc vMerge="1">
                  <a:txBody>
                    <a:bodyPr/>
                    <a:lstStyle/>
                    <a:p>
                      <a:endParaRPr lang="en-US"/>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S1-154478</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Clarification of relationship</a:t>
                      </a:r>
                      <a:r>
                        <a:rPr lang="en-US" sz="1400" b="1" kern="1200" baseline="0" dirty="0" smtClean="0">
                          <a:solidFill>
                            <a:schemeClr val="accent2">
                              <a:lumMod val="50000"/>
                            </a:schemeClr>
                          </a:solidFill>
                          <a:latin typeface="Arial" pitchFamily="34" charset="0"/>
                          <a:ea typeface="+mn-ea"/>
                          <a:cs typeface="Arial" pitchFamily="34" charset="0"/>
                        </a:rPr>
                        <a:t> between GTT and Real Time Text</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22.101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0506r1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vMerge="1">
                  <a:txBody>
                    <a:bodyPr/>
                    <a:lstStyle/>
                    <a:p>
                      <a:endParaRPr lang="en-US"/>
                    </a:p>
                  </a:txBody>
                  <a:tcPr/>
                </a:tc>
                <a:tc gridSpan="5">
                  <a:txBody>
                    <a:bodyPr/>
                    <a:lstStyle/>
                    <a:p>
                      <a:pPr marL="0" marR="0" lvl="0" indent="0" algn="l" defTabSz="914400" rtl="0" eaLnBrk="1" fontAlgn="auto" latinLnBrk="0" hangingPunct="1">
                        <a:lnSpc>
                          <a:spcPct val="0"/>
                        </a:lnSpc>
                        <a:spcBef>
                          <a:spcPts val="0"/>
                        </a:spcBef>
                        <a:spcAft>
                          <a:spcPts val="0"/>
                        </a:spcAft>
                        <a:buClrTx/>
                        <a:buSzTx/>
                        <a:buFont typeface="Arial" panose="020B0604020202020204" pitchFamily="34" charset="0"/>
                        <a:buNone/>
                        <a:tabLst/>
                        <a:defRPr/>
                      </a:pPr>
                      <a:endParaRPr kumimoji="0" lang="en-US" sz="8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txBody>
                  <a:tcPr marL="45720" marR="4572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0">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gridSpan="5">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sng"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Remarks:</a:t>
                      </a: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Based on LS from ETSI SC EMTEL in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hlinkClick r:id="rId3"/>
                        </a:rPr>
                        <a:t>S1-154260</a:t>
                      </a:r>
                      <a:r>
                        <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LS on Total conversation for emergency communications”</a:t>
                      </a:r>
                      <a:endParaRPr kumimoji="0" lang="en-GB"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p>
                      <a:pPr marL="285750" marR="0" lvl="0" indent="-285750" algn="l" defTabSz="914400" rtl="0" eaLnBrk="1" fontAlgn="auto" latinLnBrk="0" hangingPunct="1">
                        <a:lnSpc>
                          <a:spcPct val="100000"/>
                        </a:lnSpc>
                        <a:spcBef>
                          <a:spcPts val="300"/>
                        </a:spcBef>
                        <a:spcAft>
                          <a:spcPts val="300"/>
                        </a:spcAft>
                        <a:buClrTx/>
                        <a:buSzTx/>
                        <a:buFont typeface="Arial" panose="020B0604020202020204" pitchFamily="34" charset="0"/>
                        <a:buChar char="•"/>
                        <a:tabLst/>
                        <a:defRPr/>
                      </a:pP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rPr>
                        <a:t>Reply to ETSI SC EMTEL in </a:t>
                      </a:r>
                      <a:r>
                        <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hlinkClick r:id="rId4"/>
                        </a:rPr>
                        <a:t>S1-154606</a:t>
                      </a:r>
                      <a:endParaRPr kumimoji="0" lang="en-US" sz="1600" b="0" i="0" u="none" strike="noStrike" kern="1200" cap="none" spc="0" normalizeH="0" baseline="0" noProof="0" dirty="0" smtClean="0">
                        <a:ln>
                          <a:noFill/>
                        </a:ln>
                        <a:solidFill>
                          <a:srgbClr val="C00000"/>
                        </a:solidFill>
                        <a:effectLst/>
                        <a:uLnTx/>
                        <a:uFillTx/>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345903942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GB" dirty="0" smtClean="0"/>
              <a:t>Rel-13 corrections</a:t>
            </a:r>
          </a:p>
        </p:txBody>
      </p:sp>
      <p:graphicFrame>
        <p:nvGraphicFramePr>
          <p:cNvPr id="4" name="Content Placeholder 2"/>
          <p:cNvGraphicFramePr>
            <a:graphicFrameLocks/>
          </p:cNvGraphicFramePr>
          <p:nvPr>
            <p:extLst>
              <p:ext uri="{D42A27DB-BD31-4B8C-83A1-F6EECF244321}">
                <p14:modId xmlns:p14="http://schemas.microsoft.com/office/powerpoint/2010/main" val="250385937"/>
              </p:ext>
            </p:extLst>
          </p:nvPr>
        </p:nvGraphicFramePr>
        <p:xfrm>
          <a:off x="296033" y="1595854"/>
          <a:ext cx="8659813" cy="1427357"/>
        </p:xfrm>
        <a:graphic>
          <a:graphicData uri="http://schemas.openxmlformats.org/drawingml/2006/table">
            <a:tbl>
              <a:tblPr firstRow="1" bandRow="1">
                <a:tableStyleId>{5DA37D80-6434-44D0-A028-1B22A696006F}</a:tableStyleId>
              </a:tblPr>
              <a:tblGrid>
                <a:gridCol w="1131005"/>
                <a:gridCol w="1001104"/>
                <a:gridCol w="4222192"/>
                <a:gridCol w="765858"/>
                <a:gridCol w="786497"/>
                <a:gridCol w="753157"/>
              </a:tblGrid>
              <a:tr h="487557">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solidFill>
                            <a:schemeClr val="accent2">
                              <a:lumMod val="50000"/>
                            </a:schemeClr>
                          </a:solidFill>
                        </a:rPr>
                        <a:t>MCPTT: Agenda item 13.60. Agreed CRs:</a:t>
                      </a:r>
                    </a:p>
                  </a:txBody>
                  <a:tcPr marL="68584" marR="68584" marT="0" marB="0" anchor="ct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68584" marR="68584" marT="0" marB="0" anchor="ctr"/>
                </a:tc>
                <a:tc hMerge="1">
                  <a:txBody>
                    <a:bodyPr/>
                    <a:lstStyle/>
                    <a:p>
                      <a:endParaRPr lang="en-GB"/>
                    </a:p>
                  </a:txBody>
                  <a:tcPr/>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c hMerge="1">
                  <a:txBody>
                    <a:bodyPr/>
                    <a:lstStyle/>
                    <a:p>
                      <a:pPr>
                        <a:spcAft>
                          <a:spcPts val="0"/>
                        </a:spcAft>
                      </a:pPr>
                      <a:endParaRPr lang="en-GB" sz="1400" b="1" kern="1200" dirty="0">
                        <a:solidFill>
                          <a:schemeClr val="accent6">
                            <a:lumMod val="75000"/>
                          </a:schemeClr>
                        </a:solidFill>
                        <a:latin typeface="Arial" pitchFamily="34" charset="0"/>
                        <a:ea typeface="+mn-ea"/>
                        <a:cs typeface="Lucida Sans Unicode" pitchFamily="34" charset="0"/>
                      </a:endParaRPr>
                    </a:p>
                  </a:txBody>
                  <a:tcPr marL="17780" marR="17780" marT="0" marB="0"/>
                </a:tc>
              </a:tr>
              <a:tr h="185543">
                <a:tc row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2">
                              <a:lumMod val="50000"/>
                            </a:schemeClr>
                          </a:solidFill>
                          <a:latin typeface="Arial" pitchFamily="34" charset="0"/>
                          <a:cs typeface="Arial" pitchFamily="34" charset="0"/>
                        </a:rPr>
                        <a:t>SP-150750</a:t>
                      </a:r>
                      <a:endParaRPr lang="en-GB" sz="1400" b="1" kern="1200" dirty="0" smtClean="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S1-154482</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Edits, formatting,</a:t>
                      </a:r>
                      <a:r>
                        <a:rPr lang="en-US" sz="1400" b="1" kern="1200" baseline="0" dirty="0" smtClean="0">
                          <a:solidFill>
                            <a:schemeClr val="accent2">
                              <a:lumMod val="50000"/>
                            </a:schemeClr>
                          </a:solidFill>
                          <a:latin typeface="Arial" pitchFamily="34" charset="0"/>
                          <a:ea typeface="+mn-ea"/>
                          <a:cs typeface="Arial" pitchFamily="34" charset="0"/>
                        </a:rPr>
                        <a:t> and style corrections</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0033r1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185543">
                <a:tc vMerge="1">
                  <a:txBody>
                    <a:bodyPr/>
                    <a:lstStyle/>
                    <a:p>
                      <a:endParaRPr lang="en-US"/>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S1-154483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US" sz="1400" b="1" kern="1200" dirty="0" smtClean="0">
                          <a:solidFill>
                            <a:schemeClr val="accent2">
                              <a:lumMod val="50000"/>
                            </a:schemeClr>
                          </a:solidFill>
                          <a:latin typeface="Arial" pitchFamily="34" charset="0"/>
                          <a:ea typeface="+mn-ea"/>
                          <a:cs typeface="Arial" pitchFamily="34" charset="0"/>
                        </a:rPr>
                        <a:t>MCPTT Emergency Group Call correction</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0034r1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a:solidFill>
                            <a:schemeClr val="accent2">
                              <a:lumMod val="50000"/>
                            </a:schemeClr>
                          </a:solidFill>
                          <a:latin typeface="Arial" pitchFamily="34" charset="0"/>
                          <a:ea typeface="+mn-ea"/>
                          <a:cs typeface="Arial" pitchFamily="34" charset="0"/>
                        </a:rPr>
                        <a:t>Rel-</a:t>
                      </a:r>
                      <a:r>
                        <a:rPr lang="en-GB" sz="1400" b="1" kern="1200" dirty="0" smtClean="0">
                          <a:solidFill>
                            <a:schemeClr val="accent2">
                              <a:lumMod val="50000"/>
                            </a:schemeClr>
                          </a:solidFill>
                          <a:latin typeface="Arial" pitchFamily="34" charset="0"/>
                          <a:ea typeface="+mn-ea"/>
                          <a:cs typeface="Arial" pitchFamily="34" charset="0"/>
                        </a:rPr>
                        <a:t>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304800">
                <a:tc vMerge="1">
                  <a:txBody>
                    <a:bodyPr/>
                    <a:lstStyle/>
                    <a:p>
                      <a:endParaRPr lang="en-US"/>
                    </a:p>
                  </a:txBody>
                  <a:tcPr/>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S1-154546</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KPI 4 clarification on late call entry</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22.179</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0035r1</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a:txBody>
                    <a:bodyPr/>
                    <a:lstStyle/>
                    <a:p>
                      <a:pPr>
                        <a:lnSpc>
                          <a:spcPct val="100000"/>
                        </a:lnSpc>
                        <a:spcAft>
                          <a:spcPts val="0"/>
                        </a:spcAft>
                      </a:pPr>
                      <a:r>
                        <a:rPr lang="en-GB" sz="1400" b="1" kern="1200" dirty="0" smtClean="0">
                          <a:solidFill>
                            <a:schemeClr val="accent2">
                              <a:lumMod val="50000"/>
                            </a:schemeClr>
                          </a:solidFill>
                          <a:latin typeface="Arial" pitchFamily="34" charset="0"/>
                          <a:ea typeface="+mn-ea"/>
                          <a:cs typeface="Arial" pitchFamily="34" charset="0"/>
                        </a:rPr>
                        <a:t>Rel-13</a:t>
                      </a: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r h="0">
                <a:tc gridSpan="6">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00" b="1" kern="1200" dirty="0" smtClean="0">
                        <a:solidFill>
                          <a:schemeClr val="accent2">
                            <a:lumMod val="50000"/>
                          </a:schemeClr>
                        </a:solidFill>
                        <a:latin typeface="Arial" pitchFamily="34" charset="0"/>
                        <a:ea typeface="+mn-ea"/>
                        <a:cs typeface="Arial" pitchFamily="34" charset="0"/>
                      </a:endParaRPr>
                    </a:p>
                  </a:txBody>
                  <a:tcPr marL="0" marR="0" marT="0" marB="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c hMerge="1">
                  <a:txBody>
                    <a:bodyPr/>
                    <a:lstStyle/>
                    <a:p>
                      <a:pPr>
                        <a:lnSpc>
                          <a:spcPct val="100000"/>
                        </a:lnSpc>
                        <a:spcAft>
                          <a:spcPts val="0"/>
                        </a:spcAft>
                      </a:pPr>
                      <a:endParaRPr lang="en-GB" sz="1400" b="1" kern="1200" dirty="0">
                        <a:solidFill>
                          <a:schemeClr val="accent2">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415588162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a:t>Stage 1 </a:t>
            </a:r>
            <a:r>
              <a:rPr lang="en-GB" dirty="0" smtClean="0"/>
              <a:t>Rel-14 </a:t>
            </a:r>
            <a:r>
              <a:rPr lang="en-GB" dirty="0"/>
              <a:t>Work Items</a:t>
            </a:r>
            <a:endParaRPr lang="en-GB" dirty="0" smtClean="0"/>
          </a:p>
        </p:txBody>
      </p:sp>
    </p:spTree>
    <p:extLst>
      <p:ext uri="{BB962C8B-B14F-4D97-AF65-F5344CB8AC3E}">
        <p14:creationId xmlns:p14="http://schemas.microsoft.com/office/powerpoint/2010/main" val="13168683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4"/>
          <p:cNvSpPr>
            <a:spLocks noGrp="1" noChangeArrowheads="1"/>
          </p:cNvSpPr>
          <p:nvPr>
            <p:ph type="title"/>
          </p:nvPr>
        </p:nvSpPr>
        <p:spPr/>
        <p:txBody>
          <a:bodyPr/>
          <a:lstStyle/>
          <a:p>
            <a:r>
              <a:rPr lang="en-GB" dirty="0" smtClean="0"/>
              <a:t>Overview: Stage 1 Rel-14 Work Items (1)</a:t>
            </a:r>
            <a:endParaRPr lang="it-IT" dirty="0" smtClean="0"/>
          </a:p>
        </p:txBody>
      </p:sp>
      <p:sp>
        <p:nvSpPr>
          <p:cNvPr id="184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sp>
        <p:nvSpPr>
          <p:cNvPr id="18436" name="Text Box 50"/>
          <p:cNvSpPr txBox="1">
            <a:spLocks noChangeArrowheads="1"/>
          </p:cNvSpPr>
          <p:nvPr/>
        </p:nvSpPr>
        <p:spPr bwMode="auto">
          <a:xfrm>
            <a:off x="249238" y="598805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87272686"/>
              </p:ext>
            </p:extLst>
          </p:nvPr>
        </p:nvGraphicFramePr>
        <p:xfrm>
          <a:off x="261212" y="1271588"/>
          <a:ext cx="8677217" cy="4547909"/>
        </p:xfrm>
        <a:graphic>
          <a:graphicData uri="http://schemas.openxmlformats.org/drawingml/2006/table">
            <a:tbl>
              <a:tblPr firstRow="1" bandRow="1">
                <a:tableStyleId>{E8B1032C-EA38-4F05-BA0D-38AFFFC7BED3}</a:tableStyleId>
              </a:tblPr>
              <a:tblGrid>
                <a:gridCol w="3853588"/>
                <a:gridCol w="1240971"/>
                <a:gridCol w="780407"/>
                <a:gridCol w="780407"/>
                <a:gridCol w="2021844"/>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rgbClr val="984807"/>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rgbClr val="984807"/>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12/2015</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09/2015</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Password based service activation for IMS Multimedia Telephony service</a:t>
                      </a:r>
                    </a:p>
                  </a:txBody>
                  <a:tcPr marL="45716" marR="45716" marT="45723" marB="45723"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PWDIMS</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Completed 03/2015</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solidFill>
                      <a:schemeClr val="accent3">
                        <a:lumMod val="75000"/>
                      </a:schemeClr>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Multimedia Priority Service (MPS) Modifications</a:t>
                      </a:r>
                    </a:p>
                  </a:txBody>
                  <a:tcPr marL="45716" marR="45716" marT="45723" marB="45723"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MPS_Mods</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40%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03/2015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lang="en-GB" sz="1300" b="1" i="1" kern="1200" baseline="0" noProof="0" dirty="0" smtClean="0">
                          <a:solidFill>
                            <a:srgbClr val="FF0000"/>
                          </a:solidFill>
                          <a:latin typeface="Century Gothic" pitchFamily="34" charset="0"/>
                          <a:ea typeface="+mn-ea"/>
                          <a:cs typeface="Times New Roman" pitchFamily="18" charset="0"/>
                        </a:rPr>
                        <a:t>Work in progress</a:t>
                      </a:r>
                      <a:endParaRPr lang="en-GB" sz="13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Enhancing Location Capabilities for Indoor and Outdoor Emergency Communications</a:t>
                      </a:r>
                    </a:p>
                  </a:txBody>
                  <a:tcPr marL="45716" marR="45716" marT="45723" marB="45723"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ELIOT</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80%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80%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03/2015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Work in progress</a:t>
                      </a: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Enhancements to Domain Selection between </a:t>
                      </a:r>
                      <a:r>
                        <a:rPr lang="en-GB" sz="1400" b="1" i="0" kern="1200" noProof="0" dirty="0" err="1" smtClean="0">
                          <a:solidFill>
                            <a:srgbClr val="984807"/>
                          </a:solidFill>
                          <a:latin typeface="Century Gothic" pitchFamily="34" charset="0"/>
                          <a:ea typeface="+mn-ea"/>
                          <a:cs typeface="Times New Roman" pitchFamily="18" charset="0"/>
                        </a:rPr>
                        <a:t>VoLTE</a:t>
                      </a:r>
                      <a:r>
                        <a:rPr lang="en-GB" sz="1400" b="1" i="0" kern="1200" noProof="0" dirty="0" smtClean="0">
                          <a:solidFill>
                            <a:srgbClr val="984807"/>
                          </a:solidFill>
                          <a:latin typeface="Century Gothic" pitchFamily="34" charset="0"/>
                          <a:ea typeface="+mn-ea"/>
                          <a:cs typeface="Times New Roman" pitchFamily="18" charset="0"/>
                        </a:rPr>
                        <a:t> and CDMA CS</a:t>
                      </a:r>
                    </a:p>
                  </a:txBody>
                  <a:tcPr marL="45716" marR="45716" marT="45723" marB="45723"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eDSVCC</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Completed 06/2015</a:t>
                      </a:r>
                    </a:p>
                  </a:txBody>
                  <a:tcPr marL="45716" marR="45716" marT="45723" marB="45723" anchor="ctr" horzOverflow="overflow">
                    <a:solidFill>
                      <a:schemeClr val="accent3">
                        <a:lumMod val="75000"/>
                      </a:schemeClr>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Control of Applications when Third party Servicers encounter difficulties</a:t>
                      </a:r>
                    </a:p>
                  </a:txBody>
                  <a:tcPr marL="45716" marR="45716" marT="45723" marB="45723" anchor="ctr" horzOverflow="overflow"/>
                </a:tc>
                <a:tc>
                  <a:txBody>
                    <a:bodyPr/>
                    <a:lstStyle/>
                    <a:p>
                      <a:pPr marL="0" algn="l" defTabSz="914400" rtl="0" eaLnBrk="1" latinLnBrk="0" hangingPunct="1"/>
                      <a:r>
                        <a:rPr lang="en-GB" sz="1400" b="1" i="0" kern="1200" dirty="0" smtClean="0">
                          <a:solidFill>
                            <a:srgbClr val="984807"/>
                          </a:solidFill>
                          <a:latin typeface="Century Gothic" pitchFamily="34" charset="0"/>
                          <a:ea typeface="+mn-ea"/>
                          <a:cs typeface="Times New Roman" pitchFamily="18" charset="0"/>
                        </a:rPr>
                        <a:t>CATS</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100 %</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US"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06/2015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Completed 09/2015</a:t>
                      </a:r>
                      <a:endParaRPr kumimoji="0" lang="en-US"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endParaRPr>
                    </a:p>
                  </a:txBody>
                  <a:tcPr marL="45716" marR="45716" marT="45723" marB="45723" anchor="ctr" horzOverflow="overflow">
                    <a:solidFill>
                      <a:schemeClr val="accent3">
                        <a:lumMod val="75000"/>
                      </a:schemeClr>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Evolution to and Interworking with </a:t>
                      </a:r>
                      <a:r>
                        <a:rPr lang="en-GB" sz="1400" b="1" i="0" kern="1200" noProof="0" dirty="0" err="1" smtClean="0">
                          <a:solidFill>
                            <a:srgbClr val="984807"/>
                          </a:solidFill>
                          <a:latin typeface="Century Gothic" pitchFamily="34" charset="0"/>
                          <a:ea typeface="+mn-ea"/>
                          <a:cs typeface="Times New Roman" pitchFamily="18" charset="0"/>
                        </a:rPr>
                        <a:t>eCall</a:t>
                      </a:r>
                      <a:r>
                        <a:rPr lang="en-GB" sz="1400" b="1" i="0" kern="1200" noProof="0" dirty="0" smtClean="0">
                          <a:solidFill>
                            <a:srgbClr val="984807"/>
                          </a:solidFill>
                          <a:latin typeface="Century Gothic" pitchFamily="34" charset="0"/>
                          <a:ea typeface="+mn-ea"/>
                          <a:cs typeface="Times New Roman" pitchFamily="18" charset="0"/>
                        </a:rPr>
                        <a:t> in IMS</a:t>
                      </a:r>
                    </a:p>
                  </a:txBody>
                  <a:tcPr marL="45716" marR="45716" marT="45723" marB="45723" anchor="ctr" horzOverflow="overflow"/>
                </a:tc>
                <a:tc>
                  <a:txBody>
                    <a:bodyPr/>
                    <a:lstStyle/>
                    <a:p>
                      <a:pPr marL="0" algn="l" defTabSz="914400" rtl="0" eaLnBrk="1" latinLnBrk="0" hangingPunct="1"/>
                      <a:r>
                        <a:rPr lang="en-GB" sz="1400" b="1" i="0" kern="1200" dirty="0" smtClean="0">
                          <a:solidFill>
                            <a:srgbClr val="984807"/>
                          </a:solidFill>
                          <a:latin typeface="Century Gothic" pitchFamily="34" charset="0"/>
                          <a:ea typeface="+mn-ea"/>
                          <a:cs typeface="Times New Roman" pitchFamily="18" charset="0"/>
                        </a:rPr>
                        <a:t>EIEI</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100%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US"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06/2015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Completed 06/2015</a:t>
                      </a:r>
                    </a:p>
                  </a:txBody>
                  <a:tcPr marL="45716" marR="45716" marT="45723" marB="45723" anchor="ctr" horzOverflow="overflow">
                    <a:solidFill>
                      <a:schemeClr val="accent3">
                        <a:lumMod val="75000"/>
                      </a:schemeClr>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i="0" kern="1200" noProof="0" dirty="0" smtClean="0">
                          <a:solidFill>
                            <a:srgbClr val="984807"/>
                          </a:solidFill>
                          <a:latin typeface="Century Gothic" pitchFamily="34" charset="0"/>
                          <a:ea typeface="+mn-ea"/>
                          <a:cs typeface="Times New Roman" pitchFamily="18" charset="0"/>
                        </a:rPr>
                        <a:t>Enhancements to User Location Reporting Support</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pPr marL="0" algn="l" defTabSz="914400" rtl="0" eaLnBrk="1" latinLnBrk="0" hangingPunct="1"/>
                      <a:r>
                        <a:rPr lang="en-GB" sz="1400" b="1" i="0" kern="1200" dirty="0" err="1" smtClean="0">
                          <a:solidFill>
                            <a:srgbClr val="984807"/>
                          </a:solidFill>
                          <a:latin typeface="Century Gothic" pitchFamily="34" charset="0"/>
                          <a:ea typeface="+mn-ea"/>
                          <a:cs typeface="Times New Roman" pitchFamily="18" charset="0"/>
                        </a:rPr>
                        <a:t>eULRS</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0 %</a:t>
                      </a: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09/2015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Work in progress</a:t>
                      </a:r>
                    </a:p>
                  </a:txBody>
                  <a:tcPr marL="45716" marR="45716" marT="45723" marB="45723" anchor="ctr" horzOverflow="overflow">
                    <a:solidFill>
                      <a:schemeClr val="accent6">
                        <a:lumMod val="20000"/>
                        <a:lumOff val="80000"/>
                      </a:schemeClr>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LTE support for V2X services</a:t>
                      </a:r>
                    </a:p>
                  </a:txBody>
                  <a:tcPr marL="45716" marR="45716" marT="45723" marB="45723" anchor="ctr" horzOverflow="overflow"/>
                </a:tc>
                <a:tc>
                  <a:txBody>
                    <a:bodyPr/>
                    <a:lstStyle/>
                    <a:p>
                      <a:pPr marL="0" algn="l" defTabSz="914400" rtl="0" eaLnBrk="1" latinLnBrk="0" hangingPunct="1"/>
                      <a:r>
                        <a:rPr lang="en-GB" sz="1400" b="1" i="0" kern="1200" dirty="0" smtClean="0">
                          <a:solidFill>
                            <a:srgbClr val="984807"/>
                          </a:solidFill>
                          <a:latin typeface="Century Gothic" pitchFamily="34" charset="0"/>
                          <a:ea typeface="+mn-ea"/>
                          <a:cs typeface="Times New Roman" pitchFamily="18" charset="0"/>
                        </a:rPr>
                        <a:t>V2XLTE</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FF0000"/>
                          </a:solidFill>
                          <a:latin typeface="Century Gothic" pitchFamily="34" charset="0"/>
                          <a:ea typeface="+mn-ea"/>
                          <a:cs typeface="Times New Roman" pitchFamily="18" charset="0"/>
                        </a:rPr>
                        <a:t>0</a:t>
                      </a:r>
                      <a:r>
                        <a:rPr lang="en-GB" sz="1400" b="1" i="1" kern="1200" baseline="0" noProof="0" dirty="0" smtClean="0">
                          <a:solidFill>
                            <a:srgbClr val="FF0000"/>
                          </a:solidFill>
                          <a:latin typeface="Century Gothic" pitchFamily="34" charset="0"/>
                          <a:ea typeface="+mn-ea"/>
                          <a:cs typeface="Times New Roman" pitchFamily="18" charset="0"/>
                        </a:rPr>
                        <a:t> %</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09/2015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Work in progress</a:t>
                      </a:r>
                    </a:p>
                  </a:txBody>
                  <a:tcPr marL="45716" marR="45716" marT="45723" marB="45723" anchor="ctr" horzOverflow="overflow">
                    <a:solidFill>
                      <a:schemeClr val="bg1"/>
                    </a:solidFill>
                  </a:tcPr>
                </a:tc>
              </a:tr>
            </a:tbl>
          </a:graphicData>
        </a:graphic>
      </p:graphicFrame>
    </p:spTree>
    <p:extLst>
      <p:ext uri="{BB962C8B-B14F-4D97-AF65-F5344CB8AC3E}">
        <p14:creationId xmlns:p14="http://schemas.microsoft.com/office/powerpoint/2010/main" val="28833527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4"/>
          <p:cNvSpPr>
            <a:spLocks noGrp="1" noChangeArrowheads="1"/>
          </p:cNvSpPr>
          <p:nvPr>
            <p:ph type="title"/>
          </p:nvPr>
        </p:nvSpPr>
        <p:spPr/>
        <p:txBody>
          <a:bodyPr/>
          <a:lstStyle/>
          <a:p>
            <a:r>
              <a:rPr lang="en-GB" dirty="0" smtClean="0"/>
              <a:t>Overview: Stage 1 Rel-14 Work Items (2)</a:t>
            </a:r>
            <a:endParaRPr lang="it-IT" dirty="0" smtClean="0"/>
          </a:p>
        </p:txBody>
      </p:sp>
      <p:sp>
        <p:nvSpPr>
          <p:cNvPr id="18435"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sp>
        <p:nvSpPr>
          <p:cNvPr id="18436" name="Text Box 50"/>
          <p:cNvSpPr txBox="1">
            <a:spLocks noChangeArrowheads="1"/>
          </p:cNvSpPr>
          <p:nvPr/>
        </p:nvSpPr>
        <p:spPr bwMode="auto">
          <a:xfrm>
            <a:off x="249238" y="598805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a:solidFill>
                  <a:srgbClr val="FF0000"/>
                </a:solidFill>
              </a:rPr>
              <a:t>Updates in </a:t>
            </a:r>
            <a:r>
              <a:rPr lang="en-US" sz="1400" b="1" i="1">
                <a:solidFill>
                  <a:srgbClr val="FF0000"/>
                </a:solidFill>
                <a:latin typeface="Century Gothic" pitchFamily="34" charset="0"/>
                <a:cs typeface="Times New Roman" pitchFamily="18" charset="0"/>
              </a:rPr>
              <a:t>RED</a:t>
            </a:r>
            <a:endParaRPr lang="it-IT" sz="1400" b="1" i="1">
              <a:solidFill>
                <a:srgbClr val="FF0000"/>
              </a:solidFill>
              <a:latin typeface="Century Gothic" pitchFamily="34" charset="0"/>
              <a:cs typeface="Times New Roman" pitchFamily="18" charset="0"/>
            </a:endParaRPr>
          </a:p>
        </p:txBody>
      </p:sp>
      <p:graphicFrame>
        <p:nvGraphicFramePr>
          <p:cNvPr id="7" name="Content Placeholder 5"/>
          <p:cNvGraphicFramePr>
            <a:graphicFrameLocks/>
          </p:cNvGraphicFramePr>
          <p:nvPr>
            <p:extLst>
              <p:ext uri="{D42A27DB-BD31-4B8C-83A1-F6EECF244321}">
                <p14:modId xmlns:p14="http://schemas.microsoft.com/office/powerpoint/2010/main" val="1657534297"/>
              </p:ext>
            </p:extLst>
          </p:nvPr>
        </p:nvGraphicFramePr>
        <p:xfrm>
          <a:off x="261212" y="1271588"/>
          <a:ext cx="8677217" cy="3302587"/>
        </p:xfrm>
        <a:graphic>
          <a:graphicData uri="http://schemas.openxmlformats.org/drawingml/2006/table">
            <a:tbl>
              <a:tblPr firstRow="1" bandRow="1">
                <a:tableStyleId>{E8B1032C-EA38-4F05-BA0D-38AFFFC7BED3}</a:tableStyleId>
              </a:tblPr>
              <a:tblGrid>
                <a:gridCol w="3853588"/>
                <a:gridCol w="1240971"/>
                <a:gridCol w="780407"/>
                <a:gridCol w="780407"/>
                <a:gridCol w="2021844"/>
              </a:tblGrid>
              <a:tr h="37083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rgbClr val="984807"/>
                          </a:solidFill>
                          <a:effectLst/>
                          <a:latin typeface="Arial" pitchFamily="34" charset="0"/>
                          <a:cs typeface="Arial" pitchFamily="34" charset="0"/>
                        </a:rPr>
                        <a:t>Work Item</a:t>
                      </a:r>
                      <a:endParaRPr kumimoji="1" lang="en-GB" sz="1400" b="1" i="0" u="none" strike="noStrike" cap="none" normalizeH="0" baseline="0" noProof="0" dirty="0" smtClean="0">
                        <a:ln>
                          <a:noFill/>
                        </a:ln>
                        <a:solidFill>
                          <a:srgbClr val="984807"/>
                        </a:solidFill>
                        <a:effectLst/>
                        <a:latin typeface="Arial" pitchFamily="34" charset="0"/>
                        <a:ea typeface="MS Mincho" pitchFamily="49" charset="-128"/>
                        <a:cs typeface="Arial" pitchFamily="34" charset="0"/>
                      </a:endParaRPr>
                    </a:p>
                  </a:txBody>
                  <a:tcPr marL="45716" marR="45716" marT="45723" marB="45723"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c>
                  <a:txBody>
                    <a:bodyPr/>
                    <a:lstStyle/>
                    <a:p>
                      <a:r>
                        <a:rPr lang="de-DE" sz="1400" dirty="0" smtClean="0">
                          <a:solidFill>
                            <a:srgbClr val="C00000"/>
                          </a:solidFill>
                          <a:latin typeface="Arial" pitchFamily="34" charset="0"/>
                          <a:cs typeface="Arial" pitchFamily="34" charset="0"/>
                        </a:rPr>
                        <a:t>12/2015</a:t>
                      </a:r>
                      <a:endParaRPr lang="en-GB" sz="1400" i="0" dirty="0">
                        <a:solidFill>
                          <a:srgbClr val="C00000"/>
                        </a:solidFill>
                        <a:latin typeface="Arial" pitchFamily="34" charset="0"/>
                        <a:cs typeface="Arial" pitchFamily="34" charset="0"/>
                      </a:endParaRPr>
                    </a:p>
                  </a:txBody>
                  <a:tcPr marL="45716" marR="45716" marT="45723" marB="45723" anchor="ctr"/>
                </a:tc>
                <a:tc>
                  <a:txBody>
                    <a:bodyPr/>
                    <a:lstStyle/>
                    <a:p>
                      <a:r>
                        <a:rPr lang="de-DE" sz="1400" dirty="0" smtClean="0">
                          <a:solidFill>
                            <a:schemeClr val="accent6">
                              <a:lumMod val="50000"/>
                            </a:schemeClr>
                          </a:solidFill>
                          <a:latin typeface="Arial" pitchFamily="34" charset="0"/>
                          <a:cs typeface="Arial" pitchFamily="34" charset="0"/>
                        </a:rPr>
                        <a:t>09/2015</a:t>
                      </a:r>
                      <a:endParaRPr lang="en-GB" sz="1400" i="0" dirty="0">
                        <a:solidFill>
                          <a:schemeClr val="accent6">
                            <a:lumMod val="50000"/>
                          </a:schemeClr>
                        </a:solidFill>
                        <a:latin typeface="Arial" pitchFamily="34" charset="0"/>
                        <a:cs typeface="Arial" pitchFamily="34"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23" marB="45723" anchor="ctr" horzOverflow="overflow"/>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a:t>
                      </a:r>
                      <a:r>
                        <a:rPr lang="en-GB" sz="1400" b="1" i="0" kern="1200" baseline="0" noProof="0" dirty="0" smtClean="0">
                          <a:solidFill>
                            <a:srgbClr val="984807"/>
                          </a:solidFill>
                          <a:latin typeface="Century Gothic" pitchFamily="34" charset="0"/>
                          <a:ea typeface="+mn-ea"/>
                          <a:cs typeface="Times New Roman" pitchFamily="18" charset="0"/>
                        </a:rPr>
                        <a:t> Services Common Requirements</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MCCoRe</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 Push</a:t>
                      </a:r>
                      <a:r>
                        <a:rPr lang="en-GB" sz="1400" b="1" i="0" kern="1200" baseline="0" noProof="0" dirty="0" smtClean="0">
                          <a:solidFill>
                            <a:srgbClr val="984807"/>
                          </a:solidFill>
                          <a:latin typeface="Century Gothic" pitchFamily="34" charset="0"/>
                          <a:ea typeface="+mn-ea"/>
                          <a:cs typeface="Times New Roman" pitchFamily="18" charset="0"/>
                        </a:rPr>
                        <a:t> to Talk over LTE Realignment</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MCPTT-R</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endPar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a:t>
                      </a:r>
                      <a:r>
                        <a:rPr lang="en-GB" sz="1400" b="1" i="0" kern="1200" baseline="0" noProof="0" dirty="0" smtClean="0">
                          <a:solidFill>
                            <a:srgbClr val="984807"/>
                          </a:solidFill>
                          <a:latin typeface="Century Gothic" pitchFamily="34" charset="0"/>
                          <a:ea typeface="+mn-ea"/>
                          <a:cs typeface="Times New Roman" pitchFamily="18" charset="0"/>
                        </a:rPr>
                        <a:t> Video over LTE</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MCVideo</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endPar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a:t>
                      </a:r>
                      <a:r>
                        <a:rPr lang="en-GB" sz="1400" b="1" i="0" kern="1200" baseline="0" noProof="0" dirty="0" smtClean="0">
                          <a:solidFill>
                            <a:srgbClr val="984807"/>
                          </a:solidFill>
                          <a:latin typeface="Century Gothic" pitchFamily="34" charset="0"/>
                          <a:ea typeface="+mn-ea"/>
                          <a:cs typeface="Times New Roman" pitchFamily="18" charset="0"/>
                        </a:rPr>
                        <a:t> Data over LTE</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MCData</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5%</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endPar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3GPP </a:t>
                      </a:r>
                      <a:r>
                        <a:rPr lang="en-GB" sz="1400" b="1" i="0" kern="1200" noProof="0" dirty="0" smtClean="0">
                          <a:solidFill>
                            <a:srgbClr val="984807"/>
                          </a:solidFill>
                          <a:latin typeface="Century Gothic" pitchFamily="34" charset="0"/>
                          <a:ea typeface="+mn-ea"/>
                          <a:cs typeface="Times New Roman" pitchFamily="18" charset="0"/>
                        </a:rPr>
                        <a:t>Enhancement</a:t>
                      </a:r>
                      <a:r>
                        <a:rPr lang="en-GB" sz="1400" b="1" i="0" kern="1200" baseline="0" noProof="0" dirty="0" smtClean="0">
                          <a:solidFill>
                            <a:srgbClr val="984807"/>
                          </a:solidFill>
                          <a:latin typeface="Century Gothic" pitchFamily="34" charset="0"/>
                          <a:ea typeface="+mn-ea"/>
                          <a:cs typeface="Times New Roman" pitchFamily="18" charset="0"/>
                        </a:rPr>
                        <a:t> </a:t>
                      </a:r>
                      <a:r>
                        <a:rPr lang="en-GB" sz="1400" b="1" i="0" kern="1200" baseline="0" noProof="0" dirty="0" smtClean="0">
                          <a:solidFill>
                            <a:srgbClr val="984807"/>
                          </a:solidFill>
                          <a:latin typeface="Century Gothic" pitchFamily="34" charset="0"/>
                          <a:ea typeface="+mn-ea"/>
                          <a:cs typeface="Times New Roman" pitchFamily="18" charset="0"/>
                        </a:rPr>
                        <a:t>for TV service</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pPr marL="0" algn="l" defTabSz="914400" rtl="0" eaLnBrk="1" latinLnBrk="0" hangingPunct="1"/>
                      <a:r>
                        <a:rPr lang="en-GB" sz="1400" b="1" i="0" kern="1200" dirty="0" err="1" smtClean="0">
                          <a:solidFill>
                            <a:srgbClr val="984807"/>
                          </a:solidFill>
                          <a:latin typeface="Century Gothic" pitchFamily="34" charset="0"/>
                          <a:ea typeface="+mn-ea"/>
                          <a:cs typeface="Times New Roman" pitchFamily="18" charset="0"/>
                        </a:rPr>
                        <a:t>EnTV</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endPar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endParaRPr>
                    </a:p>
                  </a:txBody>
                  <a:tcPr marL="45716" marR="45716" marT="45723" marB="45723" anchor="ctr" horzOverflow="overflow">
                    <a:solidFill>
                      <a:srgbClr val="66FF66"/>
                    </a:solidFill>
                  </a:tcPr>
                </a:tc>
              </a:tr>
              <a:tr h="48862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3GPP PS</a:t>
                      </a:r>
                      <a:r>
                        <a:rPr lang="en-GB" sz="1400" b="1" i="0" kern="1200" baseline="0" noProof="0" dirty="0" smtClean="0">
                          <a:solidFill>
                            <a:srgbClr val="984807"/>
                          </a:solidFill>
                          <a:latin typeface="Century Gothic" pitchFamily="34" charset="0"/>
                          <a:ea typeface="+mn-ea"/>
                          <a:cs typeface="Times New Roman" pitchFamily="18" charset="0"/>
                        </a:rPr>
                        <a:t> Data Off Services</a:t>
                      </a:r>
                      <a:endParaRPr lang="en-GB" sz="1400" b="1" i="0" kern="1200" noProof="0" dirty="0" smtClean="0">
                        <a:solidFill>
                          <a:srgbClr val="984807"/>
                        </a:solidFill>
                        <a:latin typeface="Century Gothic" pitchFamily="34" charset="0"/>
                        <a:ea typeface="+mn-ea"/>
                        <a:cs typeface="Times New Roman" pitchFamily="18" charset="0"/>
                      </a:endParaRPr>
                    </a:p>
                  </a:txBody>
                  <a:tcPr marL="45716" marR="45716" marT="45723" marB="45723" anchor="ctr" horzOverflow="overflow"/>
                </a:tc>
                <a:tc>
                  <a:txBody>
                    <a:bodyPr/>
                    <a:lstStyle/>
                    <a:p>
                      <a:pPr marL="0" algn="l" defTabSz="914400" rtl="0" eaLnBrk="1" latinLnBrk="0" hangingPunct="1"/>
                      <a:r>
                        <a:rPr lang="en-GB" sz="1400" b="1" i="0" kern="1200" dirty="0" err="1" smtClean="0">
                          <a:solidFill>
                            <a:srgbClr val="984807"/>
                          </a:solidFill>
                          <a:latin typeface="Century Gothic" pitchFamily="34" charset="0"/>
                          <a:ea typeface="+mn-ea"/>
                          <a:cs typeface="Times New Roman" pitchFamily="18" charset="0"/>
                        </a:rPr>
                        <a:t>PS_Data_Off</a:t>
                      </a:r>
                      <a:endParaRPr lang="en-GB" sz="1400" b="1" i="0" kern="1200" dirty="0">
                        <a:solidFill>
                          <a:srgbClr val="984807"/>
                        </a:solidFill>
                        <a:latin typeface="Century Gothic" pitchFamily="34" charset="0"/>
                        <a:ea typeface="+mn-ea"/>
                        <a:cs typeface="Times New Roman" pitchFamily="18" charset="0"/>
                      </a:endParaRPr>
                    </a:p>
                  </a:txBody>
                  <a:tcPr marL="45716" marR="45716" marT="45723" marB="45723"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i="1" kern="1200" noProof="0" dirty="0" smtClean="0">
                          <a:solidFill>
                            <a:srgbClr val="984807"/>
                          </a:solidFill>
                          <a:latin typeface="Century Gothic" pitchFamily="34" charset="0"/>
                          <a:ea typeface="+mn-ea"/>
                          <a:cs typeface="Times New Roman" pitchFamily="18" charset="0"/>
                        </a:rPr>
                        <a:t>-</a:t>
                      </a:r>
                    </a:p>
                  </a:txBody>
                  <a:tcPr marL="45716" marR="45716" marT="45723" marB="4572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3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New WID</a:t>
                      </a:r>
                      <a:endPar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endParaRPr>
                    </a:p>
                  </a:txBody>
                  <a:tcPr marL="45716" marR="45716" marT="45723" marB="45723" anchor="ctr" horzOverflow="overflow">
                    <a:solidFill>
                      <a:srgbClr val="66FF66"/>
                    </a:solidFill>
                  </a:tcPr>
                </a:tc>
              </a:tr>
            </a:tbl>
          </a:graphicData>
        </a:graphic>
      </p:graphicFrame>
    </p:spTree>
    <p:extLst>
      <p:ext uri="{BB962C8B-B14F-4D97-AF65-F5344CB8AC3E}">
        <p14:creationId xmlns:p14="http://schemas.microsoft.com/office/powerpoint/2010/main" val="13631847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a:t>MPS_Mods</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4203668513"/>
              </p:ext>
            </p:extLst>
          </p:nvPr>
        </p:nvGraphicFramePr>
        <p:xfrm>
          <a:off x="241300" y="1362075"/>
          <a:ext cx="8655050" cy="821906"/>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Multimedia Priority Service (MPS) Modifications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SA#72 (06/2016)</a:t>
                      </a:r>
                      <a:endParaRPr lang="en-GB" sz="1400" b="1" kern="120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70%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baseline="0" noProof="0" dirty="0" smtClean="0">
                          <a:solidFill>
                            <a:schemeClr val="accent3">
                              <a:lumMod val="50000"/>
                            </a:schemeClr>
                          </a:solidFill>
                          <a:latin typeface="Arial" pitchFamily="34" charset="0"/>
                          <a:ea typeface="+mn-ea"/>
                          <a:cs typeface="Arial" pitchFamily="34" charset="0"/>
                        </a:rPr>
                        <a:t>40 %</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0" u="none" strike="noStrike" kern="1200" cap="none" spc="0" normalizeH="0" baseline="0" noProof="0" dirty="0" smtClean="0">
                          <a:ln>
                            <a:noFill/>
                          </a:ln>
                          <a:solidFill>
                            <a:srgbClr val="4F6228"/>
                          </a:solidFill>
                          <a:effectLst/>
                          <a:uLnTx/>
                          <a:uFillTx/>
                          <a:latin typeface="Century Gothic" pitchFamily="34" charset="0"/>
                          <a:ea typeface="+mn-ea"/>
                          <a:cs typeface="Times New Roman" pitchFamily="18" charset="0"/>
                        </a:rPr>
                        <a:t>WID approved 03/2015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300" b="1" i="0" u="none" strike="noStrike" kern="1200" cap="none" spc="0" normalizeH="0" baseline="0" noProof="0" dirty="0" smtClean="0">
                          <a:ln>
                            <a:noFill/>
                          </a:ln>
                          <a:solidFill>
                            <a:srgbClr val="4F6228"/>
                          </a:solidFill>
                          <a:effectLst/>
                          <a:uLnTx/>
                          <a:uFillTx/>
                          <a:latin typeface="Century Gothic" pitchFamily="34" charset="0"/>
                          <a:ea typeface="+mn-ea"/>
                          <a:cs typeface="Times New Roman" pitchFamily="18" charset="0"/>
                        </a:rPr>
                        <a:t>Work in progress</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10" name="Content Placeholder 2"/>
          <p:cNvGraphicFramePr>
            <a:graphicFrameLocks/>
          </p:cNvGraphicFramePr>
          <p:nvPr>
            <p:extLst>
              <p:ext uri="{D42A27DB-BD31-4B8C-83A1-F6EECF244321}">
                <p14:modId xmlns:p14="http://schemas.microsoft.com/office/powerpoint/2010/main" val="2780431451"/>
              </p:ext>
            </p:extLst>
          </p:nvPr>
        </p:nvGraphicFramePr>
        <p:xfrm>
          <a:off x="241143" y="4232848"/>
          <a:ext cx="8662060" cy="1517689"/>
        </p:xfrm>
        <a:graphic>
          <a:graphicData uri="http://schemas.openxmlformats.org/drawingml/2006/table">
            <a:tbl>
              <a:tblPr firstRow="1" bandRow="1">
                <a:tableStyleId>{8799B23B-EC83-4686-B30A-512413B5E67A}</a:tableStyleId>
              </a:tblPr>
              <a:tblGrid>
                <a:gridCol w="8662060"/>
              </a:tblGrid>
              <a:tr h="1241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dirty="0" smtClean="0">
                          <a:ln>
                            <a:noFill/>
                          </a:ln>
                          <a:solidFill>
                            <a:schemeClr val="accent3">
                              <a:lumMod val="50000"/>
                            </a:schemeClr>
                          </a:solidFill>
                          <a:effectLst/>
                          <a:uLnTx/>
                          <a:uFillTx/>
                          <a:latin typeface="Arial" pitchFamily="34" charset="0"/>
                          <a:ea typeface="+mn-ea"/>
                          <a:cs typeface="Arial" pitchFamily="34" charset="0"/>
                        </a:rPr>
                        <a:t>Progress on TS 22.153</a:t>
                      </a: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kern="1200" dirty="0" smtClean="0">
                          <a:solidFill>
                            <a:schemeClr val="accent3">
                              <a:lumMod val="50000"/>
                            </a:schemeClr>
                          </a:solidFill>
                          <a:latin typeface="Arial" pitchFamily="34" charset="0"/>
                          <a:ea typeface="+mn-ea"/>
                          <a:cs typeface="Arial" pitchFamily="34" charset="0"/>
                        </a:rPr>
                        <a:t>Addition of end-to-end-cases in</a:t>
                      </a:r>
                      <a:r>
                        <a:rPr lang="en-GB" sz="1600" b="0" kern="1200" baseline="0" dirty="0" smtClean="0">
                          <a:solidFill>
                            <a:schemeClr val="accent3">
                              <a:lumMod val="50000"/>
                            </a:schemeClr>
                          </a:solidFill>
                          <a:latin typeface="Arial" pitchFamily="34" charset="0"/>
                          <a:ea typeface="+mn-ea"/>
                          <a:cs typeface="Arial" pitchFamily="34" charset="0"/>
                        </a:rPr>
                        <a:t> general description</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kern="1200" dirty="0" smtClean="0">
                          <a:solidFill>
                            <a:schemeClr val="accent3">
                              <a:lumMod val="50000"/>
                            </a:schemeClr>
                          </a:solidFill>
                          <a:latin typeface="Arial" pitchFamily="34" charset="0"/>
                          <a:ea typeface="+mn-ea"/>
                          <a:cs typeface="Arial" pitchFamily="34" charset="0"/>
                        </a:rPr>
                        <a:t>Clarifications</a:t>
                      </a:r>
                      <a:r>
                        <a:rPr lang="en-GB" sz="1600" b="0" kern="1200" baseline="0" dirty="0" smtClean="0">
                          <a:solidFill>
                            <a:schemeClr val="accent3">
                              <a:lumMod val="50000"/>
                            </a:schemeClr>
                          </a:solidFill>
                          <a:latin typeface="Arial" pitchFamily="34" charset="0"/>
                          <a:ea typeface="+mn-ea"/>
                          <a:cs typeface="Arial" pitchFamily="34" charset="0"/>
                        </a:rPr>
                        <a:t> and removing </a:t>
                      </a:r>
                      <a:r>
                        <a:rPr lang="en-GB" sz="1600" b="0" kern="1200" dirty="0" smtClean="0">
                          <a:solidFill>
                            <a:schemeClr val="accent3">
                              <a:lumMod val="50000"/>
                            </a:schemeClr>
                          </a:solidFill>
                          <a:latin typeface="Arial" pitchFamily="34" charset="0"/>
                          <a:ea typeface="+mn-ea"/>
                          <a:cs typeface="Arial" pitchFamily="34" charset="0"/>
                        </a:rPr>
                        <a:t>of inconsistencies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kern="1200" dirty="0" smtClean="0">
                          <a:solidFill>
                            <a:schemeClr val="accent3">
                              <a:lumMod val="50000"/>
                            </a:schemeClr>
                          </a:solidFill>
                          <a:latin typeface="Arial" pitchFamily="34" charset="0"/>
                          <a:ea typeface="+mn-ea"/>
                          <a:cs typeface="Arial" pitchFamily="34" charset="0"/>
                        </a:rPr>
                        <a:t>New clause on service recovery/restoration</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kern="1200" dirty="0" smtClean="0">
                          <a:solidFill>
                            <a:schemeClr val="accent3">
                              <a:lumMod val="50000"/>
                            </a:schemeClr>
                          </a:solidFill>
                          <a:latin typeface="Arial" pitchFamily="34" charset="0"/>
                          <a:ea typeface="+mn-ea"/>
                          <a:cs typeface="Arial" pitchFamily="34" charset="0"/>
                        </a:rPr>
                        <a:t>New</a:t>
                      </a:r>
                      <a:r>
                        <a:rPr lang="en-GB" sz="1600" b="0" kern="1200" baseline="0" dirty="0" smtClean="0">
                          <a:solidFill>
                            <a:schemeClr val="accent3">
                              <a:lumMod val="50000"/>
                            </a:schemeClr>
                          </a:solidFill>
                          <a:latin typeface="Arial" pitchFamily="34" charset="0"/>
                          <a:ea typeface="+mn-ea"/>
                          <a:cs typeface="Arial" pitchFamily="34" charset="0"/>
                        </a:rPr>
                        <a:t> </a:t>
                      </a:r>
                      <a:r>
                        <a:rPr lang="en-GB" sz="1600" b="0" kern="1200" dirty="0" smtClean="0">
                          <a:solidFill>
                            <a:schemeClr val="accent3">
                              <a:lumMod val="50000"/>
                            </a:schemeClr>
                          </a:solidFill>
                          <a:latin typeface="Arial" pitchFamily="34" charset="0"/>
                          <a:ea typeface="+mn-ea"/>
                          <a:cs typeface="Arial" pitchFamily="34" charset="0"/>
                        </a:rPr>
                        <a:t>text and security and privacy</a:t>
                      </a:r>
                      <a:r>
                        <a:rPr lang="en-GB" sz="1600" b="0" kern="1200" baseline="0" dirty="0" smtClean="0">
                          <a:solidFill>
                            <a:schemeClr val="accent3">
                              <a:lumMod val="50000"/>
                            </a:schemeClr>
                          </a:solidFill>
                          <a:latin typeface="Arial" pitchFamily="34" charset="0"/>
                          <a:ea typeface="+mn-ea"/>
                          <a:cs typeface="Arial" pitchFamily="34" charset="0"/>
                        </a:rPr>
                        <a:t> requirements</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2386787342"/>
              </p:ext>
            </p:extLst>
          </p:nvPr>
        </p:nvGraphicFramePr>
        <p:xfrm>
          <a:off x="239102" y="2192704"/>
          <a:ext cx="8661399" cy="2034717"/>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95962">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14.2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283735">
                <a:tc row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SP-150751</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S1-154442</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accent3">
                              <a:lumMod val="50000"/>
                            </a:schemeClr>
                          </a:solidFill>
                          <a:latin typeface="Arial" pitchFamily="34" charset="0"/>
                          <a:ea typeface="+mn-ea"/>
                          <a:cs typeface="Arial" pitchFamily="34" charset="0"/>
                        </a:rPr>
                        <a:t>Addition</a:t>
                      </a:r>
                      <a:r>
                        <a:rPr lang="en-US" sz="1400" b="1" kern="1200" baseline="0" dirty="0" smtClean="0">
                          <a:solidFill>
                            <a:schemeClr val="accent3">
                              <a:lumMod val="50000"/>
                            </a:schemeClr>
                          </a:solidFill>
                          <a:latin typeface="Arial" pitchFamily="34" charset="0"/>
                          <a:ea typeface="+mn-ea"/>
                          <a:cs typeface="Arial" pitchFamily="34" charset="0"/>
                        </a:rPr>
                        <a:t> of end-to-end cases in general description</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22.153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0025r1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a:t>
                      </a:r>
                      <a:r>
                        <a:rPr lang="en-GB" sz="1400" b="1" kern="1200" dirty="0" smtClean="0">
                          <a:solidFill>
                            <a:schemeClr val="accent3">
                              <a:lumMod val="50000"/>
                            </a:schemeClr>
                          </a:solidFill>
                          <a:latin typeface="Arial" pitchFamily="34" charset="0"/>
                          <a:ea typeface="+mn-ea"/>
                          <a:cs typeface="Arial" pitchFamily="34" charset="0"/>
                        </a:rPr>
                        <a:t>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r h="34023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S1-154443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Clarification of high</a:t>
                      </a:r>
                      <a:r>
                        <a:rPr lang="en-GB" sz="1400" b="1" kern="1200" baseline="0" dirty="0" smtClean="0">
                          <a:solidFill>
                            <a:schemeClr val="accent3">
                              <a:lumMod val="50000"/>
                            </a:schemeClr>
                          </a:solidFill>
                          <a:latin typeface="Arial" pitchFamily="34" charset="0"/>
                          <a:ea typeface="+mn-ea"/>
                          <a:cs typeface="Arial" pitchFamily="34" charset="0"/>
                        </a:rPr>
                        <a:t> level MPS requirements</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22.153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0026r1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a:t>
                      </a:r>
                      <a:r>
                        <a:rPr lang="en-GB" sz="1400" b="1" kern="1200" dirty="0" smtClean="0">
                          <a:solidFill>
                            <a:schemeClr val="accent3">
                              <a:lumMod val="50000"/>
                            </a:schemeClr>
                          </a:solidFill>
                          <a:latin typeface="Arial" pitchFamily="34" charset="0"/>
                          <a:ea typeface="+mn-ea"/>
                          <a:cs typeface="Arial" pitchFamily="34" charset="0"/>
                        </a:rPr>
                        <a:t>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r h="34023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S1-154444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Fix inconsistent requirements on invocation of MPT priority</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22.153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0027r1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Rel-14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r h="340231">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S1-154445</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MPS security requirements</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22.153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0028r1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Rel-14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375933108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 and statistics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ELIOT</a:t>
            </a:r>
          </a:p>
        </p:txBody>
      </p:sp>
      <p:graphicFrame>
        <p:nvGraphicFramePr>
          <p:cNvPr id="7" name="Content Placeholder 2"/>
          <p:cNvGraphicFramePr>
            <a:graphicFrameLocks/>
          </p:cNvGraphicFramePr>
          <p:nvPr>
            <p:extLst>
              <p:ext uri="{D42A27DB-BD31-4B8C-83A1-F6EECF244321}">
                <p14:modId xmlns:p14="http://schemas.microsoft.com/office/powerpoint/2010/main" val="4193286293"/>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Enhancing Location Capabilities for Indoor and Outdoor Emergency Communications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r>
                        <a:rPr lang="en-GB" sz="1400" b="1" kern="1200" baseline="0" dirty="0" smtClean="0">
                          <a:solidFill>
                            <a:srgbClr val="FF0000"/>
                          </a:solidFill>
                          <a:latin typeface="Arial" pitchFamily="34" charset="0"/>
                          <a:ea typeface="+mn-ea"/>
                          <a:cs typeface="Arial" pitchFamily="34" charset="0"/>
                          <a:sym typeface="Wingdings" pitchFamily="2" charset="2"/>
                        </a:rPr>
                        <a:t> </a:t>
                      </a:r>
                      <a:br>
                        <a:rPr lang="en-GB" sz="1400" b="1" kern="1200" baseline="0" dirty="0" smtClean="0">
                          <a:solidFill>
                            <a:srgbClr val="FF0000"/>
                          </a:solidFill>
                          <a:latin typeface="Arial" pitchFamily="34" charset="0"/>
                          <a:ea typeface="+mn-ea"/>
                          <a:cs typeface="Arial" pitchFamily="34" charset="0"/>
                          <a:sym typeface="Wingdings" pitchFamily="2" charset="2"/>
                        </a:rPr>
                      </a:br>
                      <a:r>
                        <a:rPr lang="en-GB" sz="1400" b="1" kern="1200" baseline="0" dirty="0" smtClean="0">
                          <a:solidFill>
                            <a:srgbClr val="FF0000"/>
                          </a:solidFill>
                          <a:latin typeface="Arial" pitchFamily="34" charset="0"/>
                          <a:ea typeface="+mn-ea"/>
                          <a:cs typeface="Arial" pitchFamily="34" charset="0"/>
                          <a:sym typeface="Wingdings" pitchFamily="2" charset="2"/>
                        </a:rPr>
                        <a:t>-&gt; SA#71 (03/2016)</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80%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80%</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Work in progress</a:t>
                      </a: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10" name="Content Placeholder 2"/>
          <p:cNvGraphicFramePr>
            <a:graphicFrameLocks/>
          </p:cNvGraphicFramePr>
          <p:nvPr>
            <p:extLst>
              <p:ext uri="{D42A27DB-BD31-4B8C-83A1-F6EECF244321}">
                <p14:modId xmlns:p14="http://schemas.microsoft.com/office/powerpoint/2010/main" val="585918278"/>
              </p:ext>
            </p:extLst>
          </p:nvPr>
        </p:nvGraphicFramePr>
        <p:xfrm>
          <a:off x="237763" y="2669590"/>
          <a:ext cx="8661399" cy="1135955"/>
        </p:xfrm>
        <a:graphic>
          <a:graphicData uri="http://schemas.openxmlformats.org/drawingml/2006/table">
            <a:tbl>
              <a:tblPr firstRow="1" bandRow="1">
                <a:tableStyleId>{8799B23B-EC83-4686-B30A-512413B5E67A}</a:tableStyleId>
              </a:tblPr>
              <a:tblGrid>
                <a:gridCol w="8661399"/>
              </a:tblGrid>
              <a:tr h="113595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on TS 22.071:</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No progress, no input documents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noProof="0" dirty="0" smtClean="0">
                          <a:solidFill>
                            <a:schemeClr val="accent3">
                              <a:lumMod val="50000"/>
                            </a:schemeClr>
                          </a:solidFill>
                          <a:latin typeface="Arial" pitchFamily="34" charset="0"/>
                          <a:ea typeface="+mn-ea"/>
                          <a:cs typeface="Arial" pitchFamily="34" charset="0"/>
                        </a:rPr>
                        <a:t>Rapporteur</a:t>
                      </a:r>
                      <a:r>
                        <a:rPr lang="en-GB" sz="1600" b="0" kern="1200" baseline="0" noProof="0" dirty="0" smtClean="0">
                          <a:solidFill>
                            <a:schemeClr val="accent3">
                              <a:lumMod val="50000"/>
                            </a:schemeClr>
                          </a:solidFill>
                          <a:latin typeface="Arial" pitchFamily="34" charset="0"/>
                          <a:ea typeface="+mn-ea"/>
                          <a:cs typeface="Arial" pitchFamily="34" charset="0"/>
                        </a:rPr>
                        <a:t> was unable to attend the meeting because of a family emergency</a:t>
                      </a:r>
                      <a:endParaRPr lang="en-GB" sz="1600" b="0" kern="1200" noProof="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21179728"/>
              </p:ext>
            </p:extLst>
          </p:nvPr>
        </p:nvGraphicFramePr>
        <p:xfrm>
          <a:off x="236733" y="2344692"/>
          <a:ext cx="8661399" cy="343335"/>
        </p:xfrm>
        <a:graphic>
          <a:graphicData uri="http://schemas.openxmlformats.org/drawingml/2006/table">
            <a:tbl>
              <a:tblPr firstRow="1" bandRow="1">
                <a:tableStyleId>{8799B23B-EC83-4686-B30A-512413B5E67A}</a:tableStyleId>
              </a:tblPr>
              <a:tblGrid>
                <a:gridCol w="8661399"/>
              </a:tblGrid>
              <a:tr h="23296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14.3</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bl>
          </a:graphicData>
        </a:graphic>
      </p:graphicFrame>
    </p:spTree>
    <p:extLst>
      <p:ext uri="{BB962C8B-B14F-4D97-AF65-F5344CB8AC3E}">
        <p14:creationId xmlns:p14="http://schemas.microsoft.com/office/powerpoint/2010/main" val="391025564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Rel-14: </a:t>
            </a:r>
            <a:r>
              <a:rPr lang="en-GB" dirty="0" err="1" smtClean="0"/>
              <a:t>eULRS</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812949351"/>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US" sz="1400" b="1" kern="1200" noProof="0" dirty="0" smtClean="0">
                          <a:solidFill>
                            <a:schemeClr val="accent3">
                              <a:lumMod val="50000"/>
                            </a:schemeClr>
                          </a:solidFill>
                          <a:latin typeface="Arial" pitchFamily="34" charset="0"/>
                          <a:cs typeface="Arial" pitchFamily="34" charset="0"/>
                        </a:rPr>
                        <a:t>Enhancements to User Location Reporting Support</a:t>
                      </a:r>
                      <a:r>
                        <a:rPr lang="en-GB" sz="1400" b="1" kern="1200" noProof="0" dirty="0" smtClean="0">
                          <a:solidFill>
                            <a:schemeClr val="accent3">
                              <a:lumMod val="50000"/>
                            </a:schemeClr>
                          </a:solidFill>
                          <a:latin typeface="Arial" pitchFamily="34" charset="0"/>
                          <a:cs typeface="Arial" pitchFamily="34" charset="0"/>
                        </a:rPr>
                        <a:t> </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p>
                    <a:p>
                      <a:r>
                        <a:rPr lang="en-GB" sz="1400" b="1" kern="1200" baseline="0" dirty="0" smtClean="0">
                          <a:solidFill>
                            <a:srgbClr val="FF0000"/>
                          </a:solidFill>
                          <a:latin typeface="Arial" pitchFamily="34" charset="0"/>
                          <a:ea typeface="+mn-ea"/>
                          <a:cs typeface="Arial" pitchFamily="34" charset="0"/>
                          <a:sym typeface="Wingdings" pitchFamily="2" charset="2"/>
                        </a:rPr>
                        <a:t>-&gt; SA#71 (03/2016)</a:t>
                      </a:r>
                      <a:endParaRPr lang="en-GB" sz="1400" b="1" kern="1200" baseline="0" dirty="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4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09/2015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Work in progress</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2820831789"/>
              </p:ext>
            </p:extLst>
          </p:nvPr>
        </p:nvGraphicFramePr>
        <p:xfrm>
          <a:off x="237762" y="2299849"/>
          <a:ext cx="8661399" cy="1379803"/>
        </p:xfrm>
        <a:graphic>
          <a:graphicData uri="http://schemas.openxmlformats.org/drawingml/2006/table">
            <a:tbl>
              <a:tblPr firstRow="1" bandRow="1">
                <a:tableStyleId>{8799B23B-EC83-4686-B30A-512413B5E67A}</a:tableStyleId>
              </a:tblPr>
              <a:tblGrid>
                <a:gridCol w="8661399"/>
              </a:tblGrid>
              <a:tr h="18596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14.6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03646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rgbClr val="4F6228"/>
                          </a:solidFill>
                          <a:effectLst/>
                          <a:uLnTx/>
                          <a:uFillTx/>
                          <a:latin typeface="Arial" pitchFamily="34" charset="0"/>
                          <a:cs typeface="Arial" pitchFamily="34" charset="0"/>
                        </a:rPr>
                        <a:t>N</a:t>
                      </a:r>
                      <a:r>
                        <a:rPr kumimoji="0" lang="en-US" sz="1600" b="0" u="none" strike="noStrike" kern="1200" cap="none" spc="0" normalizeH="0" baseline="0" noProof="0" dirty="0" smtClean="0">
                          <a:ln>
                            <a:noFill/>
                          </a:ln>
                          <a:solidFill>
                            <a:srgbClr val="4F6228"/>
                          </a:solidFill>
                          <a:effectLst/>
                          <a:uLnTx/>
                          <a:uFillTx/>
                          <a:latin typeface="Arial" pitchFamily="34" charset="0"/>
                          <a:cs typeface="Arial" pitchFamily="34" charset="0"/>
                        </a:rPr>
                        <a:t>o 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US" sz="1600" b="0" u="none" strike="noStrike" kern="1200" cap="none" spc="0" normalizeH="0" baseline="0" noProof="0" dirty="0" smtClean="0">
                          <a:ln>
                            <a:noFill/>
                          </a:ln>
                          <a:solidFill>
                            <a:srgbClr val="4F6228"/>
                          </a:solidFill>
                          <a:effectLst/>
                          <a:uLnTx/>
                          <a:uFillTx/>
                          <a:latin typeface="Arial" pitchFamily="34" charset="0"/>
                          <a:ea typeface="+mn-ea"/>
                          <a:cs typeface="Arial" pitchFamily="34" charset="0"/>
                        </a:rPr>
                        <a:t>One CR to TS 22.101 discussed but not agreed</a:t>
                      </a:r>
                      <a:endParaRPr lang="en-GB" sz="1600" b="0" kern="1200" baseline="0" dirty="0" smtClean="0">
                        <a:solidFill>
                          <a:srgbClr val="4F6228"/>
                        </a:solidFill>
                        <a:latin typeface="Arial" pitchFamily="34" charset="0"/>
                        <a:ea typeface="+mn-ea"/>
                        <a:cs typeface="Arial" pitchFamily="34" charset="0"/>
                      </a:endParaRPr>
                    </a:p>
                  </a:txBody>
                  <a:tcPr marL="45728" marR="45728" marT="45644" marB="45644"/>
                </a:tc>
              </a:tr>
            </a:tbl>
          </a:graphicData>
        </a:graphic>
      </p:graphicFrame>
    </p:spTree>
    <p:extLst>
      <p:ext uri="{BB962C8B-B14F-4D97-AF65-F5344CB8AC3E}">
        <p14:creationId xmlns:p14="http://schemas.microsoft.com/office/powerpoint/2010/main" val="855583106"/>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Rel-14: V2XLTE</a:t>
            </a:r>
          </a:p>
        </p:txBody>
      </p:sp>
      <p:graphicFrame>
        <p:nvGraphicFramePr>
          <p:cNvPr id="5" name="Content Placeholder 2"/>
          <p:cNvGraphicFramePr>
            <a:graphicFrameLocks/>
          </p:cNvGraphicFramePr>
          <p:nvPr>
            <p:extLst>
              <p:ext uri="{D42A27DB-BD31-4B8C-83A1-F6EECF244321}">
                <p14:modId xmlns:p14="http://schemas.microsoft.com/office/powerpoint/2010/main" val="123858132"/>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US" sz="1400" b="1" kern="1200" noProof="0" dirty="0" smtClean="0">
                          <a:solidFill>
                            <a:schemeClr val="accent3">
                              <a:lumMod val="50000"/>
                            </a:schemeClr>
                          </a:solidFill>
                          <a:latin typeface="Arial" pitchFamily="34" charset="0"/>
                          <a:cs typeface="Arial" pitchFamily="34" charset="0"/>
                        </a:rPr>
                        <a:t>LTE support for V2X services</a:t>
                      </a:r>
                      <a:r>
                        <a:rPr lang="en-GB" sz="1400" b="1" kern="1200" noProof="0" dirty="0" smtClean="0">
                          <a:solidFill>
                            <a:schemeClr val="accent3">
                              <a:lumMod val="50000"/>
                            </a:schemeClr>
                          </a:solidFill>
                          <a:latin typeface="Arial" pitchFamily="34" charset="0"/>
                          <a:cs typeface="Arial" pitchFamily="34" charset="0"/>
                        </a:rPr>
                        <a:t> </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5%</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0%</a:t>
                      </a:r>
                    </a:p>
                  </a:txBody>
                  <a:tcPr marL="45727" marR="45727" marT="45609" marB="45609" anchor="ctr" horzOverflow="overflow"/>
                </a:tc>
                <a:tc>
                  <a:txBody>
                    <a:bodyPr/>
                    <a:lstStyle/>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400" b="1" i="0" u="none" strike="noStrike" kern="1200" cap="none" spc="0" normalizeH="0" baseline="0" noProof="0" dirty="0" smtClean="0">
                          <a:ln>
                            <a:noFill/>
                          </a:ln>
                          <a:solidFill>
                            <a:srgbClr val="984807"/>
                          </a:solidFill>
                          <a:effectLst/>
                          <a:uLnTx/>
                          <a:uFillTx/>
                          <a:latin typeface="Century Gothic" pitchFamily="34" charset="0"/>
                          <a:ea typeface="+mn-ea"/>
                          <a:cs typeface="Times New Roman" pitchFamily="18" charset="0"/>
                        </a:rPr>
                        <a:t>WID approved 09/2015</a:t>
                      </a:r>
                    </a:p>
                    <a:p>
                      <a:pPr marL="0" marR="0" lvl="0" indent="0" algn="l" defTabSz="914400" rtl="0" eaLnBrk="1" fontAlgn="base" latinLnBrk="0" hangingPunct="1">
                        <a:lnSpc>
                          <a:spcPct val="100000"/>
                        </a:lnSpc>
                        <a:spcBef>
                          <a:spcPct val="15000"/>
                        </a:spcBef>
                        <a:spcAft>
                          <a:spcPts val="0"/>
                        </a:spcAft>
                        <a:buClrTx/>
                        <a:buSzPct val="100000"/>
                        <a:buFontTx/>
                        <a:buNone/>
                        <a:tabLst/>
                        <a:defRPr/>
                      </a:pPr>
                      <a:r>
                        <a:rPr kumimoji="0" lang="en-GB" sz="1400" b="1" i="1" u="none" strike="noStrike" kern="1200" cap="none" spc="0" normalizeH="0" baseline="0" noProof="0" dirty="0" smtClean="0">
                          <a:ln>
                            <a:noFill/>
                          </a:ln>
                          <a:solidFill>
                            <a:srgbClr val="FF0000"/>
                          </a:solidFill>
                          <a:effectLst/>
                          <a:uLnTx/>
                          <a:uFillTx/>
                          <a:latin typeface="Century Gothic" pitchFamily="34" charset="0"/>
                          <a:ea typeface="+mn-ea"/>
                          <a:cs typeface="Times New Roman" pitchFamily="18" charset="0"/>
                        </a:rPr>
                        <a:t>Work in progress</a:t>
                      </a: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375506806"/>
              </p:ext>
            </p:extLst>
          </p:nvPr>
        </p:nvGraphicFramePr>
        <p:xfrm>
          <a:off x="237762" y="2299850"/>
          <a:ext cx="8661399" cy="1486901"/>
        </p:xfrm>
        <a:graphic>
          <a:graphicData uri="http://schemas.openxmlformats.org/drawingml/2006/table">
            <a:tbl>
              <a:tblPr firstRow="1" bandRow="1">
                <a:tableStyleId>{8799B23B-EC83-4686-B30A-512413B5E67A}</a:tableStyleId>
              </a:tblPr>
              <a:tblGrid>
                <a:gridCol w="8661399"/>
              </a:tblGrid>
              <a:tr h="205181">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14.4</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14356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9 documents</a:t>
                      </a:r>
                      <a:r>
                        <a:rPr lang="en-GB" sz="1600" b="0" kern="1200" baseline="0" dirty="0" smtClean="0">
                          <a:solidFill>
                            <a:schemeClr val="accent3">
                              <a:lumMod val="50000"/>
                            </a:schemeClr>
                          </a:solidFill>
                          <a:latin typeface="Arial" pitchFamily="34" charset="0"/>
                          <a:ea typeface="+mn-ea"/>
                          <a:cs typeface="Arial" pitchFamily="34" charset="0"/>
                        </a:rPr>
                        <a:t> not handled, as focus was on completion of FS_V2XLTE</a:t>
                      </a:r>
                      <a:endParaRPr lang="en-GB" sz="1600" b="0"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ea typeface="+mn-ea"/>
                          <a:cs typeface="Arial" pitchFamily="34" charset="0"/>
                        </a:rPr>
                        <a:t>Agreement on a skeleton as basis for contributions to next meeting</a:t>
                      </a:r>
                      <a:endPar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txBody>
                  <a:tcPr marL="45728" marR="45728" marT="45644" marB="45644"/>
                </a:tc>
              </a:tr>
            </a:tbl>
          </a:graphicData>
        </a:graphic>
      </p:graphicFrame>
    </p:spTree>
    <p:extLst>
      <p:ext uri="{BB962C8B-B14F-4D97-AF65-F5344CB8AC3E}">
        <p14:creationId xmlns:p14="http://schemas.microsoft.com/office/powerpoint/2010/main" val="95594710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smtClean="0"/>
              <a:t>MCCoRe</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1762467154"/>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a:t>
                      </a:r>
                      <a:r>
                        <a:rPr lang="en-GB" sz="1400" b="1" i="0" kern="1200" baseline="0" noProof="0" dirty="0" smtClean="0">
                          <a:solidFill>
                            <a:srgbClr val="984807"/>
                          </a:solidFill>
                          <a:latin typeface="Century Gothic" pitchFamily="34" charset="0"/>
                          <a:ea typeface="+mn-ea"/>
                          <a:cs typeface="Times New Roman" pitchFamily="18" charset="0"/>
                        </a:rPr>
                        <a:t> Services Common Requirements</a:t>
                      </a:r>
                      <a:endParaRPr lang="en-GB" sz="1400" b="1" i="0" kern="1200" noProof="0" dirty="0" smtClean="0">
                        <a:solidFill>
                          <a:srgbClr val="984807"/>
                        </a:solidFill>
                        <a:latin typeface="Century Gothic" pitchFamily="34" charset="0"/>
                        <a:ea typeface="+mn-ea"/>
                        <a:cs typeface="Times New Roman" pitchFamily="18"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556716166"/>
              </p:ext>
            </p:extLst>
          </p:nvPr>
        </p:nvGraphicFramePr>
        <p:xfrm>
          <a:off x="239955" y="2174862"/>
          <a:ext cx="8661399" cy="3367879"/>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SP-150752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S1-154395)</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work item is to specify the stage 1 requirements for Mission Critical Service Enablers for LTE.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This work will be done through identifying common requirements between MCPTT, </a:t>
                      </a:r>
                      <a:r>
                        <a:rPr lang="en-GB" sz="1600" b="0" kern="1200" dirty="0" err="1" smtClean="0">
                          <a:solidFill>
                            <a:schemeClr val="accent3">
                              <a:lumMod val="50000"/>
                            </a:schemeClr>
                          </a:solidFill>
                          <a:latin typeface="Arial" pitchFamily="34" charset="0"/>
                          <a:ea typeface="+mn-ea"/>
                          <a:cs typeface="Arial" pitchFamily="34" charset="0"/>
                        </a:rPr>
                        <a:t>MCVideo</a:t>
                      </a:r>
                      <a:r>
                        <a:rPr lang="en-GB" sz="1600" b="0" kern="1200" dirty="0" smtClean="0">
                          <a:solidFill>
                            <a:schemeClr val="accent3">
                              <a:lumMod val="50000"/>
                            </a:schemeClr>
                          </a:solidFill>
                          <a:latin typeface="Arial" pitchFamily="34" charset="0"/>
                          <a:ea typeface="+mn-ea"/>
                          <a:cs typeface="Arial" pitchFamily="34" charset="0"/>
                        </a:rPr>
                        <a:t>, and </a:t>
                      </a:r>
                      <a:r>
                        <a:rPr lang="en-GB" sz="1600" b="0" kern="1200" dirty="0" err="1" smtClean="0">
                          <a:solidFill>
                            <a:schemeClr val="accent3">
                              <a:lumMod val="50000"/>
                            </a:schemeClr>
                          </a:solidFill>
                          <a:latin typeface="Arial" pitchFamily="34" charset="0"/>
                          <a:ea typeface="+mn-ea"/>
                          <a:cs typeface="Arial" pitchFamily="34" charset="0"/>
                        </a:rPr>
                        <a:t>MCData</a:t>
                      </a:r>
                      <a:r>
                        <a:rPr lang="en-GB" sz="1600" b="0" kern="1200" dirty="0" smtClean="0">
                          <a:solidFill>
                            <a:schemeClr val="accent3">
                              <a:lumMod val="50000"/>
                            </a:schemeClr>
                          </a:solidFill>
                          <a:latin typeface="Arial" pitchFamily="34" charset="0"/>
                          <a:ea typeface="+mn-ea"/>
                          <a:cs typeface="Arial" pitchFamily="34" charset="0"/>
                        </a:rPr>
                        <a:t>. Current understood examples include but are not limited to group, identity, and configuration management. </a:t>
                      </a:r>
                      <a:endParaRPr lang="en-GB" sz="1600" b="0" kern="1200" baseline="0" dirty="0" smtClean="0">
                        <a:solidFill>
                          <a:schemeClr val="accent3">
                            <a:lumMod val="50000"/>
                          </a:schemeClr>
                        </a:solidFill>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A</a:t>
                      </a:r>
                      <a:r>
                        <a:rPr lang="en-GB" sz="1600" b="0" u="none" kern="1200" baseline="0" dirty="0" smtClean="0">
                          <a:solidFill>
                            <a:schemeClr val="accent3">
                              <a:lumMod val="50000"/>
                            </a:schemeClr>
                          </a:solidFill>
                          <a:latin typeface="Arial" pitchFamily="34" charset="0"/>
                          <a:ea typeface="+mn-ea"/>
                          <a:cs typeface="Arial" pitchFamily="34" charset="0"/>
                        </a:rPr>
                        <a:t> method for identification of requirements common between MCPTT, </a:t>
                      </a:r>
                      <a:r>
                        <a:rPr lang="en-GB" sz="1600" b="0" u="none" kern="1200" baseline="0" dirty="0" err="1" smtClean="0">
                          <a:solidFill>
                            <a:schemeClr val="accent3">
                              <a:lumMod val="50000"/>
                            </a:schemeClr>
                          </a:solidFill>
                          <a:latin typeface="Arial" pitchFamily="34" charset="0"/>
                          <a:ea typeface="+mn-ea"/>
                          <a:cs typeface="Arial" pitchFamily="34" charset="0"/>
                        </a:rPr>
                        <a:t>MCVideo</a:t>
                      </a:r>
                      <a:r>
                        <a:rPr lang="en-GB" sz="1600" b="0" u="none" kern="1200" baseline="0" dirty="0" smtClean="0">
                          <a:solidFill>
                            <a:schemeClr val="accent3">
                              <a:lumMod val="50000"/>
                            </a:schemeClr>
                          </a:solidFill>
                          <a:latin typeface="Arial" pitchFamily="34" charset="0"/>
                          <a:ea typeface="+mn-ea"/>
                          <a:cs typeface="Arial" pitchFamily="34" charset="0"/>
                        </a:rPr>
                        <a:t>, and </a:t>
                      </a:r>
                      <a:r>
                        <a:rPr lang="en-GB" sz="1600" b="0" u="none" kern="1200" baseline="0" dirty="0" err="1" smtClean="0">
                          <a:solidFill>
                            <a:schemeClr val="accent3">
                              <a:lumMod val="50000"/>
                            </a:schemeClr>
                          </a:solidFill>
                          <a:latin typeface="Arial" pitchFamily="34" charset="0"/>
                          <a:ea typeface="+mn-ea"/>
                          <a:cs typeface="Arial" pitchFamily="34" charset="0"/>
                        </a:rPr>
                        <a:t>MCData</a:t>
                      </a:r>
                      <a:r>
                        <a:rPr lang="en-GB" sz="1600" b="0" u="none" kern="1200" baseline="0" dirty="0" smtClean="0">
                          <a:solidFill>
                            <a:schemeClr val="accent3">
                              <a:lumMod val="50000"/>
                            </a:schemeClr>
                          </a:solidFill>
                          <a:latin typeface="Arial" pitchFamily="34" charset="0"/>
                          <a:ea typeface="+mn-ea"/>
                          <a:cs typeface="Arial" pitchFamily="34" charset="0"/>
                        </a:rPr>
                        <a:t> has been agreed</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baseline="0" dirty="0" smtClean="0">
                          <a:solidFill>
                            <a:schemeClr val="accent3">
                              <a:lumMod val="50000"/>
                            </a:schemeClr>
                          </a:solidFill>
                          <a:latin typeface="Arial" pitchFamily="34" charset="0"/>
                          <a:ea typeface="+mn-ea"/>
                          <a:cs typeface="Arial" pitchFamily="34" charset="0"/>
                        </a:rPr>
                        <a:t>A first skeleton has been agreed for a Technical Specification. </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191094034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MCPTT-R</a:t>
            </a:r>
          </a:p>
        </p:txBody>
      </p:sp>
      <p:graphicFrame>
        <p:nvGraphicFramePr>
          <p:cNvPr id="7" name="Content Placeholder 2"/>
          <p:cNvGraphicFramePr>
            <a:graphicFrameLocks/>
          </p:cNvGraphicFramePr>
          <p:nvPr>
            <p:extLst>
              <p:ext uri="{D42A27DB-BD31-4B8C-83A1-F6EECF244321}">
                <p14:modId xmlns:p14="http://schemas.microsoft.com/office/powerpoint/2010/main" val="934873251"/>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 Push</a:t>
                      </a:r>
                      <a:r>
                        <a:rPr lang="en-GB" sz="1400" b="1" i="0" kern="1200" baseline="0" noProof="0" dirty="0" smtClean="0">
                          <a:solidFill>
                            <a:srgbClr val="984807"/>
                          </a:solidFill>
                          <a:latin typeface="Century Gothic" pitchFamily="34" charset="0"/>
                          <a:ea typeface="+mn-ea"/>
                          <a:cs typeface="Times New Roman" pitchFamily="18" charset="0"/>
                        </a:rPr>
                        <a:t> to Talk over LTE Realignment</a:t>
                      </a:r>
                      <a:endParaRPr lang="en-GB" sz="1400" b="1" i="0" kern="1200" noProof="0" dirty="0" smtClean="0">
                        <a:solidFill>
                          <a:srgbClr val="984807"/>
                        </a:solidFill>
                        <a:latin typeface="Century Gothic" pitchFamily="34" charset="0"/>
                        <a:ea typeface="+mn-ea"/>
                        <a:cs typeface="Times New Roman" pitchFamily="18"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4045056200"/>
              </p:ext>
            </p:extLst>
          </p:nvPr>
        </p:nvGraphicFramePr>
        <p:xfrm>
          <a:off x="239955" y="2174862"/>
          <a:ext cx="8661399" cy="2614451"/>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SP-150753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S1-154396)</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work item is to remove requirements common with </a:t>
                      </a:r>
                      <a:r>
                        <a:rPr lang="en-GB" sz="1600" b="0" kern="1200" dirty="0" err="1" smtClean="0">
                          <a:solidFill>
                            <a:schemeClr val="accent3">
                              <a:lumMod val="50000"/>
                            </a:schemeClr>
                          </a:solidFill>
                          <a:latin typeface="Arial" pitchFamily="34" charset="0"/>
                          <a:ea typeface="+mn-ea"/>
                          <a:cs typeface="Arial" pitchFamily="34" charset="0"/>
                        </a:rPr>
                        <a:t>MCVideo</a:t>
                      </a:r>
                      <a:r>
                        <a:rPr lang="en-GB" sz="1600" b="0" kern="1200" dirty="0" smtClean="0">
                          <a:solidFill>
                            <a:schemeClr val="accent3">
                              <a:lumMod val="50000"/>
                            </a:schemeClr>
                          </a:solidFill>
                          <a:latin typeface="Arial" pitchFamily="34" charset="0"/>
                          <a:ea typeface="+mn-ea"/>
                          <a:cs typeface="Arial" pitchFamily="34" charset="0"/>
                        </a:rPr>
                        <a:t> and </a:t>
                      </a:r>
                      <a:r>
                        <a:rPr lang="en-GB" sz="1600" b="0" kern="1200" dirty="0" err="1" smtClean="0">
                          <a:solidFill>
                            <a:schemeClr val="accent3">
                              <a:lumMod val="50000"/>
                            </a:schemeClr>
                          </a:solidFill>
                          <a:latin typeface="Arial" pitchFamily="34" charset="0"/>
                          <a:ea typeface="+mn-ea"/>
                          <a:cs typeface="Arial" pitchFamily="34" charset="0"/>
                        </a:rPr>
                        <a:t>MCData</a:t>
                      </a:r>
                      <a:r>
                        <a:rPr lang="en-GB" sz="1600" b="0" kern="1200" dirty="0" smtClean="0">
                          <a:solidFill>
                            <a:schemeClr val="accent3">
                              <a:lumMod val="50000"/>
                            </a:schemeClr>
                          </a:solidFill>
                          <a:latin typeface="Arial" pitchFamily="34" charset="0"/>
                          <a:ea typeface="+mn-ea"/>
                          <a:cs typeface="Arial" pitchFamily="34" charset="0"/>
                        </a:rPr>
                        <a:t> from TS 22.179.</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An annex will be maintained</a:t>
                      </a:r>
                      <a:r>
                        <a:rPr lang="en-GB" sz="1600" b="0" kern="1200" baseline="0" dirty="0" smtClean="0">
                          <a:solidFill>
                            <a:schemeClr val="accent3">
                              <a:lumMod val="50000"/>
                            </a:schemeClr>
                          </a:solidFill>
                          <a:latin typeface="Arial" pitchFamily="34" charset="0"/>
                          <a:ea typeface="+mn-ea"/>
                          <a:cs typeface="Arial" pitchFamily="34" charset="0"/>
                        </a:rPr>
                        <a:t> to enable traceability of the requirements that were removed</a:t>
                      </a: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It was decided to continue to use TS 22.179, rather</a:t>
                      </a:r>
                      <a:r>
                        <a:rPr lang="en-GB" sz="1600" b="0" u="none" kern="1200" baseline="0" dirty="0" smtClean="0">
                          <a:solidFill>
                            <a:schemeClr val="accent3">
                              <a:lumMod val="50000"/>
                            </a:schemeClr>
                          </a:solidFill>
                          <a:latin typeface="Arial" pitchFamily="34" charset="0"/>
                          <a:ea typeface="+mn-ea"/>
                          <a:cs typeface="Arial" pitchFamily="34" charset="0"/>
                        </a:rPr>
                        <a:t> than starting a new specification for MCPTT. </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70469832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smtClean="0"/>
              <a:t>MCVideo</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3745696365"/>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 Video </a:t>
                      </a:r>
                      <a:r>
                        <a:rPr lang="en-GB" sz="1400" b="1" i="0" kern="1200" baseline="0" noProof="0" dirty="0" smtClean="0">
                          <a:solidFill>
                            <a:srgbClr val="984807"/>
                          </a:solidFill>
                          <a:latin typeface="Century Gothic" pitchFamily="34" charset="0"/>
                          <a:ea typeface="+mn-ea"/>
                          <a:cs typeface="Times New Roman" pitchFamily="18" charset="0"/>
                        </a:rPr>
                        <a:t>over LTE</a:t>
                      </a:r>
                      <a:endParaRPr lang="en-GB" sz="1400" b="1" i="0" kern="1200" noProof="0" dirty="0" smtClean="0">
                        <a:solidFill>
                          <a:srgbClr val="984807"/>
                        </a:solidFill>
                        <a:latin typeface="Century Gothic" pitchFamily="34" charset="0"/>
                        <a:ea typeface="+mn-ea"/>
                        <a:cs typeface="Times New Roman" pitchFamily="18"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5%</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948218523"/>
              </p:ext>
            </p:extLst>
          </p:nvPr>
        </p:nvGraphicFramePr>
        <p:xfrm>
          <a:off x="239955" y="2174862"/>
          <a:ext cx="8661399" cy="2520347"/>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SP-150754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S1-154397)</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work item is to specify the stage 1 requirements for Mission Critical Video over LTE.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This work item based on the results from the </a:t>
                      </a:r>
                      <a:r>
                        <a:rPr lang="en-GB" sz="1600" b="0" kern="1200" baseline="0" dirty="0" err="1" smtClean="0">
                          <a:solidFill>
                            <a:schemeClr val="accent3">
                              <a:lumMod val="50000"/>
                            </a:schemeClr>
                          </a:solidFill>
                          <a:latin typeface="Arial" pitchFamily="34" charset="0"/>
                          <a:ea typeface="+mn-ea"/>
                          <a:cs typeface="Arial" pitchFamily="34" charset="0"/>
                        </a:rPr>
                        <a:t>FS_MCVideo</a:t>
                      </a:r>
                      <a:r>
                        <a:rPr lang="en-GB" sz="1600" b="0" kern="1200" baseline="0" dirty="0" smtClean="0">
                          <a:solidFill>
                            <a:schemeClr val="accent3">
                              <a:lumMod val="50000"/>
                            </a:schemeClr>
                          </a:solidFill>
                          <a:latin typeface="Arial" pitchFamily="34" charset="0"/>
                          <a:ea typeface="+mn-ea"/>
                          <a:cs typeface="Arial" pitchFamily="34" charset="0"/>
                        </a:rPr>
                        <a:t> study item (see slide 38)</a:t>
                      </a: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 A</a:t>
                      </a:r>
                      <a:r>
                        <a:rPr lang="en-GB" sz="1600" b="0" u="none" kern="1200" baseline="0" dirty="0" smtClean="0">
                          <a:solidFill>
                            <a:schemeClr val="accent3">
                              <a:lumMod val="50000"/>
                            </a:schemeClr>
                          </a:solidFill>
                          <a:latin typeface="Arial" pitchFamily="34" charset="0"/>
                          <a:ea typeface="+mn-ea"/>
                          <a:cs typeface="Arial" pitchFamily="34" charset="0"/>
                        </a:rPr>
                        <a:t> first skeleton was agreed for a TS on </a:t>
                      </a:r>
                      <a:r>
                        <a:rPr lang="en-GB" sz="1600" b="0" u="none" kern="1200" baseline="0" dirty="0" err="1" smtClean="0">
                          <a:solidFill>
                            <a:schemeClr val="accent3">
                              <a:lumMod val="50000"/>
                            </a:schemeClr>
                          </a:solidFill>
                          <a:latin typeface="Arial" pitchFamily="34" charset="0"/>
                          <a:ea typeface="+mn-ea"/>
                          <a:cs typeface="Arial" pitchFamily="34" charset="0"/>
                        </a:rPr>
                        <a:t>MCVideo</a:t>
                      </a:r>
                      <a:r>
                        <a:rPr lang="en-GB" sz="1600" b="0" u="none" kern="1200" baseline="0" dirty="0" smtClean="0">
                          <a:solidFill>
                            <a:schemeClr val="accent3">
                              <a:lumMod val="50000"/>
                            </a:schemeClr>
                          </a:solidFill>
                          <a:latin typeface="Arial" pitchFamily="34" charset="0"/>
                          <a:ea typeface="+mn-ea"/>
                          <a:cs typeface="Arial" pitchFamily="34" charset="0"/>
                        </a:rPr>
                        <a:t> </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3127488608"/>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smtClean="0"/>
              <a:t>MCData</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3273166103"/>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 Data </a:t>
                      </a:r>
                      <a:r>
                        <a:rPr lang="en-GB" sz="1400" b="1" i="0" kern="1200" baseline="0" noProof="0" dirty="0" smtClean="0">
                          <a:solidFill>
                            <a:srgbClr val="984807"/>
                          </a:solidFill>
                          <a:latin typeface="Century Gothic" pitchFamily="34" charset="0"/>
                          <a:ea typeface="+mn-ea"/>
                          <a:cs typeface="Times New Roman" pitchFamily="18" charset="0"/>
                        </a:rPr>
                        <a:t>over LTE</a:t>
                      </a:r>
                      <a:endParaRPr lang="en-GB" sz="1400" b="1" i="0" kern="1200" noProof="0" dirty="0" smtClean="0">
                        <a:solidFill>
                          <a:srgbClr val="984807"/>
                        </a:solidFill>
                        <a:latin typeface="Century Gothic" pitchFamily="34" charset="0"/>
                        <a:ea typeface="+mn-ea"/>
                        <a:cs typeface="Times New Roman" pitchFamily="18"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5%</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58152668"/>
              </p:ext>
            </p:extLst>
          </p:nvPr>
        </p:nvGraphicFramePr>
        <p:xfrm>
          <a:off x="239955" y="2174862"/>
          <a:ext cx="8661399" cy="2520347"/>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SP-150755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S1-154398)</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work item is to specify the stage 1 requirements for Mission Critical Data over LTE.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This work item based on the results from the </a:t>
                      </a:r>
                      <a:r>
                        <a:rPr lang="en-GB" sz="1600" b="0" kern="1200" baseline="0" dirty="0" err="1" smtClean="0">
                          <a:solidFill>
                            <a:schemeClr val="accent3">
                              <a:lumMod val="50000"/>
                            </a:schemeClr>
                          </a:solidFill>
                          <a:latin typeface="Arial" pitchFamily="34" charset="0"/>
                          <a:ea typeface="+mn-ea"/>
                          <a:cs typeface="Arial" pitchFamily="34" charset="0"/>
                        </a:rPr>
                        <a:t>FS_MCData</a:t>
                      </a:r>
                      <a:r>
                        <a:rPr lang="en-GB" sz="1600" b="0" kern="1200" baseline="0" dirty="0" smtClean="0">
                          <a:solidFill>
                            <a:schemeClr val="accent3">
                              <a:lumMod val="50000"/>
                            </a:schemeClr>
                          </a:solidFill>
                          <a:latin typeface="Arial" pitchFamily="34" charset="0"/>
                          <a:ea typeface="+mn-ea"/>
                          <a:cs typeface="Arial" pitchFamily="34" charset="0"/>
                        </a:rPr>
                        <a:t> study item (see slide 39)</a:t>
                      </a: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 A</a:t>
                      </a:r>
                      <a:r>
                        <a:rPr lang="en-GB" sz="1600" b="0" u="none" kern="1200" baseline="0" dirty="0" smtClean="0">
                          <a:solidFill>
                            <a:schemeClr val="accent3">
                              <a:lumMod val="50000"/>
                            </a:schemeClr>
                          </a:solidFill>
                          <a:latin typeface="Arial" pitchFamily="34" charset="0"/>
                          <a:ea typeface="+mn-ea"/>
                          <a:cs typeface="Arial" pitchFamily="34" charset="0"/>
                        </a:rPr>
                        <a:t> first skeleton was agreed for a TS on </a:t>
                      </a:r>
                      <a:r>
                        <a:rPr lang="en-GB" sz="1600" b="0" u="none" kern="1200" baseline="0" dirty="0" err="1" smtClean="0">
                          <a:solidFill>
                            <a:schemeClr val="accent3">
                              <a:lumMod val="50000"/>
                            </a:schemeClr>
                          </a:solidFill>
                          <a:latin typeface="Arial" pitchFamily="34" charset="0"/>
                          <a:ea typeface="+mn-ea"/>
                          <a:cs typeface="Arial" pitchFamily="34" charset="0"/>
                        </a:rPr>
                        <a:t>MCData</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1380675382"/>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smtClean="0"/>
              <a:t>EnTV</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1205884374"/>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3GPP </a:t>
                      </a:r>
                      <a:r>
                        <a:rPr lang="en-GB" sz="1400" b="1" i="0" kern="1200" noProof="0" dirty="0" smtClean="0">
                          <a:solidFill>
                            <a:srgbClr val="984807"/>
                          </a:solidFill>
                          <a:latin typeface="Century Gothic" pitchFamily="34" charset="0"/>
                          <a:ea typeface="+mn-ea"/>
                          <a:cs typeface="Times New Roman" pitchFamily="18" charset="0"/>
                        </a:rPr>
                        <a:t>Enhancement</a:t>
                      </a:r>
                      <a:r>
                        <a:rPr lang="en-GB" sz="1400" b="1" i="0" kern="1200" baseline="0" noProof="0" dirty="0" smtClean="0">
                          <a:solidFill>
                            <a:srgbClr val="984807"/>
                          </a:solidFill>
                          <a:latin typeface="Century Gothic" pitchFamily="34" charset="0"/>
                          <a:ea typeface="+mn-ea"/>
                          <a:cs typeface="Times New Roman" pitchFamily="18" charset="0"/>
                        </a:rPr>
                        <a:t> </a:t>
                      </a:r>
                      <a:r>
                        <a:rPr lang="en-GB" sz="1400" b="1" i="0" kern="1200" baseline="0" noProof="0" dirty="0" smtClean="0">
                          <a:solidFill>
                            <a:srgbClr val="984807"/>
                          </a:solidFill>
                          <a:latin typeface="Century Gothic" pitchFamily="34" charset="0"/>
                          <a:ea typeface="+mn-ea"/>
                          <a:cs typeface="Times New Roman" pitchFamily="18" charset="0"/>
                        </a:rPr>
                        <a:t>for TV service</a:t>
                      </a:r>
                      <a:endParaRPr lang="en-GB" sz="1400" b="1" i="0" kern="1200" noProof="0" dirty="0" smtClean="0">
                        <a:solidFill>
                          <a:srgbClr val="984807"/>
                        </a:solidFill>
                        <a:latin typeface="Century Gothic" pitchFamily="34" charset="0"/>
                        <a:ea typeface="+mn-ea"/>
                        <a:cs typeface="Times New Roman" pitchFamily="18"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95779941"/>
              </p:ext>
            </p:extLst>
          </p:nvPr>
        </p:nvGraphicFramePr>
        <p:xfrm>
          <a:off x="239955" y="2174863"/>
          <a:ext cx="8661399" cy="2189982"/>
        </p:xfrm>
        <a:graphic>
          <a:graphicData uri="http://schemas.openxmlformats.org/drawingml/2006/table">
            <a:tbl>
              <a:tblPr firstRow="1" bandRow="1">
                <a:tableStyleId>{8799B23B-EC83-4686-B30A-512413B5E67A}</a:tableStyleId>
              </a:tblPr>
              <a:tblGrid>
                <a:gridCol w="8661399"/>
              </a:tblGrid>
              <a:tr h="26969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84664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SP-150756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S1-154586)</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define service requirements for TV service (including linear TV, Live, Video on Demand, smart TV, and managed and OTT content) to be supported by EPS.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The normative stage 1 requirements are anticipated to be based on the categorization of requirements done in </a:t>
                      </a:r>
                      <a:r>
                        <a:rPr lang="en-GB" sz="1600" b="0" kern="1200" baseline="0" dirty="0" err="1" smtClean="0">
                          <a:solidFill>
                            <a:schemeClr val="accent3">
                              <a:lumMod val="50000"/>
                            </a:schemeClr>
                          </a:solidFill>
                          <a:latin typeface="Arial" pitchFamily="34" charset="0"/>
                          <a:ea typeface="+mn-ea"/>
                          <a:cs typeface="Arial" pitchFamily="34" charset="0"/>
                        </a:rPr>
                        <a:t>FS_EnTV</a:t>
                      </a:r>
                      <a:r>
                        <a:rPr lang="en-GB" sz="1600" b="0" kern="1200" baseline="0" dirty="0" smtClean="0">
                          <a:solidFill>
                            <a:schemeClr val="accent3">
                              <a:lumMod val="50000"/>
                            </a:schemeClr>
                          </a:solidFill>
                          <a:latin typeface="Arial" pitchFamily="34" charset="0"/>
                          <a:ea typeface="+mn-ea"/>
                          <a:cs typeface="Arial" pitchFamily="34" charset="0"/>
                        </a:rPr>
                        <a:t> (see slide 41).</a:t>
                      </a:r>
                    </a:p>
                  </a:txBody>
                  <a:tcPr marL="45728" marR="45728" marT="45644" marB="45644"/>
                </a:tc>
              </a:tr>
            </a:tbl>
          </a:graphicData>
        </a:graphic>
      </p:graphicFrame>
    </p:spTree>
    <p:extLst>
      <p:ext uri="{BB962C8B-B14F-4D97-AF65-F5344CB8AC3E}">
        <p14:creationId xmlns:p14="http://schemas.microsoft.com/office/powerpoint/2010/main" val="81657414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Rel-14: </a:t>
            </a:r>
            <a:r>
              <a:rPr lang="en-GB" dirty="0" err="1" smtClean="0"/>
              <a:t>PS_Data_Off</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4090702931"/>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Work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3GPP PS</a:t>
                      </a:r>
                      <a:r>
                        <a:rPr lang="en-GB" sz="1400" b="1" i="0" kern="1200" baseline="0" noProof="0" dirty="0" smtClean="0">
                          <a:solidFill>
                            <a:srgbClr val="984807"/>
                          </a:solidFill>
                          <a:latin typeface="Century Gothic" pitchFamily="34" charset="0"/>
                          <a:ea typeface="+mn-ea"/>
                          <a:cs typeface="Times New Roman" pitchFamily="18" charset="0"/>
                        </a:rPr>
                        <a:t> Data Off</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70%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632435340"/>
              </p:ext>
            </p:extLst>
          </p:nvPr>
        </p:nvGraphicFramePr>
        <p:xfrm>
          <a:off x="239955" y="2897918"/>
          <a:ext cx="8661399" cy="2724633"/>
        </p:xfrm>
        <a:graphic>
          <a:graphicData uri="http://schemas.openxmlformats.org/drawingml/2006/table">
            <a:tbl>
              <a:tblPr firstRow="1" bandRow="1">
                <a:tableStyleId>{8799B23B-EC83-4686-B30A-512413B5E67A}</a:tableStyleId>
              </a:tblPr>
              <a:tblGrid>
                <a:gridCol w="8661399"/>
              </a:tblGrid>
              <a:tr h="248749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SP-150757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S1-154585)</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is to specify requirements on</a:t>
                      </a:r>
                      <a:r>
                        <a:rPr lang="en-GB" sz="1600" b="0" kern="1200" baseline="0" dirty="0" smtClean="0">
                          <a:solidFill>
                            <a:schemeClr val="accent3">
                              <a:lumMod val="50000"/>
                            </a:schemeClr>
                          </a:solidFill>
                          <a:latin typeface="Arial" pitchFamily="34" charset="0"/>
                          <a:ea typeface="+mn-ea"/>
                          <a:cs typeface="Arial" pitchFamily="34" charset="0"/>
                        </a:rPr>
                        <a:t> which services the HPLMN is able to configure as enabled when the 3GPP Data Off feature is activated on the phone; on the prevention of uplink and downlink packets when the device has enabled 3GPP Data Off; and configure how the 3GPP Data Off feature will apply when roaming.</a:t>
                      </a: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 A</a:t>
                      </a:r>
                      <a:r>
                        <a:rPr lang="en-GB" sz="1600" b="0" u="none" kern="1200" baseline="0" dirty="0" smtClean="0">
                          <a:solidFill>
                            <a:schemeClr val="accent3">
                              <a:lumMod val="50000"/>
                            </a:schemeClr>
                          </a:solidFill>
                          <a:latin typeface="Arial" pitchFamily="34" charset="0"/>
                          <a:ea typeface="+mn-ea"/>
                          <a:cs typeface="Arial" pitchFamily="34" charset="0"/>
                        </a:rPr>
                        <a:t> CR to 22.011 was agreed with requirements to support a defined set of services when 3GPP Data Off is configured by the HPLMN</a:t>
                      </a:r>
                      <a:endParaRPr lang="en-GB" sz="1600" b="0" u="none"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endParaRPr lang="en-GB" sz="1600" b="0" kern="1200" baseline="0" dirty="0" smtClean="0">
                        <a:solidFill>
                          <a:schemeClr val="accent3">
                            <a:lumMod val="50000"/>
                          </a:schemeClr>
                        </a:solidFill>
                        <a:latin typeface="Arial" pitchFamily="34" charset="0"/>
                        <a:ea typeface="+mn-ea"/>
                        <a:cs typeface="Arial" pitchFamily="34" charset="0"/>
                      </a:endParaRPr>
                    </a:p>
                  </a:txBody>
                  <a:tcPr marL="45728" marR="45728" marT="45644" marB="45644"/>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2715264720"/>
              </p:ext>
            </p:extLst>
          </p:nvPr>
        </p:nvGraphicFramePr>
        <p:xfrm>
          <a:off x="239102" y="2192704"/>
          <a:ext cx="8661399" cy="696657"/>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58367">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16 Agreed CRs:</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3787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SP-150xxx</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S1-154589</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chemeClr val="accent3">
                              <a:lumMod val="50000"/>
                            </a:schemeClr>
                          </a:solidFill>
                          <a:latin typeface="Arial" pitchFamily="34" charset="0"/>
                          <a:ea typeface="+mn-ea"/>
                          <a:cs typeface="Arial" pitchFamily="34" charset="0"/>
                        </a:rPr>
                        <a:t>3GPP PS Data Off</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22.011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0224r3</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a:t>
                      </a:r>
                      <a:r>
                        <a:rPr lang="en-GB" sz="1400" b="1" kern="1200" dirty="0" smtClean="0">
                          <a:solidFill>
                            <a:schemeClr val="accent3">
                              <a:lumMod val="50000"/>
                            </a:schemeClr>
                          </a:solidFill>
                          <a:latin typeface="Arial" pitchFamily="34" charset="0"/>
                          <a:ea typeface="+mn-ea"/>
                          <a:cs typeface="Arial" pitchFamily="34" charset="0"/>
                        </a:rPr>
                        <a:t>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bl>
          </a:graphicData>
        </a:graphic>
      </p:graphicFrame>
    </p:spTree>
    <p:extLst>
      <p:ext uri="{BB962C8B-B14F-4D97-AF65-F5344CB8AC3E}">
        <p14:creationId xmlns:p14="http://schemas.microsoft.com/office/powerpoint/2010/main" val="150094206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Work Summary:</a:t>
            </a:r>
            <a:br>
              <a:rPr lang="en-GB" dirty="0" smtClean="0"/>
            </a:br>
            <a:r>
              <a:rPr lang="en-GB" dirty="0" smtClean="0"/>
              <a:t>Study Items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SA1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sz="2400" dirty="0" smtClean="0"/>
              <a:t>Chairman: </a:t>
            </a:r>
          </a:p>
          <a:p>
            <a:pPr lvl="1">
              <a:defRPr/>
            </a:pPr>
            <a:r>
              <a:rPr lang="en-GB" sz="2000" dirty="0" smtClean="0"/>
              <a:t>Toon Norp (KPN)</a:t>
            </a:r>
            <a:r>
              <a:rPr lang="en-GB" sz="2000" baseline="30000" dirty="0">
                <a:solidFill>
                  <a:srgbClr val="C00000"/>
                </a:solidFill>
              </a:rPr>
              <a:t> 1</a:t>
            </a:r>
            <a:endParaRPr lang="en-GB" sz="2000" dirty="0" smtClean="0"/>
          </a:p>
          <a:p>
            <a:pPr>
              <a:defRPr/>
            </a:pPr>
            <a:r>
              <a:rPr lang="en-GB" sz="2400" dirty="0" smtClean="0"/>
              <a:t>Vice Chairmen: </a:t>
            </a:r>
          </a:p>
          <a:p>
            <a:pPr lvl="1">
              <a:defRPr/>
            </a:pPr>
            <a:r>
              <a:rPr lang="en-GB" sz="2000" dirty="0" smtClean="0"/>
              <a:t>Antonella Napolitano (Telecom Italia)</a:t>
            </a:r>
            <a:endParaRPr lang="en-GB" sz="2000" baseline="30000" dirty="0">
              <a:solidFill>
                <a:srgbClr val="C00000"/>
              </a:solidFill>
            </a:endParaRPr>
          </a:p>
          <a:p>
            <a:pPr lvl="1">
              <a:defRPr/>
            </a:pPr>
            <a:r>
              <a:rPr lang="en-GB" sz="2000" dirty="0" smtClean="0"/>
              <a:t>Mark Younge (T-Mobile US)</a:t>
            </a:r>
            <a:endParaRPr lang="en-GB" sz="2000" baseline="30000" dirty="0" smtClean="0">
              <a:solidFill>
                <a:srgbClr val="C00000"/>
              </a:solidFill>
            </a:endParaRPr>
          </a:p>
          <a:p>
            <a:pPr lvl="1">
              <a:defRPr/>
            </a:pPr>
            <a:r>
              <a:rPr lang="en-GB" sz="2000" dirty="0" smtClean="0"/>
              <a:t>Vice chair elections held at SA1#72: </a:t>
            </a:r>
            <a:br>
              <a:rPr lang="en-GB" sz="2000" dirty="0" smtClean="0"/>
            </a:br>
            <a:r>
              <a:rPr lang="en-GB" sz="2000" dirty="0" smtClean="0"/>
              <a:t>Mark Younge</a:t>
            </a:r>
            <a:r>
              <a:rPr lang="en-GB" sz="2000" baseline="30000" dirty="0" smtClean="0">
                <a:solidFill>
                  <a:srgbClr val="C00000"/>
                </a:solidFill>
              </a:rPr>
              <a:t>2</a:t>
            </a:r>
            <a:r>
              <a:rPr lang="en-GB" sz="2000" dirty="0" smtClean="0"/>
              <a:t> (T-Mobile US) re-elected for third term</a:t>
            </a:r>
            <a:br>
              <a:rPr lang="en-GB" sz="2000" dirty="0" smtClean="0"/>
            </a:br>
            <a:r>
              <a:rPr lang="en-GB" sz="2000" dirty="0" smtClean="0"/>
              <a:t>Ki-Dong Lee</a:t>
            </a:r>
            <a:r>
              <a:rPr lang="en-GB" sz="2000" baseline="30000" dirty="0" smtClean="0">
                <a:solidFill>
                  <a:srgbClr val="C00000"/>
                </a:solidFill>
              </a:rPr>
              <a:t>3</a:t>
            </a:r>
            <a:r>
              <a:rPr lang="en-GB" sz="2000" dirty="0" smtClean="0"/>
              <a:t> (LG) elected as vice chair</a:t>
            </a:r>
            <a:endParaRPr lang="en-GB" sz="2000" baseline="30000" dirty="0">
              <a:solidFill>
                <a:srgbClr val="C00000"/>
              </a:solidFill>
            </a:endParaRPr>
          </a:p>
          <a:p>
            <a:pPr>
              <a:defRPr/>
            </a:pPr>
            <a:r>
              <a:rPr lang="en-GB" sz="2400" dirty="0" smtClean="0"/>
              <a:t> Secretary: </a:t>
            </a:r>
          </a:p>
          <a:p>
            <a:pPr lvl="1">
              <a:spcBef>
                <a:spcPts val="0"/>
              </a:spcBef>
              <a:defRPr/>
            </a:pPr>
            <a:r>
              <a:rPr lang="en-GB" sz="2000" dirty="0" smtClean="0"/>
              <a:t>Alain Sultan (MCC)</a:t>
            </a:r>
            <a:endParaRPr lang="en-GB" sz="2200" baseline="30000" dirty="0" smtClean="0">
              <a:solidFill>
                <a:srgbClr val="C00000"/>
              </a:solidFill>
            </a:endParaRPr>
          </a:p>
          <a:p>
            <a:pPr marL="0" indent="0">
              <a:spcBef>
                <a:spcPts val="0"/>
              </a:spcBef>
              <a:buNone/>
              <a:defRPr/>
            </a:pPr>
            <a:endParaRPr lang="en-GB" sz="2200" baseline="30000" dirty="0" smtClean="0">
              <a:solidFill>
                <a:srgbClr val="C00000"/>
              </a:solidFill>
            </a:endParaRPr>
          </a:p>
          <a:p>
            <a:pPr marL="0" indent="0">
              <a:spcBef>
                <a:spcPts val="0"/>
              </a:spcBef>
              <a:buNone/>
              <a:defRPr/>
            </a:pPr>
            <a:endParaRPr lang="en-GB" sz="2200" baseline="30000" dirty="0" smtClean="0">
              <a:solidFill>
                <a:srgbClr val="C00000"/>
              </a:solidFill>
            </a:endParaRPr>
          </a:p>
          <a:p>
            <a:pPr marL="179388" indent="-179388">
              <a:spcBef>
                <a:spcPts val="0"/>
              </a:spcBef>
              <a:buNone/>
              <a:defRPr/>
            </a:pPr>
            <a:r>
              <a:rPr lang="en-GB" sz="1400" baseline="30000" dirty="0" smtClean="0">
                <a:solidFill>
                  <a:srgbClr val="C00000"/>
                </a:solidFill>
              </a:rPr>
              <a:t>1</a:t>
            </a:r>
            <a:r>
              <a:rPr lang="en-GB" sz="2000" dirty="0"/>
              <a:t>	</a:t>
            </a:r>
            <a:r>
              <a:rPr lang="en-GB" sz="1400" dirty="0" smtClean="0"/>
              <a:t>Elected April 2015</a:t>
            </a:r>
          </a:p>
          <a:p>
            <a:pPr marL="179388" indent="-179388">
              <a:spcBef>
                <a:spcPts val="0"/>
              </a:spcBef>
              <a:buNone/>
              <a:defRPr/>
            </a:pPr>
            <a:r>
              <a:rPr lang="en-GB" sz="1400" baseline="30000" dirty="0" smtClean="0">
                <a:solidFill>
                  <a:srgbClr val="C00000"/>
                </a:solidFill>
              </a:rPr>
              <a:t>2	</a:t>
            </a:r>
            <a:r>
              <a:rPr lang="en-GB" sz="1400" dirty="0" smtClean="0"/>
              <a:t>Elected November 2015 for third term</a:t>
            </a:r>
          </a:p>
          <a:p>
            <a:pPr marL="179388" indent="-179388">
              <a:spcBef>
                <a:spcPts val="0"/>
              </a:spcBef>
              <a:buNone/>
              <a:defRPr/>
            </a:pPr>
            <a:r>
              <a:rPr lang="en-GB" sz="1400" baseline="30000" dirty="0" smtClean="0">
                <a:solidFill>
                  <a:srgbClr val="C00000"/>
                </a:solidFill>
              </a:rPr>
              <a:t>3	</a:t>
            </a:r>
            <a:r>
              <a:rPr lang="en-GB" sz="1400" dirty="0" smtClean="0"/>
              <a:t>Elected </a:t>
            </a:r>
            <a:r>
              <a:rPr lang="en-GB" sz="1400" dirty="0"/>
              <a:t>November </a:t>
            </a:r>
            <a:r>
              <a:rPr lang="en-GB" sz="1400" dirty="0" smtClean="0"/>
              <a:t>2015</a:t>
            </a:r>
            <a:endParaRPr lang="en-GB" sz="1400"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 (1)</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17623439"/>
              </p:ext>
            </p:extLst>
          </p:nvPr>
        </p:nvGraphicFramePr>
        <p:xfrm>
          <a:off x="287338" y="1271588"/>
          <a:ext cx="8567569" cy="3635650"/>
        </p:xfrm>
        <a:graphic>
          <a:graphicData uri="http://schemas.openxmlformats.org/drawingml/2006/table">
            <a:tbl>
              <a:tblPr firstRow="1" bandRow="1">
                <a:tableStyleId>{E8B1032C-EA38-4F05-BA0D-38AFFFC7BED3}</a:tableStyleId>
              </a:tblPr>
              <a:tblGrid>
                <a:gridCol w="3435576"/>
                <a:gridCol w="1403297"/>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FF0000"/>
                          </a:solidFill>
                          <a:latin typeface="Arial" pitchFamily="34" charset="0"/>
                          <a:cs typeface="Arial" pitchFamily="34" charset="0"/>
                        </a:rPr>
                        <a:t>12/2015</a:t>
                      </a:r>
                      <a:endParaRPr lang="en-GB" sz="1400" i="0" dirty="0">
                        <a:solidFill>
                          <a:srgbClr val="FF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09/2015</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New Services and Markets Technology Enablers</a:t>
                      </a:r>
                    </a:p>
                  </a:txBody>
                  <a:tcPr marL="45716" marR="45716" marT="45709" marB="45709"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FS_SMARTER</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85%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60%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Work in progress</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accent6">
                        <a:lumMod val="20000"/>
                        <a:lumOff val="80000"/>
                      </a:schemeClr>
                    </a:solidFill>
                  </a:tcPr>
                </a:tc>
              </a:tr>
              <a:tr h="4884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rgbClr val="984807"/>
                          </a:solidFill>
                          <a:latin typeface="Century Gothic"/>
                          <a:cs typeface="Century Gothic"/>
                        </a:rPr>
                        <a:t>Study on New Services and Markets Technology Enablers – massive</a:t>
                      </a:r>
                      <a:r>
                        <a:rPr lang="en-GB" sz="1400" b="1" kern="1200" baseline="0" noProof="0" dirty="0" smtClean="0">
                          <a:solidFill>
                            <a:srgbClr val="984807"/>
                          </a:solidFill>
                          <a:latin typeface="Century Gothic"/>
                          <a:cs typeface="Century Gothic"/>
                        </a:rPr>
                        <a:t> Internet of Things</a:t>
                      </a:r>
                      <a:endParaRPr lang="en-GB" sz="1400" b="1" kern="1200" noProof="0" dirty="0" smtClean="0">
                        <a:solidFill>
                          <a:srgbClr val="984807"/>
                        </a:solidFill>
                        <a:latin typeface="Century Gothic"/>
                        <a:cs typeface="Century Gothic"/>
                      </a:endParaRPr>
                    </a:p>
                  </a:txBody>
                  <a:tcPr marL="45716" marR="45716" marT="45709" marB="45709"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i="0" kern="1200" dirty="0" smtClean="0">
                          <a:solidFill>
                            <a:srgbClr val="984807"/>
                          </a:solidFill>
                          <a:latin typeface="Century Gothic" pitchFamily="34" charset="0"/>
                          <a:ea typeface="+mn-ea"/>
                          <a:cs typeface="Times New Roman" pitchFamily="18" charset="0"/>
                        </a:rPr>
                        <a:t>FS_SMARTER-</a:t>
                      </a:r>
                      <a:r>
                        <a:rPr lang="en-GB" sz="1400" b="1" i="0" kern="1200" dirty="0" err="1" smtClean="0">
                          <a:solidFill>
                            <a:srgbClr val="984807"/>
                          </a:solidFill>
                          <a:latin typeface="Century Gothic" pitchFamily="34" charset="0"/>
                          <a:ea typeface="+mn-ea"/>
                          <a:cs typeface="Times New Roman" pitchFamily="18" charset="0"/>
                        </a:rPr>
                        <a:t>mIoT</a:t>
                      </a:r>
                      <a:endParaRPr lang="en-GB" sz="1400" b="1" i="0" kern="1200" dirty="0" smtClean="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35%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New WID</a:t>
                      </a:r>
                    </a:p>
                  </a:txBody>
                  <a:tcPr marL="45716" marR="45716" marT="45709" marB="45709" anchor="ctr" horzOverflow="overflow">
                    <a:solidFill>
                      <a:schemeClr val="bg1"/>
                    </a:solidFill>
                  </a:tcPr>
                </a:tc>
              </a:tr>
              <a:tr h="4884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rgbClr val="984807"/>
                          </a:solidFill>
                          <a:latin typeface="Century Gothic"/>
                          <a:cs typeface="Century Gothic"/>
                        </a:rPr>
                        <a:t>Study on SMARTER Critical Communications</a:t>
                      </a:r>
                    </a:p>
                  </a:txBody>
                  <a:tcPr marL="45716" marR="45716" marT="45709" marB="45709"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i="0" kern="1200" dirty="0" smtClean="0">
                          <a:solidFill>
                            <a:srgbClr val="984807"/>
                          </a:solidFill>
                          <a:latin typeface="Century Gothic" pitchFamily="34" charset="0"/>
                          <a:ea typeface="+mn-ea"/>
                          <a:cs typeface="Times New Roman" pitchFamily="18" charset="0"/>
                        </a:rPr>
                        <a:t>FS_SMARTER-CRIC</a:t>
                      </a: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New WID</a:t>
                      </a:r>
                    </a:p>
                  </a:txBody>
                  <a:tcPr marL="45716" marR="45716" marT="45709" marB="45709" anchor="ctr" horzOverflow="overflow">
                    <a:solidFill>
                      <a:schemeClr val="accent6">
                        <a:lumMod val="20000"/>
                        <a:lumOff val="80000"/>
                      </a:schemeClr>
                    </a:solidFill>
                  </a:tcPr>
                </a:tc>
              </a:tr>
              <a:tr h="4884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rgbClr val="984807"/>
                          </a:solidFill>
                          <a:latin typeface="Century Gothic"/>
                          <a:cs typeface="Century Gothic"/>
                        </a:rPr>
                        <a:t>Study New Services and Markets Technology Enablers – enhanced</a:t>
                      </a:r>
                      <a:r>
                        <a:rPr lang="en-GB" sz="1400" b="1" kern="1200" baseline="0" noProof="0" dirty="0" smtClean="0">
                          <a:solidFill>
                            <a:srgbClr val="984807"/>
                          </a:solidFill>
                          <a:latin typeface="Century Gothic"/>
                          <a:cs typeface="Century Gothic"/>
                        </a:rPr>
                        <a:t> Mobile Broadband</a:t>
                      </a:r>
                      <a:endParaRPr lang="en-GB" sz="1400" b="1" kern="1200" noProof="0" dirty="0" smtClean="0">
                        <a:solidFill>
                          <a:srgbClr val="984807"/>
                        </a:solidFill>
                        <a:latin typeface="Century Gothic"/>
                        <a:cs typeface="Century Gothic"/>
                      </a:endParaRPr>
                    </a:p>
                  </a:txBody>
                  <a:tcPr marL="45716" marR="45716" marT="45709" marB="45709"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i="0" kern="1200" dirty="0" smtClean="0">
                          <a:solidFill>
                            <a:srgbClr val="984807"/>
                          </a:solidFill>
                          <a:latin typeface="Century Gothic" pitchFamily="34" charset="0"/>
                          <a:ea typeface="+mn-ea"/>
                          <a:cs typeface="Times New Roman" pitchFamily="18" charset="0"/>
                        </a:rPr>
                        <a:t>FS_SMARTER-</a:t>
                      </a:r>
                      <a:r>
                        <a:rPr lang="en-GB" sz="1400" b="1" i="0" kern="1200" dirty="0" err="1" smtClean="0">
                          <a:solidFill>
                            <a:srgbClr val="984807"/>
                          </a:solidFill>
                          <a:latin typeface="Century Gothic" pitchFamily="34" charset="0"/>
                          <a:ea typeface="+mn-ea"/>
                          <a:cs typeface="Times New Roman" pitchFamily="18" charset="0"/>
                        </a:rPr>
                        <a:t>eMBB</a:t>
                      </a:r>
                      <a:endParaRPr lang="en-GB" sz="1400" b="1" i="0" kern="1200" dirty="0" smtClean="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40%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New WID</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bg1"/>
                    </a:solidFill>
                  </a:tcPr>
                </a:tc>
              </a:tr>
              <a:tr h="4884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rgbClr val="984807"/>
                          </a:solidFill>
                          <a:latin typeface="Century Gothic"/>
                          <a:cs typeface="Century Gothic"/>
                        </a:rPr>
                        <a:t>Study on New Services and Markets Technology Enablers – Network Operation</a:t>
                      </a:r>
                    </a:p>
                  </a:txBody>
                  <a:tcPr marL="45716" marR="45716" marT="45709" marB="45709"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i="0" kern="1200" dirty="0" smtClean="0">
                          <a:solidFill>
                            <a:srgbClr val="984807"/>
                          </a:solidFill>
                          <a:latin typeface="Century Gothic" pitchFamily="34" charset="0"/>
                          <a:ea typeface="+mn-ea"/>
                          <a:cs typeface="Times New Roman" pitchFamily="18" charset="0"/>
                        </a:rPr>
                        <a:t>FS_SMARTER-NEO</a:t>
                      </a: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30%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New WID</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accent6">
                        <a:lumMod val="20000"/>
                        <a:lumOff val="80000"/>
                      </a:schemeClr>
                    </a:solidFill>
                  </a:tcPr>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extLst>
      <p:ext uri="{BB962C8B-B14F-4D97-AF65-F5344CB8AC3E}">
        <p14:creationId xmlns:p14="http://schemas.microsoft.com/office/powerpoint/2010/main" val="19721141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Overview: Study Items (2)</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24624081"/>
              </p:ext>
            </p:extLst>
          </p:nvPr>
        </p:nvGraphicFramePr>
        <p:xfrm>
          <a:off x="287338" y="1271588"/>
          <a:ext cx="8567569" cy="3684523"/>
        </p:xfrm>
        <a:graphic>
          <a:graphicData uri="http://schemas.openxmlformats.org/drawingml/2006/table">
            <a:tbl>
              <a:tblPr firstRow="1" bandRow="1">
                <a:tableStyleId>{E8B1032C-EA38-4F05-BA0D-38AFFFC7BED3}</a:tableStyleId>
              </a:tblPr>
              <a:tblGrid>
                <a:gridCol w="3435576"/>
                <a:gridCol w="1403297"/>
                <a:gridCol w="780407"/>
                <a:gridCol w="780407"/>
                <a:gridCol w="2167882"/>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r>
                        <a:rPr lang="de-DE" sz="1400" dirty="0" smtClean="0">
                          <a:solidFill>
                            <a:srgbClr val="FF0000"/>
                          </a:solidFill>
                          <a:latin typeface="Arial" pitchFamily="34" charset="0"/>
                          <a:cs typeface="Arial" pitchFamily="34" charset="0"/>
                        </a:rPr>
                        <a:t>12/2015</a:t>
                      </a:r>
                      <a:endParaRPr lang="en-GB" sz="1400" i="0" dirty="0">
                        <a:solidFill>
                          <a:srgbClr val="FF0000"/>
                        </a:solidFill>
                        <a:latin typeface="Arial" pitchFamily="34" charset="0"/>
                        <a:cs typeface="Arial" pitchFamily="34" charset="0"/>
                      </a:endParaRPr>
                    </a:p>
                  </a:txBody>
                  <a:tcPr marL="45716" marR="45716" marT="45709" marB="45709" anchor="ctr"/>
                </a:tc>
                <a:tc>
                  <a:txBody>
                    <a:bodyPr/>
                    <a:lstStyle/>
                    <a:p>
                      <a:r>
                        <a:rPr kumimoji="1" lang="de-DE"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09/2015</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 Video over LTE</a:t>
                      </a:r>
                    </a:p>
                  </a:txBody>
                  <a:tcPr marL="45716" marR="45716" marT="45709" marB="45709"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FS_MCVideo</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200" b="1" i="1" kern="1200" noProof="0" dirty="0" smtClean="0">
                        <a:solidFill>
                          <a:srgbClr val="FF0000"/>
                        </a:solidFill>
                        <a:latin typeface="Arial" pitchFamily="34" charset="0"/>
                        <a:ea typeface="+mn-ea"/>
                        <a:cs typeface="Arial" pitchFamily="34" charset="0"/>
                      </a:endParaRPr>
                    </a:p>
                  </a:txBody>
                  <a:tcPr marL="45716" marR="45716" marT="45709" marB="45709" anchor="ctr" horzOverflow="overflow">
                    <a:solidFill>
                      <a:schemeClr val="bg1"/>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Mission Critical Data Communications </a:t>
                      </a:r>
                    </a:p>
                  </a:txBody>
                  <a:tcPr marL="45716" marR="45716" marT="45709" marB="45709"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FS_MCDATA</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90%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Arial" pitchFamily="34" charset="0"/>
                        <a:ea typeface="+mn-ea"/>
                        <a:cs typeface="Arial" pitchFamily="34" charset="0"/>
                      </a:endParaRPr>
                    </a:p>
                  </a:txBody>
                  <a:tcPr marL="45716" marR="45716" marT="45709" marB="45709" anchor="ctr" horzOverflow="overflow">
                    <a:solidFill>
                      <a:schemeClr val="accent6">
                        <a:lumMod val="20000"/>
                        <a:lumOff val="80000"/>
                      </a:schemeClr>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LTE support for V2X services</a:t>
                      </a:r>
                    </a:p>
                  </a:txBody>
                  <a:tcPr marL="45716" marR="45716" marT="45709" marB="45709"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FS_V2XLTE</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75%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bg1"/>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3GPP Enhancement for TV Video service</a:t>
                      </a:r>
                    </a:p>
                  </a:txBody>
                  <a:tcPr marL="45716" marR="45716" marT="45709" marB="45709" anchor="ctr" horzOverflow="overflow"/>
                </a:tc>
                <a:tc>
                  <a:txBody>
                    <a:bodyPr/>
                    <a:lstStyle/>
                    <a:p>
                      <a:r>
                        <a:rPr lang="en-GB" sz="1400" b="1" i="0" kern="1200" dirty="0" err="1" smtClean="0">
                          <a:solidFill>
                            <a:srgbClr val="984807"/>
                          </a:solidFill>
                          <a:latin typeface="Century Gothic" pitchFamily="34" charset="0"/>
                          <a:ea typeface="+mn-ea"/>
                          <a:cs typeface="Times New Roman" pitchFamily="18" charset="0"/>
                        </a:rPr>
                        <a:t>FS_EnTV</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75%</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accent6">
                        <a:lumMod val="20000"/>
                        <a:lumOff val="80000"/>
                      </a:schemeClr>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Paging Policy Enhancements and Procedure Optimizations in LTE</a:t>
                      </a:r>
                    </a:p>
                  </a:txBody>
                  <a:tcPr marL="45716" marR="45716" marT="45709" marB="45709" anchor="ctr" horzOverflow="overflow"/>
                </a:tc>
                <a:tc>
                  <a:txBody>
                    <a:bodyPr/>
                    <a:lstStyle/>
                    <a:p>
                      <a:r>
                        <a:rPr lang="en-GB" sz="1400" b="1" i="0" kern="1200" dirty="0" smtClean="0">
                          <a:solidFill>
                            <a:srgbClr val="984807"/>
                          </a:solidFill>
                          <a:latin typeface="Century Gothic" pitchFamily="34" charset="0"/>
                          <a:ea typeface="+mn-ea"/>
                          <a:cs typeface="Times New Roman" pitchFamily="18" charset="0"/>
                        </a:rPr>
                        <a:t>FS_PPEPO_LTE</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60%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bg1"/>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Enhancement to FMSS for </a:t>
                      </a:r>
                      <a:r>
                        <a:rPr lang="en-GB" sz="1400" b="1" i="0" kern="1200" noProof="0" dirty="0" err="1" smtClean="0">
                          <a:solidFill>
                            <a:srgbClr val="984807"/>
                          </a:solidFill>
                          <a:latin typeface="Century Gothic" pitchFamily="34" charset="0"/>
                          <a:ea typeface="+mn-ea"/>
                          <a:cs typeface="Times New Roman" pitchFamily="18" charset="0"/>
                        </a:rPr>
                        <a:t>Rel</a:t>
                      </a:r>
                      <a:r>
                        <a:rPr lang="en-GB" sz="1400" b="1" i="0" kern="1200" noProof="0" dirty="0" smtClean="0">
                          <a:solidFill>
                            <a:srgbClr val="984807"/>
                          </a:solidFill>
                          <a:latin typeface="Century Gothic" pitchFamily="34" charset="0"/>
                          <a:ea typeface="+mn-ea"/>
                          <a:cs typeface="Times New Roman" pitchFamily="18" charset="0"/>
                        </a:rPr>
                        <a:t> 14 </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dirty="0" err="1" smtClean="0">
                          <a:solidFill>
                            <a:srgbClr val="984807"/>
                          </a:solidFill>
                          <a:latin typeface="Century Gothic" pitchFamily="34" charset="0"/>
                          <a:ea typeface="+mn-ea"/>
                          <a:cs typeface="Times New Roman" pitchFamily="18" charset="0"/>
                        </a:rPr>
                        <a:t>FS_eFMSS</a:t>
                      </a:r>
                      <a:endParaRPr lang="en-GB" sz="1400" b="1" i="0" kern="1200" dirty="0">
                        <a:solidFill>
                          <a:srgbClr val="984807"/>
                        </a:solidFill>
                        <a:latin typeface="Century Gothic" pitchFamily="34" charset="0"/>
                        <a:ea typeface="+mn-ea"/>
                        <a:cs typeface="Times New Roman" pitchFamily="18"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100%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Century Gothic" pitchFamily="34" charset="0"/>
                          <a:ea typeface="+mn-ea"/>
                          <a:cs typeface="Times New Roman" pitchFamily="18" charset="0"/>
                        </a:rPr>
                        <a:t>70%</a:t>
                      </a: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06/2015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16" marR="45716" marT="45709" marB="45709" anchor="ctr" horzOverflow="overflow">
                    <a:solidFill>
                      <a:schemeClr val="accent6">
                        <a:lumMod val="20000"/>
                        <a:lumOff val="80000"/>
                      </a:schemeClr>
                    </a:solidFill>
                  </a:tcPr>
                </a:tc>
              </a:tr>
            </a:tbl>
          </a:graphicData>
        </a:graphic>
      </p:graphicFrame>
      <p:sp>
        <p:nvSpPr>
          <p:cNvPr id="22581" name="Text Box 50"/>
          <p:cNvSpPr txBox="1">
            <a:spLocks noChangeArrowheads="1"/>
          </p:cNvSpPr>
          <p:nvPr/>
        </p:nvSpPr>
        <p:spPr bwMode="auto">
          <a:xfrm>
            <a:off x="249238" y="6197600"/>
            <a:ext cx="5537200" cy="158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US" sz="1200" b="1" dirty="0">
                <a:solidFill>
                  <a:srgbClr val="FF0000"/>
                </a:solidFill>
              </a:rPr>
              <a:t>Updates in </a:t>
            </a:r>
            <a:r>
              <a:rPr lang="en-US" sz="1400" b="1" i="1" dirty="0">
                <a:solidFill>
                  <a:srgbClr val="FF0000"/>
                </a:solidFill>
                <a:latin typeface="Century Gothic" pitchFamily="34" charset="0"/>
                <a:cs typeface="Times New Roman" pitchFamily="18" charset="0"/>
              </a:rPr>
              <a:t>RED</a:t>
            </a:r>
            <a:endParaRPr lang="it-IT" sz="1400" b="1" i="1" dirty="0">
              <a:solidFill>
                <a:srgbClr val="FF0000"/>
              </a:solidFill>
              <a:latin typeface="Century Gothic" pitchFamily="34" charset="0"/>
              <a:cs typeface="Times New Roman" pitchFamily="18" charset="0"/>
            </a:endParaRPr>
          </a:p>
        </p:txBody>
      </p:sp>
    </p:spTree>
    <p:extLst>
      <p:ext uri="{BB962C8B-B14F-4D97-AF65-F5344CB8AC3E}">
        <p14:creationId xmlns:p14="http://schemas.microsoft.com/office/powerpoint/2010/main" val="28681425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9"/>
          <p:cNvSpPr>
            <a:spLocks noGrp="1" noChangeArrowheads="1"/>
          </p:cNvSpPr>
          <p:nvPr>
            <p:ph type="title"/>
          </p:nvPr>
        </p:nvSpPr>
        <p:spPr/>
        <p:txBody>
          <a:bodyPr/>
          <a:lstStyle/>
          <a:p>
            <a:r>
              <a:rPr lang="en-GB" dirty="0" smtClean="0"/>
              <a:t>Completed Study Items</a:t>
            </a:r>
            <a:endParaRPr lang="it-IT" dirty="0" smtClean="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09724110"/>
              </p:ext>
            </p:extLst>
          </p:nvPr>
        </p:nvGraphicFramePr>
        <p:xfrm>
          <a:off x="574431" y="1306758"/>
          <a:ext cx="8217877" cy="3100218"/>
        </p:xfrm>
        <a:graphic>
          <a:graphicData uri="http://schemas.openxmlformats.org/drawingml/2006/table">
            <a:tbl>
              <a:tblPr firstRow="1" bandRow="1">
                <a:tableStyleId>{E8B1032C-EA38-4F05-BA0D-38AFFFC7BED3}</a:tableStyleId>
              </a:tblPr>
              <a:tblGrid>
                <a:gridCol w="4349261"/>
                <a:gridCol w="1524000"/>
                <a:gridCol w="2344616"/>
              </a:tblGrid>
              <a:tr h="3707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Study Item</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de-DE" sz="1400" u="none" strike="noStrike" kern="1200" cap="none" normalizeH="0" baseline="0" noProof="0" dirty="0" smtClean="0">
                          <a:ln>
                            <a:noFill/>
                          </a:ln>
                          <a:solidFill>
                            <a:schemeClr val="accent6">
                              <a:lumMod val="50000"/>
                            </a:schemeClr>
                          </a:solidFill>
                          <a:effectLst/>
                          <a:latin typeface="Arial" pitchFamily="34" charset="0"/>
                          <a:cs typeface="Arial" pitchFamily="34" charset="0"/>
                        </a:rPr>
                        <a:t>WI Code</a:t>
                      </a:r>
                      <a:endPar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c>
                  <a:txBody>
                    <a:bodyPr/>
                    <a:lstStyle/>
                    <a:p>
                      <a:pPr marL="0" marR="0" lvl="0" indent="0" algn="l" defTabSz="914400" rtl="0" eaLnBrk="1" fontAlgn="base" latinLnBrk="0" hangingPunct="1">
                        <a:lnSpc>
                          <a:spcPct val="93000"/>
                        </a:lnSpc>
                        <a:spcBef>
                          <a:spcPct val="0"/>
                        </a:spcBef>
                        <a:spcAft>
                          <a:spcPct val="0"/>
                        </a:spcAft>
                        <a:buClrTx/>
                        <a:buSzPct val="100000"/>
                        <a:buFontTx/>
                        <a:buNone/>
                        <a:tabLst/>
                      </a:pPr>
                      <a:r>
                        <a:rPr kumimoji="1" lang="en-GB" sz="1400" u="none" strike="noStrike" cap="none" normalizeH="0" baseline="0" noProof="0" dirty="0" smtClean="0">
                          <a:ln>
                            <a:noFill/>
                          </a:ln>
                          <a:solidFill>
                            <a:schemeClr val="accent6">
                              <a:lumMod val="50000"/>
                            </a:schemeClr>
                          </a:solidFill>
                          <a:effectLst/>
                          <a:latin typeface="Arial" pitchFamily="34" charset="0"/>
                          <a:cs typeface="Arial" pitchFamily="34" charset="0"/>
                        </a:rPr>
                        <a:t>SA1 Status</a:t>
                      </a:r>
                      <a:endParaRPr kumimoji="1" lang="en-GB" sz="1400" b="1" i="0" u="none" strike="noStrike"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endParaRPr>
                    </a:p>
                  </a:txBody>
                  <a:tcPr marL="45716" marR="45716" marT="45709" marB="45709"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Multimedia Broadcast Supplement for PWS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FS_MBSP</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12/2013</a:t>
                      </a:r>
                    </a:p>
                    <a:p>
                      <a:pPr marL="0" marR="0" lvl="0" indent="0" algn="l" defTabSz="914400" rtl="0" eaLnBrk="1" fontAlgn="base" latinLnBrk="0" hangingPunct="1">
                        <a:lnSpc>
                          <a:spcPct val="93000"/>
                        </a:lnSpc>
                        <a:spcBef>
                          <a:spcPts val="0"/>
                        </a:spcBef>
                        <a:spcAft>
                          <a:spcPts val="3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Completed 12/2014</a:t>
                      </a:r>
                    </a:p>
                  </a:txBody>
                  <a:tcPr marL="45716" marR="45716" marT="45709" marB="45709" anchor="ctr" horzOverflow="overflow">
                    <a:solidFill>
                      <a:schemeClr val="accent6">
                        <a:lumMod val="20000"/>
                        <a:lumOff val="80000"/>
                      </a:schemeClr>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Service aspects for dealing with User Control over spoofed calls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FS_UC_SPOOF</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03/2014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0" kern="1200" noProof="0" dirty="0" smtClean="0">
                          <a:solidFill>
                            <a:srgbClr val="984807"/>
                          </a:solidFill>
                          <a:latin typeface="Century Gothic" pitchFamily="34" charset="0"/>
                          <a:ea typeface="+mn-ea"/>
                          <a:cs typeface="Times New Roman" pitchFamily="18" charset="0"/>
                        </a:rPr>
                        <a:t>Completed</a:t>
                      </a:r>
                      <a:r>
                        <a:rPr lang="en-GB" sz="1400" b="1" i="0" kern="1200" baseline="0" noProof="0" dirty="0" smtClean="0">
                          <a:solidFill>
                            <a:srgbClr val="984807"/>
                          </a:solidFill>
                          <a:latin typeface="Century Gothic" pitchFamily="34" charset="0"/>
                          <a:ea typeface="+mn-ea"/>
                          <a:cs typeface="Times New Roman" pitchFamily="18" charset="0"/>
                        </a:rPr>
                        <a:t> 03/2015</a:t>
                      </a:r>
                      <a:endParaRPr lang="en-GB" sz="1000" b="1" i="0" kern="1200" noProof="0" dirty="0" smtClean="0">
                        <a:solidFill>
                          <a:srgbClr val="984807"/>
                        </a:solidFill>
                        <a:latin typeface="Century Gothic" pitchFamily="34" charset="0"/>
                        <a:ea typeface="+mn-ea"/>
                        <a:cs typeface="Times New Roman" pitchFamily="18" charset="0"/>
                      </a:endParaRPr>
                    </a:p>
                  </a:txBody>
                  <a:tcPr marL="45716" marR="45716" marT="45709" marB="45709" anchor="ctr" horzOverflow="overflow">
                    <a:solidFill>
                      <a:schemeClr val="bg1"/>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Need for multiple APNs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FS_MAPN</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09/2013</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Completed 06/2015</a:t>
                      </a:r>
                    </a:p>
                  </a:txBody>
                  <a:tcPr marL="45716" marR="45716" marT="45709" marB="45709" anchor="ctr" horzOverflow="overflow">
                    <a:solidFill>
                      <a:schemeClr val="accent6">
                        <a:lumMod val="20000"/>
                        <a:lumOff val="80000"/>
                      </a:schemeClr>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Enhancements to User Location Reporting Support</a:t>
                      </a:r>
                    </a:p>
                  </a:txBody>
                  <a:tcPr marL="45716" marR="45716" marT="45709" marB="45709" anchor="ctr" horzOverflow="overflow"/>
                </a:tc>
                <a:tc>
                  <a:txBody>
                    <a:bodyPr/>
                    <a:lstStyle/>
                    <a:p>
                      <a:r>
                        <a:rPr kumimoji="1" lang="en-GB" sz="1400" b="1" u="none" strike="noStrike" kern="1200" cap="none" normalizeH="0" baseline="0" dirty="0" err="1" smtClean="0">
                          <a:ln>
                            <a:noFill/>
                          </a:ln>
                          <a:solidFill>
                            <a:schemeClr val="accent6">
                              <a:lumMod val="50000"/>
                            </a:schemeClr>
                          </a:solidFill>
                          <a:effectLst/>
                          <a:latin typeface="Arial" pitchFamily="34" charset="0"/>
                          <a:ea typeface="+mn-ea"/>
                          <a:cs typeface="Arial" pitchFamily="34" charset="0"/>
                        </a:rPr>
                        <a:t>FS_eULRS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06/2014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Completed 06/2015</a:t>
                      </a:r>
                    </a:p>
                  </a:txBody>
                  <a:tcPr marL="45716" marR="45716" marT="45709" marB="45709" anchor="ctr" horzOverflow="overflow">
                    <a:solidFill>
                      <a:schemeClr val="bg1"/>
                    </a:solidFill>
                  </a:tcPr>
                </a:tc>
              </a:tr>
              <a:tr h="488476">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u="none" strike="noStrike" kern="1200" cap="none" normalizeH="0" baseline="0" noProof="0" dirty="0" smtClean="0">
                          <a:ln>
                            <a:noFill/>
                          </a:ln>
                          <a:solidFill>
                            <a:schemeClr val="accent6">
                              <a:lumMod val="50000"/>
                            </a:schemeClr>
                          </a:solidFill>
                          <a:effectLst/>
                          <a:latin typeface="Arial" pitchFamily="34" charset="0"/>
                          <a:ea typeface="+mn-ea"/>
                          <a:cs typeface="Arial" pitchFamily="34" charset="0"/>
                        </a:rPr>
                        <a:t>Control of Applications when Third party Servers encounter difficulties</a:t>
                      </a:r>
                    </a:p>
                  </a:txBody>
                  <a:tcPr marL="45716" marR="45716" marT="45709" marB="45709" anchor="ctr" horzOverflow="overflow"/>
                </a:tc>
                <a:tc>
                  <a:txBody>
                    <a:bodyPr/>
                    <a:lstStyle/>
                    <a:p>
                      <a:r>
                        <a:rPr kumimoji="1" lang="en-GB" sz="1400" b="1" u="none" strike="noStrike" kern="1200" cap="none" normalizeH="0" baseline="0" dirty="0" smtClean="0">
                          <a:ln>
                            <a:noFill/>
                          </a:ln>
                          <a:solidFill>
                            <a:schemeClr val="accent6">
                              <a:lumMod val="50000"/>
                            </a:schemeClr>
                          </a:solidFill>
                          <a:effectLst/>
                          <a:latin typeface="Arial" pitchFamily="34" charset="0"/>
                          <a:ea typeface="+mn-ea"/>
                          <a:cs typeface="Arial" pitchFamily="34" charset="0"/>
                        </a:rPr>
                        <a:t>FS_CATS</a:t>
                      </a:r>
                      <a:endParaRPr kumimoji="1" lang="en-GB" sz="1400" b="1" u="none" strike="noStrike" kern="1200" cap="none" normalizeH="0" baseline="0" dirty="0">
                        <a:ln>
                          <a:noFill/>
                        </a:ln>
                        <a:solidFill>
                          <a:schemeClr val="accent6">
                            <a:lumMod val="50000"/>
                          </a:schemeClr>
                        </a:solidFill>
                        <a:effectLst/>
                        <a:latin typeface="Arial" pitchFamily="34" charset="0"/>
                        <a:ea typeface="+mn-ea"/>
                        <a:cs typeface="Arial" pitchFamily="34" charset="0"/>
                      </a:endParaRPr>
                    </a:p>
                  </a:txBody>
                  <a:tcPr marL="45716" marR="45716" marT="45709" marB="45709" anchor="ctr"/>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Study approved 12/2014</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1" lang="en-GB" sz="1400" b="1" i="0" u="none" strike="noStrike" kern="1200" cap="none" normalizeH="0" baseline="0" noProof="0" dirty="0" smtClean="0">
                          <a:ln>
                            <a:noFill/>
                          </a:ln>
                          <a:solidFill>
                            <a:schemeClr val="accent6">
                              <a:lumMod val="50000"/>
                            </a:schemeClr>
                          </a:solidFill>
                          <a:effectLst/>
                          <a:latin typeface="Arial" pitchFamily="34" charset="0"/>
                          <a:ea typeface="MS Mincho" pitchFamily="49" charset="-128"/>
                          <a:cs typeface="Arial" pitchFamily="34" charset="0"/>
                        </a:rPr>
                        <a:t>Completed 06/2015</a:t>
                      </a:r>
                    </a:p>
                  </a:txBody>
                  <a:tcPr marL="45716" marR="45716" marT="45709" marB="45709" anchor="ctr" horzOverflow="overflow">
                    <a:solidFill>
                      <a:schemeClr val="accent6">
                        <a:lumMod val="20000"/>
                        <a:lumOff val="80000"/>
                      </a:schemeClr>
                    </a:solidFill>
                  </a:tcPr>
                </a:tc>
              </a:tr>
            </a:tbl>
          </a:graphicData>
        </a:graphic>
      </p:graphicFrame>
    </p:spTree>
    <p:extLst>
      <p:ext uri="{BB962C8B-B14F-4D97-AF65-F5344CB8AC3E}">
        <p14:creationId xmlns:p14="http://schemas.microsoft.com/office/powerpoint/2010/main" val="2428323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FS_SMARTER</a:t>
            </a:r>
          </a:p>
        </p:txBody>
      </p:sp>
      <p:graphicFrame>
        <p:nvGraphicFramePr>
          <p:cNvPr id="5" name="Content Placeholder 2"/>
          <p:cNvGraphicFramePr>
            <a:graphicFrameLocks/>
          </p:cNvGraphicFramePr>
          <p:nvPr>
            <p:extLst>
              <p:ext uri="{D42A27DB-BD31-4B8C-83A1-F6EECF244321}">
                <p14:modId xmlns:p14="http://schemas.microsoft.com/office/powerpoint/2010/main" val="3381472070"/>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Study on New Services and Markets Technology Enablers</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SA#71 (03/2016)</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85%</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60%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Work in progress</a:t>
                      </a:r>
                      <a:endParaRPr lang="en-GB" sz="1400" b="1" i="1" kern="1200" noProof="0" dirty="0" smtClean="0">
                        <a:solidFill>
                          <a:srgbClr val="FF0000"/>
                        </a:solidFill>
                        <a:latin typeface="Century Gothic" pitchFamily="34" charset="0"/>
                        <a:ea typeface="+mn-ea"/>
                        <a:cs typeface="Times New Roman" pitchFamily="18" charset="0"/>
                      </a:endParaRP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824516085"/>
              </p:ext>
            </p:extLst>
          </p:nvPr>
        </p:nvGraphicFramePr>
        <p:xfrm>
          <a:off x="237762" y="2299849"/>
          <a:ext cx="8661399" cy="3441031"/>
        </p:xfrm>
        <a:graphic>
          <a:graphicData uri="http://schemas.openxmlformats.org/drawingml/2006/table">
            <a:tbl>
              <a:tblPr firstRow="1" bandRow="1">
                <a:tableStyleId>{8799B23B-EC83-4686-B30A-512413B5E67A}</a:tableStyleId>
              </a:tblPr>
              <a:tblGrid>
                <a:gridCol w="8661399"/>
              </a:tblGrid>
              <a:tr h="253299">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36732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0" u="none" strike="noStrike" kern="1200" cap="none" spc="0" normalizeH="0" baseline="0" noProof="0" dirty="0" smtClean="0">
                          <a:ln>
                            <a:noFill/>
                          </a:ln>
                          <a:solidFill>
                            <a:srgbClr val="4F6228"/>
                          </a:solidFill>
                          <a:effectLst/>
                          <a:uLnTx/>
                          <a:uFillTx/>
                          <a:latin typeface="Arial" pitchFamily="34" charset="0"/>
                          <a:cs typeface="Arial" pitchFamily="34" charset="0"/>
                        </a:rPr>
                        <a:t>1</a:t>
                      </a:r>
                      <a:r>
                        <a:rPr kumimoji="0" lang="en-GB" sz="1600" b="0" u="none" strike="noStrike" kern="1200" cap="none" spc="0" normalizeH="0" baseline="30000" noProof="0" dirty="0" smtClean="0">
                          <a:ln>
                            <a:noFill/>
                          </a:ln>
                          <a:solidFill>
                            <a:srgbClr val="4F6228"/>
                          </a:solidFill>
                          <a:effectLst/>
                          <a:uLnTx/>
                          <a:uFillTx/>
                          <a:latin typeface="Arial" pitchFamily="34" charset="0"/>
                          <a:cs typeface="Arial" pitchFamily="34" charset="0"/>
                        </a:rPr>
                        <a:t>st</a:t>
                      </a:r>
                      <a:r>
                        <a:rPr kumimoji="0" lang="en-GB" sz="1600" b="0" u="none" strike="noStrike" kern="1200" cap="none" spc="0" normalizeH="0" baseline="0" noProof="0" dirty="0" smtClean="0">
                          <a:ln>
                            <a:noFill/>
                          </a:ln>
                          <a:solidFill>
                            <a:srgbClr val="4F6228"/>
                          </a:solidFill>
                          <a:effectLst/>
                          <a:uLnTx/>
                          <a:uFillTx/>
                          <a:latin typeface="Arial" pitchFamily="34" charset="0"/>
                          <a:cs typeface="Arial" pitchFamily="34" charset="0"/>
                        </a:rPr>
                        <a:t> part (up to step 3 in SID) is 85% complete. 2</a:t>
                      </a:r>
                      <a:r>
                        <a:rPr kumimoji="0" lang="en-GB" sz="1600" b="0" u="none" strike="noStrike" kern="1200" cap="none" spc="0" normalizeH="0" baseline="30000" noProof="0" dirty="0" smtClean="0">
                          <a:ln>
                            <a:noFill/>
                          </a:ln>
                          <a:solidFill>
                            <a:srgbClr val="4F6228"/>
                          </a:solidFill>
                          <a:effectLst/>
                          <a:uLnTx/>
                          <a:uFillTx/>
                          <a:latin typeface="Arial" pitchFamily="34" charset="0"/>
                          <a:cs typeface="Arial" pitchFamily="34" charset="0"/>
                        </a:rPr>
                        <a:t>nd</a:t>
                      </a:r>
                      <a:r>
                        <a:rPr kumimoji="0" lang="en-GB" sz="1600" b="0" u="none" strike="noStrike" kern="1200" cap="none" spc="0" normalizeH="0" baseline="0" noProof="0" dirty="0" smtClean="0">
                          <a:ln>
                            <a:noFill/>
                          </a:ln>
                          <a:solidFill>
                            <a:srgbClr val="4F6228"/>
                          </a:solidFill>
                          <a:effectLst/>
                          <a:uLnTx/>
                          <a:uFillTx/>
                          <a:latin typeface="Arial" pitchFamily="34" charset="0"/>
                          <a:cs typeface="Arial" pitchFamily="34" charset="0"/>
                        </a:rPr>
                        <a:t> part (steps 4 and 5) is 31% complete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rgbClr val="4F6228"/>
                          </a:solidFill>
                          <a:latin typeface="Arial" pitchFamily="34" charset="0"/>
                          <a:ea typeface="+mn-ea"/>
                          <a:cs typeface="Arial" pitchFamily="34" charset="0"/>
                        </a:rPr>
                        <a:t>A dedicated</a:t>
                      </a:r>
                      <a:r>
                        <a:rPr lang="en-GB" sz="1600" b="0" kern="1200" baseline="0" dirty="0" smtClean="0">
                          <a:solidFill>
                            <a:srgbClr val="4F6228"/>
                          </a:solidFill>
                          <a:latin typeface="Arial" pitchFamily="34" charset="0"/>
                          <a:ea typeface="+mn-ea"/>
                          <a:cs typeface="Arial" pitchFamily="34" charset="0"/>
                        </a:rPr>
                        <a:t> </a:t>
                      </a:r>
                      <a:r>
                        <a:rPr lang="en-GB" sz="1600" b="0" kern="1200" dirty="0" smtClean="0">
                          <a:solidFill>
                            <a:srgbClr val="4F6228"/>
                          </a:solidFill>
                          <a:latin typeface="Arial" pitchFamily="34" charset="0"/>
                          <a:ea typeface="+mn-ea"/>
                          <a:cs typeface="Arial" pitchFamily="34" charset="0"/>
                        </a:rPr>
                        <a:t>FS_</a:t>
                      </a:r>
                      <a:r>
                        <a:rPr lang="en-GB" sz="1600" b="0" kern="1200" baseline="0" dirty="0" smtClean="0">
                          <a:solidFill>
                            <a:srgbClr val="4F6228"/>
                          </a:solidFill>
                          <a:latin typeface="Arial" pitchFamily="34" charset="0"/>
                          <a:ea typeface="+mn-ea"/>
                          <a:cs typeface="Arial" pitchFamily="34" charset="0"/>
                        </a:rPr>
                        <a:t>SMARTER ad-hoc (19-21 October, Vancouver, Canada) was held to group the different use cases in 22.891 into four building block studies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rgbClr val="4F6228"/>
                          </a:solidFill>
                          <a:latin typeface="Arial" pitchFamily="34" charset="0"/>
                          <a:ea typeface="+mn-ea"/>
                          <a:cs typeface="Arial" pitchFamily="34" charset="0"/>
                        </a:rPr>
                        <a:t>It was decided to postpone 5G studies into V2X to Q2 2016, after the Release 14 normative work on </a:t>
                      </a:r>
                      <a:r>
                        <a:rPr lang="en-GB" sz="1600" b="0" kern="1200" baseline="0" dirty="0" smtClean="0">
                          <a:solidFill>
                            <a:srgbClr val="4F6228"/>
                          </a:solidFill>
                          <a:latin typeface="Arial" pitchFamily="34" charset="0"/>
                          <a:ea typeface="+mn-ea"/>
                          <a:cs typeface="Arial" pitchFamily="34" charset="0"/>
                        </a:rPr>
                        <a:t>V2XLTE </a:t>
                      </a:r>
                      <a:r>
                        <a:rPr lang="en-GB" sz="1600" b="0" kern="1200" baseline="0" dirty="0" smtClean="0">
                          <a:solidFill>
                            <a:srgbClr val="4F6228"/>
                          </a:solidFill>
                          <a:latin typeface="Arial" pitchFamily="34" charset="0"/>
                          <a:ea typeface="+mn-ea"/>
                          <a:cs typeface="Arial" pitchFamily="34" charset="0"/>
                        </a:rPr>
                        <a:t>has completed.</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rgbClr val="4F6228"/>
                          </a:solidFill>
                          <a:latin typeface="Arial" pitchFamily="34" charset="0"/>
                          <a:ea typeface="+mn-ea"/>
                          <a:cs typeface="Arial" pitchFamily="34" charset="0"/>
                        </a:rPr>
                        <a:t>Security requirements remain a controversial issue. </a:t>
                      </a:r>
                      <a:endParaRPr lang="en-GB" sz="1600" b="0" kern="1200" dirty="0" smtClean="0">
                        <a:solidFill>
                          <a:srgbClr val="4F6228"/>
                        </a:solidFill>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22.891:</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The TR now contains </a:t>
                      </a:r>
                      <a:r>
                        <a:rPr lang="en-GB" sz="1600" b="0" kern="1200" baseline="0" dirty="0" smtClean="0">
                          <a:solidFill>
                            <a:schemeClr val="accent3">
                              <a:lumMod val="50000"/>
                            </a:schemeClr>
                          </a:solidFill>
                          <a:latin typeface="Arial" pitchFamily="34" charset="0"/>
                          <a:ea typeface="+mn-ea"/>
                          <a:cs typeface="Arial" pitchFamily="34" charset="0"/>
                        </a:rPr>
                        <a:t>74 </a:t>
                      </a:r>
                      <a:r>
                        <a:rPr lang="en-GB" sz="1600" b="0" kern="1200" baseline="0" dirty="0" smtClean="0">
                          <a:solidFill>
                            <a:schemeClr val="accent3">
                              <a:lumMod val="50000"/>
                            </a:schemeClr>
                          </a:solidFill>
                          <a:latin typeface="Arial" pitchFamily="34" charset="0"/>
                          <a:ea typeface="+mn-ea"/>
                          <a:cs typeface="Arial" pitchFamily="34" charset="0"/>
                        </a:rPr>
                        <a:t>different use cases with potential service/operational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New use cases and potential requirements will no longer be carried forward to the current set of building block TRs</a:t>
                      </a:r>
                    </a:p>
                  </a:txBody>
                  <a:tcPr marL="45728" marR="45728" marT="45644" marB="45644" anchor="ctr"/>
                </a:tc>
              </a:tr>
            </a:tbl>
          </a:graphicData>
        </a:graphic>
      </p:graphicFrame>
    </p:spTree>
    <p:extLst>
      <p:ext uri="{BB962C8B-B14F-4D97-AF65-F5344CB8AC3E}">
        <p14:creationId xmlns:p14="http://schemas.microsoft.com/office/powerpoint/2010/main" val="61674383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FS_SMARTER-</a:t>
            </a:r>
            <a:r>
              <a:rPr lang="en-GB" dirty="0" err="1" smtClean="0"/>
              <a:t>mIoT</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2684832598"/>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Study on New Services and Markets Technology Enablers – massive</a:t>
                      </a:r>
                      <a:r>
                        <a:rPr lang="en-GB" sz="1400" b="1" kern="1200" baseline="0" noProof="0" dirty="0" smtClean="0">
                          <a:solidFill>
                            <a:schemeClr val="accent3">
                              <a:lumMod val="50000"/>
                            </a:schemeClr>
                          </a:solidFill>
                          <a:latin typeface="Arial" pitchFamily="34" charset="0"/>
                          <a:cs typeface="Arial" pitchFamily="34" charset="0"/>
                        </a:rPr>
                        <a:t> Internet of Things</a:t>
                      </a:r>
                      <a:endParaRPr lang="en-GB" sz="1400" b="1" kern="1200" noProof="0" dirty="0" smtClean="0">
                        <a:solidFill>
                          <a:schemeClr val="accent3">
                            <a:lumMod val="50000"/>
                          </a:schemeClr>
                        </a:solidFill>
                        <a:latin typeface="Arial" pitchFamily="34" charset="0"/>
                        <a:cs typeface="Arial" pitchFamily="34"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SA#72 (06/2016)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35%</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359498633"/>
              </p:ext>
            </p:extLst>
          </p:nvPr>
        </p:nvGraphicFramePr>
        <p:xfrm>
          <a:off x="239955" y="2362368"/>
          <a:ext cx="8661399" cy="3141120"/>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SP-150759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S1-153204)</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study is to identify and document the key families of use cases and their consolidated potential requirements and to capture desired system requirements and capabilities to enable 3GPP network operators to support the needs of new scenarios and markets related to massive Internet of Things. </a:t>
                      </a:r>
                      <a:endParaRPr lang="en-GB" sz="1600" b="0" kern="1200" baseline="0" dirty="0" smtClean="0">
                        <a:solidFill>
                          <a:schemeClr val="accent3">
                            <a:lumMod val="50000"/>
                          </a:schemeClr>
                        </a:solidFill>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Skeleton,</a:t>
                      </a:r>
                      <a:r>
                        <a:rPr lang="en-GB" sz="1600" b="0" u="none" kern="1200" baseline="0" dirty="0" smtClean="0">
                          <a:solidFill>
                            <a:schemeClr val="accent3">
                              <a:lumMod val="50000"/>
                            </a:schemeClr>
                          </a:solidFill>
                          <a:latin typeface="Arial" pitchFamily="34" charset="0"/>
                          <a:ea typeface="+mn-ea"/>
                          <a:cs typeface="Arial" pitchFamily="34" charset="0"/>
                        </a:rPr>
                        <a:t> scope and introduction for a TR on FS_SMARTER-</a:t>
                      </a:r>
                      <a:r>
                        <a:rPr lang="en-GB" sz="1600" b="0" u="none" kern="1200" baseline="0" dirty="0" err="1" smtClean="0">
                          <a:solidFill>
                            <a:schemeClr val="accent3">
                              <a:lumMod val="50000"/>
                            </a:schemeClr>
                          </a:solidFill>
                          <a:latin typeface="Arial" pitchFamily="34" charset="0"/>
                          <a:ea typeface="+mn-ea"/>
                          <a:cs typeface="Arial" pitchFamily="34" charset="0"/>
                        </a:rPr>
                        <a:t>mIoT</a:t>
                      </a:r>
                      <a:endParaRPr lang="en-GB" sz="1600" b="0" u="none"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Descriptions</a:t>
                      </a:r>
                      <a:r>
                        <a:rPr lang="en-GB" sz="1600" b="0" u="none" kern="1200" baseline="0" dirty="0" smtClean="0">
                          <a:solidFill>
                            <a:schemeClr val="accent3">
                              <a:lumMod val="50000"/>
                            </a:schemeClr>
                          </a:solidFill>
                          <a:latin typeface="Arial" pitchFamily="34" charset="0"/>
                          <a:ea typeface="+mn-ea"/>
                          <a:cs typeface="Arial" pitchFamily="34" charset="0"/>
                        </a:rPr>
                        <a:t> of </a:t>
                      </a:r>
                      <a:r>
                        <a:rPr lang="en-GB" sz="1600" b="0" u="none" kern="1200" baseline="0" dirty="0" err="1" smtClean="0">
                          <a:solidFill>
                            <a:schemeClr val="accent3">
                              <a:lumMod val="50000"/>
                            </a:schemeClr>
                          </a:solidFill>
                          <a:latin typeface="Arial" pitchFamily="34" charset="0"/>
                          <a:ea typeface="+mn-ea"/>
                          <a:cs typeface="Arial" pitchFamily="34" charset="0"/>
                        </a:rPr>
                        <a:t>mIoT</a:t>
                      </a:r>
                      <a:r>
                        <a:rPr lang="en-GB" sz="1600" b="0" u="none" kern="1200" baseline="0" dirty="0" smtClean="0">
                          <a:solidFill>
                            <a:schemeClr val="accent3">
                              <a:lumMod val="50000"/>
                            </a:schemeClr>
                          </a:solidFill>
                          <a:latin typeface="Arial" pitchFamily="34" charset="0"/>
                          <a:ea typeface="+mn-ea"/>
                          <a:cs typeface="Arial" pitchFamily="34" charset="0"/>
                        </a:rPr>
                        <a:t> and use case families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baseline="0" dirty="0" smtClean="0">
                          <a:solidFill>
                            <a:schemeClr val="accent3">
                              <a:lumMod val="50000"/>
                            </a:schemeClr>
                          </a:solidFill>
                          <a:latin typeface="Arial" pitchFamily="34" charset="0"/>
                          <a:ea typeface="+mn-ea"/>
                          <a:cs typeface="Arial" pitchFamily="34" charset="0"/>
                        </a:rPr>
                        <a:t>Potential requirements</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2776188513"/>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FS_SMARTER-CRIC</a:t>
            </a:r>
          </a:p>
        </p:txBody>
      </p:sp>
      <p:graphicFrame>
        <p:nvGraphicFramePr>
          <p:cNvPr id="7" name="Content Placeholder 2"/>
          <p:cNvGraphicFramePr>
            <a:graphicFrameLocks/>
          </p:cNvGraphicFramePr>
          <p:nvPr>
            <p:extLst>
              <p:ext uri="{D42A27DB-BD31-4B8C-83A1-F6EECF244321}">
                <p14:modId xmlns:p14="http://schemas.microsoft.com/office/powerpoint/2010/main" val="1422610223"/>
              </p:ext>
            </p:extLst>
          </p:nvPr>
        </p:nvGraphicFramePr>
        <p:xfrm>
          <a:off x="241300" y="1362075"/>
          <a:ext cx="8655050" cy="806271"/>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Study on SMARTER Critical Communications</a:t>
                      </a: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SA#72 (06/2016)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15%</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1774660921"/>
              </p:ext>
            </p:extLst>
          </p:nvPr>
        </p:nvGraphicFramePr>
        <p:xfrm>
          <a:off x="239955" y="2362368"/>
          <a:ext cx="8661399" cy="3214272"/>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SP-150760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S1-153205)</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study is to develop use cases and identify potential service and operational requirements to enable 3GPP network operators to support Critical Communications.  </a:t>
                      </a:r>
                      <a:endParaRPr lang="en-GB" sz="1600" b="0" kern="1200" baseline="0" dirty="0" smtClean="0">
                        <a:solidFill>
                          <a:schemeClr val="accent3">
                            <a:lumMod val="50000"/>
                          </a:schemeClr>
                        </a:solidFill>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Skeleton,</a:t>
                      </a:r>
                      <a:r>
                        <a:rPr lang="en-GB" sz="1600" b="0" u="none" kern="1200" baseline="0" dirty="0" smtClean="0">
                          <a:solidFill>
                            <a:schemeClr val="accent3">
                              <a:lumMod val="50000"/>
                            </a:schemeClr>
                          </a:solidFill>
                          <a:latin typeface="Arial" pitchFamily="34" charset="0"/>
                          <a:ea typeface="+mn-ea"/>
                          <a:cs typeface="Arial" pitchFamily="34" charset="0"/>
                        </a:rPr>
                        <a:t> scope and introduction for a TR on FS_SMARTER-CRIC</a:t>
                      </a:r>
                      <a:endParaRPr lang="en-GB" sz="1600" b="0" u="none"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Descriptions</a:t>
                      </a:r>
                      <a:r>
                        <a:rPr lang="en-GB" sz="1600" b="0" u="none" kern="1200" baseline="0" dirty="0" smtClean="0">
                          <a:solidFill>
                            <a:schemeClr val="accent3">
                              <a:lumMod val="50000"/>
                            </a:schemeClr>
                          </a:solidFill>
                          <a:latin typeface="Arial" pitchFamily="34" charset="0"/>
                          <a:ea typeface="+mn-ea"/>
                          <a:cs typeface="Arial" pitchFamily="34" charset="0"/>
                        </a:rPr>
                        <a:t> of families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baseline="0" dirty="0" smtClean="0">
                          <a:solidFill>
                            <a:schemeClr val="accent3">
                              <a:lumMod val="50000"/>
                            </a:schemeClr>
                          </a:solidFill>
                          <a:latin typeface="Arial" pitchFamily="34" charset="0"/>
                          <a:ea typeface="+mn-ea"/>
                          <a:cs typeface="Arial" pitchFamily="34" charset="0"/>
                        </a:rPr>
                        <a:t>Traffic scenarios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baseline="0" dirty="0" smtClean="0">
                          <a:solidFill>
                            <a:schemeClr val="accent3">
                              <a:lumMod val="50000"/>
                            </a:schemeClr>
                          </a:solidFill>
                          <a:latin typeface="Arial" pitchFamily="34" charset="0"/>
                          <a:ea typeface="+mn-ea"/>
                          <a:cs typeface="Arial" pitchFamily="34" charset="0"/>
                        </a:rPr>
                        <a:t>Potential requirements</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26500602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FS_SMARTER-</a:t>
            </a:r>
            <a:r>
              <a:rPr lang="en-GB" dirty="0" err="1" smtClean="0"/>
              <a:t>eMBB</a:t>
            </a:r>
            <a:endParaRPr lang="en-GB" dirty="0" smtClean="0"/>
          </a:p>
        </p:txBody>
      </p:sp>
      <p:graphicFrame>
        <p:nvGraphicFramePr>
          <p:cNvPr id="7" name="Content Placeholder 2"/>
          <p:cNvGraphicFramePr>
            <a:graphicFrameLocks/>
          </p:cNvGraphicFramePr>
          <p:nvPr>
            <p:extLst>
              <p:ext uri="{D42A27DB-BD31-4B8C-83A1-F6EECF244321}">
                <p14:modId xmlns:p14="http://schemas.microsoft.com/office/powerpoint/2010/main" val="3827692322"/>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Study New Services and Markets Technology Enablers – enhanced</a:t>
                      </a:r>
                      <a:r>
                        <a:rPr lang="en-GB" sz="1400" b="1" kern="1200" baseline="0" noProof="0" dirty="0" smtClean="0">
                          <a:solidFill>
                            <a:schemeClr val="accent3">
                              <a:lumMod val="50000"/>
                            </a:schemeClr>
                          </a:solidFill>
                          <a:latin typeface="Arial" pitchFamily="34" charset="0"/>
                          <a:cs typeface="Arial" pitchFamily="34" charset="0"/>
                        </a:rPr>
                        <a:t> Mobile Broadband</a:t>
                      </a:r>
                      <a:endParaRPr lang="en-GB" sz="1400" b="1" kern="1200" noProof="0" dirty="0" smtClean="0">
                        <a:solidFill>
                          <a:schemeClr val="accent3">
                            <a:lumMod val="50000"/>
                          </a:schemeClr>
                        </a:solidFill>
                        <a:latin typeface="Arial" pitchFamily="34" charset="0"/>
                        <a:cs typeface="Arial" pitchFamily="34"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SA#72 (06/2016)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40%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2285581695"/>
              </p:ext>
            </p:extLst>
          </p:nvPr>
        </p:nvGraphicFramePr>
        <p:xfrm>
          <a:off x="239955" y="2362368"/>
          <a:ext cx="8661399" cy="3667789"/>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SP-150761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S1-153198)</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study is to develop use cases and identify the related consolidated potential requirements to enable 3GPP network operators to support enhanced Mobile Broadband (</a:t>
                      </a:r>
                      <a:r>
                        <a:rPr lang="en-GB" sz="1600" b="0" kern="1200" dirty="0" err="1" smtClean="0">
                          <a:solidFill>
                            <a:schemeClr val="accent3">
                              <a:lumMod val="50000"/>
                            </a:schemeClr>
                          </a:solidFill>
                          <a:latin typeface="Arial" pitchFamily="34" charset="0"/>
                          <a:ea typeface="+mn-ea"/>
                          <a:cs typeface="Arial" pitchFamily="34" charset="0"/>
                        </a:rPr>
                        <a:t>eMBB</a:t>
                      </a:r>
                      <a:r>
                        <a:rPr lang="en-GB" sz="1600" b="0" kern="1200" dirty="0" smtClean="0">
                          <a:solidFill>
                            <a:schemeClr val="accent3">
                              <a:lumMod val="50000"/>
                            </a:schemeClr>
                          </a:solidFill>
                          <a:latin typeface="Arial" pitchFamily="34" charset="0"/>
                          <a:ea typeface="+mn-ea"/>
                          <a:cs typeface="Arial" pitchFamily="34" charset="0"/>
                        </a:rPr>
                        <a:t>) scenarios.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study will cover the enhanced Mobile Broadband scenarios with high capacity needed everywhere, e.g. indoor /density urban coverage, and with rapidly moving devices in order to support new applications.   </a:t>
                      </a:r>
                      <a:endParaRPr lang="en-GB" sz="1600" b="0" kern="1200" baseline="0" dirty="0" smtClean="0">
                        <a:solidFill>
                          <a:schemeClr val="accent3">
                            <a:lumMod val="50000"/>
                          </a:schemeClr>
                        </a:solidFill>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Skeleton,</a:t>
                      </a:r>
                      <a:r>
                        <a:rPr lang="en-GB" sz="1600" b="0" u="none" kern="1200" baseline="0" dirty="0" smtClean="0">
                          <a:solidFill>
                            <a:schemeClr val="accent3">
                              <a:lumMod val="50000"/>
                            </a:schemeClr>
                          </a:solidFill>
                          <a:latin typeface="Arial" pitchFamily="34" charset="0"/>
                          <a:ea typeface="+mn-ea"/>
                          <a:cs typeface="Arial" pitchFamily="34" charset="0"/>
                        </a:rPr>
                        <a:t> scope and introduction for a TR on FS_SMARTER-</a:t>
                      </a:r>
                      <a:r>
                        <a:rPr lang="en-GB" sz="1600" b="0" u="none" kern="1200" baseline="0" dirty="0" err="1" smtClean="0">
                          <a:solidFill>
                            <a:schemeClr val="accent3">
                              <a:lumMod val="50000"/>
                            </a:schemeClr>
                          </a:solidFill>
                          <a:latin typeface="Arial" pitchFamily="34" charset="0"/>
                          <a:ea typeface="+mn-ea"/>
                          <a:cs typeface="Arial" pitchFamily="34" charset="0"/>
                        </a:rPr>
                        <a:t>eMBB</a:t>
                      </a:r>
                      <a:endParaRPr lang="en-GB" sz="1600" b="0" u="none"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Four</a:t>
                      </a:r>
                      <a:r>
                        <a:rPr lang="en-GB" sz="1600" b="0" u="none" kern="1200" baseline="0" dirty="0" smtClean="0">
                          <a:solidFill>
                            <a:schemeClr val="accent3">
                              <a:lumMod val="50000"/>
                            </a:schemeClr>
                          </a:solidFill>
                          <a:latin typeface="Arial" pitchFamily="34" charset="0"/>
                          <a:ea typeface="+mn-ea"/>
                          <a:cs typeface="Arial" pitchFamily="34" charset="0"/>
                        </a:rPr>
                        <a:t> use case families agreed</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baseline="0" dirty="0" smtClean="0">
                          <a:solidFill>
                            <a:schemeClr val="accent3">
                              <a:lumMod val="50000"/>
                            </a:schemeClr>
                          </a:solidFill>
                          <a:latin typeface="Arial" pitchFamily="34" charset="0"/>
                          <a:ea typeface="+mn-ea"/>
                          <a:cs typeface="Arial" pitchFamily="34" charset="0"/>
                        </a:rPr>
                        <a:t>Use cases and associated requirements provided for all families</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26500602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GB" dirty="0" smtClean="0"/>
              <a:t>FS_SMARTER-NEO</a:t>
            </a:r>
          </a:p>
        </p:txBody>
      </p:sp>
      <p:graphicFrame>
        <p:nvGraphicFramePr>
          <p:cNvPr id="7" name="Content Placeholder 2"/>
          <p:cNvGraphicFramePr>
            <a:graphicFrameLocks/>
          </p:cNvGraphicFramePr>
          <p:nvPr>
            <p:extLst>
              <p:ext uri="{D42A27DB-BD31-4B8C-83A1-F6EECF244321}">
                <p14:modId xmlns:p14="http://schemas.microsoft.com/office/powerpoint/2010/main" val="4088122798"/>
              </p:ext>
            </p:extLst>
          </p:nvPr>
        </p:nvGraphicFramePr>
        <p:xfrm>
          <a:off x="241300" y="1362075"/>
          <a:ext cx="8655050" cy="991283"/>
        </p:xfrm>
        <a:graphic>
          <a:graphicData uri="http://schemas.openxmlformats.org/drawingml/2006/table">
            <a:tbl>
              <a:tblPr firstRow="1" bandRow="1">
                <a:tableStyleId>{8799B23B-EC83-4686-B30A-512413B5E67A}</a:tableStyleId>
              </a:tblPr>
              <a:tblGrid>
                <a:gridCol w="3138858"/>
                <a:gridCol w="1795573"/>
                <a:gridCol w="829533"/>
                <a:gridCol w="829533"/>
                <a:gridCol w="2061553"/>
              </a:tblGrid>
              <a:tr h="29039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 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51" marB="45651"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6" marB="45616" anchor="ctr"/>
                </a:tc>
                <a:tc>
                  <a:txBody>
                    <a:bodyPr/>
                    <a:lstStyle/>
                    <a:p>
                      <a:pPr>
                        <a:lnSpc>
                          <a:spcPct val="100000"/>
                        </a:lnSpc>
                      </a:pPr>
                      <a:r>
                        <a:rPr lang="de-DE" sz="1400" b="1" kern="1200" dirty="0" smtClean="0">
                          <a:solidFill>
                            <a:schemeClr val="accent3">
                              <a:lumMod val="50000"/>
                            </a:schemeClr>
                          </a:solidFill>
                          <a:latin typeface="Arial" pitchFamily="34" charset="0"/>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6" marB="45616"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51" marB="45651" anchor="ctr" horzOverflow="overflow"/>
                </a:tc>
              </a:tr>
              <a:tr h="501609">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Study on New Services and Markets Technology Enablers – </a:t>
                      </a:r>
                      <a:r>
                        <a:rPr lang="en-GB" sz="1400" b="1" kern="1200" noProof="0" dirty="0" smtClean="0">
                          <a:solidFill>
                            <a:schemeClr val="accent3">
                              <a:lumMod val="50000"/>
                            </a:schemeClr>
                          </a:solidFill>
                          <a:latin typeface="Arial" pitchFamily="34" charset="0"/>
                          <a:cs typeface="Arial" pitchFamily="34" charset="0"/>
                        </a:rPr>
                        <a:t>Network Operation</a:t>
                      </a:r>
                      <a:endParaRPr lang="en-GB" sz="1400" b="1" kern="1200" noProof="0" dirty="0" smtClean="0">
                        <a:solidFill>
                          <a:schemeClr val="accent3">
                            <a:lumMod val="50000"/>
                          </a:schemeClr>
                        </a:solidFill>
                        <a:latin typeface="Arial" pitchFamily="34" charset="0"/>
                        <a:cs typeface="Arial" pitchFamily="34" charset="0"/>
                      </a:endParaRPr>
                    </a:p>
                  </a:txBody>
                  <a:tcPr marL="45735" marR="45735" marT="45654" marB="4565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SA#72 (06/2016)</a:t>
                      </a:r>
                      <a:r>
                        <a:rPr lang="en-GB" sz="1400" b="1" kern="1200" baseline="0" dirty="0" smtClean="0">
                          <a:solidFill>
                            <a:srgbClr val="C00000"/>
                          </a:solidFill>
                          <a:latin typeface="Arial" pitchFamily="34" charset="0"/>
                          <a:ea typeface="+mn-ea"/>
                          <a:cs typeface="Arial" pitchFamily="34" charset="0"/>
                          <a:sym typeface="Wingdings" pitchFamily="2" charset="2"/>
                        </a:rPr>
                        <a:t> </a:t>
                      </a:r>
                      <a:endParaRPr lang="en-GB" sz="1400" b="1" kern="1200" baseline="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30%</a:t>
                      </a:r>
                      <a:endParaRPr lang="en-GB" sz="14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a:t>
                      </a:r>
                    </a:p>
                  </a:txBody>
                  <a:tcPr marL="45735" marR="45735" marT="45643" marB="45643"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US" sz="1400" b="1" kern="1200" noProof="0" dirty="0" smtClean="0">
                          <a:solidFill>
                            <a:srgbClr val="FF0000"/>
                          </a:solidFill>
                          <a:latin typeface="Arial" pitchFamily="34" charset="0"/>
                          <a:ea typeface="+mn-ea"/>
                          <a:cs typeface="Arial" pitchFamily="34" charset="0"/>
                        </a:rPr>
                        <a:t>New WID</a:t>
                      </a:r>
                      <a:endParaRPr lang="en-US" sz="900" b="1" kern="1200" noProof="0" dirty="0" smtClean="0">
                        <a:solidFill>
                          <a:srgbClr val="FF0000"/>
                        </a:solidFill>
                        <a:latin typeface="Arial" pitchFamily="34" charset="0"/>
                        <a:ea typeface="+mn-ea"/>
                        <a:cs typeface="Arial" pitchFamily="34" charset="0"/>
                      </a:endParaRPr>
                    </a:p>
                  </a:txBody>
                  <a:tcPr marL="45735" marR="45735" marT="45643" marB="45643" anchor="ctr" horzOverflow="overflow">
                    <a:noFill/>
                  </a:tcPr>
                </a:tc>
              </a:tr>
            </a:tbl>
          </a:graphicData>
        </a:graphic>
      </p:graphicFrame>
      <p:sp>
        <p:nvSpPr>
          <p:cNvPr id="19479" name="Text Box 105"/>
          <p:cNvSpPr txBox="1">
            <a:spLocks noChangeArrowheads="1"/>
          </p:cNvSpPr>
          <p:nvPr/>
        </p:nvSpPr>
        <p:spPr bwMode="auto">
          <a:xfrm>
            <a:off x="250825" y="6189663"/>
            <a:ext cx="7883525" cy="13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1pPr>
            <a:lvl2pPr marL="742950" indent="-28575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2pPr>
            <a:lvl3pPr marL="11430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3pPr>
            <a:lvl4pPr marL="16002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4pPr>
            <a:lvl5pPr marL="2057400" indent="-228600" eaLnBrk="0" hangingPunct="0">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5pPr>
            <a:lvl6pPr marL="25146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6pPr>
            <a:lvl7pPr marL="29718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7pPr>
            <a:lvl8pPr marL="34290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8pPr>
            <a:lvl9pPr marL="3886200" indent="-228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Lst>
              <a:defRPr sz="1000">
                <a:solidFill>
                  <a:schemeClr val="tx1"/>
                </a:solidFill>
                <a:latin typeface="Arial" charset="0"/>
                <a:cs typeface="Arial" charset="0"/>
              </a:defRPr>
            </a:lvl9pPr>
          </a:lstStyle>
          <a:p>
            <a:pPr eaLnBrk="1" hangingPunct="1">
              <a:lnSpc>
                <a:spcPct val="74000"/>
              </a:lnSpc>
              <a:spcBef>
                <a:spcPct val="50000"/>
              </a:spcBef>
              <a:buFont typeface="Arial" charset="0"/>
              <a:buNone/>
            </a:pPr>
            <a:r>
              <a:rPr lang="en-GB" sz="1200" b="1" dirty="0">
                <a:solidFill>
                  <a:srgbClr val="000000"/>
                </a:solidFill>
              </a:rPr>
              <a:t>WI status is shown as the completion percentage of WID objectives reflected in the content of agreed CRs</a:t>
            </a:r>
            <a:endParaRPr lang="it-IT" sz="1200" b="1" i="1" dirty="0">
              <a:solidFill>
                <a:srgbClr val="333399"/>
              </a:solidFill>
            </a:endParaRPr>
          </a:p>
        </p:txBody>
      </p:sp>
      <p:graphicFrame>
        <p:nvGraphicFramePr>
          <p:cNvPr id="6" name="Table 5"/>
          <p:cNvGraphicFramePr>
            <a:graphicFrameLocks noGrp="1"/>
          </p:cNvGraphicFramePr>
          <p:nvPr>
            <p:extLst>
              <p:ext uri="{D42A27DB-BD31-4B8C-83A1-F6EECF244321}">
                <p14:modId xmlns:p14="http://schemas.microsoft.com/office/powerpoint/2010/main" val="3844536726"/>
              </p:ext>
            </p:extLst>
          </p:nvPr>
        </p:nvGraphicFramePr>
        <p:xfrm>
          <a:off x="239955" y="2362368"/>
          <a:ext cx="8661399" cy="3141120"/>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15.2.1</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17701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New Work Item presented to this plenary for approval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SP-150762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S1-153203)</a:t>
                      </a:r>
                      <a:endParaRPr lang="en-GB" sz="1600" b="0" kern="1200" dirty="0" smtClean="0">
                        <a:solidFill>
                          <a:srgbClr val="FF0000"/>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The objective of this study is to identify and document the key families of use cases and their consolidated potential requirements and to capture desired system requirements and capabilities to enable 3GPP network operators to support the needs of new scenarios and markets related to network operation. </a:t>
                      </a:r>
                      <a:endParaRPr lang="en-GB" sz="1600" b="0" kern="1200" baseline="0" dirty="0" smtClean="0">
                        <a:solidFill>
                          <a:schemeClr val="accent3">
                            <a:lumMod val="50000"/>
                          </a:schemeClr>
                        </a:solidFill>
                        <a:latin typeface="Arial" pitchFamily="34" charset="0"/>
                        <a:ea typeface="+mn-ea"/>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lang="en-GB" sz="1600" b="1" u="sng" kern="1200" baseline="0" dirty="0" smtClean="0">
                          <a:solidFill>
                            <a:schemeClr val="accent3">
                              <a:lumMod val="50000"/>
                            </a:schemeClr>
                          </a:solidFill>
                          <a:latin typeface="Arial" pitchFamily="34" charset="0"/>
                          <a:ea typeface="+mn-ea"/>
                          <a:cs typeface="Arial" pitchFamily="34" charset="0"/>
                        </a:rPr>
                        <a:t>Progress:</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Skeleton,</a:t>
                      </a:r>
                      <a:r>
                        <a:rPr lang="en-GB" sz="1600" b="0" u="none" kern="1200" baseline="0" dirty="0" smtClean="0">
                          <a:solidFill>
                            <a:schemeClr val="accent3">
                              <a:lumMod val="50000"/>
                            </a:schemeClr>
                          </a:solidFill>
                          <a:latin typeface="Arial" pitchFamily="34" charset="0"/>
                          <a:ea typeface="+mn-ea"/>
                          <a:cs typeface="Arial" pitchFamily="34" charset="0"/>
                        </a:rPr>
                        <a:t> scope and introduction for a TR on FS_SMARTER-NEO</a:t>
                      </a:r>
                      <a:endParaRPr lang="en-GB" sz="1600" b="0" u="none" kern="120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dirty="0" smtClean="0">
                          <a:solidFill>
                            <a:schemeClr val="accent3">
                              <a:lumMod val="50000"/>
                            </a:schemeClr>
                          </a:solidFill>
                          <a:latin typeface="Arial" pitchFamily="34" charset="0"/>
                          <a:ea typeface="+mn-ea"/>
                          <a:cs typeface="Arial" pitchFamily="34" charset="0"/>
                        </a:rPr>
                        <a:t>Descriptions</a:t>
                      </a:r>
                      <a:r>
                        <a:rPr lang="en-GB" sz="1600" b="0" u="none" kern="1200" baseline="0" dirty="0" smtClean="0">
                          <a:solidFill>
                            <a:schemeClr val="accent3">
                              <a:lumMod val="50000"/>
                            </a:schemeClr>
                          </a:solidFill>
                          <a:latin typeface="Arial" pitchFamily="34" charset="0"/>
                          <a:ea typeface="+mn-ea"/>
                          <a:cs typeface="Arial" pitchFamily="34" charset="0"/>
                        </a:rPr>
                        <a:t> and potential requirements for each use case family</a:t>
                      </a: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lang="en-GB" sz="1600" b="0" u="none" kern="1200" baseline="0" dirty="0" smtClean="0">
                          <a:solidFill>
                            <a:schemeClr val="accent3">
                              <a:lumMod val="50000"/>
                            </a:schemeClr>
                          </a:solidFill>
                          <a:latin typeface="Arial" pitchFamily="34" charset="0"/>
                          <a:ea typeface="+mn-ea"/>
                          <a:cs typeface="Arial" pitchFamily="34" charset="0"/>
                        </a:rPr>
                        <a:t>Security was added as a new family</a:t>
                      </a:r>
                      <a:endParaRPr lang="en-GB" sz="1600" b="0" u="none"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26500602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FS_MCVideo</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1481836467"/>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Video over LTE</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100%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200" b="1" i="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4289060055"/>
              </p:ext>
            </p:extLst>
          </p:nvPr>
        </p:nvGraphicFramePr>
        <p:xfrm>
          <a:off x="237762" y="2299849"/>
          <a:ext cx="8661399" cy="2160934"/>
        </p:xfrm>
        <a:graphic>
          <a:graphicData uri="http://schemas.openxmlformats.org/drawingml/2006/table">
            <a:tbl>
              <a:tblPr firstRow="1" bandRow="1">
                <a:tableStyleId>{8799B23B-EC83-4686-B30A-512413B5E67A}</a:tableStyleId>
              </a:tblPr>
              <a:tblGrid>
                <a:gridCol w="8661399"/>
              </a:tblGrid>
              <a:tr h="24012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15.2.2</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644137">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Draft TR 22.879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SP-150763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S1-154456 (TR); S1-154576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22.879:</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Requirement</a:t>
                      </a:r>
                      <a:r>
                        <a:rPr lang="en-GB" sz="1600" b="0" kern="1200" baseline="0" dirty="0" smtClean="0">
                          <a:solidFill>
                            <a:schemeClr val="accent3">
                              <a:lumMod val="50000"/>
                            </a:schemeClr>
                          </a:solidFill>
                          <a:latin typeface="Arial" pitchFamily="34" charset="0"/>
                          <a:ea typeface="+mn-ea"/>
                          <a:cs typeface="Arial" pitchFamily="34" charset="0"/>
                        </a:rPr>
                        <a:t> consolidation</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Conclusion to proceed with normative work</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380418744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FS_MCDATA</a:t>
            </a:r>
          </a:p>
        </p:txBody>
      </p:sp>
      <p:graphicFrame>
        <p:nvGraphicFramePr>
          <p:cNvPr id="5" name="Content Placeholder 2"/>
          <p:cNvGraphicFramePr>
            <a:graphicFrameLocks/>
          </p:cNvGraphicFramePr>
          <p:nvPr>
            <p:extLst>
              <p:ext uri="{D42A27DB-BD31-4B8C-83A1-F6EECF244321}">
                <p14:modId xmlns:p14="http://schemas.microsoft.com/office/powerpoint/2010/main" val="2478245188"/>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Mission Critical Data Communications </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100%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90%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200" b="1" i="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3853522368"/>
              </p:ext>
            </p:extLst>
          </p:nvPr>
        </p:nvGraphicFramePr>
        <p:xfrm>
          <a:off x="237762" y="2299848"/>
          <a:ext cx="8661399" cy="2160934"/>
        </p:xfrm>
        <a:graphic>
          <a:graphicData uri="http://schemas.openxmlformats.org/drawingml/2006/table">
            <a:tbl>
              <a:tblPr firstRow="1" bandRow="1">
                <a:tableStyleId>{8799B23B-EC83-4686-B30A-512413B5E67A}</a:tableStyleId>
              </a:tblPr>
              <a:tblGrid>
                <a:gridCol w="8661399"/>
              </a:tblGrid>
              <a:tr h="29596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15.2.3</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79818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Draft TR 22.880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SP-150764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S1-154457 (TR); S1-154577 (Cover page)</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22.880:</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Requirement</a:t>
                      </a:r>
                      <a:r>
                        <a:rPr lang="en-GB" sz="1600" b="0" kern="1200" baseline="0" dirty="0" smtClean="0">
                          <a:solidFill>
                            <a:schemeClr val="accent3">
                              <a:lumMod val="50000"/>
                            </a:schemeClr>
                          </a:solidFill>
                          <a:latin typeface="Arial" pitchFamily="34" charset="0"/>
                          <a:ea typeface="+mn-ea"/>
                          <a:cs typeface="Arial" pitchFamily="34" charset="0"/>
                        </a:rPr>
                        <a:t> consolidation</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Conclusion to proceed with normative work</a:t>
                      </a: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356174915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smtClean="0"/>
              <a:t>Meetings</a:t>
            </a:r>
          </a:p>
        </p:txBody>
      </p:sp>
      <p:sp>
        <p:nvSpPr>
          <p:cNvPr id="5123" name="Content Placeholder 1"/>
          <p:cNvSpPr>
            <a:spLocks noGrp="1"/>
          </p:cNvSpPr>
          <p:nvPr>
            <p:ph idx="1"/>
          </p:nvPr>
        </p:nvSpPr>
        <p:spPr/>
        <p:txBody>
          <a:bodyPr/>
          <a:lstStyle/>
          <a:p>
            <a:r>
              <a:rPr lang="en-GB" sz="2400" dirty="0" smtClean="0"/>
              <a:t>SA1#71bis: 19 – 21 October 2015</a:t>
            </a:r>
          </a:p>
          <a:p>
            <a:pPr lvl="1"/>
            <a:r>
              <a:rPr lang="en-GB" sz="2000" dirty="0" smtClean="0"/>
              <a:t>Held in Vancouver, Canada</a:t>
            </a:r>
          </a:p>
          <a:p>
            <a:pPr lvl="1"/>
            <a:r>
              <a:rPr lang="en-GB" sz="2000" dirty="0" smtClean="0"/>
              <a:t>Hosted by North American Friends of 3GPP</a:t>
            </a:r>
          </a:p>
          <a:p>
            <a:r>
              <a:rPr lang="en-GB" sz="2400" dirty="0" smtClean="0"/>
              <a:t>SA1#72: 16 – 20 November 2015</a:t>
            </a:r>
          </a:p>
          <a:p>
            <a:pPr lvl="1"/>
            <a:r>
              <a:rPr lang="en-GB" sz="2000" dirty="0" smtClean="0"/>
              <a:t>Held in Anaheim, CA, US</a:t>
            </a:r>
          </a:p>
          <a:p>
            <a:pPr lvl="1"/>
            <a:r>
              <a:rPr lang="en-GB" sz="2000" dirty="0"/>
              <a:t>Hosted by North American Friends of 3GPP</a:t>
            </a:r>
            <a:endParaRPr lang="en-GB" sz="2000" dirty="0" smtClean="0"/>
          </a:p>
          <a:p>
            <a:r>
              <a:rPr lang="en-GB" sz="2400" dirty="0" smtClean="0"/>
              <a:t>Drafting sessions held at SA1#72</a:t>
            </a:r>
          </a:p>
          <a:p>
            <a:pPr lvl="1"/>
            <a:r>
              <a:rPr lang="en-GB" sz="2000" dirty="0" smtClean="0"/>
              <a:t>SMARTER: </a:t>
            </a:r>
            <a:r>
              <a:rPr lang="en-GB" sz="2000" dirty="0"/>
              <a:t>Mark </a:t>
            </a:r>
            <a:r>
              <a:rPr lang="en-GB" sz="2000" dirty="0" err="1"/>
              <a:t>Younge</a:t>
            </a:r>
            <a:r>
              <a:rPr lang="en-GB" sz="2000" dirty="0"/>
              <a:t> (T-Mobile US)</a:t>
            </a:r>
          </a:p>
          <a:p>
            <a:pPr lvl="1"/>
            <a:r>
              <a:rPr lang="en-GB" sz="2000" dirty="0" smtClean="0"/>
              <a:t>Mission Critical: </a:t>
            </a:r>
            <a:r>
              <a:rPr lang="en-GB" sz="2000" dirty="0" err="1"/>
              <a:t>Antonella</a:t>
            </a:r>
            <a:r>
              <a:rPr lang="en-GB" sz="2000" dirty="0"/>
              <a:t> Napolitano (Telecom Italia)</a:t>
            </a:r>
            <a:r>
              <a:rPr lang="en-GB" sz="2000" dirty="0" smtClean="0"/>
              <a:t> </a:t>
            </a:r>
          </a:p>
          <a:p>
            <a:pPr lvl="1"/>
            <a:r>
              <a:rPr lang="en-GB" sz="2000" dirty="0" smtClean="0"/>
              <a:t>V2X: </a:t>
            </a:r>
            <a:r>
              <a:rPr lang="en-GB" sz="2000" dirty="0" err="1" smtClean="0"/>
              <a:t>Antonella</a:t>
            </a:r>
            <a:r>
              <a:rPr lang="en-GB" sz="2000" dirty="0" smtClean="0"/>
              <a:t> </a:t>
            </a:r>
            <a:r>
              <a:rPr lang="en-GB" sz="2000" dirty="0"/>
              <a:t>Napolitano (Telecom Italia</a:t>
            </a:r>
            <a:r>
              <a:rPr lang="en-GB" sz="2000" dirty="0" smtClean="0"/>
              <a:t>)</a:t>
            </a:r>
            <a:endParaRPr lang="en-GB" sz="2000" dirty="0"/>
          </a:p>
          <a:p>
            <a:pPr lvl="1"/>
            <a:r>
              <a:rPr lang="en-GB" sz="2000" dirty="0" err="1"/>
              <a:t>FS_EnTV</a:t>
            </a:r>
            <a:r>
              <a:rPr lang="en-GB" sz="2000" dirty="0"/>
              <a:t>: </a:t>
            </a:r>
            <a:r>
              <a:rPr lang="en-GB" sz="2000" dirty="0" err="1" smtClean="0"/>
              <a:t>Toon</a:t>
            </a:r>
            <a:r>
              <a:rPr lang="en-GB" sz="2000" dirty="0" smtClean="0"/>
              <a:t> </a:t>
            </a:r>
            <a:r>
              <a:rPr lang="en-GB" sz="2000" dirty="0" err="1" smtClean="0"/>
              <a:t>Norp</a:t>
            </a:r>
            <a:r>
              <a:rPr lang="en-GB" sz="2000" dirty="0" smtClean="0"/>
              <a:t> (KPN)</a:t>
            </a:r>
          </a:p>
          <a:p>
            <a:pPr lvl="1"/>
            <a:r>
              <a:rPr lang="en-GB" sz="2000" dirty="0" smtClean="0"/>
              <a:t>Other work items: </a:t>
            </a:r>
            <a:r>
              <a:rPr lang="en-GB" sz="2000" dirty="0" err="1" smtClean="0"/>
              <a:t>Toon</a:t>
            </a:r>
            <a:r>
              <a:rPr lang="en-GB" sz="2000" dirty="0" smtClean="0"/>
              <a:t> </a:t>
            </a:r>
            <a:r>
              <a:rPr lang="en-GB" sz="2000" dirty="0" err="1" smtClean="0"/>
              <a:t>Norp</a:t>
            </a:r>
            <a:r>
              <a:rPr lang="en-GB" sz="2000" dirty="0" smtClean="0"/>
              <a:t> (KPN)</a:t>
            </a:r>
            <a:endParaRPr lang="en-GB" sz="2000" dirty="0"/>
          </a:p>
          <a:p>
            <a:pPr lvl="1"/>
            <a:endParaRPr lang="en-GB" sz="2000" dirty="0"/>
          </a:p>
          <a:p>
            <a:pPr marL="914400" lvl="2" indent="0">
              <a:buNone/>
            </a:pPr>
            <a:endParaRPr lang="en-GB" sz="1800" b="1" dirty="0"/>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smtClean="0"/>
              <a:t>FS_V2XLTE</a:t>
            </a:r>
          </a:p>
        </p:txBody>
      </p:sp>
      <p:graphicFrame>
        <p:nvGraphicFramePr>
          <p:cNvPr id="5" name="Content Placeholder 2"/>
          <p:cNvGraphicFramePr>
            <a:graphicFrameLocks/>
          </p:cNvGraphicFramePr>
          <p:nvPr>
            <p:extLst>
              <p:ext uri="{D42A27DB-BD31-4B8C-83A1-F6EECF244321}">
                <p14:modId xmlns:p14="http://schemas.microsoft.com/office/powerpoint/2010/main" val="114331293"/>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LTE support for V2X services</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100%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75%</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1212727449"/>
              </p:ext>
            </p:extLst>
          </p:nvPr>
        </p:nvGraphicFramePr>
        <p:xfrm>
          <a:off x="237762" y="2299849"/>
          <a:ext cx="8661399" cy="3667789"/>
        </p:xfrm>
        <a:graphic>
          <a:graphicData uri="http://schemas.openxmlformats.org/drawingml/2006/table">
            <a:tbl>
              <a:tblPr firstRow="1" bandRow="1">
                <a:tableStyleId>{8799B23B-EC83-4686-B30A-512413B5E67A}</a:tableStyleId>
              </a:tblPr>
              <a:tblGrid>
                <a:gridCol w="8661399"/>
              </a:tblGrid>
              <a:tr h="27237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15.2.4</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2587263">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Draft TR 22.885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SP-150765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S1-154458 (TR); S1-154594 (Cover page)</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TSG SA is requested to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coordinate exchange of information between 3GPP and automotive/transportation related SDOs and industry fora as well as relevant government agencies.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We expect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automotive/transportation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to become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an important sector for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3GPP. This requires involvement of, and/or interaction with the </a:t>
                      </a:r>
                      <a:r>
                        <a:rPr kumimoji="0" lang="en-GB" sz="1600" b="1" u="none" strike="noStrike" kern="1200" cap="none" spc="0" normalizeH="0" baseline="0" noProof="0" smtClean="0">
                          <a:ln>
                            <a:noFill/>
                          </a:ln>
                          <a:solidFill>
                            <a:srgbClr val="FF0000"/>
                          </a:solidFill>
                          <a:effectLst/>
                          <a:uLnTx/>
                          <a:uFillTx/>
                          <a:latin typeface="Arial" pitchFamily="34" charset="0"/>
                          <a:cs typeface="Arial" pitchFamily="34" charset="0"/>
                        </a:rPr>
                        <a:t>relevant organisations.</a:t>
                      </a:r>
                      <a:endPar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 typeface="Arial" panose="020B0604020202020204" pitchFamily="34" charset="0"/>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22.885:</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Consolidation of V2X potential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Spectrum usage</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Clean up of use cases and TR</a:t>
                      </a:r>
                    </a:p>
                  </a:txBody>
                  <a:tcPr marL="45728" marR="45728" marT="45644" marB="45644"/>
                </a:tc>
              </a:tr>
            </a:tbl>
          </a:graphicData>
        </a:graphic>
      </p:graphicFrame>
    </p:spTree>
    <p:extLst>
      <p:ext uri="{BB962C8B-B14F-4D97-AF65-F5344CB8AC3E}">
        <p14:creationId xmlns:p14="http://schemas.microsoft.com/office/powerpoint/2010/main" val="849663825"/>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a:t>FS_EnTV</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3941232503"/>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da-DK" sz="1400" b="1" kern="1200" noProof="0" dirty="0" smtClean="0">
                          <a:solidFill>
                            <a:schemeClr val="accent3">
                              <a:lumMod val="50000"/>
                            </a:schemeClr>
                          </a:solidFill>
                          <a:latin typeface="Arial" pitchFamily="34" charset="0"/>
                          <a:cs typeface="Arial" pitchFamily="34" charset="0"/>
                        </a:rPr>
                        <a:t>3GPP Enhancement for TV Video service</a:t>
                      </a:r>
                      <a:endParaRPr lang="en-GB" sz="1400" b="1" kern="1200" noProof="0" dirty="0" smtClean="0">
                        <a:solidFill>
                          <a:schemeClr val="accent3">
                            <a:lumMod val="50000"/>
                          </a:schemeClr>
                        </a:solidFill>
                        <a:latin typeface="Arial" pitchFamily="34" charset="0"/>
                        <a:cs typeface="Arial" pitchFamily="34" charset="0"/>
                      </a:endParaRP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100%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75%</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2472336238"/>
              </p:ext>
            </p:extLst>
          </p:nvPr>
        </p:nvGraphicFramePr>
        <p:xfrm>
          <a:off x="237762" y="2299849"/>
          <a:ext cx="8661399" cy="3060666"/>
        </p:xfrm>
        <a:graphic>
          <a:graphicData uri="http://schemas.openxmlformats.org/drawingml/2006/table">
            <a:tbl>
              <a:tblPr firstRow="1" bandRow="1">
                <a:tableStyleId>{8799B23B-EC83-4686-B30A-512413B5E67A}</a:tableStyleId>
              </a:tblPr>
              <a:tblGrid>
                <a:gridCol w="8661399"/>
              </a:tblGrid>
              <a:tr h="300822">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15.2.5</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324588">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Draft TR 22.816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SP-150766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S1-154459 (TR); S1-154587 (Cover page)</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22.816:</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Addition of  use case on fixed reception for TV programs</a:t>
                      </a:r>
                      <a:endParaRPr lang="en-US" sz="1600" b="0" kern="1200" baseline="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600" b="0" kern="1200" baseline="0" dirty="0" smtClean="0">
                          <a:solidFill>
                            <a:schemeClr val="accent3">
                              <a:lumMod val="50000"/>
                            </a:schemeClr>
                          </a:solidFill>
                          <a:latin typeface="Arial" pitchFamily="34" charset="0"/>
                          <a:ea typeface="+mn-ea"/>
                          <a:cs typeface="Arial" pitchFamily="34" charset="0"/>
                        </a:rPr>
                        <a:t>Clean up of TR</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600" b="0" kern="1200" baseline="0" dirty="0" smtClean="0">
                          <a:solidFill>
                            <a:schemeClr val="accent3">
                              <a:lumMod val="50000"/>
                            </a:schemeClr>
                          </a:solidFill>
                          <a:latin typeface="Arial" pitchFamily="34" charset="0"/>
                          <a:ea typeface="+mn-ea"/>
                          <a:cs typeface="Arial" pitchFamily="34" charset="0"/>
                        </a:rPr>
                        <a:t>Update of potential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600" b="0" kern="1200" baseline="0" dirty="0" smtClean="0">
                          <a:solidFill>
                            <a:schemeClr val="accent3">
                              <a:lumMod val="50000"/>
                            </a:schemeClr>
                          </a:solidFill>
                          <a:latin typeface="Arial" pitchFamily="34" charset="0"/>
                          <a:ea typeface="+mn-ea"/>
                          <a:cs typeface="Arial" pitchFamily="34" charset="0"/>
                        </a:rPr>
                        <a:t>Consolidation of potential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US" sz="1600" b="0" kern="1200" baseline="0" dirty="0" smtClean="0">
                          <a:solidFill>
                            <a:schemeClr val="accent3">
                              <a:lumMod val="50000"/>
                            </a:schemeClr>
                          </a:solidFill>
                          <a:latin typeface="Arial" pitchFamily="34" charset="0"/>
                          <a:ea typeface="+mn-ea"/>
                          <a:cs typeface="Arial" pitchFamily="34" charset="0"/>
                        </a:rPr>
                        <a:t>Conclusions</a:t>
                      </a:r>
                    </a:p>
                  </a:txBody>
                  <a:tcPr marL="45728" marR="45728" marT="45644" marB="45644" anchor="ctr"/>
                </a:tc>
              </a:tr>
            </a:tbl>
          </a:graphicData>
        </a:graphic>
      </p:graphicFrame>
    </p:spTree>
    <p:extLst>
      <p:ext uri="{BB962C8B-B14F-4D97-AF65-F5344CB8AC3E}">
        <p14:creationId xmlns:p14="http://schemas.microsoft.com/office/powerpoint/2010/main" val="3313105204"/>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a:t>FS_PPEPO_LTE</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772033243"/>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Paging Policy Enhancements and Procedure Optimizations in LTE</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100%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chemeClr val="accent3">
                              <a:lumMod val="50000"/>
                            </a:schemeClr>
                          </a:solidFill>
                          <a:latin typeface="Arial" pitchFamily="34" charset="0"/>
                          <a:ea typeface="+mn-ea"/>
                          <a:cs typeface="Arial" pitchFamily="34" charset="0"/>
                        </a:rPr>
                        <a:t>60%</a:t>
                      </a: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03/2015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27" marR="45727" marT="45609" marB="45609" anchor="ctr" horzOverflow="overflow">
                    <a:noFill/>
                  </a:tcPr>
                </a:tc>
              </a:tr>
            </a:tbl>
          </a:graphicData>
        </a:graphic>
      </p:graphicFrame>
      <p:graphicFrame>
        <p:nvGraphicFramePr>
          <p:cNvPr id="6" name="Content Placeholder 2"/>
          <p:cNvGraphicFramePr>
            <a:graphicFrameLocks/>
          </p:cNvGraphicFramePr>
          <p:nvPr>
            <p:extLst>
              <p:ext uri="{D42A27DB-BD31-4B8C-83A1-F6EECF244321}">
                <p14:modId xmlns:p14="http://schemas.microsoft.com/office/powerpoint/2010/main" val="2789128313"/>
              </p:ext>
            </p:extLst>
          </p:nvPr>
        </p:nvGraphicFramePr>
        <p:xfrm>
          <a:off x="237762" y="2299849"/>
          <a:ext cx="8661399" cy="2760755"/>
        </p:xfrm>
        <a:graphic>
          <a:graphicData uri="http://schemas.openxmlformats.org/drawingml/2006/table">
            <a:tbl>
              <a:tblPr firstRow="1" bandRow="1">
                <a:tableStyleId>{8799B23B-EC83-4686-B30A-512413B5E67A}</a:tableStyleId>
              </a:tblPr>
              <a:tblGrid>
                <a:gridCol w="8661399"/>
              </a:tblGrid>
              <a:tr h="27131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15.2.6</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r>
              <a:tr h="0">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00" b="1" kern="1200" noProof="0" dirty="0" smtClean="0">
                        <a:solidFill>
                          <a:schemeClr val="accent3">
                            <a:lumMod val="50000"/>
                          </a:schemeClr>
                        </a:solidFill>
                        <a:latin typeface="Arial" pitchFamily="34" charset="0"/>
                        <a:ea typeface="+mn-ea"/>
                        <a:cs typeface="Arial" pitchFamily="34" charset="0"/>
                      </a:endParaRPr>
                    </a:p>
                  </a:txBody>
                  <a:tcPr marL="0" marR="0" marT="0" marB="0" anchor="ctr" horzOverflow="overflow"/>
                </a:tc>
              </a:tr>
              <a:tr h="1512134">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Draft TR 22.838 presented for approval at this plenary</a:t>
                      </a:r>
                    </a:p>
                    <a:p>
                      <a:pPr marL="742950" marR="0" lvl="1" indent="-285750" algn="l" defTabSz="914400" rtl="0" eaLnBrk="1" fontAlgn="base" latinLnBrk="0" hangingPunct="1">
                        <a:lnSpc>
                          <a:spcPct val="93000"/>
                        </a:lnSpc>
                        <a:spcBef>
                          <a:spcPct val="15000"/>
                        </a:spcBef>
                        <a:spcAft>
                          <a:spcPct val="15000"/>
                        </a:spcAft>
                        <a:buClrTx/>
                        <a:buSzPct val="100000"/>
                        <a:buFont typeface="Courier New" panose="02070309020205020404" pitchFamily="49" charset="0"/>
                        <a:buChar char="o"/>
                        <a:tabLst/>
                        <a:defRPr/>
                      </a:pP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SP-150767 </a:t>
                      </a:r>
                      <a:r>
                        <a:rPr kumimoji="0" lang="en-GB" sz="1600" b="1" u="none" strike="noStrike" kern="1200" cap="none" spc="0" normalizeH="0" baseline="0" noProof="0" dirty="0" smtClean="0">
                          <a:ln>
                            <a:noFill/>
                          </a:ln>
                          <a:solidFill>
                            <a:srgbClr val="FF0000"/>
                          </a:solidFill>
                          <a:effectLst/>
                          <a:uLnTx/>
                          <a:uFillTx/>
                          <a:latin typeface="Arial" pitchFamily="34" charset="0"/>
                          <a:cs typeface="Arial" pitchFamily="34" charset="0"/>
                        </a:rPr>
                        <a:t>== S1-154460 (TR); S1-154505 (Cover page)</a:t>
                      </a:r>
                      <a:endParaRPr kumimoji="0" lang="en-GB" sz="1600" b="0" u="none"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endParaRP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of TR 22.838:</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Editorial clean-up</a:t>
                      </a:r>
                      <a:endParaRPr lang="en-GB" sz="1600" b="0" kern="1200" baseline="0" dirty="0" smtClean="0">
                        <a:solidFill>
                          <a:schemeClr val="accent3">
                            <a:lumMod val="50000"/>
                          </a:schemeClr>
                        </a:solidFill>
                        <a:latin typeface="Arial" pitchFamily="34" charset="0"/>
                        <a:ea typeface="+mn-ea"/>
                        <a:cs typeface="Arial" pitchFamily="34" charset="0"/>
                      </a:endParaRP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Considerations of UEs that require priority treatment (</a:t>
                      </a:r>
                      <a:r>
                        <a:rPr lang="en-GB" sz="1600" b="0" kern="1200" baseline="0" dirty="0" err="1" smtClean="0">
                          <a:solidFill>
                            <a:schemeClr val="accent3">
                              <a:lumMod val="50000"/>
                            </a:schemeClr>
                          </a:solidFill>
                          <a:latin typeface="Arial" pitchFamily="34" charset="0"/>
                          <a:ea typeface="+mn-ea"/>
                          <a:cs typeface="Arial" pitchFamily="34" charset="0"/>
                        </a:rPr>
                        <a:t>e,g</a:t>
                      </a:r>
                      <a:r>
                        <a:rPr lang="en-GB" sz="1600" b="0" kern="1200" baseline="0" dirty="0" smtClean="0">
                          <a:solidFill>
                            <a:schemeClr val="accent3">
                              <a:lumMod val="50000"/>
                            </a:schemeClr>
                          </a:solidFill>
                          <a:latin typeface="Arial" pitchFamily="34" charset="0"/>
                          <a:ea typeface="+mn-ea"/>
                          <a:cs typeface="Arial" pitchFamily="34" charset="0"/>
                        </a:rPr>
                        <a:t>, for MPS)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Consolidation of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baseline="0" dirty="0" smtClean="0">
                          <a:solidFill>
                            <a:schemeClr val="accent3">
                              <a:lumMod val="50000"/>
                            </a:schemeClr>
                          </a:solidFill>
                          <a:latin typeface="Arial" pitchFamily="34" charset="0"/>
                          <a:ea typeface="+mn-ea"/>
                          <a:cs typeface="Arial" pitchFamily="34" charset="0"/>
                        </a:rPr>
                        <a:t>Conclusion</a:t>
                      </a:r>
                    </a:p>
                  </a:txBody>
                  <a:tcPr marL="45728" marR="45728" marT="45644" marB="45644" anchor="ctr"/>
                </a:tc>
              </a:tr>
            </a:tbl>
          </a:graphicData>
        </a:graphic>
      </p:graphicFrame>
    </p:spTree>
    <p:extLst>
      <p:ext uri="{BB962C8B-B14F-4D97-AF65-F5344CB8AC3E}">
        <p14:creationId xmlns:p14="http://schemas.microsoft.com/office/powerpoint/2010/main" val="609427769"/>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GB" dirty="0" err="1" smtClean="0"/>
              <a:t>FS_eFMSS</a:t>
            </a:r>
            <a:endParaRPr lang="en-GB" dirty="0" smtClean="0"/>
          </a:p>
        </p:txBody>
      </p:sp>
      <p:graphicFrame>
        <p:nvGraphicFramePr>
          <p:cNvPr id="5" name="Content Placeholder 2"/>
          <p:cNvGraphicFramePr>
            <a:graphicFrameLocks/>
          </p:cNvGraphicFramePr>
          <p:nvPr>
            <p:extLst>
              <p:ext uri="{D42A27DB-BD31-4B8C-83A1-F6EECF244321}">
                <p14:modId xmlns:p14="http://schemas.microsoft.com/office/powerpoint/2010/main" val="4223421667"/>
              </p:ext>
            </p:extLst>
          </p:nvPr>
        </p:nvGraphicFramePr>
        <p:xfrm>
          <a:off x="241300" y="1362075"/>
          <a:ext cx="8663225" cy="946800"/>
        </p:xfrm>
        <a:graphic>
          <a:graphicData uri="http://schemas.openxmlformats.org/drawingml/2006/table">
            <a:tbl>
              <a:tblPr firstRow="1" bandRow="1">
                <a:tableStyleId>{8799B23B-EC83-4686-B30A-512413B5E67A}</a:tableStyleId>
              </a:tblPr>
              <a:tblGrid>
                <a:gridCol w="3138858"/>
                <a:gridCol w="1795573"/>
                <a:gridCol w="780445"/>
                <a:gridCol w="780445"/>
                <a:gridCol w="2167904"/>
              </a:tblGrid>
              <a:tr h="34821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noProof="0" dirty="0" smtClean="0">
                          <a:solidFill>
                            <a:schemeClr val="accent3">
                              <a:lumMod val="50000"/>
                            </a:schemeClr>
                          </a:solidFill>
                          <a:latin typeface="Arial" pitchFamily="34" charset="0"/>
                          <a:cs typeface="Arial" pitchFamily="34" charset="0"/>
                        </a:rPr>
                        <a:t>Study</a:t>
                      </a:r>
                      <a:r>
                        <a:rPr lang="en-GB" sz="1400" b="1" kern="1200" baseline="0" noProof="0" dirty="0" smtClean="0">
                          <a:solidFill>
                            <a:schemeClr val="accent3">
                              <a:lumMod val="50000"/>
                            </a:schemeClr>
                          </a:solidFill>
                          <a:latin typeface="Arial" pitchFamily="34" charset="0"/>
                          <a:cs typeface="Arial" pitchFamily="34" charset="0"/>
                        </a:rPr>
                        <a:t> </a:t>
                      </a:r>
                      <a:r>
                        <a:rPr lang="en-GB" sz="1400" b="1" kern="1200" noProof="0" dirty="0" smtClean="0">
                          <a:solidFill>
                            <a:schemeClr val="accent3">
                              <a:lumMod val="50000"/>
                            </a:schemeClr>
                          </a:solidFill>
                          <a:latin typeface="Arial" pitchFamily="34" charset="0"/>
                          <a:cs typeface="Arial" pitchFamily="34" charset="0"/>
                        </a:rPr>
                        <a:t>Item</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r>
                        <a:rPr lang="en-GB" sz="1400" b="1" kern="1200" dirty="0" smtClean="0">
                          <a:solidFill>
                            <a:schemeClr val="accent3">
                              <a:lumMod val="50000"/>
                            </a:schemeClr>
                          </a:solidFill>
                          <a:latin typeface="Arial" pitchFamily="34" charset="0"/>
                          <a:cs typeface="Arial" pitchFamily="34" charset="0"/>
                        </a:rPr>
                        <a:t>Target Completion</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rgbClr val="FF0000"/>
                          </a:solidFill>
                          <a:latin typeface="Arial" pitchFamily="34" charset="0"/>
                          <a:cs typeface="Arial" pitchFamily="34" charset="0"/>
                        </a:rPr>
                        <a:t>12/2015</a:t>
                      </a:r>
                      <a:endParaRPr lang="en-GB" sz="1400" b="1" kern="1200" dirty="0">
                        <a:solidFill>
                          <a:srgbClr val="FF0000"/>
                        </a:solidFill>
                        <a:latin typeface="Arial" pitchFamily="34" charset="0"/>
                        <a:ea typeface="+mn-ea"/>
                        <a:cs typeface="Arial" pitchFamily="34" charset="0"/>
                      </a:endParaRPr>
                    </a:p>
                  </a:txBody>
                  <a:tcPr marL="45735" marR="45735" marT="45614" marB="45614" anchor="ctr"/>
                </a:tc>
                <a:tc>
                  <a:txBody>
                    <a:bodyPr/>
                    <a:lstStyle/>
                    <a:p>
                      <a:pPr>
                        <a:lnSpc>
                          <a:spcPct val="100000"/>
                        </a:lnSpc>
                      </a:pPr>
                      <a:r>
                        <a:rPr lang="de-DE" sz="1400" b="1" kern="1200" dirty="0" smtClean="0">
                          <a:solidFill>
                            <a:schemeClr val="accent3">
                              <a:lumMod val="50000"/>
                            </a:schemeClr>
                          </a:solidFill>
                          <a:latin typeface="Arial" pitchFamily="34" charset="0"/>
                          <a:ea typeface="+mn-ea"/>
                          <a:cs typeface="Arial" pitchFamily="34" charset="0"/>
                        </a:rPr>
                        <a:t>09/2015</a:t>
                      </a:r>
                      <a:endParaRPr lang="en-GB" sz="1400" b="1" kern="1200" dirty="0">
                        <a:solidFill>
                          <a:schemeClr val="accent3">
                            <a:lumMod val="50000"/>
                          </a:schemeClr>
                        </a:solidFill>
                        <a:latin typeface="Arial" pitchFamily="34" charset="0"/>
                        <a:ea typeface="+mn-ea"/>
                        <a:cs typeface="Arial" pitchFamily="34" charset="0"/>
                      </a:endParaRPr>
                    </a:p>
                  </a:txBody>
                  <a:tcPr marL="45735" marR="45735" marT="45614" marB="45614" anchor="ctr"/>
                </a:tc>
                <a:tc>
                  <a:txBody>
                    <a:bodyPr/>
                    <a:lstStyle/>
                    <a:p>
                      <a:pPr marL="0" marR="0" lvl="0" indent="0" algn="l" defTabSz="914400" rtl="0" eaLnBrk="1" fontAlgn="base" latinLnBrk="0" hangingPunct="1">
                        <a:lnSpc>
                          <a:spcPct val="100000"/>
                        </a:lnSpc>
                        <a:spcBef>
                          <a:spcPct val="0"/>
                        </a:spcBef>
                        <a:spcAft>
                          <a:spcPct val="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SA1 Status</a:t>
                      </a:r>
                      <a:endParaRPr lang="en-GB" sz="1400" b="1" kern="1200" noProof="0" dirty="0" smtClean="0">
                        <a:solidFill>
                          <a:schemeClr val="accent3">
                            <a:lumMod val="50000"/>
                          </a:schemeClr>
                        </a:solidFill>
                        <a:latin typeface="Arial" pitchFamily="34" charset="0"/>
                        <a:ea typeface="+mn-ea"/>
                        <a:cs typeface="Arial" pitchFamily="34" charset="0"/>
                      </a:endParaRPr>
                    </a:p>
                  </a:txBody>
                  <a:tcPr marL="45735" marR="45735" marT="45614" marB="45614" anchor="ctr" horzOverflow="overflow"/>
                </a:tc>
              </a:tr>
              <a:tr h="598590">
                <a:tc>
                  <a:txBody>
                    <a:bodyPr/>
                    <a:lstStyle/>
                    <a:p>
                      <a:pPr marL="0" marR="0" lvl="0" indent="0" algn="l" defTabSz="914400" rtl="0" eaLnBrk="1" fontAlgn="base" latinLnBrk="0" hangingPunct="1">
                        <a:lnSpc>
                          <a:spcPct val="93000"/>
                        </a:lnSpc>
                        <a:spcBef>
                          <a:spcPct val="15000"/>
                        </a:spcBef>
                        <a:spcAft>
                          <a:spcPts val="600"/>
                        </a:spcAft>
                        <a:buClrTx/>
                        <a:buSzPct val="100000"/>
                        <a:buFontTx/>
                        <a:buNone/>
                        <a:tabLst/>
                      </a:pPr>
                      <a:r>
                        <a:rPr lang="en-GB" sz="1400" b="1" kern="1200" noProof="0" dirty="0" smtClean="0">
                          <a:solidFill>
                            <a:schemeClr val="accent3">
                              <a:lumMod val="50000"/>
                            </a:schemeClr>
                          </a:solidFill>
                          <a:latin typeface="Arial" pitchFamily="34" charset="0"/>
                          <a:cs typeface="Arial" pitchFamily="34" charset="0"/>
                        </a:rPr>
                        <a:t>Enhancement to FMSS for </a:t>
                      </a:r>
                      <a:r>
                        <a:rPr lang="en-GB" sz="1400" b="1" kern="1200" noProof="0" dirty="0" err="1" smtClean="0">
                          <a:solidFill>
                            <a:schemeClr val="accent3">
                              <a:lumMod val="50000"/>
                            </a:schemeClr>
                          </a:solidFill>
                          <a:latin typeface="Arial" pitchFamily="34" charset="0"/>
                          <a:cs typeface="Arial" pitchFamily="34" charset="0"/>
                        </a:rPr>
                        <a:t>Rel</a:t>
                      </a:r>
                      <a:r>
                        <a:rPr lang="en-GB" sz="1400" b="1" kern="1200" noProof="0" dirty="0" smtClean="0">
                          <a:solidFill>
                            <a:schemeClr val="accent3">
                              <a:lumMod val="50000"/>
                            </a:schemeClr>
                          </a:solidFill>
                          <a:latin typeface="Arial" pitchFamily="34" charset="0"/>
                          <a:cs typeface="Arial" pitchFamily="34" charset="0"/>
                        </a:rPr>
                        <a:t> 14 </a:t>
                      </a:r>
                    </a:p>
                  </a:txBody>
                  <a:tcPr marL="45735" marR="45735" marT="45617" marB="45617" anchor="ctr" horzOverflow="overflow"/>
                </a:tc>
                <a:tc>
                  <a:txBody>
                    <a:bodyPr/>
                    <a:lstStyle/>
                    <a:p>
                      <a:r>
                        <a:rPr lang="en-GB" sz="1400" b="1" kern="1200" dirty="0" smtClean="0">
                          <a:solidFill>
                            <a:schemeClr val="accent3">
                              <a:lumMod val="50000"/>
                            </a:schemeClr>
                          </a:solidFill>
                          <a:latin typeface="Arial" pitchFamily="34" charset="0"/>
                          <a:ea typeface="+mn-ea"/>
                          <a:cs typeface="Arial" pitchFamily="34" charset="0"/>
                          <a:sym typeface="Wingdings" pitchFamily="2" charset="2"/>
                        </a:rPr>
                        <a:t>SA#70 (12/2015)</a:t>
                      </a:r>
                      <a:endParaRPr lang="en-GB" sz="1400" b="1" kern="1200" baseline="0" dirty="0">
                        <a:solidFill>
                          <a:schemeClr val="accent3">
                            <a:lumMod val="50000"/>
                          </a:schemeClr>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FF0000"/>
                          </a:solidFill>
                          <a:latin typeface="Arial" pitchFamily="34" charset="0"/>
                          <a:cs typeface="Arial" pitchFamily="34" charset="0"/>
                        </a:rPr>
                        <a:t>100%</a:t>
                      </a:r>
                      <a:endParaRPr lang="en-GB" sz="1400" b="1" kern="1200" noProof="0" dirty="0" smtClean="0">
                        <a:solidFill>
                          <a:srgbClr val="FF0000"/>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400" b="1" kern="1200" noProof="0" dirty="0" smtClean="0">
                          <a:solidFill>
                            <a:srgbClr val="4F6228"/>
                          </a:solidFill>
                          <a:latin typeface="Arial" pitchFamily="34" charset="0"/>
                          <a:cs typeface="Arial" pitchFamily="34" charset="0"/>
                        </a:rPr>
                        <a:t>70%</a:t>
                      </a:r>
                      <a:endParaRPr lang="en-GB" sz="1400" b="1" kern="1200" noProof="0" dirty="0" smtClean="0">
                        <a:solidFill>
                          <a:srgbClr val="4F6228"/>
                        </a:solidFill>
                        <a:latin typeface="Arial" pitchFamily="34" charset="0"/>
                        <a:ea typeface="+mn-ea"/>
                        <a:cs typeface="Arial" pitchFamily="34" charset="0"/>
                      </a:endParaRPr>
                    </a:p>
                  </a:txBody>
                  <a:tcPr marL="45727" marR="45727" marT="45609" marB="45609" anchor="ctr" horzOverflow="overflow"/>
                </a:tc>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kern="1200" noProof="0" dirty="0" smtClean="0">
                          <a:solidFill>
                            <a:schemeClr val="accent3">
                              <a:lumMod val="50000"/>
                            </a:schemeClr>
                          </a:solidFill>
                          <a:latin typeface="Arial" pitchFamily="34" charset="0"/>
                          <a:ea typeface="+mn-ea"/>
                          <a:cs typeface="Arial" pitchFamily="34" charset="0"/>
                        </a:rPr>
                        <a:t>WID approved 06/2015</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lang="en-GB" sz="1400" b="1" i="1" kern="1200" noProof="0" dirty="0" smtClean="0">
                          <a:solidFill>
                            <a:srgbClr val="FF0000"/>
                          </a:solidFill>
                          <a:latin typeface="Arial" pitchFamily="34" charset="0"/>
                          <a:ea typeface="+mn-ea"/>
                          <a:cs typeface="Arial" pitchFamily="34" charset="0"/>
                        </a:rPr>
                        <a:t>Completed</a:t>
                      </a:r>
                      <a:r>
                        <a:rPr lang="en-GB" sz="1400" b="1" i="1" kern="1200" baseline="0" noProof="0" dirty="0" smtClean="0">
                          <a:solidFill>
                            <a:srgbClr val="FF0000"/>
                          </a:solidFill>
                          <a:latin typeface="Arial" pitchFamily="34" charset="0"/>
                          <a:ea typeface="+mn-ea"/>
                          <a:cs typeface="Arial" pitchFamily="34" charset="0"/>
                        </a:rPr>
                        <a:t> 11/2015 </a:t>
                      </a:r>
                      <a:r>
                        <a:rPr lang="en-GB" sz="1200" b="1" i="1" kern="1200" baseline="0" noProof="0" dirty="0" smtClean="0">
                          <a:solidFill>
                            <a:srgbClr val="FF0000"/>
                          </a:solidFill>
                          <a:latin typeface="Arial" pitchFamily="34" charset="0"/>
                          <a:ea typeface="+mn-ea"/>
                          <a:cs typeface="Arial" pitchFamily="34" charset="0"/>
                        </a:rPr>
                        <a:t>(SA1)</a:t>
                      </a:r>
                      <a:endParaRPr lang="en-GB" sz="1400" b="1" i="1" kern="1200" noProof="0" dirty="0" smtClean="0">
                        <a:solidFill>
                          <a:srgbClr val="FF0000"/>
                        </a:solidFill>
                        <a:latin typeface="Century Gothic" pitchFamily="34" charset="0"/>
                        <a:ea typeface="+mn-ea"/>
                        <a:cs typeface="Times New Roman" pitchFamily="18" charset="0"/>
                      </a:endParaRPr>
                    </a:p>
                  </a:txBody>
                  <a:tcPr marL="45727" marR="45727" marT="45609" marB="45609" anchor="ctr" horzOverflow="overflow">
                    <a:noFill/>
                  </a:tcP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3528928265"/>
              </p:ext>
            </p:extLst>
          </p:nvPr>
        </p:nvGraphicFramePr>
        <p:xfrm>
          <a:off x="239590" y="2297723"/>
          <a:ext cx="8661399" cy="836095"/>
        </p:xfrm>
        <a:graphic>
          <a:graphicData uri="http://schemas.openxmlformats.org/drawingml/2006/table">
            <a:tbl>
              <a:tblPr firstRow="1" bandRow="1">
                <a:tableStyleId>{8799B23B-EC83-4686-B30A-512413B5E67A}</a:tableStyleId>
              </a:tblPr>
              <a:tblGrid>
                <a:gridCol w="1071353"/>
                <a:gridCol w="1006024"/>
                <a:gridCol w="4278088"/>
                <a:gridCol w="765998"/>
                <a:gridCol w="786641"/>
                <a:gridCol w="753295"/>
              </a:tblGrid>
              <a:tr h="273598">
                <a:tc gridSpan="6">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r>
                        <a:rPr lang="en-GB" sz="1600" b="1" kern="1200" noProof="0" dirty="0" smtClean="0">
                          <a:solidFill>
                            <a:schemeClr val="accent3">
                              <a:lumMod val="50000"/>
                            </a:schemeClr>
                          </a:solidFill>
                          <a:latin typeface="Arial" pitchFamily="34" charset="0"/>
                          <a:cs typeface="Arial" pitchFamily="34" charset="0"/>
                        </a:rPr>
                        <a:t>Agenda item 15.2.7 Agreed CR:</a:t>
                      </a:r>
                      <a:endParaRPr lang="en-GB" sz="1600" b="1" kern="1200" noProof="0" dirty="0" smtClean="0">
                        <a:solidFill>
                          <a:schemeClr val="accent3">
                            <a:lumMod val="50000"/>
                          </a:schemeClr>
                        </a:solidFill>
                        <a:latin typeface="Arial" pitchFamily="34" charset="0"/>
                        <a:ea typeface="+mn-ea"/>
                        <a:cs typeface="Arial" pitchFamily="34" charset="0"/>
                      </a:endParaRPr>
                    </a:p>
                  </a:txBody>
                  <a:tcPr marL="45732" marR="45732" marT="45588" marB="45588"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endParaRPr lang="en-GB"/>
                    </a:p>
                  </a:txBody>
                  <a:tcPr/>
                </a:tc>
                <a:tc hMerge="1">
                  <a:txBody>
                    <a:bodyPr/>
                    <a:lstStyle/>
                    <a:p>
                      <a:pPr marL="0" marR="0" lvl="0" indent="0" algn="l" defTabSz="914400" rtl="0" eaLnBrk="1" fontAlgn="base" latinLnBrk="0" hangingPunct="1">
                        <a:lnSpc>
                          <a:spcPct val="93000"/>
                        </a:lnSpc>
                        <a:spcBef>
                          <a:spcPts val="0"/>
                        </a:spcBef>
                        <a:spcAft>
                          <a:spcPts val="0"/>
                        </a:spcAft>
                        <a:buClrTx/>
                        <a:buSzPct val="100000"/>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1" kern="1200" noProof="0" dirty="0" smtClean="0">
                        <a:solidFill>
                          <a:schemeClr val="accent6">
                            <a:lumMod val="75000"/>
                          </a:schemeClr>
                        </a:solidFill>
                        <a:latin typeface="Arial" pitchFamily="34" charset="0"/>
                        <a:ea typeface="+mn-ea"/>
                        <a:cs typeface="Lucida Sans Unicode" pitchFamily="34" charset="0"/>
                      </a:endParaRPr>
                    </a:p>
                  </a:txBody>
                  <a:tcPr marL="45724" marR="45724" marT="45670" marB="45670" anchor="ctr" horzOverflow="overflow"/>
                </a:tc>
              </a:tr>
              <a:tr h="2837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smtClean="0">
                          <a:solidFill>
                            <a:schemeClr val="accent3">
                              <a:lumMod val="50000"/>
                            </a:schemeClr>
                          </a:solidFill>
                          <a:latin typeface="Arial" pitchFamily="34" charset="0"/>
                          <a:cs typeface="Arial" pitchFamily="34" charset="0"/>
                        </a:rPr>
                        <a:t>SP-150768</a:t>
                      </a:r>
                      <a:endParaRPr lang="en-GB" sz="1400" b="1" kern="1200" dirty="0" smtClean="0">
                        <a:solidFill>
                          <a:schemeClr val="accent3">
                            <a:lumMod val="50000"/>
                          </a:schemeClr>
                        </a:solidFill>
                        <a:latin typeface="Arial" pitchFamily="34" charset="0"/>
                        <a:ea typeface="+mn-ea"/>
                        <a:cs typeface="Arial" pitchFamily="34" charset="0"/>
                      </a:endParaRPr>
                    </a:p>
                  </a:txBody>
                  <a:tcPr marL="45728" marR="45728" marT="45644" marB="45644"/>
                </a:tc>
                <a:tc>
                  <a:txBody>
                    <a:bodyPr/>
                    <a:lstStyle/>
                    <a:p>
                      <a:pPr>
                        <a:lnSpc>
                          <a:spcPct val="115000"/>
                        </a:lnSpc>
                        <a:spcAft>
                          <a:spcPts val="0"/>
                        </a:spcAft>
                      </a:pPr>
                      <a:r>
                        <a:rPr lang="en-GB" sz="1400" b="1" kern="1200" dirty="0" smtClean="0">
                          <a:solidFill>
                            <a:schemeClr val="accent3">
                              <a:lumMod val="50000"/>
                            </a:schemeClr>
                          </a:solidFill>
                          <a:latin typeface="Arial" pitchFamily="34" charset="0"/>
                          <a:ea typeface="+mn-ea"/>
                          <a:cs typeface="Arial" pitchFamily="34" charset="0"/>
                        </a:rPr>
                        <a:t>S1-154291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err="1" smtClean="0">
                          <a:solidFill>
                            <a:schemeClr val="accent3">
                              <a:lumMod val="50000"/>
                            </a:schemeClr>
                          </a:solidFill>
                          <a:latin typeface="Arial" pitchFamily="34" charset="0"/>
                          <a:ea typeface="+mn-ea"/>
                          <a:cs typeface="Arial" pitchFamily="34" charset="0"/>
                        </a:rPr>
                        <a:t>FS_eFMSS</a:t>
                      </a:r>
                      <a:r>
                        <a:rPr lang="en-US" sz="1400" b="1" kern="1200" dirty="0" smtClean="0">
                          <a:solidFill>
                            <a:schemeClr val="accent3">
                              <a:lumMod val="50000"/>
                            </a:schemeClr>
                          </a:solidFill>
                          <a:latin typeface="Arial" pitchFamily="34" charset="0"/>
                          <a:ea typeface="+mn-ea"/>
                          <a:cs typeface="Arial" pitchFamily="34" charset="0"/>
                        </a:rPr>
                        <a:t> potential requirements for supporting third party owned (S)</a:t>
                      </a:r>
                      <a:r>
                        <a:rPr lang="en-US" sz="1400" b="1" kern="1200" dirty="0" err="1" smtClean="0">
                          <a:solidFill>
                            <a:schemeClr val="accent3">
                              <a:lumMod val="50000"/>
                            </a:schemeClr>
                          </a:solidFill>
                          <a:latin typeface="Arial" pitchFamily="34" charset="0"/>
                          <a:ea typeface="+mn-ea"/>
                          <a:cs typeface="Arial" pitchFamily="34" charset="0"/>
                        </a:rPr>
                        <a:t>Gi</a:t>
                      </a:r>
                      <a:r>
                        <a:rPr lang="en-US" sz="1400" b="1" kern="1200" dirty="0" smtClean="0">
                          <a:solidFill>
                            <a:schemeClr val="accent3">
                              <a:lumMod val="50000"/>
                            </a:schemeClr>
                          </a:solidFill>
                          <a:latin typeface="Arial" pitchFamily="34" charset="0"/>
                          <a:ea typeface="+mn-ea"/>
                          <a:cs typeface="Arial" pitchFamily="34" charset="0"/>
                        </a:rPr>
                        <a:t>-LAN service </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22.808</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smtClean="0">
                          <a:solidFill>
                            <a:schemeClr val="accent3">
                              <a:lumMod val="50000"/>
                            </a:schemeClr>
                          </a:solidFill>
                          <a:latin typeface="Arial" pitchFamily="34" charset="0"/>
                          <a:ea typeface="+mn-ea"/>
                          <a:cs typeface="Arial" pitchFamily="34" charset="0"/>
                        </a:rPr>
                        <a:t>0002r1</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c>
                  <a:txBody>
                    <a:bodyPr/>
                    <a:lstStyle/>
                    <a:p>
                      <a:pPr>
                        <a:spcAft>
                          <a:spcPts val="0"/>
                        </a:spcAft>
                      </a:pPr>
                      <a:r>
                        <a:rPr lang="en-GB" sz="1400" b="1" kern="1200" dirty="0">
                          <a:solidFill>
                            <a:schemeClr val="accent3">
                              <a:lumMod val="50000"/>
                            </a:schemeClr>
                          </a:solidFill>
                          <a:latin typeface="Arial" pitchFamily="34" charset="0"/>
                          <a:ea typeface="+mn-ea"/>
                          <a:cs typeface="Arial" pitchFamily="34" charset="0"/>
                        </a:rPr>
                        <a:t>Rel-</a:t>
                      </a:r>
                      <a:r>
                        <a:rPr lang="en-GB" sz="1400" b="1" kern="1200" dirty="0" smtClean="0">
                          <a:solidFill>
                            <a:schemeClr val="accent3">
                              <a:lumMod val="50000"/>
                            </a:schemeClr>
                          </a:solidFill>
                          <a:latin typeface="Arial" pitchFamily="34" charset="0"/>
                          <a:ea typeface="+mn-ea"/>
                          <a:cs typeface="Arial" pitchFamily="34" charset="0"/>
                        </a:rPr>
                        <a:t>14</a:t>
                      </a:r>
                      <a:endParaRPr lang="en-GB" sz="1400" b="1" kern="1200" dirty="0">
                        <a:solidFill>
                          <a:schemeClr val="accent3">
                            <a:lumMod val="50000"/>
                          </a:schemeClr>
                        </a:solidFill>
                        <a:latin typeface="Arial" pitchFamily="34" charset="0"/>
                        <a:ea typeface="+mn-ea"/>
                        <a:cs typeface="Arial" pitchFamily="34" charset="0"/>
                      </a:endParaRPr>
                    </a:p>
                  </a:txBody>
                  <a:tcPr marL="45720" marR="45720"/>
                </a:tc>
              </a:tr>
            </a:tbl>
          </a:graphicData>
        </a:graphic>
      </p:graphicFrame>
      <p:graphicFrame>
        <p:nvGraphicFramePr>
          <p:cNvPr id="7" name="Content Placeholder 2"/>
          <p:cNvGraphicFramePr>
            <a:graphicFrameLocks/>
          </p:cNvGraphicFramePr>
          <p:nvPr>
            <p:extLst>
              <p:ext uri="{D42A27DB-BD31-4B8C-83A1-F6EECF244321}">
                <p14:modId xmlns:p14="http://schemas.microsoft.com/office/powerpoint/2010/main" val="2350130790"/>
              </p:ext>
            </p:extLst>
          </p:nvPr>
        </p:nvGraphicFramePr>
        <p:xfrm>
          <a:off x="237763" y="3143906"/>
          <a:ext cx="8661399" cy="1971206"/>
        </p:xfrm>
        <a:graphic>
          <a:graphicData uri="http://schemas.openxmlformats.org/drawingml/2006/table">
            <a:tbl>
              <a:tblPr firstRow="1" bandRow="1">
                <a:tableStyleId>{8799B23B-EC83-4686-B30A-512413B5E67A}</a:tableStyleId>
              </a:tblPr>
              <a:tblGrid>
                <a:gridCol w="8661399"/>
              </a:tblGrid>
              <a:tr h="1135955">
                <a:tc>
                  <a:txBody>
                    <a:bodyPr/>
                    <a:lstStyle/>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Remarks: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noProof="0" dirty="0" smtClean="0">
                          <a:solidFill>
                            <a:schemeClr val="accent3">
                              <a:lumMod val="50000"/>
                            </a:schemeClr>
                          </a:solidFill>
                          <a:latin typeface="Arial" pitchFamily="34" charset="0"/>
                          <a:ea typeface="+mn-ea"/>
                          <a:cs typeface="Arial" pitchFamily="34" charset="0"/>
                        </a:rPr>
                        <a:t>CR format</a:t>
                      </a:r>
                      <a:r>
                        <a:rPr lang="en-GB" sz="1600" b="0" kern="1200" baseline="0" noProof="0" dirty="0" smtClean="0">
                          <a:solidFill>
                            <a:schemeClr val="accent3">
                              <a:lumMod val="50000"/>
                            </a:schemeClr>
                          </a:solidFill>
                          <a:latin typeface="Arial" pitchFamily="34" charset="0"/>
                          <a:ea typeface="+mn-ea"/>
                          <a:cs typeface="Arial" pitchFamily="34" charset="0"/>
                        </a:rPr>
                        <a:t> i</a:t>
                      </a:r>
                      <a:r>
                        <a:rPr lang="en-GB" sz="1600" b="0" kern="1200" noProof="0" dirty="0" smtClean="0">
                          <a:solidFill>
                            <a:schemeClr val="accent3">
                              <a:lumMod val="50000"/>
                            </a:schemeClr>
                          </a:solidFill>
                          <a:latin typeface="Arial" pitchFamily="34" charset="0"/>
                          <a:ea typeface="+mn-ea"/>
                          <a:cs typeface="Arial" pitchFamily="34" charset="0"/>
                        </a:rPr>
                        <a:t>s used in this</a:t>
                      </a:r>
                      <a:r>
                        <a:rPr lang="en-GB" sz="1600" b="0" kern="1200" baseline="0" noProof="0" dirty="0" smtClean="0">
                          <a:solidFill>
                            <a:schemeClr val="accent3">
                              <a:lumMod val="50000"/>
                            </a:schemeClr>
                          </a:solidFill>
                          <a:latin typeface="Arial" pitchFamily="34" charset="0"/>
                          <a:ea typeface="+mn-ea"/>
                          <a:cs typeface="Arial" pitchFamily="34" charset="0"/>
                        </a:rPr>
                        <a:t> study </a:t>
                      </a:r>
                      <a:r>
                        <a:rPr lang="en-GB" sz="1600" b="0" kern="1200" noProof="0" dirty="0" smtClean="0">
                          <a:solidFill>
                            <a:schemeClr val="accent3">
                              <a:lumMod val="50000"/>
                            </a:schemeClr>
                          </a:solidFill>
                          <a:latin typeface="Arial" pitchFamily="34" charset="0"/>
                          <a:ea typeface="+mn-ea"/>
                          <a:cs typeface="Arial" pitchFamily="34" charset="0"/>
                        </a:rPr>
                        <a:t>because the existing TR 22.808 from the Release 13 Study on FMSS is re-used</a:t>
                      </a:r>
                    </a:p>
                    <a:p>
                      <a:pPr marL="0" marR="0" lvl="0" indent="0" algn="l" defTabSz="914400" rtl="0" eaLnBrk="1" fontAlgn="base" latinLnBrk="0" hangingPunct="1">
                        <a:lnSpc>
                          <a:spcPct val="93000"/>
                        </a:lnSpc>
                        <a:spcBef>
                          <a:spcPct val="15000"/>
                        </a:spcBef>
                        <a:spcAft>
                          <a:spcPct val="15000"/>
                        </a:spcAft>
                        <a:buClrTx/>
                        <a:buSzPct val="100000"/>
                        <a:buFontTx/>
                        <a:buNone/>
                        <a:tabLst/>
                        <a:defRPr/>
                      </a:pPr>
                      <a:r>
                        <a:rPr kumimoji="0" lang="en-GB" sz="1600" b="1" u="sng" strike="noStrike" kern="1200" cap="none" spc="0" normalizeH="0" baseline="0" noProof="0" dirty="0" smtClean="0">
                          <a:ln>
                            <a:noFill/>
                          </a:ln>
                          <a:solidFill>
                            <a:schemeClr val="accent3">
                              <a:lumMod val="50000"/>
                            </a:schemeClr>
                          </a:solidFill>
                          <a:effectLst/>
                          <a:uLnTx/>
                          <a:uFillTx/>
                          <a:latin typeface="Arial" pitchFamily="34" charset="0"/>
                          <a:cs typeface="Arial" pitchFamily="34" charset="0"/>
                        </a:rPr>
                        <a:t>Progress on 22.808:</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r>
                        <a:rPr lang="en-GB" sz="1600" b="0" kern="1200" dirty="0" smtClean="0">
                          <a:solidFill>
                            <a:schemeClr val="accent3">
                              <a:lumMod val="50000"/>
                            </a:schemeClr>
                          </a:solidFill>
                          <a:latin typeface="Arial" pitchFamily="34" charset="0"/>
                          <a:ea typeface="+mn-ea"/>
                          <a:cs typeface="Arial" pitchFamily="34" charset="0"/>
                        </a:rPr>
                        <a:t>Potential requirement for third party owned (S)</a:t>
                      </a:r>
                      <a:r>
                        <a:rPr lang="en-GB" sz="1600" b="0" kern="1200" dirty="0" err="1" smtClean="0">
                          <a:solidFill>
                            <a:schemeClr val="accent3">
                              <a:lumMod val="50000"/>
                            </a:schemeClr>
                          </a:solidFill>
                          <a:latin typeface="Arial" pitchFamily="34" charset="0"/>
                          <a:ea typeface="+mn-ea"/>
                          <a:cs typeface="Arial" pitchFamily="34" charset="0"/>
                        </a:rPr>
                        <a:t>Gi</a:t>
                      </a:r>
                      <a:r>
                        <a:rPr lang="en-GB" sz="1600" b="0" kern="1200" dirty="0" smtClean="0">
                          <a:solidFill>
                            <a:schemeClr val="accent3">
                              <a:lumMod val="50000"/>
                            </a:schemeClr>
                          </a:solidFill>
                          <a:latin typeface="Arial" pitchFamily="34" charset="0"/>
                          <a:ea typeface="+mn-ea"/>
                          <a:cs typeface="Arial" pitchFamily="34" charset="0"/>
                        </a:rPr>
                        <a:t>-LAN service was agreed to be added to the additional consolidated requirements</a:t>
                      </a:r>
                    </a:p>
                    <a:p>
                      <a:pPr marL="285750" marR="0" lvl="0" indent="-285750" algn="l" defTabSz="914400" rtl="0" eaLnBrk="1" fontAlgn="base" latinLnBrk="0" hangingPunct="1">
                        <a:lnSpc>
                          <a:spcPct val="93000"/>
                        </a:lnSpc>
                        <a:spcBef>
                          <a:spcPct val="15000"/>
                        </a:spcBef>
                        <a:spcAft>
                          <a:spcPct val="15000"/>
                        </a:spcAft>
                        <a:buClrTx/>
                        <a:buSzPct val="100000"/>
                        <a:buFont typeface="Arial" panose="020B0604020202020204" pitchFamily="34" charset="0"/>
                        <a:buChar char="•"/>
                        <a:tabLst/>
                        <a:defRPr/>
                      </a:pPr>
                      <a:endParaRPr lang="en-GB" sz="1600" b="0" kern="1200" dirty="0" smtClean="0">
                        <a:solidFill>
                          <a:schemeClr val="accent3">
                            <a:lumMod val="50000"/>
                          </a:schemeClr>
                        </a:solidFill>
                        <a:latin typeface="Arial" pitchFamily="34" charset="0"/>
                        <a:ea typeface="+mn-ea"/>
                        <a:cs typeface="Arial" pitchFamily="34" charset="0"/>
                      </a:endParaRPr>
                    </a:p>
                  </a:txBody>
                  <a:tcPr marL="45728" marR="45728" marT="45644" marB="45644" anchor="ctr"/>
                </a:tc>
              </a:tr>
            </a:tbl>
          </a:graphicData>
        </a:graphic>
      </p:graphicFrame>
    </p:spTree>
    <p:extLst>
      <p:ext uri="{BB962C8B-B14F-4D97-AF65-F5344CB8AC3E}">
        <p14:creationId xmlns:p14="http://schemas.microsoft.com/office/powerpoint/2010/main" val="3359478087"/>
      </p:ext>
    </p:extLst>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Action Items from SA:</a:t>
            </a:r>
            <a:br>
              <a:rPr lang="en-GB" smtClean="0"/>
            </a:br>
            <a:r>
              <a:rPr lang="en-GB" smtClean="0"/>
              <a:t>None</a:t>
            </a:r>
          </a:p>
        </p:txBody>
      </p:sp>
    </p:spTree>
    <p:extLst>
      <p:ext uri="{BB962C8B-B14F-4D97-AF65-F5344CB8AC3E}">
        <p14:creationId xmlns:p14="http://schemas.microsoft.com/office/powerpoint/2010/main" val="3594779461"/>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dirty="0" err="1" smtClean="0"/>
              <a:t>Thank</a:t>
            </a:r>
            <a:r>
              <a:rPr lang="nl-NL" dirty="0" smtClean="0"/>
              <a:t> </a:t>
            </a:r>
            <a:r>
              <a:rPr lang="nl-NL" dirty="0" err="1" smtClean="0"/>
              <a:t>You</a:t>
            </a:r>
            <a:r>
              <a:rPr lang="nl-NL" dirty="0" smtClean="0"/>
              <a:t> !</a:t>
            </a:r>
            <a:endParaRPr lang="nl-NL" dirty="0"/>
          </a:p>
        </p:txBody>
      </p:sp>
    </p:spTree>
    <p:extLst>
      <p:ext uri="{BB962C8B-B14F-4D97-AF65-F5344CB8AC3E}">
        <p14:creationId xmlns:p14="http://schemas.microsoft.com/office/powerpoint/2010/main" val="5615745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p:txBody>
          <a:bodyPr/>
          <a:lstStyle/>
          <a:p>
            <a:r>
              <a:rPr lang="en-GB" smtClean="0"/>
              <a:t>Statistics</a:t>
            </a: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1934476959"/>
              </p:ext>
            </p:extLst>
          </p:nvPr>
        </p:nvGraphicFramePr>
        <p:xfrm>
          <a:off x="522288" y="1228606"/>
          <a:ext cx="8357017" cy="4945048"/>
        </p:xfrm>
        <a:graphic>
          <a:graphicData uri="http://schemas.openxmlformats.org/drawingml/2006/table">
            <a:tbl>
              <a:tblPr firstRow="1" bandRow="1">
                <a:tableStyleId>{ED083AE6-46FA-4A59-8FB0-9F97EB10719F}</a:tableStyleId>
              </a:tblPr>
              <a:tblGrid>
                <a:gridCol w="2211153"/>
                <a:gridCol w="1079202"/>
                <a:gridCol w="1102920"/>
                <a:gridCol w="926275"/>
                <a:gridCol w="1012489"/>
                <a:gridCol w="958178"/>
                <a:gridCol w="1066800"/>
              </a:tblGrid>
              <a:tr h="345262">
                <a:tc>
                  <a:txBody>
                    <a:bodyPr/>
                    <a:lstStyle/>
                    <a:p>
                      <a:endParaRPr lang="en-GB" sz="1700" b="0" dirty="0">
                        <a:solidFill>
                          <a:schemeClr val="tx1">
                            <a:lumMod val="85000"/>
                            <a:lumOff val="15000"/>
                          </a:schemeClr>
                        </a:solidFill>
                      </a:endParaRPr>
                    </a:p>
                  </a:txBody>
                  <a:tcPr marL="91451" marR="91451" marT="45695" marB="45695">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Q3 2014*</a:t>
                      </a:r>
                      <a:endParaRPr lang="en-GB" sz="1400" b="1" i="1" kern="1200" dirty="0" smtClean="0">
                        <a:solidFill>
                          <a:srgbClr val="C00000"/>
                        </a:solidFill>
                        <a:latin typeface="Century Gothic" pitchFamily="34" charset="0"/>
                        <a:ea typeface="+mn-ea"/>
                        <a:cs typeface="Times New Roman" pitchFamily="18" charset="0"/>
                      </a:endParaRP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Q4 2014*</a:t>
                      </a:r>
                    </a:p>
                  </a:txBody>
                  <a:tcPr marL="90005" marR="90005" marT="46787" marB="46787" anchor="ctr">
                    <a:solidFill>
                      <a:schemeClr val="bg1"/>
                    </a:solidFill>
                  </a:tcPr>
                </a:tc>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n-GB" sz="1700" b="1" kern="1200" baseline="0" dirty="0" smtClean="0">
                          <a:solidFill>
                            <a:schemeClr val="tx1"/>
                          </a:solidFill>
                          <a:latin typeface="+mn-lt"/>
                          <a:ea typeface="+mn-ea"/>
                          <a:cs typeface="+mn-cs"/>
                        </a:rPr>
                        <a:t>Q1</a:t>
                      </a:r>
                      <a:r>
                        <a:rPr lang="en-GB" sz="1400" b="1" i="0" kern="1200" baseline="0" dirty="0" smtClean="0">
                          <a:solidFill>
                            <a:srgbClr val="C00000"/>
                          </a:solidFill>
                          <a:latin typeface="+mj-lt"/>
                          <a:ea typeface="+mn-ea"/>
                          <a:cs typeface="Times New Roman" pitchFamily="18" charset="0"/>
                        </a:rPr>
                        <a:t> </a:t>
                      </a:r>
                      <a:r>
                        <a:rPr lang="en-GB" sz="1700" b="1" kern="1200" baseline="0" dirty="0" smtClean="0">
                          <a:solidFill>
                            <a:schemeClr val="tx1"/>
                          </a:solidFill>
                          <a:latin typeface="+mn-lt"/>
                          <a:ea typeface="+mn-ea"/>
                          <a:cs typeface="+mn-cs"/>
                        </a:rPr>
                        <a:t>2015</a:t>
                      </a:r>
                    </a:p>
                  </a:txBody>
                  <a:tcPr marL="90005" marR="90005" marT="46787" marB="46787" anchor="ctr">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700" b="1" i="0" u="none" strike="noStrike" kern="1200" cap="none" spc="0" normalizeH="0" baseline="0" noProof="0" dirty="0" smtClean="0">
                          <a:ln>
                            <a:noFill/>
                          </a:ln>
                          <a:solidFill>
                            <a:prstClr val="black"/>
                          </a:solidFill>
                          <a:effectLst/>
                          <a:uLnTx/>
                          <a:uFillTx/>
                          <a:latin typeface="+mn-lt"/>
                          <a:ea typeface="+mn-ea"/>
                          <a:cs typeface="+mn-cs"/>
                        </a:rPr>
                        <a:t>Q2</a:t>
                      </a:r>
                      <a:r>
                        <a:rPr kumimoji="0" lang="en-GB" sz="1400" b="1" i="0" u="none" strike="noStrike" kern="1200" cap="none" spc="0" normalizeH="0" baseline="0" noProof="0" dirty="0" smtClean="0">
                          <a:ln>
                            <a:noFill/>
                          </a:ln>
                          <a:solidFill>
                            <a:srgbClr val="C00000"/>
                          </a:solidFill>
                          <a:effectLst/>
                          <a:uLnTx/>
                          <a:uFillTx/>
                          <a:latin typeface="+mn-lt"/>
                          <a:ea typeface="+mn-ea"/>
                          <a:cs typeface="Times New Roman" pitchFamily="18" charset="0"/>
                        </a:rPr>
                        <a:t> </a:t>
                      </a:r>
                      <a:r>
                        <a:rPr kumimoji="0" lang="en-GB" sz="1700" b="1" i="0" u="none" strike="noStrike" kern="1200" cap="none" spc="0" normalizeH="0" baseline="0" noProof="0" dirty="0" smtClean="0">
                          <a:ln>
                            <a:noFill/>
                          </a:ln>
                          <a:solidFill>
                            <a:prstClr val="black"/>
                          </a:solidFill>
                          <a:effectLst/>
                          <a:uLnTx/>
                          <a:uFillTx/>
                          <a:latin typeface="+mn-lt"/>
                          <a:ea typeface="+mn-ea"/>
                          <a:cs typeface="+mn-cs"/>
                        </a:rPr>
                        <a:t>2015</a:t>
                      </a:r>
                    </a:p>
                  </a:txBody>
                  <a:tcPr marL="90005" marR="90005" marT="46787" marB="46787" anchor="ctr">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700" b="1" i="0" u="none" strike="noStrike" kern="1200" cap="none" spc="0" normalizeH="0" baseline="0" noProof="0" dirty="0" smtClean="0">
                          <a:ln>
                            <a:noFill/>
                          </a:ln>
                          <a:solidFill>
                            <a:prstClr val="black"/>
                          </a:solidFill>
                          <a:effectLst/>
                          <a:uLnTx/>
                          <a:uFillTx/>
                          <a:latin typeface="+mn-lt"/>
                          <a:ea typeface="+mn-ea"/>
                          <a:cs typeface="+mn-cs"/>
                        </a:rPr>
                        <a:t>Q3 2015</a:t>
                      </a:r>
                    </a:p>
                  </a:txBody>
                  <a:tcPr marL="90005" marR="90005" marT="46787" marB="46787" anchor="ctr">
                    <a:solidFill>
                      <a:schemeClr val="bg1"/>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700" b="1" i="0" u="none" strike="noStrike" kern="1200" cap="none" spc="0" normalizeH="0" baseline="0" noProof="0" dirty="0" smtClean="0">
                          <a:ln>
                            <a:noFill/>
                          </a:ln>
                          <a:solidFill>
                            <a:prstClr val="black"/>
                          </a:solidFill>
                          <a:effectLst/>
                          <a:uLnTx/>
                          <a:uFillTx/>
                          <a:latin typeface="+mn-lt"/>
                          <a:ea typeface="+mn-ea"/>
                          <a:cs typeface="+mn-cs"/>
                        </a:rPr>
                        <a:t>Q4 2015*</a:t>
                      </a:r>
                      <a:endParaRPr kumimoji="0" lang="en-GB" sz="1700" b="1" i="0" u="none" strike="noStrike" kern="1200" cap="none" spc="0" normalizeH="0" baseline="0" noProof="0" dirty="0" smtClean="0">
                        <a:ln>
                          <a:noFill/>
                        </a:ln>
                        <a:solidFill>
                          <a:prstClr val="black"/>
                        </a:solidFill>
                        <a:effectLst/>
                        <a:uLnTx/>
                        <a:uFillTx/>
                        <a:latin typeface="+mn-lt"/>
                        <a:ea typeface="+mn-ea"/>
                        <a:cs typeface="+mn-cs"/>
                      </a:endParaRPr>
                    </a:p>
                  </a:txBody>
                  <a:tcPr marL="90005" marR="90005" marT="46787" marB="46787" anchor="ctr">
                    <a:solidFill>
                      <a:schemeClr val="bg1"/>
                    </a:solidFill>
                  </a:tcPr>
                </a:tc>
              </a:tr>
              <a:tr h="345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Attended delegates</a:t>
                      </a:r>
                    </a:p>
                  </a:txBody>
                  <a:tcPr marL="91451" marR="91451" marT="45695" marB="45695" anchor="ctr"/>
                </a:tc>
                <a:tc>
                  <a:txBody>
                    <a:bodyPr/>
                    <a:lstStyle/>
                    <a:p>
                      <a:pPr algn="r" fontAlgn="b"/>
                      <a:r>
                        <a:rPr lang="en-GB" sz="1700" b="0" kern="1200" dirty="0" smtClean="0">
                          <a:solidFill>
                            <a:schemeClr val="tx1"/>
                          </a:solidFill>
                          <a:latin typeface="+mn-lt"/>
                          <a:ea typeface="+mn-ea"/>
                          <a:cs typeface="+mn-cs"/>
                        </a:rPr>
                        <a:t>82</a:t>
                      </a:r>
                      <a:endParaRPr lang="en-GB" sz="1700" b="0" kern="1200" dirty="0">
                        <a:solidFill>
                          <a:schemeClr val="tx1"/>
                        </a:solidFill>
                        <a:latin typeface="+mn-lt"/>
                        <a:ea typeface="+mn-ea"/>
                        <a:cs typeface="+mn-cs"/>
                      </a:endParaRPr>
                    </a:p>
                  </a:txBody>
                  <a:tcPr marL="90000" marR="90000" marT="46800" marB="46800" anchor="ctr"/>
                </a:tc>
                <a:tc>
                  <a:txBody>
                    <a:bodyPr/>
                    <a:lstStyle/>
                    <a:p>
                      <a:pPr algn="r" fontAlgn="b"/>
                      <a:r>
                        <a:rPr lang="en-GB" sz="1700" b="0" kern="1200" dirty="0" smtClean="0">
                          <a:solidFill>
                            <a:schemeClr val="tx1"/>
                          </a:solidFill>
                          <a:latin typeface="+mn-lt"/>
                          <a:ea typeface="+mn-ea"/>
                          <a:cs typeface="+mn-cs"/>
                        </a:rPr>
                        <a:t>116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90</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145</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87</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172</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Docs at meeting end</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674</a:t>
                      </a:r>
                    </a:p>
                  </a:txBody>
                  <a:tcPr marL="90000" marR="90000" marT="46800" marB="46800" anchor="ctr"/>
                </a:tc>
                <a:tc>
                  <a:txBody>
                    <a:bodyPr/>
                    <a:lstStyle/>
                    <a:p>
                      <a:pPr algn="r" fontAlgn="b"/>
                      <a:r>
                        <a:rPr lang="en-GB" sz="1700" b="0" kern="1200" dirty="0">
                          <a:solidFill>
                            <a:schemeClr val="tx1"/>
                          </a:solidFill>
                          <a:latin typeface="+mn-lt"/>
                          <a:ea typeface="+mn-ea"/>
                          <a:cs typeface="+mn-cs"/>
                        </a:rPr>
                        <a:t>563</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307</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513</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670</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816</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D</a:t>
                      </a:r>
                      <a:r>
                        <a:rPr lang="en-GB" sz="1700" b="0" baseline="0" dirty="0" smtClean="0">
                          <a:solidFill>
                            <a:schemeClr val="tx1">
                              <a:lumMod val="85000"/>
                              <a:lumOff val="15000"/>
                            </a:schemeClr>
                          </a:solidFill>
                        </a:rPr>
                        <a:t>ocs at meeting start</a:t>
                      </a:r>
                      <a:endParaRPr lang="en-GB" sz="1700" b="0" dirty="0" smtClean="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372</a:t>
                      </a:r>
                    </a:p>
                  </a:txBody>
                  <a:tcPr marL="90000" marR="90000" marT="46800" marB="46800" anchor="ctr"/>
                </a:tc>
                <a:tc>
                  <a:txBody>
                    <a:bodyPr/>
                    <a:lstStyle/>
                    <a:p>
                      <a:pPr algn="r" fontAlgn="b"/>
                      <a:r>
                        <a:rPr lang="en-GB" sz="1700" b="0" kern="1200" dirty="0">
                          <a:solidFill>
                            <a:schemeClr val="tx1"/>
                          </a:solidFill>
                          <a:latin typeface="+mn-lt"/>
                          <a:ea typeface="+mn-ea"/>
                          <a:cs typeface="+mn-cs"/>
                        </a:rPr>
                        <a:t>382</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159</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236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361</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350</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Incoming LS</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34</a:t>
                      </a:r>
                    </a:p>
                  </a:txBody>
                  <a:tcPr marL="90000" marR="90000" marT="46800" marB="46800" anchor="ctr"/>
                </a:tc>
                <a:tc>
                  <a:txBody>
                    <a:bodyPr/>
                    <a:lstStyle/>
                    <a:p>
                      <a:pPr algn="r" fontAlgn="b"/>
                      <a:r>
                        <a:rPr lang="en-GB" sz="1700" b="0" kern="1200" dirty="0">
                          <a:solidFill>
                            <a:schemeClr val="tx1"/>
                          </a:solidFill>
                          <a:latin typeface="+mn-lt"/>
                          <a:ea typeface="+mn-ea"/>
                          <a:cs typeface="+mn-cs"/>
                        </a:rPr>
                        <a:t>23</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15</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26</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20</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Outgoing LS</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3</a:t>
                      </a:r>
                    </a:p>
                  </a:txBody>
                  <a:tcPr marL="90000" marR="90000" marT="46800" marB="46800" anchor="ctr"/>
                </a:tc>
                <a:tc>
                  <a:txBody>
                    <a:bodyPr/>
                    <a:lstStyle/>
                    <a:p>
                      <a:pPr algn="r" fontAlgn="b"/>
                      <a:r>
                        <a:rPr lang="en-GB" sz="1700" b="0" kern="1200" dirty="0">
                          <a:solidFill>
                            <a:schemeClr val="tx1"/>
                          </a:solidFill>
                          <a:latin typeface="+mn-lt"/>
                          <a:ea typeface="+mn-ea"/>
                          <a:cs typeface="+mn-cs"/>
                        </a:rPr>
                        <a:t>6</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5</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5</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Agreed CRs</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31</a:t>
                      </a:r>
                    </a:p>
                  </a:txBody>
                  <a:tcPr marL="90000" marR="90000" marT="46800" marB="46800" anchor="ctr"/>
                </a:tc>
                <a:tc>
                  <a:txBody>
                    <a:bodyPr/>
                    <a:lstStyle/>
                    <a:p>
                      <a:pPr algn="r" fontAlgn="b"/>
                      <a:r>
                        <a:rPr lang="en-GB" sz="1700" b="0" kern="1200" dirty="0">
                          <a:solidFill>
                            <a:schemeClr val="tx1"/>
                          </a:solidFill>
                          <a:latin typeface="+mn-lt"/>
                          <a:ea typeface="+mn-ea"/>
                          <a:cs typeface="+mn-cs"/>
                        </a:rPr>
                        <a:t>24</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29</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8</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15</a:t>
                      </a:r>
                      <a:endParaRPr lang="nl-NL" sz="1700" b="0" kern="1200" dirty="0">
                        <a:solidFill>
                          <a:schemeClr val="tx1"/>
                        </a:solidFill>
                        <a:latin typeface="+mn-lt"/>
                        <a:ea typeface="+mn-ea"/>
                        <a:cs typeface="+mn-cs"/>
                      </a:endParaRPr>
                    </a:p>
                  </a:txBody>
                  <a:tcPr marL="90000" marR="90000" marT="46800" marB="46800" anchor="ctr"/>
                </a:tc>
              </a:tr>
              <a:tr h="360234">
                <a:tc>
                  <a:txBody>
                    <a:bodyPr/>
                    <a:lstStyle/>
                    <a:p>
                      <a:r>
                        <a:rPr lang="en-GB" sz="1700" b="0" dirty="0" smtClean="0">
                          <a:solidFill>
                            <a:schemeClr val="tx1">
                              <a:lumMod val="85000"/>
                              <a:lumOff val="15000"/>
                            </a:schemeClr>
                          </a:solidFill>
                        </a:rPr>
                        <a:t>Agreed alignment CRs</a:t>
                      </a:r>
                    </a:p>
                  </a:txBody>
                  <a:tcPr marL="91451" marR="91451" marT="45695" marB="45695" anchor="ctr"/>
                </a:tc>
                <a:tc>
                  <a:txBody>
                    <a:bodyPr/>
                    <a:lstStyle/>
                    <a:p>
                      <a:pPr algn="r" fontAlgn="b"/>
                      <a:r>
                        <a:rPr lang="en-GB" sz="1700" b="0" kern="1200" dirty="0">
                          <a:solidFill>
                            <a:schemeClr val="tx1"/>
                          </a:solidFill>
                          <a:latin typeface="+mn-lt"/>
                          <a:ea typeface="+mn-ea"/>
                          <a:cs typeface="+mn-cs"/>
                        </a:rPr>
                        <a:t>12</a:t>
                      </a:r>
                    </a:p>
                  </a:txBody>
                  <a:tcPr marL="90000" marR="90000" marT="46800" marB="46800" anchor="ctr"/>
                </a:tc>
                <a:tc>
                  <a:txBody>
                    <a:bodyPr/>
                    <a:lstStyle/>
                    <a:p>
                      <a:pPr algn="r" fontAlgn="b"/>
                      <a:r>
                        <a:rPr lang="en-GB" sz="1700" b="0" kern="1200" dirty="0">
                          <a:solidFill>
                            <a:schemeClr val="tx1"/>
                          </a:solidFill>
                          <a:latin typeface="+mn-lt"/>
                          <a:ea typeface="+mn-ea"/>
                          <a:cs typeface="+mn-cs"/>
                        </a:rPr>
                        <a:t>8</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7</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0</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1</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New</a:t>
                      </a:r>
                      <a:r>
                        <a:rPr lang="en-GB" sz="1700" b="0" baseline="0" dirty="0" smtClean="0">
                          <a:solidFill>
                            <a:schemeClr val="tx1">
                              <a:lumMod val="85000"/>
                              <a:lumOff val="15000"/>
                            </a:schemeClr>
                          </a:solidFill>
                        </a:rPr>
                        <a:t> Study Items</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0</a:t>
                      </a:r>
                    </a:p>
                  </a:txBody>
                  <a:tcPr marL="90000" marR="90000" marT="46800" marB="46800" anchor="ctr"/>
                </a:tc>
                <a:tc>
                  <a:txBody>
                    <a:bodyPr/>
                    <a:lstStyle/>
                    <a:p>
                      <a:pPr algn="r" fontAlgn="b"/>
                      <a:r>
                        <a:rPr lang="en-GB" sz="1700" b="0" kern="1200" dirty="0">
                          <a:solidFill>
                            <a:schemeClr val="tx1"/>
                          </a:solidFill>
                          <a:latin typeface="+mn-lt"/>
                          <a:ea typeface="+mn-ea"/>
                          <a:cs typeface="+mn-cs"/>
                        </a:rPr>
                        <a:t>0</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6</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0</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4</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New Work Items</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3</a:t>
                      </a:r>
                    </a:p>
                  </a:txBody>
                  <a:tcPr marL="90000" marR="90000" marT="46800" marB="46800" anchor="ctr"/>
                </a:tc>
                <a:tc>
                  <a:txBody>
                    <a:bodyPr/>
                    <a:lstStyle/>
                    <a:p>
                      <a:pPr algn="r" fontAlgn="b"/>
                      <a:r>
                        <a:rPr lang="en-GB" sz="1700" b="0" kern="1200" dirty="0">
                          <a:solidFill>
                            <a:schemeClr val="tx1"/>
                          </a:solidFill>
                          <a:latin typeface="+mn-lt"/>
                          <a:ea typeface="+mn-ea"/>
                          <a:cs typeface="+mn-cs"/>
                        </a:rPr>
                        <a:t>0</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4</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2</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2</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6</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Revised WID/SID</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2</a:t>
                      </a:r>
                    </a:p>
                  </a:txBody>
                  <a:tcPr marL="90000" marR="90000" marT="46800" marB="46800" anchor="ctr"/>
                </a:tc>
                <a:tc>
                  <a:txBody>
                    <a:bodyPr/>
                    <a:lstStyle/>
                    <a:p>
                      <a:pPr algn="r" fontAlgn="b"/>
                      <a:r>
                        <a:rPr lang="en-GB" sz="1700" b="0" kern="1200" dirty="0">
                          <a:solidFill>
                            <a:schemeClr val="tx1"/>
                          </a:solidFill>
                          <a:latin typeface="+mn-lt"/>
                          <a:ea typeface="+mn-ea"/>
                          <a:cs typeface="+mn-cs"/>
                        </a:rPr>
                        <a:t>1</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0</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0</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Information</a:t>
                      </a:r>
                      <a:endParaRPr lang="en-GB" sz="1700" b="0" dirty="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3</a:t>
                      </a:r>
                    </a:p>
                  </a:txBody>
                  <a:tcPr marL="90000" marR="90000" marT="46800" marB="46800" anchor="ctr"/>
                </a:tc>
                <a:tc>
                  <a:txBody>
                    <a:bodyPr/>
                    <a:lstStyle/>
                    <a:p>
                      <a:pPr algn="r" fontAlgn="b"/>
                      <a:r>
                        <a:rPr lang="en-GB" sz="1700" b="0" kern="1200" dirty="0">
                          <a:solidFill>
                            <a:schemeClr val="tx1"/>
                          </a:solidFill>
                          <a:latin typeface="+mn-lt"/>
                          <a:ea typeface="+mn-ea"/>
                          <a:cs typeface="+mn-cs"/>
                        </a:rPr>
                        <a:t>2</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0</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6</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0</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700" b="0" dirty="0" smtClean="0">
                          <a:solidFill>
                            <a:schemeClr val="tx1">
                              <a:lumMod val="85000"/>
                              <a:lumOff val="15000"/>
                            </a:schemeClr>
                          </a:solidFill>
                        </a:rPr>
                        <a:t>TR/TS</a:t>
                      </a:r>
                      <a:r>
                        <a:rPr lang="en-GB" sz="1700" b="0" baseline="0" dirty="0" smtClean="0">
                          <a:solidFill>
                            <a:schemeClr val="tx1">
                              <a:lumMod val="85000"/>
                              <a:lumOff val="15000"/>
                            </a:schemeClr>
                          </a:solidFill>
                        </a:rPr>
                        <a:t> for Approval</a:t>
                      </a:r>
                      <a:endParaRPr lang="en-GB" sz="1700" b="0" dirty="0" smtClean="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5</a:t>
                      </a:r>
                    </a:p>
                  </a:txBody>
                  <a:tcPr marL="90000" marR="90000" marT="46800" marB="46800" anchor="ctr"/>
                </a:tc>
                <a:tc>
                  <a:txBody>
                    <a:bodyPr/>
                    <a:lstStyle/>
                    <a:p>
                      <a:pPr algn="r" fontAlgn="b"/>
                      <a:r>
                        <a:rPr lang="en-GB" sz="1700" b="0" kern="1200" dirty="0">
                          <a:solidFill>
                            <a:schemeClr val="tx1"/>
                          </a:solidFill>
                          <a:latin typeface="+mn-lt"/>
                          <a:ea typeface="+mn-ea"/>
                          <a:cs typeface="+mn-cs"/>
                        </a:rPr>
                        <a:t>2</a:t>
                      </a: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1</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3</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a:solidFill>
                            <a:schemeClr val="tx1"/>
                          </a:solidFill>
                          <a:latin typeface="+mn-lt"/>
                          <a:ea typeface="+mn-ea"/>
                          <a:cs typeface="+mn-cs"/>
                        </a:rPr>
                        <a:t>0</a:t>
                      </a: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5</a:t>
                      </a:r>
                      <a:endParaRPr lang="nl-NL" sz="1700" b="0" kern="1200" dirty="0">
                        <a:solidFill>
                          <a:schemeClr val="tx1"/>
                        </a:solidFill>
                        <a:latin typeface="+mn-lt"/>
                        <a:ea typeface="+mn-ea"/>
                        <a:cs typeface="+mn-cs"/>
                      </a:endParaRPr>
                    </a:p>
                  </a:txBody>
                  <a:tcPr marL="90000" marR="90000" marT="46800" marB="46800" anchor="ctr"/>
                </a:tc>
              </a:tr>
              <a:tr h="345287">
                <a:tc>
                  <a:txBody>
                    <a:bodyPr/>
                    <a:lstStyle/>
                    <a:p>
                      <a:r>
                        <a:rPr lang="en-GB" sz="1700" b="0" dirty="0" smtClean="0">
                          <a:solidFill>
                            <a:schemeClr val="tx1">
                              <a:lumMod val="85000"/>
                              <a:lumOff val="15000"/>
                            </a:schemeClr>
                          </a:solidFill>
                        </a:rPr>
                        <a:t>Meeting time</a:t>
                      </a:r>
                      <a:r>
                        <a:rPr lang="en-GB" sz="1700" b="0" baseline="0" dirty="0">
                          <a:solidFill>
                            <a:schemeClr val="tx1">
                              <a:lumMod val="85000"/>
                              <a:lumOff val="15000"/>
                            </a:schemeClr>
                          </a:solidFill>
                        </a:rPr>
                        <a:t> </a:t>
                      </a:r>
                      <a:r>
                        <a:rPr lang="en-GB" sz="1700" b="0" baseline="0" dirty="0" smtClean="0">
                          <a:solidFill>
                            <a:schemeClr val="tx1">
                              <a:lumMod val="85000"/>
                              <a:lumOff val="15000"/>
                            </a:schemeClr>
                          </a:solidFill>
                        </a:rPr>
                        <a:t>(hours)</a:t>
                      </a:r>
                      <a:endParaRPr lang="en-GB" sz="1700" b="0" dirty="0" smtClean="0">
                        <a:solidFill>
                          <a:schemeClr val="tx1">
                            <a:lumMod val="85000"/>
                            <a:lumOff val="15000"/>
                          </a:schemeClr>
                        </a:solidFill>
                      </a:endParaRPr>
                    </a:p>
                  </a:txBody>
                  <a:tcPr marL="91451" marR="91451" marT="45695" marB="45695" anchor="ctr"/>
                </a:tc>
                <a:tc>
                  <a:txBody>
                    <a:bodyPr/>
                    <a:lstStyle/>
                    <a:p>
                      <a:pPr algn="r" fontAlgn="b"/>
                      <a:r>
                        <a:rPr lang="en-GB" sz="1700" b="0" kern="1200" dirty="0">
                          <a:solidFill>
                            <a:schemeClr val="tx1"/>
                          </a:solidFill>
                          <a:latin typeface="+mn-lt"/>
                          <a:ea typeface="+mn-ea"/>
                          <a:cs typeface="+mn-cs"/>
                        </a:rPr>
                        <a:t>66</a:t>
                      </a:r>
                    </a:p>
                  </a:txBody>
                  <a:tcPr marL="90000" marR="90000" marT="46800" marB="46800" anchor="ctr"/>
                </a:tc>
                <a:tc>
                  <a:txBody>
                    <a:bodyPr/>
                    <a:lstStyle/>
                    <a:p>
                      <a:pPr algn="r" fontAlgn="b"/>
                      <a:r>
                        <a:rPr lang="en-GB" sz="1700" b="0" kern="1200" dirty="0" smtClean="0">
                          <a:solidFill>
                            <a:schemeClr val="tx1"/>
                          </a:solidFill>
                          <a:latin typeface="+mn-lt"/>
                          <a:ea typeface="+mn-ea"/>
                          <a:cs typeface="+mn-cs"/>
                        </a:rPr>
                        <a:t>48.5</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27.5</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en-GB" sz="1700" b="0" kern="1200" dirty="0" smtClean="0">
                          <a:solidFill>
                            <a:schemeClr val="tx1"/>
                          </a:solidFill>
                          <a:latin typeface="+mn-lt"/>
                          <a:ea typeface="+mn-ea"/>
                          <a:cs typeface="+mn-cs"/>
                        </a:rPr>
                        <a:t>44</a:t>
                      </a:r>
                      <a:endParaRPr lang="en-GB"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59.5</a:t>
                      </a:r>
                      <a:endParaRPr lang="nl-NL" sz="1700" b="0" kern="1200" dirty="0">
                        <a:solidFill>
                          <a:schemeClr val="tx1"/>
                        </a:solidFill>
                        <a:latin typeface="+mn-lt"/>
                        <a:ea typeface="+mn-ea"/>
                        <a:cs typeface="+mn-cs"/>
                      </a:endParaRPr>
                    </a:p>
                  </a:txBody>
                  <a:tcPr marL="90000" marR="90000" marT="46800" marB="46800" anchor="ctr"/>
                </a:tc>
                <a:tc>
                  <a:txBody>
                    <a:bodyPr/>
                    <a:lstStyle/>
                    <a:p>
                      <a:pPr marL="0" algn="r" defTabSz="914400" rtl="0" eaLnBrk="1" fontAlgn="b" latinLnBrk="0" hangingPunct="1"/>
                      <a:r>
                        <a:rPr lang="nl-NL" sz="1700" b="0" kern="1200" dirty="0" smtClean="0">
                          <a:solidFill>
                            <a:schemeClr val="tx1"/>
                          </a:solidFill>
                          <a:latin typeface="+mn-lt"/>
                          <a:ea typeface="+mn-ea"/>
                          <a:cs typeface="+mn-cs"/>
                        </a:rPr>
                        <a:t>78.5</a:t>
                      </a:r>
                      <a:endParaRPr lang="nl-NL" sz="1700" b="0" kern="1200" dirty="0">
                        <a:solidFill>
                          <a:schemeClr val="tx1"/>
                        </a:solidFill>
                        <a:latin typeface="+mn-lt"/>
                        <a:ea typeface="+mn-ea"/>
                        <a:cs typeface="+mn-cs"/>
                      </a:endParaRPr>
                    </a:p>
                  </a:txBody>
                  <a:tcPr marL="90000" marR="90000" marT="46800" marB="46800" anchor="ctr"/>
                </a:tc>
              </a:tr>
            </a:tbl>
          </a:graphicData>
        </a:graphic>
      </p:graphicFrame>
      <p:sp>
        <p:nvSpPr>
          <p:cNvPr id="5" name="TextBox 4"/>
          <p:cNvSpPr txBox="1"/>
          <p:nvPr/>
        </p:nvSpPr>
        <p:spPr>
          <a:xfrm>
            <a:off x="522288" y="6124957"/>
            <a:ext cx="8256587" cy="307777"/>
          </a:xfrm>
          <a:prstGeom prst="rect">
            <a:avLst/>
          </a:prstGeom>
          <a:noFill/>
        </p:spPr>
        <p:txBody>
          <a:bodyPr>
            <a:spAutoFit/>
          </a:bodyPr>
          <a:lstStyle/>
          <a:p>
            <a:pPr>
              <a:defRPr/>
            </a:pPr>
            <a:r>
              <a:rPr lang="en-GB" sz="1400" dirty="0" smtClean="0">
                <a:solidFill>
                  <a:schemeClr val="accent3">
                    <a:lumMod val="50000"/>
                  </a:schemeClr>
                </a:solidFill>
                <a:latin typeface="+mn-lt"/>
                <a:cs typeface="+mn-cs"/>
              </a:rPr>
              <a:t>* Includes </a:t>
            </a:r>
            <a:r>
              <a:rPr lang="en-GB" sz="1400" dirty="0">
                <a:solidFill>
                  <a:schemeClr val="accent3">
                    <a:lumMod val="50000"/>
                  </a:schemeClr>
                </a:solidFill>
                <a:latin typeface="+mn-lt"/>
                <a:cs typeface="+mn-cs"/>
              </a:rPr>
              <a:t>docs &amp; time of more than one meeting. Delegate count is for meeting with highest </a:t>
            </a:r>
            <a:r>
              <a:rPr lang="en-GB" sz="1400" dirty="0" smtClean="0">
                <a:solidFill>
                  <a:schemeClr val="accent3">
                    <a:lumMod val="50000"/>
                  </a:schemeClr>
                </a:solidFill>
                <a:latin typeface="+mn-lt"/>
                <a:cs typeface="+mn-cs"/>
              </a:rPr>
              <a:t>attendance</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1"/>
          <p:cNvSpPr>
            <a:spLocks noGrp="1"/>
          </p:cNvSpPr>
          <p:nvPr>
            <p:ph type="title"/>
          </p:nvPr>
        </p:nvSpPr>
        <p:spPr/>
        <p:txBody>
          <a:bodyPr/>
          <a:lstStyle/>
          <a:p>
            <a:r>
              <a:rPr lang="en-GB" smtClean="0"/>
              <a:t>Documents per quarter</a:t>
            </a:r>
          </a:p>
        </p:txBody>
      </p:sp>
      <p:sp>
        <p:nvSpPr>
          <p:cNvPr id="12" name="TextBox 11"/>
          <p:cNvSpPr txBox="1"/>
          <p:nvPr/>
        </p:nvSpPr>
        <p:spPr>
          <a:xfrm>
            <a:off x="4867275" y="6030279"/>
            <a:ext cx="3684588" cy="338137"/>
          </a:xfrm>
          <a:prstGeom prst="rect">
            <a:avLst/>
          </a:prstGeom>
          <a:noFill/>
        </p:spPr>
        <p:txBody>
          <a:bodyPr>
            <a:spAutoFit/>
          </a:bodyPr>
          <a:lstStyle/>
          <a:p>
            <a:pPr>
              <a:defRPr/>
            </a:pPr>
            <a:r>
              <a:rPr lang="en-GB" sz="1600" dirty="0">
                <a:solidFill>
                  <a:schemeClr val="accent3">
                    <a:lumMod val="50000"/>
                  </a:schemeClr>
                </a:solidFill>
                <a:latin typeface="+mn-lt"/>
                <a:cs typeface="+mn-cs"/>
              </a:rPr>
              <a:t>* Includes docs of more than one meeting</a:t>
            </a:r>
          </a:p>
        </p:txBody>
      </p:sp>
      <p:graphicFrame>
        <p:nvGraphicFramePr>
          <p:cNvPr id="7" name="Chart 6"/>
          <p:cNvGraphicFramePr>
            <a:graphicFrameLocks/>
          </p:cNvGraphicFramePr>
          <p:nvPr>
            <p:extLst>
              <p:ext uri="{D42A27DB-BD31-4B8C-83A1-F6EECF244321}">
                <p14:modId xmlns:p14="http://schemas.microsoft.com/office/powerpoint/2010/main" val="3384140129"/>
              </p:ext>
            </p:extLst>
          </p:nvPr>
        </p:nvGraphicFramePr>
        <p:xfrm>
          <a:off x="585537" y="1267326"/>
          <a:ext cx="8213558" cy="476295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a:graphicFrameLocks/>
          </p:cNvGraphicFramePr>
          <p:nvPr>
            <p:extLst>
              <p:ext uri="{D42A27DB-BD31-4B8C-83A1-F6EECF244321}">
                <p14:modId xmlns:p14="http://schemas.microsoft.com/office/powerpoint/2010/main" val="3397079649"/>
              </p:ext>
            </p:extLst>
          </p:nvPr>
        </p:nvGraphicFramePr>
        <p:xfrm>
          <a:off x="400049" y="626268"/>
          <a:ext cx="8343901" cy="5605463"/>
        </p:xfrm>
        <a:graphic>
          <a:graphicData uri="http://schemas.openxmlformats.org/drawingml/2006/chart">
            <c:chart xmlns:c="http://schemas.openxmlformats.org/drawingml/2006/chart" xmlns:r="http://schemas.openxmlformats.org/officeDocument/2006/relationships" r:id="rId3"/>
          </a:graphicData>
        </a:graphic>
      </p:graphicFrame>
      <p:sp>
        <p:nvSpPr>
          <p:cNvPr id="8194" name="Title 11"/>
          <p:cNvSpPr>
            <a:spLocks noGrp="1"/>
          </p:cNvSpPr>
          <p:nvPr>
            <p:ph type="title"/>
          </p:nvPr>
        </p:nvSpPr>
        <p:spPr/>
        <p:txBody>
          <a:bodyPr/>
          <a:lstStyle/>
          <a:p>
            <a:r>
              <a:rPr lang="en-GB" dirty="0" smtClean="0"/>
              <a:t>Meeting time usage [hours]</a:t>
            </a:r>
          </a:p>
        </p:txBody>
      </p:sp>
      <p:sp>
        <p:nvSpPr>
          <p:cNvPr id="10" name="TextBox 9"/>
          <p:cNvSpPr txBox="1"/>
          <p:nvPr/>
        </p:nvSpPr>
        <p:spPr>
          <a:xfrm>
            <a:off x="499675" y="6051550"/>
            <a:ext cx="6629400" cy="338138"/>
          </a:xfrm>
          <a:prstGeom prst="rect">
            <a:avLst/>
          </a:prstGeom>
          <a:noFill/>
        </p:spPr>
        <p:txBody>
          <a:bodyPr>
            <a:spAutoFit/>
          </a:bodyPr>
          <a:lstStyle/>
          <a:p>
            <a:pPr>
              <a:defRPr/>
            </a:pPr>
            <a:r>
              <a:rPr lang="en-GB" sz="1600" dirty="0">
                <a:solidFill>
                  <a:schemeClr val="accent3">
                    <a:lumMod val="50000"/>
                  </a:schemeClr>
                </a:solidFill>
                <a:latin typeface="+mn-lt"/>
                <a:cs typeface="+mn-cs"/>
              </a:rPr>
              <a:t>Note: Work Items with usage of 1 hour </a:t>
            </a:r>
            <a:r>
              <a:rPr lang="en-GB" sz="1600" dirty="0" smtClean="0">
                <a:solidFill>
                  <a:schemeClr val="accent3">
                    <a:lumMod val="50000"/>
                  </a:schemeClr>
                </a:solidFill>
                <a:latin typeface="+mn-lt"/>
                <a:cs typeface="+mn-cs"/>
              </a:rPr>
              <a:t>are combined in ‘other items’</a:t>
            </a:r>
            <a:endParaRPr lang="en-GB" sz="1600" dirty="0">
              <a:solidFill>
                <a:schemeClr val="accent3">
                  <a:lumMod val="50000"/>
                </a:schemeClr>
              </a:solidFill>
              <a:latin typeface="+mn-lt"/>
              <a:cs typeface="+mn-cs"/>
            </a:endParaRPr>
          </a:p>
        </p:txBody>
      </p:sp>
      <p:sp>
        <p:nvSpPr>
          <p:cNvPr id="7" name="TextBox 2"/>
          <p:cNvSpPr txBox="1"/>
          <p:nvPr/>
        </p:nvSpPr>
        <p:spPr>
          <a:xfrm>
            <a:off x="2484520" y="2971676"/>
            <a:ext cx="986839" cy="1020077"/>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b="1" dirty="0" smtClean="0"/>
              <a:t>Includes</a:t>
            </a:r>
          </a:p>
          <a:p>
            <a:r>
              <a:rPr lang="en-GB" sz="1200" b="1" dirty="0" smtClean="0"/>
              <a:t>MCPTT </a:t>
            </a:r>
            <a:br>
              <a:rPr lang="en-GB" sz="1200" b="1" dirty="0" smtClean="0"/>
            </a:br>
            <a:r>
              <a:rPr lang="en-GB" sz="1200" b="1" dirty="0" smtClean="0"/>
              <a:t>ad-hoc</a:t>
            </a:r>
          </a:p>
          <a:p>
            <a:r>
              <a:rPr lang="en-GB" sz="1200" b="1" dirty="0" smtClean="0"/>
              <a:t>meeting</a:t>
            </a:r>
            <a:endParaRPr lang="en-GB" sz="1200" b="1" dirty="0"/>
          </a:p>
        </p:txBody>
      </p:sp>
      <p:sp>
        <p:nvSpPr>
          <p:cNvPr id="8" name="Down Arrow 7"/>
          <p:cNvSpPr/>
          <p:nvPr/>
        </p:nvSpPr>
        <p:spPr>
          <a:xfrm rot="5400000">
            <a:off x="1935449" y="2995391"/>
            <a:ext cx="330812" cy="641835"/>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GB"/>
          </a:p>
        </p:txBody>
      </p:sp>
      <p:sp>
        <p:nvSpPr>
          <p:cNvPr id="12" name="TextBox 2"/>
          <p:cNvSpPr txBox="1"/>
          <p:nvPr/>
        </p:nvSpPr>
        <p:spPr>
          <a:xfrm>
            <a:off x="6096894" y="1719822"/>
            <a:ext cx="986839" cy="1020077"/>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GB" sz="1200" b="1" dirty="0" smtClean="0"/>
              <a:t>Includes</a:t>
            </a:r>
          </a:p>
          <a:p>
            <a:r>
              <a:rPr lang="en-GB" sz="1200" b="1" dirty="0" smtClean="0"/>
              <a:t>SMARTER</a:t>
            </a:r>
            <a:r>
              <a:rPr lang="en-GB" sz="1200" b="1" dirty="0" smtClean="0"/>
              <a:t/>
            </a:r>
            <a:br>
              <a:rPr lang="en-GB" sz="1200" b="1" dirty="0" smtClean="0"/>
            </a:br>
            <a:r>
              <a:rPr lang="en-GB" sz="1200" b="1" dirty="0" smtClean="0"/>
              <a:t>ad-hoc</a:t>
            </a:r>
          </a:p>
          <a:p>
            <a:r>
              <a:rPr lang="en-GB" sz="1200" b="1" dirty="0" smtClean="0"/>
              <a:t>meeting</a:t>
            </a:r>
            <a:endParaRPr lang="en-GB" sz="1200" b="1" dirty="0"/>
          </a:p>
        </p:txBody>
      </p:sp>
      <p:sp>
        <p:nvSpPr>
          <p:cNvPr id="13" name="Down Arrow 12"/>
          <p:cNvSpPr/>
          <p:nvPr/>
        </p:nvSpPr>
        <p:spPr>
          <a:xfrm rot="16200000">
            <a:off x="7060087" y="1743537"/>
            <a:ext cx="330812" cy="641835"/>
          </a:xfrm>
          <a:prstGeom prst="down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GB"/>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smtClean="0"/>
              <a:t>Meeting Calendar</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8803231"/>
              </p:ext>
            </p:extLst>
          </p:nvPr>
        </p:nvGraphicFramePr>
        <p:xfrm>
          <a:off x="457200" y="1600200"/>
          <a:ext cx="8033657" cy="3336129"/>
        </p:xfrm>
        <a:graphic>
          <a:graphicData uri="http://schemas.openxmlformats.org/drawingml/2006/table">
            <a:tbl>
              <a:tblPr firstRow="1" bandRow="1">
                <a:tableStyleId>{8799B23B-EC83-4686-B30A-512413B5E67A}</a:tableStyleId>
              </a:tblPr>
              <a:tblGrid>
                <a:gridCol w="2952355"/>
                <a:gridCol w="2231600"/>
                <a:gridCol w="2849702"/>
              </a:tblGrid>
              <a:tr h="370681">
                <a:tc>
                  <a:txBody>
                    <a:bodyPr/>
                    <a:lstStyle/>
                    <a:p>
                      <a:r>
                        <a:rPr lang="en-GB" sz="1800" dirty="0" smtClean="0">
                          <a:solidFill>
                            <a:schemeClr val="accent3">
                              <a:lumMod val="50000"/>
                            </a:schemeClr>
                          </a:solidFill>
                        </a:rPr>
                        <a:t>Meeting</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Date</a:t>
                      </a:r>
                      <a:endParaRPr lang="en-GB" sz="1800" b="1" dirty="0">
                        <a:solidFill>
                          <a:schemeClr val="accent3">
                            <a:lumMod val="50000"/>
                          </a:schemeClr>
                        </a:solidFill>
                      </a:endParaRPr>
                    </a:p>
                  </a:txBody>
                  <a:tcPr marL="91427" marR="91427" marT="45700" marB="45700"/>
                </a:tc>
                <a:tc>
                  <a:txBody>
                    <a:bodyPr/>
                    <a:lstStyle/>
                    <a:p>
                      <a:r>
                        <a:rPr lang="en-GB" sz="1800" dirty="0" smtClean="0">
                          <a:solidFill>
                            <a:schemeClr val="accent3">
                              <a:lumMod val="50000"/>
                            </a:schemeClr>
                          </a:solidFill>
                        </a:rPr>
                        <a:t>Location</a:t>
                      </a:r>
                      <a:endParaRPr lang="en-GB" sz="1800" b="1" dirty="0">
                        <a:solidFill>
                          <a:schemeClr val="accent3">
                            <a:lumMod val="50000"/>
                          </a:schemeClr>
                        </a:solidFill>
                      </a:endParaRPr>
                    </a:p>
                  </a:txBody>
                  <a:tcPr marL="91427" marR="91427" marT="45700" marB="45700"/>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SA1#73</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marL="0" algn="l" defTabSz="914400" rtl="0" eaLnBrk="1" latinLnBrk="0" hangingPunct="1">
                        <a:lnSpc>
                          <a:spcPct val="115000"/>
                        </a:lnSpc>
                        <a:spcAft>
                          <a:spcPts val="0"/>
                        </a:spcAft>
                      </a:pPr>
                      <a:r>
                        <a:rPr lang="en-GB" sz="1800" b="1" kern="1200" dirty="0" smtClean="0">
                          <a:solidFill>
                            <a:schemeClr val="accent3">
                              <a:lumMod val="50000"/>
                            </a:schemeClr>
                          </a:solidFill>
                          <a:latin typeface="+mn-lt"/>
                          <a:ea typeface="+mn-ea"/>
                          <a:cs typeface="+mn-cs"/>
                        </a:rPr>
                        <a:t>1 – 5 Feb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Okinawa, Japan</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SA1#74</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9 – 13 May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baseline="0" dirty="0" smtClean="0">
                          <a:solidFill>
                            <a:schemeClr val="accent3">
                              <a:lumMod val="50000"/>
                            </a:schemeClr>
                          </a:solidFill>
                          <a:latin typeface="+mn-lt"/>
                          <a:ea typeface="+mn-ea"/>
                          <a:cs typeface="+mn-cs"/>
                        </a:rPr>
                        <a:t>Venice, Italy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SA1#75</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22 – 26 Aug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San Francisco, US</a:t>
                      </a:r>
                      <a:r>
                        <a:rPr lang="en-GB" sz="1800" b="1" kern="1200" baseline="0" dirty="0" smtClean="0">
                          <a:solidFill>
                            <a:schemeClr val="accent3">
                              <a:lumMod val="50000"/>
                            </a:schemeClr>
                          </a:solidFill>
                          <a:latin typeface="+mn-lt"/>
                          <a:ea typeface="+mn-ea"/>
                          <a:cs typeface="+mn-cs"/>
                        </a:rPr>
                        <a:t>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7 – 11 Nov 2016</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Tenerife, Spain (TBC)</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13 – 17 Feb 2017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Asia</a:t>
                      </a:r>
                      <a:r>
                        <a:rPr lang="en-GB" sz="1800" b="1" kern="1200" baseline="0" dirty="0" smtClean="0">
                          <a:solidFill>
                            <a:schemeClr val="accent3">
                              <a:lumMod val="50000"/>
                            </a:schemeClr>
                          </a:solidFill>
                          <a:latin typeface="+mn-lt"/>
                          <a:ea typeface="+mn-ea"/>
                          <a:cs typeface="+mn-cs"/>
                        </a:rPr>
                        <a:t> </a:t>
                      </a:r>
                      <a:r>
                        <a:rPr lang="en-GB" sz="1800" b="1" kern="1200" dirty="0" smtClean="0">
                          <a:solidFill>
                            <a:schemeClr val="accent3">
                              <a:lumMod val="50000"/>
                            </a:schemeClr>
                          </a:solidFill>
                          <a:latin typeface="+mn-lt"/>
                          <a:ea typeface="+mn-ea"/>
                          <a:cs typeface="+mn-cs"/>
                        </a:rPr>
                        <a:t>(TBD)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SA1#78</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8 – 12 May 2017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Europe (TBD)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SA1#79</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21</a:t>
                      </a:r>
                      <a:r>
                        <a:rPr lang="en-GB" sz="1800" b="1" kern="1200" baseline="0" dirty="0" smtClean="0">
                          <a:solidFill>
                            <a:schemeClr val="accent3">
                              <a:lumMod val="50000"/>
                            </a:schemeClr>
                          </a:solidFill>
                          <a:latin typeface="+mn-lt"/>
                          <a:ea typeface="+mn-ea"/>
                          <a:cs typeface="+mn-cs"/>
                        </a:rPr>
                        <a:t> – 25 Aug 2017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Asia (TBD)</a:t>
                      </a:r>
                      <a:endParaRPr lang="en-GB" sz="1800" b="1" kern="1200" dirty="0">
                        <a:solidFill>
                          <a:schemeClr val="accent3">
                            <a:lumMod val="50000"/>
                          </a:schemeClr>
                        </a:solidFill>
                        <a:latin typeface="+mn-lt"/>
                        <a:ea typeface="+mn-ea"/>
                        <a:cs typeface="+mn-cs"/>
                      </a:endParaRPr>
                    </a:p>
                  </a:txBody>
                  <a:tcPr marL="68580" marR="68580" marT="0" marB="0" anchor="ctr"/>
                </a:tc>
              </a:tr>
              <a:tr h="370681">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SA1#80</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27 Nov – 1 Dec 2017</a:t>
                      </a:r>
                      <a:endParaRPr lang="en-GB" sz="1800" b="1" kern="1200" dirty="0">
                        <a:solidFill>
                          <a:schemeClr val="accent3">
                            <a:lumMod val="50000"/>
                          </a:schemeClr>
                        </a:solidFill>
                        <a:latin typeface="+mn-lt"/>
                        <a:ea typeface="+mn-ea"/>
                        <a:cs typeface="+mn-cs"/>
                      </a:endParaRPr>
                    </a:p>
                  </a:txBody>
                  <a:tcPr marL="68580" marR="68580" marT="0" marB="0" anchor="ctr"/>
                </a:tc>
                <a:tc>
                  <a:txBody>
                    <a:bodyPr/>
                    <a:lstStyle/>
                    <a:p>
                      <a:pPr>
                        <a:lnSpc>
                          <a:spcPct val="115000"/>
                        </a:lnSpc>
                        <a:spcAft>
                          <a:spcPts val="0"/>
                        </a:spcAft>
                      </a:pPr>
                      <a:r>
                        <a:rPr lang="en-GB" sz="1800" b="1" kern="1200" dirty="0" smtClean="0">
                          <a:solidFill>
                            <a:schemeClr val="accent3">
                              <a:lumMod val="50000"/>
                            </a:schemeClr>
                          </a:solidFill>
                          <a:latin typeface="+mn-lt"/>
                          <a:ea typeface="+mn-ea"/>
                          <a:cs typeface="+mn-cs"/>
                        </a:rPr>
                        <a:t>US (TBD)</a:t>
                      </a:r>
                      <a:r>
                        <a:rPr lang="en-GB" sz="1800" b="1" kern="1200" baseline="0" dirty="0" smtClean="0">
                          <a:solidFill>
                            <a:schemeClr val="accent3">
                              <a:lumMod val="50000"/>
                            </a:schemeClr>
                          </a:solidFill>
                          <a:latin typeface="+mn-lt"/>
                          <a:ea typeface="+mn-ea"/>
                          <a:cs typeface="+mn-cs"/>
                        </a:rPr>
                        <a:t> – Mega-meeting</a:t>
                      </a:r>
                      <a:endParaRPr lang="en-GB" sz="1800" b="1" kern="1200" dirty="0">
                        <a:solidFill>
                          <a:schemeClr val="accent3">
                            <a:lumMod val="50000"/>
                          </a:schemeClr>
                        </a:solidFill>
                        <a:latin typeface="+mn-lt"/>
                        <a:ea typeface="+mn-ea"/>
                        <a:cs typeface="+mn-cs"/>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smtClean="0"/>
              <a:t>Previous SA1 reports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04460700"/>
              </p:ext>
            </p:extLst>
          </p:nvPr>
        </p:nvGraphicFramePr>
        <p:xfrm>
          <a:off x="457198" y="1378129"/>
          <a:ext cx="8503921" cy="4401918"/>
        </p:xfrm>
        <a:graphic>
          <a:graphicData uri="http://schemas.openxmlformats.org/drawingml/2006/table">
            <a:tbl>
              <a:tblPr firstRow="1" bandRow="1">
                <a:tableStyleId>{8799B23B-EC83-4686-B30A-512413B5E67A}</a:tableStyleId>
              </a:tblPr>
              <a:tblGrid>
                <a:gridCol w="1881053"/>
                <a:gridCol w="1802675"/>
                <a:gridCol w="4820193"/>
              </a:tblGrid>
              <a:tr h="370152">
                <a:tc>
                  <a:txBody>
                    <a:bodyPr/>
                    <a:lstStyle/>
                    <a:p>
                      <a:r>
                        <a:rPr lang="en-GB" sz="1800" dirty="0" smtClean="0">
                          <a:solidFill>
                            <a:schemeClr val="accent3">
                              <a:lumMod val="50000"/>
                            </a:schemeClr>
                          </a:solidFill>
                        </a:rPr>
                        <a:t>TSG Meeting &amp; location</a:t>
                      </a:r>
                      <a:endParaRPr lang="en-GB" sz="1800" b="1" dirty="0">
                        <a:solidFill>
                          <a:schemeClr val="accent3">
                            <a:lumMod val="50000"/>
                          </a:schemeClr>
                        </a:solidFill>
                      </a:endParaRPr>
                    </a:p>
                  </a:txBody>
                  <a:tcPr marL="91427" marR="91427" marT="45636" marB="45636"/>
                </a:tc>
                <a:tc>
                  <a:txBody>
                    <a:bodyPr/>
                    <a:lstStyle/>
                    <a:p>
                      <a:r>
                        <a:rPr lang="en-GB" sz="1800" b="1" dirty="0" err="1" smtClean="0">
                          <a:solidFill>
                            <a:schemeClr val="accent3">
                              <a:lumMod val="50000"/>
                            </a:schemeClr>
                          </a:solidFill>
                        </a:rPr>
                        <a:t>Tdoc</a:t>
                      </a:r>
                      <a:r>
                        <a:rPr lang="en-GB" sz="1800" b="1" dirty="0" smtClean="0">
                          <a:solidFill>
                            <a:schemeClr val="accent3">
                              <a:lumMod val="50000"/>
                            </a:schemeClr>
                          </a:solidFill>
                        </a:rPr>
                        <a:t> number / hyperlink</a:t>
                      </a:r>
                      <a:endParaRPr lang="en-GB" sz="1800" b="1" dirty="0">
                        <a:solidFill>
                          <a:schemeClr val="accent3">
                            <a:lumMod val="50000"/>
                          </a:schemeClr>
                        </a:solidFill>
                      </a:endParaRPr>
                    </a:p>
                  </a:txBody>
                  <a:tcPr marL="91427" marR="91427" marT="45636" marB="45636"/>
                </a:tc>
                <a:tc>
                  <a:txBody>
                    <a:bodyPr/>
                    <a:lstStyle/>
                    <a:p>
                      <a:r>
                        <a:rPr lang="en-GB" sz="1800" b="1" dirty="0" smtClean="0">
                          <a:solidFill>
                            <a:schemeClr val="accent3">
                              <a:lumMod val="50000"/>
                            </a:schemeClr>
                          </a:solidFill>
                        </a:rPr>
                        <a:t>SA1 meeting(s) covered &amp; location</a:t>
                      </a:r>
                      <a:endParaRPr lang="en-GB" sz="1800" b="1" dirty="0">
                        <a:solidFill>
                          <a:schemeClr val="accent3">
                            <a:lumMod val="50000"/>
                          </a:schemeClr>
                        </a:solidFill>
                      </a:endParaRPr>
                    </a:p>
                  </a:txBody>
                  <a:tcPr marL="91427" marR="91427" marT="45636" marB="45636"/>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SA#62 </a:t>
                      </a:r>
                      <a:r>
                        <a:rPr lang="en-GB" sz="1800" b="1" kern="1200" dirty="0" err="1" smtClean="0">
                          <a:solidFill>
                            <a:schemeClr val="accent3">
                              <a:lumMod val="50000"/>
                            </a:schemeClr>
                          </a:solidFill>
                          <a:latin typeface="+mn-lt"/>
                          <a:ea typeface="+mn-ea"/>
                          <a:cs typeface="+mn-cs"/>
                        </a:rPr>
                        <a:t>Busan</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3"/>
                        </a:rPr>
                        <a:t>SP-130591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SA1#64 San Francisco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SA#63 Fukuoka</a:t>
                      </a:r>
                    </a:p>
                  </a:txBody>
                  <a:tcPr marT="45699" marB="45699"/>
                </a:tc>
                <a:tc>
                  <a:txBody>
                    <a:bodyPr/>
                    <a:lstStyle/>
                    <a:p>
                      <a:r>
                        <a:rPr lang="en-GB" sz="1800" b="1" kern="1200" dirty="0" smtClean="0">
                          <a:solidFill>
                            <a:schemeClr val="tx1"/>
                          </a:solidFill>
                          <a:latin typeface="+mn-lt"/>
                          <a:ea typeface="+mn-ea"/>
                          <a:cs typeface="+mn-cs"/>
                          <a:hlinkClick r:id="rId4" action="ppaction://hlinkfile"/>
                        </a:rPr>
                        <a:t>SP‑140063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SA1#65</a:t>
                      </a:r>
                      <a:r>
                        <a:rPr lang="en-GB" sz="1800" b="1" kern="1200" baseline="0" dirty="0" smtClean="0">
                          <a:solidFill>
                            <a:schemeClr val="accent3">
                              <a:lumMod val="50000"/>
                            </a:schemeClr>
                          </a:solidFill>
                          <a:latin typeface="+mn-lt"/>
                          <a:ea typeface="+mn-ea"/>
                          <a:cs typeface="+mn-cs"/>
                        </a:rPr>
                        <a:t> Taipei</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SA#64 Sophia </a:t>
                      </a:r>
                      <a:r>
                        <a:rPr lang="en-GB" sz="1800" b="1" kern="1200" dirty="0" err="1" smtClean="0">
                          <a:solidFill>
                            <a:schemeClr val="accent3">
                              <a:lumMod val="50000"/>
                            </a:schemeClr>
                          </a:solidFill>
                          <a:latin typeface="+mn-lt"/>
                          <a:ea typeface="+mn-ea"/>
                          <a:cs typeface="+mn-cs"/>
                        </a:rPr>
                        <a:t>Antipolis</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u="sng" kern="1200" dirty="0" smtClean="0">
                          <a:solidFill>
                            <a:schemeClr val="tx1"/>
                          </a:solidFill>
                          <a:effectLst/>
                          <a:latin typeface="+mn-lt"/>
                          <a:ea typeface="+mn-ea"/>
                          <a:cs typeface="+mn-cs"/>
                          <a:hlinkClick r:id="rId5"/>
                        </a:rPr>
                        <a:t>SP-140221</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SA1#66 Sapporo</a:t>
                      </a: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SA#65 Edinburgh</a:t>
                      </a:r>
                    </a:p>
                  </a:txBody>
                  <a:tcPr marT="45699" marB="45699"/>
                </a:tc>
                <a:tc>
                  <a:txBody>
                    <a:bodyPr/>
                    <a:lstStyle/>
                    <a:p>
                      <a:r>
                        <a:rPr lang="en-GB" sz="1800" b="1" u="sng" kern="1200" dirty="0" smtClean="0">
                          <a:solidFill>
                            <a:schemeClr val="tx1"/>
                          </a:solidFill>
                          <a:effectLst/>
                          <a:latin typeface="+mn-lt"/>
                          <a:ea typeface="+mn-ea"/>
                          <a:cs typeface="+mn-cs"/>
                          <a:hlinkClick r:id="rId6"/>
                        </a:rPr>
                        <a:t>SP-140493</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SA1#66bis on MCPTT and GCSE, Dublin</a:t>
                      </a:r>
                    </a:p>
                    <a:p>
                      <a:r>
                        <a:rPr lang="en-GB" sz="1800" b="1" kern="1200" dirty="0" smtClean="0">
                          <a:solidFill>
                            <a:schemeClr val="accent3">
                              <a:lumMod val="50000"/>
                            </a:schemeClr>
                          </a:solidFill>
                          <a:latin typeface="+mn-lt"/>
                          <a:ea typeface="+mn-ea"/>
                          <a:cs typeface="+mn-cs"/>
                        </a:rPr>
                        <a:t>SA1#67,</a:t>
                      </a:r>
                      <a:r>
                        <a:rPr lang="en-GB" sz="1800" b="1" kern="1200" baseline="0" dirty="0" smtClean="0">
                          <a:solidFill>
                            <a:schemeClr val="accent3">
                              <a:lumMod val="50000"/>
                            </a:schemeClr>
                          </a:solidFill>
                          <a:latin typeface="+mn-lt"/>
                          <a:ea typeface="+mn-ea"/>
                          <a:cs typeface="+mn-cs"/>
                        </a:rPr>
                        <a:t> Sophia </a:t>
                      </a:r>
                      <a:r>
                        <a:rPr lang="en-GB" sz="1800" b="1" kern="1200" baseline="0" dirty="0" err="1" smtClean="0">
                          <a:solidFill>
                            <a:schemeClr val="accent3">
                              <a:lumMod val="50000"/>
                            </a:schemeClr>
                          </a:solidFill>
                          <a:latin typeface="+mn-lt"/>
                          <a:ea typeface="+mn-ea"/>
                          <a:cs typeface="+mn-cs"/>
                        </a:rPr>
                        <a:t>Antipolis</a:t>
                      </a:r>
                      <a:endParaRPr lang="en-GB" sz="1800" b="1" kern="1200" dirty="0" smtClean="0">
                        <a:solidFill>
                          <a:schemeClr val="accent3">
                            <a:lumMod val="50000"/>
                          </a:schemeClr>
                        </a:solidFill>
                        <a:latin typeface="+mn-lt"/>
                        <a:ea typeface="+mn-ea"/>
                        <a:cs typeface="+mn-cs"/>
                      </a:endParaRPr>
                    </a:p>
                  </a:txBody>
                  <a:tcPr marT="45699" marB="45699"/>
                </a:tc>
              </a:tr>
              <a:tr h="3657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SA#66 Maui</a:t>
                      </a:r>
                    </a:p>
                  </a:txBody>
                  <a:tcPr marT="45699" marB="45699"/>
                </a:tc>
                <a:tc>
                  <a:txBody>
                    <a:bodyPr/>
                    <a:lstStyle/>
                    <a:p>
                      <a:r>
                        <a:rPr lang="en-GB" sz="1800" b="1" u="sng" kern="1200" dirty="0" smtClean="0">
                          <a:solidFill>
                            <a:schemeClr val="tx1"/>
                          </a:solidFill>
                          <a:effectLst/>
                          <a:latin typeface="+mn-lt"/>
                          <a:ea typeface="+mn-ea"/>
                          <a:cs typeface="+mn-cs"/>
                          <a:hlinkClick r:id="rId7"/>
                        </a:rPr>
                        <a:t>SP-140746</a:t>
                      </a:r>
                      <a:endParaRPr lang="en-GB" sz="1800" b="1"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SA1#67bis on MCPTT, San Francisco</a:t>
                      </a:r>
                    </a:p>
                    <a:p>
                      <a:r>
                        <a:rPr lang="en-GB" sz="1800" b="1" kern="1200" dirty="0" smtClean="0">
                          <a:solidFill>
                            <a:schemeClr val="accent3">
                              <a:lumMod val="50000"/>
                            </a:schemeClr>
                          </a:solidFill>
                          <a:latin typeface="+mn-lt"/>
                          <a:ea typeface="+mn-ea"/>
                          <a:cs typeface="+mn-cs"/>
                        </a:rPr>
                        <a:t>SA1#68,</a:t>
                      </a:r>
                      <a:r>
                        <a:rPr lang="en-GB" sz="1800" b="1" kern="1200" baseline="0" dirty="0" smtClean="0">
                          <a:solidFill>
                            <a:schemeClr val="accent3">
                              <a:lumMod val="50000"/>
                            </a:schemeClr>
                          </a:solidFill>
                          <a:latin typeface="+mn-lt"/>
                          <a:ea typeface="+mn-ea"/>
                          <a:cs typeface="+mn-cs"/>
                        </a:rPr>
                        <a:t> San Francisco</a:t>
                      </a:r>
                      <a:endParaRPr lang="en-GB" sz="1800" b="1" kern="1200" dirty="0" smtClean="0">
                        <a:solidFill>
                          <a:schemeClr val="accent3">
                            <a:lumMod val="50000"/>
                          </a:schemeClr>
                        </a:solidFill>
                        <a:latin typeface="+mn-lt"/>
                        <a:ea typeface="+mn-ea"/>
                        <a:cs typeface="+mn-cs"/>
                      </a:endParaRP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SA#67 Shanghai</a:t>
                      </a:r>
                    </a:p>
                  </a:txBody>
                  <a:tcPr marT="45699" marB="45699"/>
                </a:tc>
                <a:tc>
                  <a:txBody>
                    <a:bodyPr/>
                    <a:lstStyle/>
                    <a:p>
                      <a:r>
                        <a:rPr lang="en-GB" sz="1800" b="1" u="sng" kern="1200" dirty="0" smtClean="0">
                          <a:solidFill>
                            <a:schemeClr val="accent3">
                              <a:lumMod val="50000"/>
                            </a:schemeClr>
                          </a:solidFill>
                          <a:latin typeface="+mn-lt"/>
                          <a:ea typeface="+mn-ea"/>
                          <a:cs typeface="+mn-cs"/>
                          <a:hlinkClick r:id="rId8"/>
                        </a:rPr>
                        <a:t>SP-150037</a:t>
                      </a:r>
                      <a:endParaRPr lang="en-GB" sz="1800" b="1" u="sng"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SA1#69, </a:t>
                      </a:r>
                      <a:r>
                        <a:rPr lang="en-GB" sz="1800" b="1" kern="1200" dirty="0" err="1" smtClean="0">
                          <a:solidFill>
                            <a:schemeClr val="accent3">
                              <a:lumMod val="50000"/>
                            </a:schemeClr>
                          </a:solidFill>
                          <a:latin typeface="+mn-lt"/>
                          <a:ea typeface="+mn-ea"/>
                          <a:cs typeface="+mn-cs"/>
                        </a:rPr>
                        <a:t>Sanya</a:t>
                      </a:r>
                      <a:endParaRPr lang="en-GB" sz="1800" b="1" kern="1200" dirty="0" smtClean="0">
                        <a:solidFill>
                          <a:schemeClr val="accent3">
                            <a:lumMod val="50000"/>
                          </a:schemeClr>
                        </a:solidFill>
                        <a:latin typeface="+mn-lt"/>
                        <a:ea typeface="+mn-ea"/>
                        <a:cs typeface="+mn-cs"/>
                      </a:endParaRP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SA#68 Malmo</a:t>
                      </a:r>
                    </a:p>
                  </a:txBody>
                  <a:tcPr marT="45699" marB="45699"/>
                </a:tc>
                <a:tc>
                  <a:txBody>
                    <a:bodyPr/>
                    <a:lstStyle/>
                    <a:p>
                      <a:r>
                        <a:rPr lang="en-GB" sz="1800" b="1" u="sng" kern="1200" dirty="0" smtClean="0">
                          <a:solidFill>
                            <a:schemeClr val="accent3">
                              <a:lumMod val="50000"/>
                            </a:schemeClr>
                          </a:solidFill>
                          <a:latin typeface="+mn-lt"/>
                          <a:ea typeface="+mn-ea"/>
                          <a:cs typeface="+mn-cs"/>
                          <a:hlinkClick r:id="rId9"/>
                        </a:rPr>
                        <a:t>SP-150266</a:t>
                      </a:r>
                      <a:endParaRPr lang="en-GB" sz="1800" b="1" u="sng"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SA1#70, Los</a:t>
                      </a:r>
                      <a:r>
                        <a:rPr lang="en-GB" sz="1800" b="1" kern="1200" baseline="0" dirty="0" smtClean="0">
                          <a:solidFill>
                            <a:schemeClr val="accent3">
                              <a:lumMod val="50000"/>
                            </a:schemeClr>
                          </a:solidFill>
                          <a:latin typeface="+mn-lt"/>
                          <a:ea typeface="+mn-ea"/>
                          <a:cs typeface="+mn-cs"/>
                        </a:rPr>
                        <a:t> Cabos</a:t>
                      </a:r>
                      <a:endParaRPr lang="en-GB" sz="1800" b="1" kern="1200" dirty="0" smtClean="0">
                        <a:solidFill>
                          <a:schemeClr val="accent3">
                            <a:lumMod val="50000"/>
                          </a:schemeClr>
                        </a:solidFill>
                        <a:latin typeface="+mn-lt"/>
                        <a:ea typeface="+mn-ea"/>
                        <a:cs typeface="+mn-cs"/>
                      </a:endParaRPr>
                    </a:p>
                  </a:txBody>
                  <a:tcPr marT="45699" marB="45699"/>
                </a:tc>
              </a:tr>
              <a:tr h="37015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accent3">
                              <a:lumMod val="50000"/>
                            </a:schemeClr>
                          </a:solidFill>
                          <a:latin typeface="+mn-lt"/>
                          <a:ea typeface="+mn-ea"/>
                          <a:cs typeface="+mn-cs"/>
                        </a:rPr>
                        <a:t>SA#69 Phoenix</a:t>
                      </a:r>
                    </a:p>
                  </a:txBody>
                  <a:tcPr marT="45699" marB="45699"/>
                </a:tc>
                <a:tc>
                  <a:txBody>
                    <a:bodyPr/>
                    <a:lstStyle/>
                    <a:p>
                      <a:r>
                        <a:rPr lang="en-GB" sz="1800" b="1" u="sng" kern="1200" dirty="0" smtClean="0">
                          <a:solidFill>
                            <a:schemeClr val="accent3">
                              <a:lumMod val="50000"/>
                            </a:schemeClr>
                          </a:solidFill>
                          <a:latin typeface="+mn-lt"/>
                          <a:ea typeface="+mn-ea"/>
                          <a:cs typeface="+mn-cs"/>
                          <a:hlinkClick r:id="rId10"/>
                        </a:rPr>
                        <a:t>SP-150397</a:t>
                      </a:r>
                      <a:endParaRPr lang="en-GB" sz="1800" b="1" u="sng" kern="1200" dirty="0" smtClean="0">
                        <a:solidFill>
                          <a:schemeClr val="accent3">
                            <a:lumMod val="50000"/>
                          </a:schemeClr>
                        </a:solidFill>
                        <a:latin typeface="+mn-lt"/>
                        <a:ea typeface="+mn-ea"/>
                        <a:cs typeface="+mn-cs"/>
                      </a:endParaRPr>
                    </a:p>
                  </a:txBody>
                  <a:tcPr marT="45699" marB="45699"/>
                </a:tc>
                <a:tc>
                  <a:txBody>
                    <a:bodyPr/>
                    <a:lstStyle/>
                    <a:p>
                      <a:r>
                        <a:rPr lang="en-GB" sz="1800" b="1" kern="1200" dirty="0" smtClean="0">
                          <a:solidFill>
                            <a:schemeClr val="accent3">
                              <a:lumMod val="50000"/>
                            </a:schemeClr>
                          </a:solidFill>
                          <a:latin typeface="+mn-lt"/>
                          <a:ea typeface="+mn-ea"/>
                          <a:cs typeface="+mn-cs"/>
                        </a:rPr>
                        <a:t>SA1#71, Belgrade</a:t>
                      </a:r>
                    </a:p>
                  </a:txBody>
                  <a:tcPr marT="45699" marB="45699"/>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17970</TotalTime>
  <Words>3721</Words>
  <Application>Microsoft Office PowerPoint</Application>
  <PresentationFormat>On-screen Show (4:3)</PresentationFormat>
  <Paragraphs>966</Paragraphs>
  <Slides>45</Slides>
  <Notes>44</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    SA1 Report to TSG SA#70 SP-150745</vt:lpstr>
      <vt:lpstr>General information and statistics</vt:lpstr>
      <vt:lpstr>SA1 Officials</vt:lpstr>
      <vt:lpstr>Meetings</vt:lpstr>
      <vt:lpstr>Statistics</vt:lpstr>
      <vt:lpstr>Documents per quarter</vt:lpstr>
      <vt:lpstr>Meeting time usage [hours]</vt:lpstr>
      <vt:lpstr>Meeting Calendar</vt:lpstr>
      <vt:lpstr>Previous SA1 reports</vt:lpstr>
      <vt:lpstr>Work Summary</vt:lpstr>
      <vt:lpstr>Work Summary: Rel-13 and earlier corrections</vt:lpstr>
      <vt:lpstr>Rel-12 corrections</vt:lpstr>
      <vt:lpstr>Rel-13 corrections</vt:lpstr>
      <vt:lpstr>Rel-13 corrections</vt:lpstr>
      <vt:lpstr>Rel-13 corrections</vt:lpstr>
      <vt:lpstr>Work Summary: Stage 1 Rel-14 Work Items</vt:lpstr>
      <vt:lpstr>Overview: Stage 1 Rel-14 Work Items (1)</vt:lpstr>
      <vt:lpstr>Overview: Stage 1 Rel-14 Work Items (2)</vt:lpstr>
      <vt:lpstr>Rel-14: MPS_Mods</vt:lpstr>
      <vt:lpstr>Rel-14: ELIOT</vt:lpstr>
      <vt:lpstr>Rel-14: eULRS</vt:lpstr>
      <vt:lpstr>Rel-14: V2XLTE</vt:lpstr>
      <vt:lpstr>Rel-14: MCCoRe</vt:lpstr>
      <vt:lpstr>Rel-14: MCPTT-R</vt:lpstr>
      <vt:lpstr>Rel-14: MCVideo</vt:lpstr>
      <vt:lpstr>Rel-14: MCData</vt:lpstr>
      <vt:lpstr>Rel-14: EnTV</vt:lpstr>
      <vt:lpstr>Rel-14: PS_Data_Off</vt:lpstr>
      <vt:lpstr>Work Summary: Study Items</vt:lpstr>
      <vt:lpstr>Overview: Study Items (1)</vt:lpstr>
      <vt:lpstr>Overview: Study Items (2)</vt:lpstr>
      <vt:lpstr>Completed Study Items</vt:lpstr>
      <vt:lpstr>FS_SMARTER</vt:lpstr>
      <vt:lpstr>FS_SMARTER-mIoT</vt:lpstr>
      <vt:lpstr>FS_SMARTER-CRIC</vt:lpstr>
      <vt:lpstr>FS_SMARTER-eMBB</vt:lpstr>
      <vt:lpstr>FS_SMARTER-NEO</vt:lpstr>
      <vt:lpstr>FS_MCVideo</vt:lpstr>
      <vt:lpstr>FS_MCDATA</vt:lpstr>
      <vt:lpstr>FS_V2XLTE</vt:lpstr>
      <vt:lpstr>FS_EnTV</vt:lpstr>
      <vt:lpstr>FS_PPEPO_LTE</vt:lpstr>
      <vt:lpstr>FS_eFMSS</vt:lpstr>
      <vt:lpstr>Action Items from SA: None</vt:lpstr>
      <vt:lpstr>Thank You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SA1 Report to TSG SA#60 SP-130xxx</dc:title>
  <dc:creator>Mustapha, Mona, Vodafone Group</dc:creator>
  <cp:lastModifiedBy>Toon Norp</cp:lastModifiedBy>
  <cp:revision>2681</cp:revision>
  <dcterms:created xsi:type="dcterms:W3CDTF">2008-08-30T09:32:10Z</dcterms:created>
  <dcterms:modified xsi:type="dcterms:W3CDTF">2015-12-02T15:31:45Z</dcterms:modified>
</cp:coreProperties>
</file>