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3"/>
  </p:notesMasterIdLst>
  <p:handoutMasterIdLst>
    <p:handoutMasterId r:id="rId54"/>
  </p:handoutMasterIdLst>
  <p:sldIdLst>
    <p:sldId id="303" r:id="rId2"/>
    <p:sldId id="325" r:id="rId3"/>
    <p:sldId id="327" r:id="rId4"/>
    <p:sldId id="338" r:id="rId5"/>
    <p:sldId id="339" r:id="rId6"/>
    <p:sldId id="340" r:id="rId7"/>
    <p:sldId id="467" r:id="rId8"/>
    <p:sldId id="424" r:id="rId9"/>
    <p:sldId id="425" r:id="rId10"/>
    <p:sldId id="426" r:id="rId11"/>
    <p:sldId id="427" r:id="rId12"/>
    <p:sldId id="328" r:id="rId13"/>
    <p:sldId id="345" r:id="rId14"/>
    <p:sldId id="329" r:id="rId15"/>
    <p:sldId id="366" r:id="rId16"/>
    <p:sldId id="364" r:id="rId17"/>
    <p:sldId id="392" r:id="rId18"/>
    <p:sldId id="462" r:id="rId19"/>
    <p:sldId id="465" r:id="rId20"/>
    <p:sldId id="466" r:id="rId21"/>
    <p:sldId id="468" r:id="rId22"/>
    <p:sldId id="393" r:id="rId23"/>
    <p:sldId id="461" r:id="rId24"/>
    <p:sldId id="410" r:id="rId25"/>
    <p:sldId id="412" r:id="rId26"/>
    <p:sldId id="413" r:id="rId27"/>
    <p:sldId id="414" r:id="rId28"/>
    <p:sldId id="415" r:id="rId29"/>
    <p:sldId id="416" r:id="rId30"/>
    <p:sldId id="417" r:id="rId31"/>
    <p:sldId id="418" r:id="rId32"/>
    <p:sldId id="442" r:id="rId33"/>
    <p:sldId id="444" r:id="rId34"/>
    <p:sldId id="452" r:id="rId35"/>
    <p:sldId id="454" r:id="rId36"/>
    <p:sldId id="455" r:id="rId37"/>
    <p:sldId id="446" r:id="rId38"/>
    <p:sldId id="449" r:id="rId39"/>
    <p:sldId id="331" r:id="rId40"/>
    <p:sldId id="370" r:id="rId41"/>
    <p:sldId id="332" r:id="rId42"/>
    <p:sldId id="360" r:id="rId43"/>
    <p:sldId id="333" r:id="rId44"/>
    <p:sldId id="367" r:id="rId45"/>
    <p:sldId id="334" r:id="rId46"/>
    <p:sldId id="369" r:id="rId47"/>
    <p:sldId id="326" r:id="rId48"/>
    <p:sldId id="368" r:id="rId49"/>
    <p:sldId id="335" r:id="rId50"/>
    <p:sldId id="336" r:id="rId51"/>
    <p:sldId id="337" r:id="rId5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" initials="x" lastIdx="1" clrIdx="0"/>
  <p:cmAuthor id="1" name="Erik Guttman" initials="EAG" lastIdx="3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62A14D"/>
    <a:srgbClr val="663300"/>
    <a:srgbClr val="7CCA62"/>
    <a:srgbClr val="3A17D1"/>
    <a:srgbClr val="FFFF66"/>
    <a:srgbClr val="C9DA92"/>
    <a:srgbClr val="000000"/>
    <a:srgbClr val="ECF96F"/>
    <a:srgbClr val="EDF3D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3532" autoAdjust="0"/>
    <p:restoredTop sz="94614" autoAdjust="0"/>
  </p:normalViewPr>
  <p:slideViewPr>
    <p:cSldViewPr snapToGrid="0">
      <p:cViewPr>
        <p:scale>
          <a:sx n="120" d="100"/>
          <a:sy n="120" d="100"/>
        </p:scale>
        <p:origin x="-2244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652"/>
    </p:cViewPr>
  </p:sorterViewPr>
  <p:notesViewPr>
    <p:cSldViewPr snapToGrid="0">
      <p:cViewPr varScale="1">
        <p:scale>
          <a:sx n="79" d="100"/>
          <a:sy n="79" d="100"/>
        </p:scale>
        <p:origin x="-4020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Franks\planning\attendance-pre-sa67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Franks\planning\maint-vs-non-maint-pre-sa6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Franks\planning\results-67-to-107e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Franks\planning\rel-9-13-CRs-pre-sa6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SA2 meeting attendance</a:t>
            </a:r>
            <a:endParaRPr lang="en-US" dirty="0"/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Sheet1!$A$3</c:f>
              <c:strCache>
                <c:ptCount val="1"/>
                <c:pt idx="0">
                  <c:v>attended</c:v>
                </c:pt>
              </c:strCache>
            </c:strRef>
          </c:tx>
          <c:marker>
            <c:symbol val="none"/>
          </c:marker>
          <c:trendline>
            <c:spPr>
              <a:ln w="28575">
                <a:solidFill>
                  <a:srgbClr val="FF0000"/>
                </a:solidFill>
              </a:ln>
            </c:spPr>
            <c:trendlineType val="linear"/>
          </c:trendline>
          <c:cat>
            <c:numRef>
              <c:f>Sheet1!$B$2:$Z$2</c:f>
              <c:numCache>
                <c:formatCode>General</c:formatCode>
                <c:ptCount val="25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100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</c:v>
                </c:pt>
                <c:pt idx="20">
                  <c:v>108</c:v>
                </c:pt>
                <c:pt idx="21">
                  <c:v>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</c:numCache>
            </c:numRef>
          </c:cat>
          <c:val>
            <c:numRef>
              <c:f>Sheet1!$B$3:$Z$3</c:f>
              <c:numCache>
                <c:formatCode>General</c:formatCode>
                <c:ptCount val="25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</c:numCache>
            </c:numRef>
          </c:val>
        </c:ser>
        <c:marker val="1"/>
        <c:axId val="77208960"/>
        <c:axId val="77243520"/>
      </c:lineChart>
      <c:catAx>
        <c:axId val="77208960"/>
        <c:scaling>
          <c:orientation val="minMax"/>
        </c:scaling>
        <c:axPos val="b"/>
        <c:numFmt formatCode="General" sourceLinked="1"/>
        <c:tickLblPos val="nextTo"/>
        <c:crossAx val="77243520"/>
        <c:crosses val="autoZero"/>
        <c:auto val="1"/>
        <c:lblAlgn val="ctr"/>
        <c:lblOffset val="100"/>
      </c:catAx>
      <c:valAx>
        <c:axId val="77243520"/>
        <c:scaling>
          <c:orientation val="minMax"/>
        </c:scaling>
        <c:axPos val="l"/>
        <c:majorGridlines/>
        <c:numFmt formatCode="General" sourceLinked="1"/>
        <c:tickLblPos val="nextTo"/>
        <c:crossAx val="77208960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4"/>
  <c:chart>
    <c:plotArea>
      <c:layout>
        <c:manualLayout>
          <c:layoutTarget val="inner"/>
          <c:xMode val="edge"/>
          <c:yMode val="edge"/>
          <c:x val="5.2621621369770021E-2"/>
          <c:y val="3.7735305552546256E-2"/>
          <c:w val="0.93139755940545632"/>
          <c:h val="0.8372794143490162"/>
        </c:manualLayout>
      </c:layout>
      <c:lineChart>
        <c:grouping val="standard"/>
        <c:ser>
          <c:idx val="0"/>
          <c:order val="0"/>
          <c:tx>
            <c:strRef>
              <c:f>Sheet1!$B$6</c:f>
              <c:strCache>
                <c:ptCount val="1"/>
                <c:pt idx="0">
                  <c:v>Maintenance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Sheet1!$W$5:$BN$5</c:f>
              <c:strCache>
                <c:ptCount val="44"/>
                <c:pt idx="0">
                  <c:v>71</c:v>
                </c:pt>
                <c:pt idx="1">
                  <c:v>72</c:v>
                </c:pt>
                <c:pt idx="2">
                  <c:v>73</c:v>
                </c:pt>
                <c:pt idx="3">
                  <c:v>74</c:v>
                </c:pt>
                <c:pt idx="4">
                  <c:v>75</c:v>
                </c:pt>
                <c:pt idx="5">
                  <c:v>76</c:v>
                </c:pt>
                <c:pt idx="6">
                  <c:v>77</c:v>
                </c:pt>
                <c:pt idx="7">
                  <c:v>78</c:v>
                </c:pt>
                <c:pt idx="8">
                  <c:v>78</c:v>
                </c:pt>
                <c:pt idx="9">
                  <c:v>80</c:v>
                </c:pt>
                <c:pt idx="10">
                  <c:v>81</c:v>
                </c:pt>
                <c:pt idx="11">
                  <c:v>82</c:v>
                </c:pt>
                <c:pt idx="12">
                  <c:v>83</c:v>
                </c:pt>
                <c:pt idx="13">
                  <c:v>84</c:v>
                </c:pt>
                <c:pt idx="14">
                  <c:v>85</c:v>
                </c:pt>
                <c:pt idx="15">
                  <c:v>86</c:v>
                </c:pt>
                <c:pt idx="16">
                  <c:v>87</c:v>
                </c:pt>
                <c:pt idx="17">
                  <c:v>88</c:v>
                </c:pt>
                <c:pt idx="18">
                  <c:v>89</c:v>
                </c:pt>
                <c:pt idx="19">
                  <c:v>90</c:v>
                </c:pt>
                <c:pt idx="20">
                  <c:v>91</c:v>
                </c:pt>
                <c:pt idx="21">
                  <c:v>92</c:v>
                </c:pt>
                <c:pt idx="22">
                  <c:v>93</c:v>
                </c:pt>
                <c:pt idx="23">
                  <c:v>94</c:v>
                </c:pt>
                <c:pt idx="24">
                  <c:v>95</c:v>
                </c:pt>
                <c:pt idx="25">
                  <c:v>96</c:v>
                </c:pt>
                <c:pt idx="26">
                  <c:v>97</c:v>
                </c:pt>
                <c:pt idx="27">
                  <c:v>98</c:v>
                </c:pt>
                <c:pt idx="28">
                  <c:v>99</c:v>
                </c:pt>
                <c:pt idx="29">
                  <c:v>100</c:v>
                </c:pt>
                <c:pt idx="30">
                  <c:v>101</c:v>
                </c:pt>
                <c:pt idx="31">
                  <c:v>101bis</c:v>
                </c:pt>
                <c:pt idx="32">
                  <c:v>102</c:v>
                </c:pt>
                <c:pt idx="33">
                  <c:v>103</c:v>
                </c:pt>
                <c:pt idx="34">
                  <c:v>104</c:v>
                </c:pt>
                <c:pt idx="35">
                  <c:v>105</c:v>
                </c:pt>
                <c:pt idx="36">
                  <c:v>106</c:v>
                </c:pt>
                <c:pt idx="37">
                  <c:v>107</c:v>
                </c:pt>
                <c:pt idx="38">
                  <c:v>108</c:v>
                </c:pt>
                <c:pt idx="39">
                  <c:v>109</c:v>
                </c:pt>
                <c:pt idx="40">
                  <c:v>110</c:v>
                </c:pt>
                <c:pt idx="41">
                  <c:v>110AH</c:v>
                </c:pt>
                <c:pt idx="42">
                  <c:v>111</c:v>
                </c:pt>
                <c:pt idx="43">
                  <c:v>112</c:v>
                </c:pt>
              </c:strCache>
            </c:strRef>
          </c:cat>
          <c:val>
            <c:numRef>
              <c:f>Sheet1!$W$6:$BN$6</c:f>
              <c:numCache>
                <c:formatCode>General</c:formatCode>
                <c:ptCount val="44"/>
                <c:pt idx="0">
                  <c:v>14</c:v>
                </c:pt>
                <c:pt idx="1">
                  <c:v>14</c:v>
                </c:pt>
                <c:pt idx="2">
                  <c:v>14</c:v>
                </c:pt>
                <c:pt idx="3">
                  <c:v>20</c:v>
                </c:pt>
                <c:pt idx="4">
                  <c:v>19</c:v>
                </c:pt>
                <c:pt idx="5">
                  <c:v>14</c:v>
                </c:pt>
                <c:pt idx="6">
                  <c:v>19</c:v>
                </c:pt>
                <c:pt idx="7">
                  <c:v>9</c:v>
                </c:pt>
                <c:pt idx="8">
                  <c:v>3</c:v>
                </c:pt>
                <c:pt idx="9">
                  <c:v>9</c:v>
                </c:pt>
                <c:pt idx="10">
                  <c:v>11</c:v>
                </c:pt>
                <c:pt idx="11">
                  <c:v>7</c:v>
                </c:pt>
                <c:pt idx="12">
                  <c:v>12</c:v>
                </c:pt>
                <c:pt idx="13">
                  <c:v>10</c:v>
                </c:pt>
                <c:pt idx="14">
                  <c:v>9</c:v>
                </c:pt>
                <c:pt idx="15">
                  <c:v>7</c:v>
                </c:pt>
                <c:pt idx="16">
                  <c:v>8</c:v>
                </c:pt>
                <c:pt idx="17">
                  <c:v>5</c:v>
                </c:pt>
                <c:pt idx="18">
                  <c:v>4</c:v>
                </c:pt>
                <c:pt idx="19">
                  <c:v>18</c:v>
                </c:pt>
                <c:pt idx="20">
                  <c:v>17</c:v>
                </c:pt>
                <c:pt idx="21" formatCode="0.0">
                  <c:v>11.5</c:v>
                </c:pt>
                <c:pt idx="22">
                  <c:v>9</c:v>
                </c:pt>
                <c:pt idx="23">
                  <c:v>11</c:v>
                </c:pt>
                <c:pt idx="24" formatCode="0.0">
                  <c:v>5.5</c:v>
                </c:pt>
                <c:pt idx="25" formatCode="0.0">
                  <c:v>6</c:v>
                </c:pt>
                <c:pt idx="26" formatCode="0.0">
                  <c:v>7</c:v>
                </c:pt>
                <c:pt idx="27" formatCode="0.0">
                  <c:v>7</c:v>
                </c:pt>
                <c:pt idx="28" formatCode="0.0">
                  <c:v>8</c:v>
                </c:pt>
                <c:pt idx="29" formatCode="0.0">
                  <c:v>3</c:v>
                </c:pt>
                <c:pt idx="30" formatCode="0.0">
                  <c:v>30</c:v>
                </c:pt>
                <c:pt idx="31" formatCode="0.0">
                  <c:v>16</c:v>
                </c:pt>
                <c:pt idx="32" formatCode="0.0">
                  <c:v>20</c:v>
                </c:pt>
                <c:pt idx="33" formatCode="0.0">
                  <c:v>19.5</c:v>
                </c:pt>
                <c:pt idx="34" formatCode="0.0">
                  <c:v>13.5</c:v>
                </c:pt>
                <c:pt idx="35" formatCode="0.0">
                  <c:v>9</c:v>
                </c:pt>
                <c:pt idx="36" formatCode="0.0">
                  <c:v>8.5</c:v>
                </c:pt>
                <c:pt idx="37" formatCode="0.0">
                  <c:v>2</c:v>
                </c:pt>
                <c:pt idx="38" formatCode="0.0">
                  <c:v>7</c:v>
                </c:pt>
                <c:pt idx="39" formatCode="0.0">
                  <c:v>6</c:v>
                </c:pt>
                <c:pt idx="40" formatCode="0.0">
                  <c:v>33</c:v>
                </c:pt>
                <c:pt idx="41" formatCode="0.0">
                  <c:v>1</c:v>
                </c:pt>
                <c:pt idx="42" formatCode="0.0">
                  <c:v>61</c:v>
                </c:pt>
                <c:pt idx="43" formatCode="0.0">
                  <c:v>63</c:v>
                </c:pt>
              </c:numCache>
            </c:numRef>
          </c:val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Non-Maintenance</c:v>
                </c:pt>
              </c:strCache>
            </c:strRef>
          </c:tx>
          <c:spPr>
            <a:ln w="57150">
              <a:solidFill>
                <a:schemeClr val="tx2">
                  <a:lumMod val="75000"/>
                </a:schemeClr>
              </a:solidFill>
            </a:ln>
          </c:spPr>
          <c:marker>
            <c:symbol val="none"/>
          </c:marker>
          <c:cat>
            <c:strRef>
              <c:f>Sheet1!$W$5:$BN$5</c:f>
              <c:strCache>
                <c:ptCount val="44"/>
                <c:pt idx="0">
                  <c:v>71</c:v>
                </c:pt>
                <c:pt idx="1">
                  <c:v>72</c:v>
                </c:pt>
                <c:pt idx="2">
                  <c:v>73</c:v>
                </c:pt>
                <c:pt idx="3">
                  <c:v>74</c:v>
                </c:pt>
                <c:pt idx="4">
                  <c:v>75</c:v>
                </c:pt>
                <c:pt idx="5">
                  <c:v>76</c:v>
                </c:pt>
                <c:pt idx="6">
                  <c:v>77</c:v>
                </c:pt>
                <c:pt idx="7">
                  <c:v>78</c:v>
                </c:pt>
                <c:pt idx="8">
                  <c:v>78</c:v>
                </c:pt>
                <c:pt idx="9">
                  <c:v>80</c:v>
                </c:pt>
                <c:pt idx="10">
                  <c:v>81</c:v>
                </c:pt>
                <c:pt idx="11">
                  <c:v>82</c:v>
                </c:pt>
                <c:pt idx="12">
                  <c:v>83</c:v>
                </c:pt>
                <c:pt idx="13">
                  <c:v>84</c:v>
                </c:pt>
                <c:pt idx="14">
                  <c:v>85</c:v>
                </c:pt>
                <c:pt idx="15">
                  <c:v>86</c:v>
                </c:pt>
                <c:pt idx="16">
                  <c:v>87</c:v>
                </c:pt>
                <c:pt idx="17">
                  <c:v>88</c:v>
                </c:pt>
                <c:pt idx="18">
                  <c:v>89</c:v>
                </c:pt>
                <c:pt idx="19">
                  <c:v>90</c:v>
                </c:pt>
                <c:pt idx="20">
                  <c:v>91</c:v>
                </c:pt>
                <c:pt idx="21">
                  <c:v>92</c:v>
                </c:pt>
                <c:pt idx="22">
                  <c:v>93</c:v>
                </c:pt>
                <c:pt idx="23">
                  <c:v>94</c:v>
                </c:pt>
                <c:pt idx="24">
                  <c:v>95</c:v>
                </c:pt>
                <c:pt idx="25">
                  <c:v>96</c:v>
                </c:pt>
                <c:pt idx="26">
                  <c:v>97</c:v>
                </c:pt>
                <c:pt idx="27">
                  <c:v>98</c:v>
                </c:pt>
                <c:pt idx="28">
                  <c:v>99</c:v>
                </c:pt>
                <c:pt idx="29">
                  <c:v>100</c:v>
                </c:pt>
                <c:pt idx="30">
                  <c:v>101</c:v>
                </c:pt>
                <c:pt idx="31">
                  <c:v>101bis</c:v>
                </c:pt>
                <c:pt idx="32">
                  <c:v>102</c:v>
                </c:pt>
                <c:pt idx="33">
                  <c:v>103</c:v>
                </c:pt>
                <c:pt idx="34">
                  <c:v>104</c:v>
                </c:pt>
                <c:pt idx="35">
                  <c:v>105</c:v>
                </c:pt>
                <c:pt idx="36">
                  <c:v>106</c:v>
                </c:pt>
                <c:pt idx="37">
                  <c:v>107</c:v>
                </c:pt>
                <c:pt idx="38">
                  <c:v>108</c:v>
                </c:pt>
                <c:pt idx="39">
                  <c:v>109</c:v>
                </c:pt>
                <c:pt idx="40">
                  <c:v>110</c:v>
                </c:pt>
                <c:pt idx="41">
                  <c:v>110AH</c:v>
                </c:pt>
                <c:pt idx="42">
                  <c:v>111</c:v>
                </c:pt>
                <c:pt idx="43">
                  <c:v>112</c:v>
                </c:pt>
              </c:strCache>
            </c:strRef>
          </c:cat>
          <c:val>
            <c:numRef>
              <c:f>Sheet1!$W$7:$BN$7</c:f>
              <c:numCache>
                <c:formatCode>General</c:formatCode>
                <c:ptCount val="44"/>
                <c:pt idx="0">
                  <c:v>27</c:v>
                </c:pt>
                <c:pt idx="1">
                  <c:v>23</c:v>
                </c:pt>
                <c:pt idx="2">
                  <c:v>25</c:v>
                </c:pt>
                <c:pt idx="3">
                  <c:v>2</c:v>
                </c:pt>
                <c:pt idx="4">
                  <c:v>14</c:v>
                </c:pt>
                <c:pt idx="5">
                  <c:v>16</c:v>
                </c:pt>
                <c:pt idx="6">
                  <c:v>14</c:v>
                </c:pt>
                <c:pt idx="7">
                  <c:v>23</c:v>
                </c:pt>
                <c:pt idx="8">
                  <c:v>25</c:v>
                </c:pt>
                <c:pt idx="9">
                  <c:v>26</c:v>
                </c:pt>
                <c:pt idx="10">
                  <c:v>10</c:v>
                </c:pt>
                <c:pt idx="11">
                  <c:v>8</c:v>
                </c:pt>
                <c:pt idx="12">
                  <c:v>16</c:v>
                </c:pt>
                <c:pt idx="13">
                  <c:v>18</c:v>
                </c:pt>
                <c:pt idx="14">
                  <c:v>13</c:v>
                </c:pt>
                <c:pt idx="15">
                  <c:v>21</c:v>
                </c:pt>
                <c:pt idx="16">
                  <c:v>22</c:v>
                </c:pt>
                <c:pt idx="17">
                  <c:v>20</c:v>
                </c:pt>
                <c:pt idx="18">
                  <c:v>21</c:v>
                </c:pt>
                <c:pt idx="19">
                  <c:v>8</c:v>
                </c:pt>
                <c:pt idx="20">
                  <c:v>10</c:v>
                </c:pt>
                <c:pt idx="21" formatCode="0.0">
                  <c:v>12.5</c:v>
                </c:pt>
                <c:pt idx="22">
                  <c:v>13</c:v>
                </c:pt>
                <c:pt idx="23">
                  <c:v>14</c:v>
                </c:pt>
                <c:pt idx="24" formatCode="0.0">
                  <c:v>19.5</c:v>
                </c:pt>
                <c:pt idx="25" formatCode="0.0">
                  <c:v>25</c:v>
                </c:pt>
                <c:pt idx="26" formatCode="0.0">
                  <c:v>24</c:v>
                </c:pt>
                <c:pt idx="27" formatCode="0.0">
                  <c:v>25.5</c:v>
                </c:pt>
                <c:pt idx="28" formatCode="0.0">
                  <c:v>27</c:v>
                </c:pt>
                <c:pt idx="29" formatCode="0.0">
                  <c:v>27</c:v>
                </c:pt>
                <c:pt idx="30" formatCode="0.0">
                  <c:v>0</c:v>
                </c:pt>
                <c:pt idx="31" formatCode="0.0">
                  <c:v>0</c:v>
                </c:pt>
                <c:pt idx="32" formatCode="0.0">
                  <c:v>5</c:v>
                </c:pt>
                <c:pt idx="33" formatCode="0.0">
                  <c:v>9</c:v>
                </c:pt>
                <c:pt idx="34" formatCode="0.0">
                  <c:v>20.5</c:v>
                </c:pt>
                <c:pt idx="35" formatCode="0.0">
                  <c:v>18</c:v>
                </c:pt>
                <c:pt idx="36" formatCode="0.0">
                  <c:v>21</c:v>
                </c:pt>
                <c:pt idx="37" formatCode="0.0">
                  <c:v>29</c:v>
                </c:pt>
                <c:pt idx="38" formatCode="0.0">
                  <c:v>11</c:v>
                </c:pt>
                <c:pt idx="39" formatCode="0.0">
                  <c:v>35</c:v>
                </c:pt>
                <c:pt idx="40" formatCode="0.0">
                  <c:v>39</c:v>
                </c:pt>
                <c:pt idx="41" formatCode="0.0">
                  <c:v>25</c:v>
                </c:pt>
                <c:pt idx="42" formatCode="0.0">
                  <c:v>7</c:v>
                </c:pt>
                <c:pt idx="43" formatCode="0.0">
                  <c:v>13</c:v>
                </c:pt>
              </c:numCache>
            </c:numRef>
          </c:val>
        </c:ser>
        <c:marker val="1"/>
        <c:axId val="79190272"/>
        <c:axId val="79200256"/>
      </c:lineChart>
      <c:catAx>
        <c:axId val="791902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79200256"/>
        <c:crosses val="autoZero"/>
        <c:auto val="1"/>
        <c:lblAlgn val="ctr"/>
        <c:lblOffset val="100"/>
      </c:catAx>
      <c:valAx>
        <c:axId val="792002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79190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6247385585597038"/>
          <c:y val="0.15465181191270838"/>
          <c:w val="0.57264237235466564"/>
          <c:h val="0.13589376887091381"/>
        </c:manualLayout>
      </c:layout>
      <c:spPr>
        <a:ln w="28575"/>
      </c:spPr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</c:chart>
  <c:txPr>
    <a:bodyPr/>
    <a:lstStyle/>
    <a:p>
      <a:pPr>
        <a:defRPr sz="12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2.5268768009503402E-2"/>
          <c:y val="1.4707759912680961E-2"/>
          <c:w val="0.97440901538683866"/>
          <c:h val="0.95210574583348662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 (total)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Sheet1!$H$1:$AW$1</c:f>
              <c:strCache>
                <c:ptCount val="42"/>
                <c:pt idx="0">
                  <c:v>73</c:v>
                </c:pt>
                <c:pt idx="1">
                  <c:v>74</c:v>
                </c:pt>
                <c:pt idx="2">
                  <c:v>75</c:v>
                </c:pt>
                <c:pt idx="3">
                  <c:v>76</c:v>
                </c:pt>
                <c:pt idx="4">
                  <c:v>77</c:v>
                </c:pt>
                <c:pt idx="5">
                  <c:v>78</c:v>
                </c:pt>
                <c:pt idx="6">
                  <c:v>79</c:v>
                </c:pt>
                <c:pt idx="7">
                  <c:v>80</c:v>
                </c:pt>
                <c:pt idx="8">
                  <c:v>81</c:v>
                </c:pt>
                <c:pt idx="9">
                  <c:v>82</c:v>
                </c:pt>
                <c:pt idx="10">
                  <c:v>83</c:v>
                </c:pt>
                <c:pt idx="11">
                  <c:v>84</c:v>
                </c:pt>
                <c:pt idx="12">
                  <c:v>85</c:v>
                </c:pt>
                <c:pt idx="13">
                  <c:v>86</c:v>
                </c:pt>
                <c:pt idx="14">
                  <c:v>87</c:v>
                </c:pt>
                <c:pt idx="15">
                  <c:v>88</c:v>
                </c:pt>
                <c:pt idx="16">
                  <c:v>89</c:v>
                </c:pt>
                <c:pt idx="17">
                  <c:v>90</c:v>
                </c:pt>
                <c:pt idx="18">
                  <c:v>91</c:v>
                </c:pt>
                <c:pt idx="19">
                  <c:v>92</c:v>
                </c:pt>
                <c:pt idx="20">
                  <c:v>93</c:v>
                </c:pt>
                <c:pt idx="21">
                  <c:v>94</c:v>
                </c:pt>
                <c:pt idx="22">
                  <c:v>95</c:v>
                </c:pt>
                <c:pt idx="23">
                  <c:v>96</c:v>
                </c:pt>
                <c:pt idx="24">
                  <c:v>97</c:v>
                </c:pt>
                <c:pt idx="25">
                  <c:v>98</c:v>
                </c:pt>
                <c:pt idx="26">
                  <c:v>99</c:v>
                </c:pt>
                <c:pt idx="27">
                  <c:v>100</c:v>
                </c:pt>
                <c:pt idx="28">
                  <c:v>101</c:v>
                </c:pt>
                <c:pt idx="29">
                  <c:v>101b</c:v>
                </c:pt>
                <c:pt idx="30">
                  <c:v>102</c:v>
                </c:pt>
                <c:pt idx="31">
                  <c:v>103</c:v>
                </c:pt>
                <c:pt idx="32">
                  <c:v>104</c:v>
                </c:pt>
                <c:pt idx="33">
                  <c:v>105</c:v>
                </c:pt>
                <c:pt idx="34">
                  <c:v>106</c:v>
                </c:pt>
                <c:pt idx="35">
                  <c:v>107+E</c:v>
                </c:pt>
                <c:pt idx="36">
                  <c:v>108</c:v>
                </c:pt>
                <c:pt idx="37">
                  <c:v>109</c:v>
                </c:pt>
                <c:pt idx="38">
                  <c:v>110</c:v>
                </c:pt>
                <c:pt idx="39">
                  <c:v>110AH</c:v>
                </c:pt>
                <c:pt idx="40">
                  <c:v>111</c:v>
                </c:pt>
                <c:pt idx="41">
                  <c:v>112</c:v>
                </c:pt>
              </c:strCache>
            </c:strRef>
          </c:cat>
          <c:val>
            <c:numRef>
              <c:f>Sheet1!$H$2:$AW$2</c:f>
              <c:numCache>
                <c:formatCode>0</c:formatCode>
                <c:ptCount val="42"/>
                <c:pt idx="0">
                  <c:v>355</c:v>
                </c:pt>
                <c:pt idx="1">
                  <c:v>196</c:v>
                </c:pt>
                <c:pt idx="2">
                  <c:v>228</c:v>
                </c:pt>
                <c:pt idx="3">
                  <c:v>284</c:v>
                </c:pt>
                <c:pt idx="4">
                  <c:v>193</c:v>
                </c:pt>
                <c:pt idx="5">
                  <c:v>184</c:v>
                </c:pt>
                <c:pt idx="6">
                  <c:v>290</c:v>
                </c:pt>
                <c:pt idx="7">
                  <c:v>337</c:v>
                </c:pt>
                <c:pt idx="8">
                  <c:v>176</c:v>
                </c:pt>
                <c:pt idx="9">
                  <c:v>108</c:v>
                </c:pt>
                <c:pt idx="10">
                  <c:v>210</c:v>
                </c:pt>
                <c:pt idx="11">
                  <c:v>209</c:v>
                </c:pt>
                <c:pt idx="12">
                  <c:v>154</c:v>
                </c:pt>
                <c:pt idx="13">
                  <c:v>207</c:v>
                </c:pt>
                <c:pt idx="14">
                  <c:v>192</c:v>
                </c:pt>
                <c:pt idx="15">
                  <c:v>148</c:v>
                </c:pt>
                <c:pt idx="16">
                  <c:v>166</c:v>
                </c:pt>
                <c:pt idx="17">
                  <c:v>140</c:v>
                </c:pt>
                <c:pt idx="18">
                  <c:v>144</c:v>
                </c:pt>
                <c:pt idx="19">
                  <c:v>108</c:v>
                </c:pt>
                <c:pt idx="20">
                  <c:v>117</c:v>
                </c:pt>
                <c:pt idx="21">
                  <c:v>115</c:v>
                </c:pt>
                <c:pt idx="22">
                  <c:v>134</c:v>
                </c:pt>
                <c:pt idx="23" formatCode="General">
                  <c:v>147</c:v>
                </c:pt>
                <c:pt idx="24" formatCode="General">
                  <c:v>170</c:v>
                </c:pt>
                <c:pt idx="25">
                  <c:v>168</c:v>
                </c:pt>
                <c:pt idx="26">
                  <c:v>165</c:v>
                </c:pt>
                <c:pt idx="27">
                  <c:v>134</c:v>
                </c:pt>
                <c:pt idx="28">
                  <c:v>123</c:v>
                </c:pt>
                <c:pt idx="29">
                  <c:v>56</c:v>
                </c:pt>
                <c:pt idx="30">
                  <c:v>145</c:v>
                </c:pt>
                <c:pt idx="31">
                  <c:v>150</c:v>
                </c:pt>
                <c:pt idx="32">
                  <c:v>130</c:v>
                </c:pt>
                <c:pt idx="33">
                  <c:v>212</c:v>
                </c:pt>
                <c:pt idx="34">
                  <c:v>198</c:v>
                </c:pt>
                <c:pt idx="35">
                  <c:v>162</c:v>
                </c:pt>
                <c:pt idx="36">
                  <c:v>162</c:v>
                </c:pt>
                <c:pt idx="37">
                  <c:v>168</c:v>
                </c:pt>
                <c:pt idx="38">
                  <c:v>161</c:v>
                </c:pt>
                <c:pt idx="39">
                  <c:v>61</c:v>
                </c:pt>
                <c:pt idx="40">
                  <c:v>151</c:v>
                </c:pt>
                <c:pt idx="41">
                  <c:v>175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cat>
            <c:strRef>
              <c:f>Sheet1!$H$1:$AW$1</c:f>
              <c:strCache>
                <c:ptCount val="42"/>
                <c:pt idx="0">
                  <c:v>73</c:v>
                </c:pt>
                <c:pt idx="1">
                  <c:v>74</c:v>
                </c:pt>
                <c:pt idx="2">
                  <c:v>75</c:v>
                </c:pt>
                <c:pt idx="3">
                  <c:v>76</c:v>
                </c:pt>
                <c:pt idx="4">
                  <c:v>77</c:v>
                </c:pt>
                <c:pt idx="5">
                  <c:v>78</c:v>
                </c:pt>
                <c:pt idx="6">
                  <c:v>79</c:v>
                </c:pt>
                <c:pt idx="7">
                  <c:v>80</c:v>
                </c:pt>
                <c:pt idx="8">
                  <c:v>81</c:v>
                </c:pt>
                <c:pt idx="9">
                  <c:v>82</c:v>
                </c:pt>
                <c:pt idx="10">
                  <c:v>83</c:v>
                </c:pt>
                <c:pt idx="11">
                  <c:v>84</c:v>
                </c:pt>
                <c:pt idx="12">
                  <c:v>85</c:v>
                </c:pt>
                <c:pt idx="13">
                  <c:v>86</c:v>
                </c:pt>
                <c:pt idx="14">
                  <c:v>87</c:v>
                </c:pt>
                <c:pt idx="15">
                  <c:v>88</c:v>
                </c:pt>
                <c:pt idx="16">
                  <c:v>89</c:v>
                </c:pt>
                <c:pt idx="17">
                  <c:v>90</c:v>
                </c:pt>
                <c:pt idx="18">
                  <c:v>91</c:v>
                </c:pt>
                <c:pt idx="19">
                  <c:v>92</c:v>
                </c:pt>
                <c:pt idx="20">
                  <c:v>93</c:v>
                </c:pt>
                <c:pt idx="21">
                  <c:v>94</c:v>
                </c:pt>
                <c:pt idx="22">
                  <c:v>95</c:v>
                </c:pt>
                <c:pt idx="23">
                  <c:v>96</c:v>
                </c:pt>
                <c:pt idx="24">
                  <c:v>97</c:v>
                </c:pt>
                <c:pt idx="25">
                  <c:v>98</c:v>
                </c:pt>
                <c:pt idx="26">
                  <c:v>99</c:v>
                </c:pt>
                <c:pt idx="27">
                  <c:v>100</c:v>
                </c:pt>
                <c:pt idx="28">
                  <c:v>101</c:v>
                </c:pt>
                <c:pt idx="29">
                  <c:v>101b</c:v>
                </c:pt>
                <c:pt idx="30">
                  <c:v>102</c:v>
                </c:pt>
                <c:pt idx="31">
                  <c:v>103</c:v>
                </c:pt>
                <c:pt idx="32">
                  <c:v>104</c:v>
                </c:pt>
                <c:pt idx="33">
                  <c:v>105</c:v>
                </c:pt>
                <c:pt idx="34">
                  <c:v>106</c:v>
                </c:pt>
                <c:pt idx="35">
                  <c:v>107+E</c:v>
                </c:pt>
                <c:pt idx="36">
                  <c:v>108</c:v>
                </c:pt>
                <c:pt idx="37">
                  <c:v>109</c:v>
                </c:pt>
                <c:pt idx="38">
                  <c:v>110</c:v>
                </c:pt>
                <c:pt idx="39">
                  <c:v>110AH</c:v>
                </c:pt>
                <c:pt idx="40">
                  <c:v>111</c:v>
                </c:pt>
                <c:pt idx="41">
                  <c:v>112</c:v>
                </c:pt>
              </c:strCache>
            </c:strRef>
          </c:cat>
          <c:val>
            <c:numRef>
              <c:f>Sheet1!$H$3:$AW$3</c:f>
              <c:numCache>
                <c:formatCode>0</c:formatCode>
                <c:ptCount val="42"/>
                <c:pt idx="0">
                  <c:v>121</c:v>
                </c:pt>
                <c:pt idx="1">
                  <c:v>29</c:v>
                </c:pt>
                <c:pt idx="2">
                  <c:v>202</c:v>
                </c:pt>
                <c:pt idx="3">
                  <c:v>187</c:v>
                </c:pt>
                <c:pt idx="4">
                  <c:v>167</c:v>
                </c:pt>
                <c:pt idx="5">
                  <c:v>225</c:v>
                </c:pt>
                <c:pt idx="6">
                  <c:v>165</c:v>
                </c:pt>
                <c:pt idx="7">
                  <c:v>114</c:v>
                </c:pt>
                <c:pt idx="8">
                  <c:v>55</c:v>
                </c:pt>
                <c:pt idx="9">
                  <c:v>195</c:v>
                </c:pt>
                <c:pt idx="10">
                  <c:v>199</c:v>
                </c:pt>
                <c:pt idx="11">
                  <c:v>170</c:v>
                </c:pt>
                <c:pt idx="12">
                  <c:v>90</c:v>
                </c:pt>
                <c:pt idx="13">
                  <c:v>98</c:v>
                </c:pt>
                <c:pt idx="14">
                  <c:v>101</c:v>
                </c:pt>
                <c:pt idx="15">
                  <c:v>140</c:v>
                </c:pt>
                <c:pt idx="16">
                  <c:v>97</c:v>
                </c:pt>
                <c:pt idx="17">
                  <c:v>132</c:v>
                </c:pt>
                <c:pt idx="18">
                  <c:v>151</c:v>
                </c:pt>
                <c:pt idx="19">
                  <c:v>77</c:v>
                </c:pt>
                <c:pt idx="20">
                  <c:v>149</c:v>
                </c:pt>
                <c:pt idx="21">
                  <c:v>91</c:v>
                </c:pt>
                <c:pt idx="22">
                  <c:v>138</c:v>
                </c:pt>
                <c:pt idx="23">
                  <c:v>144</c:v>
                </c:pt>
                <c:pt idx="24">
                  <c:v>124</c:v>
                </c:pt>
                <c:pt idx="25">
                  <c:v>101</c:v>
                </c:pt>
                <c:pt idx="26">
                  <c:v>131</c:v>
                </c:pt>
                <c:pt idx="27">
                  <c:v>117</c:v>
                </c:pt>
                <c:pt idx="28">
                  <c:v>23</c:v>
                </c:pt>
                <c:pt idx="29">
                  <c:v>3</c:v>
                </c:pt>
                <c:pt idx="30">
                  <c:v>49</c:v>
                </c:pt>
                <c:pt idx="31">
                  <c:v>63</c:v>
                </c:pt>
                <c:pt idx="32">
                  <c:v>72</c:v>
                </c:pt>
                <c:pt idx="33">
                  <c:v>70</c:v>
                </c:pt>
                <c:pt idx="34">
                  <c:v>66</c:v>
                </c:pt>
                <c:pt idx="35">
                  <c:v>73</c:v>
                </c:pt>
                <c:pt idx="36">
                  <c:v>74</c:v>
                </c:pt>
                <c:pt idx="37">
                  <c:v>65</c:v>
                </c:pt>
                <c:pt idx="38">
                  <c:v>27</c:v>
                </c:pt>
                <c:pt idx="39">
                  <c:v>34</c:v>
                </c:pt>
                <c:pt idx="40">
                  <c:v>145</c:v>
                </c:pt>
                <c:pt idx="41">
                  <c:v>112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cat>
            <c:strRef>
              <c:f>Sheet1!$H$1:$AW$1</c:f>
              <c:strCache>
                <c:ptCount val="42"/>
                <c:pt idx="0">
                  <c:v>73</c:v>
                </c:pt>
                <c:pt idx="1">
                  <c:v>74</c:v>
                </c:pt>
                <c:pt idx="2">
                  <c:v>75</c:v>
                </c:pt>
                <c:pt idx="3">
                  <c:v>76</c:v>
                </c:pt>
                <c:pt idx="4">
                  <c:v>77</c:v>
                </c:pt>
                <c:pt idx="5">
                  <c:v>78</c:v>
                </c:pt>
                <c:pt idx="6">
                  <c:v>79</c:v>
                </c:pt>
                <c:pt idx="7">
                  <c:v>80</c:v>
                </c:pt>
                <c:pt idx="8">
                  <c:v>81</c:v>
                </c:pt>
                <c:pt idx="9">
                  <c:v>82</c:v>
                </c:pt>
                <c:pt idx="10">
                  <c:v>83</c:v>
                </c:pt>
                <c:pt idx="11">
                  <c:v>84</c:v>
                </c:pt>
                <c:pt idx="12">
                  <c:v>85</c:v>
                </c:pt>
                <c:pt idx="13">
                  <c:v>86</c:v>
                </c:pt>
                <c:pt idx="14">
                  <c:v>87</c:v>
                </c:pt>
                <c:pt idx="15">
                  <c:v>88</c:v>
                </c:pt>
                <c:pt idx="16">
                  <c:v>89</c:v>
                </c:pt>
                <c:pt idx="17">
                  <c:v>90</c:v>
                </c:pt>
                <c:pt idx="18">
                  <c:v>91</c:v>
                </c:pt>
                <c:pt idx="19">
                  <c:v>92</c:v>
                </c:pt>
                <c:pt idx="20">
                  <c:v>93</c:v>
                </c:pt>
                <c:pt idx="21">
                  <c:v>94</c:v>
                </c:pt>
                <c:pt idx="22">
                  <c:v>95</c:v>
                </c:pt>
                <c:pt idx="23">
                  <c:v>96</c:v>
                </c:pt>
                <c:pt idx="24">
                  <c:v>97</c:v>
                </c:pt>
                <c:pt idx="25">
                  <c:v>98</c:v>
                </c:pt>
                <c:pt idx="26">
                  <c:v>99</c:v>
                </c:pt>
                <c:pt idx="27">
                  <c:v>100</c:v>
                </c:pt>
                <c:pt idx="28">
                  <c:v>101</c:v>
                </c:pt>
                <c:pt idx="29">
                  <c:v>101b</c:v>
                </c:pt>
                <c:pt idx="30">
                  <c:v>102</c:v>
                </c:pt>
                <c:pt idx="31">
                  <c:v>103</c:v>
                </c:pt>
                <c:pt idx="32">
                  <c:v>104</c:v>
                </c:pt>
                <c:pt idx="33">
                  <c:v>105</c:v>
                </c:pt>
                <c:pt idx="34">
                  <c:v>106</c:v>
                </c:pt>
                <c:pt idx="35">
                  <c:v>107+E</c:v>
                </c:pt>
                <c:pt idx="36">
                  <c:v>108</c:v>
                </c:pt>
                <c:pt idx="37">
                  <c:v>109</c:v>
                </c:pt>
                <c:pt idx="38">
                  <c:v>110</c:v>
                </c:pt>
                <c:pt idx="39">
                  <c:v>110AH</c:v>
                </c:pt>
                <c:pt idx="40">
                  <c:v>111</c:v>
                </c:pt>
                <c:pt idx="41">
                  <c:v>112</c:v>
                </c:pt>
              </c:strCache>
            </c:strRef>
          </c:cat>
          <c:val>
            <c:numRef>
              <c:f>Sheet1!$H$4:$AW$4</c:f>
              <c:numCache>
                <c:formatCode>0</c:formatCode>
                <c:ptCount val="42"/>
                <c:pt idx="0">
                  <c:v>178</c:v>
                </c:pt>
                <c:pt idx="1">
                  <c:v>130</c:v>
                </c:pt>
                <c:pt idx="2">
                  <c:v>169</c:v>
                </c:pt>
                <c:pt idx="3">
                  <c:v>180</c:v>
                </c:pt>
                <c:pt idx="4">
                  <c:v>175</c:v>
                </c:pt>
                <c:pt idx="5">
                  <c:v>125</c:v>
                </c:pt>
                <c:pt idx="6">
                  <c:v>161</c:v>
                </c:pt>
                <c:pt idx="7">
                  <c:v>237</c:v>
                </c:pt>
                <c:pt idx="8">
                  <c:v>210</c:v>
                </c:pt>
                <c:pt idx="9">
                  <c:v>164</c:v>
                </c:pt>
                <c:pt idx="10">
                  <c:v>170</c:v>
                </c:pt>
                <c:pt idx="11">
                  <c:v>150</c:v>
                </c:pt>
                <c:pt idx="12">
                  <c:v>135</c:v>
                </c:pt>
                <c:pt idx="13">
                  <c:v>165</c:v>
                </c:pt>
                <c:pt idx="14">
                  <c:v>185</c:v>
                </c:pt>
                <c:pt idx="15">
                  <c:v>179</c:v>
                </c:pt>
                <c:pt idx="16">
                  <c:v>137</c:v>
                </c:pt>
                <c:pt idx="17">
                  <c:v>157</c:v>
                </c:pt>
                <c:pt idx="18">
                  <c:v>137</c:v>
                </c:pt>
                <c:pt idx="19">
                  <c:v>120</c:v>
                </c:pt>
                <c:pt idx="20">
                  <c:v>139</c:v>
                </c:pt>
                <c:pt idx="21">
                  <c:v>155</c:v>
                </c:pt>
                <c:pt idx="22">
                  <c:v>131</c:v>
                </c:pt>
                <c:pt idx="23">
                  <c:v>123</c:v>
                </c:pt>
                <c:pt idx="24">
                  <c:v>121</c:v>
                </c:pt>
                <c:pt idx="25">
                  <c:v>110</c:v>
                </c:pt>
                <c:pt idx="26">
                  <c:v>165</c:v>
                </c:pt>
                <c:pt idx="27">
                  <c:v>172</c:v>
                </c:pt>
                <c:pt idx="28">
                  <c:v>141</c:v>
                </c:pt>
                <c:pt idx="29">
                  <c:v>62</c:v>
                </c:pt>
                <c:pt idx="30">
                  <c:v>95</c:v>
                </c:pt>
                <c:pt idx="31">
                  <c:v>137</c:v>
                </c:pt>
                <c:pt idx="32">
                  <c:v>143</c:v>
                </c:pt>
                <c:pt idx="33">
                  <c:v>143</c:v>
                </c:pt>
                <c:pt idx="34">
                  <c:v>143</c:v>
                </c:pt>
                <c:pt idx="35">
                  <c:v>141</c:v>
                </c:pt>
                <c:pt idx="36">
                  <c:v>120</c:v>
                </c:pt>
                <c:pt idx="37">
                  <c:v>77</c:v>
                </c:pt>
                <c:pt idx="38">
                  <c:v>65</c:v>
                </c:pt>
                <c:pt idx="39">
                  <c:v>38</c:v>
                </c:pt>
                <c:pt idx="40">
                  <c:v>103</c:v>
                </c:pt>
                <c:pt idx="41">
                  <c:v>78</c:v>
                </c:pt>
              </c:numCache>
            </c:numRef>
          </c:val>
        </c:ser>
        <c:overlap val="100"/>
        <c:axId val="79487744"/>
        <c:axId val="79489280"/>
      </c:barChart>
      <c:catAx>
        <c:axId val="79487744"/>
        <c:scaling>
          <c:orientation val="minMax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79489280"/>
        <c:crosses val="autoZero"/>
        <c:auto val="1"/>
        <c:lblAlgn val="ctr"/>
        <c:lblOffset val="100"/>
      </c:catAx>
      <c:valAx>
        <c:axId val="79489280"/>
        <c:scaling>
          <c:orientation val="minMax"/>
        </c:scaling>
        <c:axPos val="l"/>
        <c:majorGridlines/>
        <c:numFmt formatCode="0" sourceLinked="1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79487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4332559963382332"/>
          <c:y val="4.6511741124250452E-2"/>
          <c:w val="0.41627868820604902"/>
          <c:h val="0.31807133837757351"/>
        </c:manualLayout>
      </c:layout>
      <c:txPr>
        <a:bodyPr/>
        <a:lstStyle/>
        <a:p>
          <a:pPr>
            <a:defRPr sz="2025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>
        <c:manualLayout>
          <c:layoutTarget val="inner"/>
          <c:xMode val="edge"/>
          <c:yMode val="edge"/>
          <c:x val="7.2182852143482079E-2"/>
          <c:y val="3.2882035578886033E-2"/>
          <c:w val="0.92024190726159361"/>
          <c:h val="0.86500400991542725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r8 CR</c:v>
                </c:pt>
              </c:strCache>
            </c:strRef>
          </c:tx>
          <c:spPr>
            <a:solidFill>
              <a:srgbClr val="CCECFF"/>
            </a:solidFill>
          </c:spPr>
          <c:cat>
            <c:strRef>
              <c:f>Sheet1!$H$1:$AV$1</c:f>
              <c:strCache>
                <c:ptCount val="41"/>
                <c:pt idx="0">
                  <c:v>73</c:v>
                </c:pt>
                <c:pt idx="1">
                  <c:v>74</c:v>
                </c:pt>
                <c:pt idx="2">
                  <c:v>75</c:v>
                </c:pt>
                <c:pt idx="3">
                  <c:v>76</c:v>
                </c:pt>
                <c:pt idx="4">
                  <c:v>77</c:v>
                </c:pt>
                <c:pt idx="5">
                  <c:v>78</c:v>
                </c:pt>
                <c:pt idx="6">
                  <c:v>79</c:v>
                </c:pt>
                <c:pt idx="7">
                  <c:v>80</c:v>
                </c:pt>
                <c:pt idx="8">
                  <c:v>81</c:v>
                </c:pt>
                <c:pt idx="9">
                  <c:v>82</c:v>
                </c:pt>
                <c:pt idx="10">
                  <c:v>83</c:v>
                </c:pt>
                <c:pt idx="11">
                  <c:v>84</c:v>
                </c:pt>
                <c:pt idx="12">
                  <c:v>85</c:v>
                </c:pt>
                <c:pt idx="13">
                  <c:v>86</c:v>
                </c:pt>
                <c:pt idx="14">
                  <c:v>87</c:v>
                </c:pt>
                <c:pt idx="15">
                  <c:v>88</c:v>
                </c:pt>
                <c:pt idx="16">
                  <c:v>89</c:v>
                </c:pt>
                <c:pt idx="17">
                  <c:v>90</c:v>
                </c:pt>
                <c:pt idx="18">
                  <c:v>91</c:v>
                </c:pt>
                <c:pt idx="19">
                  <c:v>92</c:v>
                </c:pt>
                <c:pt idx="20">
                  <c:v>93</c:v>
                </c:pt>
                <c:pt idx="21">
                  <c:v>94</c:v>
                </c:pt>
                <c:pt idx="22">
                  <c:v>95</c:v>
                </c:pt>
                <c:pt idx="23">
                  <c:v>96</c:v>
                </c:pt>
                <c:pt idx="24">
                  <c:v>97</c:v>
                </c:pt>
                <c:pt idx="25">
                  <c:v>98</c:v>
                </c:pt>
                <c:pt idx="26">
                  <c:v>99</c:v>
                </c:pt>
                <c:pt idx="27">
                  <c:v>100</c:v>
                </c:pt>
                <c:pt idx="28">
                  <c:v>101</c:v>
                </c:pt>
                <c:pt idx="29">
                  <c:v>102</c:v>
                </c:pt>
                <c:pt idx="30">
                  <c:v>103</c:v>
                </c:pt>
                <c:pt idx="31">
                  <c:v>104</c:v>
                </c:pt>
                <c:pt idx="32">
                  <c:v>105</c:v>
                </c:pt>
                <c:pt idx="33">
                  <c:v>106</c:v>
                </c:pt>
                <c:pt idx="34">
                  <c:v>107+E</c:v>
                </c:pt>
                <c:pt idx="35">
                  <c:v>108</c:v>
                </c:pt>
                <c:pt idx="36">
                  <c:v>109</c:v>
                </c:pt>
                <c:pt idx="37">
                  <c:v>110</c:v>
                </c:pt>
                <c:pt idx="38">
                  <c:v>110AH</c:v>
                </c:pt>
                <c:pt idx="39">
                  <c:v>111</c:v>
                </c:pt>
                <c:pt idx="40">
                  <c:v>112</c:v>
                </c:pt>
              </c:strCache>
            </c:strRef>
          </c:cat>
          <c:val>
            <c:numRef>
              <c:f>Sheet1!$H$2:$AV$2</c:f>
              <c:numCache>
                <c:formatCode>0</c:formatCode>
                <c:ptCount val="41"/>
                <c:pt idx="0">
                  <c:v>94</c:v>
                </c:pt>
                <c:pt idx="1">
                  <c:v>52</c:v>
                </c:pt>
                <c:pt idx="2">
                  <c:v>34</c:v>
                </c:pt>
                <c:pt idx="3">
                  <c:v>29</c:v>
                </c:pt>
                <c:pt idx="4">
                  <c:v>18</c:v>
                </c:pt>
                <c:pt idx="5">
                  <c:v>11</c:v>
                </c:pt>
                <c:pt idx="6">
                  <c:v>9</c:v>
                </c:pt>
                <c:pt idx="7">
                  <c:v>13</c:v>
                </c:pt>
                <c:pt idx="8">
                  <c:v>4</c:v>
                </c:pt>
                <c:pt idx="9">
                  <c:v>0</c:v>
                </c:pt>
                <c:pt idx="10">
                  <c:v>2</c:v>
                </c:pt>
                <c:pt idx="11">
                  <c:v>3</c:v>
                </c:pt>
                <c:pt idx="12">
                  <c:v>3</c:v>
                </c:pt>
                <c:pt idx="13">
                  <c:v>1</c:v>
                </c:pt>
                <c:pt idx="14">
                  <c:v>2</c:v>
                </c:pt>
                <c:pt idx="15">
                  <c:v>1</c:v>
                </c:pt>
                <c:pt idx="16">
                  <c:v>2</c:v>
                </c:pt>
                <c:pt idx="17">
                  <c:v>0</c:v>
                </c:pt>
                <c:pt idx="18">
                  <c:v>1</c:v>
                </c:pt>
                <c:pt idx="19">
                  <c:v>0</c:v>
                </c:pt>
                <c:pt idx="20">
                  <c:v>0</c:v>
                </c:pt>
                <c:pt idx="21">
                  <c:v>4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1</c:v>
                </c:pt>
                <c:pt idx="33">
                  <c:v>0</c:v>
                </c:pt>
                <c:pt idx="3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r9 CR</c:v>
                </c:pt>
              </c:strCache>
            </c:strRef>
          </c:tx>
          <c:spPr>
            <a:solidFill>
              <a:srgbClr val="7030A0"/>
            </a:solidFill>
          </c:spPr>
          <c:cat>
            <c:strRef>
              <c:f>Sheet1!$H$1:$AV$1</c:f>
              <c:strCache>
                <c:ptCount val="41"/>
                <c:pt idx="0">
                  <c:v>73</c:v>
                </c:pt>
                <c:pt idx="1">
                  <c:v>74</c:v>
                </c:pt>
                <c:pt idx="2">
                  <c:v>75</c:v>
                </c:pt>
                <c:pt idx="3">
                  <c:v>76</c:v>
                </c:pt>
                <c:pt idx="4">
                  <c:v>77</c:v>
                </c:pt>
                <c:pt idx="5">
                  <c:v>78</c:v>
                </c:pt>
                <c:pt idx="6">
                  <c:v>79</c:v>
                </c:pt>
                <c:pt idx="7">
                  <c:v>80</c:v>
                </c:pt>
                <c:pt idx="8">
                  <c:v>81</c:v>
                </c:pt>
                <c:pt idx="9">
                  <c:v>82</c:v>
                </c:pt>
                <c:pt idx="10">
                  <c:v>83</c:v>
                </c:pt>
                <c:pt idx="11">
                  <c:v>84</c:v>
                </c:pt>
                <c:pt idx="12">
                  <c:v>85</c:v>
                </c:pt>
                <c:pt idx="13">
                  <c:v>86</c:v>
                </c:pt>
                <c:pt idx="14">
                  <c:v>87</c:v>
                </c:pt>
                <c:pt idx="15">
                  <c:v>88</c:v>
                </c:pt>
                <c:pt idx="16">
                  <c:v>89</c:v>
                </c:pt>
                <c:pt idx="17">
                  <c:v>90</c:v>
                </c:pt>
                <c:pt idx="18">
                  <c:v>91</c:v>
                </c:pt>
                <c:pt idx="19">
                  <c:v>92</c:v>
                </c:pt>
                <c:pt idx="20">
                  <c:v>93</c:v>
                </c:pt>
                <c:pt idx="21">
                  <c:v>94</c:v>
                </c:pt>
                <c:pt idx="22">
                  <c:v>95</c:v>
                </c:pt>
                <c:pt idx="23">
                  <c:v>96</c:v>
                </c:pt>
                <c:pt idx="24">
                  <c:v>97</c:v>
                </c:pt>
                <c:pt idx="25">
                  <c:v>98</c:v>
                </c:pt>
                <c:pt idx="26">
                  <c:v>99</c:v>
                </c:pt>
                <c:pt idx="27">
                  <c:v>100</c:v>
                </c:pt>
                <c:pt idx="28">
                  <c:v>101</c:v>
                </c:pt>
                <c:pt idx="29">
                  <c:v>102</c:v>
                </c:pt>
                <c:pt idx="30">
                  <c:v>103</c:v>
                </c:pt>
                <c:pt idx="31">
                  <c:v>104</c:v>
                </c:pt>
                <c:pt idx="32">
                  <c:v>105</c:v>
                </c:pt>
                <c:pt idx="33">
                  <c:v>106</c:v>
                </c:pt>
                <c:pt idx="34">
                  <c:v>107+E</c:v>
                </c:pt>
                <c:pt idx="35">
                  <c:v>108</c:v>
                </c:pt>
                <c:pt idx="36">
                  <c:v>109</c:v>
                </c:pt>
                <c:pt idx="37">
                  <c:v>110</c:v>
                </c:pt>
                <c:pt idx="38">
                  <c:v>110AH</c:v>
                </c:pt>
                <c:pt idx="39">
                  <c:v>111</c:v>
                </c:pt>
                <c:pt idx="40">
                  <c:v>112</c:v>
                </c:pt>
              </c:strCache>
            </c:strRef>
          </c:cat>
          <c:val>
            <c:numRef>
              <c:f>Sheet1!$H$3:$AV$3</c:f>
              <c:numCache>
                <c:formatCode>0</c:formatCode>
                <c:ptCount val="41"/>
                <c:pt idx="0">
                  <c:v>131</c:v>
                </c:pt>
                <c:pt idx="1">
                  <c:v>66</c:v>
                </c:pt>
                <c:pt idx="2">
                  <c:v>91</c:v>
                </c:pt>
                <c:pt idx="3">
                  <c:v>50</c:v>
                </c:pt>
                <c:pt idx="4">
                  <c:v>38</c:v>
                </c:pt>
                <c:pt idx="5">
                  <c:v>39</c:v>
                </c:pt>
                <c:pt idx="6">
                  <c:v>28</c:v>
                </c:pt>
                <c:pt idx="7">
                  <c:v>30</c:v>
                </c:pt>
                <c:pt idx="8">
                  <c:v>15</c:v>
                </c:pt>
                <c:pt idx="9">
                  <c:v>13</c:v>
                </c:pt>
                <c:pt idx="10">
                  <c:v>15</c:v>
                </c:pt>
                <c:pt idx="11">
                  <c:v>5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  <c:pt idx="15">
                  <c:v>5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0</c:v>
                </c:pt>
                <c:pt idx="21">
                  <c:v>3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2</c:v>
                </c:pt>
                <c:pt idx="26">
                  <c:v>1</c:v>
                </c:pt>
                <c:pt idx="27">
                  <c:v>0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0</c:v>
                </c:pt>
                <c:pt idx="32">
                  <c:v>1</c:v>
                </c:pt>
                <c:pt idx="33">
                  <c:v>0</c:v>
                </c:pt>
                <c:pt idx="34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r10 CR</c:v>
                </c:pt>
              </c:strCache>
            </c:strRef>
          </c:tx>
          <c:spPr>
            <a:solidFill>
              <a:srgbClr val="0070C0"/>
            </a:solidFill>
          </c:spPr>
          <c:cat>
            <c:strRef>
              <c:f>Sheet1!$H$1:$AV$1</c:f>
              <c:strCache>
                <c:ptCount val="41"/>
                <c:pt idx="0">
                  <c:v>73</c:v>
                </c:pt>
                <c:pt idx="1">
                  <c:v>74</c:v>
                </c:pt>
                <c:pt idx="2">
                  <c:v>75</c:v>
                </c:pt>
                <c:pt idx="3">
                  <c:v>76</c:v>
                </c:pt>
                <c:pt idx="4">
                  <c:v>77</c:v>
                </c:pt>
                <c:pt idx="5">
                  <c:v>78</c:v>
                </c:pt>
                <c:pt idx="6">
                  <c:v>79</c:v>
                </c:pt>
                <c:pt idx="7">
                  <c:v>80</c:v>
                </c:pt>
                <c:pt idx="8">
                  <c:v>81</c:v>
                </c:pt>
                <c:pt idx="9">
                  <c:v>82</c:v>
                </c:pt>
                <c:pt idx="10">
                  <c:v>83</c:v>
                </c:pt>
                <c:pt idx="11">
                  <c:v>84</c:v>
                </c:pt>
                <c:pt idx="12">
                  <c:v>85</c:v>
                </c:pt>
                <c:pt idx="13">
                  <c:v>86</c:v>
                </c:pt>
                <c:pt idx="14">
                  <c:v>87</c:v>
                </c:pt>
                <c:pt idx="15">
                  <c:v>88</c:v>
                </c:pt>
                <c:pt idx="16">
                  <c:v>89</c:v>
                </c:pt>
                <c:pt idx="17">
                  <c:v>90</c:v>
                </c:pt>
                <c:pt idx="18">
                  <c:v>91</c:v>
                </c:pt>
                <c:pt idx="19">
                  <c:v>92</c:v>
                </c:pt>
                <c:pt idx="20">
                  <c:v>93</c:v>
                </c:pt>
                <c:pt idx="21">
                  <c:v>94</c:v>
                </c:pt>
                <c:pt idx="22">
                  <c:v>95</c:v>
                </c:pt>
                <c:pt idx="23">
                  <c:v>96</c:v>
                </c:pt>
                <c:pt idx="24">
                  <c:v>97</c:v>
                </c:pt>
                <c:pt idx="25">
                  <c:v>98</c:v>
                </c:pt>
                <c:pt idx="26">
                  <c:v>99</c:v>
                </c:pt>
                <c:pt idx="27">
                  <c:v>100</c:v>
                </c:pt>
                <c:pt idx="28">
                  <c:v>101</c:v>
                </c:pt>
                <c:pt idx="29">
                  <c:v>102</c:v>
                </c:pt>
                <c:pt idx="30">
                  <c:v>103</c:v>
                </c:pt>
                <c:pt idx="31">
                  <c:v>104</c:v>
                </c:pt>
                <c:pt idx="32">
                  <c:v>105</c:v>
                </c:pt>
                <c:pt idx="33">
                  <c:v>106</c:v>
                </c:pt>
                <c:pt idx="34">
                  <c:v>107+E</c:v>
                </c:pt>
                <c:pt idx="35">
                  <c:v>108</c:v>
                </c:pt>
                <c:pt idx="36">
                  <c:v>109</c:v>
                </c:pt>
                <c:pt idx="37">
                  <c:v>110</c:v>
                </c:pt>
                <c:pt idx="38">
                  <c:v>110AH</c:v>
                </c:pt>
                <c:pt idx="39">
                  <c:v>111</c:v>
                </c:pt>
                <c:pt idx="40">
                  <c:v>112</c:v>
                </c:pt>
              </c:strCache>
            </c:strRef>
          </c:cat>
          <c:val>
            <c:numRef>
              <c:f>Sheet1!$H$4:$AV$4</c:f>
              <c:numCache>
                <c:formatCode>0</c:formatCode>
                <c:ptCount val="41"/>
                <c:pt idx="0">
                  <c:v>0</c:v>
                </c:pt>
                <c:pt idx="1">
                  <c:v>0</c:v>
                </c:pt>
                <c:pt idx="2">
                  <c:v>7</c:v>
                </c:pt>
                <c:pt idx="3">
                  <c:v>0</c:v>
                </c:pt>
                <c:pt idx="4">
                  <c:v>5</c:v>
                </c:pt>
                <c:pt idx="5">
                  <c:v>0</c:v>
                </c:pt>
                <c:pt idx="6">
                  <c:v>32</c:v>
                </c:pt>
                <c:pt idx="7">
                  <c:v>130</c:v>
                </c:pt>
                <c:pt idx="8">
                  <c:v>52</c:v>
                </c:pt>
                <c:pt idx="9">
                  <c:v>41</c:v>
                </c:pt>
                <c:pt idx="10">
                  <c:v>54</c:v>
                </c:pt>
                <c:pt idx="11">
                  <c:v>38</c:v>
                </c:pt>
                <c:pt idx="12">
                  <c:v>38</c:v>
                </c:pt>
                <c:pt idx="13">
                  <c:v>21</c:v>
                </c:pt>
                <c:pt idx="14">
                  <c:v>21</c:v>
                </c:pt>
                <c:pt idx="15">
                  <c:v>17</c:v>
                </c:pt>
                <c:pt idx="16">
                  <c:v>3</c:v>
                </c:pt>
                <c:pt idx="17">
                  <c:v>3</c:v>
                </c:pt>
                <c:pt idx="18">
                  <c:v>9</c:v>
                </c:pt>
                <c:pt idx="19">
                  <c:v>1</c:v>
                </c:pt>
                <c:pt idx="20">
                  <c:v>6</c:v>
                </c:pt>
                <c:pt idx="21">
                  <c:v>2</c:v>
                </c:pt>
                <c:pt idx="22">
                  <c:v>3</c:v>
                </c:pt>
                <c:pt idx="23">
                  <c:v>3</c:v>
                </c:pt>
                <c:pt idx="24">
                  <c:v>4</c:v>
                </c:pt>
                <c:pt idx="25">
                  <c:v>0</c:v>
                </c:pt>
                <c:pt idx="26">
                  <c:v>0</c:v>
                </c:pt>
                <c:pt idx="27">
                  <c:v>2</c:v>
                </c:pt>
                <c:pt idx="28">
                  <c:v>3</c:v>
                </c:pt>
                <c:pt idx="29">
                  <c:v>6</c:v>
                </c:pt>
                <c:pt idx="30">
                  <c:v>3</c:v>
                </c:pt>
                <c:pt idx="31">
                  <c:v>1</c:v>
                </c:pt>
                <c:pt idx="32">
                  <c:v>3</c:v>
                </c:pt>
                <c:pt idx="33">
                  <c:v>1</c:v>
                </c:pt>
                <c:pt idx="34">
                  <c:v>0</c:v>
                </c:pt>
                <c:pt idx="35">
                  <c:v>1</c:v>
                </c:pt>
                <c:pt idx="36">
                  <c:v>1</c:v>
                </c:pt>
                <c:pt idx="39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r11 CR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cat>
            <c:strRef>
              <c:f>Sheet1!$H$1:$AV$1</c:f>
              <c:strCache>
                <c:ptCount val="41"/>
                <c:pt idx="0">
                  <c:v>73</c:v>
                </c:pt>
                <c:pt idx="1">
                  <c:v>74</c:v>
                </c:pt>
                <c:pt idx="2">
                  <c:v>75</c:v>
                </c:pt>
                <c:pt idx="3">
                  <c:v>76</c:v>
                </c:pt>
                <c:pt idx="4">
                  <c:v>77</c:v>
                </c:pt>
                <c:pt idx="5">
                  <c:v>78</c:v>
                </c:pt>
                <c:pt idx="6">
                  <c:v>79</c:v>
                </c:pt>
                <c:pt idx="7">
                  <c:v>80</c:v>
                </c:pt>
                <c:pt idx="8">
                  <c:v>81</c:v>
                </c:pt>
                <c:pt idx="9">
                  <c:v>82</c:v>
                </c:pt>
                <c:pt idx="10">
                  <c:v>83</c:v>
                </c:pt>
                <c:pt idx="11">
                  <c:v>84</c:v>
                </c:pt>
                <c:pt idx="12">
                  <c:v>85</c:v>
                </c:pt>
                <c:pt idx="13">
                  <c:v>86</c:v>
                </c:pt>
                <c:pt idx="14">
                  <c:v>87</c:v>
                </c:pt>
                <c:pt idx="15">
                  <c:v>88</c:v>
                </c:pt>
                <c:pt idx="16">
                  <c:v>89</c:v>
                </c:pt>
                <c:pt idx="17">
                  <c:v>90</c:v>
                </c:pt>
                <c:pt idx="18">
                  <c:v>91</c:v>
                </c:pt>
                <c:pt idx="19">
                  <c:v>92</c:v>
                </c:pt>
                <c:pt idx="20">
                  <c:v>93</c:v>
                </c:pt>
                <c:pt idx="21">
                  <c:v>94</c:v>
                </c:pt>
                <c:pt idx="22">
                  <c:v>95</c:v>
                </c:pt>
                <c:pt idx="23">
                  <c:v>96</c:v>
                </c:pt>
                <c:pt idx="24">
                  <c:v>97</c:v>
                </c:pt>
                <c:pt idx="25">
                  <c:v>98</c:v>
                </c:pt>
                <c:pt idx="26">
                  <c:v>99</c:v>
                </c:pt>
                <c:pt idx="27">
                  <c:v>100</c:v>
                </c:pt>
                <c:pt idx="28">
                  <c:v>101</c:v>
                </c:pt>
                <c:pt idx="29">
                  <c:v>102</c:v>
                </c:pt>
                <c:pt idx="30">
                  <c:v>103</c:v>
                </c:pt>
                <c:pt idx="31">
                  <c:v>104</c:v>
                </c:pt>
                <c:pt idx="32">
                  <c:v>105</c:v>
                </c:pt>
                <c:pt idx="33">
                  <c:v>106</c:v>
                </c:pt>
                <c:pt idx="34">
                  <c:v>107+E</c:v>
                </c:pt>
                <c:pt idx="35">
                  <c:v>108</c:v>
                </c:pt>
                <c:pt idx="36">
                  <c:v>109</c:v>
                </c:pt>
                <c:pt idx="37">
                  <c:v>110</c:v>
                </c:pt>
                <c:pt idx="38">
                  <c:v>110AH</c:v>
                </c:pt>
                <c:pt idx="39">
                  <c:v>111</c:v>
                </c:pt>
                <c:pt idx="40">
                  <c:v>112</c:v>
                </c:pt>
              </c:strCache>
            </c:strRef>
          </c:cat>
          <c:val>
            <c:numRef>
              <c:f>Sheet1!$H$5:$AV$5</c:f>
              <c:numCache>
                <c:formatCode>0</c:formatCode>
                <c:ptCount val="4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2</c:v>
                </c:pt>
                <c:pt idx="9">
                  <c:v>3</c:v>
                </c:pt>
                <c:pt idx="10">
                  <c:v>12</c:v>
                </c:pt>
                <c:pt idx="11">
                  <c:v>16</c:v>
                </c:pt>
                <c:pt idx="12">
                  <c:v>7</c:v>
                </c:pt>
                <c:pt idx="13">
                  <c:v>31</c:v>
                </c:pt>
                <c:pt idx="14">
                  <c:v>26</c:v>
                </c:pt>
                <c:pt idx="15">
                  <c:v>23</c:v>
                </c:pt>
                <c:pt idx="16">
                  <c:v>105</c:v>
                </c:pt>
                <c:pt idx="17">
                  <c:v>71</c:v>
                </c:pt>
                <c:pt idx="18">
                  <c:v>53</c:v>
                </c:pt>
                <c:pt idx="19">
                  <c:v>45</c:v>
                </c:pt>
                <c:pt idx="20">
                  <c:v>18</c:v>
                </c:pt>
                <c:pt idx="21">
                  <c:v>27</c:v>
                </c:pt>
                <c:pt idx="22">
                  <c:v>20</c:v>
                </c:pt>
                <c:pt idx="23">
                  <c:v>20</c:v>
                </c:pt>
                <c:pt idx="24">
                  <c:v>19</c:v>
                </c:pt>
                <c:pt idx="25">
                  <c:v>17</c:v>
                </c:pt>
                <c:pt idx="26">
                  <c:v>10</c:v>
                </c:pt>
                <c:pt idx="27">
                  <c:v>7</c:v>
                </c:pt>
                <c:pt idx="28">
                  <c:v>4</c:v>
                </c:pt>
                <c:pt idx="29">
                  <c:v>5</c:v>
                </c:pt>
                <c:pt idx="30">
                  <c:v>5</c:v>
                </c:pt>
                <c:pt idx="31">
                  <c:v>0</c:v>
                </c:pt>
                <c:pt idx="32">
                  <c:v>6</c:v>
                </c:pt>
                <c:pt idx="33">
                  <c:v>3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r12 CR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Sheet1!$H$1:$AV$1</c:f>
              <c:strCache>
                <c:ptCount val="41"/>
                <c:pt idx="0">
                  <c:v>73</c:v>
                </c:pt>
                <c:pt idx="1">
                  <c:v>74</c:v>
                </c:pt>
                <c:pt idx="2">
                  <c:v>75</c:v>
                </c:pt>
                <c:pt idx="3">
                  <c:v>76</c:v>
                </c:pt>
                <c:pt idx="4">
                  <c:v>77</c:v>
                </c:pt>
                <c:pt idx="5">
                  <c:v>78</c:v>
                </c:pt>
                <c:pt idx="6">
                  <c:v>79</c:v>
                </c:pt>
                <c:pt idx="7">
                  <c:v>80</c:v>
                </c:pt>
                <c:pt idx="8">
                  <c:v>81</c:v>
                </c:pt>
                <c:pt idx="9">
                  <c:v>82</c:v>
                </c:pt>
                <c:pt idx="10">
                  <c:v>83</c:v>
                </c:pt>
                <c:pt idx="11">
                  <c:v>84</c:v>
                </c:pt>
                <c:pt idx="12">
                  <c:v>85</c:v>
                </c:pt>
                <c:pt idx="13">
                  <c:v>86</c:v>
                </c:pt>
                <c:pt idx="14">
                  <c:v>87</c:v>
                </c:pt>
                <c:pt idx="15">
                  <c:v>88</c:v>
                </c:pt>
                <c:pt idx="16">
                  <c:v>89</c:v>
                </c:pt>
                <c:pt idx="17">
                  <c:v>90</c:v>
                </c:pt>
                <c:pt idx="18">
                  <c:v>91</c:v>
                </c:pt>
                <c:pt idx="19">
                  <c:v>92</c:v>
                </c:pt>
                <c:pt idx="20">
                  <c:v>93</c:v>
                </c:pt>
                <c:pt idx="21">
                  <c:v>94</c:v>
                </c:pt>
                <c:pt idx="22">
                  <c:v>95</c:v>
                </c:pt>
                <c:pt idx="23">
                  <c:v>96</c:v>
                </c:pt>
                <c:pt idx="24">
                  <c:v>97</c:v>
                </c:pt>
                <c:pt idx="25">
                  <c:v>98</c:v>
                </c:pt>
                <c:pt idx="26">
                  <c:v>99</c:v>
                </c:pt>
                <c:pt idx="27">
                  <c:v>100</c:v>
                </c:pt>
                <c:pt idx="28">
                  <c:v>101</c:v>
                </c:pt>
                <c:pt idx="29">
                  <c:v>102</c:v>
                </c:pt>
                <c:pt idx="30">
                  <c:v>103</c:v>
                </c:pt>
                <c:pt idx="31">
                  <c:v>104</c:v>
                </c:pt>
                <c:pt idx="32">
                  <c:v>105</c:v>
                </c:pt>
                <c:pt idx="33">
                  <c:v>106</c:v>
                </c:pt>
                <c:pt idx="34">
                  <c:v>107+E</c:v>
                </c:pt>
                <c:pt idx="35">
                  <c:v>108</c:v>
                </c:pt>
                <c:pt idx="36">
                  <c:v>109</c:v>
                </c:pt>
                <c:pt idx="37">
                  <c:v>110</c:v>
                </c:pt>
                <c:pt idx="38">
                  <c:v>110AH</c:v>
                </c:pt>
                <c:pt idx="39">
                  <c:v>111</c:v>
                </c:pt>
                <c:pt idx="40">
                  <c:v>112</c:v>
                </c:pt>
              </c:strCache>
            </c:strRef>
          </c:cat>
          <c:val>
            <c:numRef>
              <c:f>Sheet1!$H$6:$AV$6</c:f>
              <c:numCache>
                <c:formatCode>0</c:formatCode>
                <c:ptCount val="4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</c:v>
                </c:pt>
                <c:pt idx="18">
                  <c:v>1</c:v>
                </c:pt>
                <c:pt idx="19">
                  <c:v>2</c:v>
                </c:pt>
                <c:pt idx="20">
                  <c:v>2</c:v>
                </c:pt>
                <c:pt idx="21">
                  <c:v>4</c:v>
                </c:pt>
                <c:pt idx="22">
                  <c:v>11</c:v>
                </c:pt>
                <c:pt idx="23">
                  <c:v>8</c:v>
                </c:pt>
                <c:pt idx="24">
                  <c:v>19</c:v>
                </c:pt>
                <c:pt idx="25">
                  <c:v>21</c:v>
                </c:pt>
                <c:pt idx="26">
                  <c:v>35</c:v>
                </c:pt>
                <c:pt idx="27">
                  <c:v>50</c:v>
                </c:pt>
                <c:pt idx="28">
                  <c:v>38</c:v>
                </c:pt>
                <c:pt idx="29">
                  <c:v>64</c:v>
                </c:pt>
                <c:pt idx="30">
                  <c:v>55</c:v>
                </c:pt>
                <c:pt idx="31">
                  <c:v>39</c:v>
                </c:pt>
                <c:pt idx="32">
                  <c:v>35</c:v>
                </c:pt>
                <c:pt idx="33">
                  <c:v>34</c:v>
                </c:pt>
                <c:pt idx="34">
                  <c:v>21</c:v>
                </c:pt>
                <c:pt idx="35">
                  <c:v>11</c:v>
                </c:pt>
                <c:pt idx="36">
                  <c:v>10</c:v>
                </c:pt>
                <c:pt idx="37">
                  <c:v>9</c:v>
                </c:pt>
                <c:pt idx="38">
                  <c:v>1</c:v>
                </c:pt>
                <c:pt idx="39">
                  <c:v>9</c:v>
                </c:pt>
                <c:pt idx="40">
                  <c:v>3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r13 CR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Sheet1!$H$1:$AV$1</c:f>
              <c:strCache>
                <c:ptCount val="41"/>
                <c:pt idx="0">
                  <c:v>73</c:v>
                </c:pt>
                <c:pt idx="1">
                  <c:v>74</c:v>
                </c:pt>
                <c:pt idx="2">
                  <c:v>75</c:v>
                </c:pt>
                <c:pt idx="3">
                  <c:v>76</c:v>
                </c:pt>
                <c:pt idx="4">
                  <c:v>77</c:v>
                </c:pt>
                <c:pt idx="5">
                  <c:v>78</c:v>
                </c:pt>
                <c:pt idx="6">
                  <c:v>79</c:v>
                </c:pt>
                <c:pt idx="7">
                  <c:v>80</c:v>
                </c:pt>
                <c:pt idx="8">
                  <c:v>81</c:v>
                </c:pt>
                <c:pt idx="9">
                  <c:v>82</c:v>
                </c:pt>
                <c:pt idx="10">
                  <c:v>83</c:v>
                </c:pt>
                <c:pt idx="11">
                  <c:v>84</c:v>
                </c:pt>
                <c:pt idx="12">
                  <c:v>85</c:v>
                </c:pt>
                <c:pt idx="13">
                  <c:v>86</c:v>
                </c:pt>
                <c:pt idx="14">
                  <c:v>87</c:v>
                </c:pt>
                <c:pt idx="15">
                  <c:v>88</c:v>
                </c:pt>
                <c:pt idx="16">
                  <c:v>89</c:v>
                </c:pt>
                <c:pt idx="17">
                  <c:v>90</c:v>
                </c:pt>
                <c:pt idx="18">
                  <c:v>91</c:v>
                </c:pt>
                <c:pt idx="19">
                  <c:v>92</c:v>
                </c:pt>
                <c:pt idx="20">
                  <c:v>93</c:v>
                </c:pt>
                <c:pt idx="21">
                  <c:v>94</c:v>
                </c:pt>
                <c:pt idx="22">
                  <c:v>95</c:v>
                </c:pt>
                <c:pt idx="23">
                  <c:v>96</c:v>
                </c:pt>
                <c:pt idx="24">
                  <c:v>97</c:v>
                </c:pt>
                <c:pt idx="25">
                  <c:v>98</c:v>
                </c:pt>
                <c:pt idx="26">
                  <c:v>99</c:v>
                </c:pt>
                <c:pt idx="27">
                  <c:v>100</c:v>
                </c:pt>
                <c:pt idx="28">
                  <c:v>101</c:v>
                </c:pt>
                <c:pt idx="29">
                  <c:v>102</c:v>
                </c:pt>
                <c:pt idx="30">
                  <c:v>103</c:v>
                </c:pt>
                <c:pt idx="31">
                  <c:v>104</c:v>
                </c:pt>
                <c:pt idx="32">
                  <c:v>105</c:v>
                </c:pt>
                <c:pt idx="33">
                  <c:v>106</c:v>
                </c:pt>
                <c:pt idx="34">
                  <c:v>107+E</c:v>
                </c:pt>
                <c:pt idx="35">
                  <c:v>108</c:v>
                </c:pt>
                <c:pt idx="36">
                  <c:v>109</c:v>
                </c:pt>
                <c:pt idx="37">
                  <c:v>110</c:v>
                </c:pt>
                <c:pt idx="38">
                  <c:v>110AH</c:v>
                </c:pt>
                <c:pt idx="39">
                  <c:v>111</c:v>
                </c:pt>
                <c:pt idx="40">
                  <c:v>112</c:v>
                </c:pt>
              </c:strCache>
            </c:strRef>
          </c:cat>
          <c:val>
            <c:numRef>
              <c:f>Sheet1!$H$7:$AV$7</c:f>
              <c:numCache>
                <c:formatCode>0</c:formatCode>
                <c:ptCount val="4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2</c:v>
                </c:pt>
                <c:pt idx="31">
                  <c:v>10</c:v>
                </c:pt>
                <c:pt idx="32">
                  <c:v>19</c:v>
                </c:pt>
                <c:pt idx="33">
                  <c:v>13</c:v>
                </c:pt>
                <c:pt idx="34">
                  <c:v>14</c:v>
                </c:pt>
                <c:pt idx="35">
                  <c:v>6</c:v>
                </c:pt>
                <c:pt idx="36">
                  <c:v>9</c:v>
                </c:pt>
                <c:pt idx="37">
                  <c:v>56</c:v>
                </c:pt>
                <c:pt idx="38">
                  <c:v>25</c:v>
                </c:pt>
                <c:pt idx="39">
                  <c:v>58</c:v>
                </c:pt>
                <c:pt idx="40">
                  <c:v>73</c:v>
                </c:pt>
              </c:numCache>
            </c:numRef>
          </c:val>
        </c:ser>
        <c:shape val="box"/>
        <c:axId val="79007104"/>
        <c:axId val="79021184"/>
        <c:axId val="0"/>
      </c:bar3DChart>
      <c:catAx>
        <c:axId val="79007104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79021184"/>
        <c:crosses val="autoZero"/>
        <c:auto val="1"/>
        <c:lblAlgn val="ctr"/>
        <c:lblOffset val="100"/>
      </c:catAx>
      <c:valAx>
        <c:axId val="79021184"/>
        <c:scaling>
          <c:orientation val="minMax"/>
        </c:scaling>
        <c:axPos val="l"/>
        <c:majorGridlines/>
        <c:numFmt formatCode="0" sourceLinked="1"/>
        <c:tickLblPos val="nextTo"/>
        <c:crossAx val="7900710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2000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2000"/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2000"/>
            </a:pPr>
            <a:endParaRPr lang="en-US"/>
          </a:p>
        </c:txPr>
      </c:legendEntry>
      <c:legendEntry>
        <c:idx val="3"/>
        <c:txPr>
          <a:bodyPr/>
          <a:lstStyle/>
          <a:p>
            <a:pPr>
              <a:defRPr sz="2000"/>
            </a:pPr>
            <a:endParaRPr lang="en-US"/>
          </a:p>
        </c:txPr>
      </c:legendEntry>
      <c:legendEntry>
        <c:idx val="4"/>
        <c:txPr>
          <a:bodyPr/>
          <a:lstStyle/>
          <a:p>
            <a:pPr>
              <a:defRPr sz="2000"/>
            </a:pPr>
            <a:endParaRPr lang="en-US"/>
          </a:p>
        </c:txPr>
      </c:legendEntry>
      <c:legendEntry>
        <c:idx val="5"/>
        <c:txPr>
          <a:bodyPr/>
          <a:lstStyle/>
          <a:p>
            <a:pPr>
              <a:defRPr sz="2000"/>
            </a:pPr>
            <a:endParaRPr lang="en-US"/>
          </a:p>
        </c:txPr>
      </c:legendEntry>
      <c:layout>
        <c:manualLayout>
          <c:xMode val="edge"/>
          <c:yMode val="edge"/>
          <c:x val="0.60713528271759964"/>
          <c:y val="0.18486549475469347"/>
          <c:w val="0.36285979877515367"/>
          <c:h val="0.3472280001218353"/>
        </c:manualLayout>
      </c:layout>
      <c:spPr>
        <a:effectLst>
          <a:outerShdw blurRad="50800" dist="50800" dir="5400000" algn="ctr" rotWithShape="0">
            <a:srgbClr val="FF0000"/>
          </a:outerShdw>
        </a:effectLst>
      </c:spPr>
    </c:legend>
    <c:plotVisOnly val="1"/>
    <c:dispBlanksAs val="gap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9176A58-110A-4C63-B224-8BFD3D79F7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31893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0E9F8E-2F37-48F8-AD7D-67CFB69FA4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1541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0E9F8E-2F37-48F8-AD7D-67CFB69FA4B1}" type="slidenum">
              <a:rPr lang="en-GB" smtClean="0"/>
              <a:pPr>
                <a:defRPr/>
              </a:pPr>
              <a:t>40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04164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075961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100245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4228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966235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37540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4479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091210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231842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DD4066-8C54-4FD9-BE63-43422022058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19279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237849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400137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  <a:endParaRPr lang="en-GB" altLang="de-DE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  <a:endParaRPr lang="en-GB" altLang="de-DE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4DD4066-8C54-4FD9-BE63-4342202205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de-DE" baseline="30000" smtClean="0">
                <a:solidFill>
                  <a:schemeClr val="bg1"/>
                </a:solidFill>
              </a:rPr>
              <a:t>th</a:t>
            </a:r>
            <a:r>
              <a:rPr lang="en-GB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75598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 smtClean="0">
                <a:solidFill>
                  <a:schemeClr val="bg1"/>
                </a:solidFill>
              </a:rPr>
              <a:t>© 3GPP 2015     SP-150598, TSG SA#70</a:t>
            </a:r>
            <a:r>
              <a:rPr lang="en-GB" altLang="de-DE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baseline="0" dirty="0" err="1" smtClean="0">
                <a:solidFill>
                  <a:schemeClr val="bg1"/>
                </a:solidFill>
              </a:rPr>
              <a:t>Sitges</a:t>
            </a:r>
            <a:r>
              <a:rPr lang="en-GB" altLang="de-DE" dirty="0" smtClean="0">
                <a:solidFill>
                  <a:schemeClr val="bg1"/>
                </a:solidFill>
              </a:rPr>
              <a:t>, Spain, Dec  9-11</a:t>
            </a:r>
            <a:r>
              <a:rPr lang="en-GB" altLang="de-DE" baseline="0" dirty="0" smtClean="0">
                <a:solidFill>
                  <a:schemeClr val="bg1"/>
                </a:solidFill>
              </a:rPr>
              <a:t>, 2015</a:t>
            </a:r>
            <a:endParaRPr lang="en-GB" altLang="de-DE" dirty="0" smtClean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06A5327-991E-4222-B7ED-0A22C893D7CF}" type="slidenum">
              <a:rPr 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1" r:id="rId1"/>
    <p:sldLayoutId id="2147484792" r:id="rId2"/>
    <p:sldLayoutId id="2147484793" r:id="rId3"/>
    <p:sldLayoutId id="2147484794" r:id="rId4"/>
    <p:sldLayoutId id="2147484795" r:id="rId5"/>
    <p:sldLayoutId id="2147484796" r:id="rId6"/>
    <p:sldLayoutId id="2147484797" r:id="rId7"/>
    <p:sldLayoutId id="2147484798" r:id="rId8"/>
    <p:sldLayoutId id="2147484799" r:id="rId9"/>
    <p:sldLayoutId id="2147484800" r:id="rId10"/>
    <p:sldLayoutId id="2147484801" r:id="rId11"/>
    <p:sldLayoutId id="214748480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charset="0"/>
              </a:rPr>
              <a:t>Frank Mademann, SA2 Chairman (Huawei)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charset="0"/>
              </a:rPr>
              <a:t>Maurice Pope, SA2 Support (MCC)</a:t>
            </a:r>
            <a:endParaRPr lang="de-DE" altLang="de-DE" sz="2400" dirty="0" smtClean="0">
              <a:latin typeface="Arial" charset="0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693738" y="1989138"/>
            <a:ext cx="77612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 WG2 Report and Questions for Advice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at TSG SA#70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(7/8)</a:t>
            </a:r>
            <a:br>
              <a:rPr lang="de-DE" altLang="de-DE" dirty="0" smtClean="0"/>
            </a:br>
            <a:r>
              <a:rPr lang="de-DE" altLang="de-DE" dirty="0" smtClean="0"/>
              <a:t>Document Handling / Meeting</a:t>
            </a:r>
            <a:endParaRPr lang="de-DE" dirty="0"/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 rot="16200000">
            <a:off x="-915475" y="3556000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/>
              <a:t>Number of Tdocs</a:t>
            </a:r>
          </a:p>
        </p:txBody>
      </p:sp>
      <p:cxnSp>
        <p:nvCxnSpPr>
          <p:cNvPr id="28" name="Straight Connector 11"/>
          <p:cNvCxnSpPr>
            <a:cxnSpLocks noChangeShapeType="1"/>
          </p:cNvCxnSpPr>
          <p:nvPr/>
        </p:nvCxnSpPr>
        <p:spPr bwMode="auto">
          <a:xfrm flipV="1">
            <a:off x="922351" y="6018028"/>
            <a:ext cx="640635" cy="1109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14"/>
          <p:cNvCxnSpPr>
            <a:cxnSpLocks noChangeShapeType="1"/>
          </p:cNvCxnSpPr>
          <p:nvPr/>
        </p:nvCxnSpPr>
        <p:spPr bwMode="auto">
          <a:xfrm flipV="1">
            <a:off x="1669774" y="6003235"/>
            <a:ext cx="1049572" cy="15903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16"/>
          <p:cNvCxnSpPr>
            <a:cxnSpLocks noChangeShapeType="1"/>
          </p:cNvCxnSpPr>
          <p:nvPr/>
        </p:nvCxnSpPr>
        <p:spPr bwMode="auto">
          <a:xfrm>
            <a:off x="4293704" y="6003234"/>
            <a:ext cx="2107096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26"/>
          <p:cNvSpPr txBox="1">
            <a:spLocks noChangeArrowheads="1"/>
          </p:cNvSpPr>
          <p:nvPr/>
        </p:nvSpPr>
        <p:spPr bwMode="auto">
          <a:xfrm>
            <a:off x="1765212" y="6027088"/>
            <a:ext cx="8858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32" name="TextBox 27"/>
          <p:cNvSpPr txBox="1">
            <a:spLocks noChangeArrowheads="1"/>
          </p:cNvSpPr>
          <p:nvPr/>
        </p:nvSpPr>
        <p:spPr bwMode="auto">
          <a:xfrm>
            <a:off x="4818292" y="6026895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33" name="Straight Connector 31"/>
          <p:cNvCxnSpPr>
            <a:cxnSpLocks noChangeShapeType="1"/>
          </p:cNvCxnSpPr>
          <p:nvPr/>
        </p:nvCxnSpPr>
        <p:spPr bwMode="auto">
          <a:xfrm>
            <a:off x="2814762" y="6003234"/>
            <a:ext cx="1351721" cy="0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086537" y="6020204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35" name="TextBox 25"/>
          <p:cNvSpPr txBox="1">
            <a:spLocks noChangeArrowheads="1"/>
          </p:cNvSpPr>
          <p:nvPr/>
        </p:nvSpPr>
        <p:spPr bwMode="auto">
          <a:xfrm>
            <a:off x="855115" y="6042991"/>
            <a:ext cx="7508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36" name="TextBox 27"/>
          <p:cNvSpPr txBox="1">
            <a:spLocks noChangeArrowheads="1"/>
          </p:cNvSpPr>
          <p:nvPr/>
        </p:nvSpPr>
        <p:spPr bwMode="auto">
          <a:xfrm>
            <a:off x="7099599" y="6010230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7" name="Straight Connector 16"/>
          <p:cNvCxnSpPr>
            <a:cxnSpLocks noChangeShapeType="1"/>
          </p:cNvCxnSpPr>
          <p:nvPr/>
        </p:nvCxnSpPr>
        <p:spPr bwMode="auto">
          <a:xfrm>
            <a:off x="6496214" y="6003235"/>
            <a:ext cx="2027584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8" name="Chart 17"/>
          <p:cNvGraphicFramePr>
            <a:graphicFrameLocks/>
          </p:cNvGraphicFramePr>
          <p:nvPr/>
        </p:nvGraphicFramePr>
        <p:xfrm>
          <a:off x="297711" y="1184744"/>
          <a:ext cx="8697433" cy="4810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91082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Chart 21"/>
          <p:cNvGraphicFramePr/>
          <p:nvPr/>
        </p:nvGraphicFramePr>
        <p:xfrm>
          <a:off x="0" y="1200647"/>
          <a:ext cx="9024730" cy="5017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(8/8)</a:t>
            </a:r>
            <a:br>
              <a:rPr lang="de-DE" altLang="de-DE" dirty="0" smtClean="0"/>
            </a:br>
            <a:r>
              <a:rPr lang="de-DE" altLang="de-DE" dirty="0" smtClean="0"/>
              <a:t>SA2 Agreed CRs by Release / Meeting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6212" cy="4379181"/>
          </a:xfrm>
        </p:spPr>
        <p:txBody>
          <a:bodyPr/>
          <a:lstStyle/>
          <a:p>
            <a:pPr marL="0" indent="0">
              <a:buNone/>
            </a:pPr>
            <a:endParaRPr lang="de-DE" dirty="0" smtClean="0">
              <a:solidFill>
                <a:srgbClr val="62A14D"/>
              </a:solidFill>
            </a:endParaRPr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6" name="Straight Connector 11"/>
          <p:cNvCxnSpPr>
            <a:cxnSpLocks noChangeShapeType="1"/>
          </p:cNvCxnSpPr>
          <p:nvPr/>
        </p:nvCxnSpPr>
        <p:spPr bwMode="auto">
          <a:xfrm>
            <a:off x="691763" y="6106602"/>
            <a:ext cx="580445" cy="1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14"/>
          <p:cNvCxnSpPr>
            <a:cxnSpLocks noChangeShapeType="1"/>
          </p:cNvCxnSpPr>
          <p:nvPr/>
        </p:nvCxnSpPr>
        <p:spPr bwMode="auto">
          <a:xfrm>
            <a:off x="1377966" y="6100737"/>
            <a:ext cx="951766" cy="5865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16"/>
          <p:cNvCxnSpPr>
            <a:cxnSpLocks noChangeShapeType="1"/>
          </p:cNvCxnSpPr>
          <p:nvPr/>
        </p:nvCxnSpPr>
        <p:spPr bwMode="auto">
          <a:xfrm flipV="1">
            <a:off x="4098718" y="6066845"/>
            <a:ext cx="2214618" cy="19589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26"/>
          <p:cNvSpPr txBox="1">
            <a:spLocks noChangeArrowheads="1"/>
          </p:cNvSpPr>
          <p:nvPr/>
        </p:nvSpPr>
        <p:spPr bwMode="auto">
          <a:xfrm>
            <a:off x="1459692" y="6093179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10" name="TextBox 27"/>
          <p:cNvSpPr txBox="1">
            <a:spLocks noChangeArrowheads="1"/>
          </p:cNvSpPr>
          <p:nvPr/>
        </p:nvSpPr>
        <p:spPr bwMode="auto">
          <a:xfrm>
            <a:off x="4808743" y="6066220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11" name="Straight Connector 31"/>
          <p:cNvCxnSpPr>
            <a:cxnSpLocks noChangeShapeType="1"/>
          </p:cNvCxnSpPr>
          <p:nvPr/>
        </p:nvCxnSpPr>
        <p:spPr bwMode="auto">
          <a:xfrm flipV="1">
            <a:off x="2431160" y="6082748"/>
            <a:ext cx="1544492" cy="14816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33"/>
          <p:cNvSpPr txBox="1">
            <a:spLocks noChangeArrowheads="1"/>
          </p:cNvSpPr>
          <p:nvPr/>
        </p:nvSpPr>
        <p:spPr bwMode="auto">
          <a:xfrm>
            <a:off x="2843056" y="6089929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604588" y="6113463"/>
            <a:ext cx="750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/>
              <a:t>SA2 meetings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 rot="162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Number of CRs</a:t>
            </a:r>
          </a:p>
        </p:txBody>
      </p:sp>
      <p:sp>
        <p:nvSpPr>
          <p:cNvPr id="20" name="TextBox 27"/>
          <p:cNvSpPr txBox="1">
            <a:spLocks noChangeArrowheads="1"/>
          </p:cNvSpPr>
          <p:nvPr/>
        </p:nvSpPr>
        <p:spPr bwMode="auto">
          <a:xfrm>
            <a:off x="6909162" y="6061511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21" name="Straight Connector 16"/>
          <p:cNvCxnSpPr>
            <a:cxnSpLocks noChangeShapeType="1"/>
          </p:cNvCxnSpPr>
          <p:nvPr/>
        </p:nvCxnSpPr>
        <p:spPr bwMode="auto">
          <a:xfrm flipV="1">
            <a:off x="6418957" y="6066845"/>
            <a:ext cx="1937864" cy="368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/>
          <p:cNvSpPr txBox="1"/>
          <p:nvPr/>
        </p:nvSpPr>
        <p:spPr>
          <a:xfrm>
            <a:off x="2302452" y="1780815"/>
            <a:ext cx="3116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Light Blue indicates Rel-8 only. </a:t>
            </a:r>
            <a:br>
              <a:rPr lang="de-DE" sz="1600" dirty="0" smtClean="0"/>
            </a:br>
            <a:r>
              <a:rPr lang="de-DE" sz="1600" dirty="0" smtClean="0"/>
              <a:t/>
            </a:r>
            <a:br>
              <a:rPr lang="de-DE" sz="1600" dirty="0" smtClean="0"/>
            </a:br>
            <a:r>
              <a:rPr lang="de-DE" sz="1600" dirty="0" smtClean="0"/>
              <a:t>Rel-7 and before are not shown.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xmlns="" val="81701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SA#69,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2.1) Rel-12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Rel-13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Work and Maintenance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Rel-14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z="3600" dirty="0" smtClean="0"/>
              <a:t>2.1) Pre-Rel-13 Maintenance (1/1)</a:t>
            </a:r>
            <a:endParaRPr lang="de-DE" altLang="de-DE" sz="4000" dirty="0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1431985"/>
            <a:ext cx="8501063" cy="1035170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Work Progress on Corrections</a:t>
            </a:r>
          </a:p>
          <a:p>
            <a:pPr eaLnBrk="1" hangingPunct="1"/>
            <a:r>
              <a:rPr lang="de-DE" altLang="de-DE" dirty="0" smtClean="0"/>
              <a:t> TEI extensively used to maintain past stable releases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903650"/>
              </p:ext>
            </p:extLst>
          </p:nvPr>
        </p:nvGraphicFramePr>
        <p:xfrm>
          <a:off x="593700" y="2538637"/>
          <a:ext cx="8140724" cy="3181520"/>
        </p:xfrm>
        <a:graphic>
          <a:graphicData uri="http://schemas.openxmlformats.org/drawingml/2006/table">
            <a:tbl>
              <a:tblPr firstRow="1" bandRow="1"/>
              <a:tblGrid>
                <a:gridCol w="1567273"/>
                <a:gridCol w="435569"/>
                <a:gridCol w="456767"/>
                <a:gridCol w="435854"/>
                <a:gridCol w="445054"/>
                <a:gridCol w="448426"/>
                <a:gridCol w="454036"/>
                <a:gridCol w="428935"/>
                <a:gridCol w="452945"/>
                <a:gridCol w="503606"/>
                <a:gridCol w="494043"/>
                <a:gridCol w="504554"/>
                <a:gridCol w="504554"/>
                <a:gridCol w="504554"/>
                <a:gridCol w="504554"/>
              </a:tblGrid>
              <a:tr h="6217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SA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57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58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59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60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61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62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63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64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66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67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68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69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6217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#</a:t>
                      </a:r>
                      <a:r>
                        <a:rPr lang="en-US" sz="1800" baseline="0" dirty="0" smtClean="0"/>
                        <a:t> Approved non-TEI</a:t>
                      </a:r>
                      <a:endParaRPr lang="en-US" sz="1800" dirty="0" smtClean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50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48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24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25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8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5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 smtClean="0">
                          <a:solidFill>
                            <a:srgbClr val="7030A0"/>
                          </a:solidFill>
                        </a:rPr>
                        <a:t>9</a:t>
                      </a:r>
                      <a:endParaRPr lang="en-US" sz="18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6217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 smtClean="0"/>
                        <a:t>#</a:t>
                      </a:r>
                      <a:r>
                        <a:rPr lang="en-US" sz="1800" baseline="0" dirty="0" smtClean="0"/>
                        <a:t> Approved </a:t>
                      </a:r>
                      <a:r>
                        <a:rPr lang="en-US" sz="1800" b="0" baseline="0" dirty="0" err="1" smtClean="0"/>
                        <a:t>TEI</a:t>
                      </a:r>
                      <a:r>
                        <a:rPr lang="en-US" sz="1800" b="1" baseline="0" dirty="0" smtClean="0">
                          <a:solidFill>
                            <a:srgbClr val="7030A0"/>
                          </a:solidFill>
                          <a:sym typeface="Wingdings"/>
                        </a:rPr>
                        <a:t></a:t>
                      </a:r>
                      <a:endParaRPr lang="en-US" sz="18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11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23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17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 smtClean="0">
                          <a:solidFill>
                            <a:srgbClr val="7030A0"/>
                          </a:solidFill>
                        </a:rPr>
                        <a:t>4</a:t>
                      </a:r>
                      <a:endParaRPr lang="en-US" sz="18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</a:tr>
              <a:tr h="6217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 smtClean="0"/>
                        <a:t># Noted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20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43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11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dirty="0" smtClean="0"/>
                        <a:t>22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10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9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 smtClean="0">
                          <a:solidFill>
                            <a:srgbClr val="7030A0"/>
                          </a:solidFill>
                        </a:rPr>
                        <a:t>4</a:t>
                      </a:r>
                      <a:endParaRPr lang="en-US" sz="18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621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# Postponed 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/ Not Handled</a:t>
                      </a: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74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32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26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17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7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endParaRPr lang="en-US" sz="18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</a:tr>
            </a:tbl>
          </a:graphicData>
        </a:graphic>
      </p:graphicFrame>
      <p:sp>
        <p:nvSpPr>
          <p:cNvPr id="11314" name="Rectangle 7"/>
          <p:cNvSpPr>
            <a:spLocks noChangeArrowheads="1"/>
          </p:cNvSpPr>
          <p:nvPr/>
        </p:nvSpPr>
        <p:spPr bwMode="auto">
          <a:xfrm>
            <a:off x="447675" y="5815013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solidFill>
                  <a:srgbClr val="FF0000"/>
                </a:solidFill>
                <a:latin typeface="Arial" charset="0"/>
                <a:ea typeface="Gulim" pitchFamily="34" charset="-127"/>
              </a:rPr>
              <a:t>* 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short cycle (only one SA2 meeting)</a:t>
            </a:r>
          </a:p>
        </p:txBody>
      </p:sp>
      <p:sp>
        <p:nvSpPr>
          <p:cNvPr id="11315" name="Rectangle 7"/>
          <p:cNvSpPr>
            <a:spLocks noChangeArrowheads="1"/>
          </p:cNvSpPr>
          <p:nvPr/>
        </p:nvSpPr>
        <p:spPr bwMode="auto">
          <a:xfrm>
            <a:off x="4303713" y="5800725"/>
            <a:ext cx="47879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b="1" dirty="0">
                <a:solidFill>
                  <a:srgbClr val="7030A0"/>
                </a:solidFill>
                <a:latin typeface="Arial" charset="0"/>
                <a:sym typeface="Wingdings" pitchFamily="2" charset="2"/>
              </a:rPr>
              <a:t>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e.g.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TEI11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during 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the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Rel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-13 time frame</a:t>
            </a:r>
            <a:endParaRPr lang="en-US" altLang="de-DE" sz="1800" i="1" dirty="0">
              <a:latin typeface="Arial" charset="0"/>
              <a:ea typeface="Gulim" pitchFamily="34" charset="-127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57200" y="6070006"/>
            <a:ext cx="84581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latin typeface="Arial" charset="0"/>
                <a:ea typeface="Gulim" pitchFamily="34" charset="-127"/>
              </a:rPr>
              <a:t>Note: Only category F or D </a:t>
            </a:r>
            <a:r>
              <a:rPr lang="en-US" altLang="de-DE" sz="1800" i="1" dirty="0" err="1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are counted. Category A </a:t>
            </a:r>
            <a:r>
              <a:rPr lang="en-US" altLang="de-DE" sz="1800" i="1" dirty="0" err="1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are not counted.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SA#69, statistics, next meetings)</a:t>
            </a:r>
          </a:p>
          <a:p>
            <a:pPr eaLnBrk="1" hangingPunct="1">
              <a:defRPr/>
            </a:pPr>
            <a:r>
              <a:rPr lang="en-GB" sz="2400" b="1" i="1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Rel-12 and before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2.2  Rel-13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Rel-14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de-DE" altLang="de-DE" dirty="0" smtClean="0"/>
              <a:t>Rel-13 Maintenance (1/3)</a:t>
            </a:r>
            <a:br>
              <a:rPr lang="de-DE" altLang="de-DE" dirty="0" smtClean="0"/>
            </a:br>
            <a:endParaRPr lang="de-DE" altLang="de-DE" sz="3600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03225" y="1250831"/>
            <a:ext cx="8229600" cy="4891208"/>
          </a:xfrm>
        </p:spPr>
        <p:txBody>
          <a:bodyPr/>
          <a:lstStyle/>
          <a:p>
            <a:r>
              <a:rPr lang="de-DE" altLang="de-DE" dirty="0" smtClean="0"/>
              <a:t> Work Progress on Corrections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9323240"/>
              </p:ext>
            </p:extLst>
          </p:nvPr>
        </p:nvGraphicFramePr>
        <p:xfrm>
          <a:off x="202019" y="1888981"/>
          <a:ext cx="8559208" cy="3767427"/>
        </p:xfrm>
        <a:graphic>
          <a:graphicData uri="http://schemas.openxmlformats.org/drawingml/2006/table">
            <a:tbl>
              <a:tblPr/>
              <a:tblGrid>
                <a:gridCol w="3077553"/>
                <a:gridCol w="468447"/>
                <a:gridCol w="525976"/>
                <a:gridCol w="501321"/>
                <a:gridCol w="534195"/>
                <a:gridCol w="476665"/>
                <a:gridCol w="476665"/>
                <a:gridCol w="534195"/>
                <a:gridCol w="460228"/>
                <a:gridCol w="501321"/>
                <a:gridCol w="501321"/>
                <a:gridCol w="501321"/>
              </a:tblGrid>
              <a:tr h="45714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60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61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63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65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67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68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69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73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Approved (Maintenance of Rel-13 Work Items)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85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6911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Appr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 (TEI13 for features added in previous releases)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</a:tr>
              <a:tr h="713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</a:t>
                      </a: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Approved (alignment with work from other WGs)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</a:tr>
              <a:tr h="457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Noted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28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457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Postponed / Not Handled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</a:tr>
            </a:tbl>
          </a:graphicData>
        </a:graphic>
      </p:graphicFrame>
      <p:sp>
        <p:nvSpPr>
          <p:cNvPr id="23587" name="Rectangle 7"/>
          <p:cNvSpPr>
            <a:spLocks noChangeArrowheads="1"/>
          </p:cNvSpPr>
          <p:nvPr/>
        </p:nvSpPr>
        <p:spPr bwMode="auto">
          <a:xfrm>
            <a:off x="566738" y="5788363"/>
            <a:ext cx="7277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solidFill>
                  <a:srgbClr val="FF0000"/>
                </a:solidFill>
                <a:latin typeface="Arial" charset="0"/>
                <a:ea typeface="Gulim" pitchFamily="34" charset="-127"/>
              </a:rPr>
              <a:t>*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short cycle (only one SA2 meeting allowing corrections)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46182" y="6112784"/>
            <a:ext cx="85597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latin typeface="Arial" charset="0"/>
                <a:ea typeface="Gulim" pitchFamily="34" charset="-127"/>
              </a:rPr>
              <a:t>Note: Only category F or D </a:t>
            </a:r>
            <a:r>
              <a:rPr lang="en-US" altLang="de-DE" sz="1800" i="1" dirty="0" err="1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are counted. Category A </a:t>
            </a:r>
            <a:r>
              <a:rPr lang="en-US" altLang="de-DE" sz="1800" i="1" dirty="0" err="1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are not counted.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Rel-13 Work Maintenance (2/3)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587219836"/>
              </p:ext>
            </p:extLst>
          </p:nvPr>
        </p:nvGraphicFramePr>
        <p:xfrm>
          <a:off x="217488" y="1092200"/>
          <a:ext cx="8609012" cy="5119881"/>
        </p:xfrm>
        <a:graphic>
          <a:graphicData uri="http://schemas.openxmlformats.org/drawingml/2006/table">
            <a:tbl>
              <a:tblPr/>
              <a:tblGrid>
                <a:gridCol w="1522412"/>
                <a:gridCol w="5411788"/>
                <a:gridCol w="638175"/>
                <a:gridCol w="1036637"/>
              </a:tblGrid>
              <a:tr h="59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47799"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MCPTT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Mission Critical Push to Talk over LTE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68011"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DECOR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Dedicated Core Networks</a:t>
                      </a:r>
                      <a:endParaRPr lang="en-GB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19146">
                <a:tc>
                  <a:txBody>
                    <a:bodyPr/>
                    <a:lstStyle/>
                    <a:p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NBIFOM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IP Flow Mobility support for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S2a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S2b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interfaces </a:t>
                      </a:r>
                      <a:endParaRPr lang="en-GB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79244">
                <a:tc>
                  <a:txBody>
                    <a:bodyPr/>
                    <a:lstStyle/>
                    <a:p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AESE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Service Exposure </a:t>
                      </a:r>
                      <a:endParaRPr lang="en-GB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MONTE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Monitoring Enhancements </a:t>
                      </a:r>
                      <a:endParaRPr lang="en-GB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31558">
                <a:tc>
                  <a:txBody>
                    <a:bodyPr/>
                    <a:lstStyle/>
                    <a:p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GROUPE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 based Enhancements </a:t>
                      </a:r>
                      <a:endParaRPr lang="en-GB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eWebRTCi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WEBRTC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interoperability </a:t>
                      </a:r>
                      <a:endParaRPr lang="en-GB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eProSe-Ex-SA2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Proximity-based Services - Extensions</a:t>
                      </a:r>
                      <a:endParaRPr lang="ko-KR" alt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8280">
                <a:tc>
                  <a:txBody>
                    <a:bodyPr/>
                    <a:lstStyle/>
                    <a:p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FMSS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Flexible Mobile Service Steering </a:t>
                      </a: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HLCom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Optimizations to Support High Latency Communications</a:t>
                      </a:r>
                      <a:endParaRPr lang="de-DE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Rel-13 Work Maintenance (3/3)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201498118"/>
              </p:ext>
            </p:extLst>
          </p:nvPr>
        </p:nvGraphicFramePr>
        <p:xfrm>
          <a:off x="213894" y="1272187"/>
          <a:ext cx="8609012" cy="5081954"/>
        </p:xfrm>
        <a:graphic>
          <a:graphicData uri="http://schemas.openxmlformats.org/drawingml/2006/table">
            <a:tbl>
              <a:tblPr/>
              <a:tblGrid>
                <a:gridCol w="1525587"/>
                <a:gridCol w="5408613"/>
                <a:gridCol w="638175"/>
                <a:gridCol w="1036637"/>
              </a:tblGrid>
              <a:tr h="571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approved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3066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IOPS_St2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Isolated E-UTRAN Operation for Public Safety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0623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DRX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99%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6912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MBMS_enh_St2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MBMS Enhancements</a:t>
                      </a: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00122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SEW1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Emergency services over WLAN </a:t>
                      </a:r>
                      <a:r>
                        <a:rPr kumimoji="0" lang="de-DE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Phase 1</a:t>
                      </a: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42151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TEI13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Cat B/C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None: Enhancement and Improvement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CRs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for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Packet Access,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PCC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QoS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, Non-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access or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-Related/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features.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918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314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924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58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5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>
          <a:xfrm>
            <a:off x="390525" y="274638"/>
            <a:ext cx="7067550" cy="1143000"/>
          </a:xfrm>
        </p:spPr>
        <p:txBody>
          <a:bodyPr/>
          <a:lstStyle/>
          <a:p>
            <a:r>
              <a:rPr lang="en-US" altLang="de-DE" dirty="0" smtClean="0"/>
              <a:t>2.3) Rel-13 Work Ongoing/Finalized (1/4)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82465392"/>
              </p:ext>
            </p:extLst>
          </p:nvPr>
        </p:nvGraphicFramePr>
        <p:xfrm>
          <a:off x="179388" y="1376363"/>
          <a:ext cx="8569325" cy="141467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FS_AE_CIoT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Study on architecture enhancements of cellular systems for ultra low complexity and low throughput Internet of Things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7030A0"/>
                          </a:solidFill>
                        </a:rPr>
                        <a:t>65 &gt; 95%</a:t>
                      </a:r>
                      <a:endParaRPr lang="en-US" sz="1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2905126"/>
            <a:ext cx="8280400" cy="3553026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de-DE" altLang="de-DE" sz="1600" dirty="0" smtClean="0"/>
              <a:t>The study concluded for NB-IOT and is sent for information. Issues are decided, will be refined during normative work or are considered during the next release.</a:t>
            </a:r>
          </a:p>
          <a:p>
            <a:pPr lvl="1"/>
            <a:r>
              <a:rPr lang="de-DE" altLang="de-DE" sz="1600" dirty="0" smtClean="0"/>
              <a:t>A work item is agreed and submitted to TSG SA for approval. I.e. work progresses as requested by TSG SA.</a:t>
            </a:r>
          </a:p>
          <a:p>
            <a:pPr lvl="1"/>
            <a:r>
              <a:rPr lang="de-DE" altLang="de-DE" sz="1600" dirty="0" smtClean="0"/>
              <a:t>Based on study conclusions a set of normative CRs is drafted and endorsed. The work will continue during the January SA2 meeting and an Ad-hoc that is agreed for February.</a:t>
            </a:r>
          </a:p>
          <a:p>
            <a:pPr lvl="1"/>
            <a:r>
              <a:rPr lang="de-DE" altLang="de-DE" sz="1600" dirty="0" smtClean="0"/>
              <a:t>Whether and how the aspects determined for NB-IOT relate to eMTC may need further work.</a:t>
            </a:r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Assuming that the SA2 agreed WID will be approved, the normative work will continue during the January SA2 meeting and during an Ad-hoc that is agreed for February.</a:t>
            </a:r>
          </a:p>
        </p:txBody>
      </p:sp>
    </p:spTree>
    <p:extLst>
      <p:ext uri="{BB962C8B-B14F-4D97-AF65-F5344CB8AC3E}">
        <p14:creationId xmlns:p14="http://schemas.microsoft.com/office/powerpoint/2010/main" xmlns="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>
          <a:xfrm>
            <a:off x="390525" y="274638"/>
            <a:ext cx="7067550" cy="1143000"/>
          </a:xfrm>
        </p:spPr>
        <p:txBody>
          <a:bodyPr/>
          <a:lstStyle/>
          <a:p>
            <a:r>
              <a:rPr lang="en-US" altLang="de-DE" dirty="0" smtClean="0"/>
              <a:t>2.3) Rel-13 Work Ongoing/Finalized (2/4)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82465392"/>
              </p:ext>
            </p:extLst>
          </p:nvPr>
        </p:nvGraphicFramePr>
        <p:xfrm>
          <a:off x="179388" y="1376363"/>
          <a:ext cx="8569325" cy="120131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eProSe-Ex-St2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Proximity-based Services - Extensions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90 =&gt; 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2905125"/>
            <a:ext cx="8280400" cy="3553026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de-DE" altLang="de-DE" sz="1600" dirty="0" smtClean="0"/>
              <a:t>An exception was granted for</a:t>
            </a:r>
            <a:r>
              <a:rPr lang="en-US" altLang="de-DE" sz="1600" dirty="0" smtClean="0"/>
              <a:t> finishing the following topics: </a:t>
            </a:r>
          </a:p>
          <a:p>
            <a:pPr lvl="2"/>
            <a:r>
              <a:rPr lang="en-US" altLang="de-DE" sz="1400" dirty="0" smtClean="0"/>
              <a:t>Policy and session binding based on working assumptions in S2-152948.</a:t>
            </a:r>
          </a:p>
          <a:p>
            <a:pPr lvl="2"/>
            <a:r>
              <a:rPr lang="en-US" altLang="de-DE" sz="1400" dirty="0" smtClean="0"/>
              <a:t>Lawful interception support as requested in S3i150241.</a:t>
            </a:r>
          </a:p>
          <a:p>
            <a:pPr lvl="2"/>
            <a:r>
              <a:rPr lang="en-US" altLang="de-DE" sz="1400" dirty="0" err="1" smtClean="0"/>
              <a:t>ProSe</a:t>
            </a:r>
            <a:r>
              <a:rPr lang="en-US" altLang="de-DE" sz="1400" dirty="0" smtClean="0"/>
              <a:t> Per-Packet Priority alignments based on RAN input.</a:t>
            </a:r>
          </a:p>
          <a:p>
            <a:pPr lvl="2"/>
            <a:r>
              <a:rPr lang="en-US" altLang="de-DE" sz="1400" dirty="0" smtClean="0"/>
              <a:t>Potential authorization of UE-to-Network Relay at </a:t>
            </a:r>
            <a:r>
              <a:rPr lang="en-US" altLang="de-DE" sz="1400" dirty="0" err="1" smtClean="0"/>
              <a:t>eNB</a:t>
            </a:r>
            <a:r>
              <a:rPr lang="en-US" altLang="de-DE" sz="1400" dirty="0" smtClean="0"/>
              <a:t>.</a:t>
            </a:r>
            <a:endParaRPr lang="de-DE" altLang="de-DE" sz="1400" dirty="0" smtClean="0"/>
          </a:p>
          <a:p>
            <a:pPr lvl="1"/>
            <a:r>
              <a:rPr lang="de-DE" altLang="de-DE" sz="1600" dirty="0" smtClean="0"/>
              <a:t>All topics concluded. Only for </a:t>
            </a:r>
            <a:r>
              <a:rPr lang="en-GB" altLang="de-DE" sz="1600" dirty="0" smtClean="0"/>
              <a:t>the issue of </a:t>
            </a:r>
            <a:r>
              <a:rPr lang="en-GB" altLang="de-DE" sz="1600" dirty="0" err="1" smtClean="0"/>
              <a:t>ProSe</a:t>
            </a:r>
            <a:r>
              <a:rPr lang="en-GB" altLang="de-DE" sz="1600" dirty="0" smtClean="0"/>
              <a:t> Per-Packet Priority of downlink packets there was no conclusion on specific functionality. A Note clarifies that there might be no differentiation by the relay for certain scenarios of downlink </a:t>
            </a:r>
            <a:r>
              <a:rPr lang="en-GB" altLang="de-DE" sz="1600" dirty="0" err="1" smtClean="0"/>
              <a:t>unicast</a:t>
            </a:r>
            <a:r>
              <a:rPr lang="en-GB" altLang="de-DE" sz="1600" dirty="0" smtClean="0"/>
              <a:t> data.</a:t>
            </a:r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Maintenance.</a:t>
            </a:r>
          </a:p>
        </p:txBody>
      </p:sp>
    </p:spTree>
    <p:extLst>
      <p:ext uri="{BB962C8B-B14F-4D97-AF65-F5344CB8AC3E}">
        <p14:creationId xmlns:p14="http://schemas.microsoft.com/office/powerpoint/2010/main" xmlns="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/>
              <a:t> 1) General aspects (events since SA#69, statistics, next meetings)</a:t>
            </a:r>
          </a:p>
          <a:p>
            <a:pPr eaLnBrk="1" hangingPunct="1">
              <a:defRPr/>
            </a:pPr>
            <a:r>
              <a:rPr lang="en-GB" sz="2400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/>
              <a:t>2.1) Rel-12 and before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2.2) Rel-13 </a:t>
            </a:r>
            <a:r>
              <a:rPr lang="en-GB" sz="2000" dirty="0"/>
              <a:t>Work and Maintenance</a:t>
            </a:r>
            <a:endParaRPr lang="en-GB" sz="2000" dirty="0" smtClean="0"/>
          </a:p>
          <a:p>
            <a:pPr lvl="1" eaLnBrk="1" hangingPunct="1">
              <a:defRPr/>
            </a:pPr>
            <a:r>
              <a:rPr lang="en-GB" sz="2000" dirty="0" smtClean="0"/>
              <a:t>2.3) Rel-14 Work and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/>
              <a:t>2.5) </a:t>
            </a:r>
            <a:r>
              <a:rPr lang="en-GB" sz="2000" dirty="0" err="1" smtClean="0"/>
              <a:t>IETF</a:t>
            </a:r>
            <a:r>
              <a:rPr lang="en-GB" sz="2000" dirty="0" smtClean="0"/>
              <a:t> Dependency Update</a:t>
            </a:r>
          </a:p>
          <a:p>
            <a:pPr eaLnBrk="1" hangingPunct="1">
              <a:defRPr/>
            </a:pPr>
            <a:r>
              <a:rPr lang="en-GB" sz="2400" dirty="0" smtClean="0"/>
              <a:t> 3) Action Items</a:t>
            </a:r>
          </a:p>
          <a:p>
            <a:pPr eaLnBrk="1" hangingPunct="1">
              <a:defRPr/>
            </a:pPr>
            <a:r>
              <a:rPr lang="en-GB" sz="2400" dirty="0" smtClean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/>
              <a:t> 5) Collected Items requiring action from SA</a:t>
            </a:r>
          </a:p>
          <a:p>
            <a:pPr marL="0" indent="0" eaLnBrk="1" hangingPunct="1">
              <a:spcBef>
                <a:spcPts val="18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Explicit requests for </a:t>
            </a:r>
            <a:r>
              <a:rPr lang="en-GB" sz="2400" dirty="0" err="1" smtClean="0">
                <a:solidFill>
                  <a:srgbClr val="FF0000"/>
                </a:solidFill>
              </a:rPr>
              <a:t>TSG</a:t>
            </a:r>
            <a:r>
              <a:rPr lang="en-GB" sz="2400" dirty="0" smtClean="0">
                <a:solidFill>
                  <a:srgbClr val="FF0000"/>
                </a:solidFill>
              </a:rPr>
              <a:t> SA are highlighted in 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>
          <a:xfrm>
            <a:off x="390525" y="274638"/>
            <a:ext cx="7067550" cy="1143000"/>
          </a:xfrm>
        </p:spPr>
        <p:txBody>
          <a:bodyPr/>
          <a:lstStyle/>
          <a:p>
            <a:r>
              <a:rPr lang="en-US" altLang="de-DE" dirty="0" smtClean="0"/>
              <a:t>2.3) Rel-13 Work Ongoing/Finalized (3/4)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82465392"/>
              </p:ext>
            </p:extLst>
          </p:nvPr>
        </p:nvGraphicFramePr>
        <p:xfrm>
          <a:off x="179388" y="1376363"/>
          <a:ext cx="8569325" cy="117121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DRX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95 =&gt; 99%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200401"/>
            <a:ext cx="8280400" cy="325775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de-DE" altLang="de-DE" sz="1600" dirty="0" smtClean="0"/>
              <a:t>An exception was granted for</a:t>
            </a:r>
            <a:r>
              <a:rPr lang="en-US" altLang="de-DE" sz="1600" dirty="0" smtClean="0"/>
              <a:t> continuing and finishing the work after the SA2 endorsed CRs sent to SA#69 were not fully matching with what RAN WGs agreed on their side.</a:t>
            </a:r>
          </a:p>
          <a:p>
            <a:pPr lvl="1"/>
            <a:r>
              <a:rPr lang="en-GB" altLang="de-DE" sz="1600" dirty="0" smtClean="0"/>
              <a:t>All open issue are clarified and related CRs are agreed by SA2 and sent for approval by SA. The only remaining question is whether the </a:t>
            </a:r>
            <a:r>
              <a:rPr lang="en-GB" altLang="de-DE" sz="1600" dirty="0" err="1" smtClean="0"/>
              <a:t>eNB</a:t>
            </a:r>
            <a:r>
              <a:rPr lang="en-GB" altLang="de-DE" sz="1600" dirty="0" smtClean="0"/>
              <a:t> should be informed about the paging window, which will be clarified together with RAN WGs and handled as alignment with RAN. </a:t>
            </a:r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Conclude on the paging window. Maintenance.</a:t>
            </a:r>
          </a:p>
        </p:txBody>
      </p:sp>
    </p:spTree>
    <p:extLst>
      <p:ext uri="{BB962C8B-B14F-4D97-AF65-F5344CB8AC3E}">
        <p14:creationId xmlns:p14="http://schemas.microsoft.com/office/powerpoint/2010/main" xmlns="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>
          <a:xfrm>
            <a:off x="390525" y="274638"/>
            <a:ext cx="7067550" cy="1143000"/>
          </a:xfrm>
        </p:spPr>
        <p:txBody>
          <a:bodyPr/>
          <a:lstStyle/>
          <a:p>
            <a:r>
              <a:rPr lang="en-US" altLang="de-DE" dirty="0" smtClean="0"/>
              <a:t>2.3) Rel-13 Work Ongoing/Finalized (4/4)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82465392"/>
              </p:ext>
            </p:extLst>
          </p:nvPr>
        </p:nvGraphicFramePr>
        <p:xfrm>
          <a:off x="179388" y="1376363"/>
          <a:ext cx="8569325" cy="117121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Specific item: </a:t>
                      </a:r>
                      <a:r>
                        <a:rPr lang="en-US" altLang="ko-KR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ePDG</a:t>
                      </a:r>
                      <a:r>
                        <a:rPr lang="en-US" altLang="ko-KR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selection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200401"/>
            <a:ext cx="8280400" cy="325775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de-DE" altLang="de-DE" sz="1600" dirty="0" smtClean="0"/>
              <a:t>After an exception in Q3 and discussions at SA#69 there was further work on ePDG selection in </a:t>
            </a:r>
            <a:r>
              <a:rPr lang="de-DE" altLang="de-DE" sz="1600" dirty="0" smtClean="0"/>
              <a:t>SA2 also </a:t>
            </a:r>
            <a:r>
              <a:rPr lang="en-GB" altLang="de-DE" sz="1600" dirty="0" smtClean="0"/>
              <a:t>following GSMA </a:t>
            </a:r>
            <a:r>
              <a:rPr lang="en-GB" altLang="de-DE" sz="1600" dirty="0" smtClean="0"/>
              <a:t>requirements</a:t>
            </a:r>
            <a:r>
              <a:rPr lang="de-DE" altLang="de-DE" sz="1600" dirty="0" smtClean="0"/>
              <a:t>. </a:t>
            </a:r>
            <a:r>
              <a:rPr lang="de-DE" altLang="de-DE" sz="1600" dirty="0" smtClean="0"/>
              <a:t>The related </a:t>
            </a:r>
            <a:r>
              <a:rPr lang="de-DE" altLang="de-DE" sz="1600" dirty="0" smtClean="0"/>
              <a:t>CR that is for approval by SA </a:t>
            </a:r>
            <a:r>
              <a:rPr lang="de-DE" altLang="de-DE" sz="1600" dirty="0" smtClean="0"/>
              <a:t>covers a number of corrections and clarifications. </a:t>
            </a:r>
          </a:p>
          <a:p>
            <a:pPr lvl="1"/>
            <a:r>
              <a:rPr lang="en-GB" altLang="de-DE" sz="1600" dirty="0" smtClean="0"/>
              <a:t>It couldn’t be concluded by SA2 whether </a:t>
            </a:r>
            <a:r>
              <a:rPr lang="en-GB" altLang="de-DE" sz="1600" dirty="0" smtClean="0"/>
              <a:t>the solution that is developed </a:t>
            </a:r>
            <a:r>
              <a:rPr lang="en-GB" altLang="de-DE" sz="1600" dirty="0" smtClean="0"/>
              <a:t>by SA2 satisfies </a:t>
            </a:r>
            <a:r>
              <a:rPr lang="en-GB" altLang="de-DE" sz="1600" dirty="0" smtClean="0"/>
              <a:t>the requirements from SA3LI.</a:t>
            </a:r>
          </a:p>
          <a:p>
            <a:pPr lvl="1"/>
            <a:r>
              <a:rPr lang="en-GB" altLang="de-DE" sz="1600" dirty="0" smtClean="0">
                <a:solidFill>
                  <a:srgbClr val="FF0000"/>
                </a:solidFill>
              </a:rPr>
              <a:t>An LS to TSG SA asks for guidance on </a:t>
            </a:r>
            <a:r>
              <a:rPr lang="en-GB" sz="1600" dirty="0" smtClean="0">
                <a:solidFill>
                  <a:srgbClr val="FF0000"/>
                </a:solidFill>
              </a:rPr>
              <a:t>how to proceed </a:t>
            </a:r>
            <a:r>
              <a:rPr lang="en-GB" sz="1600" dirty="0" smtClean="0">
                <a:solidFill>
                  <a:srgbClr val="FF0000"/>
                </a:solidFill>
              </a:rPr>
              <a:t>in </a:t>
            </a:r>
            <a:r>
              <a:rPr lang="en-GB" sz="1600" dirty="0" smtClean="0">
                <a:solidFill>
                  <a:srgbClr val="FF0000"/>
                </a:solidFill>
              </a:rPr>
              <a:t>considering the SA3-LI requirements </a:t>
            </a:r>
            <a:r>
              <a:rPr lang="en-GB" sz="1600" dirty="0" smtClean="0">
                <a:solidFill>
                  <a:srgbClr val="FF0000"/>
                </a:solidFill>
              </a:rPr>
              <a:t>with regard to the </a:t>
            </a:r>
            <a:r>
              <a:rPr lang="en-GB" sz="1600" dirty="0" err="1" smtClean="0">
                <a:solidFill>
                  <a:srgbClr val="FF0000"/>
                </a:solidFill>
              </a:rPr>
              <a:t>ePDG</a:t>
            </a:r>
            <a:r>
              <a:rPr lang="en-GB" sz="1600" dirty="0" smtClean="0">
                <a:solidFill>
                  <a:srgbClr val="FF0000"/>
                </a:solidFill>
              </a:rPr>
              <a:t> selection solution designed by SA2.</a:t>
            </a:r>
            <a:endParaRPr lang="de-DE" altLang="de-DE" sz="1600" dirty="0" smtClean="0">
              <a:solidFill>
                <a:srgbClr val="FF0000"/>
              </a:solidFill>
            </a:endParaRPr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Depending on any provided guidance.</a:t>
            </a:r>
          </a:p>
        </p:txBody>
      </p:sp>
    </p:spTree>
    <p:extLst>
      <p:ext uri="{BB962C8B-B14F-4D97-AF65-F5344CB8AC3E}">
        <p14:creationId xmlns:p14="http://schemas.microsoft.com/office/powerpoint/2010/main" xmlns="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SA#69,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Rel-12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Rel-13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2.3) Rel-14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(1/15)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360600993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FS_SEW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 of Emergency services over WLAN 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 &gt; 60%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493698"/>
            <a:ext cx="8280400" cy="2964452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de-DE" altLang="de-DE" sz="1600" dirty="0" smtClean="0"/>
              <a:t>Work progressed documenting solutions for the second phase that continues under the same study that was also for the first phase of SEW.</a:t>
            </a:r>
          </a:p>
          <a:p>
            <a:pPr lvl="1"/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Continue the study.</a:t>
            </a:r>
          </a:p>
        </p:txBody>
      </p:sp>
    </p:spTree>
    <p:extLst>
      <p:ext uri="{BB962C8B-B14F-4D97-AF65-F5344CB8AC3E}">
        <p14:creationId xmlns:p14="http://schemas.microsoft.com/office/powerpoint/2010/main" xmlns="" val="417321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(2/15)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961038181"/>
              </p:ext>
            </p:extLst>
          </p:nvPr>
        </p:nvGraphicFramePr>
        <p:xfrm>
          <a:off x="179388" y="1376363"/>
          <a:ext cx="8569325" cy="141096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5501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408294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FS_V8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Study on S8 Home Routing Architecture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VoLTE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10 &gt; 70%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408294">
                <a:tc>
                  <a:txBody>
                    <a:bodyPr/>
                    <a:lstStyle/>
                    <a:p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baseline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599" y="3327992"/>
            <a:ext cx="8472873" cy="3169792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de-DE" sz="1600" dirty="0" smtClean="0"/>
              <a:t>Work progressed. Key issues and solutions are documented.</a:t>
            </a:r>
          </a:p>
          <a:p>
            <a:pPr lvl="1"/>
            <a:endParaRPr lang="de-DE" sz="1600" dirty="0" smtClean="0"/>
          </a:p>
          <a:p>
            <a:r>
              <a:rPr lang="de-DE" altLang="de-DE" sz="2000" dirty="0" smtClean="0"/>
              <a:t>Next Steps</a:t>
            </a:r>
          </a:p>
          <a:p>
            <a:pPr lvl="1"/>
            <a:r>
              <a:rPr lang="de-DE" altLang="de-DE" sz="1600" dirty="0" smtClean="0"/>
              <a:t>Finalise the study. Aiming for conclusions.</a:t>
            </a:r>
            <a:r>
              <a:rPr lang="en-CA" sz="1600" dirty="0" smtClean="0"/>
              <a:t> </a:t>
            </a:r>
            <a:endParaRPr lang="de-DE" altLang="de-DE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(3/15)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675544005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FS_eDECOR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FS on Enhancements of Dedicated Core Networks selection mechanism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70%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Work progressed. Solutions are documented.</a:t>
            </a:r>
          </a:p>
          <a:p>
            <a:pPr lvl="1"/>
            <a:endParaRPr lang="en-GB" sz="1600" dirty="0" smtClean="0"/>
          </a:p>
          <a:p>
            <a:r>
              <a:rPr lang="de-DE" altLang="de-DE" sz="2000" dirty="0" smtClean="0"/>
              <a:t>Next Steps</a:t>
            </a:r>
          </a:p>
          <a:p>
            <a:pPr lvl="1"/>
            <a:r>
              <a:rPr lang="de-DE" altLang="de-DE" sz="1600" dirty="0" smtClean="0"/>
              <a:t>Finalise the study. Aiming for conlcusions.</a:t>
            </a:r>
            <a:r>
              <a:rPr lang="en-CA" sz="1600" dirty="0" smtClean="0"/>
              <a:t> </a:t>
            </a:r>
            <a:endParaRPr lang="de-DE" altLang="de-DE" sz="1600" dirty="0" smtClean="0">
              <a:solidFill>
                <a:srgbClr val="FF0000"/>
              </a:solidFill>
            </a:endParaRPr>
          </a:p>
          <a:p>
            <a:pPr lvl="1">
              <a:buNone/>
            </a:pPr>
            <a:endParaRPr lang="en-GB" sz="1600" dirty="0" smtClean="0"/>
          </a:p>
          <a:p>
            <a:pPr lvl="1"/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(4/15)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690415719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FS_CUPS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Feasibility Study on Control and User Plane Separation of EPC nodes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20%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1" y="3742660"/>
            <a:ext cx="7069380" cy="329314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Work progressed. Key issues and solutions are documented.</a:t>
            </a:r>
          </a:p>
          <a:p>
            <a:pPr lvl="1"/>
            <a:endParaRPr lang="de-DE" altLang="de-DE" sz="1600" dirty="0" smtClean="0"/>
          </a:p>
          <a:p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de-DE" altLang="de-DE" sz="1600" dirty="0" smtClean="0"/>
              <a:t>Study continues.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xmlns="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(5/15)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055578400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FS_AULC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Study on improvement of awareness of user location change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40%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545457"/>
            <a:ext cx="8280400" cy="2663957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Work progressed. Key issues and solutions are documented.</a:t>
            </a:r>
          </a:p>
          <a:p>
            <a:pPr lvl="1"/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Study continues.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xmlns="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(6/15)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160340988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Study on Architecture for Next Generation System 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400425"/>
            <a:ext cx="6715698" cy="4295775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SA2 agreed a study item and provides it for approval, as requested by TSG SA.</a:t>
            </a:r>
          </a:p>
          <a:p>
            <a:pPr lvl="1"/>
            <a:r>
              <a:rPr lang="en-GB" sz="1600" dirty="0" smtClean="0"/>
              <a:t>Some initial work on skeleton, scope and assumptions.</a:t>
            </a:r>
          </a:p>
          <a:p>
            <a:pPr lvl="1"/>
            <a:r>
              <a:rPr lang="en-GB" sz="1600" dirty="0" smtClean="0"/>
              <a:t>It was discussed whether there can be other work in a parallel session considering the wide interest in that topic. It was agreed that work under this study needs to be structured in order to maximise the opportunities for parallel work.</a:t>
            </a:r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When the SID is approved, the study continues.</a:t>
            </a:r>
          </a:p>
          <a:p>
            <a:pPr lvl="1"/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(7/15)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908155768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Domain Centralization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SA2 agreed a study item and provides it for approval.</a:t>
            </a:r>
          </a:p>
          <a:p>
            <a:pPr lvl="1"/>
            <a:endParaRPr lang="en-GB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When the SID is approved, the study starts.</a:t>
            </a:r>
          </a:p>
        </p:txBody>
      </p:sp>
    </p:spTree>
    <p:extLst>
      <p:ext uri="{BB962C8B-B14F-4D97-AF65-F5344CB8AC3E}">
        <p14:creationId xmlns:p14="http://schemas.microsoft.com/office/powerpoint/2010/main" xmlns="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 smtClean="0"/>
              <a:t> 1) General aspects (events since SA#69,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 and Maintenance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(8/15)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636593382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Study on sponsored data connectivity improvements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 &gt; 10%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533775"/>
            <a:ext cx="7630098" cy="2943225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SA2 agreed a study item and provides it for approval.</a:t>
            </a:r>
          </a:p>
          <a:p>
            <a:pPr lvl="1"/>
            <a:r>
              <a:rPr lang="en-GB" sz="1600" dirty="0" smtClean="0"/>
              <a:t>Some initial work on skeleton, scope and key issues.</a:t>
            </a:r>
          </a:p>
          <a:p>
            <a:pPr lvl="1"/>
            <a:endParaRPr lang="en-GB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When the SID is approved, the study continues.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(9/15)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732035542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LTE support of V2X services 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 =&gt; 10%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370521"/>
            <a:ext cx="8280400" cy="3087629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SA2 agreed a study item and provides it for approval.</a:t>
            </a:r>
          </a:p>
          <a:p>
            <a:pPr lvl="1"/>
            <a:r>
              <a:rPr lang="en-GB" sz="1600" dirty="0" smtClean="0"/>
              <a:t>Some initial work on skeleton, scope and key issues.</a:t>
            </a:r>
          </a:p>
          <a:p>
            <a:pPr lvl="1"/>
            <a:endParaRPr lang="en-GB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When the SID is approved, the study continues.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(10/15)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558751852"/>
              </p:ext>
            </p:extLst>
          </p:nvPr>
        </p:nvGraphicFramePr>
        <p:xfrm>
          <a:off x="179388" y="1376363"/>
          <a:ext cx="8569325" cy="117121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Evolution to and interworking with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eCall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IMS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605842"/>
            <a:ext cx="7388558" cy="2852308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SA2 agreed a work item and provides it for approval.</a:t>
            </a:r>
          </a:p>
          <a:p>
            <a:pPr lvl="1"/>
            <a:endParaRPr lang="en-GB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When the WID is approved, the work starts.</a:t>
            </a:r>
          </a:p>
        </p:txBody>
      </p:sp>
    </p:spTree>
    <p:extLst>
      <p:ext uri="{BB962C8B-B14F-4D97-AF65-F5344CB8AC3E}">
        <p14:creationId xmlns:p14="http://schemas.microsoft.com/office/powerpoint/2010/main" xmlns="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(11/15)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628751935"/>
              </p:ext>
            </p:extLst>
          </p:nvPr>
        </p:nvGraphicFramePr>
        <p:xfrm>
          <a:off x="179388" y="1376363"/>
          <a:ext cx="8569325" cy="117121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EIR check for WLAN access to EPC 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45%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44226" y="3475241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SA2 agreed a work item and provides it for approval.</a:t>
            </a:r>
          </a:p>
          <a:p>
            <a:pPr lvl="1"/>
            <a:r>
              <a:rPr lang="en-GB" sz="1600" dirty="0" smtClean="0"/>
              <a:t>Some initial discussion and one related CR agreed by SA2.</a:t>
            </a:r>
          </a:p>
          <a:p>
            <a:pPr lvl="1"/>
            <a:endParaRPr lang="en-GB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When the WID is approved, the work continues.</a:t>
            </a:r>
          </a:p>
        </p:txBody>
      </p:sp>
    </p:spTree>
    <p:extLst>
      <p:ext uri="{BB962C8B-B14F-4D97-AF65-F5344CB8AC3E}">
        <p14:creationId xmlns:p14="http://schemas.microsoft.com/office/powerpoint/2010/main" xmlns="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(12/15)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018099489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to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eMBMS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TV Video Service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  <a:endParaRPr lang="en-US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baseline="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baseline="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baseline="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5433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SA2 agreed a study item and provides it for approval.</a:t>
            </a:r>
          </a:p>
          <a:p>
            <a:pPr lvl="1"/>
            <a:endParaRPr lang="en-GB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When the SID is approved, the study starts.</a:t>
            </a:r>
          </a:p>
        </p:txBody>
      </p:sp>
    </p:spTree>
    <p:extLst>
      <p:ext uri="{BB962C8B-B14F-4D97-AF65-F5344CB8AC3E}">
        <p14:creationId xmlns:p14="http://schemas.microsoft.com/office/powerpoint/2010/main" xmlns="" val="101028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(13/15)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4007546955"/>
              </p:ext>
            </p:extLst>
          </p:nvPr>
        </p:nvGraphicFramePr>
        <p:xfrm>
          <a:off x="179388" y="1376363"/>
          <a:ext cx="8569325" cy="173393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60850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1870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in the network capability exposure of group-based services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1870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baseline="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baseline="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baseline="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476624"/>
            <a:ext cx="7677042" cy="2981525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SA2 agreed a study item and provides it for approval.</a:t>
            </a:r>
          </a:p>
          <a:p>
            <a:pPr lvl="1"/>
            <a:endParaRPr lang="en-GB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When the SID is approved, the study starts.</a:t>
            </a:r>
          </a:p>
        </p:txBody>
      </p:sp>
    </p:spTree>
    <p:extLst>
      <p:ext uri="{BB962C8B-B14F-4D97-AF65-F5344CB8AC3E}">
        <p14:creationId xmlns:p14="http://schemas.microsoft.com/office/powerpoint/2010/main" xmlns="" val="417321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(14/15)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360600993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Robust call setup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subscriber in LTE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05224"/>
            <a:ext cx="8280400" cy="2752925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SA2 agreed a study item and provides it for approval.</a:t>
            </a:r>
          </a:p>
          <a:p>
            <a:pPr lvl="1"/>
            <a:endParaRPr lang="en-GB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When the SID is approved, the study starts.</a:t>
            </a:r>
          </a:p>
        </p:txBody>
      </p:sp>
    </p:spTree>
    <p:extLst>
      <p:ext uri="{BB962C8B-B14F-4D97-AF65-F5344CB8AC3E}">
        <p14:creationId xmlns:p14="http://schemas.microsoft.com/office/powerpoint/2010/main" xmlns="" val="417321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Rel-14 Work Ongoing (15/15)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82465392"/>
              </p:ext>
            </p:extLst>
          </p:nvPr>
        </p:nvGraphicFramePr>
        <p:xfrm>
          <a:off x="179388" y="1376363"/>
          <a:ext cx="8569325" cy="141467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TEI14 Cat B/C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None: Enhancement and Improvement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CRs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for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Packet Access,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PCC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QoS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, Non-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access or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-Related/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features.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SA#69</a:t>
            </a:r>
          </a:p>
          <a:p>
            <a:pPr lvl="1"/>
            <a:r>
              <a:rPr lang="en-GB" sz="1600" dirty="0" smtClean="0"/>
              <a:t>Two Cat B TEI14 CR were agreed, which add </a:t>
            </a:r>
            <a:r>
              <a:rPr lang="en-GB" sz="1600" dirty="0" err="1" smtClean="0"/>
              <a:t>eNodeB</a:t>
            </a:r>
            <a:r>
              <a:rPr lang="en-GB" sz="1600" dirty="0" smtClean="0"/>
              <a:t> change reporting to the Location Change Reporting Procedure.</a:t>
            </a:r>
          </a:p>
          <a:p>
            <a:pPr lvl="1">
              <a:buNone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4309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de-DE" altLang="de-DE" dirty="0" smtClean="0"/>
              <a:t>Rel-14 Work Maintenance (1/1)</a:t>
            </a:r>
            <a:br>
              <a:rPr lang="de-DE" altLang="de-DE" dirty="0" smtClean="0"/>
            </a:br>
            <a:endParaRPr lang="de-DE" altLang="de-DE" sz="3600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03225" y="1435395"/>
            <a:ext cx="8229600" cy="4706643"/>
          </a:xfrm>
        </p:spPr>
        <p:txBody>
          <a:bodyPr/>
          <a:lstStyle/>
          <a:p>
            <a:r>
              <a:rPr lang="de-DE" altLang="de-DE" dirty="0" smtClean="0"/>
              <a:t> Work Progress on Corrections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2090238"/>
              </p:ext>
            </p:extLst>
          </p:nvPr>
        </p:nvGraphicFramePr>
        <p:xfrm>
          <a:off x="935663" y="2209123"/>
          <a:ext cx="5954235" cy="3362218"/>
        </p:xfrm>
        <a:graphic>
          <a:graphicData uri="http://schemas.openxmlformats.org/drawingml/2006/table">
            <a:tbl>
              <a:tblPr/>
              <a:tblGrid>
                <a:gridCol w="3190173"/>
                <a:gridCol w="611230"/>
                <a:gridCol w="606459"/>
                <a:gridCol w="515981"/>
                <a:gridCol w="515196"/>
                <a:gridCol w="515196"/>
              </a:tblGrid>
              <a:tr h="45714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71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802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Approved (Maintenance of Rel-14 Work Items)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11886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Approved (TEI14): Maintenance of features added in previous releases)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</a:tr>
              <a:tr h="457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Noted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457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Postponed / Not Handled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</a:tr>
            </a:tbl>
          </a:graphicData>
        </a:graphic>
      </p:graphicFrame>
      <p:sp>
        <p:nvSpPr>
          <p:cNvPr id="23587" name="Rectangle 7"/>
          <p:cNvSpPr>
            <a:spLocks noChangeArrowheads="1"/>
          </p:cNvSpPr>
          <p:nvPr/>
        </p:nvSpPr>
        <p:spPr bwMode="auto">
          <a:xfrm>
            <a:off x="566738" y="5788363"/>
            <a:ext cx="7277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solidFill>
                  <a:srgbClr val="FF0000"/>
                </a:solidFill>
                <a:latin typeface="Arial" charset="0"/>
                <a:ea typeface="Gulim" pitchFamily="34" charset="-127"/>
              </a:rPr>
              <a:t>*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short cycle (only one SA2 meeting allowing corrections)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49382" y="6112784"/>
            <a:ext cx="81533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Note: Only category F or D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are counted. Category A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are not counted.</a:t>
            </a:r>
            <a:endParaRPr lang="en-US" altLang="de-DE" sz="1800" i="1" dirty="0">
              <a:latin typeface="Arial" charset="0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80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SA#69,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(1/8)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03722" cy="4749085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3200" dirty="0" smtClean="0">
                <a:latin typeface="+mn-ea"/>
                <a:cs typeface="Arial" charset="0"/>
              </a:rPr>
              <a:t>SA2 meetings held since SA#69</a:t>
            </a: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ea typeface="+mn-ea"/>
                <a:cs typeface="Arial" charset="0"/>
              </a:rPr>
              <a:t>SA2#111: Oct 2015, Chengdu, China</a:t>
            </a: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ea typeface="+mn-ea"/>
                <a:cs typeface="Arial" charset="0"/>
              </a:rPr>
              <a:t>SA2#112: Nov 2015, Anaheim, USA</a:t>
            </a:r>
          </a:p>
          <a:p>
            <a:pPr lvl="1" eaLnBrk="1" hangingPunct="1">
              <a:defRPr/>
            </a:pPr>
            <a:endParaRPr lang="en-GB" altLang="ko-KR" dirty="0" smtClean="0">
              <a:latin typeface="+mn-ea"/>
              <a:cs typeface="Arial" charset="0"/>
            </a:endParaRPr>
          </a:p>
          <a:p>
            <a:pPr eaLnBrk="1" hangingPunct="1">
              <a:defRPr/>
            </a:pPr>
            <a:r>
              <a:rPr lang="en-GB" altLang="de-DE" sz="3200" dirty="0" smtClean="0">
                <a:latin typeface="+mn-ea"/>
                <a:cs typeface="Arial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ea typeface="+mn-ea"/>
                <a:cs typeface="Arial" charset="0"/>
              </a:rPr>
              <a:t>SA2#113: Jan 2016, St. Kitts</a:t>
            </a: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ea typeface="+mn-ea"/>
                <a:cs typeface="Arial" charset="0"/>
              </a:rPr>
              <a:t>SA2#113AH: on CIOT and </a:t>
            </a: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NextGen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, Feb 2016, </a:t>
            </a: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tbd</a:t>
            </a:r>
            <a:endParaRPr lang="en-GB" altLang="ko-KR" dirty="0" smtClean="0">
              <a:latin typeface="+mn-ea"/>
              <a:ea typeface="+mn-ea"/>
              <a:cs typeface="Arial" charset="0"/>
            </a:endParaRP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ea typeface="+mn-ea"/>
                <a:cs typeface="Arial" charset="0"/>
              </a:rPr>
              <a:t>SA2#114: Apr 2016, Sophia </a:t>
            </a: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Antipolis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, France</a:t>
            </a:r>
          </a:p>
          <a:p>
            <a:pPr eaLnBrk="1" hangingPunct="1">
              <a:defRPr/>
            </a:pPr>
            <a:endParaRPr lang="en-GB" altLang="de-DE" sz="3200" dirty="0" smtClean="0">
              <a:latin typeface="Arial" charset="0"/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dirty="0" smtClean="0"/>
              <a:t>2.4) New and Updated WIDs/SIDs and Exceptions</a:t>
            </a:r>
            <a:endParaRPr lang="de-DE" altLang="de-DE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2009553"/>
            <a:ext cx="8813800" cy="4218718"/>
          </a:xfrm>
        </p:spPr>
        <p:txBody>
          <a:bodyPr/>
          <a:lstStyle/>
          <a:p>
            <a:r>
              <a:rPr lang="en-GB" sz="1800" dirty="0" smtClean="0"/>
              <a:t>New WID on </a:t>
            </a:r>
            <a:r>
              <a:rPr lang="en-GB" sz="1800" b="1" dirty="0" smtClean="0"/>
              <a:t>Architecture enhancements for cellular Internet of Things </a:t>
            </a:r>
            <a:r>
              <a:rPr lang="en-GB" sz="1800" dirty="0" smtClean="0"/>
              <a:t>(Cellular </a:t>
            </a:r>
            <a:r>
              <a:rPr lang="en-GB" sz="1800" dirty="0" err="1" smtClean="0"/>
              <a:t>IoT</a:t>
            </a:r>
            <a:r>
              <a:rPr lang="en-GB" sz="1800" dirty="0" smtClean="0"/>
              <a:t>), SP-150622</a:t>
            </a:r>
            <a:endParaRPr lang="en-US" sz="1800" dirty="0" smtClean="0"/>
          </a:p>
          <a:p>
            <a:r>
              <a:rPr lang="en-GB" sz="1800" dirty="0" smtClean="0"/>
              <a:t>New WID on </a:t>
            </a:r>
            <a:r>
              <a:rPr lang="en-GB" sz="1800" b="1" dirty="0" smtClean="0"/>
              <a:t>Evolution to and interworking with </a:t>
            </a:r>
            <a:r>
              <a:rPr lang="en-GB" sz="1800" b="1" dirty="0" err="1" smtClean="0"/>
              <a:t>eCall</a:t>
            </a:r>
            <a:r>
              <a:rPr lang="en-GB" sz="1800" b="1" dirty="0" smtClean="0"/>
              <a:t> in IMS,</a:t>
            </a:r>
            <a:r>
              <a:rPr lang="en-GB" sz="1800" dirty="0" smtClean="0"/>
              <a:t> SP-150623</a:t>
            </a:r>
            <a:endParaRPr lang="en-US" sz="1800" dirty="0" smtClean="0"/>
          </a:p>
          <a:p>
            <a:r>
              <a:rPr lang="en-GB" sz="1800" dirty="0" smtClean="0"/>
              <a:t>New WID on </a:t>
            </a:r>
            <a:r>
              <a:rPr lang="en-GB" sz="1800" b="1" dirty="0" smtClean="0"/>
              <a:t>EIR check for WLAN access to EPC</a:t>
            </a:r>
            <a:r>
              <a:rPr lang="en-GB" sz="1800" dirty="0" smtClean="0"/>
              <a:t>, SP-150624</a:t>
            </a:r>
            <a:endParaRPr lang="en-US" sz="1800" dirty="0" smtClean="0"/>
          </a:p>
          <a:p>
            <a:r>
              <a:rPr lang="en-GB" sz="1800" dirty="0" smtClean="0"/>
              <a:t>New Study on </a:t>
            </a:r>
            <a:r>
              <a:rPr lang="en-GB" sz="1800" b="1" dirty="0" smtClean="0"/>
              <a:t>Architecture enhancements for LTE support of V2X services, </a:t>
            </a:r>
            <a:r>
              <a:rPr lang="en-GB" sz="1800" dirty="0" smtClean="0"/>
              <a:t>SP-150625</a:t>
            </a:r>
            <a:endParaRPr lang="en-US" sz="1800" dirty="0" smtClean="0"/>
          </a:p>
          <a:p>
            <a:r>
              <a:rPr lang="en-GB" sz="1800" dirty="0" smtClean="0"/>
              <a:t>New Study on </a:t>
            </a:r>
            <a:r>
              <a:rPr lang="en-GB" sz="1800" b="1" dirty="0" smtClean="0"/>
              <a:t>Description on Service Domain Centralization, </a:t>
            </a:r>
            <a:r>
              <a:rPr lang="en-GB" sz="1800" dirty="0" smtClean="0"/>
              <a:t>SP-150626</a:t>
            </a:r>
            <a:endParaRPr lang="en-US" sz="1800" dirty="0" smtClean="0"/>
          </a:p>
          <a:p>
            <a:r>
              <a:rPr lang="en-GB" sz="1800" dirty="0" smtClean="0"/>
              <a:t>New Study on </a:t>
            </a:r>
            <a:r>
              <a:rPr lang="en-GB" sz="1800" b="1" dirty="0" smtClean="0"/>
              <a:t>Study on sponsored data connectivity improvements,</a:t>
            </a:r>
            <a:r>
              <a:rPr lang="en-GB" sz="1800" dirty="0" smtClean="0"/>
              <a:t> SP-150627</a:t>
            </a:r>
            <a:endParaRPr lang="en-US" sz="1800" dirty="0" smtClean="0"/>
          </a:p>
          <a:p>
            <a:r>
              <a:rPr lang="en-GB" sz="1800" dirty="0" smtClean="0"/>
              <a:t>New Study on </a:t>
            </a:r>
            <a:r>
              <a:rPr lang="en-GB" sz="1800" b="1" dirty="0" smtClean="0"/>
              <a:t>Architecture for Next Generation System, </a:t>
            </a:r>
            <a:r>
              <a:rPr lang="en-GB" sz="1800" dirty="0" smtClean="0"/>
              <a:t>SP-150629</a:t>
            </a:r>
            <a:endParaRPr lang="en-US" sz="1800" dirty="0" smtClean="0"/>
          </a:p>
          <a:p>
            <a:r>
              <a:rPr lang="en-GB" sz="1800" dirty="0" smtClean="0"/>
              <a:t>New Study on </a:t>
            </a:r>
            <a:r>
              <a:rPr lang="en-GB" sz="1800" b="1" dirty="0" smtClean="0"/>
              <a:t>Enhancements to </a:t>
            </a:r>
            <a:r>
              <a:rPr lang="en-GB" sz="1800" b="1" dirty="0" err="1" smtClean="0"/>
              <a:t>eMBMS</a:t>
            </a:r>
            <a:r>
              <a:rPr lang="en-GB" sz="1800" b="1" dirty="0" smtClean="0"/>
              <a:t> for TV Video Service,</a:t>
            </a:r>
            <a:r>
              <a:rPr lang="en-GB" sz="1800" dirty="0" smtClean="0"/>
              <a:t> SP-150630</a:t>
            </a:r>
            <a:endParaRPr lang="en-US" sz="1800" dirty="0" smtClean="0"/>
          </a:p>
          <a:p>
            <a:r>
              <a:rPr lang="en-GB" sz="1800" dirty="0" smtClean="0"/>
              <a:t>New Study on </a:t>
            </a:r>
            <a:r>
              <a:rPr lang="en-GB" sz="1800" b="1" dirty="0" smtClean="0"/>
              <a:t>Enhancements in the network capability exposure of group-based services, </a:t>
            </a:r>
            <a:r>
              <a:rPr lang="en-GB" sz="1800" dirty="0" smtClean="0"/>
              <a:t>SP-150631</a:t>
            </a:r>
            <a:endParaRPr lang="en-US" sz="1800" dirty="0" smtClean="0"/>
          </a:p>
          <a:p>
            <a:r>
              <a:rPr lang="en-GB" sz="1800" dirty="0" smtClean="0"/>
              <a:t>New Study on </a:t>
            </a:r>
            <a:r>
              <a:rPr lang="en-GB" sz="1800" b="1" dirty="0" smtClean="0"/>
              <a:t>Robust call setup for </a:t>
            </a:r>
            <a:r>
              <a:rPr lang="en-GB" sz="1800" b="1" dirty="0" err="1" smtClean="0"/>
              <a:t>VoLTE</a:t>
            </a:r>
            <a:r>
              <a:rPr lang="en-GB" sz="1800" b="1" dirty="0" smtClean="0"/>
              <a:t> subscriber in LTE</a:t>
            </a:r>
            <a:r>
              <a:rPr lang="en-GB" sz="1800" dirty="0" smtClean="0"/>
              <a:t>, SP-150632</a:t>
            </a:r>
            <a:endParaRPr lang="en-US" sz="1800" dirty="0" smtClean="0"/>
          </a:p>
          <a:p>
            <a:endParaRPr lang="en-GB" sz="1800" dirty="0" smtClean="0"/>
          </a:p>
          <a:p>
            <a:endParaRPr lang="de-DE" altLang="de-DE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SA#69,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 smtClean="0"/>
              <a:t>2.5) </a:t>
            </a:r>
            <a:r>
              <a:rPr lang="en-GB" sz="2000" b="1" i="1" dirty="0" err="1" smtClean="0"/>
              <a:t>IETF</a:t>
            </a:r>
            <a:r>
              <a:rPr lang="en-GB" sz="2000" b="1" i="1" dirty="0" smtClean="0"/>
              <a:t> and External </a:t>
            </a:r>
            <a:r>
              <a:rPr lang="en-GB" sz="2000" b="1" i="1" dirty="0" err="1" smtClean="0"/>
              <a:t>SDO</a:t>
            </a:r>
            <a:r>
              <a:rPr lang="en-GB" sz="2000" b="1" i="1" dirty="0" smtClean="0"/>
              <a:t> Normative Reference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2.5) IETF </a:t>
            </a:r>
            <a:r>
              <a:rPr lang="en-GB" altLang="de-DE" dirty="0" smtClean="0"/>
              <a:t>and External </a:t>
            </a:r>
            <a:r>
              <a:rPr lang="en-GB" altLang="de-DE" dirty="0" err="1" smtClean="0"/>
              <a:t>SDO</a:t>
            </a:r>
            <a:r>
              <a:rPr lang="en-GB" altLang="de-DE" dirty="0" smtClean="0"/>
              <a:t> Normative Reference Update (1/1)</a:t>
            </a:r>
            <a:endParaRPr lang="de-DE" altLang="de-DE" dirty="0" smtClean="0"/>
          </a:p>
        </p:txBody>
      </p:sp>
      <p:sp>
        <p:nvSpPr>
          <p:cNvPr id="3686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 </a:t>
            </a:r>
            <a:r>
              <a:rPr lang="en-US" sz="2400" dirty="0" smtClean="0"/>
              <a:t>No new IETF </a:t>
            </a:r>
            <a:r>
              <a:rPr lang="en-US" sz="2400" dirty="0" smtClean="0"/>
              <a:t>or other SDO dependencies </a:t>
            </a:r>
            <a:r>
              <a:rPr lang="en-US" sz="2400" dirty="0" smtClean="0"/>
              <a:t>in SA2 specifications.</a:t>
            </a:r>
          </a:p>
          <a:p>
            <a:pPr>
              <a:buNone/>
            </a:pPr>
            <a:endParaRPr lang="en-US" dirty="0" smtClean="0"/>
          </a:p>
          <a:p>
            <a:pPr eaLnBrk="1" hangingPunct="1"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endParaRPr lang="en-GB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SA#69,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3) Action Items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02125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There were the following action items assigned for SA2 at SA 61:</a:t>
            </a:r>
          </a:p>
          <a:p>
            <a:pPr lvl="1"/>
            <a:r>
              <a:rPr lang="en-US" altLang="de-DE" sz="1800" b="1" dirty="0" smtClean="0"/>
              <a:t>AP 61/2: SA WG2 were asked to check the use of specific versions for external references in their </a:t>
            </a:r>
            <a:r>
              <a:rPr lang="en-US" altLang="de-DE" sz="1800" b="1" dirty="0" err="1" smtClean="0"/>
              <a:t>TSs</a:t>
            </a:r>
            <a:r>
              <a:rPr lang="en-US" altLang="de-DE" sz="1800" b="1" dirty="0" smtClean="0"/>
              <a:t> and </a:t>
            </a:r>
            <a:r>
              <a:rPr lang="en-US" altLang="de-DE" sz="1800" b="1" dirty="0" err="1" smtClean="0"/>
              <a:t>TRs</a:t>
            </a:r>
            <a:r>
              <a:rPr lang="en-US" altLang="de-DE" sz="1800" b="1" dirty="0" smtClean="0"/>
              <a:t> (in particular, </a:t>
            </a:r>
            <a:r>
              <a:rPr lang="en-US" altLang="de-DE" sz="1800" b="1" dirty="0" err="1" smtClean="0"/>
              <a:t>TR</a:t>
            </a:r>
            <a:r>
              <a:rPr lang="en-US" altLang="de-DE" sz="1800" b="1" dirty="0" smtClean="0"/>
              <a:t> 23.896). [</a:t>
            </a:r>
            <a:r>
              <a:rPr lang="en-US" altLang="de-DE" sz="1800" b="1" dirty="0" smtClean="0">
                <a:solidFill>
                  <a:srgbClr val="7030A0"/>
                </a:solidFill>
              </a:rPr>
              <a:t>Not done / In progress</a:t>
            </a:r>
            <a:r>
              <a:rPr lang="en-US" altLang="de-DE" sz="1800" b="1" dirty="0" smtClean="0"/>
              <a:t>]</a:t>
            </a:r>
          </a:p>
          <a:p>
            <a:pPr lvl="2"/>
            <a:r>
              <a:rPr lang="en-US" altLang="de-DE" sz="1600" dirty="0" smtClean="0"/>
              <a:t>SA2 has begun to work on this task. It will require coordination with CT </a:t>
            </a:r>
            <a:r>
              <a:rPr lang="en-US" altLang="de-DE" sz="1600" dirty="0" err="1" smtClean="0"/>
              <a:t>WGs</a:t>
            </a:r>
            <a:r>
              <a:rPr lang="en-US" altLang="de-DE" sz="1600" dirty="0" smtClean="0"/>
              <a:t>. SA2 will (on a contribution driven basis, by TS </a:t>
            </a:r>
            <a:r>
              <a:rPr lang="en-US" altLang="de-DE" sz="1600" dirty="0" err="1" smtClean="0"/>
              <a:t>rapporteurs</a:t>
            </a:r>
            <a:r>
              <a:rPr lang="en-US" altLang="de-DE" sz="1600" dirty="0" smtClean="0"/>
              <a:t>) review specifications, identify changes in references and propose recommended changes to stage 3 groups.</a:t>
            </a:r>
          </a:p>
          <a:p>
            <a:pPr lvl="2">
              <a:buNone/>
            </a:pPr>
            <a:endParaRPr lang="en-US" altLang="de-DE" dirty="0" smtClean="0">
              <a:solidFill>
                <a:srgbClr val="7030A0"/>
              </a:solidFill>
            </a:endParaRPr>
          </a:p>
          <a:p>
            <a:pPr lvl="1" eaLnBrk="1" hangingPunct="1"/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SA#69,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4) Documents for Information and Approval</a:t>
            </a:r>
            <a:endParaRPr lang="en-GB" altLang="de-DE" b="1" i="1" dirty="0" smtClean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467833" y="1568302"/>
            <a:ext cx="8399720" cy="4525963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For </a:t>
            </a:r>
            <a:r>
              <a:rPr lang="de-DE" altLang="de-DE" sz="2400" dirty="0" smtClean="0">
                <a:solidFill>
                  <a:srgbClr val="FF3300"/>
                </a:solidFill>
              </a:rPr>
              <a:t>Information </a:t>
            </a:r>
          </a:p>
          <a:p>
            <a:pPr lvl="1"/>
            <a:r>
              <a:rPr lang="en-US" sz="1600" dirty="0" smtClean="0"/>
              <a:t>SP-150620: </a:t>
            </a:r>
            <a:r>
              <a:rPr lang="en-GB" sz="1600" dirty="0" smtClean="0"/>
              <a:t>TR 23.749: “</a:t>
            </a:r>
            <a:r>
              <a:rPr lang="en-GB" sz="1600" b="1" dirty="0" smtClean="0"/>
              <a:t>Study on S8 Home Routing Architecture for </a:t>
            </a:r>
            <a:r>
              <a:rPr lang="en-GB" sz="1600" b="1" dirty="0" err="1" smtClean="0"/>
              <a:t>VoLTE</a:t>
            </a:r>
            <a:r>
              <a:rPr lang="en-GB" sz="1600" b="1" dirty="0" smtClean="0"/>
              <a:t> (Release 13)</a:t>
            </a:r>
            <a:r>
              <a:rPr lang="en-GB" sz="1600" dirty="0" smtClean="0"/>
              <a:t>”</a:t>
            </a:r>
          </a:p>
          <a:p>
            <a:pPr lvl="1"/>
            <a:r>
              <a:rPr lang="en-US" sz="1600" dirty="0" smtClean="0"/>
              <a:t>SP-150621: </a:t>
            </a:r>
            <a:r>
              <a:rPr lang="en-GB" sz="1600" dirty="0" smtClean="0"/>
              <a:t>TR 23.720: “</a:t>
            </a:r>
            <a:r>
              <a:rPr lang="en-GB" sz="1600" b="1" dirty="0" smtClean="0"/>
              <a:t>Architecture enhancements for Cellular Internet of Things</a:t>
            </a:r>
            <a:r>
              <a:rPr lang="en-GB" sz="1600" dirty="0" smtClean="0"/>
              <a:t>” </a:t>
            </a:r>
          </a:p>
          <a:p>
            <a:pPr lvl="1"/>
            <a:endParaRPr lang="de-DE" altLang="de-DE" sz="1600" dirty="0" smtClean="0"/>
          </a:p>
          <a:p>
            <a:pPr lvl="1" eaLnBrk="1" hangingPunct="1">
              <a:buNone/>
            </a:pPr>
            <a:endParaRPr lang="de-DE" altLang="de-DE" sz="1400" dirty="0" smtClean="0"/>
          </a:p>
          <a:p>
            <a:pPr eaLnBrk="1" hangingPunct="1"/>
            <a:r>
              <a:rPr lang="de-DE" altLang="de-DE" sz="2200" dirty="0" smtClean="0"/>
              <a:t>For </a:t>
            </a:r>
            <a:r>
              <a:rPr lang="de-DE" altLang="de-DE" sz="2200" dirty="0" smtClean="0">
                <a:solidFill>
                  <a:srgbClr val="FF0000"/>
                </a:solidFill>
              </a:rPr>
              <a:t>Approval</a:t>
            </a:r>
          </a:p>
          <a:p>
            <a:pPr lvl="1" eaLnBrk="1" hangingPunct="1"/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SA#69,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5) Collected Items requiring action from SA</a:t>
            </a:r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5) Collected Items requiring action </a:t>
            </a:r>
            <a:br>
              <a:rPr lang="en-GB" altLang="de-DE" dirty="0" smtClean="0"/>
            </a:br>
            <a:r>
              <a:rPr lang="en-GB" altLang="de-DE" dirty="0" smtClean="0"/>
              <a:t>from SA</a:t>
            </a:r>
            <a:endParaRPr lang="de-DE" altLang="de-DE" dirty="0" smtClean="0"/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>
          <a:xfrm>
            <a:off x="457200" y="1701209"/>
            <a:ext cx="8229600" cy="4424954"/>
          </a:xfrm>
        </p:spPr>
        <p:txBody>
          <a:bodyPr/>
          <a:lstStyle/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Consider whether to approve proposed/updated WIDs</a:t>
            </a:r>
            <a:r>
              <a:rPr lang="de-DE" dirty="0" smtClean="0">
                <a:solidFill>
                  <a:srgbClr val="FF0000"/>
                </a:solidFill>
              </a:rPr>
              <a:t>.</a:t>
            </a:r>
          </a:p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Blip>
                <a:blip r:embed="rId2"/>
              </a:buBlip>
            </a:pPr>
            <a:r>
              <a:rPr lang="en-GB" altLang="de-DE" dirty="0" smtClean="0">
                <a:solidFill>
                  <a:srgbClr val="FF0000"/>
                </a:solidFill>
              </a:rPr>
              <a:t>Consider providing guidance on </a:t>
            </a:r>
            <a:r>
              <a:rPr lang="en-GB" dirty="0" smtClean="0">
                <a:solidFill>
                  <a:srgbClr val="FF0000"/>
                </a:solidFill>
              </a:rPr>
              <a:t>how to proceed with the </a:t>
            </a:r>
            <a:r>
              <a:rPr lang="en-GB" dirty="0" err="1" smtClean="0">
                <a:solidFill>
                  <a:srgbClr val="FF0000"/>
                </a:solidFill>
              </a:rPr>
              <a:t>ePDG</a:t>
            </a:r>
            <a:r>
              <a:rPr lang="en-GB" dirty="0" smtClean="0">
                <a:solidFill>
                  <a:srgbClr val="FF0000"/>
                </a:solidFill>
              </a:rPr>
              <a:t> selection solution.</a:t>
            </a:r>
            <a:endParaRPr lang="de-DE" alt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Blip>
                <a:blip r:embed="rId2"/>
              </a:buBlip>
            </a:pPr>
            <a:endParaRPr 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Blip>
                <a:blip r:embed="rId2"/>
              </a:buBlip>
            </a:pPr>
            <a:r>
              <a:rPr lang="de-DE" dirty="0" smtClean="0">
                <a:solidFill>
                  <a:srgbClr val="FF0000"/>
                </a:solidFill>
              </a:rPr>
              <a:t>In addition the SA2 chairman suggests to put any approved Rel-14 CRs (three are for approval) on hold and to not yet create Rel-14 versions of specifications for avoiding efforts on mirror CRs in the next quarter.</a:t>
            </a:r>
            <a:endParaRPr 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Blip>
                <a:blip r:embed="rId2"/>
              </a:buBlip>
            </a:pPr>
            <a:endParaRPr 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None/>
            </a:pPr>
            <a:endParaRPr 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ts val="0"/>
              </a:spcBef>
              <a:spcAft>
                <a:spcPts val="1200"/>
              </a:spcAft>
              <a:buBlip>
                <a:blip r:embed="rId2"/>
              </a:buBlip>
            </a:pPr>
            <a:endParaRPr lang="de-DE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/>
          </a:p>
          <a:p>
            <a:pPr algn="ctr" eaLnBrk="1" hangingPunct="1">
              <a:buFontTx/>
              <a:buNone/>
            </a:pPr>
            <a:r>
              <a:rPr lang="en-US" altLang="de-DE" sz="4400"/>
              <a:t>Thank You!</a:t>
            </a: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(2/8)</a:t>
            </a: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32338"/>
          </a:xfrm>
        </p:spPr>
        <p:txBody>
          <a:bodyPr/>
          <a:lstStyle/>
          <a:p>
            <a:pPr eaLnBrk="1" hangingPunct="1"/>
            <a:r>
              <a:rPr lang="en-GB" altLang="ko-KR" sz="2400" dirty="0" smtClean="0">
                <a:ea typeface="Gulim" pitchFamily="34" charset="-127"/>
                <a:cs typeface="Arial" charset="0"/>
              </a:rPr>
              <a:t>SA2 </a:t>
            </a:r>
            <a:r>
              <a:rPr lang="en-GB" altLang="ko-KR" sz="2400" dirty="0" err="1" smtClean="0">
                <a:ea typeface="Gulim" pitchFamily="34" charset="-127"/>
                <a:cs typeface="Arial" charset="0"/>
              </a:rPr>
              <a:t>WG</a:t>
            </a:r>
            <a:r>
              <a:rPr lang="en-GB" altLang="ko-KR" sz="2400" dirty="0" smtClean="0">
                <a:ea typeface="Gulim" pitchFamily="34" charset="-127"/>
                <a:cs typeface="Arial" charset="0"/>
              </a:rPr>
              <a:t> Officials</a:t>
            </a: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Chairman: Frank Mademann (Huawei)</a:t>
            </a: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Vice Chairmen: Krisztian Kiss (Apple), Puneet Jain (Intel).</a:t>
            </a:r>
            <a:endParaRPr lang="en-GB" altLang="ko-KR" sz="1400" b="1" dirty="0" smtClean="0">
              <a:solidFill>
                <a:srgbClr val="7030A0"/>
              </a:solidFill>
              <a:latin typeface="Arial" charset="0"/>
              <a:ea typeface="Gulim" pitchFamily="34" charset="-127"/>
              <a:cs typeface="Arial" charset="0"/>
            </a:endParaRP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Secretary: Maurice Pope (MCC)</a:t>
            </a:r>
          </a:p>
          <a:p>
            <a:pPr eaLnBrk="1" hangingPunct="1"/>
            <a:r>
              <a:rPr lang="en-GB" altLang="ko-KR" sz="2000" dirty="0" smtClean="0"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GB" altLang="ko-KR" sz="2400" dirty="0" smtClean="0">
                <a:ea typeface="Gulim" pitchFamily="34" charset="-127"/>
                <a:cs typeface="Arial" charset="0"/>
              </a:rPr>
              <a:t>Parallel sessions held in the last plenary cycle</a:t>
            </a:r>
            <a:endParaRPr lang="en-US" altLang="de-DE" sz="1600" dirty="0" smtClean="0">
              <a:cs typeface="Arial" charset="0"/>
            </a:endParaRPr>
          </a:p>
          <a:p>
            <a:pPr lvl="1" eaLnBrk="1" hangingPunct="1"/>
            <a:r>
              <a:rPr lang="en-US" altLang="ko-KR" sz="1600" dirty="0" smtClean="0">
                <a:latin typeface="Arial" charset="0"/>
                <a:ea typeface="Gulim" pitchFamily="34" charset="-127"/>
              </a:rPr>
              <a:t>Parallel Sessions chaired by Vice Chairmen </a:t>
            </a:r>
            <a:r>
              <a:rPr lang="en-GB" altLang="ko-KR" sz="1600" dirty="0" smtClean="0">
                <a:latin typeface="Arial" charset="0"/>
                <a:ea typeface="Gulim" pitchFamily="34" charset="-127"/>
                <a:cs typeface="Arial" charset="0"/>
              </a:rPr>
              <a:t>Krisztian Kiss (Apple) and by Puneet Jain (Intel)</a:t>
            </a:r>
            <a:endParaRPr lang="en-US" altLang="ko-KR" sz="1600" dirty="0" smtClean="0">
              <a:latin typeface="Arial" charset="0"/>
              <a:ea typeface="Gulim" pitchFamily="34" charset="-127"/>
            </a:endParaRPr>
          </a:p>
          <a:p>
            <a:pPr lvl="1" eaLnBrk="1" hangingPunct="1"/>
            <a:endParaRPr lang="en-GB" altLang="de-DE" sz="1800" b="1" dirty="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lvl="1" eaLnBrk="1" hangingPunct="1"/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Many thanks to Maurice and the parallel session chairmen (the vice chairmen) Puneet Jain and Krisztian Kiss for their outstanding support!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459788" y="5876925"/>
            <a:ext cx="395287" cy="2222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CD38379-7F5C-4A97-A936-90683C6EBB48}" type="slidenum">
              <a:rPr lang="en-US" altLang="de-DE" sz="1100" smtClean="0">
                <a:solidFill>
                  <a:schemeClr val="bg1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50</a:t>
            </a:fld>
            <a:endParaRPr lang="en-US" altLang="de-DE" sz="11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6083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altLang="ko-KR" smtClean="0">
                <a:ea typeface="Gulim" pitchFamily="34" charset="-127"/>
              </a:rPr>
              <a:t>Abbreviations (1/2)</a:t>
            </a:r>
          </a:p>
        </p:txBody>
      </p:sp>
      <p:sp>
        <p:nvSpPr>
          <p:cNvPr id="46084" name="Rectangle 3"/>
          <p:cNvSpPr>
            <a:spLocks noGrp="1"/>
          </p:cNvSpPr>
          <p:nvPr>
            <p:ph type="body" sz="half" idx="1"/>
          </p:nvPr>
        </p:nvSpPr>
        <p:spPr>
          <a:xfrm>
            <a:off x="250825" y="1484313"/>
            <a:ext cx="4105275" cy="48244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ADC		Application Detection and Control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AMBR		Aggregate Maximum Bitrate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ANDSF	</a:t>
            </a:r>
            <a:r>
              <a:rPr lang="en-US" altLang="de-DE" sz="1000" smtClean="0">
                <a:cs typeface="Times New Roman" pitchFamily="18" charset="0"/>
              </a:rPr>
              <a:t>Access Network Discovery and Selection Function</a:t>
            </a:r>
            <a:endParaRPr lang="en-GB" altLang="de-DE" sz="1000" smtClean="0"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APN		Access Point Name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ARP		Allocation / Retention Priority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BBF		BroadBand Forum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CSFB		CS Fallback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CSG		Closed Subscriber Group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DDN		Downlink Data Notification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ECN		Explicit Congestion Notification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eMPS		Enhanced Multimedia Priority Services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EPC		Evolved Packet Core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EPS		Evolved Packet Switched System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GTP		GPRS Tunneling Protocol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GTT		Global Text Telephony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HLR		Home Location Register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HSS		Home Subscriber Service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ICS		IMS Centralized Services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IFOM		IP Flow Mobility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ISC		IMS Session Continuity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IUT		Inter-UE Transfer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IP-CAN	IP Connectivity Access Network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ISR		Idle mode Signaling Reduction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LIPA		Local IP Access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MTC		Machine Type Communication</a:t>
            </a:r>
          </a:p>
        </p:txBody>
      </p:sp>
      <p:sp>
        <p:nvSpPr>
          <p:cNvPr id="46085" name="Rectangle 6"/>
          <p:cNvSpPr>
            <a:spLocks/>
          </p:cNvSpPr>
          <p:nvPr/>
        </p:nvSpPr>
        <p:spPr bwMode="auto">
          <a:xfrm>
            <a:off x="5111750" y="1484313"/>
            <a:ext cx="39973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MBR		Maximum Bitrate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MO-LR	Mobile Originated Location Request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MT-LR		Mobile Terminated Location Request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NIMTC	Network Improvements for Machine-Type 	Communications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NMO		Network Mode of Operation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OCS		Online Charging System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OMR		Optimal Media Routing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PCC		Policy Control and Charging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PCO		Protocol Configuration Option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PCRF		Policy and Charging Rules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PMIP		Proxy Mobile IP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RAB		Radio Access Bearer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RAT		Radio Access Technology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QCI		QoS Class Identifier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SAE		System Architecture Evolution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SIPTO		Selected IP Traffic Offload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SPR		Subscriber Profile Repository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SRB		Single Radio-Bearer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SR-VCC	Single Radio VCC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T-ADS		Terminating Access Domain Selection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TAU		Tracking Area Update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TDF		Traffic Detection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TEID		Tunnel End Point Identifier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TFT		Traffic Flow Template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TOF		Traffic Offload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VCC		Voice Call Continuity</a:t>
            </a:r>
          </a:p>
        </p:txBody>
      </p:sp>
    </p:spTree>
  </p:cSld>
  <p:clrMapOvr>
    <a:masterClrMapping/>
  </p:clrMapOvr>
  <p:transition advTm="161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Abbreviations (2/2)</a:t>
            </a:r>
          </a:p>
        </p:txBody>
      </p:sp>
      <p:sp>
        <p:nvSpPr>
          <p:cNvPr id="47107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de-DE" altLang="de-DE" smtClean="0"/>
          </a:p>
        </p:txBody>
      </p:sp>
      <p:sp>
        <p:nvSpPr>
          <p:cNvPr id="47108" name="Rectangle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GB" altLang="de-DE" sz="1000" dirty="0" err="1" smtClean="0">
                <a:cs typeface="Times New Roman" pitchFamily="18" charset="0"/>
              </a:rPr>
              <a:t>GCSE_LTE</a:t>
            </a:r>
            <a:r>
              <a:rPr lang="en-GB" altLang="de-DE" sz="1000" dirty="0" smtClean="0">
                <a:cs typeface="Times New Roman" pitchFamily="18" charset="0"/>
              </a:rPr>
              <a:t>	Group Communication System Enablers for LTE</a:t>
            </a:r>
          </a:p>
          <a:p>
            <a:pPr eaLnBrk="1" hangingPunct="1">
              <a:buFontTx/>
              <a:buNone/>
            </a:pPr>
            <a:r>
              <a:rPr lang="en-GB" altLang="de-DE" sz="1000" dirty="0" err="1" smtClean="0">
                <a:cs typeface="Times New Roman" pitchFamily="18" charset="0"/>
              </a:rPr>
              <a:t>ProSe</a:t>
            </a:r>
            <a:r>
              <a:rPr lang="en-GB" altLang="de-DE" sz="1000" dirty="0" smtClean="0">
                <a:cs typeface="Times New Roman" pitchFamily="18" charset="0"/>
              </a:rPr>
              <a:t>		Proximity-based Services</a:t>
            </a:r>
          </a:p>
          <a:p>
            <a:pPr eaLnBrk="1" hangingPunct="1">
              <a:buFontTx/>
              <a:buNone/>
            </a:pPr>
            <a:r>
              <a:rPr lang="en-GB" altLang="de-DE" sz="1000" dirty="0" err="1" smtClean="0">
                <a:cs typeface="Times New Roman" pitchFamily="18" charset="0"/>
              </a:rPr>
              <a:t>MuSe</a:t>
            </a:r>
            <a:r>
              <a:rPr lang="en-GB" altLang="de-DE" sz="1000" dirty="0" smtClean="0">
                <a:cs typeface="Times New Roman" pitchFamily="18" charset="0"/>
              </a:rPr>
              <a:t>		Multipoint Service</a:t>
            </a:r>
          </a:p>
          <a:p>
            <a:pPr eaLnBrk="1" hangingPunct="1">
              <a:buFontTx/>
              <a:buNone/>
            </a:pPr>
            <a:r>
              <a:rPr lang="en-GB" altLang="de-DE" sz="1000" dirty="0" err="1" smtClean="0">
                <a:cs typeface="Times New Roman" pitchFamily="18" charset="0"/>
              </a:rPr>
              <a:t>PtP</a:t>
            </a:r>
            <a:r>
              <a:rPr lang="en-GB" altLang="de-DE" sz="1000" dirty="0" smtClean="0">
                <a:cs typeface="Times New Roman" pitchFamily="18" charset="0"/>
              </a:rPr>
              <a:t>		Point to Point</a:t>
            </a:r>
          </a:p>
          <a:p>
            <a:pPr eaLnBrk="1" hangingPunct="1">
              <a:buFontTx/>
              <a:buNone/>
            </a:pPr>
            <a:r>
              <a:rPr lang="en-GB" altLang="de-DE" sz="1000" dirty="0" err="1" smtClean="0">
                <a:cs typeface="Times New Roman" pitchFamily="18" charset="0"/>
              </a:rPr>
              <a:t>PtM</a:t>
            </a:r>
            <a:r>
              <a:rPr lang="en-GB" altLang="de-DE" sz="1000" dirty="0" smtClean="0">
                <a:cs typeface="Times New Roman" pitchFamily="18" charset="0"/>
              </a:rPr>
              <a:t>		Point to Multipoint</a:t>
            </a:r>
          </a:p>
          <a:p>
            <a:pPr eaLnBrk="1" hangingPunct="1">
              <a:buFontTx/>
              <a:buNone/>
            </a:pPr>
            <a:r>
              <a:rPr lang="en-GB" altLang="de-DE" sz="1000" dirty="0" smtClean="0">
                <a:cs typeface="Times New Roman" pitchFamily="18" charset="0"/>
              </a:rPr>
              <a:t>IOPS		Isolated E-UTRAN operation for public safety</a:t>
            </a:r>
          </a:p>
          <a:p>
            <a:pPr eaLnBrk="1" hangingPunct="1">
              <a:buFontTx/>
              <a:buNone/>
            </a:pPr>
            <a:r>
              <a:rPr lang="en-GB" altLang="de-DE" sz="1000" dirty="0" smtClean="0">
                <a:cs typeface="Times New Roman" pitchFamily="18" charset="0"/>
              </a:rPr>
              <a:t>MCPTT	Mission Critical Push To Talk over LTE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(3/8)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 No changes in SA2 leadership, elected during SA2#108 and SA2#109 before SA#67.</a:t>
            </a:r>
          </a:p>
          <a:p>
            <a:pPr eaLnBrk="1" hangingPunct="1">
              <a:buNone/>
            </a:pPr>
            <a:endParaRPr lang="de-DE" altLang="de-DE" sz="2000" i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(4/8)</a:t>
            </a: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500063" y="6091238"/>
            <a:ext cx="825432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GB" altLang="ko-KR" sz="2000" dirty="0">
                <a:solidFill>
                  <a:srgbClr val="000000"/>
                </a:solidFill>
                <a:ea typeface="Gulim" pitchFamily="34" charset="-127"/>
              </a:rPr>
              <a:t>648 </a:t>
            </a:r>
            <a:r>
              <a:rPr lang="en-GB" altLang="ko-KR" sz="2000" dirty="0">
                <a:ea typeface="Gulim" pitchFamily="34" charset="-127"/>
              </a:rPr>
              <a:t>people registered on the SA WG2</a:t>
            </a:r>
            <a:r>
              <a:rPr lang="en-US" altLang="de-DE" sz="2000" dirty="0">
                <a:ea typeface="Gulim" pitchFamily="34" charset="-127"/>
              </a:rPr>
              <a:t> </a:t>
            </a:r>
            <a:r>
              <a:rPr lang="en-GB" altLang="ko-KR" sz="2000" dirty="0">
                <a:ea typeface="Gulim" pitchFamily="34" charset="-127"/>
              </a:rPr>
              <a:t>e-mail reflector</a:t>
            </a:r>
            <a:r>
              <a:rPr lang="en-US" altLang="de-DE" sz="2000" dirty="0">
                <a:ea typeface="Gulim" pitchFamily="34" charset="-127"/>
              </a:rPr>
              <a:t> on 24 Nov 2015</a:t>
            </a:r>
          </a:p>
        </p:txBody>
      </p:sp>
      <p:sp>
        <p:nvSpPr>
          <p:cNvPr id="13316" name="Content Placeholder 2"/>
          <p:cNvSpPr>
            <a:spLocks noGrp="1"/>
          </p:cNvSpPr>
          <p:nvPr>
            <p:ph idx="1"/>
          </p:nvPr>
        </p:nvSpPr>
        <p:spPr>
          <a:xfrm>
            <a:off x="457200" y="1395413"/>
            <a:ext cx="8229600" cy="46958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 smtClean="0">
                <a:latin typeface="Arial" charset="0"/>
                <a:ea typeface="Gulim" pitchFamily="34" charset="-127"/>
              </a:rPr>
              <a:t>Statistics</a:t>
            </a:r>
            <a:r>
              <a:rPr lang="en-US" altLang="de-DE" sz="2400" u="sng" dirty="0" smtClean="0">
                <a:latin typeface="Arial" charset="0"/>
              </a:rPr>
              <a:t> at SA WG2 #111 </a:t>
            </a:r>
            <a:r>
              <a:rPr lang="en-US" altLang="de-DE" sz="1900" u="sng" dirty="0" smtClean="0">
                <a:latin typeface="Arial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137</a:t>
            </a:r>
            <a:r>
              <a:rPr lang="en-GB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delegates attended SA WG2 #</a:t>
            </a:r>
            <a:r>
              <a:rPr lang="en-GB" altLang="ko-KR" sz="2000" dirty="0" smtClean="0">
                <a:solidFill>
                  <a:srgbClr val="FF0000"/>
                </a:solidFill>
                <a:latin typeface="Arial" charset="0"/>
                <a:ea typeface="Gulim" pitchFamily="34" charset="-127"/>
              </a:rPr>
              <a:t>111</a:t>
            </a:r>
            <a:endParaRPr lang="en-GB" altLang="ko-KR" sz="2000" u="sng" dirty="0" smtClean="0">
              <a:solidFill>
                <a:srgbClr val="FF0000"/>
              </a:solidFill>
              <a:latin typeface="Arial" charset="0"/>
              <a:ea typeface="Gulim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 smtClean="0">
                <a:solidFill>
                  <a:srgbClr val="3A17D1"/>
                </a:solidFill>
                <a:latin typeface="Arial" charset="0"/>
                <a:ea typeface="Gulim" pitchFamily="34" charset="-127"/>
                <a:cs typeface="Arial" charset="0"/>
              </a:rPr>
              <a:t>697</a:t>
            </a:r>
            <a:r>
              <a:rPr lang="en-US" altLang="ko-KR" sz="1600" dirty="0" smtClean="0">
                <a:latin typeface="Arial" charset="0"/>
                <a:ea typeface="Gulim" pitchFamily="34" charset="-127"/>
                <a:cs typeface="Arial" charset="0"/>
              </a:rPr>
              <a:t> Submitted documents, </a:t>
            </a:r>
            <a:r>
              <a:rPr lang="en-GB" altLang="ko-KR" sz="1600" dirty="0" smtClean="0">
                <a:solidFill>
                  <a:srgbClr val="3A17D1"/>
                </a:solidFill>
                <a:latin typeface="Arial" charset="0"/>
                <a:ea typeface="Gulim" pitchFamily="34" charset="-127"/>
                <a:cs typeface="Arial" charset="0"/>
              </a:rPr>
              <a:t>552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248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 smtClean="0">
                <a:latin typeface="Arial" charset="0"/>
                <a:ea typeface="Gulim" pitchFamily="34" charset="-127"/>
              </a:rPr>
              <a:t>  </a:t>
            </a:r>
            <a:r>
              <a:rPr lang="en-US" altLang="ko-KR" sz="14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92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 Incoming LSs, of which </a:t>
            </a:r>
            <a:r>
              <a:rPr lang="en-GB" altLang="ko-KR" sz="14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36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 smtClean="0">
                <a:latin typeface="Arial" charset="0"/>
                <a:ea typeface="Gulim" pitchFamily="34" charset="-127"/>
              </a:rPr>
              <a:t>    </a:t>
            </a:r>
            <a:r>
              <a:rPr lang="de-DE" altLang="ko-KR" sz="14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18</a:t>
            </a:r>
            <a:r>
              <a:rPr lang="de-DE" altLang="ko-KR" sz="1400" dirty="0" smtClean="0">
                <a:latin typeface="Arial" charset="0"/>
                <a:ea typeface="Gulim" pitchFamily="34" charset="-127"/>
              </a:rPr>
              <a:t>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 </a:t>
            </a:r>
            <a:r>
              <a:rPr lang="en-GB" altLang="ko-KR" sz="16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145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 smtClean="0">
                <a:latin typeface="Arial" charset="0"/>
                <a:ea typeface="Gulim" pitchFamily="34" charset="-127"/>
              </a:rPr>
              <a:t> Total CRs agreed: </a:t>
            </a:r>
            <a:r>
              <a:rPr lang="de-DE" altLang="ko-KR" sz="20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68</a:t>
            </a:r>
            <a:r>
              <a:rPr lang="de-DE" altLang="ko-KR" sz="16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 [11 revised again at SA2#112]</a:t>
            </a:r>
            <a:r>
              <a:rPr lang="de-DE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 smtClean="0">
              <a:latin typeface="Arial" charset="0"/>
              <a:ea typeface="Gulim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 smtClean="0">
                <a:latin typeface="Arial" charset="0"/>
                <a:ea typeface="Gulim" pitchFamily="34" charset="-127"/>
              </a:rPr>
              <a:t>Statistics</a:t>
            </a:r>
            <a:r>
              <a:rPr lang="en-US" altLang="de-DE" sz="2400" u="sng" dirty="0" smtClean="0">
                <a:latin typeface="Arial" charset="0"/>
              </a:rPr>
              <a:t> at SA WG2 #112 </a:t>
            </a:r>
            <a:r>
              <a:rPr lang="en-US" altLang="de-DE" sz="1900" u="sng" dirty="0" smtClean="0">
                <a:latin typeface="Arial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200</a:t>
            </a:r>
            <a:r>
              <a:rPr lang="en-GB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delegates attended SA WG2 #</a:t>
            </a:r>
            <a:r>
              <a:rPr lang="en-GB" altLang="ko-KR" sz="2000" dirty="0" smtClean="0">
                <a:solidFill>
                  <a:srgbClr val="FF0000"/>
                </a:solidFill>
                <a:latin typeface="Arial" charset="0"/>
                <a:ea typeface="Gulim" pitchFamily="34" charset="-127"/>
              </a:rPr>
              <a:t>112*</a:t>
            </a:r>
            <a:r>
              <a:rPr lang="en-GB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   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(* mega-meeting)</a:t>
            </a:r>
            <a:endParaRPr lang="en-GB" altLang="ko-KR" sz="2000" u="sng" dirty="0" smtClean="0">
              <a:solidFill>
                <a:srgbClr val="FF0000"/>
              </a:solidFill>
              <a:latin typeface="Arial" charset="0"/>
              <a:ea typeface="Gulim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725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Submitted documents, </a:t>
            </a:r>
            <a:r>
              <a:rPr lang="en-GB" altLang="ko-KR" sz="16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613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282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 smtClean="0">
                <a:latin typeface="Arial" charset="0"/>
                <a:ea typeface="Gulim" pitchFamily="34" charset="-127"/>
              </a:rPr>
              <a:t>  </a:t>
            </a:r>
            <a:r>
              <a:rPr lang="en-US" altLang="ko-KR" sz="14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52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 Incoming LSs, of which </a:t>
            </a:r>
            <a:r>
              <a:rPr lang="en-GB" altLang="ko-KR" sz="14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23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 smtClean="0">
                <a:latin typeface="Arial" charset="0"/>
                <a:ea typeface="Gulim" pitchFamily="34" charset="-127"/>
              </a:rPr>
              <a:t>    </a:t>
            </a:r>
            <a:r>
              <a:rPr lang="de-DE" altLang="ko-KR" sz="14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20</a:t>
            </a:r>
            <a:r>
              <a:rPr lang="de-DE" altLang="ko-KR" sz="1400" dirty="0" smtClean="0">
                <a:latin typeface="Arial" charset="0"/>
                <a:ea typeface="Gulim" pitchFamily="34" charset="-127"/>
              </a:rPr>
              <a:t>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 </a:t>
            </a:r>
            <a:r>
              <a:rPr lang="en-GB" altLang="ko-KR" sz="16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112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 smtClean="0">
                <a:latin typeface="Arial" charset="0"/>
                <a:ea typeface="Gulim" pitchFamily="34" charset="-127"/>
              </a:rPr>
              <a:t> Total CRs agreed: </a:t>
            </a:r>
            <a:r>
              <a:rPr lang="de-DE" altLang="ko-KR" sz="2000" dirty="0" smtClean="0">
                <a:solidFill>
                  <a:srgbClr val="3A17D1"/>
                </a:solidFill>
                <a:latin typeface="Arial" charset="0"/>
                <a:ea typeface="Gulim" pitchFamily="34" charset="-127"/>
              </a:rPr>
              <a:t>76</a:t>
            </a:r>
            <a:r>
              <a:rPr lang="de-DE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 smtClean="0">
              <a:latin typeface="Arial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1) General Aspects </a:t>
            </a:r>
            <a:r>
              <a:rPr lang="de-DE" altLang="de-DE" dirty="0" smtClean="0"/>
              <a:t>(5/8)</a:t>
            </a:r>
            <a:endParaRPr lang="de-DE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691116" y="1488557"/>
          <a:ext cx="8070112" cy="473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04088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Chart 23"/>
          <p:cNvGraphicFramePr/>
          <p:nvPr/>
        </p:nvGraphicFramePr>
        <p:xfrm>
          <a:off x="365224" y="747422"/>
          <a:ext cx="8651555" cy="5454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kern="0" dirty="0" smtClean="0"/>
              <a:t>1) General Aspects (6/8)</a:t>
            </a:r>
            <a:br>
              <a:rPr lang="de-DE" altLang="de-DE" kern="0" dirty="0" smtClean="0"/>
            </a:br>
            <a:r>
              <a:rPr lang="de-DE" altLang="de-DE" kern="0" dirty="0" smtClean="0"/>
              <a:t>Maintenance vs. Non-Maintenance</a:t>
            </a:r>
            <a:endParaRPr lang="de-DE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de-DE" altLang="de-DE"/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 rot="162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Number of Sessions</a:t>
            </a:r>
          </a:p>
        </p:txBody>
      </p:sp>
      <p:cxnSp>
        <p:nvCxnSpPr>
          <p:cNvPr id="26" name="Straight Connector 11"/>
          <p:cNvCxnSpPr>
            <a:cxnSpLocks noChangeShapeType="1"/>
          </p:cNvCxnSpPr>
          <p:nvPr/>
        </p:nvCxnSpPr>
        <p:spPr bwMode="auto">
          <a:xfrm>
            <a:off x="615024" y="6102337"/>
            <a:ext cx="951383" cy="4265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14"/>
          <p:cNvCxnSpPr>
            <a:cxnSpLocks noChangeShapeType="1"/>
          </p:cNvCxnSpPr>
          <p:nvPr/>
        </p:nvCxnSpPr>
        <p:spPr bwMode="auto">
          <a:xfrm>
            <a:off x="1665341" y="6100739"/>
            <a:ext cx="1014249" cy="5863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16"/>
          <p:cNvCxnSpPr>
            <a:cxnSpLocks noChangeShapeType="1"/>
          </p:cNvCxnSpPr>
          <p:nvPr/>
        </p:nvCxnSpPr>
        <p:spPr bwMode="auto">
          <a:xfrm>
            <a:off x="4172863" y="6103089"/>
            <a:ext cx="2100716" cy="11465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Box 26"/>
          <p:cNvSpPr txBox="1">
            <a:spLocks noChangeArrowheads="1"/>
          </p:cNvSpPr>
          <p:nvPr/>
        </p:nvSpPr>
        <p:spPr bwMode="auto">
          <a:xfrm>
            <a:off x="1720971" y="6115875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30" name="TextBox 27"/>
          <p:cNvSpPr txBox="1">
            <a:spLocks noChangeArrowheads="1"/>
          </p:cNvSpPr>
          <p:nvPr/>
        </p:nvSpPr>
        <p:spPr bwMode="auto">
          <a:xfrm>
            <a:off x="4851585" y="6102881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31" name="Straight Connector 31"/>
          <p:cNvCxnSpPr>
            <a:cxnSpLocks noChangeShapeType="1"/>
          </p:cNvCxnSpPr>
          <p:nvPr/>
        </p:nvCxnSpPr>
        <p:spPr bwMode="auto">
          <a:xfrm flipV="1">
            <a:off x="2789712" y="6095137"/>
            <a:ext cx="1263511" cy="13553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33"/>
          <p:cNvSpPr txBox="1">
            <a:spLocks noChangeArrowheads="1"/>
          </p:cNvSpPr>
          <p:nvPr/>
        </p:nvSpPr>
        <p:spPr bwMode="auto">
          <a:xfrm>
            <a:off x="2986684" y="6095771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33" name="TextBox 25"/>
          <p:cNvSpPr txBox="1">
            <a:spLocks noChangeArrowheads="1"/>
          </p:cNvSpPr>
          <p:nvPr/>
        </p:nvSpPr>
        <p:spPr bwMode="auto">
          <a:xfrm>
            <a:off x="747893" y="6097561"/>
            <a:ext cx="750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34" name="TextBox 27"/>
          <p:cNvSpPr txBox="1">
            <a:spLocks noChangeArrowheads="1"/>
          </p:cNvSpPr>
          <p:nvPr/>
        </p:nvSpPr>
        <p:spPr bwMode="auto">
          <a:xfrm>
            <a:off x="6862537" y="6110415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5" name="Straight Connector 16"/>
          <p:cNvCxnSpPr>
            <a:cxnSpLocks noChangeShapeType="1"/>
          </p:cNvCxnSpPr>
          <p:nvPr/>
        </p:nvCxnSpPr>
        <p:spPr bwMode="auto">
          <a:xfrm flipV="1">
            <a:off x="6384897" y="6114553"/>
            <a:ext cx="2035534" cy="7951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Box 27"/>
          <p:cNvSpPr txBox="1">
            <a:spLocks noChangeArrowheads="1"/>
          </p:cNvSpPr>
          <p:nvPr/>
        </p:nvSpPr>
        <p:spPr bwMode="auto">
          <a:xfrm>
            <a:off x="6119460" y="2525332"/>
            <a:ext cx="13715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 smtClean="0">
                <a:solidFill>
                  <a:srgbClr val="FF0000"/>
                </a:solidFill>
              </a:rPr>
              <a:t>Rel-12 </a:t>
            </a:r>
            <a:r>
              <a:rPr lang="de-DE" altLang="de-DE" sz="1800" b="1" dirty="0">
                <a:solidFill>
                  <a:srgbClr val="FF0000"/>
                </a:solidFill>
              </a:rPr>
              <a:t/>
            </a:r>
            <a:br>
              <a:rPr lang="de-DE" altLang="de-DE" sz="1800" b="1" dirty="0">
                <a:solidFill>
                  <a:srgbClr val="FF0000"/>
                </a:solidFill>
              </a:rPr>
            </a:br>
            <a:r>
              <a:rPr lang="de-DE" altLang="de-DE" sz="1800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10" name="Oval 9"/>
          <p:cNvSpPr/>
          <p:nvPr/>
        </p:nvSpPr>
        <p:spPr bwMode="auto">
          <a:xfrm rot="2740585">
            <a:off x="5878200" y="4056069"/>
            <a:ext cx="2361253" cy="825543"/>
          </a:xfrm>
          <a:prstGeom prst="ellipse">
            <a:avLst/>
          </a:prstGeom>
          <a:solidFill>
            <a:srgbClr val="ECF96F">
              <a:alpha val="16863"/>
            </a:srgb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 rot="2231121">
            <a:off x="3955890" y="4505696"/>
            <a:ext cx="2158502" cy="592767"/>
          </a:xfrm>
          <a:prstGeom prst="ellipse">
            <a:avLst/>
          </a:prstGeom>
          <a:solidFill>
            <a:srgbClr val="ECF96F">
              <a:alpha val="16863"/>
            </a:srgbClr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 rot="1860734">
            <a:off x="2639334" y="4635429"/>
            <a:ext cx="1702549" cy="592767"/>
          </a:xfrm>
          <a:prstGeom prst="ellipse">
            <a:avLst/>
          </a:prstGeom>
          <a:solidFill>
            <a:srgbClr val="ECF96F">
              <a:alpha val="16863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TextBox 27"/>
          <p:cNvSpPr txBox="1">
            <a:spLocks noChangeArrowheads="1"/>
          </p:cNvSpPr>
          <p:nvPr/>
        </p:nvSpPr>
        <p:spPr bwMode="auto">
          <a:xfrm>
            <a:off x="4246599" y="2925976"/>
            <a:ext cx="13715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 smtClean="0">
                <a:solidFill>
                  <a:srgbClr val="00B050"/>
                </a:solidFill>
              </a:rPr>
              <a:t>Rel-11 </a:t>
            </a:r>
            <a:r>
              <a:rPr lang="de-DE" altLang="de-DE" sz="1800" b="1" dirty="0">
                <a:solidFill>
                  <a:srgbClr val="00B050"/>
                </a:solidFill>
              </a:rPr>
              <a:t/>
            </a:r>
            <a:br>
              <a:rPr lang="de-DE" altLang="de-DE" sz="1800" b="1" dirty="0">
                <a:solidFill>
                  <a:srgbClr val="00B050"/>
                </a:solidFill>
              </a:rPr>
            </a:br>
            <a:r>
              <a:rPr lang="de-DE" altLang="de-DE" sz="1800" b="1" dirty="0">
                <a:solidFill>
                  <a:srgbClr val="00B050"/>
                </a:solidFill>
              </a:rPr>
              <a:t>correction</a:t>
            </a:r>
          </a:p>
        </p:txBody>
      </p:sp>
      <p:sp>
        <p:nvSpPr>
          <p:cNvPr id="44" name="TextBox 27"/>
          <p:cNvSpPr txBox="1">
            <a:spLocks noChangeArrowheads="1"/>
          </p:cNvSpPr>
          <p:nvPr/>
        </p:nvSpPr>
        <p:spPr bwMode="auto">
          <a:xfrm>
            <a:off x="2664046" y="2931987"/>
            <a:ext cx="13715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 smtClean="0">
                <a:solidFill>
                  <a:srgbClr val="663300"/>
                </a:solidFill>
              </a:rPr>
              <a:t>Rel-10 </a:t>
            </a:r>
            <a:r>
              <a:rPr lang="de-DE" altLang="de-DE" sz="1800" b="1" dirty="0">
                <a:solidFill>
                  <a:srgbClr val="663300"/>
                </a:solidFill>
              </a:rPr>
              <a:t/>
            </a:r>
            <a:br>
              <a:rPr lang="de-DE" altLang="de-DE" sz="1800" b="1" dirty="0">
                <a:solidFill>
                  <a:srgbClr val="663300"/>
                </a:solidFill>
              </a:rPr>
            </a:br>
            <a:r>
              <a:rPr lang="de-DE" altLang="de-DE" sz="1800" b="1" dirty="0">
                <a:solidFill>
                  <a:srgbClr val="663300"/>
                </a:solidFill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xmlns="" val="80337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2716</TotalTime>
  <Words>3482</Words>
  <Application>Microsoft Office PowerPoint</Application>
  <PresentationFormat>On-screen Show (4:3)</PresentationFormat>
  <Paragraphs>796</Paragraphs>
  <Slides>51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3gpp</vt:lpstr>
      <vt:lpstr>  </vt:lpstr>
      <vt:lpstr>Contents</vt:lpstr>
      <vt:lpstr>Contents</vt:lpstr>
      <vt:lpstr>1) General Aspects (1/8)</vt:lpstr>
      <vt:lpstr>1) General Aspects (2/8)</vt:lpstr>
      <vt:lpstr>1) General Aspects (3/8)</vt:lpstr>
      <vt:lpstr>1) General Aspects (4/8)</vt:lpstr>
      <vt:lpstr>1) General Aspects (5/8)</vt:lpstr>
      <vt:lpstr>1) General Aspects (6/8) Maintenance vs. Non-Maintenance</vt:lpstr>
      <vt:lpstr>1) General Aspects (7/8) Document Handling / Meeting</vt:lpstr>
      <vt:lpstr>1) General Aspects (8/8) SA2 Agreed CRs by Release / Meeting</vt:lpstr>
      <vt:lpstr>Contents</vt:lpstr>
      <vt:lpstr>2.1) Pre-Rel-13 Maintenance (1/1)</vt:lpstr>
      <vt:lpstr>Contents</vt:lpstr>
      <vt:lpstr>2.2) Rel-13 Maintenance (1/3) </vt:lpstr>
      <vt:lpstr>2.2) Rel-13 Work Maintenance (2/3)</vt:lpstr>
      <vt:lpstr>2.2) Rel-13 Work Maintenance (3/3)</vt:lpstr>
      <vt:lpstr>2.3) Rel-13 Work Ongoing/Finalized (1/4)</vt:lpstr>
      <vt:lpstr>2.3) Rel-13 Work Ongoing/Finalized (2/4)</vt:lpstr>
      <vt:lpstr>2.3) Rel-13 Work Ongoing/Finalized (3/4)</vt:lpstr>
      <vt:lpstr>2.3) Rel-13 Work Ongoing/Finalized (4/4)</vt:lpstr>
      <vt:lpstr>Contents</vt:lpstr>
      <vt:lpstr>2.3) Rel-14 Work Ongoing (1/15)</vt:lpstr>
      <vt:lpstr>2.3) Rel-14 Work Ongoing (2/15)</vt:lpstr>
      <vt:lpstr>2.3) Rel-14 Work Ongoing (3/15)</vt:lpstr>
      <vt:lpstr>2.3) Rel-14 Work Ongoing (4/15)</vt:lpstr>
      <vt:lpstr>2.3) Rel-14 Work Ongoing (5/15)</vt:lpstr>
      <vt:lpstr>2.3) Rel-14 Work Ongoing (6/15)</vt:lpstr>
      <vt:lpstr>2.3) Rel-14 Work Ongoing (7/15)</vt:lpstr>
      <vt:lpstr>2.3) Rel-14 Work Ongoing (8/15)</vt:lpstr>
      <vt:lpstr>2.3) Rel-14 Work Ongoing (9/15)</vt:lpstr>
      <vt:lpstr>2.3) Rel-14 Work Ongoing (10/15)</vt:lpstr>
      <vt:lpstr>2.3) Rel-14 Work Ongoing (11/15)</vt:lpstr>
      <vt:lpstr>2.3) Rel-14 Work Ongoing (12/15)</vt:lpstr>
      <vt:lpstr>2.3) Rel-14 Work Ongoing (13/15)</vt:lpstr>
      <vt:lpstr>2.3) Rel-14 Work Ongoing (14/15)</vt:lpstr>
      <vt:lpstr>2.3) Rel-14 Work Ongoing (15/15)</vt:lpstr>
      <vt:lpstr>2.3) Rel-14 Work Maintenance (1/1) </vt:lpstr>
      <vt:lpstr>Contents</vt:lpstr>
      <vt:lpstr>2.4) New and Updated WIDs/SIDs and Exceptions</vt:lpstr>
      <vt:lpstr>Contents</vt:lpstr>
      <vt:lpstr>2.5) IETF and External SDO Normative Reference Update (1/1)</vt:lpstr>
      <vt:lpstr>Contents</vt:lpstr>
      <vt:lpstr>3) Action Items</vt:lpstr>
      <vt:lpstr>Contents</vt:lpstr>
      <vt:lpstr>4) Documents for Information and Approval</vt:lpstr>
      <vt:lpstr>Contents</vt:lpstr>
      <vt:lpstr>5) Collected Items requiring action  from SA</vt:lpstr>
      <vt:lpstr>Slide 49</vt:lpstr>
      <vt:lpstr>Abbreviations (1/2)</vt:lpstr>
      <vt:lpstr>Abbreviations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SA2 chairman</dc:creator>
  <dc:description>©3GPP 2009. All rights reserved</dc:description>
  <cp:lastModifiedBy>Frank27</cp:lastModifiedBy>
  <cp:revision>887</cp:revision>
  <dcterms:created xsi:type="dcterms:W3CDTF">2013-07-29T09:19:59Z</dcterms:created>
  <dcterms:modified xsi:type="dcterms:W3CDTF">2015-12-03T11:58:11Z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1449141311</vt:lpwstr>
  </property>
</Properties>
</file>