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bin" ContentType="application/vnd.openxmlformats-officedocument.oleObject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8"/>
  </p:notesMasterIdLst>
  <p:handoutMasterIdLst>
    <p:handoutMasterId r:id="rId9"/>
  </p:handoutMasterIdLst>
  <p:sldIdLst>
    <p:sldId id="303" r:id="rId3"/>
    <p:sldId id="727" r:id="rId4"/>
    <p:sldId id="728" r:id="rId5"/>
    <p:sldId id="731" r:id="rId6"/>
    <p:sldId id="73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88" d="100"/>
          <a:sy n="88" d="100"/>
        </p:scale>
        <p:origin x="-13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9/10/2015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9/10/2015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BC32DC-72BA-4E18-B5BB-F67DE3CC60AC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22CF76-439E-46C5-BB68-240C49CD60B6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22CF76-439E-46C5-BB68-240C49CD60B6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SA 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Phoenix</a:t>
            </a:r>
            <a:r>
              <a:rPr lang="sv-SE" sz="1200" b="1" dirty="0">
                <a:latin typeface="Arial "/>
              </a:rPr>
              <a:t>, AZ, </a:t>
            </a:r>
            <a:r>
              <a:rPr lang="sv-SE" sz="1200" b="1" dirty="0" smtClean="0">
                <a:latin typeface="Arial "/>
              </a:rPr>
              <a:t>USA, </a:t>
            </a:r>
            <a:r>
              <a:rPr lang="sv-SE" sz="1200" b="1" dirty="0" smtClean="0">
                <a:latin typeface="Arial "/>
              </a:rPr>
              <a:t>15-17</a:t>
            </a:r>
            <a:r>
              <a:rPr lang="sv-SE" sz="1200" b="1" dirty="0" smtClean="0">
                <a:latin typeface="Arial "/>
              </a:rPr>
              <a:t>, September 2015</a:t>
            </a:r>
            <a:endParaRPr lang="sv-SE" sz="1200" b="1" dirty="0"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SP-150549</a:t>
            </a:r>
            <a:endParaRPr lang="en-GB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1.bin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SA, 15-17.September </a:t>
            </a:r>
            <a:r>
              <a:rPr lang="en-GB" spc="300" dirty="0"/>
              <a:t>2015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/>
        </p:nvGraphicFramePr>
        <p:xfrm>
          <a:off x="1589" y="2119"/>
          <a:ext cx="1587" cy="2116"/>
        </p:xfrm>
        <a:graphic>
          <a:graphicData uri="http://schemas.openxmlformats.org/presentationml/2006/ole">
            <p:oleObj spid="_x0000_s19458" name="think-cell Slide" r:id="rId6" imgW="270" imgH="270" progId="">
              <p:embed/>
            </p:oleObj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</a:rPr>
              <a:t>colors</a:t>
            </a:r>
            <a:r>
              <a:rPr lang="en-GB" sz="500" b="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10/09/2015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614491"/>
            <a:ext cx="8176437" cy="167097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sz="4000" dirty="0" smtClean="0"/>
              <a:t>Considerations on Structuring the Study on the “5G” System Architecture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endParaRPr lang="en-GB" sz="4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>
                <a:latin typeface="Arial" pitchFamily="34" charset="0"/>
              </a:rPr>
              <a:t>Huawei, Hisilicon</a:t>
            </a:r>
          </a:p>
          <a:p>
            <a:pPr>
              <a:lnSpc>
                <a:spcPct val="80000"/>
              </a:lnSpc>
            </a:pPr>
            <a:endParaRPr lang="en-GB" altLang="en-U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Introduction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1641475"/>
            <a:ext cx="6850062" cy="1519513"/>
          </a:xfrm>
        </p:spPr>
        <p:txBody>
          <a:bodyPr/>
          <a:lstStyle/>
          <a:p>
            <a:r>
              <a:rPr lang="en-US" altLang="zh-CN" dirty="0" smtClean="0"/>
              <a:t>In our view </a:t>
            </a:r>
            <a:r>
              <a:rPr lang="en-US" altLang="zh-CN" dirty="0" smtClean="0"/>
              <a:t>the </a:t>
            </a:r>
            <a:r>
              <a:rPr lang="en-US" altLang="zh-CN" dirty="0" smtClean="0"/>
              <a:t>discussion on drafting and structuring SID(s) </a:t>
            </a:r>
            <a:r>
              <a:rPr lang="en-US" altLang="zh-CN" dirty="0" smtClean="0"/>
              <a:t>is mainly </a:t>
            </a:r>
            <a:r>
              <a:rPr lang="en-US" altLang="zh-CN" dirty="0" smtClean="0"/>
              <a:t>for SA2. We provide these slide for the case that such discussion happens in TSG SA.</a:t>
            </a:r>
          </a:p>
          <a:p>
            <a:r>
              <a:rPr lang="en-US" altLang="zh-CN" dirty="0" smtClean="0"/>
              <a:t>The content is primarily on how to structure the study on the “5G” system Architecture. It may help also for discussing </a:t>
            </a:r>
            <a:r>
              <a:rPr lang="en-US" altLang="zh-CN" dirty="0" err="1" smtClean="0"/>
              <a:t>timeplans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641350" y="301625"/>
            <a:ext cx="6850063" cy="4445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Stages of Study</a:t>
            </a:r>
            <a:endParaRPr lang="zh-CN" altLang="en-US" dirty="0" smtClean="0">
              <a:solidFill>
                <a:srgbClr val="C00000"/>
              </a:solidFill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534988" y="1184274"/>
            <a:ext cx="7886700" cy="4750699"/>
          </a:xfrm>
        </p:spPr>
        <p:txBody>
          <a:bodyPr/>
          <a:lstStyle/>
          <a:p>
            <a:r>
              <a:rPr lang="en-US" altLang="zh-CN" sz="2400" dirty="0" smtClean="0">
                <a:cs typeface="Arial" pitchFamily="34" charset="0"/>
              </a:rPr>
              <a:t>Study to be conducted in steps for structuring the overall process into a few better manageable units. Separate SIDs should be used for different steps:</a:t>
            </a:r>
          </a:p>
          <a:p>
            <a:pPr lvl="1"/>
            <a:r>
              <a:rPr lang="en-US" altLang="zh-CN" sz="2000" dirty="0" smtClean="0">
                <a:cs typeface="Arial" pitchFamily="34" charset="0"/>
              </a:rPr>
              <a:t>Step </a:t>
            </a:r>
            <a:r>
              <a:rPr lang="en-GB" altLang="zh-CN" sz="2000" dirty="0" smtClean="0">
                <a:cs typeface="Arial" pitchFamily="34" charset="0"/>
              </a:rPr>
              <a:t>1: High Level System Architecture, defining architecture of high level functions and main characteristics/capabilities.</a:t>
            </a:r>
          </a:p>
          <a:p>
            <a:pPr lvl="1"/>
            <a:r>
              <a:rPr lang="en-US" altLang="zh-CN" sz="2000" dirty="0" smtClean="0">
                <a:cs typeface="Arial" pitchFamily="34" charset="0"/>
              </a:rPr>
              <a:t>Step 2: Description of the high level functions in details. Possibly allowing for multiple BBs that are for a </a:t>
            </a:r>
            <a:r>
              <a:rPr lang="en-US" altLang="zh-CN" sz="2000" dirty="0" smtClean="0">
                <a:cs typeface="Arial" pitchFamily="34" charset="0"/>
              </a:rPr>
              <a:t>specific feature or service that contains a group of functions or major functionality. </a:t>
            </a:r>
          </a:p>
          <a:p>
            <a:r>
              <a:rPr lang="en-US" altLang="zh-CN" sz="2400" dirty="0" smtClean="0">
                <a:cs typeface="Arial" pitchFamily="34" charset="0"/>
              </a:rPr>
              <a:t>Advantage</a:t>
            </a:r>
          </a:p>
          <a:p>
            <a:pPr lvl="1"/>
            <a:r>
              <a:rPr lang="en-US" altLang="zh-CN" sz="2000" dirty="0" smtClean="0">
                <a:cs typeface="Arial" pitchFamily="34" charset="0"/>
              </a:rPr>
              <a:t>Clear output for each step. M</a:t>
            </a:r>
            <a:r>
              <a:rPr lang="en-US" altLang="zh-CN" sz="2000" dirty="0" smtClean="0"/>
              <a:t>ore efficient for managing the work.</a:t>
            </a:r>
            <a:endParaRPr lang="en-US" altLang="zh-CN" sz="2000" dirty="0" smtClean="0">
              <a:cs typeface="华文细黑" pitchFamily="2" charset="-122"/>
            </a:endParaRPr>
          </a:p>
          <a:p>
            <a:pPr lvl="1"/>
            <a:r>
              <a:rPr lang="en-US" altLang="zh-CN" sz="2000" dirty="0" smtClean="0">
                <a:cs typeface="华文细黑" pitchFamily="2" charset="-122"/>
              </a:rPr>
              <a:t>Considers overall requirements from the beginning. Provides one general architecture as the base. E</a:t>
            </a:r>
            <a:r>
              <a:rPr lang="en-US" altLang="zh-CN" sz="2000" dirty="0" smtClean="0"/>
              <a:t>asier to coordinate between different services.</a:t>
            </a:r>
            <a:endParaRPr lang="en-US" altLang="zh-CN" sz="2000" dirty="0" smtClean="0">
              <a:cs typeface="华文细黑" pitchFamily="2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Step 1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3028" y="1152227"/>
            <a:ext cx="8388350" cy="4830763"/>
          </a:xfrm>
        </p:spPr>
        <p:txBody>
          <a:bodyPr/>
          <a:lstStyle/>
          <a:p>
            <a:r>
              <a:rPr lang="en-GB" altLang="zh-CN" sz="1800" dirty="0" smtClean="0"/>
              <a:t>Identifies and describes system level capabilities, features and services, i.e. characteristics or high level requirements for the system architecture with a proper level of granularity, avoiding too detailed or unstructured issues or descriptions.</a:t>
            </a:r>
          </a:p>
          <a:p>
            <a:pPr lvl="1">
              <a:buNone/>
            </a:pPr>
            <a:r>
              <a:rPr lang="en-GB" altLang="zh-CN" sz="1600" dirty="0" smtClean="0">
                <a:ea typeface="+mn-ea"/>
                <a:cs typeface="+mn-cs"/>
              </a:rPr>
              <a:t>(Level of detail or granularity of the descriptions should be comparable to the high level function chapters of existing 3GPP stage 2 system architecture descriptions.)</a:t>
            </a:r>
          </a:p>
          <a:p>
            <a:r>
              <a:rPr lang="en-GB" altLang="zh-CN" sz="1800" dirty="0" smtClean="0"/>
              <a:t>Based on those system capabilities/features/services, but possible also independently, identify and describe high level system functions </a:t>
            </a:r>
            <a:r>
              <a:rPr lang="en-GB" altLang="zh-CN" sz="1600" dirty="0" smtClean="0"/>
              <a:t>(e.g. registration management function). </a:t>
            </a:r>
          </a:p>
          <a:p>
            <a:r>
              <a:rPr lang="en-GB" altLang="zh-CN" sz="1800" dirty="0" smtClean="0"/>
              <a:t>Result should be the complete list of wanted system capabilities, features, services and system functions, and a functional architecture figure showing the system level functions and their interaction.</a:t>
            </a:r>
          </a:p>
          <a:p>
            <a:pPr>
              <a:buNone/>
            </a:pPr>
            <a:r>
              <a:rPr lang="en-GB" altLang="zh-CN" sz="1600" dirty="0" smtClean="0"/>
              <a:t>	(Difference between system functions and </a:t>
            </a:r>
            <a:r>
              <a:rPr lang="en-GB" altLang="zh-CN" sz="1600" dirty="0" smtClean="0"/>
              <a:t>capabilities/features/services: functions  (e.g. authentication) are basic system operation for very specific controlling purpose, while </a:t>
            </a:r>
            <a:r>
              <a:rPr lang="en-GB" altLang="zh-CN" sz="1600" dirty="0" smtClean="0"/>
              <a:t>capabilities/features/services are provided by one or multiple functions.)</a:t>
            </a:r>
          </a:p>
          <a:p>
            <a:r>
              <a:rPr lang="en-GB" altLang="zh-CN" sz="1800" dirty="0" smtClean="0"/>
              <a:t>Target Completion Date : </a:t>
            </a:r>
            <a:r>
              <a:rPr lang="en-GB" altLang="zh-CN" sz="1800" dirty="0" smtClean="0"/>
              <a:t>September </a:t>
            </a:r>
            <a:r>
              <a:rPr lang="en-GB" altLang="zh-CN" sz="1800" dirty="0" smtClean="0"/>
              <a:t>2016</a:t>
            </a:r>
          </a:p>
          <a:p>
            <a:pPr lvl="1">
              <a:buNone/>
            </a:pPr>
            <a:r>
              <a:rPr lang="en-GB" altLang="zh-CN" sz="1600" dirty="0" smtClean="0">
                <a:ea typeface="+mn-ea"/>
                <a:cs typeface="+mn-cs"/>
              </a:rPr>
              <a:t>(RAN-SA workshop is planned for June 2016, Step 1 should target to provide reasonable status to the joint workshop enabling exchange with RAN.)</a:t>
            </a:r>
          </a:p>
          <a:p>
            <a:pPr lvl="1">
              <a:buNone/>
            </a:pPr>
            <a:endParaRPr lang="en-GB" altLang="zh-CN" dirty="0" smtClean="0"/>
          </a:p>
          <a:p>
            <a:pPr lvl="1"/>
            <a:endParaRPr lang="en-GB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Step 2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03028" y="1152227"/>
            <a:ext cx="8388350" cy="4830763"/>
          </a:xfrm>
        </p:spPr>
        <p:txBody>
          <a:bodyPr/>
          <a:lstStyle/>
          <a:p>
            <a:r>
              <a:rPr lang="en-US" altLang="zh-CN" sz="1800" dirty="0" smtClean="0"/>
              <a:t>Detailed description of the functions and considering function grouping and interaction. </a:t>
            </a:r>
          </a:p>
          <a:p>
            <a:r>
              <a:rPr lang="en-US" altLang="zh-CN" sz="1800" dirty="0" smtClean="0"/>
              <a:t>Study and evaluation of solutions for the high level system functions and their interactions on a more detailed level.</a:t>
            </a:r>
          </a:p>
          <a:p>
            <a:r>
              <a:rPr lang="en-US" altLang="zh-CN" sz="1800" dirty="0" smtClean="0"/>
              <a:t>Identify which of the logical reference points should become open APIs/interfaces.</a:t>
            </a:r>
          </a:p>
          <a:p>
            <a:r>
              <a:rPr lang="en-US" altLang="zh-CN" sz="1800" dirty="0" smtClean="0"/>
              <a:t>If scope and structure of item allows for, it may be conducted under multiple BBs, each </a:t>
            </a:r>
            <a:r>
              <a:rPr lang="en-US" altLang="zh-CN" sz="1800" dirty="0" smtClean="0"/>
              <a:t>for a specific feature or service that contains a group of functions or major functionality.</a:t>
            </a:r>
          </a:p>
          <a:p>
            <a:r>
              <a:rPr lang="en-US" altLang="zh-CN" sz="1800" dirty="0" smtClean="0"/>
              <a:t>Coordination and alignment with RAN progress. Adjust architectural assumptions and possible system functions to any specifics or conditions coming from related RAN work and assumptions</a:t>
            </a:r>
            <a:endParaRPr lang="en-GB" altLang="zh-CN" sz="1800" dirty="0" smtClean="0"/>
          </a:p>
          <a:p>
            <a:r>
              <a:rPr lang="en-GB" altLang="zh-CN" sz="1800" dirty="0" smtClean="0"/>
              <a:t>Target Completion Date </a:t>
            </a:r>
            <a:r>
              <a:rPr lang="en-US" altLang="zh-CN" sz="1800" dirty="0" smtClean="0"/>
              <a:t>: March 2017</a:t>
            </a:r>
          </a:p>
          <a:p>
            <a:endParaRPr lang="en-GB" altLang="zh-CN" sz="1800" dirty="0" smtClean="0"/>
          </a:p>
          <a:p>
            <a:pPr lvl="1"/>
            <a:endParaRPr lang="en-GB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27507</TotalTime>
  <Words>429</Words>
  <Application>Microsoft Office PowerPoint</Application>
  <PresentationFormat>On-screen Show (4:3)</PresentationFormat>
  <Paragraphs>33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Office Theme</vt:lpstr>
      <vt:lpstr>nokia powerpoint template nokia pure v13</vt:lpstr>
      <vt:lpstr>think-cell Slide</vt:lpstr>
      <vt:lpstr>Considerations on Structuring the Study on the “5G” System Architecture </vt:lpstr>
      <vt:lpstr>Introduction</vt:lpstr>
      <vt:lpstr>Stages of Study</vt:lpstr>
      <vt:lpstr>Step 1</vt:lpstr>
      <vt:lpstr>Step 2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s90971</cp:lastModifiedBy>
  <cp:revision>760</cp:revision>
  <dcterms:created xsi:type="dcterms:W3CDTF">2008-08-30T09:32:10Z</dcterms:created>
  <dcterms:modified xsi:type="dcterms:W3CDTF">2015-09-10T15:21:52Z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1441633578</vt:lpwstr>
  </property>
</Properties>
</file>