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charts/chart3.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charts/chart4.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4"/>
  </p:notesMasterIdLst>
  <p:handoutMasterIdLst>
    <p:handoutMasterId r:id="rId55"/>
  </p:handoutMasterIdLst>
  <p:sldIdLst>
    <p:sldId id="303" r:id="rId2"/>
    <p:sldId id="325" r:id="rId3"/>
    <p:sldId id="327" r:id="rId4"/>
    <p:sldId id="338" r:id="rId5"/>
    <p:sldId id="339" r:id="rId6"/>
    <p:sldId id="340" r:id="rId7"/>
    <p:sldId id="341" r:id="rId8"/>
    <p:sldId id="424" r:id="rId9"/>
    <p:sldId id="425" r:id="rId10"/>
    <p:sldId id="426" r:id="rId11"/>
    <p:sldId id="427" r:id="rId12"/>
    <p:sldId id="328" r:id="rId13"/>
    <p:sldId id="345" r:id="rId14"/>
    <p:sldId id="329" r:id="rId15"/>
    <p:sldId id="366" r:id="rId16"/>
    <p:sldId id="364" r:id="rId17"/>
    <p:sldId id="392" r:id="rId18"/>
    <p:sldId id="393" r:id="rId19"/>
    <p:sldId id="410" r:id="rId20"/>
    <p:sldId id="412" r:id="rId21"/>
    <p:sldId id="413" r:id="rId22"/>
    <p:sldId id="414" r:id="rId23"/>
    <p:sldId id="415" r:id="rId24"/>
    <p:sldId id="416" r:id="rId25"/>
    <p:sldId id="417" r:id="rId26"/>
    <p:sldId id="418" r:id="rId27"/>
    <p:sldId id="442" r:id="rId28"/>
    <p:sldId id="444" r:id="rId29"/>
    <p:sldId id="452" r:id="rId30"/>
    <p:sldId id="454" r:id="rId31"/>
    <p:sldId id="455" r:id="rId32"/>
    <p:sldId id="461" r:id="rId33"/>
    <p:sldId id="446" r:id="rId34"/>
    <p:sldId id="449" r:id="rId35"/>
    <p:sldId id="450" r:id="rId36"/>
    <p:sldId id="457" r:id="rId37"/>
    <p:sldId id="331" r:id="rId38"/>
    <p:sldId id="370" r:id="rId39"/>
    <p:sldId id="460" r:id="rId40"/>
    <p:sldId id="458" r:id="rId41"/>
    <p:sldId id="459" r:id="rId42"/>
    <p:sldId id="332" r:id="rId43"/>
    <p:sldId id="360" r:id="rId44"/>
    <p:sldId id="333" r:id="rId45"/>
    <p:sldId id="367" r:id="rId46"/>
    <p:sldId id="334" r:id="rId47"/>
    <p:sldId id="369" r:id="rId48"/>
    <p:sldId id="326" r:id="rId49"/>
    <p:sldId id="368" r:id="rId50"/>
    <p:sldId id="335" r:id="rId51"/>
    <p:sldId id="336" r:id="rId52"/>
    <p:sldId id="337" r:id="rId53"/>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 initials="x" lastIdx="1" clrIdx="0"/>
  <p:cmAuthor id="1" name="Erik Guttman" initials="EAG" lastIdx="34"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CCA62"/>
    <a:srgbClr val="CCECFF"/>
    <a:srgbClr val="3A17D1"/>
    <a:srgbClr val="FFFF66"/>
    <a:srgbClr val="62A14D"/>
    <a:srgbClr val="663300"/>
    <a:srgbClr val="C9DA92"/>
    <a:srgbClr val="000000"/>
    <a:srgbClr val="ECF96F"/>
    <a:srgbClr val="EDF3D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32" autoAdjust="0"/>
    <p:restoredTop sz="94614" autoAdjust="0"/>
  </p:normalViewPr>
  <p:slideViewPr>
    <p:cSldViewPr snapToGrid="0">
      <p:cViewPr>
        <p:scale>
          <a:sx n="90" d="100"/>
          <a:sy n="90" d="100"/>
        </p:scale>
        <p:origin x="-2334" y="-492"/>
      </p:cViewPr>
      <p:guideLst>
        <p:guide orient="horz" pos="2160"/>
        <p:guide pos="2880"/>
      </p:guideLst>
    </p:cSldViewPr>
  </p:slideViewPr>
  <p:notesTextViewPr>
    <p:cViewPr>
      <p:scale>
        <a:sx n="1" d="1"/>
        <a:sy n="1" d="1"/>
      </p:scale>
      <p:origin x="0" y="0"/>
    </p:cViewPr>
  </p:notesTextViewPr>
  <p:notesViewPr>
    <p:cSldViewPr snapToGrid="0">
      <p:cViewPr varScale="1">
        <p:scale>
          <a:sx n="79" d="100"/>
          <a:sy n="79" d="100"/>
        </p:scale>
        <p:origin x="-4068" y="-108"/>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file:///D:\Franks\planning\attendance-pre-sa6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Franks\planning\maint-vs-non-maint-pre-sa6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D:\Franks\planning\results-67-to-107e.xls"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D:\Franks\planning\rel-9-13-CRs-pre-sa6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dirty="0" smtClean="0"/>
              <a:t>SA2 meeting attendance</a:t>
            </a:r>
            <a:endParaRPr lang="en-US" dirty="0"/>
          </a:p>
        </c:rich>
      </c:tx>
      <c:layout/>
    </c:title>
    <c:plotArea>
      <c:layout/>
      <c:lineChart>
        <c:grouping val="standard"/>
        <c:ser>
          <c:idx val="0"/>
          <c:order val="0"/>
          <c:tx>
            <c:strRef>
              <c:f>'[attendance-pre-sa67.xlsx]Sheet1'!$A$3</c:f>
              <c:strCache>
                <c:ptCount val="1"/>
                <c:pt idx="0">
                  <c:v>attended</c:v>
                </c:pt>
              </c:strCache>
            </c:strRef>
          </c:tx>
          <c:marker>
            <c:symbol val="none"/>
          </c:marker>
          <c:trendline>
            <c:spPr>
              <a:ln w="28575">
                <a:solidFill>
                  <a:srgbClr val="FF0000"/>
                </a:solidFill>
              </a:ln>
            </c:spPr>
            <c:trendlineType val="linear"/>
          </c:trendline>
          <c:cat>
            <c:numRef>
              <c:f>'[attendance-pre-sa67.xlsx]Sheet1'!$B$2:$W$2</c:f>
              <c:numCache>
                <c:formatCode>General</c:formatCode>
                <c:ptCount val="22"/>
                <c:pt idx="0">
                  <c:v>88</c:v>
                </c:pt>
                <c:pt idx="1">
                  <c:v>89</c:v>
                </c:pt>
                <c:pt idx="2">
                  <c:v>90</c:v>
                </c:pt>
                <c:pt idx="3">
                  <c:v>91</c:v>
                </c:pt>
                <c:pt idx="4">
                  <c:v>92</c:v>
                </c:pt>
                <c:pt idx="5">
                  <c:v>93</c:v>
                </c:pt>
                <c:pt idx="6">
                  <c:v>94</c:v>
                </c:pt>
                <c:pt idx="7">
                  <c:v>95</c:v>
                </c:pt>
                <c:pt idx="8">
                  <c:v>96</c:v>
                </c:pt>
                <c:pt idx="9">
                  <c:v>97</c:v>
                </c:pt>
                <c:pt idx="10">
                  <c:v>98</c:v>
                </c:pt>
                <c:pt idx="11">
                  <c:v>99</c:v>
                </c:pt>
                <c:pt idx="12">
                  <c:v>100</c:v>
                </c:pt>
                <c:pt idx="13">
                  <c:v>101</c:v>
                </c:pt>
                <c:pt idx="14">
                  <c:v>102</c:v>
                </c:pt>
                <c:pt idx="15">
                  <c:v>103</c:v>
                </c:pt>
                <c:pt idx="16">
                  <c:v>104</c:v>
                </c:pt>
                <c:pt idx="17">
                  <c:v>105</c:v>
                </c:pt>
                <c:pt idx="18">
                  <c:v>106</c:v>
                </c:pt>
                <c:pt idx="19">
                  <c:v>107</c:v>
                </c:pt>
                <c:pt idx="20">
                  <c:v>108</c:v>
                </c:pt>
                <c:pt idx="21">
                  <c:v>109</c:v>
                </c:pt>
              </c:numCache>
            </c:numRef>
          </c:cat>
          <c:val>
            <c:numRef>
              <c:f>'[attendance-pre-sa67.xlsx]Sheet1'!$B$3:$W$3</c:f>
              <c:numCache>
                <c:formatCode>General</c:formatCode>
                <c:ptCount val="22"/>
                <c:pt idx="0">
                  <c:v>157</c:v>
                </c:pt>
                <c:pt idx="1">
                  <c:v>139</c:v>
                </c:pt>
                <c:pt idx="2">
                  <c:v>133</c:v>
                </c:pt>
                <c:pt idx="3">
                  <c:v>162</c:v>
                </c:pt>
                <c:pt idx="4">
                  <c:v>135</c:v>
                </c:pt>
                <c:pt idx="5">
                  <c:v>142</c:v>
                </c:pt>
                <c:pt idx="6">
                  <c:v>139</c:v>
                </c:pt>
                <c:pt idx="7">
                  <c:v>173</c:v>
                </c:pt>
                <c:pt idx="8">
                  <c:v>181</c:v>
                </c:pt>
                <c:pt idx="9">
                  <c:v>165</c:v>
                </c:pt>
                <c:pt idx="10">
                  <c:v>158</c:v>
                </c:pt>
                <c:pt idx="11">
                  <c:v>153</c:v>
                </c:pt>
                <c:pt idx="12">
                  <c:v>189</c:v>
                </c:pt>
                <c:pt idx="13">
                  <c:v>146</c:v>
                </c:pt>
                <c:pt idx="14">
                  <c:v>133</c:v>
                </c:pt>
                <c:pt idx="15">
                  <c:v>145</c:v>
                </c:pt>
                <c:pt idx="16">
                  <c:v>142</c:v>
                </c:pt>
                <c:pt idx="17">
                  <c:v>144</c:v>
                </c:pt>
                <c:pt idx="18">
                  <c:v>195</c:v>
                </c:pt>
                <c:pt idx="19">
                  <c:v>159</c:v>
                </c:pt>
                <c:pt idx="20">
                  <c:v>175</c:v>
                </c:pt>
                <c:pt idx="21">
                  <c:v>182</c:v>
                </c:pt>
              </c:numCache>
            </c:numRef>
          </c:val>
        </c:ser>
        <c:marker val="1"/>
        <c:axId val="39457152"/>
        <c:axId val="39458688"/>
      </c:lineChart>
      <c:catAx>
        <c:axId val="39457152"/>
        <c:scaling>
          <c:orientation val="minMax"/>
        </c:scaling>
        <c:axPos val="b"/>
        <c:numFmt formatCode="General" sourceLinked="1"/>
        <c:tickLblPos val="nextTo"/>
        <c:crossAx val="39458688"/>
        <c:crosses val="autoZero"/>
        <c:auto val="1"/>
        <c:lblAlgn val="ctr"/>
        <c:lblOffset val="100"/>
      </c:catAx>
      <c:valAx>
        <c:axId val="39458688"/>
        <c:scaling>
          <c:orientation val="minMax"/>
        </c:scaling>
        <c:axPos val="l"/>
        <c:majorGridlines/>
        <c:numFmt formatCode="General" sourceLinked="1"/>
        <c:tickLblPos val="nextTo"/>
        <c:crossAx val="39457152"/>
        <c:crosses val="autoZero"/>
        <c:crossBetween val="between"/>
      </c:valAx>
    </c:plotArea>
    <c:plotVisOnly val="1"/>
    <c:dispBlanksAs val="gap"/>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style val="4"/>
  <c:chart>
    <c:plotArea>
      <c:layout>
        <c:manualLayout>
          <c:layoutTarget val="inner"/>
          <c:xMode val="edge"/>
          <c:yMode val="edge"/>
          <c:x val="5.1564297702431067E-2"/>
          <c:y val="4.6853319561555869E-2"/>
          <c:w val="0.93139755940545632"/>
          <c:h val="0.83727941434901521"/>
        </c:manualLayout>
      </c:layout>
      <c:lineChart>
        <c:grouping val="standard"/>
        <c:ser>
          <c:idx val="0"/>
          <c:order val="0"/>
          <c:tx>
            <c:strRef>
              <c:f>Sheet1!$B$6</c:f>
              <c:strCache>
                <c:ptCount val="1"/>
                <c:pt idx="0">
                  <c:v>Maintenance</c:v>
                </c:pt>
              </c:strCache>
            </c:strRef>
          </c:tx>
          <c:spPr>
            <a:ln w="57150"/>
          </c:spPr>
          <c:marker>
            <c:symbol val="none"/>
          </c:marker>
          <c:cat>
            <c:strRef>
              <c:f>Sheet1!$U$5:$BJ$5</c:f>
              <c:strCache>
                <c:ptCount val="42"/>
                <c:pt idx="0">
                  <c:v>69</c:v>
                </c:pt>
                <c:pt idx="1">
                  <c:v>70</c:v>
                </c:pt>
                <c:pt idx="2">
                  <c:v>71</c:v>
                </c:pt>
                <c:pt idx="3">
                  <c:v>72</c:v>
                </c:pt>
                <c:pt idx="4">
                  <c:v>73</c:v>
                </c:pt>
                <c:pt idx="5">
                  <c:v>74</c:v>
                </c:pt>
                <c:pt idx="6">
                  <c:v>75</c:v>
                </c:pt>
                <c:pt idx="7">
                  <c:v>76</c:v>
                </c:pt>
                <c:pt idx="8">
                  <c:v>77</c:v>
                </c:pt>
                <c:pt idx="9">
                  <c:v>78</c:v>
                </c:pt>
                <c:pt idx="10">
                  <c:v>78</c:v>
                </c:pt>
                <c:pt idx="11">
                  <c:v>80</c:v>
                </c:pt>
                <c:pt idx="12">
                  <c:v>81</c:v>
                </c:pt>
                <c:pt idx="13">
                  <c:v>82</c:v>
                </c:pt>
                <c:pt idx="14">
                  <c:v>83</c:v>
                </c:pt>
                <c:pt idx="15">
                  <c:v>84</c:v>
                </c:pt>
                <c:pt idx="16">
                  <c:v>85</c:v>
                </c:pt>
                <c:pt idx="17">
                  <c:v>86</c:v>
                </c:pt>
                <c:pt idx="18">
                  <c:v>87</c:v>
                </c:pt>
                <c:pt idx="19">
                  <c:v>88</c:v>
                </c:pt>
                <c:pt idx="20">
                  <c:v>89</c:v>
                </c:pt>
                <c:pt idx="21">
                  <c:v>90</c:v>
                </c:pt>
                <c:pt idx="22">
                  <c:v>91</c:v>
                </c:pt>
                <c:pt idx="23">
                  <c:v>92</c:v>
                </c:pt>
                <c:pt idx="24">
                  <c:v>93</c:v>
                </c:pt>
                <c:pt idx="25">
                  <c:v>94</c:v>
                </c:pt>
                <c:pt idx="26">
                  <c:v>95</c:v>
                </c:pt>
                <c:pt idx="27">
                  <c:v>96</c:v>
                </c:pt>
                <c:pt idx="28">
                  <c:v>97</c:v>
                </c:pt>
                <c:pt idx="29">
                  <c:v>98</c:v>
                </c:pt>
                <c:pt idx="30">
                  <c:v>99</c:v>
                </c:pt>
                <c:pt idx="31">
                  <c:v>100</c:v>
                </c:pt>
                <c:pt idx="32">
                  <c:v>101</c:v>
                </c:pt>
                <c:pt idx="33">
                  <c:v>101bis</c:v>
                </c:pt>
                <c:pt idx="34">
                  <c:v>102</c:v>
                </c:pt>
                <c:pt idx="35">
                  <c:v>103</c:v>
                </c:pt>
                <c:pt idx="36">
                  <c:v>104</c:v>
                </c:pt>
                <c:pt idx="37">
                  <c:v>105</c:v>
                </c:pt>
                <c:pt idx="38">
                  <c:v>106</c:v>
                </c:pt>
                <c:pt idx="39">
                  <c:v>107</c:v>
                </c:pt>
                <c:pt idx="40">
                  <c:v>108</c:v>
                </c:pt>
                <c:pt idx="41">
                  <c:v>109</c:v>
                </c:pt>
              </c:strCache>
            </c:strRef>
          </c:cat>
          <c:val>
            <c:numRef>
              <c:f>Sheet1!$U$6:$BJ$6</c:f>
              <c:numCache>
                <c:formatCode>General</c:formatCode>
                <c:ptCount val="42"/>
                <c:pt idx="0">
                  <c:v>22</c:v>
                </c:pt>
                <c:pt idx="1">
                  <c:v>18</c:v>
                </c:pt>
                <c:pt idx="2">
                  <c:v>14</c:v>
                </c:pt>
                <c:pt idx="3">
                  <c:v>14</c:v>
                </c:pt>
                <c:pt idx="4">
                  <c:v>14</c:v>
                </c:pt>
                <c:pt idx="5">
                  <c:v>20</c:v>
                </c:pt>
                <c:pt idx="6">
                  <c:v>19</c:v>
                </c:pt>
                <c:pt idx="7">
                  <c:v>14</c:v>
                </c:pt>
                <c:pt idx="8">
                  <c:v>19</c:v>
                </c:pt>
                <c:pt idx="9">
                  <c:v>9</c:v>
                </c:pt>
                <c:pt idx="10">
                  <c:v>3</c:v>
                </c:pt>
                <c:pt idx="11">
                  <c:v>9</c:v>
                </c:pt>
                <c:pt idx="12">
                  <c:v>11</c:v>
                </c:pt>
                <c:pt idx="13">
                  <c:v>7</c:v>
                </c:pt>
                <c:pt idx="14">
                  <c:v>12</c:v>
                </c:pt>
                <c:pt idx="15">
                  <c:v>10</c:v>
                </c:pt>
                <c:pt idx="16">
                  <c:v>9</c:v>
                </c:pt>
                <c:pt idx="17">
                  <c:v>7</c:v>
                </c:pt>
                <c:pt idx="18">
                  <c:v>8</c:v>
                </c:pt>
                <c:pt idx="19">
                  <c:v>5</c:v>
                </c:pt>
                <c:pt idx="20">
                  <c:v>4</c:v>
                </c:pt>
                <c:pt idx="21">
                  <c:v>18</c:v>
                </c:pt>
                <c:pt idx="22">
                  <c:v>17</c:v>
                </c:pt>
                <c:pt idx="23" formatCode="0.0">
                  <c:v>11.5</c:v>
                </c:pt>
                <c:pt idx="24">
                  <c:v>9</c:v>
                </c:pt>
                <c:pt idx="25">
                  <c:v>11</c:v>
                </c:pt>
                <c:pt idx="26" formatCode="0.0">
                  <c:v>5.5</c:v>
                </c:pt>
                <c:pt idx="27" formatCode="0.0">
                  <c:v>6</c:v>
                </c:pt>
                <c:pt idx="28" formatCode="0.0">
                  <c:v>7</c:v>
                </c:pt>
                <c:pt idx="29" formatCode="0.0">
                  <c:v>7</c:v>
                </c:pt>
                <c:pt idx="30" formatCode="0.0">
                  <c:v>8</c:v>
                </c:pt>
                <c:pt idx="31" formatCode="0.0">
                  <c:v>3</c:v>
                </c:pt>
                <c:pt idx="32" formatCode="0.0">
                  <c:v>30</c:v>
                </c:pt>
                <c:pt idx="33" formatCode="0.0">
                  <c:v>16</c:v>
                </c:pt>
                <c:pt idx="34" formatCode="0.0">
                  <c:v>20</c:v>
                </c:pt>
                <c:pt idx="35" formatCode="0.0">
                  <c:v>19.5</c:v>
                </c:pt>
                <c:pt idx="36" formatCode="0.0">
                  <c:v>13.5</c:v>
                </c:pt>
                <c:pt idx="37" formatCode="0.0">
                  <c:v>9</c:v>
                </c:pt>
                <c:pt idx="38" formatCode="0.0">
                  <c:v>8.5</c:v>
                </c:pt>
                <c:pt idx="39" formatCode="0.0">
                  <c:v>2</c:v>
                </c:pt>
                <c:pt idx="40" formatCode="0.0">
                  <c:v>7</c:v>
                </c:pt>
                <c:pt idx="41" formatCode="0.0">
                  <c:v>6</c:v>
                </c:pt>
              </c:numCache>
            </c:numRef>
          </c:val>
        </c:ser>
        <c:ser>
          <c:idx val="1"/>
          <c:order val="1"/>
          <c:tx>
            <c:strRef>
              <c:f>Sheet1!$B$7</c:f>
              <c:strCache>
                <c:ptCount val="1"/>
                <c:pt idx="0">
                  <c:v>Non-Maintenance</c:v>
                </c:pt>
              </c:strCache>
            </c:strRef>
          </c:tx>
          <c:spPr>
            <a:ln w="57150">
              <a:solidFill>
                <a:schemeClr val="tx2">
                  <a:lumMod val="75000"/>
                </a:schemeClr>
              </a:solidFill>
            </a:ln>
          </c:spPr>
          <c:marker>
            <c:symbol val="none"/>
          </c:marker>
          <c:cat>
            <c:strRef>
              <c:f>Sheet1!$U$5:$BJ$5</c:f>
              <c:strCache>
                <c:ptCount val="42"/>
                <c:pt idx="0">
                  <c:v>69</c:v>
                </c:pt>
                <c:pt idx="1">
                  <c:v>70</c:v>
                </c:pt>
                <c:pt idx="2">
                  <c:v>71</c:v>
                </c:pt>
                <c:pt idx="3">
                  <c:v>72</c:v>
                </c:pt>
                <c:pt idx="4">
                  <c:v>73</c:v>
                </c:pt>
                <c:pt idx="5">
                  <c:v>74</c:v>
                </c:pt>
                <c:pt idx="6">
                  <c:v>75</c:v>
                </c:pt>
                <c:pt idx="7">
                  <c:v>76</c:v>
                </c:pt>
                <c:pt idx="8">
                  <c:v>77</c:v>
                </c:pt>
                <c:pt idx="9">
                  <c:v>78</c:v>
                </c:pt>
                <c:pt idx="10">
                  <c:v>78</c:v>
                </c:pt>
                <c:pt idx="11">
                  <c:v>80</c:v>
                </c:pt>
                <c:pt idx="12">
                  <c:v>81</c:v>
                </c:pt>
                <c:pt idx="13">
                  <c:v>82</c:v>
                </c:pt>
                <c:pt idx="14">
                  <c:v>83</c:v>
                </c:pt>
                <c:pt idx="15">
                  <c:v>84</c:v>
                </c:pt>
                <c:pt idx="16">
                  <c:v>85</c:v>
                </c:pt>
                <c:pt idx="17">
                  <c:v>86</c:v>
                </c:pt>
                <c:pt idx="18">
                  <c:v>87</c:v>
                </c:pt>
                <c:pt idx="19">
                  <c:v>88</c:v>
                </c:pt>
                <c:pt idx="20">
                  <c:v>89</c:v>
                </c:pt>
                <c:pt idx="21">
                  <c:v>90</c:v>
                </c:pt>
                <c:pt idx="22">
                  <c:v>91</c:v>
                </c:pt>
                <c:pt idx="23">
                  <c:v>92</c:v>
                </c:pt>
                <c:pt idx="24">
                  <c:v>93</c:v>
                </c:pt>
                <c:pt idx="25">
                  <c:v>94</c:v>
                </c:pt>
                <c:pt idx="26">
                  <c:v>95</c:v>
                </c:pt>
                <c:pt idx="27">
                  <c:v>96</c:v>
                </c:pt>
                <c:pt idx="28">
                  <c:v>97</c:v>
                </c:pt>
                <c:pt idx="29">
                  <c:v>98</c:v>
                </c:pt>
                <c:pt idx="30">
                  <c:v>99</c:v>
                </c:pt>
                <c:pt idx="31">
                  <c:v>100</c:v>
                </c:pt>
                <c:pt idx="32">
                  <c:v>101</c:v>
                </c:pt>
                <c:pt idx="33">
                  <c:v>101bis</c:v>
                </c:pt>
                <c:pt idx="34">
                  <c:v>102</c:v>
                </c:pt>
                <c:pt idx="35">
                  <c:v>103</c:v>
                </c:pt>
                <c:pt idx="36">
                  <c:v>104</c:v>
                </c:pt>
                <c:pt idx="37">
                  <c:v>105</c:v>
                </c:pt>
                <c:pt idx="38">
                  <c:v>106</c:v>
                </c:pt>
                <c:pt idx="39">
                  <c:v>107</c:v>
                </c:pt>
                <c:pt idx="40">
                  <c:v>108</c:v>
                </c:pt>
                <c:pt idx="41">
                  <c:v>109</c:v>
                </c:pt>
              </c:strCache>
            </c:strRef>
          </c:cat>
          <c:val>
            <c:numRef>
              <c:f>Sheet1!$U$7:$BJ$7</c:f>
              <c:numCache>
                <c:formatCode>General</c:formatCode>
                <c:ptCount val="42"/>
                <c:pt idx="0">
                  <c:v>20</c:v>
                </c:pt>
                <c:pt idx="1">
                  <c:v>19</c:v>
                </c:pt>
                <c:pt idx="2">
                  <c:v>27</c:v>
                </c:pt>
                <c:pt idx="3">
                  <c:v>23</c:v>
                </c:pt>
                <c:pt idx="4">
                  <c:v>25</c:v>
                </c:pt>
                <c:pt idx="5">
                  <c:v>2</c:v>
                </c:pt>
                <c:pt idx="6">
                  <c:v>14</c:v>
                </c:pt>
                <c:pt idx="7">
                  <c:v>16</c:v>
                </c:pt>
                <c:pt idx="8">
                  <c:v>14</c:v>
                </c:pt>
                <c:pt idx="9">
                  <c:v>23</c:v>
                </c:pt>
                <c:pt idx="10">
                  <c:v>25</c:v>
                </c:pt>
                <c:pt idx="11">
                  <c:v>26</c:v>
                </c:pt>
                <c:pt idx="12">
                  <c:v>10</c:v>
                </c:pt>
                <c:pt idx="13">
                  <c:v>8</c:v>
                </c:pt>
                <c:pt idx="14">
                  <c:v>16</c:v>
                </c:pt>
                <c:pt idx="15">
                  <c:v>18</c:v>
                </c:pt>
                <c:pt idx="16">
                  <c:v>13</c:v>
                </c:pt>
                <c:pt idx="17">
                  <c:v>21</c:v>
                </c:pt>
                <c:pt idx="18">
                  <c:v>22</c:v>
                </c:pt>
                <c:pt idx="19">
                  <c:v>20</c:v>
                </c:pt>
                <c:pt idx="20">
                  <c:v>21</c:v>
                </c:pt>
                <c:pt idx="21">
                  <c:v>8</c:v>
                </c:pt>
                <c:pt idx="22">
                  <c:v>10</c:v>
                </c:pt>
                <c:pt idx="23" formatCode="0.0">
                  <c:v>12.5</c:v>
                </c:pt>
                <c:pt idx="24">
                  <c:v>13</c:v>
                </c:pt>
                <c:pt idx="25">
                  <c:v>14</c:v>
                </c:pt>
                <c:pt idx="26" formatCode="0.0">
                  <c:v>19.5</c:v>
                </c:pt>
                <c:pt idx="27" formatCode="0.0">
                  <c:v>25</c:v>
                </c:pt>
                <c:pt idx="28" formatCode="0.0">
                  <c:v>24</c:v>
                </c:pt>
                <c:pt idx="29" formatCode="0.0">
                  <c:v>25.5</c:v>
                </c:pt>
                <c:pt idx="30" formatCode="0.0">
                  <c:v>27</c:v>
                </c:pt>
                <c:pt idx="31" formatCode="0.0">
                  <c:v>27</c:v>
                </c:pt>
                <c:pt idx="32" formatCode="0.0">
                  <c:v>0</c:v>
                </c:pt>
                <c:pt idx="33" formatCode="0.0">
                  <c:v>0</c:v>
                </c:pt>
                <c:pt idx="34" formatCode="0.0">
                  <c:v>5</c:v>
                </c:pt>
                <c:pt idx="35" formatCode="0.0">
                  <c:v>9</c:v>
                </c:pt>
                <c:pt idx="36" formatCode="0.0">
                  <c:v>20.5</c:v>
                </c:pt>
                <c:pt idx="37" formatCode="0.0">
                  <c:v>18</c:v>
                </c:pt>
                <c:pt idx="38" formatCode="0.0">
                  <c:v>21</c:v>
                </c:pt>
                <c:pt idx="39" formatCode="0.0">
                  <c:v>29</c:v>
                </c:pt>
                <c:pt idx="40" formatCode="0.0">
                  <c:v>11</c:v>
                </c:pt>
                <c:pt idx="41" formatCode="0.0">
                  <c:v>35</c:v>
                </c:pt>
              </c:numCache>
            </c:numRef>
          </c:val>
        </c:ser>
        <c:marker val="1"/>
        <c:axId val="39887616"/>
        <c:axId val="39889152"/>
      </c:lineChart>
      <c:catAx>
        <c:axId val="39887616"/>
        <c:scaling>
          <c:orientation val="minMax"/>
        </c:scaling>
        <c:axPos val="b"/>
        <c:numFmt formatCode="General" sourceLinked="1"/>
        <c:tickLblPos val="nextTo"/>
        <c:txPr>
          <a:bodyPr/>
          <a:lstStyle/>
          <a:p>
            <a:pPr>
              <a:defRPr sz="1400" baseline="0"/>
            </a:pPr>
            <a:endParaRPr lang="en-US"/>
          </a:p>
        </c:txPr>
        <c:crossAx val="39889152"/>
        <c:crosses val="autoZero"/>
        <c:auto val="1"/>
        <c:lblAlgn val="ctr"/>
        <c:lblOffset val="100"/>
      </c:catAx>
      <c:valAx>
        <c:axId val="39889152"/>
        <c:scaling>
          <c:orientation val="minMax"/>
        </c:scaling>
        <c:axPos val="l"/>
        <c:majorGridlines/>
        <c:numFmt formatCode="General" sourceLinked="1"/>
        <c:tickLblPos val="nextTo"/>
        <c:txPr>
          <a:bodyPr/>
          <a:lstStyle/>
          <a:p>
            <a:pPr>
              <a:defRPr sz="1600"/>
            </a:pPr>
            <a:endParaRPr lang="en-US"/>
          </a:p>
        </c:txPr>
        <c:crossAx val="39887616"/>
        <c:crosses val="autoZero"/>
        <c:crossBetween val="between"/>
      </c:valAx>
    </c:plotArea>
    <c:legend>
      <c:legendPos val="r"/>
      <c:layout>
        <c:manualLayout>
          <c:xMode val="edge"/>
          <c:yMode val="edge"/>
          <c:x val="0.27128156905957773"/>
          <c:y val="8.247420439158519E-2"/>
          <c:w val="0.57264237235466564"/>
          <c:h val="0.13589376887091381"/>
        </c:manualLayout>
      </c:layout>
      <c:spPr>
        <a:ln w="28575"/>
      </c:spPr>
      <c:txPr>
        <a:bodyPr/>
        <a:lstStyle/>
        <a:p>
          <a:pPr>
            <a:defRPr sz="2000"/>
          </a:pPr>
          <a:endParaRPr lang="en-US"/>
        </a:p>
      </c:txPr>
    </c:legend>
    <c:plotVisOnly val="1"/>
    <c:dispBlanksAs val="gap"/>
  </c:chart>
  <c:txPr>
    <a:bodyPr/>
    <a:lstStyle/>
    <a:p>
      <a:pPr>
        <a:defRPr sz="12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2.5268768009503402E-2"/>
          <c:y val="1.4707759912680961E-2"/>
          <c:w val="0.97440901538683888"/>
          <c:h val="0.95210574583348662"/>
        </c:manualLayout>
      </c:layout>
      <c:barChart>
        <c:barDir val="col"/>
        <c:grouping val="stacked"/>
        <c:ser>
          <c:idx val="0"/>
          <c:order val="0"/>
          <c:tx>
            <c:strRef>
              <c:f>Sheet1!$A$2</c:f>
              <c:strCache>
                <c:ptCount val="1"/>
                <c:pt idx="0">
                  <c:v>#approved/endorsed (total)</c:v>
                </c:pt>
              </c:strCache>
            </c:strRef>
          </c:tx>
          <c:spPr>
            <a:solidFill>
              <a:srgbClr val="00B050"/>
            </a:solidFill>
          </c:spPr>
          <c:cat>
            <c:strRef>
              <c:f>Sheet1!$D$1:$AS$1</c:f>
              <c:strCache>
                <c:ptCount val="42"/>
                <c:pt idx="0">
                  <c:v>69</c:v>
                </c:pt>
                <c:pt idx="1">
                  <c:v>70</c:v>
                </c:pt>
                <c:pt idx="2">
                  <c:v>71</c:v>
                </c:pt>
                <c:pt idx="3">
                  <c:v>72</c:v>
                </c:pt>
                <c:pt idx="4">
                  <c:v>73</c:v>
                </c:pt>
                <c:pt idx="5">
                  <c:v>74</c:v>
                </c:pt>
                <c:pt idx="6">
                  <c:v>75</c:v>
                </c:pt>
                <c:pt idx="7">
                  <c:v>76</c:v>
                </c:pt>
                <c:pt idx="8">
                  <c:v>77</c:v>
                </c:pt>
                <c:pt idx="9">
                  <c:v>78</c:v>
                </c:pt>
                <c:pt idx="10">
                  <c:v>79</c:v>
                </c:pt>
                <c:pt idx="11">
                  <c:v>80</c:v>
                </c:pt>
                <c:pt idx="12">
                  <c:v>81</c:v>
                </c:pt>
                <c:pt idx="13">
                  <c:v>82</c:v>
                </c:pt>
                <c:pt idx="14">
                  <c:v>83</c:v>
                </c:pt>
                <c:pt idx="15">
                  <c:v>84</c:v>
                </c:pt>
                <c:pt idx="16">
                  <c:v>85</c:v>
                </c:pt>
                <c:pt idx="17">
                  <c:v>86</c:v>
                </c:pt>
                <c:pt idx="18">
                  <c:v>87</c:v>
                </c:pt>
                <c:pt idx="19">
                  <c:v>88</c:v>
                </c:pt>
                <c:pt idx="20">
                  <c:v>89</c:v>
                </c:pt>
                <c:pt idx="21">
                  <c:v>90</c:v>
                </c:pt>
                <c:pt idx="22">
                  <c:v>91</c:v>
                </c:pt>
                <c:pt idx="23">
                  <c:v>92</c:v>
                </c:pt>
                <c:pt idx="24">
                  <c:v>93</c:v>
                </c:pt>
                <c:pt idx="25">
                  <c:v>94</c:v>
                </c:pt>
                <c:pt idx="26">
                  <c:v>95</c:v>
                </c:pt>
                <c:pt idx="27">
                  <c:v>96</c:v>
                </c:pt>
                <c:pt idx="28">
                  <c:v>97</c:v>
                </c:pt>
                <c:pt idx="29">
                  <c:v>98</c:v>
                </c:pt>
                <c:pt idx="30">
                  <c:v>99</c:v>
                </c:pt>
                <c:pt idx="31">
                  <c:v>100</c:v>
                </c:pt>
                <c:pt idx="32">
                  <c:v>101</c:v>
                </c:pt>
                <c:pt idx="33">
                  <c:v>101b</c:v>
                </c:pt>
                <c:pt idx="34">
                  <c:v>102</c:v>
                </c:pt>
                <c:pt idx="35">
                  <c:v>103</c:v>
                </c:pt>
                <c:pt idx="36">
                  <c:v>104</c:v>
                </c:pt>
                <c:pt idx="37">
                  <c:v>105</c:v>
                </c:pt>
                <c:pt idx="38">
                  <c:v>106</c:v>
                </c:pt>
                <c:pt idx="39">
                  <c:v>107+E</c:v>
                </c:pt>
                <c:pt idx="40">
                  <c:v>108</c:v>
                </c:pt>
                <c:pt idx="41">
                  <c:v>109</c:v>
                </c:pt>
              </c:strCache>
            </c:strRef>
          </c:cat>
          <c:val>
            <c:numRef>
              <c:f>Sheet1!$D$2:$AS$2</c:f>
              <c:numCache>
                <c:formatCode>0</c:formatCode>
                <c:ptCount val="42"/>
                <c:pt idx="0">
                  <c:v>289</c:v>
                </c:pt>
                <c:pt idx="1">
                  <c:v>201</c:v>
                </c:pt>
                <c:pt idx="2">
                  <c:v>252</c:v>
                </c:pt>
                <c:pt idx="3">
                  <c:v>393</c:v>
                </c:pt>
                <c:pt idx="4">
                  <c:v>355</c:v>
                </c:pt>
                <c:pt idx="5">
                  <c:v>196</c:v>
                </c:pt>
                <c:pt idx="6">
                  <c:v>228</c:v>
                </c:pt>
                <c:pt idx="7">
                  <c:v>284</c:v>
                </c:pt>
                <c:pt idx="8">
                  <c:v>193</c:v>
                </c:pt>
                <c:pt idx="9">
                  <c:v>184</c:v>
                </c:pt>
                <c:pt idx="10">
                  <c:v>290</c:v>
                </c:pt>
                <c:pt idx="11">
                  <c:v>337</c:v>
                </c:pt>
                <c:pt idx="12">
                  <c:v>176</c:v>
                </c:pt>
                <c:pt idx="13">
                  <c:v>108</c:v>
                </c:pt>
                <c:pt idx="14">
                  <c:v>210</c:v>
                </c:pt>
                <c:pt idx="15">
                  <c:v>209</c:v>
                </c:pt>
                <c:pt idx="16">
                  <c:v>154</c:v>
                </c:pt>
                <c:pt idx="17">
                  <c:v>207</c:v>
                </c:pt>
                <c:pt idx="18">
                  <c:v>192</c:v>
                </c:pt>
                <c:pt idx="19">
                  <c:v>148</c:v>
                </c:pt>
                <c:pt idx="20">
                  <c:v>166</c:v>
                </c:pt>
                <c:pt idx="21">
                  <c:v>140</c:v>
                </c:pt>
                <c:pt idx="22">
                  <c:v>144</c:v>
                </c:pt>
                <c:pt idx="23">
                  <c:v>108</c:v>
                </c:pt>
                <c:pt idx="24">
                  <c:v>117</c:v>
                </c:pt>
                <c:pt idx="25">
                  <c:v>115</c:v>
                </c:pt>
                <c:pt idx="26">
                  <c:v>134</c:v>
                </c:pt>
                <c:pt idx="27" formatCode="General">
                  <c:v>147</c:v>
                </c:pt>
                <c:pt idx="28" formatCode="General">
                  <c:v>170</c:v>
                </c:pt>
                <c:pt idx="29">
                  <c:v>168</c:v>
                </c:pt>
                <c:pt idx="30">
                  <c:v>165</c:v>
                </c:pt>
                <c:pt idx="31">
                  <c:v>134</c:v>
                </c:pt>
                <c:pt idx="32">
                  <c:v>123</c:v>
                </c:pt>
                <c:pt idx="33">
                  <c:v>56</c:v>
                </c:pt>
                <c:pt idx="34">
                  <c:v>145</c:v>
                </c:pt>
                <c:pt idx="35">
                  <c:v>150</c:v>
                </c:pt>
                <c:pt idx="36">
                  <c:v>130</c:v>
                </c:pt>
                <c:pt idx="37">
                  <c:v>212</c:v>
                </c:pt>
                <c:pt idx="38">
                  <c:v>198</c:v>
                </c:pt>
                <c:pt idx="39">
                  <c:v>162</c:v>
                </c:pt>
                <c:pt idx="40">
                  <c:v>162</c:v>
                </c:pt>
                <c:pt idx="41">
                  <c:v>168</c:v>
                </c:pt>
              </c:numCache>
            </c:numRef>
          </c:val>
        </c:ser>
        <c:ser>
          <c:idx val="1"/>
          <c:order val="1"/>
          <c:tx>
            <c:strRef>
              <c:f>Sheet1!$A$3</c:f>
              <c:strCache>
                <c:ptCount val="1"/>
                <c:pt idx="0">
                  <c:v>#not handled, postponed</c:v>
                </c:pt>
              </c:strCache>
            </c:strRef>
          </c:tx>
          <c:spPr>
            <a:solidFill>
              <a:srgbClr val="FFFF00"/>
            </a:solidFill>
            <a:ln>
              <a:solidFill>
                <a:srgbClr val="FFFF00"/>
              </a:solidFill>
            </a:ln>
          </c:spPr>
          <c:cat>
            <c:strRef>
              <c:f>Sheet1!$D$1:$AS$1</c:f>
              <c:strCache>
                <c:ptCount val="42"/>
                <c:pt idx="0">
                  <c:v>69</c:v>
                </c:pt>
                <c:pt idx="1">
                  <c:v>70</c:v>
                </c:pt>
                <c:pt idx="2">
                  <c:v>71</c:v>
                </c:pt>
                <c:pt idx="3">
                  <c:v>72</c:v>
                </c:pt>
                <c:pt idx="4">
                  <c:v>73</c:v>
                </c:pt>
                <c:pt idx="5">
                  <c:v>74</c:v>
                </c:pt>
                <c:pt idx="6">
                  <c:v>75</c:v>
                </c:pt>
                <c:pt idx="7">
                  <c:v>76</c:v>
                </c:pt>
                <c:pt idx="8">
                  <c:v>77</c:v>
                </c:pt>
                <c:pt idx="9">
                  <c:v>78</c:v>
                </c:pt>
                <c:pt idx="10">
                  <c:v>79</c:v>
                </c:pt>
                <c:pt idx="11">
                  <c:v>80</c:v>
                </c:pt>
                <c:pt idx="12">
                  <c:v>81</c:v>
                </c:pt>
                <c:pt idx="13">
                  <c:v>82</c:v>
                </c:pt>
                <c:pt idx="14">
                  <c:v>83</c:v>
                </c:pt>
                <c:pt idx="15">
                  <c:v>84</c:v>
                </c:pt>
                <c:pt idx="16">
                  <c:v>85</c:v>
                </c:pt>
                <c:pt idx="17">
                  <c:v>86</c:v>
                </c:pt>
                <c:pt idx="18">
                  <c:v>87</c:v>
                </c:pt>
                <c:pt idx="19">
                  <c:v>88</c:v>
                </c:pt>
                <c:pt idx="20">
                  <c:v>89</c:v>
                </c:pt>
                <c:pt idx="21">
                  <c:v>90</c:v>
                </c:pt>
                <c:pt idx="22">
                  <c:v>91</c:v>
                </c:pt>
                <c:pt idx="23">
                  <c:v>92</c:v>
                </c:pt>
                <c:pt idx="24">
                  <c:v>93</c:v>
                </c:pt>
                <c:pt idx="25">
                  <c:v>94</c:v>
                </c:pt>
                <c:pt idx="26">
                  <c:v>95</c:v>
                </c:pt>
                <c:pt idx="27">
                  <c:v>96</c:v>
                </c:pt>
                <c:pt idx="28">
                  <c:v>97</c:v>
                </c:pt>
                <c:pt idx="29">
                  <c:v>98</c:v>
                </c:pt>
                <c:pt idx="30">
                  <c:v>99</c:v>
                </c:pt>
                <c:pt idx="31">
                  <c:v>100</c:v>
                </c:pt>
                <c:pt idx="32">
                  <c:v>101</c:v>
                </c:pt>
                <c:pt idx="33">
                  <c:v>101b</c:v>
                </c:pt>
                <c:pt idx="34">
                  <c:v>102</c:v>
                </c:pt>
                <c:pt idx="35">
                  <c:v>103</c:v>
                </c:pt>
                <c:pt idx="36">
                  <c:v>104</c:v>
                </c:pt>
                <c:pt idx="37">
                  <c:v>105</c:v>
                </c:pt>
                <c:pt idx="38">
                  <c:v>106</c:v>
                </c:pt>
                <c:pt idx="39">
                  <c:v>107+E</c:v>
                </c:pt>
                <c:pt idx="40">
                  <c:v>108</c:v>
                </c:pt>
                <c:pt idx="41">
                  <c:v>109</c:v>
                </c:pt>
              </c:strCache>
            </c:strRef>
          </c:cat>
          <c:val>
            <c:numRef>
              <c:f>Sheet1!$D$3:$AS$3</c:f>
              <c:numCache>
                <c:formatCode>0</c:formatCode>
                <c:ptCount val="42"/>
                <c:pt idx="0">
                  <c:v>61</c:v>
                </c:pt>
                <c:pt idx="1">
                  <c:v>63</c:v>
                </c:pt>
                <c:pt idx="2">
                  <c:v>109</c:v>
                </c:pt>
                <c:pt idx="3">
                  <c:v>145</c:v>
                </c:pt>
                <c:pt idx="4">
                  <c:v>121</c:v>
                </c:pt>
                <c:pt idx="5">
                  <c:v>29</c:v>
                </c:pt>
                <c:pt idx="6">
                  <c:v>202</c:v>
                </c:pt>
                <c:pt idx="7">
                  <c:v>187</c:v>
                </c:pt>
                <c:pt idx="8">
                  <c:v>167</c:v>
                </c:pt>
                <c:pt idx="9">
                  <c:v>225</c:v>
                </c:pt>
                <c:pt idx="10">
                  <c:v>165</c:v>
                </c:pt>
                <c:pt idx="11">
                  <c:v>114</c:v>
                </c:pt>
                <c:pt idx="12">
                  <c:v>55</c:v>
                </c:pt>
                <c:pt idx="13">
                  <c:v>195</c:v>
                </c:pt>
                <c:pt idx="14">
                  <c:v>199</c:v>
                </c:pt>
                <c:pt idx="15">
                  <c:v>170</c:v>
                </c:pt>
                <c:pt idx="16">
                  <c:v>90</c:v>
                </c:pt>
                <c:pt idx="17">
                  <c:v>98</c:v>
                </c:pt>
                <c:pt idx="18">
                  <c:v>101</c:v>
                </c:pt>
                <c:pt idx="19">
                  <c:v>140</c:v>
                </c:pt>
                <c:pt idx="20">
                  <c:v>97</c:v>
                </c:pt>
                <c:pt idx="21">
                  <c:v>132</c:v>
                </c:pt>
                <c:pt idx="22">
                  <c:v>151</c:v>
                </c:pt>
                <c:pt idx="23">
                  <c:v>77</c:v>
                </c:pt>
                <c:pt idx="24">
                  <c:v>149</c:v>
                </c:pt>
                <c:pt idx="25">
                  <c:v>91</c:v>
                </c:pt>
                <c:pt idx="26">
                  <c:v>138</c:v>
                </c:pt>
                <c:pt idx="27">
                  <c:v>144</c:v>
                </c:pt>
                <c:pt idx="28">
                  <c:v>124</c:v>
                </c:pt>
                <c:pt idx="29">
                  <c:v>101</c:v>
                </c:pt>
                <c:pt idx="30">
                  <c:v>131</c:v>
                </c:pt>
                <c:pt idx="31">
                  <c:v>117</c:v>
                </c:pt>
                <c:pt idx="32">
                  <c:v>23</c:v>
                </c:pt>
                <c:pt idx="33">
                  <c:v>3</c:v>
                </c:pt>
                <c:pt idx="34">
                  <c:v>49</c:v>
                </c:pt>
                <c:pt idx="35">
                  <c:v>63</c:v>
                </c:pt>
                <c:pt idx="36">
                  <c:v>72</c:v>
                </c:pt>
                <c:pt idx="37">
                  <c:v>70</c:v>
                </c:pt>
                <c:pt idx="38">
                  <c:v>66</c:v>
                </c:pt>
                <c:pt idx="39">
                  <c:v>73</c:v>
                </c:pt>
                <c:pt idx="40">
                  <c:v>74</c:v>
                </c:pt>
                <c:pt idx="41">
                  <c:v>65</c:v>
                </c:pt>
              </c:numCache>
            </c:numRef>
          </c:val>
        </c:ser>
        <c:ser>
          <c:idx val="2"/>
          <c:order val="2"/>
          <c:tx>
            <c:strRef>
              <c:f>Sheet1!$A$4</c:f>
              <c:strCache>
                <c:ptCount val="1"/>
                <c:pt idx="0">
                  <c:v>#noted</c:v>
                </c:pt>
              </c:strCache>
            </c:strRef>
          </c:tx>
          <c:spPr>
            <a:solidFill>
              <a:srgbClr val="FF0000"/>
            </a:solidFill>
            <a:ln>
              <a:solidFill>
                <a:srgbClr val="FF0000"/>
              </a:solidFill>
            </a:ln>
          </c:spPr>
          <c:cat>
            <c:strRef>
              <c:f>Sheet1!$D$1:$AS$1</c:f>
              <c:strCache>
                <c:ptCount val="42"/>
                <c:pt idx="0">
                  <c:v>69</c:v>
                </c:pt>
                <c:pt idx="1">
                  <c:v>70</c:v>
                </c:pt>
                <c:pt idx="2">
                  <c:v>71</c:v>
                </c:pt>
                <c:pt idx="3">
                  <c:v>72</c:v>
                </c:pt>
                <c:pt idx="4">
                  <c:v>73</c:v>
                </c:pt>
                <c:pt idx="5">
                  <c:v>74</c:v>
                </c:pt>
                <c:pt idx="6">
                  <c:v>75</c:v>
                </c:pt>
                <c:pt idx="7">
                  <c:v>76</c:v>
                </c:pt>
                <c:pt idx="8">
                  <c:v>77</c:v>
                </c:pt>
                <c:pt idx="9">
                  <c:v>78</c:v>
                </c:pt>
                <c:pt idx="10">
                  <c:v>79</c:v>
                </c:pt>
                <c:pt idx="11">
                  <c:v>80</c:v>
                </c:pt>
                <c:pt idx="12">
                  <c:v>81</c:v>
                </c:pt>
                <c:pt idx="13">
                  <c:v>82</c:v>
                </c:pt>
                <c:pt idx="14">
                  <c:v>83</c:v>
                </c:pt>
                <c:pt idx="15">
                  <c:v>84</c:v>
                </c:pt>
                <c:pt idx="16">
                  <c:v>85</c:v>
                </c:pt>
                <c:pt idx="17">
                  <c:v>86</c:v>
                </c:pt>
                <c:pt idx="18">
                  <c:v>87</c:v>
                </c:pt>
                <c:pt idx="19">
                  <c:v>88</c:v>
                </c:pt>
                <c:pt idx="20">
                  <c:v>89</c:v>
                </c:pt>
                <c:pt idx="21">
                  <c:v>90</c:v>
                </c:pt>
                <c:pt idx="22">
                  <c:v>91</c:v>
                </c:pt>
                <c:pt idx="23">
                  <c:v>92</c:v>
                </c:pt>
                <c:pt idx="24">
                  <c:v>93</c:v>
                </c:pt>
                <c:pt idx="25">
                  <c:v>94</c:v>
                </c:pt>
                <c:pt idx="26">
                  <c:v>95</c:v>
                </c:pt>
                <c:pt idx="27">
                  <c:v>96</c:v>
                </c:pt>
                <c:pt idx="28">
                  <c:v>97</c:v>
                </c:pt>
                <c:pt idx="29">
                  <c:v>98</c:v>
                </c:pt>
                <c:pt idx="30">
                  <c:v>99</c:v>
                </c:pt>
                <c:pt idx="31">
                  <c:v>100</c:v>
                </c:pt>
                <c:pt idx="32">
                  <c:v>101</c:v>
                </c:pt>
                <c:pt idx="33">
                  <c:v>101b</c:v>
                </c:pt>
                <c:pt idx="34">
                  <c:v>102</c:v>
                </c:pt>
                <c:pt idx="35">
                  <c:v>103</c:v>
                </c:pt>
                <c:pt idx="36">
                  <c:v>104</c:v>
                </c:pt>
                <c:pt idx="37">
                  <c:v>105</c:v>
                </c:pt>
                <c:pt idx="38">
                  <c:v>106</c:v>
                </c:pt>
                <c:pt idx="39">
                  <c:v>107+E</c:v>
                </c:pt>
                <c:pt idx="40">
                  <c:v>108</c:v>
                </c:pt>
                <c:pt idx="41">
                  <c:v>109</c:v>
                </c:pt>
              </c:strCache>
            </c:strRef>
          </c:cat>
          <c:val>
            <c:numRef>
              <c:f>Sheet1!$D$4:$AS$4</c:f>
              <c:numCache>
                <c:formatCode>0</c:formatCode>
                <c:ptCount val="42"/>
                <c:pt idx="0">
                  <c:v>178</c:v>
                </c:pt>
                <c:pt idx="1">
                  <c:v>142</c:v>
                </c:pt>
                <c:pt idx="2">
                  <c:v>141</c:v>
                </c:pt>
                <c:pt idx="3">
                  <c:v>183</c:v>
                </c:pt>
                <c:pt idx="4">
                  <c:v>178</c:v>
                </c:pt>
                <c:pt idx="5">
                  <c:v>130</c:v>
                </c:pt>
                <c:pt idx="6">
                  <c:v>169</c:v>
                </c:pt>
                <c:pt idx="7">
                  <c:v>180</c:v>
                </c:pt>
                <c:pt idx="8">
                  <c:v>175</c:v>
                </c:pt>
                <c:pt idx="9">
                  <c:v>125</c:v>
                </c:pt>
                <c:pt idx="10">
                  <c:v>161</c:v>
                </c:pt>
                <c:pt idx="11">
                  <c:v>237</c:v>
                </c:pt>
                <c:pt idx="12">
                  <c:v>210</c:v>
                </c:pt>
                <c:pt idx="13">
                  <c:v>164</c:v>
                </c:pt>
                <c:pt idx="14">
                  <c:v>170</c:v>
                </c:pt>
                <c:pt idx="15">
                  <c:v>150</c:v>
                </c:pt>
                <c:pt idx="16">
                  <c:v>135</c:v>
                </c:pt>
                <c:pt idx="17">
                  <c:v>165</c:v>
                </c:pt>
                <c:pt idx="18">
                  <c:v>185</c:v>
                </c:pt>
                <c:pt idx="19">
                  <c:v>179</c:v>
                </c:pt>
                <c:pt idx="20">
                  <c:v>137</c:v>
                </c:pt>
                <c:pt idx="21">
                  <c:v>157</c:v>
                </c:pt>
                <c:pt idx="22">
                  <c:v>137</c:v>
                </c:pt>
                <c:pt idx="23">
                  <c:v>120</c:v>
                </c:pt>
                <c:pt idx="24">
                  <c:v>139</c:v>
                </c:pt>
                <c:pt idx="25">
                  <c:v>155</c:v>
                </c:pt>
                <c:pt idx="26">
                  <c:v>131</c:v>
                </c:pt>
                <c:pt idx="27">
                  <c:v>123</c:v>
                </c:pt>
                <c:pt idx="28">
                  <c:v>121</c:v>
                </c:pt>
                <c:pt idx="29">
                  <c:v>110</c:v>
                </c:pt>
                <c:pt idx="30">
                  <c:v>165</c:v>
                </c:pt>
                <c:pt idx="31">
                  <c:v>172</c:v>
                </c:pt>
                <c:pt idx="32">
                  <c:v>141</c:v>
                </c:pt>
                <c:pt idx="33">
                  <c:v>62</c:v>
                </c:pt>
                <c:pt idx="34">
                  <c:v>95</c:v>
                </c:pt>
                <c:pt idx="35">
                  <c:v>137</c:v>
                </c:pt>
                <c:pt idx="36">
                  <c:v>143</c:v>
                </c:pt>
                <c:pt idx="37">
                  <c:v>143</c:v>
                </c:pt>
                <c:pt idx="38">
                  <c:v>143</c:v>
                </c:pt>
                <c:pt idx="39">
                  <c:v>141</c:v>
                </c:pt>
                <c:pt idx="40">
                  <c:v>120</c:v>
                </c:pt>
                <c:pt idx="41">
                  <c:v>77</c:v>
                </c:pt>
              </c:numCache>
            </c:numRef>
          </c:val>
        </c:ser>
        <c:overlap val="100"/>
        <c:axId val="39658240"/>
        <c:axId val="39659776"/>
      </c:barChart>
      <c:catAx>
        <c:axId val="39658240"/>
        <c:scaling>
          <c:orientation val="minMax"/>
        </c:scaling>
        <c:axPos val="b"/>
        <c:numFmt formatCode="General" sourceLinked="1"/>
        <c:tickLblPos val="nextTo"/>
        <c:txPr>
          <a:bodyPr rot="-5400000" vert="horz"/>
          <a:lstStyle/>
          <a:p>
            <a:pPr>
              <a:defRPr sz="1800" b="0" i="0" u="none" strike="noStrike" baseline="0">
                <a:solidFill>
                  <a:srgbClr val="000000"/>
                </a:solidFill>
                <a:latin typeface="Calibri"/>
                <a:ea typeface="Calibri"/>
                <a:cs typeface="Calibri"/>
              </a:defRPr>
            </a:pPr>
            <a:endParaRPr lang="en-US"/>
          </a:p>
        </c:txPr>
        <c:crossAx val="39659776"/>
        <c:crosses val="autoZero"/>
        <c:auto val="1"/>
        <c:lblAlgn val="ctr"/>
        <c:lblOffset val="100"/>
      </c:catAx>
      <c:valAx>
        <c:axId val="39659776"/>
        <c:scaling>
          <c:orientation val="minMax"/>
        </c:scaling>
        <c:axPos val="l"/>
        <c:majorGridlines/>
        <c:numFmt formatCode="0" sourceLinked="1"/>
        <c:tickLblPos val="nextTo"/>
        <c:txPr>
          <a:bodyPr rot="0" vert="horz"/>
          <a:lstStyle/>
          <a:p>
            <a:pPr>
              <a:defRPr sz="2400" b="0" i="0" u="none" strike="noStrike" baseline="0">
                <a:solidFill>
                  <a:srgbClr val="000000"/>
                </a:solidFill>
                <a:latin typeface="Calibri"/>
                <a:ea typeface="Calibri"/>
                <a:cs typeface="Calibri"/>
              </a:defRPr>
            </a:pPr>
            <a:endParaRPr lang="en-US"/>
          </a:p>
        </c:txPr>
        <c:crossAx val="39658240"/>
        <c:crosses val="autoZero"/>
        <c:crossBetween val="between"/>
      </c:valAx>
    </c:plotArea>
    <c:legend>
      <c:legendPos val="r"/>
      <c:layout>
        <c:manualLayout>
          <c:xMode val="edge"/>
          <c:yMode val="edge"/>
          <c:x val="0.5534576184750909"/>
          <c:y val="5.5335525617773794E-2"/>
          <c:w val="0.41274298088759581"/>
          <c:h val="0.26969383060497426"/>
        </c:manualLayout>
      </c:layout>
      <c:txPr>
        <a:bodyPr/>
        <a:lstStyle/>
        <a:p>
          <a:pPr>
            <a:defRPr sz="2025" b="0" i="0" u="none" strike="noStrike" baseline="0">
              <a:solidFill>
                <a:srgbClr val="000000"/>
              </a:solidFill>
              <a:latin typeface="Calibri"/>
              <a:ea typeface="Calibri"/>
              <a:cs typeface="Calibri"/>
            </a:defRPr>
          </a:pPr>
          <a:endParaRPr lang="en-US"/>
        </a:p>
      </c:txPr>
    </c:legend>
    <c:plotVisOnly val="1"/>
    <c:dispBlanksAs val="gap"/>
  </c:chart>
  <c:txPr>
    <a:bodyPr/>
    <a:lstStyle/>
    <a:p>
      <a:pPr>
        <a:defRPr sz="2400" b="0" i="0" u="none" strike="noStrike" baseline="0">
          <a:solidFill>
            <a:srgbClr val="000000"/>
          </a:solidFill>
          <a:latin typeface="Calibri"/>
          <a:ea typeface="Calibri"/>
          <a:cs typeface="Calibri"/>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en-US"/>
  <c:chart>
    <c:view3D>
      <c:rAngAx val="1"/>
    </c:view3D>
    <c:plotArea>
      <c:layout>
        <c:manualLayout>
          <c:layoutTarget val="inner"/>
          <c:xMode val="edge"/>
          <c:yMode val="edge"/>
          <c:x val="7.2182852143482079E-2"/>
          <c:y val="3.2882035578886033E-2"/>
          <c:w val="0.92024190726159361"/>
          <c:h val="0.86500400991542725"/>
        </c:manualLayout>
      </c:layout>
      <c:bar3DChart>
        <c:barDir val="col"/>
        <c:grouping val="stacked"/>
        <c:ser>
          <c:idx val="0"/>
          <c:order val="0"/>
          <c:tx>
            <c:strRef>
              <c:f>Sheet1!$A$2</c:f>
              <c:strCache>
                <c:ptCount val="1"/>
                <c:pt idx="0">
                  <c:v>r8 CR</c:v>
                </c:pt>
              </c:strCache>
            </c:strRef>
          </c:tx>
          <c:spPr>
            <a:solidFill>
              <a:srgbClr val="CCECFF"/>
            </a:solidFill>
            <a:ln>
              <a:solidFill>
                <a:srgbClr val="CCECFF"/>
              </a:solidFill>
            </a:ln>
          </c:spPr>
          <c:cat>
            <c:strRef>
              <c:f>Sheet1!$D$1:$AR$1</c:f>
              <c:strCache>
                <c:ptCount val="41"/>
                <c:pt idx="0">
                  <c:v>69</c:v>
                </c:pt>
                <c:pt idx="1">
                  <c:v>70</c:v>
                </c:pt>
                <c:pt idx="2">
                  <c:v>71</c:v>
                </c:pt>
                <c:pt idx="3">
                  <c:v>72</c:v>
                </c:pt>
                <c:pt idx="4">
                  <c:v>73</c:v>
                </c:pt>
                <c:pt idx="5">
                  <c:v>74</c:v>
                </c:pt>
                <c:pt idx="6">
                  <c:v>75</c:v>
                </c:pt>
                <c:pt idx="7">
                  <c:v>76</c:v>
                </c:pt>
                <c:pt idx="8">
                  <c:v>77</c:v>
                </c:pt>
                <c:pt idx="9">
                  <c:v>78</c:v>
                </c:pt>
                <c:pt idx="10">
                  <c:v>79</c:v>
                </c:pt>
                <c:pt idx="11">
                  <c:v>80</c:v>
                </c:pt>
                <c:pt idx="12">
                  <c:v>81</c:v>
                </c:pt>
                <c:pt idx="13">
                  <c:v>82</c:v>
                </c:pt>
                <c:pt idx="14">
                  <c:v>83</c:v>
                </c:pt>
                <c:pt idx="15">
                  <c:v>84</c:v>
                </c:pt>
                <c:pt idx="16">
                  <c:v>85</c:v>
                </c:pt>
                <c:pt idx="17">
                  <c:v>86</c:v>
                </c:pt>
                <c:pt idx="18">
                  <c:v>87</c:v>
                </c:pt>
                <c:pt idx="19">
                  <c:v>88</c:v>
                </c:pt>
                <c:pt idx="20">
                  <c:v>89</c:v>
                </c:pt>
                <c:pt idx="21">
                  <c:v>90</c:v>
                </c:pt>
                <c:pt idx="22">
                  <c:v>91</c:v>
                </c:pt>
                <c:pt idx="23">
                  <c:v>92</c:v>
                </c:pt>
                <c:pt idx="24">
                  <c:v>93</c:v>
                </c:pt>
                <c:pt idx="25">
                  <c:v>94</c:v>
                </c:pt>
                <c:pt idx="26">
                  <c:v>95</c:v>
                </c:pt>
                <c:pt idx="27">
                  <c:v>96</c:v>
                </c:pt>
                <c:pt idx="28">
                  <c:v>97</c:v>
                </c:pt>
                <c:pt idx="29">
                  <c:v>98</c:v>
                </c:pt>
                <c:pt idx="30">
                  <c:v>99</c:v>
                </c:pt>
                <c:pt idx="31">
                  <c:v>100</c:v>
                </c:pt>
                <c:pt idx="32">
                  <c:v>101</c:v>
                </c:pt>
                <c:pt idx="33">
                  <c:v>102</c:v>
                </c:pt>
                <c:pt idx="34">
                  <c:v>103</c:v>
                </c:pt>
                <c:pt idx="35">
                  <c:v>104</c:v>
                </c:pt>
                <c:pt idx="36">
                  <c:v>105</c:v>
                </c:pt>
                <c:pt idx="37">
                  <c:v>106</c:v>
                </c:pt>
                <c:pt idx="38">
                  <c:v>107+E</c:v>
                </c:pt>
                <c:pt idx="39">
                  <c:v>108</c:v>
                </c:pt>
                <c:pt idx="40">
                  <c:v>109</c:v>
                </c:pt>
              </c:strCache>
            </c:strRef>
          </c:cat>
          <c:val>
            <c:numRef>
              <c:f>Sheet1!$D$2:$AR$2</c:f>
              <c:numCache>
                <c:formatCode>0</c:formatCode>
                <c:ptCount val="41"/>
                <c:pt idx="0">
                  <c:v>174</c:v>
                </c:pt>
                <c:pt idx="1">
                  <c:v>89</c:v>
                </c:pt>
                <c:pt idx="2">
                  <c:v>76</c:v>
                </c:pt>
                <c:pt idx="3">
                  <c:v>78</c:v>
                </c:pt>
                <c:pt idx="4">
                  <c:v>94</c:v>
                </c:pt>
                <c:pt idx="5">
                  <c:v>52</c:v>
                </c:pt>
                <c:pt idx="6">
                  <c:v>34</c:v>
                </c:pt>
                <c:pt idx="7">
                  <c:v>29</c:v>
                </c:pt>
                <c:pt idx="8">
                  <c:v>18</c:v>
                </c:pt>
                <c:pt idx="9">
                  <c:v>11</c:v>
                </c:pt>
                <c:pt idx="10">
                  <c:v>9</c:v>
                </c:pt>
                <c:pt idx="11">
                  <c:v>13</c:v>
                </c:pt>
                <c:pt idx="12">
                  <c:v>4</c:v>
                </c:pt>
                <c:pt idx="13">
                  <c:v>0</c:v>
                </c:pt>
                <c:pt idx="14">
                  <c:v>2</c:v>
                </c:pt>
                <c:pt idx="15">
                  <c:v>3</c:v>
                </c:pt>
                <c:pt idx="16">
                  <c:v>3</c:v>
                </c:pt>
                <c:pt idx="17">
                  <c:v>1</c:v>
                </c:pt>
                <c:pt idx="18">
                  <c:v>2</c:v>
                </c:pt>
                <c:pt idx="19">
                  <c:v>1</c:v>
                </c:pt>
                <c:pt idx="20">
                  <c:v>2</c:v>
                </c:pt>
                <c:pt idx="21">
                  <c:v>0</c:v>
                </c:pt>
                <c:pt idx="22">
                  <c:v>1</c:v>
                </c:pt>
                <c:pt idx="23">
                  <c:v>0</c:v>
                </c:pt>
                <c:pt idx="24">
                  <c:v>0</c:v>
                </c:pt>
                <c:pt idx="25">
                  <c:v>4</c:v>
                </c:pt>
                <c:pt idx="26">
                  <c:v>0</c:v>
                </c:pt>
                <c:pt idx="27">
                  <c:v>0</c:v>
                </c:pt>
                <c:pt idx="28">
                  <c:v>0</c:v>
                </c:pt>
                <c:pt idx="29">
                  <c:v>0</c:v>
                </c:pt>
                <c:pt idx="30">
                  <c:v>0</c:v>
                </c:pt>
                <c:pt idx="31">
                  <c:v>0</c:v>
                </c:pt>
                <c:pt idx="32">
                  <c:v>0</c:v>
                </c:pt>
                <c:pt idx="33">
                  <c:v>0</c:v>
                </c:pt>
                <c:pt idx="34">
                  <c:v>0</c:v>
                </c:pt>
                <c:pt idx="35">
                  <c:v>0</c:v>
                </c:pt>
                <c:pt idx="36">
                  <c:v>1</c:v>
                </c:pt>
                <c:pt idx="37">
                  <c:v>0</c:v>
                </c:pt>
                <c:pt idx="38">
                  <c:v>0</c:v>
                </c:pt>
              </c:numCache>
            </c:numRef>
          </c:val>
        </c:ser>
        <c:ser>
          <c:idx val="1"/>
          <c:order val="1"/>
          <c:tx>
            <c:strRef>
              <c:f>Sheet1!$A$3</c:f>
              <c:strCache>
                <c:ptCount val="1"/>
                <c:pt idx="0">
                  <c:v>r9 CR</c:v>
                </c:pt>
              </c:strCache>
            </c:strRef>
          </c:tx>
          <c:spPr>
            <a:solidFill>
              <a:srgbClr val="7030A0"/>
            </a:solidFill>
            <a:ln>
              <a:solidFill>
                <a:srgbClr val="7030A0"/>
              </a:solidFill>
            </a:ln>
          </c:spPr>
          <c:cat>
            <c:strRef>
              <c:f>Sheet1!$D$1:$AR$1</c:f>
              <c:strCache>
                <c:ptCount val="41"/>
                <c:pt idx="0">
                  <c:v>69</c:v>
                </c:pt>
                <c:pt idx="1">
                  <c:v>70</c:v>
                </c:pt>
                <c:pt idx="2">
                  <c:v>71</c:v>
                </c:pt>
                <c:pt idx="3">
                  <c:v>72</c:v>
                </c:pt>
                <c:pt idx="4">
                  <c:v>73</c:v>
                </c:pt>
                <c:pt idx="5">
                  <c:v>74</c:v>
                </c:pt>
                <c:pt idx="6">
                  <c:v>75</c:v>
                </c:pt>
                <c:pt idx="7">
                  <c:v>76</c:v>
                </c:pt>
                <c:pt idx="8">
                  <c:v>77</c:v>
                </c:pt>
                <c:pt idx="9">
                  <c:v>78</c:v>
                </c:pt>
                <c:pt idx="10">
                  <c:v>79</c:v>
                </c:pt>
                <c:pt idx="11">
                  <c:v>80</c:v>
                </c:pt>
                <c:pt idx="12">
                  <c:v>81</c:v>
                </c:pt>
                <c:pt idx="13">
                  <c:v>82</c:v>
                </c:pt>
                <c:pt idx="14">
                  <c:v>83</c:v>
                </c:pt>
                <c:pt idx="15">
                  <c:v>84</c:v>
                </c:pt>
                <c:pt idx="16">
                  <c:v>85</c:v>
                </c:pt>
                <c:pt idx="17">
                  <c:v>86</c:v>
                </c:pt>
                <c:pt idx="18">
                  <c:v>87</c:v>
                </c:pt>
                <c:pt idx="19">
                  <c:v>88</c:v>
                </c:pt>
                <c:pt idx="20">
                  <c:v>89</c:v>
                </c:pt>
                <c:pt idx="21">
                  <c:v>90</c:v>
                </c:pt>
                <c:pt idx="22">
                  <c:v>91</c:v>
                </c:pt>
                <c:pt idx="23">
                  <c:v>92</c:v>
                </c:pt>
                <c:pt idx="24">
                  <c:v>93</c:v>
                </c:pt>
                <c:pt idx="25">
                  <c:v>94</c:v>
                </c:pt>
                <c:pt idx="26">
                  <c:v>95</c:v>
                </c:pt>
                <c:pt idx="27">
                  <c:v>96</c:v>
                </c:pt>
                <c:pt idx="28">
                  <c:v>97</c:v>
                </c:pt>
                <c:pt idx="29">
                  <c:v>98</c:v>
                </c:pt>
                <c:pt idx="30">
                  <c:v>99</c:v>
                </c:pt>
                <c:pt idx="31">
                  <c:v>100</c:v>
                </c:pt>
                <c:pt idx="32">
                  <c:v>101</c:v>
                </c:pt>
                <c:pt idx="33">
                  <c:v>102</c:v>
                </c:pt>
                <c:pt idx="34">
                  <c:v>103</c:v>
                </c:pt>
                <c:pt idx="35">
                  <c:v>104</c:v>
                </c:pt>
                <c:pt idx="36">
                  <c:v>105</c:v>
                </c:pt>
                <c:pt idx="37">
                  <c:v>106</c:v>
                </c:pt>
                <c:pt idx="38">
                  <c:v>107+E</c:v>
                </c:pt>
                <c:pt idx="39">
                  <c:v>108</c:v>
                </c:pt>
                <c:pt idx="40">
                  <c:v>109</c:v>
                </c:pt>
              </c:strCache>
            </c:strRef>
          </c:cat>
          <c:val>
            <c:numRef>
              <c:f>Sheet1!$D$3:$AR$3</c:f>
              <c:numCache>
                <c:formatCode>0</c:formatCode>
                <c:ptCount val="41"/>
                <c:pt idx="0">
                  <c:v>4</c:v>
                </c:pt>
                <c:pt idx="1">
                  <c:v>6</c:v>
                </c:pt>
                <c:pt idx="2">
                  <c:v>14</c:v>
                </c:pt>
                <c:pt idx="3">
                  <c:v>57</c:v>
                </c:pt>
                <c:pt idx="4">
                  <c:v>131</c:v>
                </c:pt>
                <c:pt idx="5">
                  <c:v>66</c:v>
                </c:pt>
                <c:pt idx="6">
                  <c:v>91</c:v>
                </c:pt>
                <c:pt idx="7">
                  <c:v>50</c:v>
                </c:pt>
                <c:pt idx="8">
                  <c:v>38</c:v>
                </c:pt>
                <c:pt idx="9">
                  <c:v>39</c:v>
                </c:pt>
                <c:pt idx="10">
                  <c:v>28</c:v>
                </c:pt>
                <c:pt idx="11">
                  <c:v>30</c:v>
                </c:pt>
                <c:pt idx="12">
                  <c:v>15</c:v>
                </c:pt>
                <c:pt idx="13">
                  <c:v>13</c:v>
                </c:pt>
                <c:pt idx="14">
                  <c:v>15</c:v>
                </c:pt>
                <c:pt idx="15">
                  <c:v>5</c:v>
                </c:pt>
                <c:pt idx="16">
                  <c:v>7</c:v>
                </c:pt>
                <c:pt idx="17">
                  <c:v>7</c:v>
                </c:pt>
                <c:pt idx="18">
                  <c:v>6</c:v>
                </c:pt>
                <c:pt idx="19">
                  <c:v>5</c:v>
                </c:pt>
                <c:pt idx="20">
                  <c:v>1</c:v>
                </c:pt>
                <c:pt idx="21">
                  <c:v>1</c:v>
                </c:pt>
                <c:pt idx="22">
                  <c:v>1</c:v>
                </c:pt>
                <c:pt idx="23">
                  <c:v>1</c:v>
                </c:pt>
                <c:pt idx="24">
                  <c:v>0</c:v>
                </c:pt>
                <c:pt idx="25">
                  <c:v>3</c:v>
                </c:pt>
                <c:pt idx="26">
                  <c:v>1</c:v>
                </c:pt>
                <c:pt idx="27">
                  <c:v>1</c:v>
                </c:pt>
                <c:pt idx="28">
                  <c:v>1</c:v>
                </c:pt>
                <c:pt idx="29">
                  <c:v>2</c:v>
                </c:pt>
                <c:pt idx="30">
                  <c:v>1</c:v>
                </c:pt>
                <c:pt idx="31">
                  <c:v>0</c:v>
                </c:pt>
                <c:pt idx="32">
                  <c:v>1</c:v>
                </c:pt>
                <c:pt idx="33">
                  <c:v>1</c:v>
                </c:pt>
                <c:pt idx="34">
                  <c:v>1</c:v>
                </c:pt>
                <c:pt idx="35">
                  <c:v>0</c:v>
                </c:pt>
                <c:pt idx="36">
                  <c:v>1</c:v>
                </c:pt>
                <c:pt idx="37">
                  <c:v>0</c:v>
                </c:pt>
                <c:pt idx="38">
                  <c:v>0</c:v>
                </c:pt>
              </c:numCache>
            </c:numRef>
          </c:val>
        </c:ser>
        <c:ser>
          <c:idx val="2"/>
          <c:order val="2"/>
          <c:tx>
            <c:strRef>
              <c:f>Sheet1!$A$4</c:f>
              <c:strCache>
                <c:ptCount val="1"/>
                <c:pt idx="0">
                  <c:v>r10 CR</c:v>
                </c:pt>
              </c:strCache>
            </c:strRef>
          </c:tx>
          <c:spPr>
            <a:solidFill>
              <a:srgbClr val="0070C0"/>
            </a:solidFill>
            <a:ln>
              <a:solidFill>
                <a:srgbClr val="0070C0"/>
              </a:solidFill>
            </a:ln>
          </c:spPr>
          <c:cat>
            <c:strRef>
              <c:f>Sheet1!$D$1:$AR$1</c:f>
              <c:strCache>
                <c:ptCount val="41"/>
                <c:pt idx="0">
                  <c:v>69</c:v>
                </c:pt>
                <c:pt idx="1">
                  <c:v>70</c:v>
                </c:pt>
                <c:pt idx="2">
                  <c:v>71</c:v>
                </c:pt>
                <c:pt idx="3">
                  <c:v>72</c:v>
                </c:pt>
                <c:pt idx="4">
                  <c:v>73</c:v>
                </c:pt>
                <c:pt idx="5">
                  <c:v>74</c:v>
                </c:pt>
                <c:pt idx="6">
                  <c:v>75</c:v>
                </c:pt>
                <c:pt idx="7">
                  <c:v>76</c:v>
                </c:pt>
                <c:pt idx="8">
                  <c:v>77</c:v>
                </c:pt>
                <c:pt idx="9">
                  <c:v>78</c:v>
                </c:pt>
                <c:pt idx="10">
                  <c:v>79</c:v>
                </c:pt>
                <c:pt idx="11">
                  <c:v>80</c:v>
                </c:pt>
                <c:pt idx="12">
                  <c:v>81</c:v>
                </c:pt>
                <c:pt idx="13">
                  <c:v>82</c:v>
                </c:pt>
                <c:pt idx="14">
                  <c:v>83</c:v>
                </c:pt>
                <c:pt idx="15">
                  <c:v>84</c:v>
                </c:pt>
                <c:pt idx="16">
                  <c:v>85</c:v>
                </c:pt>
                <c:pt idx="17">
                  <c:v>86</c:v>
                </c:pt>
                <c:pt idx="18">
                  <c:v>87</c:v>
                </c:pt>
                <c:pt idx="19">
                  <c:v>88</c:v>
                </c:pt>
                <c:pt idx="20">
                  <c:v>89</c:v>
                </c:pt>
                <c:pt idx="21">
                  <c:v>90</c:v>
                </c:pt>
                <c:pt idx="22">
                  <c:v>91</c:v>
                </c:pt>
                <c:pt idx="23">
                  <c:v>92</c:v>
                </c:pt>
                <c:pt idx="24">
                  <c:v>93</c:v>
                </c:pt>
                <c:pt idx="25">
                  <c:v>94</c:v>
                </c:pt>
                <c:pt idx="26">
                  <c:v>95</c:v>
                </c:pt>
                <c:pt idx="27">
                  <c:v>96</c:v>
                </c:pt>
                <c:pt idx="28">
                  <c:v>97</c:v>
                </c:pt>
                <c:pt idx="29">
                  <c:v>98</c:v>
                </c:pt>
                <c:pt idx="30">
                  <c:v>99</c:v>
                </c:pt>
                <c:pt idx="31">
                  <c:v>100</c:v>
                </c:pt>
                <c:pt idx="32">
                  <c:v>101</c:v>
                </c:pt>
                <c:pt idx="33">
                  <c:v>102</c:v>
                </c:pt>
                <c:pt idx="34">
                  <c:v>103</c:v>
                </c:pt>
                <c:pt idx="35">
                  <c:v>104</c:v>
                </c:pt>
                <c:pt idx="36">
                  <c:v>105</c:v>
                </c:pt>
                <c:pt idx="37">
                  <c:v>106</c:v>
                </c:pt>
                <c:pt idx="38">
                  <c:v>107+E</c:v>
                </c:pt>
                <c:pt idx="39">
                  <c:v>108</c:v>
                </c:pt>
                <c:pt idx="40">
                  <c:v>109</c:v>
                </c:pt>
              </c:strCache>
            </c:strRef>
          </c:cat>
          <c:val>
            <c:numRef>
              <c:f>Sheet1!$D$4:$AR$4</c:f>
              <c:numCache>
                <c:formatCode>0</c:formatCode>
                <c:ptCount val="41"/>
                <c:pt idx="0">
                  <c:v>0</c:v>
                </c:pt>
                <c:pt idx="1">
                  <c:v>0</c:v>
                </c:pt>
                <c:pt idx="2">
                  <c:v>0</c:v>
                </c:pt>
                <c:pt idx="3">
                  <c:v>0</c:v>
                </c:pt>
                <c:pt idx="4">
                  <c:v>0</c:v>
                </c:pt>
                <c:pt idx="5">
                  <c:v>0</c:v>
                </c:pt>
                <c:pt idx="6">
                  <c:v>7</c:v>
                </c:pt>
                <c:pt idx="7">
                  <c:v>0</c:v>
                </c:pt>
                <c:pt idx="8">
                  <c:v>5</c:v>
                </c:pt>
                <c:pt idx="9">
                  <c:v>0</c:v>
                </c:pt>
                <c:pt idx="10">
                  <c:v>32</c:v>
                </c:pt>
                <c:pt idx="11">
                  <c:v>130</c:v>
                </c:pt>
                <c:pt idx="12">
                  <c:v>52</c:v>
                </c:pt>
                <c:pt idx="13">
                  <c:v>41</c:v>
                </c:pt>
                <c:pt idx="14">
                  <c:v>54</c:v>
                </c:pt>
                <c:pt idx="15">
                  <c:v>38</c:v>
                </c:pt>
                <c:pt idx="16">
                  <c:v>38</c:v>
                </c:pt>
                <c:pt idx="17">
                  <c:v>21</c:v>
                </c:pt>
                <c:pt idx="18">
                  <c:v>21</c:v>
                </c:pt>
                <c:pt idx="19">
                  <c:v>17</c:v>
                </c:pt>
                <c:pt idx="20">
                  <c:v>3</c:v>
                </c:pt>
                <c:pt idx="21">
                  <c:v>3</c:v>
                </c:pt>
                <c:pt idx="22">
                  <c:v>9</c:v>
                </c:pt>
                <c:pt idx="23">
                  <c:v>1</c:v>
                </c:pt>
                <c:pt idx="24">
                  <c:v>6</c:v>
                </c:pt>
                <c:pt idx="25">
                  <c:v>2</c:v>
                </c:pt>
                <c:pt idx="26">
                  <c:v>3</c:v>
                </c:pt>
                <c:pt idx="27">
                  <c:v>3</c:v>
                </c:pt>
                <c:pt idx="28">
                  <c:v>4</c:v>
                </c:pt>
                <c:pt idx="29">
                  <c:v>0</c:v>
                </c:pt>
                <c:pt idx="30">
                  <c:v>0</c:v>
                </c:pt>
                <c:pt idx="31">
                  <c:v>2</c:v>
                </c:pt>
                <c:pt idx="32">
                  <c:v>3</c:v>
                </c:pt>
                <c:pt idx="33">
                  <c:v>6</c:v>
                </c:pt>
                <c:pt idx="34">
                  <c:v>3</c:v>
                </c:pt>
                <c:pt idx="35">
                  <c:v>1</c:v>
                </c:pt>
                <c:pt idx="36">
                  <c:v>3</c:v>
                </c:pt>
                <c:pt idx="37">
                  <c:v>1</c:v>
                </c:pt>
                <c:pt idx="38">
                  <c:v>0</c:v>
                </c:pt>
                <c:pt idx="39">
                  <c:v>1</c:v>
                </c:pt>
                <c:pt idx="40">
                  <c:v>1</c:v>
                </c:pt>
              </c:numCache>
            </c:numRef>
          </c:val>
        </c:ser>
        <c:ser>
          <c:idx val="3"/>
          <c:order val="3"/>
          <c:tx>
            <c:strRef>
              <c:f>Sheet1!$A$5</c:f>
              <c:strCache>
                <c:ptCount val="1"/>
                <c:pt idx="0">
                  <c:v>r11 CR</c:v>
                </c:pt>
              </c:strCache>
            </c:strRef>
          </c:tx>
          <c:spPr>
            <a:solidFill>
              <a:schemeClr val="accent6">
                <a:lumMod val="75000"/>
              </a:schemeClr>
            </a:solidFill>
            <a:ln>
              <a:solidFill>
                <a:schemeClr val="accent6">
                  <a:lumMod val="75000"/>
                </a:schemeClr>
              </a:solidFill>
            </a:ln>
          </c:spPr>
          <c:cat>
            <c:strRef>
              <c:f>Sheet1!$D$1:$AR$1</c:f>
              <c:strCache>
                <c:ptCount val="41"/>
                <c:pt idx="0">
                  <c:v>69</c:v>
                </c:pt>
                <c:pt idx="1">
                  <c:v>70</c:v>
                </c:pt>
                <c:pt idx="2">
                  <c:v>71</c:v>
                </c:pt>
                <c:pt idx="3">
                  <c:v>72</c:v>
                </c:pt>
                <c:pt idx="4">
                  <c:v>73</c:v>
                </c:pt>
                <c:pt idx="5">
                  <c:v>74</c:v>
                </c:pt>
                <c:pt idx="6">
                  <c:v>75</c:v>
                </c:pt>
                <c:pt idx="7">
                  <c:v>76</c:v>
                </c:pt>
                <c:pt idx="8">
                  <c:v>77</c:v>
                </c:pt>
                <c:pt idx="9">
                  <c:v>78</c:v>
                </c:pt>
                <c:pt idx="10">
                  <c:v>79</c:v>
                </c:pt>
                <c:pt idx="11">
                  <c:v>80</c:v>
                </c:pt>
                <c:pt idx="12">
                  <c:v>81</c:v>
                </c:pt>
                <c:pt idx="13">
                  <c:v>82</c:v>
                </c:pt>
                <c:pt idx="14">
                  <c:v>83</c:v>
                </c:pt>
                <c:pt idx="15">
                  <c:v>84</c:v>
                </c:pt>
                <c:pt idx="16">
                  <c:v>85</c:v>
                </c:pt>
                <c:pt idx="17">
                  <c:v>86</c:v>
                </c:pt>
                <c:pt idx="18">
                  <c:v>87</c:v>
                </c:pt>
                <c:pt idx="19">
                  <c:v>88</c:v>
                </c:pt>
                <c:pt idx="20">
                  <c:v>89</c:v>
                </c:pt>
                <c:pt idx="21">
                  <c:v>90</c:v>
                </c:pt>
                <c:pt idx="22">
                  <c:v>91</c:v>
                </c:pt>
                <c:pt idx="23">
                  <c:v>92</c:v>
                </c:pt>
                <c:pt idx="24">
                  <c:v>93</c:v>
                </c:pt>
                <c:pt idx="25">
                  <c:v>94</c:v>
                </c:pt>
                <c:pt idx="26">
                  <c:v>95</c:v>
                </c:pt>
                <c:pt idx="27">
                  <c:v>96</c:v>
                </c:pt>
                <c:pt idx="28">
                  <c:v>97</c:v>
                </c:pt>
                <c:pt idx="29">
                  <c:v>98</c:v>
                </c:pt>
                <c:pt idx="30">
                  <c:v>99</c:v>
                </c:pt>
                <c:pt idx="31">
                  <c:v>100</c:v>
                </c:pt>
                <c:pt idx="32">
                  <c:v>101</c:v>
                </c:pt>
                <c:pt idx="33">
                  <c:v>102</c:v>
                </c:pt>
                <c:pt idx="34">
                  <c:v>103</c:v>
                </c:pt>
                <c:pt idx="35">
                  <c:v>104</c:v>
                </c:pt>
                <c:pt idx="36">
                  <c:v>105</c:v>
                </c:pt>
                <c:pt idx="37">
                  <c:v>106</c:v>
                </c:pt>
                <c:pt idx="38">
                  <c:v>107+E</c:v>
                </c:pt>
                <c:pt idx="39">
                  <c:v>108</c:v>
                </c:pt>
                <c:pt idx="40">
                  <c:v>109</c:v>
                </c:pt>
              </c:strCache>
            </c:strRef>
          </c:cat>
          <c:val>
            <c:numRef>
              <c:f>Sheet1!$D$5:$AR$5</c:f>
              <c:numCache>
                <c:formatCode>0</c:formatCode>
                <c:ptCount val="41"/>
                <c:pt idx="0">
                  <c:v>0</c:v>
                </c:pt>
                <c:pt idx="1">
                  <c:v>0</c:v>
                </c:pt>
                <c:pt idx="2">
                  <c:v>0</c:v>
                </c:pt>
                <c:pt idx="3">
                  <c:v>0</c:v>
                </c:pt>
                <c:pt idx="4">
                  <c:v>0</c:v>
                </c:pt>
                <c:pt idx="5">
                  <c:v>0</c:v>
                </c:pt>
                <c:pt idx="6">
                  <c:v>0</c:v>
                </c:pt>
                <c:pt idx="7">
                  <c:v>0</c:v>
                </c:pt>
                <c:pt idx="8">
                  <c:v>0</c:v>
                </c:pt>
                <c:pt idx="9">
                  <c:v>0</c:v>
                </c:pt>
                <c:pt idx="10">
                  <c:v>0</c:v>
                </c:pt>
                <c:pt idx="11">
                  <c:v>0</c:v>
                </c:pt>
                <c:pt idx="12">
                  <c:v>2</c:v>
                </c:pt>
                <c:pt idx="13">
                  <c:v>3</c:v>
                </c:pt>
                <c:pt idx="14">
                  <c:v>12</c:v>
                </c:pt>
                <c:pt idx="15">
                  <c:v>16</c:v>
                </c:pt>
                <c:pt idx="16">
                  <c:v>7</c:v>
                </c:pt>
                <c:pt idx="17">
                  <c:v>31</c:v>
                </c:pt>
                <c:pt idx="18">
                  <c:v>26</c:v>
                </c:pt>
                <c:pt idx="19">
                  <c:v>23</c:v>
                </c:pt>
                <c:pt idx="20">
                  <c:v>105</c:v>
                </c:pt>
                <c:pt idx="21">
                  <c:v>71</c:v>
                </c:pt>
                <c:pt idx="22">
                  <c:v>53</c:v>
                </c:pt>
                <c:pt idx="23">
                  <c:v>45</c:v>
                </c:pt>
                <c:pt idx="24">
                  <c:v>18</c:v>
                </c:pt>
                <c:pt idx="25">
                  <c:v>27</c:v>
                </c:pt>
                <c:pt idx="26">
                  <c:v>20</c:v>
                </c:pt>
                <c:pt idx="27">
                  <c:v>20</c:v>
                </c:pt>
                <c:pt idx="28">
                  <c:v>19</c:v>
                </c:pt>
                <c:pt idx="29">
                  <c:v>17</c:v>
                </c:pt>
                <c:pt idx="30">
                  <c:v>10</c:v>
                </c:pt>
                <c:pt idx="31">
                  <c:v>7</c:v>
                </c:pt>
                <c:pt idx="32">
                  <c:v>4</c:v>
                </c:pt>
                <c:pt idx="33">
                  <c:v>5</c:v>
                </c:pt>
                <c:pt idx="34">
                  <c:v>5</c:v>
                </c:pt>
                <c:pt idx="35">
                  <c:v>0</c:v>
                </c:pt>
                <c:pt idx="36">
                  <c:v>6</c:v>
                </c:pt>
                <c:pt idx="37">
                  <c:v>3</c:v>
                </c:pt>
                <c:pt idx="38">
                  <c:v>1</c:v>
                </c:pt>
                <c:pt idx="39">
                  <c:v>1</c:v>
                </c:pt>
                <c:pt idx="40">
                  <c:v>1</c:v>
                </c:pt>
              </c:numCache>
            </c:numRef>
          </c:val>
        </c:ser>
        <c:ser>
          <c:idx val="4"/>
          <c:order val="4"/>
          <c:tx>
            <c:strRef>
              <c:f>Sheet1!$A$6</c:f>
              <c:strCache>
                <c:ptCount val="1"/>
                <c:pt idx="0">
                  <c:v>r12 CR</c:v>
                </c:pt>
              </c:strCache>
            </c:strRef>
          </c:tx>
          <c:spPr>
            <a:solidFill>
              <a:srgbClr val="00B050"/>
            </a:solidFill>
            <a:ln>
              <a:solidFill>
                <a:srgbClr val="00B050"/>
              </a:solidFill>
            </a:ln>
          </c:spPr>
          <c:cat>
            <c:strRef>
              <c:f>Sheet1!$D$1:$AR$1</c:f>
              <c:strCache>
                <c:ptCount val="41"/>
                <c:pt idx="0">
                  <c:v>69</c:v>
                </c:pt>
                <c:pt idx="1">
                  <c:v>70</c:v>
                </c:pt>
                <c:pt idx="2">
                  <c:v>71</c:v>
                </c:pt>
                <c:pt idx="3">
                  <c:v>72</c:v>
                </c:pt>
                <c:pt idx="4">
                  <c:v>73</c:v>
                </c:pt>
                <c:pt idx="5">
                  <c:v>74</c:v>
                </c:pt>
                <c:pt idx="6">
                  <c:v>75</c:v>
                </c:pt>
                <c:pt idx="7">
                  <c:v>76</c:v>
                </c:pt>
                <c:pt idx="8">
                  <c:v>77</c:v>
                </c:pt>
                <c:pt idx="9">
                  <c:v>78</c:v>
                </c:pt>
                <c:pt idx="10">
                  <c:v>79</c:v>
                </c:pt>
                <c:pt idx="11">
                  <c:v>80</c:v>
                </c:pt>
                <c:pt idx="12">
                  <c:v>81</c:v>
                </c:pt>
                <c:pt idx="13">
                  <c:v>82</c:v>
                </c:pt>
                <c:pt idx="14">
                  <c:v>83</c:v>
                </c:pt>
                <c:pt idx="15">
                  <c:v>84</c:v>
                </c:pt>
                <c:pt idx="16">
                  <c:v>85</c:v>
                </c:pt>
                <c:pt idx="17">
                  <c:v>86</c:v>
                </c:pt>
                <c:pt idx="18">
                  <c:v>87</c:v>
                </c:pt>
                <c:pt idx="19">
                  <c:v>88</c:v>
                </c:pt>
                <c:pt idx="20">
                  <c:v>89</c:v>
                </c:pt>
                <c:pt idx="21">
                  <c:v>90</c:v>
                </c:pt>
                <c:pt idx="22">
                  <c:v>91</c:v>
                </c:pt>
                <c:pt idx="23">
                  <c:v>92</c:v>
                </c:pt>
                <c:pt idx="24">
                  <c:v>93</c:v>
                </c:pt>
                <c:pt idx="25">
                  <c:v>94</c:v>
                </c:pt>
                <c:pt idx="26">
                  <c:v>95</c:v>
                </c:pt>
                <c:pt idx="27">
                  <c:v>96</c:v>
                </c:pt>
                <c:pt idx="28">
                  <c:v>97</c:v>
                </c:pt>
                <c:pt idx="29">
                  <c:v>98</c:v>
                </c:pt>
                <c:pt idx="30">
                  <c:v>99</c:v>
                </c:pt>
                <c:pt idx="31">
                  <c:v>100</c:v>
                </c:pt>
                <c:pt idx="32">
                  <c:v>101</c:v>
                </c:pt>
                <c:pt idx="33">
                  <c:v>102</c:v>
                </c:pt>
                <c:pt idx="34">
                  <c:v>103</c:v>
                </c:pt>
                <c:pt idx="35">
                  <c:v>104</c:v>
                </c:pt>
                <c:pt idx="36">
                  <c:v>105</c:v>
                </c:pt>
                <c:pt idx="37">
                  <c:v>106</c:v>
                </c:pt>
                <c:pt idx="38">
                  <c:v>107+E</c:v>
                </c:pt>
                <c:pt idx="39">
                  <c:v>108</c:v>
                </c:pt>
                <c:pt idx="40">
                  <c:v>109</c:v>
                </c:pt>
              </c:strCache>
            </c:strRef>
          </c:cat>
          <c:val>
            <c:numRef>
              <c:f>Sheet1!$D$6:$AR$6</c:f>
              <c:numCache>
                <c:formatCode>0</c:formatCode>
                <c:ptCount val="4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1</c:v>
                </c:pt>
                <c:pt idx="22">
                  <c:v>1</c:v>
                </c:pt>
                <c:pt idx="23">
                  <c:v>2</c:v>
                </c:pt>
                <c:pt idx="24">
                  <c:v>2</c:v>
                </c:pt>
                <c:pt idx="25">
                  <c:v>4</c:v>
                </c:pt>
                <c:pt idx="26">
                  <c:v>11</c:v>
                </c:pt>
                <c:pt idx="27">
                  <c:v>8</c:v>
                </c:pt>
                <c:pt idx="28">
                  <c:v>19</c:v>
                </c:pt>
                <c:pt idx="29">
                  <c:v>21</c:v>
                </c:pt>
                <c:pt idx="30">
                  <c:v>35</c:v>
                </c:pt>
                <c:pt idx="31">
                  <c:v>50</c:v>
                </c:pt>
                <c:pt idx="32">
                  <c:v>38</c:v>
                </c:pt>
                <c:pt idx="33">
                  <c:v>64</c:v>
                </c:pt>
                <c:pt idx="34">
                  <c:v>55</c:v>
                </c:pt>
                <c:pt idx="35">
                  <c:v>39</c:v>
                </c:pt>
                <c:pt idx="36">
                  <c:v>35</c:v>
                </c:pt>
                <c:pt idx="37">
                  <c:v>34</c:v>
                </c:pt>
                <c:pt idx="38">
                  <c:v>21</c:v>
                </c:pt>
                <c:pt idx="39">
                  <c:v>11</c:v>
                </c:pt>
                <c:pt idx="40">
                  <c:v>10</c:v>
                </c:pt>
              </c:numCache>
            </c:numRef>
          </c:val>
        </c:ser>
        <c:ser>
          <c:idx val="5"/>
          <c:order val="5"/>
          <c:tx>
            <c:strRef>
              <c:f>Sheet1!$A$7</c:f>
              <c:strCache>
                <c:ptCount val="1"/>
                <c:pt idx="0">
                  <c:v>r13 CR</c:v>
                </c:pt>
              </c:strCache>
            </c:strRef>
          </c:tx>
          <c:spPr>
            <a:solidFill>
              <a:srgbClr val="FF0000"/>
            </a:solidFill>
          </c:spPr>
          <c:cat>
            <c:strRef>
              <c:f>Sheet1!$D$1:$AR$1</c:f>
              <c:strCache>
                <c:ptCount val="41"/>
                <c:pt idx="0">
                  <c:v>69</c:v>
                </c:pt>
                <c:pt idx="1">
                  <c:v>70</c:v>
                </c:pt>
                <c:pt idx="2">
                  <c:v>71</c:v>
                </c:pt>
                <c:pt idx="3">
                  <c:v>72</c:v>
                </c:pt>
                <c:pt idx="4">
                  <c:v>73</c:v>
                </c:pt>
                <c:pt idx="5">
                  <c:v>74</c:v>
                </c:pt>
                <c:pt idx="6">
                  <c:v>75</c:v>
                </c:pt>
                <c:pt idx="7">
                  <c:v>76</c:v>
                </c:pt>
                <c:pt idx="8">
                  <c:v>77</c:v>
                </c:pt>
                <c:pt idx="9">
                  <c:v>78</c:v>
                </c:pt>
                <c:pt idx="10">
                  <c:v>79</c:v>
                </c:pt>
                <c:pt idx="11">
                  <c:v>80</c:v>
                </c:pt>
                <c:pt idx="12">
                  <c:v>81</c:v>
                </c:pt>
                <c:pt idx="13">
                  <c:v>82</c:v>
                </c:pt>
                <c:pt idx="14">
                  <c:v>83</c:v>
                </c:pt>
                <c:pt idx="15">
                  <c:v>84</c:v>
                </c:pt>
                <c:pt idx="16">
                  <c:v>85</c:v>
                </c:pt>
                <c:pt idx="17">
                  <c:v>86</c:v>
                </c:pt>
                <c:pt idx="18">
                  <c:v>87</c:v>
                </c:pt>
                <c:pt idx="19">
                  <c:v>88</c:v>
                </c:pt>
                <c:pt idx="20">
                  <c:v>89</c:v>
                </c:pt>
                <c:pt idx="21">
                  <c:v>90</c:v>
                </c:pt>
                <c:pt idx="22">
                  <c:v>91</c:v>
                </c:pt>
                <c:pt idx="23">
                  <c:v>92</c:v>
                </c:pt>
                <c:pt idx="24">
                  <c:v>93</c:v>
                </c:pt>
                <c:pt idx="25">
                  <c:v>94</c:v>
                </c:pt>
                <c:pt idx="26">
                  <c:v>95</c:v>
                </c:pt>
                <c:pt idx="27">
                  <c:v>96</c:v>
                </c:pt>
                <c:pt idx="28">
                  <c:v>97</c:v>
                </c:pt>
                <c:pt idx="29">
                  <c:v>98</c:v>
                </c:pt>
                <c:pt idx="30">
                  <c:v>99</c:v>
                </c:pt>
                <c:pt idx="31">
                  <c:v>100</c:v>
                </c:pt>
                <c:pt idx="32">
                  <c:v>101</c:v>
                </c:pt>
                <c:pt idx="33">
                  <c:v>102</c:v>
                </c:pt>
                <c:pt idx="34">
                  <c:v>103</c:v>
                </c:pt>
                <c:pt idx="35">
                  <c:v>104</c:v>
                </c:pt>
                <c:pt idx="36">
                  <c:v>105</c:v>
                </c:pt>
                <c:pt idx="37">
                  <c:v>106</c:v>
                </c:pt>
                <c:pt idx="38">
                  <c:v>107+E</c:v>
                </c:pt>
                <c:pt idx="39">
                  <c:v>108</c:v>
                </c:pt>
                <c:pt idx="40">
                  <c:v>109</c:v>
                </c:pt>
              </c:strCache>
            </c:strRef>
          </c:cat>
          <c:val>
            <c:numRef>
              <c:f>Sheet1!$D$7:$AR$7</c:f>
              <c:numCache>
                <c:formatCode>0</c:formatCode>
                <c:ptCount val="4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2</c:v>
                </c:pt>
                <c:pt idx="35">
                  <c:v>10</c:v>
                </c:pt>
                <c:pt idx="36">
                  <c:v>19</c:v>
                </c:pt>
                <c:pt idx="37">
                  <c:v>13</c:v>
                </c:pt>
                <c:pt idx="38">
                  <c:v>14</c:v>
                </c:pt>
                <c:pt idx="39">
                  <c:v>6</c:v>
                </c:pt>
                <c:pt idx="40">
                  <c:v>9</c:v>
                </c:pt>
              </c:numCache>
            </c:numRef>
          </c:val>
        </c:ser>
        <c:shape val="box"/>
        <c:axId val="40006400"/>
        <c:axId val="40007936"/>
        <c:axId val="0"/>
      </c:bar3DChart>
      <c:catAx>
        <c:axId val="40006400"/>
        <c:scaling>
          <c:orientation val="minMax"/>
        </c:scaling>
        <c:axPos val="b"/>
        <c:tickLblPos val="nextTo"/>
        <c:txPr>
          <a:bodyPr/>
          <a:lstStyle/>
          <a:p>
            <a:pPr>
              <a:defRPr sz="900"/>
            </a:pPr>
            <a:endParaRPr lang="en-US"/>
          </a:p>
        </c:txPr>
        <c:crossAx val="40007936"/>
        <c:crosses val="autoZero"/>
        <c:auto val="1"/>
        <c:lblAlgn val="ctr"/>
        <c:lblOffset val="100"/>
      </c:catAx>
      <c:valAx>
        <c:axId val="40007936"/>
        <c:scaling>
          <c:orientation val="minMax"/>
        </c:scaling>
        <c:axPos val="l"/>
        <c:majorGridlines/>
        <c:numFmt formatCode="0" sourceLinked="1"/>
        <c:tickLblPos val="nextTo"/>
        <c:crossAx val="40006400"/>
        <c:crosses val="autoZero"/>
        <c:crossBetween val="between"/>
      </c:valAx>
    </c:plotArea>
    <c:legend>
      <c:legendPos val="r"/>
      <c:layout>
        <c:manualLayout>
          <c:xMode val="edge"/>
          <c:yMode val="edge"/>
          <c:x val="0.695561472299562"/>
          <c:y val="0.24130293072048295"/>
          <c:w val="0.27576409749184627"/>
          <c:h val="0.31335634085248104"/>
        </c:manualLayout>
      </c:layout>
      <c:txPr>
        <a:bodyPr/>
        <a:lstStyle/>
        <a:p>
          <a:pPr>
            <a:defRPr sz="1400"/>
          </a:pPr>
          <a:endParaRPr lang="en-US"/>
        </a:p>
      </c:txPr>
    </c:legend>
    <c:plotVisOnly val="1"/>
    <c:dispBlanksAs val="gap"/>
  </c:chart>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49176A58-110A-4C63-B224-8BFD3D79F71F}" type="slidenum">
              <a:rPr lang="en-GB"/>
              <a:pPr>
                <a:defRPr/>
              </a:pPr>
              <a:t>‹#›</a:t>
            </a:fld>
            <a:endParaRPr lang="en-GB"/>
          </a:p>
        </p:txBody>
      </p:sp>
    </p:spTree>
    <p:extLst>
      <p:ext uri="{BB962C8B-B14F-4D97-AF65-F5344CB8AC3E}">
        <p14:creationId xmlns:p14="http://schemas.microsoft.com/office/powerpoint/2010/main" xmlns="" val="3631893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48132"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A50E9F8E-2F37-48F8-AD7D-67CFB69FA4B1}" type="slidenum">
              <a:rPr lang="en-GB"/>
              <a:pPr>
                <a:defRPr/>
              </a:pPr>
              <a:t>‹#›</a:t>
            </a:fld>
            <a:endParaRPr lang="en-GB"/>
          </a:p>
        </p:txBody>
      </p:sp>
      <p:sp>
        <p:nvSpPr>
          <p:cNvPr id="9" name="Footer Placeholder 8"/>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a:p>
        </p:txBody>
      </p:sp>
      <p:sp>
        <p:nvSpPr>
          <p:cNvPr id="10" name="Header Placeholder 9"/>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xmlns="" val="28115416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915988" y="742950"/>
            <a:ext cx="4967287" cy="3725863"/>
          </a:xfrm>
          <a:ln/>
        </p:spPr>
      </p:sp>
      <p:sp>
        <p:nvSpPr>
          <p:cNvPr id="49155"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de-DE"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lstStyle/>
          <a:p>
            <a:endParaRPr lang="en-US" altLang="de-DE"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de-DE"/>
          </a:p>
        </p:txBody>
      </p:sp>
    </p:spTree>
    <p:extLst>
      <p:ext uri="{BB962C8B-B14F-4D97-AF65-F5344CB8AC3E}">
        <p14:creationId xmlns:p14="http://schemas.microsoft.com/office/powerpoint/2010/main" xmlns="" val="330416452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xmlns="" val="107596109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de-D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xmlns="" val="210024589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5" name="Title 4"/>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9242285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xmlns="" val="296623595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xmlns="" val="13754022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xmlns="" val="24479549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xmlns="" val="109121041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Tree>
    <p:extLst>
      <p:ext uri="{BB962C8B-B14F-4D97-AF65-F5344CB8AC3E}">
        <p14:creationId xmlns:p14="http://schemas.microsoft.com/office/powerpoint/2010/main" xmlns="" val="323184219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64DD4066-8C54-4FD9-BE63-434220220580}" type="slidenum">
              <a:rPr lang="en-GB" smtClean="0"/>
              <a:pPr>
                <a:defRPr/>
              </a:pPr>
              <a:t>‹#›</a:t>
            </a:fld>
            <a:endParaRPr lang="en-GB"/>
          </a:p>
        </p:txBody>
      </p:sp>
    </p:spTree>
    <p:extLst>
      <p:ext uri="{BB962C8B-B14F-4D97-AF65-F5344CB8AC3E}">
        <p14:creationId xmlns:p14="http://schemas.microsoft.com/office/powerpoint/2010/main" xmlns="" val="20192799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423784911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de-D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xmlns="" val="14001371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7" name="Picture 8" descr="green.jpg"/>
          <p:cNvPicPr>
            <a:picLocks noChangeAspect="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endParaRPr lang="en-GB" altLang="de-DE" smtClean="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dirty="0" smtClean="0"/>
              <a:t> Click to edit Master text styles</a:t>
            </a:r>
          </a:p>
          <a:p>
            <a:pPr lvl="1"/>
            <a:r>
              <a:rPr lang="en-US" altLang="de-DE" dirty="0" smtClean="0"/>
              <a:t>Second level</a:t>
            </a:r>
          </a:p>
          <a:p>
            <a:pPr lvl="2"/>
            <a:r>
              <a:rPr lang="en-US" altLang="de-DE" dirty="0" smtClean="0"/>
              <a:t>Third level</a:t>
            </a:r>
          </a:p>
          <a:p>
            <a:pPr lvl="3"/>
            <a:r>
              <a:rPr lang="en-US" altLang="de-DE" dirty="0" smtClean="0"/>
              <a:t>Fourth level</a:t>
            </a:r>
          </a:p>
          <a:p>
            <a:pPr lvl="4"/>
            <a:r>
              <a:rPr lang="en-US" altLang="de-DE" dirty="0" smtClean="0"/>
              <a:t>Fifth level</a:t>
            </a:r>
            <a:endParaRPr lang="en-GB" altLang="de-DE" dirty="0" smtClean="0"/>
          </a:p>
        </p:txBody>
      </p:sp>
      <p:pic>
        <p:nvPicPr>
          <p:cNvPr id="1030" name="Picture 6" descr="3GPP_TM_RD.jpg"/>
          <p:cNvPicPr>
            <a:picLocks noChangeAspect="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defRPr>
            </a:lvl1pPr>
          </a:lstStyle>
          <a:p>
            <a:pPr>
              <a:defRPr/>
            </a:pPr>
            <a:fld id="{64DD4066-8C54-4FD9-BE63-434220220580}" type="slidenum">
              <a:rPr lang="en-GB"/>
              <a:pPr>
                <a:defRPr/>
              </a:pPr>
              <a:t>‹#›</a:t>
            </a:fld>
            <a:endParaRPr lang="en-GB"/>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GB" altLang="de-DE" smtClean="0">
                <a:solidFill>
                  <a:schemeClr val="bg1"/>
                </a:solidFill>
              </a:rPr>
              <a:t>© 3GPP 2009     Mobile World Congress, Barcelona, 19</a:t>
            </a:r>
            <a:r>
              <a:rPr lang="en-GB" altLang="de-DE" baseline="30000" smtClean="0">
                <a:solidFill>
                  <a:schemeClr val="bg1"/>
                </a:solidFill>
              </a:rPr>
              <a:t>th</a:t>
            </a:r>
            <a:r>
              <a:rPr lang="en-GB" altLang="de-DE" smtClean="0">
                <a:solidFill>
                  <a:schemeClr val="bg1"/>
                </a:solidFill>
              </a:rPr>
              <a:t> February 2009</a:t>
            </a:r>
          </a:p>
        </p:txBody>
      </p:sp>
      <p:pic>
        <p:nvPicPr>
          <p:cNvPr id="1033" name="Picture 7" descr="green2.jpg"/>
          <p:cNvPicPr>
            <a:picLocks noChangeAspect="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4" name="Picture 8" descr="green.jpg"/>
          <p:cNvPicPr>
            <a:picLocks noChangeAspect="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438150" y="6475598"/>
            <a:ext cx="4641850" cy="273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5" name="Picture 6" descr="3GPP_TM_RD.jpg"/>
          <p:cNvPicPr>
            <a:picLocks noChangeAspect="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6" name="Picture 13" descr="green2.jpg"/>
          <p:cNvPicPr>
            <a:picLocks noChangeAspect="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37" name="Rectangle 6"/>
          <p:cNvSpPr>
            <a:spLocks noChangeArrowheads="1"/>
          </p:cNvSpPr>
          <p:nvPr/>
        </p:nvSpPr>
        <p:spPr bwMode="auto">
          <a:xfrm>
            <a:off x="427038" y="6437313"/>
            <a:ext cx="4576762"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GB" altLang="de-DE" dirty="0" smtClean="0">
                <a:solidFill>
                  <a:schemeClr val="bg1"/>
                </a:solidFill>
              </a:rPr>
              <a:t>© </a:t>
            </a:r>
            <a:r>
              <a:rPr lang="en-GB" altLang="de-DE" dirty="0" err="1" smtClean="0">
                <a:solidFill>
                  <a:schemeClr val="bg1"/>
                </a:solidFill>
              </a:rPr>
              <a:t>3GPP</a:t>
            </a:r>
            <a:r>
              <a:rPr lang="en-GB" altLang="de-DE" dirty="0" smtClean="0">
                <a:solidFill>
                  <a:schemeClr val="bg1"/>
                </a:solidFill>
              </a:rPr>
              <a:t> 2015     </a:t>
            </a:r>
            <a:r>
              <a:rPr lang="en-GB" altLang="de-DE" dirty="0" err="1" smtClean="0">
                <a:solidFill>
                  <a:schemeClr val="bg1"/>
                </a:solidFill>
              </a:rPr>
              <a:t>SP</a:t>
            </a:r>
            <a:r>
              <a:rPr lang="en-GB" altLang="de-DE" dirty="0" smtClean="0">
                <a:solidFill>
                  <a:schemeClr val="bg1"/>
                </a:solidFill>
              </a:rPr>
              <a:t>-150221, </a:t>
            </a:r>
            <a:r>
              <a:rPr lang="en-GB" altLang="de-DE" dirty="0" err="1" smtClean="0">
                <a:solidFill>
                  <a:schemeClr val="bg1"/>
                </a:solidFill>
              </a:rPr>
              <a:t>TSG</a:t>
            </a:r>
            <a:r>
              <a:rPr lang="en-GB" altLang="de-DE" dirty="0" smtClean="0">
                <a:solidFill>
                  <a:schemeClr val="bg1"/>
                </a:solidFill>
              </a:rPr>
              <a:t> </a:t>
            </a:r>
            <a:r>
              <a:rPr lang="en-GB" altLang="de-DE" dirty="0" err="1" smtClean="0">
                <a:solidFill>
                  <a:schemeClr val="bg1"/>
                </a:solidFill>
              </a:rPr>
              <a:t>SA#68</a:t>
            </a:r>
            <a:r>
              <a:rPr lang="en-GB" altLang="de-DE" baseline="0" dirty="0" smtClean="0">
                <a:solidFill>
                  <a:schemeClr val="bg1"/>
                </a:solidFill>
              </a:rPr>
              <a:t> </a:t>
            </a:r>
            <a:r>
              <a:rPr lang="en-GB" altLang="de-DE" dirty="0" smtClean="0">
                <a:solidFill>
                  <a:schemeClr val="bg1"/>
                </a:solidFill>
              </a:rPr>
              <a:t>Malmö, Sweden, June 17-19</a:t>
            </a:r>
            <a:r>
              <a:rPr lang="en-GB" altLang="de-DE" baseline="0" dirty="0" smtClean="0">
                <a:solidFill>
                  <a:schemeClr val="bg1"/>
                </a:solidFill>
              </a:rPr>
              <a:t>, 2015</a:t>
            </a:r>
            <a:endParaRPr lang="en-GB" altLang="de-DE" dirty="0" smtClean="0">
              <a:solidFill>
                <a:schemeClr val="bg1"/>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fld id="{406A5327-991E-4222-B7ED-0A22C893D7CF}" type="slidenum">
              <a:rPr lang="en-GB" sz="1100" smtClean="0">
                <a:solidFill>
                  <a:schemeClr val="bg1"/>
                </a:solidFill>
              </a:rPr>
              <a:pPr eaLnBrk="1" hangingPunct="1">
                <a:defRPr/>
              </a:pPr>
              <a:t>‹#›</a:t>
            </a:fld>
            <a:endParaRPr lang="en-GB" sz="110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4791" r:id="rId1"/>
    <p:sldLayoutId id="2147484792" r:id="rId2"/>
    <p:sldLayoutId id="2147484793" r:id="rId3"/>
    <p:sldLayoutId id="2147484794" r:id="rId4"/>
    <p:sldLayoutId id="2147484795" r:id="rId5"/>
    <p:sldLayoutId id="2147484796" r:id="rId6"/>
    <p:sldLayoutId id="2147484797" r:id="rId7"/>
    <p:sldLayoutId id="2147484798" r:id="rId8"/>
    <p:sldLayoutId id="2147484799" r:id="rId9"/>
    <p:sldLayoutId id="2147484800" r:id="rId10"/>
    <p:sldLayoutId id="2147484801" r:id="rId11"/>
    <p:sldLayoutId id="2147484802" r:id="rId12"/>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hyperlink" Target="http://technical.openmobilealliance.org/API/APIsInventory.aspx"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descr="3GPP_TM_RD.jpg"/>
          <p:cNvPicPr>
            <a:picLocks noChangeAspect="1"/>
          </p:cNvPicPr>
          <p:nvPr/>
        </p:nvPicPr>
        <p:blipFill>
          <a:blip r:embed="rId3" cstate="print">
            <a:clrChange>
              <a:clrFrom>
                <a:srgbClr val="FEFEFE"/>
              </a:clrFrom>
              <a:clrTo>
                <a:srgbClr val="FEFEFE">
                  <a:alpha val="0"/>
                </a:srgbClr>
              </a:clrTo>
            </a:clrChange>
            <a:lum bright="70000" contrast="-70000"/>
            <a:extLst>
              <a:ext uri="{28A0092B-C50C-407E-A947-70E740481C1C}">
                <a14:useLocalDpi xmlns:a14="http://schemas.microsoft.com/office/drawing/2010/main" xmlns="" val="0"/>
              </a:ext>
            </a:extLst>
          </a:blip>
          <a:srcRect/>
          <a:stretch>
            <a:fillRect/>
          </a:stretch>
        </p:blipFill>
        <p:spPr bwMode="auto">
          <a:xfrm>
            <a:off x="762000" y="1209675"/>
            <a:ext cx="7620000" cy="4438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717550" y="1411288"/>
            <a:ext cx="7813675" cy="4100512"/>
          </a:xfrm>
        </p:spPr>
        <p:txBody>
          <a:bodyPr>
            <a:normAutofit/>
          </a:bodyPr>
          <a:lstStyle/>
          <a:p>
            <a:pPr eaLnBrk="1" hangingPunct="1">
              <a:defRPr/>
            </a:pPr>
            <a:r>
              <a:rPr lang="en-US" dirty="0" smtClean="0">
                <a:effectLst>
                  <a:outerShdw blurRad="38100" dist="38100" dir="2700000" algn="tl">
                    <a:srgbClr val="C0C0C0"/>
                  </a:outerShdw>
                </a:effectLst>
              </a:rPr>
              <a:t/>
            </a:r>
            <a:br>
              <a:rPr lang="en-US" dirty="0" smtClean="0">
                <a:effectLst>
                  <a:outerShdw blurRad="38100" dist="38100" dir="2700000" algn="tl">
                    <a:srgbClr val="C0C0C0"/>
                  </a:outerShdw>
                </a:effectLst>
              </a:rPr>
            </a:br>
            <a:r>
              <a:rPr lang="en-US" sz="2800" dirty="0" smtClean="0">
                <a:effectLst>
                  <a:outerShdw blurRad="38100" dist="38100" dir="2700000" algn="tl">
                    <a:srgbClr val="C0C0C0"/>
                  </a:outerShdw>
                </a:effectLst>
              </a:rPr>
              <a:t/>
            </a:r>
            <a:br>
              <a:rPr lang="en-US" sz="2800" dirty="0" smtClean="0">
                <a:effectLst>
                  <a:outerShdw blurRad="38100" dist="38100" dir="2700000" algn="tl">
                    <a:srgbClr val="C0C0C0"/>
                  </a:outerShdw>
                </a:effectLst>
              </a:rPr>
            </a:br>
            <a:endParaRPr lang="en-GB" sz="2800" dirty="0" smtClean="0">
              <a:effectLst>
                <a:outerShdw blurRad="38100" dist="38100" dir="2700000" algn="tl">
                  <a:srgbClr val="C0C0C0"/>
                </a:outerShdw>
              </a:effectLst>
            </a:endParaRPr>
          </a:p>
        </p:txBody>
      </p:sp>
      <p:sp>
        <p:nvSpPr>
          <p:cNvPr id="3076" name="Subtitle 6"/>
          <p:cNvSpPr>
            <a:spLocks noGrp="1"/>
          </p:cNvSpPr>
          <p:nvPr>
            <p:ph type="subTitle" idx="4294967295"/>
          </p:nvPr>
        </p:nvSpPr>
        <p:spPr>
          <a:xfrm>
            <a:off x="1371600" y="3886200"/>
            <a:ext cx="6400800" cy="1752600"/>
          </a:xfrm>
        </p:spPr>
        <p:txBody>
          <a:bodyPr/>
          <a:lstStyle/>
          <a:p>
            <a:pPr marL="0" indent="0" algn="ctr" eaLnBrk="1" hangingPunct="1">
              <a:buFontTx/>
              <a:buNone/>
            </a:pPr>
            <a:r>
              <a:rPr lang="fr-FR" altLang="de-DE" sz="2400" dirty="0" smtClean="0">
                <a:latin typeface="Arial" charset="0"/>
              </a:rPr>
              <a:t>Frank Mademann, SA2 Chairman (Huawei)</a:t>
            </a:r>
          </a:p>
          <a:p>
            <a:pPr marL="0" indent="0" algn="ctr" eaLnBrk="1" hangingPunct="1">
              <a:buFontTx/>
              <a:buNone/>
            </a:pPr>
            <a:r>
              <a:rPr lang="fr-FR" altLang="de-DE" sz="2400" dirty="0" smtClean="0">
                <a:latin typeface="Arial" charset="0"/>
              </a:rPr>
              <a:t>Maurice Pope, SA2 Support (MCC)</a:t>
            </a:r>
            <a:endParaRPr lang="de-DE" altLang="de-DE" sz="2400" dirty="0" smtClean="0">
              <a:latin typeface="Arial" charset="0"/>
            </a:endParaRPr>
          </a:p>
        </p:txBody>
      </p:sp>
      <p:sp>
        <p:nvSpPr>
          <p:cNvPr id="12351" name="Text Box 63"/>
          <p:cNvSpPr txBox="1">
            <a:spLocks noChangeArrowheads="1"/>
          </p:cNvSpPr>
          <p:nvPr/>
        </p:nvSpPr>
        <p:spPr bwMode="auto">
          <a:xfrm>
            <a:off x="693738" y="1989138"/>
            <a:ext cx="7761287" cy="1384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3200" dirty="0" smtClean="0">
                <a:solidFill>
                  <a:srgbClr val="FF3300"/>
                </a:solidFill>
                <a:effectLst>
                  <a:outerShdw blurRad="38100" dist="38100" dir="2700000" algn="tl">
                    <a:srgbClr val="C0C0C0"/>
                  </a:outerShdw>
                </a:effectLst>
                <a:latin typeface="Calibri" pitchFamily="34" charset="0"/>
              </a:rPr>
              <a:t>TSG SA WG2 Report and Questions for Advice</a:t>
            </a:r>
            <a:br>
              <a:rPr lang="en-GB" sz="3200" dirty="0" smtClean="0">
                <a:solidFill>
                  <a:srgbClr val="FF3300"/>
                </a:solidFill>
                <a:effectLst>
                  <a:outerShdw blurRad="38100" dist="38100" dir="2700000" algn="tl">
                    <a:srgbClr val="C0C0C0"/>
                  </a:outerShdw>
                </a:effectLst>
                <a:latin typeface="Calibri" pitchFamily="34" charset="0"/>
              </a:rPr>
            </a:br>
            <a:r>
              <a:rPr lang="en-GB" sz="3200" dirty="0" smtClean="0">
                <a:solidFill>
                  <a:srgbClr val="FF3300"/>
                </a:solidFill>
                <a:effectLst>
                  <a:outerShdw blurRad="38100" dist="38100" dir="2700000" algn="tl">
                    <a:srgbClr val="C0C0C0"/>
                  </a:outerShdw>
                </a:effectLst>
                <a:latin typeface="Calibri" pitchFamily="34" charset="0"/>
              </a:rPr>
              <a:t>at TSG SA#68</a:t>
            </a:r>
            <a:br>
              <a:rPr lang="en-GB" sz="3200" dirty="0" smtClean="0">
                <a:solidFill>
                  <a:srgbClr val="FF3300"/>
                </a:solidFill>
                <a:effectLst>
                  <a:outerShdw blurRad="38100" dist="38100" dir="2700000" algn="tl">
                    <a:srgbClr val="C0C0C0"/>
                  </a:outerShdw>
                </a:effectLst>
                <a:latin typeface="Calibri" pitchFamily="34" charset="0"/>
              </a:rPr>
            </a:br>
            <a:r>
              <a:rPr lang="en-GB" sz="2000" dirty="0" smtClean="0">
                <a:solidFill>
                  <a:srgbClr val="948A54"/>
                </a:solidFill>
                <a:effectLst>
                  <a:outerShdw blurRad="38100" dist="38100" dir="2700000" algn="tl">
                    <a:srgbClr val="C0C0C0"/>
                  </a:outerShdw>
                </a:effectLst>
                <a:latin typeface="Calibri" pitchFamily="34" charset="0"/>
              </a:rPr>
              <a:t>(agenda item 7.2)</a:t>
            </a:r>
            <a:endParaRPr lang="en-US" sz="2000" dirty="0" smtClean="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smtClean="0"/>
              <a:t>1) General Aspects (7/8)</a:t>
            </a:r>
            <a:br>
              <a:rPr lang="de-DE" altLang="de-DE" dirty="0" smtClean="0"/>
            </a:br>
            <a:r>
              <a:rPr lang="de-DE" altLang="de-DE" dirty="0" smtClean="0"/>
              <a:t>Document Handling / Meeting</a:t>
            </a:r>
            <a:endParaRPr lang="de-DE" dirty="0"/>
          </a:p>
        </p:txBody>
      </p:sp>
      <p:sp>
        <p:nvSpPr>
          <p:cNvPr id="26" name="TextBox 11"/>
          <p:cNvSpPr txBox="1">
            <a:spLocks noChangeArrowheads="1"/>
          </p:cNvSpPr>
          <p:nvPr/>
        </p:nvSpPr>
        <p:spPr bwMode="auto">
          <a:xfrm>
            <a:off x="6283325" y="6346825"/>
            <a:ext cx="17113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SA2 meetings</a:t>
            </a:r>
          </a:p>
        </p:txBody>
      </p:sp>
      <p:sp>
        <p:nvSpPr>
          <p:cNvPr id="27" name="TextBox 12"/>
          <p:cNvSpPr txBox="1">
            <a:spLocks noChangeArrowheads="1"/>
          </p:cNvSpPr>
          <p:nvPr/>
        </p:nvSpPr>
        <p:spPr bwMode="auto">
          <a:xfrm rot="16200000">
            <a:off x="-915475" y="3556000"/>
            <a:ext cx="20828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a:t>Number of Tdocs</a:t>
            </a:r>
          </a:p>
        </p:txBody>
      </p:sp>
      <p:cxnSp>
        <p:nvCxnSpPr>
          <p:cNvPr id="28" name="Straight Connector 11"/>
          <p:cNvCxnSpPr>
            <a:cxnSpLocks noChangeShapeType="1"/>
          </p:cNvCxnSpPr>
          <p:nvPr/>
        </p:nvCxnSpPr>
        <p:spPr bwMode="auto">
          <a:xfrm flipV="1">
            <a:off x="1206457" y="6003235"/>
            <a:ext cx="1266399" cy="3902"/>
          </a:xfrm>
          <a:prstGeom prst="line">
            <a:avLst/>
          </a:prstGeom>
          <a:noFill/>
          <a:ln w="28575" algn="ctr">
            <a:solidFill>
              <a:srgbClr val="7030A0"/>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9" name="Straight Connector 14"/>
          <p:cNvCxnSpPr>
            <a:cxnSpLocks noChangeShapeType="1"/>
          </p:cNvCxnSpPr>
          <p:nvPr/>
        </p:nvCxnSpPr>
        <p:spPr bwMode="auto">
          <a:xfrm>
            <a:off x="2584174" y="5995283"/>
            <a:ext cx="938254" cy="7952"/>
          </a:xfrm>
          <a:prstGeom prst="line">
            <a:avLst/>
          </a:prstGeom>
          <a:noFill/>
          <a:ln w="28575" algn="ctr">
            <a:solidFill>
              <a:srgbClr val="0070C0"/>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30" name="Straight Connector 16"/>
          <p:cNvCxnSpPr>
            <a:cxnSpLocks noChangeShapeType="1"/>
          </p:cNvCxnSpPr>
          <p:nvPr/>
        </p:nvCxnSpPr>
        <p:spPr bwMode="auto">
          <a:xfrm>
            <a:off x="5152445" y="5995283"/>
            <a:ext cx="2107096" cy="0"/>
          </a:xfrm>
          <a:prstGeom prst="line">
            <a:avLst/>
          </a:prstGeom>
          <a:noFill/>
          <a:ln w="28575" algn="ctr">
            <a:solidFill>
              <a:srgbClr val="00B050"/>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31" name="TextBox 26"/>
          <p:cNvSpPr txBox="1">
            <a:spLocks noChangeArrowheads="1"/>
          </p:cNvSpPr>
          <p:nvPr/>
        </p:nvSpPr>
        <p:spPr bwMode="auto">
          <a:xfrm>
            <a:off x="2663710" y="6008688"/>
            <a:ext cx="88582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70C0"/>
                </a:solidFill>
                <a:latin typeface="Arial Black" pitchFamily="34" charset="0"/>
              </a:rPr>
              <a:t>Rel-10</a:t>
            </a:r>
          </a:p>
        </p:txBody>
      </p:sp>
      <p:sp>
        <p:nvSpPr>
          <p:cNvPr id="32" name="TextBox 27"/>
          <p:cNvSpPr txBox="1">
            <a:spLocks noChangeArrowheads="1"/>
          </p:cNvSpPr>
          <p:nvPr/>
        </p:nvSpPr>
        <p:spPr bwMode="auto">
          <a:xfrm>
            <a:off x="5716790" y="6003041"/>
            <a:ext cx="88582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B050"/>
                </a:solidFill>
                <a:latin typeface="Arial Black" pitchFamily="34" charset="0"/>
              </a:rPr>
              <a:t>Rel-12</a:t>
            </a:r>
          </a:p>
        </p:txBody>
      </p:sp>
      <p:cxnSp>
        <p:nvCxnSpPr>
          <p:cNvPr id="33" name="Straight Connector 31"/>
          <p:cNvCxnSpPr>
            <a:cxnSpLocks noChangeShapeType="1"/>
          </p:cNvCxnSpPr>
          <p:nvPr/>
        </p:nvCxnSpPr>
        <p:spPr bwMode="auto">
          <a:xfrm>
            <a:off x="3625795" y="6003235"/>
            <a:ext cx="1415332" cy="0"/>
          </a:xfrm>
          <a:prstGeom prst="line">
            <a:avLst/>
          </a:prstGeom>
          <a:noFill/>
          <a:ln w="28575" algn="ctr">
            <a:solidFill>
              <a:srgbClr val="663300"/>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34" name="TextBox 33"/>
          <p:cNvSpPr txBox="1">
            <a:spLocks noChangeArrowheads="1"/>
          </p:cNvSpPr>
          <p:nvPr/>
        </p:nvSpPr>
        <p:spPr bwMode="auto">
          <a:xfrm>
            <a:off x="3913473" y="5988400"/>
            <a:ext cx="88741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663300"/>
                </a:solidFill>
                <a:latin typeface="Arial Black" pitchFamily="34" charset="0"/>
              </a:rPr>
              <a:t>Rel-11</a:t>
            </a:r>
          </a:p>
        </p:txBody>
      </p:sp>
      <p:sp>
        <p:nvSpPr>
          <p:cNvPr id="35" name="TextBox 25"/>
          <p:cNvSpPr txBox="1">
            <a:spLocks noChangeArrowheads="1"/>
          </p:cNvSpPr>
          <p:nvPr/>
        </p:nvSpPr>
        <p:spPr bwMode="auto">
          <a:xfrm>
            <a:off x="1268582" y="6009834"/>
            <a:ext cx="750887"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7030A0"/>
                </a:solidFill>
                <a:latin typeface="Arial Black" pitchFamily="34" charset="0"/>
              </a:rPr>
              <a:t>Rel-9</a:t>
            </a:r>
          </a:p>
        </p:txBody>
      </p:sp>
      <p:sp>
        <p:nvSpPr>
          <p:cNvPr id="36" name="TextBox 27"/>
          <p:cNvSpPr txBox="1">
            <a:spLocks noChangeArrowheads="1"/>
          </p:cNvSpPr>
          <p:nvPr/>
        </p:nvSpPr>
        <p:spPr bwMode="auto">
          <a:xfrm>
            <a:off x="7664141" y="5986376"/>
            <a:ext cx="886461"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0000"/>
                </a:solidFill>
                <a:latin typeface="Arial Black" pitchFamily="34" charset="0"/>
              </a:rPr>
              <a:t>Rel-13</a:t>
            </a:r>
            <a:endParaRPr lang="de-DE" altLang="de-DE" sz="1600" dirty="0">
              <a:solidFill>
                <a:srgbClr val="FF0000"/>
              </a:solidFill>
              <a:latin typeface="Arial Black" pitchFamily="34" charset="0"/>
            </a:endParaRPr>
          </a:p>
        </p:txBody>
      </p:sp>
      <p:cxnSp>
        <p:nvCxnSpPr>
          <p:cNvPr id="37" name="Straight Connector 16"/>
          <p:cNvCxnSpPr>
            <a:cxnSpLocks noChangeShapeType="1"/>
          </p:cNvCxnSpPr>
          <p:nvPr/>
        </p:nvCxnSpPr>
        <p:spPr bwMode="auto">
          <a:xfrm>
            <a:off x="7378810" y="5995283"/>
            <a:ext cx="1645920" cy="0"/>
          </a:xfrm>
          <a:prstGeom prst="line">
            <a:avLst/>
          </a:prstGeom>
          <a:noFill/>
          <a:ln w="28575" algn="ctr">
            <a:solidFill>
              <a:srgbClr val="FF0000"/>
            </a:solidFill>
            <a:round/>
            <a:headEnd type="oval" w="med" len="med"/>
            <a:tailEnd type="non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graphicFrame>
        <p:nvGraphicFramePr>
          <p:cNvPr id="17" name="Chart 16"/>
          <p:cNvGraphicFramePr>
            <a:graphicFrameLocks/>
          </p:cNvGraphicFramePr>
          <p:nvPr/>
        </p:nvGraphicFramePr>
        <p:xfrm>
          <a:off x="532263" y="1419366"/>
          <a:ext cx="8492467" cy="453616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9108225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smtClean="0"/>
              <a:t>1) General Aspects (8/8)</a:t>
            </a:r>
            <a:br>
              <a:rPr lang="de-DE" altLang="de-DE" dirty="0" smtClean="0"/>
            </a:br>
            <a:r>
              <a:rPr lang="de-DE" altLang="de-DE" dirty="0" smtClean="0"/>
              <a:t>SA2 Agreed CRs by Release / Meeting</a:t>
            </a:r>
            <a:endParaRPr lang="de-DE" dirty="0"/>
          </a:p>
        </p:txBody>
      </p:sp>
      <p:sp>
        <p:nvSpPr>
          <p:cNvPr id="3" name="Content Placeholder 2"/>
          <p:cNvSpPr>
            <a:spLocks noGrp="1"/>
          </p:cNvSpPr>
          <p:nvPr>
            <p:ph idx="1"/>
          </p:nvPr>
        </p:nvSpPr>
        <p:spPr/>
        <p:txBody>
          <a:bodyPr/>
          <a:lstStyle/>
          <a:p>
            <a:pPr marL="0" indent="0">
              <a:buNone/>
            </a:pPr>
            <a:endParaRPr lang="de-DE" dirty="0" smtClean="0">
              <a:solidFill>
                <a:srgbClr val="62A14D"/>
              </a:solidFill>
            </a:endParaRPr>
          </a:p>
          <a:p>
            <a:pPr marL="0" indent="0">
              <a:buNone/>
            </a:pPr>
            <a:endParaRPr lang="de-DE" dirty="0"/>
          </a:p>
        </p:txBody>
      </p:sp>
      <p:cxnSp>
        <p:nvCxnSpPr>
          <p:cNvPr id="6" name="Straight Connector 11"/>
          <p:cNvCxnSpPr>
            <a:cxnSpLocks noChangeShapeType="1"/>
          </p:cNvCxnSpPr>
          <p:nvPr/>
        </p:nvCxnSpPr>
        <p:spPr bwMode="auto">
          <a:xfrm flipV="1">
            <a:off x="905834" y="6106602"/>
            <a:ext cx="1026333" cy="3686"/>
          </a:xfrm>
          <a:prstGeom prst="line">
            <a:avLst/>
          </a:prstGeom>
          <a:noFill/>
          <a:ln w="28575" algn="ctr">
            <a:solidFill>
              <a:srgbClr val="7030A0"/>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7" name="Straight Connector 14"/>
          <p:cNvCxnSpPr>
            <a:cxnSpLocks noChangeShapeType="1"/>
          </p:cNvCxnSpPr>
          <p:nvPr/>
        </p:nvCxnSpPr>
        <p:spPr bwMode="auto">
          <a:xfrm>
            <a:off x="2045876" y="6116638"/>
            <a:ext cx="1050060" cy="0"/>
          </a:xfrm>
          <a:prstGeom prst="line">
            <a:avLst/>
          </a:prstGeom>
          <a:noFill/>
          <a:ln w="28575" algn="ctr">
            <a:solidFill>
              <a:srgbClr val="0070C0"/>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8" name="Straight Connector 16"/>
          <p:cNvCxnSpPr>
            <a:cxnSpLocks noChangeShapeType="1"/>
          </p:cNvCxnSpPr>
          <p:nvPr/>
        </p:nvCxnSpPr>
        <p:spPr bwMode="auto">
          <a:xfrm flipV="1">
            <a:off x="5092630" y="6090699"/>
            <a:ext cx="2143057" cy="19588"/>
          </a:xfrm>
          <a:prstGeom prst="line">
            <a:avLst/>
          </a:prstGeom>
          <a:noFill/>
          <a:ln w="28575" algn="ctr">
            <a:solidFill>
              <a:srgbClr val="00B050"/>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9" name="TextBox 26"/>
          <p:cNvSpPr txBox="1">
            <a:spLocks noChangeArrowheads="1"/>
          </p:cNvSpPr>
          <p:nvPr/>
        </p:nvSpPr>
        <p:spPr bwMode="auto">
          <a:xfrm>
            <a:off x="2103747" y="6132936"/>
            <a:ext cx="88582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70C0"/>
                </a:solidFill>
                <a:latin typeface="Arial Black" pitchFamily="34" charset="0"/>
              </a:rPr>
              <a:t>Rel-10</a:t>
            </a:r>
          </a:p>
        </p:txBody>
      </p:sp>
      <p:sp>
        <p:nvSpPr>
          <p:cNvPr id="10" name="TextBox 27"/>
          <p:cNvSpPr txBox="1">
            <a:spLocks noChangeArrowheads="1"/>
          </p:cNvSpPr>
          <p:nvPr/>
        </p:nvSpPr>
        <p:spPr bwMode="auto">
          <a:xfrm>
            <a:off x="5619776" y="6105978"/>
            <a:ext cx="88582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B050"/>
                </a:solidFill>
                <a:latin typeface="Arial Black" pitchFamily="34" charset="0"/>
              </a:rPr>
              <a:t>Rel-12</a:t>
            </a:r>
          </a:p>
        </p:txBody>
      </p:sp>
      <p:cxnSp>
        <p:nvCxnSpPr>
          <p:cNvPr id="11" name="Straight Connector 31"/>
          <p:cNvCxnSpPr>
            <a:cxnSpLocks noChangeShapeType="1"/>
          </p:cNvCxnSpPr>
          <p:nvPr/>
        </p:nvCxnSpPr>
        <p:spPr bwMode="auto">
          <a:xfrm flipV="1">
            <a:off x="3186534" y="6110288"/>
            <a:ext cx="1800579" cy="3178"/>
          </a:xfrm>
          <a:prstGeom prst="line">
            <a:avLst/>
          </a:prstGeom>
          <a:noFill/>
          <a:ln w="28575" algn="ctr">
            <a:solidFill>
              <a:srgbClr val="663300"/>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2" name="TextBox 33"/>
          <p:cNvSpPr txBox="1">
            <a:spLocks noChangeArrowheads="1"/>
          </p:cNvSpPr>
          <p:nvPr/>
        </p:nvSpPr>
        <p:spPr bwMode="auto">
          <a:xfrm>
            <a:off x="3614332" y="6113783"/>
            <a:ext cx="88741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663300"/>
                </a:solidFill>
                <a:latin typeface="Arial Black" pitchFamily="34" charset="0"/>
              </a:rPr>
              <a:t>Rel-11</a:t>
            </a:r>
          </a:p>
        </p:txBody>
      </p:sp>
      <p:sp>
        <p:nvSpPr>
          <p:cNvPr id="13" name="TextBox 25"/>
          <p:cNvSpPr txBox="1">
            <a:spLocks noChangeArrowheads="1"/>
          </p:cNvSpPr>
          <p:nvPr/>
        </p:nvSpPr>
        <p:spPr bwMode="auto">
          <a:xfrm>
            <a:off x="1129374" y="6113463"/>
            <a:ext cx="750887"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a:solidFill>
                  <a:srgbClr val="7030A0"/>
                </a:solidFill>
                <a:latin typeface="Arial Black" pitchFamily="34" charset="0"/>
              </a:rPr>
              <a:t>Rel-9</a:t>
            </a:r>
          </a:p>
        </p:txBody>
      </p:sp>
      <p:sp>
        <p:nvSpPr>
          <p:cNvPr id="14" name="TextBox 11"/>
          <p:cNvSpPr txBox="1">
            <a:spLocks noChangeArrowheads="1"/>
          </p:cNvSpPr>
          <p:nvPr/>
        </p:nvSpPr>
        <p:spPr bwMode="auto">
          <a:xfrm>
            <a:off x="6283325" y="6346825"/>
            <a:ext cx="17113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SA2 meetings</a:t>
            </a:r>
          </a:p>
        </p:txBody>
      </p:sp>
      <p:sp>
        <p:nvSpPr>
          <p:cNvPr id="15" name="TextBox 12"/>
          <p:cNvSpPr txBox="1">
            <a:spLocks noChangeArrowheads="1"/>
          </p:cNvSpPr>
          <p:nvPr/>
        </p:nvSpPr>
        <p:spPr bwMode="auto">
          <a:xfrm rot="16200000">
            <a:off x="-725488" y="3554413"/>
            <a:ext cx="1865313"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Number of CRs</a:t>
            </a:r>
          </a:p>
        </p:txBody>
      </p:sp>
      <p:sp>
        <p:nvSpPr>
          <p:cNvPr id="20" name="TextBox 27"/>
          <p:cNvSpPr txBox="1">
            <a:spLocks noChangeArrowheads="1"/>
          </p:cNvSpPr>
          <p:nvPr/>
        </p:nvSpPr>
        <p:spPr bwMode="auto">
          <a:xfrm>
            <a:off x="7624780" y="6101267"/>
            <a:ext cx="886461"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0000"/>
                </a:solidFill>
                <a:latin typeface="Arial Black" pitchFamily="34" charset="0"/>
              </a:rPr>
              <a:t>Rel-13</a:t>
            </a:r>
            <a:endParaRPr lang="de-DE" altLang="de-DE" sz="1600" dirty="0">
              <a:solidFill>
                <a:srgbClr val="FF0000"/>
              </a:solidFill>
              <a:latin typeface="Arial Black" pitchFamily="34" charset="0"/>
            </a:endParaRPr>
          </a:p>
        </p:txBody>
      </p:sp>
      <p:cxnSp>
        <p:nvCxnSpPr>
          <p:cNvPr id="21" name="Straight Connector 16"/>
          <p:cNvCxnSpPr>
            <a:cxnSpLocks noChangeShapeType="1"/>
          </p:cNvCxnSpPr>
          <p:nvPr/>
        </p:nvCxnSpPr>
        <p:spPr bwMode="auto">
          <a:xfrm flipV="1">
            <a:off x="7333356" y="6082748"/>
            <a:ext cx="1572105" cy="11638"/>
          </a:xfrm>
          <a:prstGeom prst="line">
            <a:avLst/>
          </a:prstGeom>
          <a:noFill/>
          <a:ln w="28575" algn="ctr">
            <a:solidFill>
              <a:srgbClr val="FF0000"/>
            </a:solidFill>
            <a:round/>
            <a:headEnd type="oval" w="med" len="med"/>
            <a:tailEnd type="non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19" name="TextBox 18"/>
          <p:cNvSpPr txBox="1"/>
          <p:nvPr/>
        </p:nvSpPr>
        <p:spPr>
          <a:xfrm>
            <a:off x="3296365" y="1812620"/>
            <a:ext cx="3116559" cy="830997"/>
          </a:xfrm>
          <a:prstGeom prst="rect">
            <a:avLst/>
          </a:prstGeom>
          <a:noFill/>
        </p:spPr>
        <p:txBody>
          <a:bodyPr wrap="square" rtlCol="0">
            <a:spAutoFit/>
          </a:bodyPr>
          <a:lstStyle/>
          <a:p>
            <a:r>
              <a:rPr lang="de-DE" sz="1600" dirty="0" smtClean="0"/>
              <a:t>Light Blue indicates Rel-8 only. </a:t>
            </a:r>
            <a:br>
              <a:rPr lang="de-DE" sz="1600" dirty="0" smtClean="0"/>
            </a:br>
            <a:r>
              <a:rPr lang="de-DE" sz="1600" dirty="0" smtClean="0"/>
              <a:t/>
            </a:r>
            <a:br>
              <a:rPr lang="de-DE" sz="1600" dirty="0" smtClean="0"/>
            </a:br>
            <a:r>
              <a:rPr lang="de-DE" sz="1600" dirty="0" smtClean="0"/>
              <a:t>Rel-7 and before are not shown.</a:t>
            </a:r>
            <a:endParaRPr lang="de-DE" sz="1600" dirty="0"/>
          </a:p>
        </p:txBody>
      </p:sp>
      <p:graphicFrame>
        <p:nvGraphicFramePr>
          <p:cNvPr id="23" name="Chart 22"/>
          <p:cNvGraphicFramePr/>
          <p:nvPr>
            <p:extLst>
              <p:ext uri="{D42A27DB-BD31-4B8C-83A1-F6EECF244321}">
                <p14:modId xmlns:p14="http://schemas.microsoft.com/office/powerpoint/2010/main" xmlns="" val="3548412713"/>
              </p:ext>
            </p:extLst>
          </p:nvPr>
        </p:nvGraphicFramePr>
        <p:xfrm>
          <a:off x="103367" y="1350335"/>
          <a:ext cx="9040633" cy="496300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8170192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SA#67,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b="1" i="1" dirty="0" smtClean="0"/>
              <a:t>2.1) </a:t>
            </a:r>
            <a:r>
              <a:rPr lang="en-GB" sz="2000" b="1" i="1" dirty="0" err="1" smtClean="0"/>
              <a:t>Rel</a:t>
            </a:r>
            <a:r>
              <a:rPr lang="en-GB" sz="2000" b="1" i="1" dirty="0" smtClean="0"/>
              <a:t>-11 and before Maintenance</a:t>
            </a:r>
          </a:p>
          <a:p>
            <a:pPr lvl="1" eaLnBrk="1" hangingPunct="1">
              <a:defRPr/>
            </a:pPr>
            <a:r>
              <a:rPr lang="en-GB" sz="2000" dirty="0" smtClean="0">
                <a:solidFill>
                  <a:schemeClr val="bg1">
                    <a:lumMod val="65000"/>
                  </a:schemeClr>
                </a:solidFill>
              </a:rPr>
              <a:t>2.2) </a:t>
            </a:r>
            <a:r>
              <a:rPr lang="en-GB" sz="2000" dirty="0" err="1">
                <a:solidFill>
                  <a:schemeClr val="bg1">
                    <a:lumMod val="65000"/>
                  </a:schemeClr>
                </a:solidFill>
              </a:rPr>
              <a:t>Rel</a:t>
            </a:r>
            <a:r>
              <a:rPr lang="en-GB" sz="2000" dirty="0">
                <a:solidFill>
                  <a:schemeClr val="bg1">
                    <a:lumMod val="65000"/>
                  </a:schemeClr>
                </a:solidFill>
              </a:rPr>
              <a:t>-12 Work and Maintenance</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2.3) </a:t>
            </a:r>
            <a:r>
              <a:rPr lang="en-GB" sz="2000" dirty="0" err="1" smtClean="0">
                <a:solidFill>
                  <a:schemeClr val="bg1">
                    <a:lumMod val="65000"/>
                  </a:schemeClr>
                </a:solidFill>
              </a:rPr>
              <a:t>Rel</a:t>
            </a:r>
            <a:r>
              <a:rPr lang="en-GB" sz="2000" dirty="0" smtClean="0">
                <a:solidFill>
                  <a:schemeClr val="bg1">
                    <a:lumMod val="65000"/>
                  </a:schemeClr>
                </a:solidFill>
              </a:rPr>
              <a:t>-13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10244" name="Text Box 3"/>
          <p:cNvSpPr txBox="1">
            <a:spLocks noChangeArrowheads="1"/>
          </p:cNvSpPr>
          <p:nvPr/>
        </p:nvSpPr>
        <p:spPr bwMode="auto">
          <a:xfrm>
            <a:off x="77788" y="2593975"/>
            <a:ext cx="457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sz="3600" dirty="0" smtClean="0"/>
              <a:t>2.1) Pre-Rel-12 Maintenance (1/1)</a:t>
            </a:r>
            <a:endParaRPr lang="de-DE" altLang="de-DE" sz="4000" dirty="0" smtClean="0"/>
          </a:p>
        </p:txBody>
      </p:sp>
      <p:sp>
        <p:nvSpPr>
          <p:cNvPr id="11267" name="Content Placeholder 2"/>
          <p:cNvSpPr>
            <a:spLocks noGrp="1"/>
          </p:cNvSpPr>
          <p:nvPr>
            <p:ph idx="1"/>
          </p:nvPr>
        </p:nvSpPr>
        <p:spPr>
          <a:xfrm>
            <a:off x="457200" y="1431985"/>
            <a:ext cx="8501063" cy="1035170"/>
          </a:xfrm>
        </p:spPr>
        <p:txBody>
          <a:bodyPr/>
          <a:lstStyle/>
          <a:p>
            <a:pPr eaLnBrk="1" hangingPunct="1"/>
            <a:r>
              <a:rPr lang="de-DE" altLang="de-DE" dirty="0" smtClean="0"/>
              <a:t> Work Progress on Corrections</a:t>
            </a:r>
          </a:p>
          <a:p>
            <a:pPr eaLnBrk="1" hangingPunct="1"/>
            <a:r>
              <a:rPr lang="de-DE" altLang="de-DE" dirty="0" smtClean="0"/>
              <a:t> TEI extensively used to maintain past stable releases</a:t>
            </a:r>
          </a:p>
        </p:txBody>
      </p:sp>
      <p:graphicFrame>
        <p:nvGraphicFramePr>
          <p:cNvPr id="7" name="Table 6"/>
          <p:cNvGraphicFramePr>
            <a:graphicFrameLocks noGrp="1"/>
          </p:cNvGraphicFramePr>
          <p:nvPr>
            <p:extLst>
              <p:ext uri="{D42A27DB-BD31-4B8C-83A1-F6EECF244321}">
                <p14:modId xmlns:p14="http://schemas.microsoft.com/office/powerpoint/2010/main" xmlns="" val="192903650"/>
              </p:ext>
            </p:extLst>
          </p:nvPr>
        </p:nvGraphicFramePr>
        <p:xfrm>
          <a:off x="593700" y="2538637"/>
          <a:ext cx="7955282" cy="3199660"/>
        </p:xfrm>
        <a:graphic>
          <a:graphicData uri="http://schemas.openxmlformats.org/drawingml/2006/table">
            <a:tbl>
              <a:tblPr firstRow="1" bandRow="1"/>
              <a:tblGrid>
                <a:gridCol w="1633566"/>
                <a:gridCol w="455549"/>
                <a:gridCol w="442858"/>
                <a:gridCol w="493027"/>
                <a:gridCol w="514941"/>
                <a:gridCol w="416335"/>
                <a:gridCol w="514940"/>
                <a:gridCol w="473242"/>
                <a:gridCol w="447078"/>
                <a:gridCol w="472104"/>
                <a:gridCol w="524908"/>
                <a:gridCol w="514940"/>
                <a:gridCol w="525897"/>
                <a:gridCol w="525897"/>
              </a:tblGrid>
              <a:tr h="62179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SA</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7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56</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57</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58</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59</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60</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61</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62</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63</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64</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65</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66</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dirty="0" smtClean="0">
                          <a:solidFill>
                            <a:schemeClr val="tx1"/>
                          </a:solidFill>
                        </a:rPr>
                        <a:t>67</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kern="1200" dirty="0" smtClean="0">
                          <a:solidFill>
                            <a:schemeClr val="tx1"/>
                          </a:solidFill>
                          <a:latin typeface="+mn-lt"/>
                          <a:ea typeface="+mn-ea"/>
                          <a:cs typeface="+mn-cs"/>
                        </a:rPr>
                        <a:t>68</a:t>
                      </a:r>
                      <a:endParaRPr lang="en-US" sz="1800" b="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r>
              <a:tr h="62179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a:t>
                      </a:r>
                      <a:r>
                        <a:rPr lang="en-US" sz="1800" baseline="0" dirty="0" smtClean="0"/>
                        <a:t> Approved</a:t>
                      </a:r>
                      <a:endParaRPr lang="en-US" sz="1800" dirty="0" smtClean="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7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de-DE" sz="1800" dirty="0" smtClean="0"/>
                        <a:t>144</a:t>
                      </a:r>
                      <a:endParaRPr lang="de-DE"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50</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48</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24</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25</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8</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5</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4</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1</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14</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dirty="0" smtClean="0">
                          <a:solidFill>
                            <a:schemeClr val="tx1"/>
                          </a:solidFill>
                        </a:rPr>
                        <a:t>0</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1" dirty="0" smtClean="0">
                          <a:solidFill>
                            <a:srgbClr val="7030A0"/>
                          </a:solidFill>
                        </a:rPr>
                        <a:t>2</a:t>
                      </a:r>
                      <a:endParaRPr lang="en-US" sz="1800" b="1" dirty="0">
                        <a:solidFill>
                          <a:srgbClr val="7030A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r>
              <a:tr h="62179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sz="1800" dirty="0" smtClean="0"/>
                        <a:t>#</a:t>
                      </a:r>
                      <a:r>
                        <a:rPr lang="en-US" sz="1800" baseline="0" dirty="0" smtClean="0"/>
                        <a:t> Approved </a:t>
                      </a:r>
                      <a:r>
                        <a:rPr lang="en-US" sz="1800" b="0" baseline="0" dirty="0" err="1" smtClean="0"/>
                        <a:t>TEI</a:t>
                      </a:r>
                      <a:r>
                        <a:rPr lang="en-US" sz="1800" b="1" baseline="0" dirty="0" smtClean="0">
                          <a:solidFill>
                            <a:srgbClr val="7030A0"/>
                          </a:solidFill>
                          <a:sym typeface="Wingdings"/>
                        </a:rPr>
                        <a:t></a:t>
                      </a:r>
                      <a:endParaRPr lang="en-US" sz="1800" b="1" dirty="0">
                        <a:solidFill>
                          <a:srgbClr val="7030A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60000"/>
                        <a:lumOff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de-DE" sz="1800" dirty="0" smtClean="0"/>
                        <a:t>28</a:t>
                      </a:r>
                      <a:endParaRPr lang="de-DE"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0</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11</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23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t>10</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t>17</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t>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solidFill>
                            <a:schemeClr val="tx1"/>
                          </a:solidFill>
                        </a:rPr>
                        <a:t>18</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solidFill>
                            <a:schemeClr val="tx1"/>
                          </a:solidFill>
                        </a:rPr>
                        <a:t>0</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solidFill>
                            <a:schemeClr val="tx1"/>
                          </a:solidFill>
                        </a:rPr>
                        <a:t>11</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b="0" dirty="0" smtClean="0">
                          <a:solidFill>
                            <a:schemeClr val="tx1"/>
                          </a:solidFill>
                        </a:rPr>
                        <a:t>1</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b="1" dirty="0" smtClean="0">
                          <a:solidFill>
                            <a:srgbClr val="7030A0"/>
                          </a:solidFill>
                        </a:rPr>
                        <a:t>2</a:t>
                      </a:r>
                      <a:endParaRPr lang="en-US" sz="1800" b="1" dirty="0">
                        <a:solidFill>
                          <a:srgbClr val="7030A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r>
              <a:tr h="62179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sz="1800" dirty="0" smtClean="0"/>
                        <a:t># Noted</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7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de-DE" sz="1800" dirty="0" smtClean="0"/>
                        <a:t>146</a:t>
                      </a:r>
                      <a:endParaRPr lang="de-DE"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20</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43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11</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22</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10</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9</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2</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8</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4</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11</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dirty="0" smtClean="0">
                          <a:solidFill>
                            <a:schemeClr val="tx1"/>
                          </a:solidFill>
                        </a:rPr>
                        <a:t>0</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1" dirty="0" smtClean="0">
                          <a:solidFill>
                            <a:srgbClr val="7030A0"/>
                          </a:solidFill>
                        </a:rPr>
                        <a:t>0</a:t>
                      </a:r>
                      <a:endParaRPr lang="en-US" sz="1800" b="1" dirty="0">
                        <a:solidFill>
                          <a:srgbClr val="7030A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r>
              <a:tr h="6217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 Postponed </a:t>
                      </a:r>
                      <a:br>
                        <a:rPr lang="en-US" sz="1800" dirty="0" smtClean="0"/>
                      </a:br>
                      <a:r>
                        <a:rPr lang="en-US" sz="1800" dirty="0" smtClean="0"/>
                        <a:t>/ Not Handled</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C9DA92"/>
                    </a:solidFill>
                  </a:tcPr>
                </a:tc>
                <a:tc>
                  <a:txBody>
                    <a:bodyPr/>
                    <a:lstStyle/>
                    <a:p>
                      <a:pPr algn="r"/>
                      <a:r>
                        <a:rPr lang="de-DE" sz="1800" dirty="0" smtClean="0"/>
                        <a:t>75</a:t>
                      </a:r>
                      <a:endParaRPr lang="de-DE"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74</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32</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26</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17</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4</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7</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solidFill>
                            <a:schemeClr val="tx1"/>
                          </a:solidFill>
                        </a:rPr>
                        <a:t>2</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solidFill>
                            <a:schemeClr val="tx1"/>
                          </a:solidFill>
                        </a:rPr>
                        <a:t>0</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solidFill>
                            <a:schemeClr val="tx1"/>
                          </a:solidFill>
                        </a:rPr>
                        <a:t>0</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b="0" dirty="0" smtClean="0">
                          <a:solidFill>
                            <a:schemeClr val="tx1"/>
                          </a:solidFill>
                        </a:rPr>
                        <a:t>0</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b="1" dirty="0" smtClean="0">
                          <a:solidFill>
                            <a:srgbClr val="7030A0"/>
                          </a:solidFill>
                        </a:rPr>
                        <a:t>0</a:t>
                      </a:r>
                      <a:endParaRPr lang="en-US" sz="1800" b="1" dirty="0">
                        <a:solidFill>
                          <a:srgbClr val="7030A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r>
            </a:tbl>
          </a:graphicData>
        </a:graphic>
      </p:graphicFrame>
      <p:sp>
        <p:nvSpPr>
          <p:cNvPr id="11314" name="Rectangle 7"/>
          <p:cNvSpPr>
            <a:spLocks noChangeArrowheads="1"/>
          </p:cNvSpPr>
          <p:nvPr/>
        </p:nvSpPr>
        <p:spPr bwMode="auto">
          <a:xfrm>
            <a:off x="447675" y="5815013"/>
            <a:ext cx="45720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solidFill>
                  <a:srgbClr val="FF0000"/>
                </a:solidFill>
                <a:latin typeface="Arial" charset="0"/>
                <a:ea typeface="Gulim" pitchFamily="34" charset="-127"/>
              </a:rPr>
              <a:t>* </a:t>
            </a:r>
            <a:r>
              <a:rPr lang="en-US" altLang="de-DE" sz="1800" i="1" dirty="0">
                <a:latin typeface="Arial" charset="0"/>
                <a:ea typeface="Gulim" pitchFamily="34" charset="-127"/>
              </a:rPr>
              <a:t>short cycle (only one SA2 meeting)</a:t>
            </a:r>
          </a:p>
        </p:txBody>
      </p:sp>
      <p:sp>
        <p:nvSpPr>
          <p:cNvPr id="11315" name="Rectangle 7"/>
          <p:cNvSpPr>
            <a:spLocks noChangeArrowheads="1"/>
          </p:cNvSpPr>
          <p:nvPr/>
        </p:nvSpPr>
        <p:spPr bwMode="auto">
          <a:xfrm>
            <a:off x="4303713" y="5800725"/>
            <a:ext cx="478790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b="1" dirty="0">
                <a:solidFill>
                  <a:srgbClr val="7030A0"/>
                </a:solidFill>
                <a:latin typeface="Arial" charset="0"/>
                <a:sym typeface="Wingdings" pitchFamily="2" charset="2"/>
              </a:rPr>
              <a:t></a:t>
            </a:r>
            <a:r>
              <a:rPr lang="en-US" altLang="de-DE" sz="1800" i="1" dirty="0">
                <a:latin typeface="Arial" charset="0"/>
                <a:ea typeface="Gulim" pitchFamily="34" charset="-127"/>
              </a:rPr>
              <a:t> </a:t>
            </a:r>
            <a:r>
              <a:rPr lang="en-US" altLang="de-DE" sz="1800" i="1" dirty="0" smtClean="0">
                <a:latin typeface="Arial" charset="0"/>
                <a:ea typeface="Gulim" pitchFamily="34" charset="-127"/>
              </a:rPr>
              <a:t>e.g. </a:t>
            </a:r>
            <a:r>
              <a:rPr lang="en-US" altLang="de-DE" sz="1800" i="1" dirty="0" err="1" smtClean="0">
                <a:latin typeface="Arial" charset="0"/>
                <a:ea typeface="Gulim" pitchFamily="34" charset="-127"/>
              </a:rPr>
              <a:t>TEI11</a:t>
            </a:r>
            <a:r>
              <a:rPr lang="en-US" altLang="de-DE" sz="1800" i="1" dirty="0" smtClean="0">
                <a:latin typeface="Arial" charset="0"/>
                <a:ea typeface="Gulim" pitchFamily="34" charset="-127"/>
              </a:rPr>
              <a:t> </a:t>
            </a:r>
            <a:r>
              <a:rPr lang="en-US" altLang="de-DE" sz="1800" i="1" dirty="0">
                <a:latin typeface="Arial" charset="0"/>
                <a:ea typeface="Gulim" pitchFamily="34" charset="-127"/>
              </a:rPr>
              <a:t>during </a:t>
            </a:r>
            <a:r>
              <a:rPr lang="en-US" altLang="de-DE" sz="1800" i="1" dirty="0" smtClean="0">
                <a:latin typeface="Arial" charset="0"/>
                <a:ea typeface="Gulim" pitchFamily="34" charset="-127"/>
              </a:rPr>
              <a:t>the </a:t>
            </a:r>
            <a:r>
              <a:rPr lang="en-US" altLang="de-DE" sz="1800" i="1" dirty="0" err="1" smtClean="0">
                <a:latin typeface="Arial" charset="0"/>
                <a:ea typeface="Gulim" pitchFamily="34" charset="-127"/>
              </a:rPr>
              <a:t>Rel</a:t>
            </a:r>
            <a:r>
              <a:rPr lang="en-US" altLang="de-DE" sz="1800" i="1" dirty="0" smtClean="0">
                <a:latin typeface="Arial" charset="0"/>
                <a:ea typeface="Gulim" pitchFamily="34" charset="-127"/>
              </a:rPr>
              <a:t>-13 time frame</a:t>
            </a:r>
            <a:endParaRPr lang="en-US" altLang="de-DE" sz="1800" i="1" dirty="0">
              <a:latin typeface="Arial" charset="0"/>
              <a:ea typeface="Gulim" pitchFamily="34" charset="-127"/>
            </a:endParaRPr>
          </a:p>
        </p:txBody>
      </p:sp>
      <p:sp>
        <p:nvSpPr>
          <p:cNvPr id="8" name="Rectangle 7"/>
          <p:cNvSpPr>
            <a:spLocks noChangeArrowheads="1"/>
          </p:cNvSpPr>
          <p:nvPr/>
        </p:nvSpPr>
        <p:spPr bwMode="auto">
          <a:xfrm>
            <a:off x="457200" y="6070006"/>
            <a:ext cx="845819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latin typeface="Arial" charset="0"/>
                <a:ea typeface="Gulim" pitchFamily="34" charset="-127"/>
              </a:rPr>
              <a:t>Note: Only category F or D </a:t>
            </a:r>
            <a:r>
              <a:rPr lang="en-US" altLang="de-DE" sz="1800" i="1" dirty="0" err="1">
                <a:latin typeface="Arial" charset="0"/>
                <a:ea typeface="Gulim" pitchFamily="34" charset="-127"/>
              </a:rPr>
              <a:t>CRs</a:t>
            </a:r>
            <a:r>
              <a:rPr lang="en-US" altLang="de-DE" sz="1800" i="1" dirty="0">
                <a:latin typeface="Arial" charset="0"/>
                <a:ea typeface="Gulim" pitchFamily="34" charset="-127"/>
              </a:rPr>
              <a:t> are counted. Category A </a:t>
            </a:r>
            <a:r>
              <a:rPr lang="en-US" altLang="de-DE" sz="1800" i="1" dirty="0" err="1">
                <a:latin typeface="Arial" charset="0"/>
                <a:ea typeface="Gulim" pitchFamily="34" charset="-127"/>
              </a:rPr>
              <a:t>CRs</a:t>
            </a:r>
            <a:r>
              <a:rPr lang="en-US" altLang="de-DE" sz="1800" i="1" dirty="0">
                <a:latin typeface="Arial" charset="0"/>
                <a:ea typeface="Gulim" pitchFamily="34" charset="-127"/>
              </a:rPr>
              <a:t> are not counted.</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SA#67, statistics, next meetings)</a:t>
            </a:r>
          </a:p>
          <a:p>
            <a:pPr eaLnBrk="1" hangingPunct="1">
              <a:defRPr/>
            </a:pPr>
            <a:r>
              <a:rPr lang="en-GB" sz="2400" b="1" i="1" dirty="0" smtClean="0"/>
              <a:t> 2) SA Work Report</a:t>
            </a:r>
          </a:p>
          <a:p>
            <a:pPr lvl="1" eaLnBrk="1" hangingPunct="1">
              <a:defRPr/>
            </a:pPr>
            <a:r>
              <a:rPr lang="en-GB" sz="2000" dirty="0" smtClean="0">
                <a:solidFill>
                  <a:schemeClr val="bg1">
                    <a:lumMod val="65000"/>
                  </a:schemeClr>
                </a:solidFill>
              </a:rPr>
              <a:t>2.1) </a:t>
            </a:r>
            <a:r>
              <a:rPr lang="en-GB" sz="2000" dirty="0" err="1" smtClean="0">
                <a:solidFill>
                  <a:schemeClr val="bg1">
                    <a:lumMod val="65000"/>
                  </a:schemeClr>
                </a:solidFill>
              </a:rPr>
              <a:t>Rel</a:t>
            </a:r>
            <a:r>
              <a:rPr lang="en-GB" sz="2000" dirty="0" smtClean="0">
                <a:solidFill>
                  <a:schemeClr val="bg1">
                    <a:lumMod val="65000"/>
                  </a:schemeClr>
                </a:solidFill>
              </a:rPr>
              <a:t>-11 and before Maintenance</a:t>
            </a:r>
          </a:p>
          <a:p>
            <a:pPr lvl="1" eaLnBrk="1" hangingPunct="1">
              <a:defRPr/>
            </a:pPr>
            <a:r>
              <a:rPr lang="en-GB" sz="2000" b="1" i="1" dirty="0" smtClean="0"/>
              <a:t>2.2  </a:t>
            </a:r>
            <a:r>
              <a:rPr lang="en-GB" sz="2000" b="1" i="1" dirty="0" err="1" smtClean="0"/>
              <a:t>Rel</a:t>
            </a:r>
            <a:r>
              <a:rPr lang="en-GB" sz="2000" b="1" i="1" dirty="0" smtClean="0"/>
              <a:t>-12 Work and Maintenance</a:t>
            </a:r>
          </a:p>
          <a:p>
            <a:pPr lvl="1" eaLnBrk="1" hangingPunct="1">
              <a:defRPr/>
            </a:pPr>
            <a:r>
              <a:rPr lang="en-GB" sz="2000" dirty="0" smtClean="0">
                <a:solidFill>
                  <a:schemeClr val="bg1">
                    <a:lumMod val="65000"/>
                  </a:schemeClr>
                </a:solidFill>
              </a:rPr>
              <a:t>2.3) </a:t>
            </a:r>
            <a:r>
              <a:rPr lang="en-GB" sz="2000" dirty="0" err="1" smtClean="0">
                <a:solidFill>
                  <a:schemeClr val="bg1">
                    <a:lumMod val="65000"/>
                  </a:schemeClr>
                </a:solidFill>
              </a:rPr>
              <a:t>Rel</a:t>
            </a:r>
            <a:r>
              <a:rPr lang="en-GB" sz="2000" dirty="0" smtClean="0">
                <a:solidFill>
                  <a:schemeClr val="bg1">
                    <a:lumMod val="65000"/>
                  </a:schemeClr>
                </a:solidFill>
              </a:rPr>
              <a:t>-13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14340" name="Text Box 3"/>
          <p:cNvSpPr txBox="1">
            <a:spLocks noChangeArrowheads="1"/>
          </p:cNvSpPr>
          <p:nvPr/>
        </p:nvSpPr>
        <p:spPr bwMode="auto">
          <a:xfrm>
            <a:off x="77788" y="2962275"/>
            <a:ext cx="457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de-DE" dirty="0" smtClean="0"/>
              <a:t>2.2) </a:t>
            </a:r>
            <a:r>
              <a:rPr lang="de-DE" altLang="de-DE" dirty="0" smtClean="0"/>
              <a:t>Rel-12 Maintenance (1/3)</a:t>
            </a:r>
            <a:br>
              <a:rPr lang="de-DE" altLang="de-DE" dirty="0" smtClean="0"/>
            </a:br>
            <a:endParaRPr lang="de-DE" altLang="de-DE" sz="3600" dirty="0" smtClean="0"/>
          </a:p>
        </p:txBody>
      </p:sp>
      <p:sp>
        <p:nvSpPr>
          <p:cNvPr id="23555" name="Content Placeholder 2"/>
          <p:cNvSpPr>
            <a:spLocks noGrp="1"/>
          </p:cNvSpPr>
          <p:nvPr>
            <p:ph idx="1"/>
          </p:nvPr>
        </p:nvSpPr>
        <p:spPr>
          <a:xfrm>
            <a:off x="403225" y="1250831"/>
            <a:ext cx="8229600" cy="4891208"/>
          </a:xfrm>
        </p:spPr>
        <p:txBody>
          <a:bodyPr/>
          <a:lstStyle/>
          <a:p>
            <a:r>
              <a:rPr lang="de-DE" altLang="de-DE" dirty="0" smtClean="0"/>
              <a:t> Work Progress on Corrections</a:t>
            </a:r>
          </a:p>
        </p:txBody>
      </p:sp>
      <p:graphicFrame>
        <p:nvGraphicFramePr>
          <p:cNvPr id="7" name="Table 6"/>
          <p:cNvGraphicFramePr>
            <a:graphicFrameLocks noGrp="1"/>
          </p:cNvGraphicFramePr>
          <p:nvPr>
            <p:extLst>
              <p:ext uri="{D42A27DB-BD31-4B8C-83A1-F6EECF244321}">
                <p14:modId xmlns:p14="http://schemas.microsoft.com/office/powerpoint/2010/main" xmlns="" val="4129323240"/>
              </p:ext>
            </p:extLst>
          </p:nvPr>
        </p:nvGraphicFramePr>
        <p:xfrm>
          <a:off x="545560" y="2048470"/>
          <a:ext cx="8270637" cy="3626815"/>
        </p:xfrm>
        <a:graphic>
          <a:graphicData uri="http://schemas.openxmlformats.org/drawingml/2006/table">
            <a:tbl>
              <a:tblPr/>
              <a:tblGrid>
                <a:gridCol w="3094789"/>
                <a:gridCol w="474453"/>
                <a:gridCol w="491705"/>
                <a:gridCol w="552091"/>
                <a:gridCol w="526211"/>
                <a:gridCol w="560717"/>
                <a:gridCol w="500332"/>
                <a:gridCol w="500332"/>
                <a:gridCol w="560717"/>
                <a:gridCol w="483079"/>
                <a:gridCol w="526211"/>
              </a:tblGrid>
              <a:tr h="457144">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SA</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59</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60</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61</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62</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63</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64</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65</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67</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68</a:t>
                      </a:r>
                    </a:p>
                  </a:txBody>
                  <a:tcPr marL="91435" marR="91435" marT="45698" marB="45698" horzOverflow="overflow">
                    <a:lnL>
                      <a:noFill/>
                    </a:lnL>
                    <a:lnR>
                      <a:noFill/>
                    </a:lnR>
                    <a:lnT>
                      <a:noFill/>
                    </a:lnT>
                    <a:lnB>
                      <a:noFill/>
                    </a:lnB>
                    <a:lnTlToBr>
                      <a:noFill/>
                    </a:lnTlToBr>
                    <a:lnBlToTr>
                      <a:noFill/>
                    </a:lnBlToTr>
                    <a:solidFill>
                      <a:srgbClr val="DBE7B6"/>
                    </a:solidFill>
                  </a:tcPr>
                </a:tc>
              </a:tr>
              <a:tr h="8228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Approved (Maintenance of </a:t>
                      </a:r>
                      <a:r>
                        <a:rPr kumimoji="0" lang="en-US" sz="2000" b="0" i="0" u="none" strike="noStrike" cap="none" normalizeH="0" baseline="0" dirty="0" err="1" smtClean="0">
                          <a:ln>
                            <a:noFill/>
                          </a:ln>
                          <a:solidFill>
                            <a:schemeClr val="tx1"/>
                          </a:solidFill>
                          <a:effectLst/>
                          <a:latin typeface="Calibri" pitchFamily="34" charset="0"/>
                        </a:rPr>
                        <a:t>Rel</a:t>
                      </a:r>
                      <a:r>
                        <a:rPr kumimoji="0" lang="en-US" sz="2000" b="0" i="0" u="none" strike="noStrike" cap="none" normalizeH="0" baseline="0" dirty="0" smtClean="0">
                          <a:ln>
                            <a:noFill/>
                          </a:ln>
                          <a:solidFill>
                            <a:schemeClr val="tx1"/>
                          </a:solidFill>
                          <a:effectLst/>
                          <a:latin typeface="Calibri" pitchFamily="34" charset="0"/>
                        </a:rPr>
                        <a:t>-12 Work Items)</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a:t>
                      </a:r>
                    </a:p>
                  </a:txBody>
                  <a:tcPr marL="91456" marR="91456"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9</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24</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95</a:t>
                      </a:r>
                      <a:endParaRPr kumimoji="0" lang="en-US" sz="2000" b="0" i="0" u="none" strike="noStrike" cap="none" normalizeH="0" baseline="0" dirty="0" smtClean="0">
                        <a:ln>
                          <a:noFill/>
                        </a:ln>
                        <a:solidFill>
                          <a:schemeClr val="tx1"/>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35</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69</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14</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13</a:t>
                      </a:r>
                    </a:p>
                  </a:txBody>
                  <a:tcPr marL="91435" marR="91435" marT="45698" marB="45698" horzOverflow="overflow">
                    <a:lnL>
                      <a:noFill/>
                    </a:lnL>
                    <a:lnR>
                      <a:noFill/>
                    </a:lnR>
                    <a:lnT>
                      <a:noFill/>
                    </a:lnT>
                    <a:lnB>
                      <a:noFill/>
                    </a:lnB>
                    <a:lnTlToBr>
                      <a:noFill/>
                    </a:lnTlToBr>
                    <a:lnBlToTr>
                      <a:noFill/>
                    </a:lnBlToTr>
                    <a:solidFill>
                      <a:srgbClr val="DBE7B6"/>
                    </a:solidFill>
                  </a:tcPr>
                </a:tc>
              </a:tr>
              <a:tr h="11886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 Approved (TEI12: Maintenance of features added in previous releases)</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Calibri" pitchFamily="34" charset="0"/>
                        </a:rPr>
                        <a:t>0</a:t>
                      </a:r>
                      <a:endParaRPr kumimoji="0" lang="de-DE" sz="1600" b="0" i="0" u="none" strike="noStrike" cap="none" normalizeH="0" baseline="0" dirty="0" smtClean="0">
                        <a:ln>
                          <a:noFill/>
                        </a:ln>
                        <a:solidFill>
                          <a:schemeClr val="tx1"/>
                        </a:solidFill>
                        <a:effectLst/>
                        <a:latin typeface="Calibri" pitchFamily="34" charset="0"/>
                      </a:endParaRPr>
                    </a:p>
                  </a:txBody>
                  <a:tcPr marL="91456" marR="91456"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4</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0</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11</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5</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19</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4</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19</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7</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9</a:t>
                      </a:r>
                    </a:p>
                  </a:txBody>
                  <a:tcPr marL="91435" marR="91435" marT="45698" marB="45698" horzOverflow="overflow">
                    <a:lnL>
                      <a:noFill/>
                    </a:lnL>
                    <a:lnR>
                      <a:noFill/>
                    </a:lnR>
                    <a:lnT>
                      <a:noFill/>
                    </a:lnT>
                    <a:lnB>
                      <a:noFill/>
                    </a:lnB>
                    <a:lnTlToBr>
                      <a:noFill/>
                    </a:lnTlToBr>
                    <a:lnBlToTr>
                      <a:noFill/>
                    </a:lnBlToTr>
                    <a:solidFill>
                      <a:srgbClr val="EDF3DB"/>
                    </a:solidFill>
                  </a:tcPr>
                </a:tc>
              </a:tr>
              <a:tr h="4571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 Noted</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4</a:t>
                      </a:r>
                    </a:p>
                  </a:txBody>
                  <a:tcPr marL="91456" marR="91456"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1</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2</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17</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24</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25</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28</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20</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1</a:t>
                      </a:r>
                    </a:p>
                  </a:txBody>
                  <a:tcPr marL="91435" marR="91435" marT="45698" marB="45698" horzOverflow="overflow">
                    <a:lnL>
                      <a:noFill/>
                    </a:lnL>
                    <a:lnR>
                      <a:noFill/>
                    </a:lnR>
                    <a:lnT>
                      <a:noFill/>
                    </a:lnT>
                    <a:lnB>
                      <a:noFill/>
                    </a:lnB>
                    <a:lnTlToBr>
                      <a:noFill/>
                    </a:lnTlToBr>
                    <a:lnBlToTr>
                      <a:noFill/>
                    </a:lnBlToTr>
                    <a:solidFill>
                      <a:srgbClr val="DBE7B6"/>
                    </a:solidFill>
                  </a:tcPr>
                </a:tc>
              </a:tr>
              <a:tr h="4571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 Postponed / Not Handled</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1</a:t>
                      </a:r>
                    </a:p>
                  </a:txBody>
                  <a:tcPr marL="91456" marR="91456"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3</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3</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7</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33</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19</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46</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1</a:t>
                      </a:r>
                    </a:p>
                  </a:txBody>
                  <a:tcPr marL="91435" marR="91435" marT="45698" marB="45698" horzOverflow="overflow">
                    <a:lnL>
                      <a:noFill/>
                    </a:lnL>
                    <a:lnR>
                      <a:noFill/>
                    </a:lnR>
                    <a:lnT>
                      <a:noFill/>
                    </a:lnT>
                    <a:lnB>
                      <a:noFill/>
                    </a:lnB>
                    <a:lnTlToBr>
                      <a:noFill/>
                    </a:lnTlToBr>
                    <a:lnBlToTr>
                      <a:noFill/>
                    </a:lnBlToTr>
                    <a:solidFill>
                      <a:srgbClr val="EDF3DB"/>
                    </a:solidFill>
                  </a:tcPr>
                </a:tc>
              </a:tr>
            </a:tbl>
          </a:graphicData>
        </a:graphic>
      </p:graphicFrame>
      <p:sp>
        <p:nvSpPr>
          <p:cNvPr id="23587" name="Rectangle 7"/>
          <p:cNvSpPr>
            <a:spLocks noChangeArrowheads="1"/>
          </p:cNvSpPr>
          <p:nvPr/>
        </p:nvSpPr>
        <p:spPr bwMode="auto">
          <a:xfrm>
            <a:off x="566738" y="5788363"/>
            <a:ext cx="727710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solidFill>
                  <a:srgbClr val="FF0000"/>
                </a:solidFill>
                <a:latin typeface="Arial" charset="0"/>
                <a:ea typeface="Gulim" pitchFamily="34" charset="-127"/>
              </a:rPr>
              <a:t>*</a:t>
            </a:r>
            <a:r>
              <a:rPr lang="en-US" altLang="de-DE" sz="1800" i="1" dirty="0">
                <a:latin typeface="Arial" charset="0"/>
                <a:ea typeface="Gulim" pitchFamily="34" charset="-127"/>
              </a:rPr>
              <a:t> short cycle (only one SA2 meeting allowing corrections)</a:t>
            </a:r>
          </a:p>
        </p:txBody>
      </p:sp>
      <p:sp>
        <p:nvSpPr>
          <p:cNvPr id="8" name="Rectangle 7"/>
          <p:cNvSpPr>
            <a:spLocks noChangeArrowheads="1"/>
          </p:cNvSpPr>
          <p:nvPr/>
        </p:nvSpPr>
        <p:spPr bwMode="auto">
          <a:xfrm>
            <a:off x="546182" y="6112784"/>
            <a:ext cx="855971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latin typeface="Arial" charset="0"/>
                <a:ea typeface="Gulim" pitchFamily="34" charset="-127"/>
              </a:rPr>
              <a:t>Note: Only category F or D </a:t>
            </a:r>
            <a:r>
              <a:rPr lang="en-US" altLang="de-DE" sz="1800" i="1" dirty="0" err="1">
                <a:latin typeface="Arial" charset="0"/>
                <a:ea typeface="Gulim" pitchFamily="34" charset="-127"/>
              </a:rPr>
              <a:t>CRs</a:t>
            </a:r>
            <a:r>
              <a:rPr lang="en-US" altLang="de-DE" sz="1800" i="1" dirty="0">
                <a:latin typeface="Arial" charset="0"/>
                <a:ea typeface="Gulim" pitchFamily="34" charset="-127"/>
              </a:rPr>
              <a:t> are counted. Category A </a:t>
            </a:r>
            <a:r>
              <a:rPr lang="en-US" altLang="de-DE" sz="1800" i="1" dirty="0" err="1">
                <a:latin typeface="Arial" charset="0"/>
                <a:ea typeface="Gulim" pitchFamily="34" charset="-127"/>
              </a:rPr>
              <a:t>CRs</a:t>
            </a:r>
            <a:r>
              <a:rPr lang="en-US" altLang="de-DE" sz="1800" i="1" dirty="0">
                <a:latin typeface="Arial" charset="0"/>
                <a:ea typeface="Gulim" pitchFamily="34" charset="-127"/>
              </a:rPr>
              <a:t> are not counted.</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5"/>
          <p:cNvSpPr>
            <a:spLocks noGrp="1"/>
          </p:cNvSpPr>
          <p:nvPr>
            <p:ph type="title"/>
          </p:nvPr>
        </p:nvSpPr>
        <p:spPr/>
        <p:txBody>
          <a:bodyPr/>
          <a:lstStyle/>
          <a:p>
            <a:r>
              <a:rPr lang="en-US" altLang="de-DE" dirty="0" smtClean="0"/>
              <a:t>2.2) </a:t>
            </a:r>
            <a:r>
              <a:rPr lang="en-US" altLang="de-DE" dirty="0" err="1" smtClean="0"/>
              <a:t>Rel</a:t>
            </a:r>
            <a:r>
              <a:rPr lang="en-US" altLang="de-DE" dirty="0" smtClean="0"/>
              <a:t>-12 Work Maintenance (2/3)</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587219836"/>
              </p:ext>
            </p:extLst>
          </p:nvPr>
        </p:nvGraphicFramePr>
        <p:xfrm>
          <a:off x="217488" y="1092200"/>
          <a:ext cx="8609012" cy="5195725"/>
        </p:xfrm>
        <a:graphic>
          <a:graphicData uri="http://schemas.openxmlformats.org/drawingml/2006/table">
            <a:tbl>
              <a:tblPr/>
              <a:tblGrid>
                <a:gridCol w="1522412"/>
                <a:gridCol w="5411788"/>
                <a:gridCol w="638175"/>
                <a:gridCol w="1036637"/>
              </a:tblGrid>
              <a:tr h="59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WI</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Work Item</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WP</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CRs approved</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r>
              <a:tr h="4477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err="1" smtClean="0">
                          <a:ln>
                            <a:noFill/>
                          </a:ln>
                          <a:solidFill>
                            <a:srgbClr val="FFFFFF"/>
                          </a:solidFill>
                          <a:effectLst/>
                          <a:latin typeface="Calibri" pitchFamily="34" charset="0"/>
                        </a:rPr>
                        <a:t>MTCe-UEPCOP</a:t>
                      </a:r>
                      <a:endParaRPr kumimoji="0" lang="en-US" sz="1500" b="0" i="0" u="none" strike="noStrike" cap="none" normalizeH="0" baseline="0" dirty="0" smtClean="0">
                        <a:ln>
                          <a:noFill/>
                        </a:ln>
                        <a:solidFill>
                          <a:srgbClr val="FFFFFF"/>
                        </a:solidFill>
                        <a:effectLst/>
                        <a:latin typeface="Calibri" pitchFamily="34" charset="0"/>
                      </a:endParaRP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1" i="0" u="none" strike="noStrike" cap="none" normalizeH="0" baseline="0" dirty="0" err="1" smtClean="0">
                          <a:ln>
                            <a:noFill/>
                          </a:ln>
                          <a:solidFill>
                            <a:srgbClr val="FFFFFF"/>
                          </a:solidFill>
                          <a:effectLst/>
                          <a:latin typeface="Calibri" pitchFamily="34" charset="0"/>
                        </a:rPr>
                        <a:t>UE</a:t>
                      </a:r>
                      <a:r>
                        <a:rPr kumimoji="0" lang="en-GB" sz="1500" b="1" i="0" u="none" strike="noStrike" cap="none" normalizeH="0" baseline="0" dirty="0" smtClean="0">
                          <a:ln>
                            <a:noFill/>
                          </a:ln>
                          <a:solidFill>
                            <a:srgbClr val="FFFFFF"/>
                          </a:solidFill>
                          <a:effectLst/>
                          <a:latin typeface="Calibri" pitchFamily="34" charset="0"/>
                        </a:rPr>
                        <a:t> Power Consumption Optimizations</a:t>
                      </a:r>
                      <a:endParaRPr kumimoji="0" lang="en-US" sz="1500" b="1" i="0" u="none" strike="noStrike" cap="none" normalizeH="0" baseline="0" dirty="0" smtClean="0">
                        <a:ln>
                          <a:noFill/>
                        </a:ln>
                        <a:solidFill>
                          <a:srgbClr val="FFFFFF"/>
                        </a:solidFill>
                        <a:effectLst/>
                        <a:latin typeface="Calibri" pitchFamily="34" charset="0"/>
                      </a:endParaRP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r>
              <a:tr h="36801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FFFFFF"/>
                          </a:solidFill>
                          <a:effectLst/>
                          <a:latin typeface="Calibri" pitchFamily="34" charset="0"/>
                        </a:rPr>
                        <a:t>MTCe-SDDTE</a:t>
                      </a:r>
                      <a:endParaRPr kumimoji="0" lang="en-US" sz="1600" b="0" i="0" u="none" strike="noStrike" cap="none" normalizeH="0" baseline="0" dirty="0" smtClean="0">
                        <a:ln>
                          <a:noFill/>
                        </a:ln>
                        <a:solidFill>
                          <a:srgbClr val="FFFFFF"/>
                        </a:solidFill>
                        <a:effectLst/>
                        <a:latin typeface="Calibri" pitchFamily="34" charset="0"/>
                      </a:endParaRPr>
                    </a:p>
                  </a:txBody>
                  <a:tcPr marL="91435" marR="91435" marT="45735" marB="45735"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1" i="0" u="none" strike="noStrike" cap="none" normalizeH="0" baseline="0" dirty="0" smtClean="0">
                          <a:ln>
                            <a:noFill/>
                          </a:ln>
                          <a:solidFill>
                            <a:schemeClr val="bg1"/>
                          </a:solidFill>
                          <a:effectLst/>
                          <a:latin typeface="Calibri" pitchFamily="34" charset="0"/>
                        </a:rPr>
                        <a:t>Small Data and Device Triggering Enhancements</a:t>
                      </a:r>
                    </a:p>
                  </a:txBody>
                  <a:tcPr marL="91435" marR="91435" marT="45735" marB="45735"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p>
                  </a:txBody>
                  <a:tcPr marL="91436" marR="91436" marT="45698" marB="45698"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0</a:t>
                      </a:r>
                    </a:p>
                  </a:txBody>
                  <a:tcPr marL="91436" marR="91436" marT="45698" marB="45698" horzOverflow="overflow">
                    <a:lnL>
                      <a:noFill/>
                    </a:lnL>
                    <a:lnR>
                      <a:noFill/>
                    </a:lnR>
                    <a:lnT>
                      <a:noFill/>
                    </a:lnT>
                    <a:lnB>
                      <a:noFill/>
                    </a:lnB>
                    <a:lnTlToBr>
                      <a:noFill/>
                    </a:lnTlToBr>
                    <a:lnBlToTr>
                      <a:noFill/>
                    </a:lnBlToTr>
                    <a:solidFill>
                      <a:srgbClr val="7CCA62"/>
                    </a:solidFill>
                  </a:tcPr>
                </a:tc>
              </a:tr>
              <a:tr h="4191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FFFFFF"/>
                          </a:solidFill>
                          <a:effectLst/>
                          <a:latin typeface="Calibri" pitchFamily="34" charset="0"/>
                        </a:rPr>
                        <a:t>WLAN_NS</a:t>
                      </a:r>
                      <a:endParaRPr kumimoji="0" lang="en-US" sz="1600" b="0" i="0" u="none" strike="noStrike" cap="none" normalizeH="0" baseline="0" dirty="0" smtClean="0">
                        <a:ln>
                          <a:noFill/>
                        </a:ln>
                        <a:solidFill>
                          <a:srgbClr val="FFFFFF"/>
                        </a:solidFill>
                        <a:effectLst/>
                        <a:latin typeface="Calibri" pitchFamily="34" charset="0"/>
                      </a:endParaRPr>
                    </a:p>
                  </a:txBody>
                  <a:tcPr marL="91436" marR="91436" marT="45715" marB="45715"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kern="1200" dirty="0" err="1" smtClean="0">
                          <a:solidFill>
                            <a:schemeClr val="lt1"/>
                          </a:solidFill>
                          <a:effectLst/>
                          <a:latin typeface="+mn-lt"/>
                          <a:ea typeface="+mn-ea"/>
                          <a:cs typeface="+mn-cs"/>
                        </a:rPr>
                        <a:t>WLAN</a:t>
                      </a:r>
                      <a:r>
                        <a:rPr lang="en-US" sz="1600" b="1" kern="1200" dirty="0" smtClean="0">
                          <a:solidFill>
                            <a:schemeClr val="lt1"/>
                          </a:solidFill>
                          <a:effectLst/>
                          <a:latin typeface="+mn-lt"/>
                          <a:ea typeface="+mn-ea"/>
                          <a:cs typeface="+mn-cs"/>
                        </a:rPr>
                        <a:t> Network Selection for </a:t>
                      </a:r>
                      <a:r>
                        <a:rPr lang="en-US" sz="1600" b="1" kern="1200" dirty="0" err="1" smtClean="0">
                          <a:solidFill>
                            <a:schemeClr val="lt1"/>
                          </a:solidFill>
                          <a:effectLst/>
                          <a:latin typeface="+mn-lt"/>
                          <a:ea typeface="+mn-ea"/>
                          <a:cs typeface="+mn-cs"/>
                        </a:rPr>
                        <a:t>3GPP</a:t>
                      </a:r>
                      <a:r>
                        <a:rPr lang="en-US" sz="1600" b="1" kern="1200" dirty="0" smtClean="0">
                          <a:solidFill>
                            <a:schemeClr val="lt1"/>
                          </a:solidFill>
                          <a:effectLst/>
                          <a:latin typeface="+mn-lt"/>
                          <a:ea typeface="+mn-ea"/>
                          <a:cs typeface="+mn-cs"/>
                        </a:rPr>
                        <a:t> Terminals</a:t>
                      </a:r>
                      <a:endParaRPr kumimoji="0" lang="en-US" sz="1500" b="1" i="0" u="none" strike="noStrike" cap="none" normalizeH="0" baseline="0" dirty="0" smtClean="0">
                        <a:ln>
                          <a:noFill/>
                        </a:ln>
                        <a:solidFill>
                          <a:srgbClr val="FFFFFF"/>
                        </a:solidFill>
                        <a:effectLst/>
                        <a:latin typeface="Calibri" pitchFamily="34" charset="0"/>
                      </a:endParaRPr>
                    </a:p>
                  </a:txBody>
                  <a:tcPr marL="91436" marR="91436" marT="45715" marB="45715"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rPr>
                        <a:t>100%</a:t>
                      </a:r>
                    </a:p>
                  </a:txBody>
                  <a:tcPr marL="91436" marR="91436" marT="45715" marB="45715"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chemeClr val="bg1"/>
                          </a:solidFill>
                          <a:effectLst/>
                          <a:latin typeface="Calibri" pitchFamily="34" charset="0"/>
                          <a:ea typeface="+mn-ea"/>
                          <a:cs typeface="+mn-cs"/>
                        </a:rPr>
                        <a:t>0</a:t>
                      </a:r>
                    </a:p>
                  </a:txBody>
                  <a:tcPr marL="91436" marR="91436" marT="45715" marB="45715" horzOverflow="overflow">
                    <a:lnL>
                      <a:noFill/>
                    </a:lnL>
                    <a:lnR>
                      <a:noFill/>
                    </a:lnR>
                    <a:lnT>
                      <a:noFill/>
                    </a:lnT>
                    <a:lnB>
                      <a:noFill/>
                    </a:lnB>
                    <a:lnTlToBr>
                      <a:noFill/>
                    </a:lnTlToBr>
                    <a:lnBlToTr>
                      <a:noFill/>
                    </a:lnBlToTr>
                    <a:solidFill>
                      <a:srgbClr val="62A14D"/>
                    </a:solidFill>
                  </a:tcPr>
                </a:tc>
              </a:tr>
              <a:tr h="5792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chemeClr val="bg1"/>
                          </a:solidFill>
                          <a:effectLst/>
                          <a:latin typeface="Calibri" pitchFamily="34" charset="0"/>
                        </a:rPr>
                        <a:t>P4C</a:t>
                      </a:r>
                      <a:r>
                        <a:rPr kumimoji="0" lang="en-US" sz="1600" b="0" i="0" u="none" strike="noStrike" cap="none" normalizeH="0" baseline="0" dirty="0" smtClean="0">
                          <a:ln>
                            <a:noFill/>
                          </a:ln>
                          <a:solidFill>
                            <a:schemeClr val="bg1"/>
                          </a:solidFill>
                          <a:effectLst/>
                          <a:latin typeface="Calibri" pitchFamily="34" charset="0"/>
                        </a:rPr>
                        <a:t>-F</a:t>
                      </a: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Calibri" pitchFamily="34" charset="0"/>
                        </a:rPr>
                        <a:t>Policy and Charging Control for </a:t>
                      </a:r>
                      <a:r>
                        <a:rPr kumimoji="0" lang="en-US" sz="1600" b="1" i="0" u="none" strike="noStrike" cap="none" normalizeH="0" baseline="0" dirty="0" smtClean="0">
                          <a:ln>
                            <a:noFill/>
                          </a:ln>
                          <a:solidFill>
                            <a:schemeClr val="bg1"/>
                          </a:solidFill>
                          <a:effectLst/>
                          <a:latin typeface="Calibri" pitchFamily="34" charset="0"/>
                        </a:rPr>
                        <a:t>supporting traffic from fixed terminals and </a:t>
                      </a:r>
                      <a:r>
                        <a:rPr kumimoji="0" lang="en-US" sz="1600" b="1" i="0" u="none" strike="noStrike" cap="none" normalizeH="0" baseline="0" dirty="0" err="1" smtClean="0">
                          <a:ln>
                            <a:noFill/>
                          </a:ln>
                          <a:solidFill>
                            <a:schemeClr val="bg1"/>
                          </a:solidFill>
                          <a:effectLst/>
                          <a:latin typeface="Calibri" pitchFamily="34" charset="0"/>
                        </a:rPr>
                        <a:t>NSWO</a:t>
                      </a:r>
                      <a:r>
                        <a:rPr kumimoji="0" lang="en-US" sz="1600" b="1" i="0" u="none" strike="noStrike" cap="none" normalizeH="0" baseline="0" dirty="0" smtClean="0">
                          <a:ln>
                            <a:noFill/>
                          </a:ln>
                          <a:solidFill>
                            <a:schemeClr val="bg1"/>
                          </a:solidFill>
                          <a:effectLst/>
                          <a:latin typeface="Calibri" pitchFamily="34" charset="0"/>
                        </a:rPr>
                        <a:t> traffic from </a:t>
                      </a:r>
                      <a:r>
                        <a:rPr kumimoji="0" lang="en-US" sz="1600" b="1" i="0" u="none" strike="noStrike" cap="none" normalizeH="0" baseline="0" dirty="0" err="1" smtClean="0">
                          <a:ln>
                            <a:noFill/>
                          </a:ln>
                          <a:solidFill>
                            <a:schemeClr val="bg1"/>
                          </a:solidFill>
                          <a:effectLst/>
                          <a:latin typeface="Calibri" pitchFamily="34" charset="0"/>
                        </a:rPr>
                        <a:t>3GPP</a:t>
                      </a:r>
                      <a:r>
                        <a:rPr kumimoji="0" lang="en-US" sz="1600" b="1" i="0" u="none" strike="noStrike" cap="none" normalizeH="0" baseline="0" dirty="0" smtClean="0">
                          <a:ln>
                            <a:noFill/>
                          </a:ln>
                          <a:solidFill>
                            <a:schemeClr val="bg1"/>
                          </a:solidFill>
                          <a:effectLst/>
                          <a:latin typeface="Calibri" pitchFamily="34" charset="0"/>
                        </a:rPr>
                        <a:t> </a:t>
                      </a:r>
                      <a:r>
                        <a:rPr kumimoji="0" lang="en-US" sz="1600" b="1" i="0" u="none" strike="noStrike" cap="none" normalizeH="0" baseline="0" dirty="0" err="1" smtClean="0">
                          <a:ln>
                            <a:noFill/>
                          </a:ln>
                          <a:solidFill>
                            <a:schemeClr val="bg1"/>
                          </a:solidFill>
                          <a:effectLst/>
                          <a:latin typeface="Calibri" pitchFamily="34" charset="0"/>
                        </a:rPr>
                        <a:t>UEs</a:t>
                      </a:r>
                      <a:endParaRPr kumimoji="0" lang="en-US" sz="1200" b="1" i="0" u="none" strike="noStrike" cap="none" normalizeH="0" baseline="0" dirty="0" smtClean="0">
                        <a:ln>
                          <a:noFill/>
                        </a:ln>
                        <a:solidFill>
                          <a:schemeClr val="bg1"/>
                        </a:solidFill>
                        <a:effectLst/>
                        <a:latin typeface="Calibri" pitchFamily="34" charset="0"/>
                      </a:endParaRP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0</a:t>
                      </a:r>
                    </a:p>
                  </a:txBody>
                  <a:tcPr marL="91436" marR="91436" marT="45715" marB="45715" horzOverflow="overflow">
                    <a:lnL>
                      <a:noFill/>
                    </a:lnL>
                    <a:lnR>
                      <a:noFill/>
                    </a:lnR>
                    <a:lnT>
                      <a:noFill/>
                    </a:lnT>
                    <a:lnB>
                      <a:noFill/>
                    </a:lnB>
                    <a:lnTlToBr>
                      <a:noFill/>
                    </a:lnTlToBr>
                    <a:lnBlToTr>
                      <a:noFill/>
                    </a:lnBlToTr>
                    <a:solidFill>
                      <a:srgbClr val="7CCA62"/>
                    </a:solidFill>
                  </a:tcPr>
                </a:tc>
              </a:tr>
              <a:tr h="4239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FFFFFF"/>
                          </a:solidFill>
                          <a:effectLst/>
                          <a:latin typeface="Calibri" pitchFamily="34" charset="0"/>
                        </a:rPr>
                        <a:t>eSaMOG</a:t>
                      </a:r>
                      <a:endParaRPr kumimoji="0" lang="en-US" sz="1600" b="0" i="0" u="none" strike="noStrike" cap="none" normalizeH="0" baseline="0" dirty="0" smtClean="0">
                        <a:ln>
                          <a:noFill/>
                        </a:ln>
                        <a:solidFill>
                          <a:srgbClr val="FFFFFF"/>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defRPr/>
                      </a:pPr>
                      <a:r>
                        <a:rPr lang="en-US" sz="1600" b="1" kern="1200" dirty="0" smtClean="0">
                          <a:solidFill>
                            <a:schemeClr val="bg1"/>
                          </a:solidFill>
                          <a:effectLst/>
                          <a:latin typeface="+mn-lt"/>
                          <a:ea typeface="+mn-ea"/>
                          <a:cs typeface="+mn-cs"/>
                        </a:rPr>
                        <a:t>Enhanced </a:t>
                      </a:r>
                      <a:r>
                        <a:rPr lang="en-US" sz="1600" b="1" kern="1200" dirty="0" err="1" smtClean="0">
                          <a:solidFill>
                            <a:schemeClr val="bg1"/>
                          </a:solidFill>
                          <a:effectLst/>
                          <a:latin typeface="+mn-lt"/>
                          <a:ea typeface="+mn-ea"/>
                          <a:cs typeface="+mn-cs"/>
                        </a:rPr>
                        <a:t>S2a</a:t>
                      </a:r>
                      <a:r>
                        <a:rPr lang="en-US" sz="1600" b="1" kern="1200" dirty="0" smtClean="0">
                          <a:solidFill>
                            <a:schemeClr val="bg1"/>
                          </a:solidFill>
                          <a:effectLst/>
                          <a:latin typeface="+mn-lt"/>
                          <a:ea typeface="+mn-ea"/>
                          <a:cs typeface="+mn-cs"/>
                        </a:rPr>
                        <a:t> Mobility Over Trusted </a:t>
                      </a:r>
                      <a:r>
                        <a:rPr lang="en-US" sz="1600" b="1" kern="1200" dirty="0" err="1" smtClean="0">
                          <a:solidFill>
                            <a:schemeClr val="bg1"/>
                          </a:solidFill>
                          <a:effectLst/>
                          <a:latin typeface="+mn-lt"/>
                          <a:ea typeface="+mn-ea"/>
                          <a:cs typeface="+mn-cs"/>
                        </a:rPr>
                        <a:t>WLAN</a:t>
                      </a:r>
                      <a:r>
                        <a:rPr lang="en-US" sz="1600" b="1" kern="1200" dirty="0" smtClean="0">
                          <a:solidFill>
                            <a:schemeClr val="bg1"/>
                          </a:solidFill>
                          <a:effectLst/>
                          <a:latin typeface="+mn-lt"/>
                          <a:ea typeface="+mn-ea"/>
                          <a:cs typeface="+mn-cs"/>
                        </a:rPr>
                        <a:t> access to </a:t>
                      </a:r>
                      <a:r>
                        <a:rPr lang="en-US" sz="1600" b="1" kern="1200" dirty="0" err="1" smtClean="0">
                          <a:solidFill>
                            <a:schemeClr val="bg1"/>
                          </a:solidFill>
                          <a:effectLst/>
                          <a:latin typeface="+mn-lt"/>
                          <a:ea typeface="+mn-ea"/>
                          <a:cs typeface="+mn-cs"/>
                        </a:rPr>
                        <a:t>EPC</a:t>
                      </a:r>
                      <a:endParaRPr lang="en-US" sz="1600" b="1" kern="1200" dirty="0" smtClean="0">
                        <a:solidFill>
                          <a:schemeClr val="bg1"/>
                        </a:solidFill>
                        <a:effectLst/>
                        <a:latin typeface="+mn-lt"/>
                        <a:ea typeface="+mn-ea"/>
                        <a:cs typeface="+mn-cs"/>
                      </a:endParaRPr>
                    </a:p>
                  </a:txBody>
                  <a:tcPr marL="118792" marR="118792" marT="90029" marB="90029"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chemeClr val="bg1"/>
                          </a:solidFill>
                          <a:effectLst/>
                          <a:latin typeface="Calibri" pitchFamily="34" charset="0"/>
                          <a:ea typeface="+mn-ea"/>
                          <a:cs typeface="+mn-cs"/>
                        </a:rPr>
                        <a:t>0</a:t>
                      </a:r>
                    </a:p>
                  </a:txBody>
                  <a:tcPr marL="91436" marR="91436" marT="45739" marB="45739" horzOverflow="overflow">
                    <a:lnL>
                      <a:noFill/>
                    </a:lnL>
                    <a:lnR>
                      <a:noFill/>
                    </a:lnR>
                    <a:lnT>
                      <a:noFill/>
                    </a:lnT>
                    <a:lnB>
                      <a:noFill/>
                    </a:lnB>
                    <a:lnTlToBr>
                      <a:noFill/>
                    </a:lnTlToBr>
                    <a:lnBlToTr>
                      <a:noFill/>
                    </a:lnBlToTr>
                    <a:solidFill>
                      <a:srgbClr val="62A14D"/>
                    </a:solidFill>
                  </a:tcPr>
                </a:tc>
              </a:tr>
              <a:tr h="667873">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600" dirty="0" err="1" smtClean="0">
                          <a:solidFill>
                            <a:schemeClr val="bg1"/>
                          </a:solidFill>
                        </a:rPr>
                        <a:t>NETLOC_TWAN</a:t>
                      </a:r>
                      <a:endParaRPr lang="en-US" sz="1600" dirty="0" smtClean="0">
                        <a:solidFill>
                          <a:schemeClr val="bg1"/>
                        </a:solidFill>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600" b="1" kern="1200" dirty="0" smtClean="0">
                          <a:solidFill>
                            <a:schemeClr val="lt1"/>
                          </a:solidFill>
                          <a:effectLst/>
                          <a:latin typeface="+mn-lt"/>
                          <a:ea typeface="+mn-ea"/>
                          <a:cs typeface="+mn-cs"/>
                        </a:rPr>
                        <a:t>Network-provided Location information for </a:t>
                      </a:r>
                      <a:r>
                        <a:rPr lang="en-US" sz="1600" b="1" kern="1200" dirty="0" err="1" smtClean="0">
                          <a:solidFill>
                            <a:schemeClr val="lt1"/>
                          </a:solidFill>
                          <a:effectLst/>
                          <a:latin typeface="+mn-lt"/>
                          <a:ea typeface="+mn-ea"/>
                          <a:cs typeface="+mn-cs"/>
                        </a:rPr>
                        <a:t>IMS</a:t>
                      </a:r>
                      <a:r>
                        <a:rPr lang="en-US" sz="1600" b="1" kern="1200" dirty="0" smtClean="0">
                          <a:solidFill>
                            <a:schemeClr val="lt1"/>
                          </a:solidFill>
                          <a:effectLst/>
                          <a:latin typeface="+mn-lt"/>
                          <a:ea typeface="+mn-ea"/>
                          <a:cs typeface="+mn-cs"/>
                        </a:rPr>
                        <a:t> Trusted </a:t>
                      </a:r>
                      <a:r>
                        <a:rPr lang="en-US" sz="1600" b="1" kern="1200" dirty="0" err="1" smtClean="0">
                          <a:solidFill>
                            <a:schemeClr val="lt1"/>
                          </a:solidFill>
                          <a:effectLst/>
                          <a:latin typeface="+mn-lt"/>
                          <a:ea typeface="+mn-ea"/>
                          <a:cs typeface="+mn-cs"/>
                        </a:rPr>
                        <a:t>WLAN</a:t>
                      </a:r>
                      <a:r>
                        <a:rPr lang="en-US" sz="1600" b="1" kern="1200" dirty="0" smtClean="0">
                          <a:solidFill>
                            <a:schemeClr val="lt1"/>
                          </a:solidFill>
                          <a:effectLst/>
                          <a:latin typeface="+mn-lt"/>
                          <a:ea typeface="+mn-ea"/>
                          <a:cs typeface="+mn-cs"/>
                        </a:rPr>
                        <a:t> Access Network (</a:t>
                      </a:r>
                      <a:r>
                        <a:rPr lang="en-US" sz="1600" b="1" kern="1200" dirty="0" err="1" smtClean="0">
                          <a:solidFill>
                            <a:schemeClr val="lt1"/>
                          </a:solidFill>
                          <a:effectLst/>
                          <a:latin typeface="+mn-lt"/>
                          <a:ea typeface="+mn-ea"/>
                          <a:cs typeface="+mn-cs"/>
                        </a:rPr>
                        <a:t>TWAN</a:t>
                      </a:r>
                      <a:r>
                        <a:rPr lang="en-US" sz="1600" b="1" kern="1200" dirty="0" smtClean="0">
                          <a:solidFill>
                            <a:schemeClr val="lt1"/>
                          </a:solidFill>
                          <a:effectLst/>
                          <a:latin typeface="+mn-lt"/>
                          <a:ea typeface="+mn-ea"/>
                          <a:cs typeface="+mn-cs"/>
                        </a:rPr>
                        <a:t>) case</a:t>
                      </a:r>
                    </a:p>
                  </a:txBody>
                  <a:tcPr marL="118792" marR="118792" marT="90029" marB="90029"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0</a:t>
                      </a:r>
                    </a:p>
                  </a:txBody>
                  <a:tcPr marL="91436" marR="91436" marT="45739" marB="45739" horzOverflow="overflow">
                    <a:lnL>
                      <a:noFill/>
                    </a:lnL>
                    <a:lnR>
                      <a:noFill/>
                    </a:lnR>
                    <a:lnT>
                      <a:noFill/>
                    </a:lnT>
                    <a:lnB>
                      <a:noFill/>
                    </a:lnB>
                    <a:lnTlToBr>
                      <a:noFill/>
                    </a:lnTlToBr>
                    <a:lnBlToTr>
                      <a:noFill/>
                    </a:lnBlToTr>
                    <a:solidFill>
                      <a:srgbClr val="7CCA62"/>
                    </a:solidFill>
                  </a:tcPr>
                </a:tc>
              </a:tr>
              <a:tr h="4239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FFFFFF"/>
                          </a:solidFill>
                          <a:effectLst/>
                          <a:latin typeface="Calibri" pitchFamily="34" charset="0"/>
                        </a:rPr>
                        <a:t>CNO_ULI</a:t>
                      </a:r>
                      <a:endParaRPr kumimoji="0" lang="en-US" sz="1600" b="0" i="0" u="none" strike="noStrike" cap="none" normalizeH="0" baseline="0" dirty="0" smtClean="0">
                        <a:ln>
                          <a:noFill/>
                        </a:ln>
                        <a:solidFill>
                          <a:srgbClr val="FFFFFF"/>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de-DE" sz="1600" b="1" kern="1200" dirty="0" smtClean="0">
                          <a:solidFill>
                            <a:schemeClr val="bg1"/>
                          </a:solidFill>
                          <a:effectLst/>
                          <a:latin typeface="+mn-lt"/>
                          <a:ea typeface="+mn-ea"/>
                          <a:cs typeface="+mn-cs"/>
                        </a:rPr>
                        <a:t>User Location Information reporting improvements</a:t>
                      </a:r>
                    </a:p>
                  </a:txBody>
                  <a:tcPr marL="118792" marR="118792" marT="90029" marB="90029"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7030A0"/>
                          </a:solidFill>
                          <a:effectLst/>
                          <a:latin typeface="Calibri" pitchFamily="34" charset="0"/>
                        </a:rPr>
                        <a:t>1</a:t>
                      </a: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FFFFFF"/>
                          </a:solidFill>
                          <a:effectLst/>
                          <a:latin typeface="Calibri" pitchFamily="34" charset="0"/>
                        </a:rPr>
                        <a:t>ProSe</a:t>
                      </a:r>
                      <a:endParaRPr kumimoji="0" lang="en-US" sz="1600" b="0" i="0" u="none" strike="noStrike" cap="none" normalizeH="0" baseline="0" dirty="0" smtClean="0">
                        <a:ln>
                          <a:noFill/>
                        </a:ln>
                        <a:solidFill>
                          <a:srgbClr val="FFFFFF"/>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de-DE" sz="1600" b="1" kern="1200" dirty="0" smtClean="0">
                          <a:solidFill>
                            <a:schemeClr val="bg1"/>
                          </a:solidFill>
                          <a:effectLst/>
                          <a:latin typeface="+mn-lt"/>
                          <a:ea typeface="+mn-ea"/>
                          <a:cs typeface="+mn-cs"/>
                        </a:rPr>
                        <a:t>Proximity Services</a:t>
                      </a:r>
                    </a:p>
                  </a:txBody>
                  <a:tcPr marL="118792" marR="118792" marT="90029" marB="90029"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7030A0"/>
                          </a:solidFill>
                          <a:effectLst/>
                          <a:latin typeface="Calibri" pitchFamily="34" charset="0"/>
                        </a:rPr>
                        <a:t>8</a:t>
                      </a:r>
                    </a:p>
                  </a:txBody>
                  <a:tcPr marL="91436" marR="91436" marT="45739" marB="45739" horzOverflow="overflow">
                    <a:lnL>
                      <a:noFill/>
                    </a:lnL>
                    <a:lnR>
                      <a:noFill/>
                    </a:lnR>
                    <a:lnT>
                      <a:noFill/>
                    </a:lnT>
                    <a:lnB>
                      <a:noFill/>
                    </a:lnB>
                    <a:lnTlToBr>
                      <a:noFill/>
                    </a:lnTlToBr>
                    <a:lnBlToTr>
                      <a:noFill/>
                    </a:lnBlToTr>
                    <a:solidFill>
                      <a:srgbClr val="7CCA62"/>
                    </a:solidFill>
                  </a:tcPr>
                </a:tc>
              </a:tr>
              <a:tr h="3482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FFFFFF"/>
                          </a:solidFill>
                          <a:effectLst/>
                          <a:latin typeface="Calibri" pitchFamily="34" charset="0"/>
                        </a:rPr>
                        <a:t>GCSE_LTE</a:t>
                      </a:r>
                      <a:endParaRPr kumimoji="0" lang="en-US" sz="1600" b="0" i="0" u="none" strike="noStrike" cap="none" normalizeH="0" baseline="0" dirty="0" smtClean="0">
                        <a:ln>
                          <a:noFill/>
                        </a:ln>
                        <a:solidFill>
                          <a:srgbClr val="FFFFFF"/>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600" b="1" kern="1200" dirty="0" smtClean="0">
                          <a:solidFill>
                            <a:schemeClr val="bg1"/>
                          </a:solidFill>
                          <a:effectLst/>
                          <a:latin typeface="+mn-lt"/>
                          <a:ea typeface="+mn-ea"/>
                          <a:cs typeface="+mn-cs"/>
                        </a:rPr>
                        <a:t>Group</a:t>
                      </a:r>
                      <a:r>
                        <a:rPr lang="en-US" sz="1600" b="1" kern="1200" baseline="0" dirty="0" smtClean="0">
                          <a:solidFill>
                            <a:schemeClr val="bg1"/>
                          </a:solidFill>
                          <a:effectLst/>
                          <a:latin typeface="+mn-lt"/>
                          <a:ea typeface="+mn-ea"/>
                          <a:cs typeface="+mn-cs"/>
                        </a:rPr>
                        <a:t> Communication System Enablers for LTE</a:t>
                      </a:r>
                      <a:endParaRPr lang="en-US" sz="1600" b="1" kern="1200" dirty="0" smtClean="0">
                        <a:solidFill>
                          <a:schemeClr val="bg1"/>
                        </a:solidFill>
                        <a:effectLst/>
                        <a:latin typeface="+mn-lt"/>
                        <a:ea typeface="+mn-ea"/>
                        <a:cs typeface="+mn-cs"/>
                      </a:endParaRPr>
                    </a:p>
                  </a:txBody>
                  <a:tcPr marL="118792" marR="118792" marT="90029" marB="90029"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2</a:t>
                      </a: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FFFFFF"/>
                          </a:solidFill>
                          <a:effectLst/>
                          <a:latin typeface="Calibri" pitchFamily="34" charset="0"/>
                        </a:rPr>
                        <a:t>IMS_WebRTC</a:t>
                      </a:r>
                      <a:endParaRPr kumimoji="0" lang="en-US" sz="1600" b="0" i="0" u="none" strike="noStrike" cap="none" normalizeH="0" baseline="0" dirty="0" smtClean="0">
                        <a:ln>
                          <a:noFill/>
                        </a:ln>
                        <a:solidFill>
                          <a:srgbClr val="FFFFFF"/>
                        </a:solidFill>
                        <a:effectLst/>
                        <a:latin typeface="Calibri" pitchFamily="34" charset="0"/>
                      </a:endParaRP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600" b="1" kern="1200" dirty="0" smtClean="0">
                          <a:solidFill>
                            <a:schemeClr val="bg1"/>
                          </a:solidFill>
                          <a:effectLst/>
                          <a:latin typeface="+mn-lt"/>
                          <a:ea typeface="+mn-ea"/>
                          <a:cs typeface="+mn-cs"/>
                        </a:rPr>
                        <a:t>Web Real Time Communication access to </a:t>
                      </a:r>
                      <a:r>
                        <a:rPr lang="en-US" sz="1600" b="1" kern="1200" dirty="0" err="1" smtClean="0">
                          <a:solidFill>
                            <a:schemeClr val="bg1"/>
                          </a:solidFill>
                          <a:effectLst/>
                          <a:latin typeface="+mn-lt"/>
                          <a:ea typeface="+mn-ea"/>
                          <a:cs typeface="+mn-cs"/>
                        </a:rPr>
                        <a:t>IMS</a:t>
                      </a:r>
                      <a:endParaRPr lang="en-US" sz="1600" b="1" kern="1200" dirty="0" smtClean="0">
                        <a:solidFill>
                          <a:schemeClr val="bg1"/>
                        </a:solidFill>
                        <a:effectLst/>
                        <a:latin typeface="+mn-lt"/>
                        <a:ea typeface="+mn-ea"/>
                        <a:cs typeface="+mn-cs"/>
                      </a:endParaRPr>
                    </a:p>
                  </a:txBody>
                  <a:tcPr marL="118792" marR="118792" marT="90029" marB="90029"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7030A0"/>
                          </a:solidFill>
                          <a:effectLst/>
                          <a:latin typeface="Calibri" pitchFamily="34" charset="0"/>
                        </a:rPr>
                        <a:t>1</a:t>
                      </a:r>
                    </a:p>
                  </a:txBody>
                  <a:tcPr marL="91436" marR="91436" marT="45739" marB="45739" horzOverflow="overflow">
                    <a:lnL>
                      <a:noFill/>
                    </a:lnL>
                    <a:lnR>
                      <a:noFill/>
                    </a:lnR>
                    <a:lnT>
                      <a:noFill/>
                    </a:lnT>
                    <a:lnB>
                      <a:noFill/>
                    </a:lnB>
                    <a:lnTlToBr>
                      <a:noFill/>
                    </a:lnTlToBr>
                    <a:lnBlToTr>
                      <a:noFill/>
                    </a:lnBlToTr>
                    <a:solidFill>
                      <a:srgbClr val="7CCA62"/>
                    </a:solid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5"/>
          <p:cNvSpPr>
            <a:spLocks noGrp="1"/>
          </p:cNvSpPr>
          <p:nvPr>
            <p:ph type="title"/>
          </p:nvPr>
        </p:nvSpPr>
        <p:spPr/>
        <p:txBody>
          <a:bodyPr/>
          <a:lstStyle/>
          <a:p>
            <a:r>
              <a:rPr lang="en-US" altLang="de-DE" dirty="0" smtClean="0"/>
              <a:t>2.2) </a:t>
            </a:r>
            <a:r>
              <a:rPr lang="en-US" altLang="de-DE" dirty="0" err="1" smtClean="0"/>
              <a:t>Rel</a:t>
            </a:r>
            <a:r>
              <a:rPr lang="en-US" altLang="de-DE" dirty="0" smtClean="0"/>
              <a:t>-12 Work Maintenance (3/3)</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2201498118"/>
              </p:ext>
            </p:extLst>
          </p:nvPr>
        </p:nvGraphicFramePr>
        <p:xfrm>
          <a:off x="213894" y="1272187"/>
          <a:ext cx="8609012" cy="5012100"/>
        </p:xfrm>
        <a:graphic>
          <a:graphicData uri="http://schemas.openxmlformats.org/drawingml/2006/table">
            <a:tbl>
              <a:tblPr/>
              <a:tblGrid>
                <a:gridCol w="1525587"/>
                <a:gridCol w="5408613"/>
                <a:gridCol w="638175"/>
                <a:gridCol w="1036637"/>
              </a:tblGrid>
              <a:tr h="5711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WI</a:t>
                      </a:r>
                    </a:p>
                  </a:txBody>
                  <a:tcPr marL="91436" marR="91436" marT="45685" marB="4568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Work Item</a:t>
                      </a:r>
                    </a:p>
                  </a:txBody>
                  <a:tcPr marL="91436" marR="91436" marT="45685" marB="4568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WP</a:t>
                      </a:r>
                    </a:p>
                  </a:txBody>
                  <a:tcPr marL="91436" marR="91436" marT="45685" marB="4568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err="1" smtClean="0">
                          <a:ln>
                            <a:noFill/>
                          </a:ln>
                          <a:solidFill>
                            <a:srgbClr val="FFFFFF"/>
                          </a:solidFill>
                          <a:effectLst/>
                          <a:latin typeface="Calibri" pitchFamily="34" charset="0"/>
                        </a:rPr>
                        <a:t>CRs</a:t>
                      </a:r>
                      <a:r>
                        <a:rPr kumimoji="0" lang="en-US" sz="1600" b="1" i="0" u="none" strike="noStrike" cap="none" normalizeH="0" baseline="0" dirty="0" smtClean="0">
                          <a:ln>
                            <a:noFill/>
                          </a:ln>
                          <a:solidFill>
                            <a:srgbClr val="FFFFFF"/>
                          </a:solidFill>
                          <a:effectLst/>
                          <a:latin typeface="Calibri" pitchFamily="34" charset="0"/>
                        </a:rPr>
                        <a:t> approved</a:t>
                      </a:r>
                    </a:p>
                  </a:txBody>
                  <a:tcPr marL="91436" marR="91436" marT="45685" marB="4568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r>
              <a:tr h="4306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rgbClr val="FFFFFF"/>
                          </a:solidFill>
                          <a:effectLst/>
                          <a:latin typeface="Calibri" pitchFamily="34" charset="0"/>
                        </a:rPr>
                        <a:t>LIMONET</a:t>
                      </a:r>
                    </a:p>
                  </a:txBody>
                  <a:tcPr marL="91436" marR="91436" marT="45685" marB="45685"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rgbClr val="FFFFFF"/>
                          </a:solidFill>
                          <a:effectLst/>
                          <a:latin typeface="Calibri" pitchFamily="34" charset="0"/>
                        </a:rPr>
                        <a:t>Stage 2 for LIPA Mobility and SIPTO at the Local Network</a:t>
                      </a:r>
                    </a:p>
                  </a:txBody>
                  <a:tcPr marL="91436" marR="91436" marT="45685" marB="45685"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p>
                  </a:txBody>
                  <a:tcPr marL="91436" marR="91436" marT="45685" marB="45685"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685" marB="45685"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r>
              <a:tr h="4062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FFFFFF"/>
                          </a:solidFill>
                          <a:effectLst/>
                          <a:latin typeface="Calibri" pitchFamily="34" charset="0"/>
                        </a:rPr>
                        <a:t>P4C-TI</a:t>
                      </a:r>
                    </a:p>
                  </a:txBody>
                  <a:tcPr marL="91435" marR="91435" marT="45722" marB="45722"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0" i="0" u="none" strike="noStrike" cap="none" normalizeH="0" baseline="0" dirty="0" smtClean="0">
                          <a:ln>
                            <a:noFill/>
                          </a:ln>
                          <a:solidFill>
                            <a:srgbClr val="FFFFFF"/>
                          </a:solidFill>
                          <a:effectLst/>
                          <a:latin typeface="Calibri" pitchFamily="34" charset="0"/>
                        </a:rPr>
                        <a:t>Stage 2 for </a:t>
                      </a:r>
                      <a:r>
                        <a:rPr kumimoji="0" lang="en-US" sz="1500" b="1" i="0" u="none" strike="noStrike" cap="none" normalizeH="0" baseline="0" dirty="0" smtClean="0">
                          <a:ln>
                            <a:noFill/>
                          </a:ln>
                          <a:solidFill>
                            <a:srgbClr val="FFFFFF"/>
                          </a:solidFill>
                          <a:effectLst/>
                          <a:latin typeface="Calibri" pitchFamily="34" charset="0"/>
                        </a:rPr>
                        <a:t>Support for BBF Accesses Interworking</a:t>
                      </a:r>
                    </a:p>
                  </a:txBody>
                  <a:tcPr marL="91435" marR="91435" marT="45722" marB="45722"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p>
                  </a:txBody>
                  <a:tcPr marL="91436" marR="91436" marT="45685" marB="4568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685" marB="45685" horzOverflow="overflow">
                    <a:lnL>
                      <a:noFill/>
                    </a:lnL>
                    <a:lnR>
                      <a:noFill/>
                    </a:lnR>
                    <a:lnT>
                      <a:noFill/>
                    </a:lnT>
                    <a:lnB>
                      <a:noFill/>
                    </a:lnB>
                    <a:lnTlToBr>
                      <a:noFill/>
                    </a:lnTlToBr>
                    <a:lnBlToTr>
                      <a:noFill/>
                    </a:lnBlToTr>
                    <a:solidFill>
                      <a:srgbClr val="7CCA62"/>
                    </a:solidFill>
                  </a:tcPr>
                </a:tc>
              </a:tr>
              <a:tr h="56912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FFFFFF"/>
                          </a:solidFill>
                          <a:effectLst/>
                          <a:latin typeface="Calibri" pitchFamily="34" charset="0"/>
                        </a:rPr>
                        <a:t>BusTi</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rgbClr val="FFFFFF"/>
                        </a:solidFill>
                        <a:effectLst/>
                        <a:latin typeface="Calibri" pitchFamily="34" charset="0"/>
                      </a:endParaRPr>
                    </a:p>
                  </a:txBody>
                  <a:tcPr marL="91436" marR="91436" marT="45702" marB="45702"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1" i="0" u="none" strike="noStrike" cap="none" normalizeH="0" baseline="0" dirty="0" smtClean="0">
                          <a:ln>
                            <a:noFill/>
                          </a:ln>
                          <a:solidFill>
                            <a:schemeClr val="bg1"/>
                          </a:solidFill>
                          <a:effectLst/>
                          <a:latin typeface="Calibri" pitchFamily="34" charset="0"/>
                        </a:rPr>
                        <a:t>Business Trunking for IP-PBX in static mode of operation</a:t>
                      </a:r>
                      <a:endParaRPr kumimoji="0" lang="en-US" sz="1500" b="1" i="0" u="none" strike="noStrike" cap="none" normalizeH="0" baseline="0" dirty="0" smtClean="0">
                        <a:ln>
                          <a:noFill/>
                        </a:ln>
                        <a:solidFill>
                          <a:srgbClr val="FFFFFF"/>
                        </a:solidFill>
                        <a:effectLst/>
                        <a:latin typeface="Calibri" pitchFamily="34" charset="0"/>
                      </a:endParaRPr>
                    </a:p>
                  </a:txBody>
                  <a:tcPr marL="91436" marR="91436" marT="45702" marB="45702"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rPr>
                        <a:t>100%</a:t>
                      </a:r>
                    </a:p>
                  </a:txBody>
                  <a:tcPr marL="91436" marR="91436" marT="45702" marB="45702"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0</a:t>
                      </a:r>
                    </a:p>
                  </a:txBody>
                  <a:tcPr marL="91436" marR="91436" marT="45702" marB="45702" horzOverflow="overflow">
                    <a:lnL>
                      <a:noFill/>
                    </a:lnL>
                    <a:lnR>
                      <a:noFill/>
                    </a:lnR>
                    <a:lnT>
                      <a:noFill/>
                    </a:lnT>
                    <a:lnB>
                      <a:noFill/>
                    </a:lnB>
                    <a:lnTlToBr>
                      <a:noFill/>
                    </a:lnTlToBr>
                    <a:lnBlToTr>
                      <a:noFill/>
                    </a:lnBlToTr>
                    <a:solidFill>
                      <a:srgbClr val="62A14D"/>
                    </a:solidFill>
                  </a:tcPr>
                </a:tc>
              </a:tr>
              <a:tr h="4001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FFFFFF"/>
                          </a:solidFill>
                          <a:effectLst/>
                          <a:latin typeface="Calibri" pitchFamily="34" charset="0"/>
                        </a:rPr>
                        <a:t>ABC</a:t>
                      </a:r>
                    </a:p>
                  </a:txBody>
                  <a:tcPr marL="91436" marR="91436" marT="45702" marB="45702"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Application Based Charging</a:t>
                      </a:r>
                      <a:endParaRPr kumimoji="0" lang="en-US" sz="1500" b="1" i="0" u="none" strike="noStrike" cap="none" normalizeH="0" baseline="0" dirty="0" smtClean="0">
                        <a:ln>
                          <a:noFill/>
                        </a:ln>
                        <a:solidFill>
                          <a:srgbClr val="FFFFFF"/>
                        </a:solidFill>
                        <a:effectLst/>
                        <a:latin typeface="Calibri" pitchFamily="34" charset="0"/>
                      </a:endParaRPr>
                    </a:p>
                  </a:txBody>
                  <a:tcPr marL="91436" marR="91436" marT="45702" marB="45702"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rPr>
                        <a:t>100%</a:t>
                      </a:r>
                    </a:p>
                  </a:txBody>
                  <a:tcPr marL="91436" marR="91436" marT="45702" marB="45702"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0</a:t>
                      </a:r>
                    </a:p>
                  </a:txBody>
                  <a:tcPr marL="91436" marR="91436" marT="45702" marB="45702" horzOverflow="overflow">
                    <a:lnL>
                      <a:noFill/>
                    </a:lnL>
                    <a:lnR>
                      <a:noFill/>
                    </a:lnR>
                    <a:lnT>
                      <a:noFill/>
                    </a:lnT>
                    <a:lnB>
                      <a:noFill/>
                    </a:lnB>
                    <a:lnTlToBr>
                      <a:noFill/>
                    </a:lnTlToBr>
                    <a:lnBlToTr>
                      <a:noFill/>
                    </a:lnBlToTr>
                    <a:solidFill>
                      <a:srgbClr val="7CCA62"/>
                    </a:solidFill>
                  </a:tcPr>
                </a:tc>
              </a:tr>
              <a:tr h="5421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FFFFFF"/>
                          </a:solidFill>
                          <a:effectLst/>
                          <a:latin typeface="Calibri" pitchFamily="34" charset="0"/>
                        </a:rPr>
                        <a:t>UMONC</a:t>
                      </a:r>
                    </a:p>
                  </a:txBody>
                  <a:tcPr marL="91436" marR="91436" marT="45702" marB="45702"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Usage Monitoring Control enhancement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dirty="0" smtClean="0">
                        <a:ln>
                          <a:noFill/>
                        </a:ln>
                        <a:solidFill>
                          <a:srgbClr val="FFFFFF"/>
                        </a:solidFill>
                        <a:effectLst/>
                        <a:latin typeface="Calibri" pitchFamily="34" charset="0"/>
                      </a:endParaRPr>
                    </a:p>
                  </a:txBody>
                  <a:tcPr marL="91436" marR="91436" marT="45702" marB="45702"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rPr>
                        <a:t>100%</a:t>
                      </a:r>
                    </a:p>
                  </a:txBody>
                  <a:tcPr marL="91436" marR="91436" marT="45702" marB="45702"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0</a:t>
                      </a: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02" marB="45702" horzOverflow="overflow">
                    <a:lnL>
                      <a:noFill/>
                    </a:lnL>
                    <a:lnR>
                      <a:noFill/>
                    </a:lnR>
                    <a:lnT>
                      <a:noFill/>
                    </a:lnT>
                    <a:lnB>
                      <a:noFill/>
                    </a:lnB>
                    <a:lnTlToBr>
                      <a:noFill/>
                    </a:lnTlToBr>
                    <a:lnBlToTr>
                      <a:noFill/>
                    </a:lnBlToTr>
                    <a:solidFill>
                      <a:srgbClr val="62A14D"/>
                    </a:solidFill>
                  </a:tcPr>
                </a:tc>
              </a:tr>
              <a:tr h="6918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FFFFFF"/>
                          </a:solidFill>
                          <a:effectLst/>
                          <a:latin typeface="Calibri" pitchFamily="34" charset="0"/>
                        </a:rPr>
                        <a:t>SMSMI</a:t>
                      </a:r>
                    </a:p>
                  </a:txBody>
                  <a:tcPr marL="91436" marR="91436" marT="45726" marB="45726"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rgbClr val="FFFFFF"/>
                          </a:solidFill>
                          <a:effectLst/>
                          <a:latin typeface="Calibri" pitchFamily="34" charset="0"/>
                        </a:rPr>
                        <a:t>Short Message Service (</a:t>
                      </a:r>
                      <a:r>
                        <a:rPr kumimoji="0" lang="en-US" sz="1500" b="1" i="0" u="none" strike="noStrike" cap="none" normalizeH="0" baseline="0" dirty="0" err="1" smtClean="0">
                          <a:ln>
                            <a:noFill/>
                          </a:ln>
                          <a:solidFill>
                            <a:srgbClr val="FFFFFF"/>
                          </a:solidFill>
                          <a:effectLst/>
                          <a:latin typeface="Calibri" pitchFamily="34" charset="0"/>
                        </a:rPr>
                        <a:t>SMS</a:t>
                      </a:r>
                      <a:r>
                        <a:rPr kumimoji="0" lang="en-US" sz="1500" b="1" i="0" u="none" strike="noStrike" cap="none" normalizeH="0" baseline="0" dirty="0" smtClean="0">
                          <a:ln>
                            <a:noFill/>
                          </a:ln>
                          <a:solidFill>
                            <a:srgbClr val="FFFFFF"/>
                          </a:solidFill>
                          <a:effectLst/>
                          <a:latin typeface="Calibri" pitchFamily="34" charset="0"/>
                        </a:rPr>
                        <a:t>) submit and delivery without </a:t>
                      </a:r>
                      <a:r>
                        <a:rPr kumimoji="0" lang="en-US" sz="1500" b="1" i="0" u="none" strike="noStrike" cap="none" normalizeH="0" baseline="0" dirty="0" err="1" smtClean="0">
                          <a:ln>
                            <a:noFill/>
                          </a:ln>
                          <a:solidFill>
                            <a:srgbClr val="FFFFFF"/>
                          </a:solidFill>
                          <a:effectLst/>
                          <a:latin typeface="Calibri" pitchFamily="34" charset="0"/>
                        </a:rPr>
                        <a:t>MSISDN</a:t>
                      </a:r>
                      <a:r>
                        <a:rPr kumimoji="0" lang="en-US" sz="1500" b="1" i="0" u="none" strike="noStrike" cap="none" normalizeH="0" baseline="0" dirty="0" smtClean="0">
                          <a:ln>
                            <a:noFill/>
                          </a:ln>
                          <a:solidFill>
                            <a:srgbClr val="FFFFFF"/>
                          </a:solidFill>
                          <a:effectLst/>
                          <a:latin typeface="Calibri" pitchFamily="34" charset="0"/>
                        </a:rPr>
                        <a:t> in </a:t>
                      </a:r>
                      <a:r>
                        <a:rPr kumimoji="0" lang="en-US" sz="1500" b="1" i="0" u="none" strike="noStrike" cap="none" normalizeH="0" baseline="0" dirty="0" err="1" smtClean="0">
                          <a:ln>
                            <a:noFill/>
                          </a:ln>
                          <a:solidFill>
                            <a:srgbClr val="FFFFFF"/>
                          </a:solidFill>
                          <a:effectLst/>
                          <a:latin typeface="Calibri" pitchFamily="34" charset="0"/>
                        </a:rPr>
                        <a:t>IMS</a:t>
                      </a:r>
                      <a:endParaRPr kumimoji="0" lang="en-US" sz="1500" b="1" i="0" u="none" strike="noStrike" cap="none" normalizeH="0" baseline="0" dirty="0" smtClean="0">
                        <a:ln>
                          <a:noFill/>
                        </a:ln>
                        <a:solidFill>
                          <a:srgbClr val="FFFFFF"/>
                        </a:solidFill>
                        <a:effectLst/>
                        <a:latin typeface="Calibri" pitchFamily="34" charset="0"/>
                      </a:endParaRPr>
                    </a:p>
                  </a:txBody>
                  <a:tcPr marL="118792" marR="118792" marT="90004" marB="90004"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rPr>
                        <a:t>100%</a:t>
                      </a:r>
                    </a:p>
                  </a:txBody>
                  <a:tcPr marL="91436" marR="91436" marT="45726" marB="45726"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0</a:t>
                      </a:r>
                    </a:p>
                  </a:txBody>
                  <a:tcPr marL="91436" marR="91436" marT="45726" marB="45726" horzOverflow="overflow">
                    <a:lnL>
                      <a:noFill/>
                    </a:lnL>
                    <a:lnR>
                      <a:noFill/>
                    </a:lnR>
                    <a:lnT>
                      <a:noFill/>
                    </a:lnT>
                    <a:lnB>
                      <a:noFill/>
                    </a:lnB>
                    <a:lnTlToBr>
                      <a:noFill/>
                    </a:lnTlToBr>
                    <a:lnBlToTr>
                      <a:noFill/>
                    </a:lnBlToTr>
                    <a:solidFill>
                      <a:srgbClr val="7CCA62"/>
                    </a:solidFill>
                  </a:tcPr>
                </a:tc>
              </a:tr>
              <a:tr h="53146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FFFFFF"/>
                          </a:solidFill>
                          <a:effectLst/>
                          <a:latin typeface="Calibri" pitchFamily="34" charset="0"/>
                        </a:rPr>
                        <a:t>OPIIS</a:t>
                      </a:r>
                    </a:p>
                  </a:txBody>
                  <a:tcPr marL="91436" marR="91436" marT="45726" marB="45726"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1" i="0" u="none" strike="noStrike" cap="none" normalizeH="0" baseline="0" dirty="0" smtClean="0">
                          <a:ln>
                            <a:noFill/>
                          </a:ln>
                          <a:solidFill>
                            <a:srgbClr val="FFFFFF"/>
                          </a:solidFill>
                          <a:effectLst/>
                          <a:latin typeface="Calibri" pitchFamily="34" charset="0"/>
                        </a:rPr>
                        <a:t>Operator Policies for IP Interface Selection </a:t>
                      </a:r>
                      <a:endParaRPr kumimoji="0" lang="en-GB" sz="1500" b="0" i="0" u="none" strike="noStrike" cap="none" normalizeH="0" baseline="0" dirty="0" smtClean="0">
                        <a:ln>
                          <a:noFill/>
                        </a:ln>
                        <a:solidFill>
                          <a:srgbClr val="FFFFFF"/>
                        </a:solidFill>
                        <a:effectLst/>
                        <a:latin typeface="Calibri" pitchFamily="34" charset="0"/>
                      </a:endParaRPr>
                    </a:p>
                  </a:txBody>
                  <a:tcPr marL="118792" marR="118792" marT="90004" marB="90004"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26" marB="45726"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0</a:t>
                      </a:r>
                    </a:p>
                  </a:txBody>
                  <a:tcPr marL="91436" marR="91436" marT="45726" marB="45726" horzOverflow="overflow">
                    <a:lnL>
                      <a:noFill/>
                    </a:lnL>
                    <a:lnR>
                      <a:noFill/>
                    </a:lnR>
                    <a:lnT>
                      <a:noFill/>
                    </a:lnT>
                    <a:lnB>
                      <a:noFill/>
                    </a:lnB>
                    <a:lnTlToBr>
                      <a:noFill/>
                    </a:lnTlToBr>
                    <a:lnBlToTr>
                      <a:noFill/>
                    </a:lnBlToTr>
                    <a:solidFill>
                      <a:srgbClr val="62A14D"/>
                    </a:solidFill>
                  </a:tcPr>
                </a:tc>
              </a:tr>
              <a:tr h="392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FFFFFF"/>
                          </a:solidFill>
                          <a:effectLst/>
                          <a:latin typeface="Calibri" pitchFamily="34" charset="0"/>
                        </a:rPr>
                        <a:t>WORM</a:t>
                      </a:r>
                    </a:p>
                  </a:txBody>
                  <a:tcPr marL="91436" marR="91436" marT="45726" marB="45726"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FFFFFF"/>
                          </a:solidFill>
                          <a:effectLst/>
                          <a:latin typeface="Calibri" pitchFamily="34" charset="0"/>
                        </a:rPr>
                        <a:t>Optimizing Offloading to </a:t>
                      </a:r>
                      <a:r>
                        <a:rPr kumimoji="0" lang="en-US" sz="1400" b="1" i="0" u="none" strike="noStrike" cap="none" normalizeH="0" baseline="0" dirty="0" err="1" smtClean="0">
                          <a:ln>
                            <a:noFill/>
                          </a:ln>
                          <a:solidFill>
                            <a:srgbClr val="FFFFFF"/>
                          </a:solidFill>
                          <a:effectLst/>
                          <a:latin typeface="Calibri" pitchFamily="34" charset="0"/>
                        </a:rPr>
                        <a:t>WLAN</a:t>
                      </a:r>
                      <a:r>
                        <a:rPr kumimoji="0" lang="en-US" sz="1400" b="1" i="0" u="none" strike="noStrike" cap="none" normalizeH="0" baseline="0" dirty="0" smtClean="0">
                          <a:ln>
                            <a:noFill/>
                          </a:ln>
                          <a:solidFill>
                            <a:srgbClr val="FFFFFF"/>
                          </a:solidFill>
                          <a:effectLst/>
                          <a:latin typeface="Calibri" pitchFamily="34" charset="0"/>
                        </a:rPr>
                        <a:t> in </a:t>
                      </a:r>
                      <a:r>
                        <a:rPr kumimoji="0" lang="en-US" sz="1400" b="1" i="0" u="none" strike="noStrike" cap="none" normalizeH="0" baseline="0" dirty="0" err="1" smtClean="0">
                          <a:ln>
                            <a:noFill/>
                          </a:ln>
                          <a:solidFill>
                            <a:srgbClr val="FFFFFF"/>
                          </a:solidFill>
                          <a:effectLst/>
                          <a:latin typeface="Calibri" pitchFamily="34" charset="0"/>
                        </a:rPr>
                        <a:t>3GPP</a:t>
                      </a:r>
                      <a:r>
                        <a:rPr kumimoji="0" lang="en-US" sz="1400" b="1" i="0" u="none" strike="noStrike" cap="none" normalizeH="0" baseline="0" dirty="0" smtClean="0">
                          <a:ln>
                            <a:noFill/>
                          </a:ln>
                          <a:solidFill>
                            <a:srgbClr val="FFFFFF"/>
                          </a:solidFill>
                          <a:effectLst/>
                          <a:latin typeface="Calibri" pitchFamily="34" charset="0"/>
                        </a:rPr>
                        <a:t> RAT mobility</a:t>
                      </a:r>
                      <a:endParaRPr kumimoji="0" lang="en-GB" sz="1500" b="0" i="0" u="none" strike="noStrike" cap="none" normalizeH="0" baseline="0" dirty="0" smtClean="0">
                        <a:ln>
                          <a:noFill/>
                        </a:ln>
                        <a:solidFill>
                          <a:srgbClr val="FFFFFF"/>
                        </a:solidFill>
                        <a:effectLst/>
                        <a:latin typeface="Calibri" pitchFamily="34" charset="0"/>
                      </a:endParaRPr>
                    </a:p>
                  </a:txBody>
                  <a:tcPr marL="118792" marR="118792" marT="90004" marB="90004"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26" marB="45726"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0</a:t>
                      </a:r>
                    </a:p>
                  </a:txBody>
                  <a:tcPr marL="91436" marR="91436" marT="45726" marB="45726" horzOverflow="overflow">
                    <a:lnL>
                      <a:noFill/>
                    </a:lnL>
                    <a:lnR>
                      <a:noFill/>
                    </a:lnR>
                    <a:lnT>
                      <a:noFill/>
                    </a:lnT>
                    <a:lnB>
                      <a:noFill/>
                    </a:lnB>
                    <a:lnTlToBr>
                      <a:noFill/>
                    </a:lnTlToBr>
                    <a:lnBlToTr>
                      <a:noFill/>
                    </a:lnBlToTr>
                    <a:solidFill>
                      <a:srgbClr val="7CCA62"/>
                    </a:solidFill>
                  </a:tcPr>
                </a:tc>
              </a:tr>
              <a:tr h="4581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FFFFFF"/>
                          </a:solidFill>
                          <a:effectLst/>
                          <a:latin typeface="Calibri" pitchFamily="34" charset="0"/>
                        </a:rPr>
                        <a:t>TEI12</a:t>
                      </a:r>
                      <a:r>
                        <a:rPr kumimoji="0" lang="en-US" sz="1600" b="0" i="0" u="none" strike="noStrike" cap="none" normalizeH="0" baseline="0" dirty="0" smtClean="0">
                          <a:ln>
                            <a:noFill/>
                          </a:ln>
                          <a:solidFill>
                            <a:srgbClr val="FFFFFF"/>
                          </a:solidFill>
                          <a:effectLst/>
                          <a:latin typeface="Calibri" pitchFamily="34" charset="0"/>
                        </a:rPr>
                        <a:t>/other</a:t>
                      </a:r>
                    </a:p>
                  </a:txBody>
                  <a:tcPr marL="91436" marR="91436" marT="45726" marB="45726"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500" b="1" i="0" u="none" strike="noStrike" cap="none" normalizeH="0" baseline="0" dirty="0" smtClean="0">
                          <a:ln>
                            <a:noFill/>
                          </a:ln>
                          <a:solidFill>
                            <a:srgbClr val="FFFFFF"/>
                          </a:solidFill>
                          <a:effectLst/>
                          <a:latin typeface="Calibri" pitchFamily="34" charset="0"/>
                        </a:rPr>
                        <a:t>Various, including </a:t>
                      </a:r>
                      <a:r>
                        <a:rPr kumimoji="0" lang="en-GB" sz="1500" b="1" i="0" u="none" strike="noStrike" cap="none" normalizeH="0" baseline="0" dirty="0" err="1" smtClean="0">
                          <a:ln>
                            <a:noFill/>
                          </a:ln>
                          <a:solidFill>
                            <a:srgbClr val="FFFFFF"/>
                          </a:solidFill>
                          <a:effectLst/>
                          <a:latin typeface="Calibri" pitchFamily="34" charset="0"/>
                        </a:rPr>
                        <a:t>WLAN_NS</a:t>
                      </a:r>
                      <a:endParaRPr kumimoji="0" lang="en-GB" sz="1500" b="1" i="1" u="none" strike="noStrike" cap="none" normalizeH="0" baseline="0" dirty="0" smtClean="0">
                        <a:ln>
                          <a:noFill/>
                        </a:ln>
                        <a:solidFill>
                          <a:srgbClr val="FFFFFF"/>
                        </a:solidFill>
                        <a:effectLst/>
                        <a:latin typeface="Calibri" pitchFamily="34" charset="0"/>
                      </a:endParaRPr>
                    </a:p>
                  </a:txBody>
                  <a:tcPr marL="118792" marR="118792" marT="90004" marB="90004"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N/A</a:t>
                      </a:r>
                    </a:p>
                  </a:txBody>
                  <a:tcPr marL="91436" marR="91436" marT="45726" marB="45726"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7030A0"/>
                          </a:solidFill>
                          <a:effectLst/>
                          <a:latin typeface="Calibri" pitchFamily="34" charset="0"/>
                        </a:rPr>
                        <a:t>9</a:t>
                      </a:r>
                    </a:p>
                  </a:txBody>
                  <a:tcPr marL="91436" marR="91436" marT="45726" marB="45726" horzOverflow="overflow">
                    <a:lnL>
                      <a:noFill/>
                    </a:lnL>
                    <a:lnR>
                      <a:noFill/>
                    </a:lnR>
                    <a:lnT>
                      <a:noFill/>
                    </a:lnT>
                    <a:lnB>
                      <a:noFill/>
                    </a:lnB>
                    <a:lnTlToBr>
                      <a:noFill/>
                    </a:lnTlToBr>
                    <a:lnBlToTr>
                      <a:noFill/>
                    </a:lnBlToTr>
                    <a:solidFill>
                      <a:srgbClr val="62A14D"/>
                    </a:solid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SA#67,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a:t>
            </a:r>
            <a:r>
              <a:rPr lang="en-GB" sz="2000" dirty="0" err="1" smtClean="0">
                <a:solidFill>
                  <a:schemeClr val="bg1">
                    <a:lumMod val="65000"/>
                  </a:schemeClr>
                </a:solidFill>
              </a:rPr>
              <a:t>Rel</a:t>
            </a:r>
            <a:r>
              <a:rPr lang="en-GB" sz="2000" dirty="0" smtClean="0">
                <a:solidFill>
                  <a:schemeClr val="bg1">
                    <a:lumMod val="65000"/>
                  </a:schemeClr>
                </a:solidFill>
              </a:rPr>
              <a:t>-11 and before Maintenance</a:t>
            </a:r>
          </a:p>
          <a:p>
            <a:pPr lvl="1" eaLnBrk="1" hangingPunct="1">
              <a:defRPr/>
            </a:pPr>
            <a:r>
              <a:rPr lang="en-GB" sz="2000" dirty="0" smtClean="0">
                <a:solidFill>
                  <a:schemeClr val="bg1">
                    <a:lumMod val="65000"/>
                  </a:schemeClr>
                </a:solidFill>
              </a:rPr>
              <a:t>2.2) </a:t>
            </a:r>
            <a:r>
              <a:rPr lang="en-GB" sz="2000" dirty="0" err="1" smtClean="0">
                <a:solidFill>
                  <a:schemeClr val="bg1">
                    <a:lumMod val="65000"/>
                  </a:schemeClr>
                </a:solidFill>
              </a:rPr>
              <a:t>Rel</a:t>
            </a:r>
            <a:r>
              <a:rPr lang="en-GB" sz="2000" dirty="0" smtClean="0">
                <a:solidFill>
                  <a:schemeClr val="bg1">
                    <a:lumMod val="65000"/>
                  </a:schemeClr>
                </a:solidFill>
              </a:rPr>
              <a:t>-12 Work and Maintenance</a:t>
            </a:r>
          </a:p>
          <a:p>
            <a:pPr lvl="1" eaLnBrk="1" hangingPunct="1">
              <a:defRPr/>
            </a:pPr>
            <a:r>
              <a:rPr lang="en-GB" sz="2000" b="1" i="1" dirty="0" smtClean="0"/>
              <a:t>2.3) </a:t>
            </a:r>
            <a:r>
              <a:rPr lang="en-GB" sz="2000" b="1" i="1" dirty="0" err="1" smtClean="0"/>
              <a:t>Rel</a:t>
            </a:r>
            <a:r>
              <a:rPr lang="en-GB" sz="2000" b="1" i="1" dirty="0" smtClean="0"/>
              <a:t>-13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1748" name="Text Box 3"/>
          <p:cNvSpPr txBox="1">
            <a:spLocks noChangeArrowheads="1"/>
          </p:cNvSpPr>
          <p:nvPr/>
        </p:nvSpPr>
        <p:spPr bwMode="auto">
          <a:xfrm>
            <a:off x="77788" y="3341688"/>
            <a:ext cx="457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Rel-13 Work Ongoing (</a:t>
            </a:r>
            <a:r>
              <a:rPr lang="en-US" altLang="de-DE" dirty="0" smtClean="0"/>
              <a:t>1/15)</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961038181"/>
              </p:ext>
            </p:extLst>
          </p:nvPr>
        </p:nvGraphicFramePr>
        <p:xfrm>
          <a:off x="179388" y="1376363"/>
          <a:ext cx="8569325" cy="141096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55011">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408294">
                <a:tc>
                  <a:txBody>
                    <a:bodyPr/>
                    <a:lstStyle/>
                    <a:p>
                      <a:r>
                        <a:rPr lang="en-US" sz="1600" dirty="0" err="1" smtClean="0">
                          <a:solidFill>
                            <a:schemeClr val="bg1"/>
                          </a:solidFill>
                        </a:rPr>
                        <a:t>MCPTT</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smtClean="0">
                          <a:solidFill>
                            <a:schemeClr val="lt1"/>
                          </a:solidFill>
                          <a:effectLst/>
                          <a:latin typeface="+mn-lt"/>
                          <a:ea typeface="+mn-ea"/>
                          <a:cs typeface="+mn-cs"/>
                        </a:rPr>
                        <a:t>Mission Critical Push to Talk over LTE, </a:t>
                      </a:r>
                      <a:r>
                        <a:rPr lang="en-US" sz="1400" b="1" kern="1200" dirty="0" err="1" smtClean="0">
                          <a:solidFill>
                            <a:schemeClr val="lt1"/>
                          </a:solidFill>
                          <a:effectLst/>
                          <a:latin typeface="+mn-lt"/>
                          <a:ea typeface="+mn-ea"/>
                          <a:cs typeface="+mn-cs"/>
                        </a:rPr>
                        <a:t>TR</a:t>
                      </a:r>
                      <a:r>
                        <a:rPr lang="en-US" sz="1400" b="1" kern="1200" dirty="0" smtClean="0">
                          <a:solidFill>
                            <a:schemeClr val="lt1"/>
                          </a:solidFill>
                          <a:effectLst/>
                          <a:latin typeface="+mn-lt"/>
                          <a:ea typeface="+mn-ea"/>
                          <a:cs typeface="+mn-cs"/>
                        </a:rPr>
                        <a:t> Phase</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30%</a:t>
                      </a:r>
                    </a:p>
                  </a:txBody>
                  <a:tcPr marL="91443" marR="91443" marT="45725" marB="45725">
                    <a:solidFill>
                      <a:srgbClr val="62A14D"/>
                    </a:solidFill>
                  </a:tcPr>
                </a:tc>
                <a:tc>
                  <a:txBody>
                    <a:bodyPr/>
                    <a:lstStyle/>
                    <a:p>
                      <a:pPr algn="ctr"/>
                      <a:r>
                        <a:rPr lang="en-US" sz="1400" b="1" dirty="0" smtClean="0">
                          <a:solidFill>
                            <a:srgbClr val="7030A0"/>
                          </a:solidFill>
                        </a:rPr>
                        <a:t>11,5</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3=&gt;2,5</a:t>
                      </a:r>
                      <a:endParaRPr lang="en-US" sz="1400" b="1" i="0" dirty="0">
                        <a:solidFill>
                          <a:srgbClr val="7030A0"/>
                        </a:solidFill>
                      </a:endParaRPr>
                    </a:p>
                  </a:txBody>
                  <a:tcPr marL="91443" marR="91443" marT="45725" marB="45725">
                    <a:solidFill>
                      <a:srgbClr val="62A14D"/>
                    </a:solidFill>
                  </a:tcPr>
                </a:tc>
              </a:tr>
              <a:tr h="408294">
                <a:tc>
                  <a:txBody>
                    <a:bodyPr/>
                    <a:lstStyle/>
                    <a:p>
                      <a:r>
                        <a:rPr lang="en-US" sz="1600" dirty="0" err="1" smtClean="0">
                          <a:solidFill>
                            <a:schemeClr val="bg1"/>
                          </a:solidFill>
                        </a:rPr>
                        <a:t>MCPTT</a:t>
                      </a:r>
                      <a:endParaRPr lang="en-US" sz="1600" dirty="0">
                        <a:solidFill>
                          <a:schemeClr val="bg1"/>
                        </a:solidFill>
                      </a:endParaRPr>
                    </a:p>
                  </a:txBody>
                  <a:tcPr marL="91443" marR="91443" marT="45725" marB="45725">
                    <a:solidFill>
                      <a:srgbClr val="7CCA62"/>
                    </a:solidFill>
                  </a:tcPr>
                </a:tc>
                <a:tc>
                  <a:txBody>
                    <a:bodyPr/>
                    <a:lstStyle/>
                    <a:p>
                      <a:pPr algn="l" fontAlgn="t"/>
                      <a:r>
                        <a:rPr lang="en-US" sz="1400" b="1" kern="1200" baseline="0" dirty="0" smtClean="0">
                          <a:solidFill>
                            <a:schemeClr val="bg1"/>
                          </a:solidFill>
                          <a:effectLst/>
                          <a:latin typeface="+mn-lt"/>
                          <a:ea typeface="+mn-ea"/>
                          <a:cs typeface="+mn-cs"/>
                        </a:rPr>
                        <a:t>Normative (</a:t>
                      </a:r>
                      <a:r>
                        <a:rPr lang="en-US" sz="1400" b="1" kern="1200" baseline="0" dirty="0" err="1" smtClean="0">
                          <a:solidFill>
                            <a:schemeClr val="bg1"/>
                          </a:solidFill>
                          <a:effectLst/>
                          <a:latin typeface="+mn-lt"/>
                          <a:ea typeface="+mn-ea"/>
                          <a:cs typeface="+mn-cs"/>
                        </a:rPr>
                        <a:t>3GPP</a:t>
                      </a:r>
                      <a:r>
                        <a:rPr lang="en-US" sz="1400" b="1" kern="1200" baseline="0" dirty="0" smtClean="0">
                          <a:solidFill>
                            <a:schemeClr val="bg1"/>
                          </a:solidFill>
                          <a:effectLst/>
                          <a:latin typeface="+mn-lt"/>
                          <a:ea typeface="+mn-ea"/>
                          <a:cs typeface="+mn-cs"/>
                        </a:rPr>
                        <a:t> Track)</a:t>
                      </a:r>
                      <a:endParaRPr lang="en-US" sz="1400" b="1" kern="120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0%</a:t>
                      </a:r>
                    </a:p>
                  </a:txBody>
                  <a:tcPr marL="91443" marR="91443" marT="45725" marB="45725">
                    <a:solidFill>
                      <a:srgbClr val="7CCA62"/>
                    </a:solidFill>
                  </a:tcPr>
                </a:tc>
                <a:tc>
                  <a:txBody>
                    <a:bodyPr/>
                    <a:lstStyle/>
                    <a:p>
                      <a:pPr algn="ctr"/>
                      <a:r>
                        <a:rPr lang="en-US" sz="1400" b="1" dirty="0" smtClean="0">
                          <a:solidFill>
                            <a:schemeClr val="bg1"/>
                          </a:solidFill>
                        </a:rPr>
                        <a:t>0</a:t>
                      </a:r>
                      <a:endParaRPr lang="en-US" sz="1400" b="1" dirty="0">
                        <a:solidFill>
                          <a:schemeClr val="bg1"/>
                        </a:solidFill>
                      </a:endParaRPr>
                    </a:p>
                  </a:txBody>
                  <a:tcPr marL="91443" marR="91443" marT="45725" marB="45725">
                    <a:solidFill>
                      <a:srgbClr val="7CCA62"/>
                    </a:solidFill>
                  </a:tcPr>
                </a:tc>
                <a:tc>
                  <a:txBody>
                    <a:bodyPr/>
                    <a:lstStyle/>
                    <a:p>
                      <a:pPr algn="ctr"/>
                      <a:r>
                        <a:rPr lang="en-US" sz="1400" b="1" i="0" baseline="0" dirty="0" smtClean="0">
                          <a:solidFill>
                            <a:srgbClr val="7030A0"/>
                          </a:solidFill>
                        </a:rPr>
                        <a:t>TBD</a:t>
                      </a: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599" y="2743201"/>
            <a:ext cx="8472873" cy="3754582"/>
          </a:xfrm>
        </p:spPr>
        <p:txBody>
          <a:bodyPr/>
          <a:lstStyle/>
          <a:p>
            <a:r>
              <a:rPr lang="de-DE" altLang="de-DE" sz="2000" dirty="0" smtClean="0"/>
              <a:t>Progress</a:t>
            </a:r>
            <a:r>
              <a:rPr lang="de-DE" altLang="de-DE" sz="1800" dirty="0" smtClean="0"/>
              <a:t> since SA#67</a:t>
            </a:r>
          </a:p>
          <a:p>
            <a:pPr lvl="1"/>
            <a:r>
              <a:rPr lang="de-DE" sz="1600" dirty="0" smtClean="0"/>
              <a:t>SA2 is proceding in accordance with the joint MCPTT WID approved at SA#67, which does not commit SA2 to Rel-13 development of a Stage 2 TR (given the transfer of TR 23.779 to SA6) or TS for Stage 2 MCPTT </a:t>
            </a:r>
            <a:r>
              <a:rPr lang="de-DE" sz="1600" dirty="0" smtClean="0"/>
              <a:t>considering absence of </a:t>
            </a:r>
            <a:r>
              <a:rPr lang="de-DE" sz="1600" dirty="0" smtClean="0"/>
              <a:t>proposals to do so and rather anticipates preparation of relevant </a:t>
            </a:r>
            <a:r>
              <a:rPr lang="de-DE" sz="1600" dirty="0" smtClean="0"/>
              <a:t>CRs, when determined </a:t>
            </a:r>
            <a:r>
              <a:rPr lang="de-DE" sz="1600" dirty="0" smtClean="0"/>
              <a:t>necessary in the future</a:t>
            </a:r>
            <a:r>
              <a:rPr lang="de-DE" sz="1600" dirty="0" smtClean="0"/>
              <a:t>.</a:t>
            </a:r>
            <a:endParaRPr lang="de-DE" altLang="de-DE" sz="1600" dirty="0" smtClean="0"/>
          </a:p>
          <a:p>
            <a:pPr lvl="1"/>
            <a:r>
              <a:rPr lang="de-DE" altLang="de-DE" sz="1600" dirty="0" smtClean="0">
                <a:solidFill>
                  <a:srgbClr val="FF0000"/>
                </a:solidFill>
              </a:rPr>
              <a:t>An exception is requested </a:t>
            </a:r>
            <a:r>
              <a:rPr lang="de-DE" altLang="de-DE" sz="1600" dirty="0" smtClean="0"/>
              <a:t>[SP-150256] for allowing SA2 in Q3 to work on any </a:t>
            </a:r>
            <a:r>
              <a:rPr lang="de-DE" altLang="de-DE" sz="1600" dirty="0" smtClean="0"/>
              <a:t>EPS </a:t>
            </a:r>
            <a:r>
              <a:rPr lang="de-DE" altLang="de-DE" sz="1600" dirty="0" smtClean="0"/>
              <a:t>or IMS functionality that is required to enable MCPTT functionality defined by SA6.</a:t>
            </a:r>
          </a:p>
          <a:p>
            <a:r>
              <a:rPr lang="de-DE" altLang="de-DE" sz="2000" dirty="0" smtClean="0"/>
              <a:t>Next Steps</a:t>
            </a:r>
          </a:p>
          <a:p>
            <a:pPr lvl="1"/>
            <a:r>
              <a:rPr lang="de-DE" altLang="de-DE" sz="1600" dirty="0" smtClean="0"/>
              <a:t>SA2's MCPTT time budget will remain largely for the requested exception.</a:t>
            </a:r>
          </a:p>
          <a:p>
            <a:pPr lvl="1"/>
            <a:r>
              <a:rPr lang="de-DE" altLang="de-DE" sz="1600" dirty="0" smtClean="0"/>
              <a:t>The related budget is planned for the </a:t>
            </a:r>
            <a:r>
              <a:rPr lang="de-DE" altLang="de-DE" sz="1600" dirty="0" smtClean="0"/>
              <a:t>SA2#110AH as the </a:t>
            </a:r>
            <a:r>
              <a:rPr lang="de-DE" altLang="de-DE" sz="1600" dirty="0" smtClean="0"/>
              <a:t>next SA6 </a:t>
            </a:r>
            <a:r>
              <a:rPr lang="de-DE" altLang="de-DE" sz="1600" dirty="0" smtClean="0"/>
              <a:t>meeting in in parallel to SA2#110 and </a:t>
            </a:r>
            <a:r>
              <a:rPr lang="de-DE" altLang="de-DE" sz="1600" dirty="0" smtClean="0"/>
              <a:t>at current stage there is no need identified for such work by SA2.</a:t>
            </a:r>
          </a:p>
          <a:p>
            <a:pPr lvl="1"/>
            <a:r>
              <a:rPr lang="de-DE" altLang="de-DE" sz="1600" dirty="0" smtClean="0"/>
              <a:t>Such work, if any, is expected rather to enhance existing SA2 specifications.  </a:t>
            </a:r>
            <a:r>
              <a:rPr lang="de-DE" altLang="de-DE" sz="1600" dirty="0" smtClean="0">
                <a:solidFill>
                  <a:srgbClr val="FF0000"/>
                </a:solidFill>
              </a:rPr>
              <a:t>The initially reserved TS 23.179 may be adopted by SA6.</a:t>
            </a:r>
          </a:p>
        </p:txBody>
      </p:sp>
    </p:spTree>
    <p:extLst>
      <p:ext uri="{BB962C8B-B14F-4D97-AF65-F5344CB8AC3E}">
        <p14:creationId xmlns:p14="http://schemas.microsoft.com/office/powerpoint/2010/main" xmlns="" val="11352186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t> 1) General aspects (events since SA#67, statistics, next meetings)</a:t>
            </a:r>
          </a:p>
          <a:p>
            <a:pPr eaLnBrk="1" hangingPunct="1">
              <a:defRPr/>
            </a:pPr>
            <a:r>
              <a:rPr lang="en-GB" sz="2400" dirty="0" smtClean="0"/>
              <a:t> 2) SA Work Report</a:t>
            </a:r>
          </a:p>
          <a:p>
            <a:pPr lvl="1" eaLnBrk="1" hangingPunct="1">
              <a:defRPr/>
            </a:pPr>
            <a:r>
              <a:rPr lang="en-GB" sz="2000" dirty="0" smtClean="0"/>
              <a:t>2.1) </a:t>
            </a:r>
            <a:r>
              <a:rPr lang="en-GB" sz="2000" dirty="0" err="1" smtClean="0"/>
              <a:t>Rel</a:t>
            </a:r>
            <a:r>
              <a:rPr lang="en-GB" sz="2000" dirty="0" smtClean="0"/>
              <a:t>-11 and before Maintenance</a:t>
            </a:r>
          </a:p>
          <a:p>
            <a:pPr lvl="1" eaLnBrk="1" hangingPunct="1">
              <a:defRPr/>
            </a:pPr>
            <a:r>
              <a:rPr lang="en-GB" sz="2000" dirty="0" smtClean="0"/>
              <a:t>2.2) </a:t>
            </a:r>
            <a:r>
              <a:rPr lang="en-GB" sz="2000" dirty="0" err="1"/>
              <a:t>Rel</a:t>
            </a:r>
            <a:r>
              <a:rPr lang="en-GB" sz="2000" dirty="0"/>
              <a:t>-12 Work and Maintenance</a:t>
            </a:r>
            <a:endParaRPr lang="en-GB" sz="2000" dirty="0" smtClean="0"/>
          </a:p>
          <a:p>
            <a:pPr lvl="1" eaLnBrk="1" hangingPunct="1">
              <a:defRPr/>
            </a:pPr>
            <a:r>
              <a:rPr lang="en-GB" sz="2000" dirty="0" smtClean="0"/>
              <a:t>2.3) </a:t>
            </a:r>
            <a:r>
              <a:rPr lang="en-GB" sz="2000" dirty="0" err="1" smtClean="0"/>
              <a:t>Rel</a:t>
            </a:r>
            <a:r>
              <a:rPr lang="en-GB" sz="2000" dirty="0" smtClean="0"/>
              <a:t>-13 Work and Maintenance</a:t>
            </a:r>
          </a:p>
          <a:p>
            <a:pPr lvl="1" eaLnBrk="1" hangingPunct="1">
              <a:defRPr/>
            </a:pPr>
            <a:r>
              <a:rPr lang="en-GB" sz="2000" dirty="0" smtClean="0"/>
              <a:t>2.4) New and Updated WIDs/SIDs and Exceptions</a:t>
            </a:r>
          </a:p>
          <a:p>
            <a:pPr lvl="1" eaLnBrk="1" hangingPunct="1">
              <a:defRPr/>
            </a:pPr>
            <a:r>
              <a:rPr lang="en-GB" sz="2000" dirty="0" smtClean="0"/>
              <a:t>2.5) </a:t>
            </a:r>
            <a:r>
              <a:rPr lang="en-GB" sz="2000" dirty="0" err="1" smtClean="0"/>
              <a:t>IETF</a:t>
            </a:r>
            <a:r>
              <a:rPr lang="en-GB" sz="2000" dirty="0" smtClean="0"/>
              <a:t> Dependency Update</a:t>
            </a:r>
          </a:p>
          <a:p>
            <a:pPr eaLnBrk="1" hangingPunct="1">
              <a:defRPr/>
            </a:pPr>
            <a:r>
              <a:rPr lang="en-GB" sz="2400" dirty="0" smtClean="0"/>
              <a:t> 3) Action Items</a:t>
            </a:r>
          </a:p>
          <a:p>
            <a:pPr eaLnBrk="1" hangingPunct="1">
              <a:defRPr/>
            </a:pPr>
            <a:r>
              <a:rPr lang="en-GB" sz="2400" dirty="0" smtClean="0"/>
              <a:t> 4) Documents for Information and Approval</a:t>
            </a:r>
          </a:p>
          <a:p>
            <a:pPr eaLnBrk="1" hangingPunct="1">
              <a:defRPr/>
            </a:pPr>
            <a:r>
              <a:rPr lang="en-GB" sz="2400" dirty="0" smtClean="0"/>
              <a:t> 5) Collected Items requiring action from SA</a:t>
            </a:r>
          </a:p>
          <a:p>
            <a:pPr marL="0" indent="0" eaLnBrk="1" hangingPunct="1">
              <a:spcBef>
                <a:spcPts val="1800"/>
              </a:spcBef>
              <a:buFontTx/>
              <a:buNone/>
              <a:defRPr/>
            </a:pPr>
            <a:r>
              <a:rPr lang="en-GB" sz="2400" dirty="0" smtClean="0">
                <a:solidFill>
                  <a:srgbClr val="FF0000"/>
                </a:solidFill>
              </a:rPr>
              <a:t>Explicit requests for </a:t>
            </a:r>
            <a:r>
              <a:rPr lang="en-GB" sz="2400" dirty="0" err="1" smtClean="0">
                <a:solidFill>
                  <a:srgbClr val="FF0000"/>
                </a:solidFill>
              </a:rPr>
              <a:t>TSG</a:t>
            </a:r>
            <a:r>
              <a:rPr lang="en-GB" sz="2400" dirty="0" smtClean="0">
                <a:solidFill>
                  <a:srgbClr val="FF0000"/>
                </a:solidFill>
              </a:rPr>
              <a:t> SA are highlighted in RED</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Rel-13 Work Ongoing (</a:t>
            </a:r>
            <a:r>
              <a:rPr lang="en-US" altLang="de-DE" dirty="0" smtClean="0"/>
              <a:t>2/15)</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1675544005"/>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smtClean="0">
                          <a:solidFill>
                            <a:schemeClr val="bg1"/>
                          </a:solidFill>
                        </a:rPr>
                        <a:t>DECOR</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Dedicated Core Networks</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100%</a:t>
                      </a:r>
                    </a:p>
                  </a:txBody>
                  <a:tcPr marL="91443" marR="91443" marT="45725" marB="45725">
                    <a:solidFill>
                      <a:srgbClr val="62A14D"/>
                    </a:solidFill>
                  </a:tcPr>
                </a:tc>
                <a:tc>
                  <a:txBody>
                    <a:bodyPr/>
                    <a:lstStyle/>
                    <a:p>
                      <a:pPr algn="ctr"/>
                      <a:r>
                        <a:rPr lang="en-US" sz="1400" b="1" dirty="0" smtClean="0">
                          <a:solidFill>
                            <a:srgbClr val="7030A0"/>
                          </a:solidFill>
                        </a:rPr>
                        <a:t>6</a:t>
                      </a:r>
                      <a:endParaRPr lang="en-US" sz="1400" b="1" dirty="0">
                        <a:solidFill>
                          <a:srgbClr val="7030A0"/>
                        </a:solidFill>
                      </a:endParaRPr>
                    </a:p>
                  </a:txBody>
                  <a:tcPr marL="91443" marR="91443" marT="45725" marB="45725">
                    <a:solidFill>
                      <a:srgbClr val="62A14D"/>
                    </a:solidFill>
                  </a:tcPr>
                </a:tc>
                <a:tc>
                  <a:txBody>
                    <a:bodyPr/>
                    <a:lstStyle/>
                    <a:p>
                      <a:pPr algn="ctr"/>
                      <a:r>
                        <a:rPr lang="en-US" sz="1400" b="1" kern="1200" dirty="0" smtClean="0">
                          <a:solidFill>
                            <a:srgbClr val="7030A0"/>
                          </a:solidFill>
                          <a:latin typeface="+mn-lt"/>
                          <a:ea typeface="+mn-ea"/>
                          <a:cs typeface="+mn-cs"/>
                        </a:rPr>
                        <a:t>-0,5</a:t>
                      </a:r>
                      <a:endParaRPr lang="en-US" sz="1400" b="1" kern="1200" dirty="0">
                        <a:solidFill>
                          <a:srgbClr val="7030A0"/>
                        </a:solidFill>
                        <a:latin typeface="+mn-lt"/>
                        <a:ea typeface="+mn-ea"/>
                        <a:cs typeface="+mn-cs"/>
                      </a:endParaRPr>
                    </a:p>
                  </a:txBody>
                  <a:tcPr marL="91443" marR="91443" marT="45725" marB="45725">
                    <a:solidFill>
                      <a:srgbClr val="62A14D"/>
                    </a:solidFill>
                  </a:tcPr>
                </a:tc>
              </a:tr>
              <a:tr h="576625">
                <a:tc>
                  <a:txBody>
                    <a:bodyPr/>
                    <a:lstStyle/>
                    <a:p>
                      <a:r>
                        <a:rPr lang="en-US" sz="1600" dirty="0" smtClean="0">
                          <a:solidFill>
                            <a:schemeClr val="bg1"/>
                          </a:solidFill>
                        </a:rPr>
                        <a:t>DECOR</a:t>
                      </a:r>
                      <a:endParaRPr lang="en-US" sz="1600" dirty="0">
                        <a:solidFill>
                          <a:schemeClr val="bg1"/>
                        </a:solidFill>
                      </a:endParaRPr>
                    </a:p>
                  </a:txBody>
                  <a:tcPr marL="91443" marR="91443" marT="45725" marB="45725">
                    <a:solidFill>
                      <a:srgbClr val="7CCA62"/>
                    </a:solidFill>
                  </a:tcPr>
                </a:tc>
                <a:tc>
                  <a:txBody>
                    <a:bodyPr/>
                    <a:lstStyle/>
                    <a:p>
                      <a:pPr algn="l" fontAlgn="t"/>
                      <a:r>
                        <a:rPr lang="en-US" sz="1400" b="1" kern="1200" baseline="0" dirty="0" smtClean="0">
                          <a:solidFill>
                            <a:schemeClr val="bg1"/>
                          </a:solidFill>
                          <a:effectLst/>
                          <a:latin typeface="+mn-lt"/>
                          <a:ea typeface="+mn-ea"/>
                          <a:cs typeface="+mn-cs"/>
                        </a:rPr>
                        <a:t>Normative (</a:t>
                      </a:r>
                      <a:r>
                        <a:rPr lang="en-US" sz="1400" b="1" kern="1200" baseline="0" dirty="0" err="1" smtClean="0">
                          <a:solidFill>
                            <a:schemeClr val="bg1"/>
                          </a:solidFill>
                          <a:effectLst/>
                          <a:latin typeface="+mn-lt"/>
                          <a:ea typeface="+mn-ea"/>
                          <a:cs typeface="+mn-cs"/>
                        </a:rPr>
                        <a:t>3GPP</a:t>
                      </a:r>
                      <a:r>
                        <a:rPr lang="en-US" sz="1400" b="1" kern="1200" baseline="0" dirty="0" smtClean="0">
                          <a:solidFill>
                            <a:schemeClr val="bg1"/>
                          </a:solidFill>
                          <a:effectLst/>
                          <a:latin typeface="+mn-lt"/>
                          <a:ea typeface="+mn-ea"/>
                          <a:cs typeface="+mn-cs"/>
                        </a:rPr>
                        <a:t> Track)</a:t>
                      </a:r>
                      <a:endParaRPr lang="en-US" sz="1400" b="1" kern="120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70 =&gt; 100%</a:t>
                      </a:r>
                    </a:p>
                  </a:txBody>
                  <a:tcPr marL="91443" marR="91443" marT="45725" marB="45725">
                    <a:solidFill>
                      <a:srgbClr val="7CCA62"/>
                    </a:solidFill>
                  </a:tcPr>
                </a:tc>
                <a:tc>
                  <a:txBody>
                    <a:bodyPr/>
                    <a:lstStyle/>
                    <a:p>
                      <a:pPr algn="ctr"/>
                      <a:r>
                        <a:rPr lang="en-US" sz="1400" b="1" dirty="0" smtClean="0">
                          <a:solidFill>
                            <a:srgbClr val="7030A0"/>
                          </a:solidFill>
                        </a:rPr>
                        <a:t>3,5</a:t>
                      </a:r>
                      <a:endParaRPr lang="en-US" sz="1400" b="1" dirty="0">
                        <a:solidFill>
                          <a:srgbClr val="7030A0"/>
                        </a:solidFill>
                      </a:endParaRPr>
                    </a:p>
                  </a:txBody>
                  <a:tcPr marL="91443" marR="91443" marT="45725" marB="45725">
                    <a:solidFill>
                      <a:srgbClr val="7CCA62"/>
                    </a:solidFill>
                  </a:tcPr>
                </a:tc>
                <a:tc>
                  <a:txBody>
                    <a:bodyPr/>
                    <a:lstStyle/>
                    <a:p>
                      <a:pPr algn="ctr"/>
                      <a:r>
                        <a:rPr lang="en-US" sz="1400" b="1" i="0" baseline="0" dirty="0" smtClean="0">
                          <a:solidFill>
                            <a:srgbClr val="7030A0"/>
                          </a:solidFill>
                        </a:rPr>
                        <a:t>2 </a:t>
                      </a:r>
                      <a:r>
                        <a:rPr lang="en-US" sz="1400" b="1" kern="1200" dirty="0" smtClean="0">
                          <a:solidFill>
                            <a:srgbClr val="7030A0"/>
                          </a:solidFill>
                          <a:latin typeface="+mn-lt"/>
                          <a:ea typeface="+mn-ea"/>
                          <a:cs typeface="+mn-cs"/>
                        </a:rPr>
                        <a:t>=&gt; -0,5 </a:t>
                      </a: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42660"/>
            <a:ext cx="8280400" cy="2715490"/>
          </a:xfrm>
        </p:spPr>
        <p:txBody>
          <a:bodyPr/>
          <a:lstStyle/>
          <a:p>
            <a:r>
              <a:rPr lang="de-DE" altLang="de-DE" sz="2000" dirty="0" smtClean="0"/>
              <a:t>Progress</a:t>
            </a:r>
            <a:r>
              <a:rPr lang="de-DE" altLang="de-DE" sz="1800" dirty="0" smtClean="0"/>
              <a:t> since SA#67</a:t>
            </a:r>
          </a:p>
          <a:p>
            <a:pPr lvl="1"/>
            <a:r>
              <a:rPr lang="en-GB" sz="1600" dirty="0" smtClean="0"/>
              <a:t>Normative CRs for introducing the feature in TSs 23.401, 23.060 and 23.236 were agreed  and the normative work is considered finalized.</a:t>
            </a:r>
          </a:p>
          <a:p>
            <a:r>
              <a:rPr lang="en-GB" sz="2000" dirty="0" smtClean="0"/>
              <a:t>Next Steps:</a:t>
            </a:r>
          </a:p>
          <a:p>
            <a:pPr lvl="1"/>
            <a:r>
              <a:rPr lang="en-GB" sz="1600" dirty="0" smtClean="0"/>
              <a:t>Changes to maintenance.</a:t>
            </a:r>
          </a:p>
        </p:txBody>
      </p:sp>
    </p:spTree>
    <p:extLst>
      <p:ext uri="{BB962C8B-B14F-4D97-AF65-F5344CB8AC3E}">
        <p14:creationId xmlns:p14="http://schemas.microsoft.com/office/powerpoint/2010/main" xmlns="" val="11352186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Rel-13 Work Ongoing (</a:t>
            </a:r>
            <a:r>
              <a:rPr lang="en-US" altLang="de-DE" dirty="0" smtClean="0"/>
              <a:t>3/15)</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1690415719"/>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NBIFOM</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IP Flow Mobility support for </a:t>
                      </a:r>
                      <a:r>
                        <a:rPr kumimoji="0" lang="en-US" sz="1400" b="1" i="0" u="none" strike="noStrike" cap="none" normalizeH="0" baseline="0" dirty="0" err="1" smtClean="0">
                          <a:ln>
                            <a:noFill/>
                          </a:ln>
                          <a:solidFill>
                            <a:schemeClr val="bg1"/>
                          </a:solidFill>
                          <a:effectLst/>
                          <a:latin typeface="Calibri" pitchFamily="34" charset="0"/>
                        </a:rPr>
                        <a:t>S2a</a:t>
                      </a:r>
                      <a:r>
                        <a:rPr kumimoji="0" lang="en-US" sz="1400" b="1" i="0" u="none" strike="noStrike" cap="none" normalizeH="0" baseline="0" dirty="0" smtClean="0">
                          <a:ln>
                            <a:noFill/>
                          </a:ln>
                          <a:solidFill>
                            <a:schemeClr val="bg1"/>
                          </a:solidFill>
                          <a:effectLst/>
                          <a:latin typeface="Calibri" pitchFamily="34" charset="0"/>
                        </a:rPr>
                        <a:t> and </a:t>
                      </a:r>
                      <a:r>
                        <a:rPr kumimoji="0" lang="en-US" sz="1400" b="1" i="0" u="none" strike="noStrike" cap="none" normalizeH="0" baseline="0" dirty="0" err="1" smtClean="0">
                          <a:ln>
                            <a:noFill/>
                          </a:ln>
                          <a:solidFill>
                            <a:schemeClr val="bg1"/>
                          </a:solidFill>
                          <a:effectLst/>
                          <a:latin typeface="Calibri" pitchFamily="34" charset="0"/>
                        </a:rPr>
                        <a:t>S2b</a:t>
                      </a:r>
                      <a:r>
                        <a:rPr kumimoji="0" lang="en-US" sz="1400" b="1" i="0" u="none" strike="noStrike" cap="none" normalizeH="0" baseline="0" dirty="0" smtClean="0">
                          <a:ln>
                            <a:noFill/>
                          </a:ln>
                          <a:solidFill>
                            <a:schemeClr val="bg1"/>
                          </a:solidFill>
                          <a:effectLst/>
                          <a:latin typeface="Calibri" pitchFamily="34" charset="0"/>
                        </a:rPr>
                        <a:t> interfaces </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70</a:t>
                      </a:r>
                      <a:r>
                        <a:rPr lang="en-US" sz="1400" b="1" baseline="0" dirty="0" smtClean="0">
                          <a:solidFill>
                            <a:srgbClr val="7030A0"/>
                          </a:solidFill>
                        </a:rPr>
                        <a:t> </a:t>
                      </a:r>
                      <a:r>
                        <a:rPr lang="en-US" sz="1400" b="1" dirty="0" smtClean="0">
                          <a:solidFill>
                            <a:srgbClr val="7030A0"/>
                          </a:solidFill>
                        </a:rPr>
                        <a:t>=&gt; 100%</a:t>
                      </a:r>
                    </a:p>
                  </a:txBody>
                  <a:tcPr marL="91443" marR="91443" marT="45725" marB="45725">
                    <a:solidFill>
                      <a:srgbClr val="62A14D"/>
                    </a:solidFill>
                  </a:tcPr>
                </a:tc>
                <a:tc>
                  <a:txBody>
                    <a:bodyPr/>
                    <a:lstStyle/>
                    <a:p>
                      <a:pPr algn="ctr"/>
                      <a:r>
                        <a:rPr lang="en-US" sz="1400" b="1" dirty="0" smtClean="0">
                          <a:solidFill>
                            <a:srgbClr val="7030A0"/>
                          </a:solidFill>
                        </a:rPr>
                        <a:t>11,5</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5</a:t>
                      </a:r>
                      <a:r>
                        <a:rPr lang="en-US" sz="1400" b="1" i="0" baseline="0" dirty="0" smtClean="0">
                          <a:solidFill>
                            <a:srgbClr val="7030A0"/>
                          </a:solidFill>
                        </a:rPr>
                        <a:t> =&gt; 2,5</a:t>
                      </a:r>
                      <a:endParaRPr lang="en-US" sz="1400" b="1" i="0" dirty="0">
                        <a:solidFill>
                          <a:srgbClr val="7030A0"/>
                        </a:solidFill>
                      </a:endParaRPr>
                    </a:p>
                  </a:txBody>
                  <a:tcPr marL="91443" marR="91443" marT="45725" marB="45725">
                    <a:solidFill>
                      <a:srgbClr val="62A14D"/>
                    </a:solidFill>
                  </a:tcPr>
                </a:tc>
              </a:tr>
              <a:tr h="576625">
                <a:tc>
                  <a:txBody>
                    <a:bodyPr/>
                    <a:lstStyle/>
                    <a:p>
                      <a:r>
                        <a:rPr lang="en-US" sz="1600" dirty="0" err="1" smtClean="0">
                          <a:solidFill>
                            <a:schemeClr val="bg1"/>
                          </a:solidFill>
                        </a:rPr>
                        <a:t>NBIFOM</a:t>
                      </a:r>
                      <a:endParaRPr lang="en-US" sz="1600" dirty="0">
                        <a:solidFill>
                          <a:schemeClr val="bg1"/>
                        </a:solidFill>
                      </a:endParaRPr>
                    </a:p>
                  </a:txBody>
                  <a:tcPr marL="91443" marR="91443" marT="45725" marB="45725">
                    <a:solidFill>
                      <a:srgbClr val="7CCA62"/>
                    </a:solidFill>
                  </a:tcPr>
                </a:tc>
                <a:tc>
                  <a:txBody>
                    <a:bodyPr/>
                    <a:lstStyle/>
                    <a:p>
                      <a:pPr algn="l" fontAlgn="t"/>
                      <a:r>
                        <a:rPr lang="en-US" sz="1400" b="1" kern="1200" baseline="0" dirty="0" smtClean="0">
                          <a:solidFill>
                            <a:schemeClr val="bg1"/>
                          </a:solidFill>
                          <a:effectLst/>
                          <a:latin typeface="+mn-lt"/>
                          <a:ea typeface="+mn-ea"/>
                          <a:cs typeface="+mn-cs"/>
                        </a:rPr>
                        <a:t>Normative (Other Track)</a:t>
                      </a:r>
                      <a:endParaRPr lang="en-US" sz="1400" b="1" kern="120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65%</a:t>
                      </a:r>
                    </a:p>
                  </a:txBody>
                  <a:tcPr marL="91443" marR="91443" marT="45725" marB="45725">
                    <a:solidFill>
                      <a:srgbClr val="7CCA62"/>
                    </a:solidFill>
                  </a:tcPr>
                </a:tc>
                <a:tc>
                  <a:txBody>
                    <a:bodyPr/>
                    <a:lstStyle/>
                    <a:p>
                      <a:pPr algn="ctr"/>
                      <a:r>
                        <a:rPr lang="en-US" sz="1400" b="1" kern="1200" dirty="0" smtClean="0">
                          <a:solidFill>
                            <a:srgbClr val="7030A0"/>
                          </a:solidFill>
                          <a:latin typeface="+mn-lt"/>
                          <a:ea typeface="+mn-ea"/>
                          <a:cs typeface="+mn-cs"/>
                        </a:rPr>
                        <a:t>2</a:t>
                      </a: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r>
                        <a:rPr lang="en-US" sz="1400" b="1" kern="1200" dirty="0" smtClean="0">
                          <a:solidFill>
                            <a:srgbClr val="7030A0"/>
                          </a:solidFill>
                          <a:latin typeface="+mn-lt"/>
                          <a:ea typeface="+mn-ea"/>
                          <a:cs typeface="+mn-cs"/>
                        </a:rPr>
                        <a:t>3 =&gt; 1</a:t>
                      </a: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1" y="3742660"/>
            <a:ext cx="7069380" cy="3293140"/>
          </a:xfrm>
        </p:spPr>
        <p:txBody>
          <a:bodyPr/>
          <a:lstStyle/>
          <a:p>
            <a:r>
              <a:rPr lang="de-DE" altLang="de-DE" sz="2000" dirty="0" smtClean="0"/>
              <a:t>Progress</a:t>
            </a:r>
            <a:r>
              <a:rPr lang="de-DE" altLang="de-DE" sz="1800" dirty="0" smtClean="0"/>
              <a:t> since SA#67</a:t>
            </a:r>
          </a:p>
          <a:p>
            <a:pPr lvl="1"/>
            <a:r>
              <a:rPr lang="de-DE" altLang="de-DE" sz="1600" dirty="0" smtClean="0"/>
              <a:t>Study part concluded and TR is sent for approval.</a:t>
            </a:r>
          </a:p>
          <a:p>
            <a:pPr lvl="1"/>
            <a:r>
              <a:rPr lang="en-US" sz="1600" dirty="0" smtClean="0"/>
              <a:t>Normative work started with capturing SA2 approved P-CRs in a new TS 23.NBIFOM. A new TS is wanted, which changes the earlier intention of capturing normative aspects in existing specifications.</a:t>
            </a:r>
            <a:endParaRPr lang="de-DE" altLang="de-DE" sz="1600" dirty="0" smtClean="0"/>
          </a:p>
          <a:p>
            <a:pPr lvl="1"/>
            <a:r>
              <a:rPr lang="de-DE" altLang="de-DE" sz="1600" dirty="0" smtClean="0"/>
              <a:t>WID update proposed and </a:t>
            </a:r>
            <a:r>
              <a:rPr lang="de-DE" altLang="de-DE" sz="1600" dirty="0" smtClean="0">
                <a:solidFill>
                  <a:srgbClr val="FF0000"/>
                </a:solidFill>
              </a:rPr>
              <a:t>a related exception is requested</a:t>
            </a:r>
            <a:r>
              <a:rPr lang="de-DE" altLang="de-DE" sz="1600" dirty="0" smtClean="0"/>
              <a:t> [SP-150261].</a:t>
            </a:r>
          </a:p>
          <a:p>
            <a:r>
              <a:rPr lang="de-DE" altLang="de-DE" sz="2000" dirty="0" smtClean="0"/>
              <a:t>Next </a:t>
            </a:r>
            <a:r>
              <a:rPr lang="de-DE" altLang="de-DE" sz="2000" dirty="0"/>
              <a:t>steps:</a:t>
            </a:r>
          </a:p>
          <a:p>
            <a:pPr lvl="1"/>
            <a:r>
              <a:rPr lang="de-DE" altLang="de-DE" sz="1600" dirty="0" smtClean="0"/>
              <a:t>Normative specification specifcation when the exception is granted.</a:t>
            </a:r>
            <a:endParaRPr lang="de-DE" altLang="de-DE" sz="1600" dirty="0"/>
          </a:p>
        </p:txBody>
      </p:sp>
    </p:spTree>
    <p:extLst>
      <p:ext uri="{BB962C8B-B14F-4D97-AF65-F5344CB8AC3E}">
        <p14:creationId xmlns:p14="http://schemas.microsoft.com/office/powerpoint/2010/main" xmlns="" val="11352186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Rel-13 Work Ongoing (</a:t>
            </a:r>
            <a:r>
              <a:rPr lang="en-US" altLang="de-DE" dirty="0" smtClean="0"/>
              <a:t>4/15)</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2055578400"/>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AESE</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Architecture Enhancements for Service Exposure </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75 =&gt;  100%</a:t>
                      </a:r>
                    </a:p>
                  </a:txBody>
                  <a:tcPr marL="91443" marR="91443" marT="45725" marB="45725">
                    <a:solidFill>
                      <a:srgbClr val="62A14D"/>
                    </a:solidFill>
                  </a:tcPr>
                </a:tc>
                <a:tc>
                  <a:txBody>
                    <a:bodyPr/>
                    <a:lstStyle/>
                    <a:p>
                      <a:pPr algn="ctr"/>
                      <a:r>
                        <a:rPr lang="en-US" sz="1400" b="1" dirty="0" smtClean="0">
                          <a:solidFill>
                            <a:srgbClr val="7030A0"/>
                          </a:solidFill>
                        </a:rPr>
                        <a:t>6</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1 </a:t>
                      </a:r>
                      <a:r>
                        <a:rPr lang="en-US" sz="1400" b="1" i="0" kern="1200" dirty="0" smtClean="0">
                          <a:solidFill>
                            <a:srgbClr val="7030A0"/>
                          </a:solidFill>
                          <a:latin typeface="+mn-lt"/>
                          <a:ea typeface="+mn-ea"/>
                          <a:cs typeface="+mn-cs"/>
                        </a:rPr>
                        <a:t>=&gt; -0.5</a:t>
                      </a:r>
                      <a:endParaRPr lang="en-US" sz="1400" b="1" i="0" kern="1200" dirty="0">
                        <a:solidFill>
                          <a:srgbClr val="7030A0"/>
                        </a:solidFill>
                        <a:latin typeface="+mn-lt"/>
                        <a:ea typeface="+mn-ea"/>
                        <a:cs typeface="+mn-cs"/>
                      </a:endParaRPr>
                    </a:p>
                  </a:txBody>
                  <a:tcPr marL="91443" marR="91443" marT="45725" marB="45725">
                    <a:solidFill>
                      <a:srgbClr val="62A14D"/>
                    </a:solidFill>
                  </a:tcPr>
                </a:tc>
              </a:tr>
              <a:tr h="576625">
                <a:tc>
                  <a:txBody>
                    <a:bodyPr/>
                    <a:lstStyle/>
                    <a:p>
                      <a:r>
                        <a:rPr lang="en-US" sz="1600" dirty="0" err="1" smtClean="0">
                          <a:solidFill>
                            <a:schemeClr val="bg1"/>
                          </a:solidFill>
                        </a:rPr>
                        <a:t>AESE</a:t>
                      </a:r>
                      <a:endParaRPr lang="en-US" sz="1600" dirty="0">
                        <a:solidFill>
                          <a:schemeClr val="bg1"/>
                        </a:solidFill>
                      </a:endParaRPr>
                    </a:p>
                  </a:txBody>
                  <a:tcPr marL="91443" marR="91443" marT="45725" marB="45725">
                    <a:solidFill>
                      <a:srgbClr val="7CCA62"/>
                    </a:solidFill>
                  </a:tcPr>
                </a:tc>
                <a:tc>
                  <a:txBody>
                    <a:bodyPr/>
                    <a:lstStyle/>
                    <a:p>
                      <a:pPr algn="l" fontAlgn="t"/>
                      <a:r>
                        <a:rPr lang="en-US" sz="1400" b="1" kern="1200" baseline="0" dirty="0" smtClean="0">
                          <a:solidFill>
                            <a:schemeClr val="bg1"/>
                          </a:solidFill>
                          <a:effectLst/>
                          <a:latin typeface="+mn-lt"/>
                          <a:ea typeface="+mn-ea"/>
                          <a:cs typeface="+mn-cs"/>
                        </a:rPr>
                        <a:t>Normative (</a:t>
                      </a:r>
                      <a:r>
                        <a:rPr lang="en-US" sz="1400" b="1" kern="1200" baseline="0" dirty="0" err="1" smtClean="0">
                          <a:solidFill>
                            <a:schemeClr val="bg1"/>
                          </a:solidFill>
                          <a:effectLst/>
                          <a:latin typeface="+mn-lt"/>
                          <a:ea typeface="+mn-ea"/>
                          <a:cs typeface="+mn-cs"/>
                        </a:rPr>
                        <a:t>3GPP</a:t>
                      </a:r>
                      <a:r>
                        <a:rPr lang="en-US" sz="1400" b="1" kern="1200" baseline="0" dirty="0" smtClean="0">
                          <a:solidFill>
                            <a:schemeClr val="bg1"/>
                          </a:solidFill>
                          <a:effectLst/>
                          <a:latin typeface="+mn-lt"/>
                          <a:ea typeface="+mn-ea"/>
                          <a:cs typeface="+mn-cs"/>
                        </a:rPr>
                        <a:t> Track)</a:t>
                      </a:r>
                      <a:endParaRPr lang="en-US" sz="1400" b="1" kern="120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20 =&gt; 100%</a:t>
                      </a:r>
                    </a:p>
                  </a:txBody>
                  <a:tcPr marL="91443" marR="91443" marT="45725" marB="45725">
                    <a:solidFill>
                      <a:srgbClr val="7CCA62"/>
                    </a:solidFill>
                  </a:tcPr>
                </a:tc>
                <a:tc>
                  <a:txBody>
                    <a:bodyPr/>
                    <a:lstStyle/>
                    <a:p>
                      <a:pPr algn="ctr"/>
                      <a:r>
                        <a:rPr lang="en-US" sz="1400" b="1" kern="1200" dirty="0" smtClean="0">
                          <a:solidFill>
                            <a:srgbClr val="7030A0"/>
                          </a:solidFill>
                          <a:latin typeface="+mn-lt"/>
                          <a:ea typeface="+mn-ea"/>
                          <a:cs typeface="+mn-cs"/>
                        </a:rPr>
                        <a:t>2</a:t>
                      </a: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r>
                        <a:rPr lang="en-US" sz="1400" b="1" kern="1200" dirty="0" smtClean="0">
                          <a:solidFill>
                            <a:srgbClr val="7030A0"/>
                          </a:solidFill>
                          <a:latin typeface="+mn-lt"/>
                          <a:ea typeface="+mn-ea"/>
                          <a:cs typeface="+mn-cs"/>
                        </a:rPr>
                        <a:t>2 =&gt; 0</a:t>
                      </a: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545457"/>
            <a:ext cx="8280400" cy="2663957"/>
          </a:xfrm>
        </p:spPr>
        <p:txBody>
          <a:bodyPr/>
          <a:lstStyle/>
          <a:p>
            <a:r>
              <a:rPr lang="de-DE" altLang="de-DE" sz="2000" dirty="0" smtClean="0"/>
              <a:t>Progress</a:t>
            </a:r>
            <a:r>
              <a:rPr lang="de-DE" altLang="de-DE" sz="1800" dirty="0" smtClean="0"/>
              <a:t> since SA#67</a:t>
            </a:r>
          </a:p>
          <a:p>
            <a:pPr lvl="1"/>
            <a:r>
              <a:rPr lang="en-GB" sz="1600" dirty="0" smtClean="0"/>
              <a:t>Study concluded and sent for approval.</a:t>
            </a:r>
          </a:p>
          <a:p>
            <a:pPr lvl="1"/>
            <a:r>
              <a:rPr lang="en-GB" sz="1600" dirty="0" smtClean="0"/>
              <a:t>Normative CRs for introducing the feature in TSs 23.682, </a:t>
            </a:r>
            <a:r>
              <a:rPr lang="en-GB" sz="1600" dirty="0" smtClean="0"/>
              <a:t>23.401, 23.002 </a:t>
            </a:r>
            <a:r>
              <a:rPr lang="en-GB" sz="1600" dirty="0" smtClean="0"/>
              <a:t>and 23.203 were agreed  and the normative work is considered finalized.</a:t>
            </a:r>
          </a:p>
          <a:p>
            <a:pPr lvl="1"/>
            <a:r>
              <a:rPr lang="en-GB" sz="1600" dirty="0" smtClean="0"/>
              <a:t>Few remaining details to be clarified during  maintenance, which is mainly about specifics of monitoring reporting in roaming scenarios. </a:t>
            </a:r>
          </a:p>
          <a:p>
            <a:r>
              <a:rPr lang="en-GB" sz="2000" dirty="0" smtClean="0"/>
              <a:t>Next Steps</a:t>
            </a:r>
          </a:p>
          <a:p>
            <a:pPr lvl="1"/>
            <a:r>
              <a:rPr lang="en-GB" sz="1600" dirty="0" smtClean="0"/>
              <a:t>Changes to maintenance.</a:t>
            </a:r>
          </a:p>
        </p:txBody>
      </p:sp>
    </p:spTree>
    <p:extLst>
      <p:ext uri="{BB962C8B-B14F-4D97-AF65-F5344CB8AC3E}">
        <p14:creationId xmlns:p14="http://schemas.microsoft.com/office/powerpoint/2010/main" xmlns="" val="11352186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Rel-13 Work Ongoing (</a:t>
            </a:r>
            <a:r>
              <a:rPr lang="en-US" altLang="de-DE" dirty="0" smtClean="0"/>
              <a:t>5/15)</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2160340988"/>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smtClean="0">
                          <a:solidFill>
                            <a:schemeClr val="bg1"/>
                          </a:solidFill>
                        </a:rPr>
                        <a:t>MONTE</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Monitoring Enhancements </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100%</a:t>
                      </a:r>
                    </a:p>
                  </a:txBody>
                  <a:tcPr marL="91443" marR="91443" marT="45725" marB="45725">
                    <a:solidFill>
                      <a:srgbClr val="62A14D"/>
                    </a:solidFill>
                  </a:tcPr>
                </a:tc>
                <a:tc>
                  <a:txBody>
                    <a:bodyPr/>
                    <a:lstStyle/>
                    <a:p>
                      <a:pPr algn="ctr"/>
                      <a:r>
                        <a:rPr lang="en-US" sz="1400" b="1" dirty="0" smtClean="0">
                          <a:solidFill>
                            <a:srgbClr val="7030A0"/>
                          </a:solidFill>
                        </a:rPr>
                        <a:t>4</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0</a:t>
                      </a:r>
                      <a:endParaRPr lang="en-US" sz="1400" b="1" i="0" dirty="0">
                        <a:solidFill>
                          <a:srgbClr val="7030A0"/>
                        </a:solidFill>
                      </a:endParaRPr>
                    </a:p>
                  </a:txBody>
                  <a:tcPr marL="91443" marR="91443" marT="45725" marB="45725">
                    <a:solidFill>
                      <a:srgbClr val="62A14D"/>
                    </a:solidFill>
                  </a:tcPr>
                </a:tc>
              </a:tr>
              <a:tr h="576625">
                <a:tc>
                  <a:txBody>
                    <a:bodyPr/>
                    <a:lstStyle/>
                    <a:p>
                      <a:r>
                        <a:rPr lang="en-US" sz="1600" dirty="0" smtClean="0">
                          <a:solidFill>
                            <a:schemeClr val="bg1"/>
                          </a:solidFill>
                        </a:rPr>
                        <a:t>MONTE</a:t>
                      </a:r>
                      <a:endParaRPr lang="en-US" sz="1600" dirty="0">
                        <a:solidFill>
                          <a:schemeClr val="bg1"/>
                        </a:solidFill>
                      </a:endParaRPr>
                    </a:p>
                  </a:txBody>
                  <a:tcPr marL="91443" marR="91443" marT="45725" marB="45725">
                    <a:solidFill>
                      <a:srgbClr val="7CCA62"/>
                    </a:solidFill>
                  </a:tcPr>
                </a:tc>
                <a:tc>
                  <a:txBody>
                    <a:bodyPr/>
                    <a:lstStyle/>
                    <a:p>
                      <a:pPr algn="l" fontAlgn="t"/>
                      <a:r>
                        <a:rPr lang="en-US" sz="1400" b="1" kern="1200" baseline="0" dirty="0" smtClean="0">
                          <a:solidFill>
                            <a:schemeClr val="bg1"/>
                          </a:solidFill>
                          <a:effectLst/>
                          <a:latin typeface="+mn-lt"/>
                          <a:ea typeface="+mn-ea"/>
                          <a:cs typeface="+mn-cs"/>
                        </a:rPr>
                        <a:t>Normative (</a:t>
                      </a:r>
                      <a:r>
                        <a:rPr lang="en-US" sz="1400" b="1" kern="1200" baseline="0" dirty="0" err="1" smtClean="0">
                          <a:solidFill>
                            <a:schemeClr val="bg1"/>
                          </a:solidFill>
                          <a:effectLst/>
                          <a:latin typeface="+mn-lt"/>
                          <a:ea typeface="+mn-ea"/>
                          <a:cs typeface="+mn-cs"/>
                        </a:rPr>
                        <a:t>3GPP</a:t>
                      </a:r>
                      <a:r>
                        <a:rPr lang="en-US" sz="1400" b="1" kern="1200" baseline="0" dirty="0" smtClean="0">
                          <a:solidFill>
                            <a:schemeClr val="bg1"/>
                          </a:solidFill>
                          <a:effectLst/>
                          <a:latin typeface="+mn-lt"/>
                          <a:ea typeface="+mn-ea"/>
                          <a:cs typeface="+mn-cs"/>
                        </a:rPr>
                        <a:t> Track)</a:t>
                      </a:r>
                      <a:endParaRPr lang="en-US" sz="1400" b="1" kern="120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100%</a:t>
                      </a:r>
                    </a:p>
                  </a:txBody>
                  <a:tcPr marL="91443" marR="91443" marT="45725" marB="45725">
                    <a:solidFill>
                      <a:srgbClr val="7CCA62"/>
                    </a:solidFill>
                  </a:tcPr>
                </a:tc>
                <a:tc>
                  <a:txBody>
                    <a:bodyPr/>
                    <a:lstStyle/>
                    <a:p>
                      <a:pPr algn="ctr"/>
                      <a:r>
                        <a:rPr lang="en-US" sz="1400" b="1" kern="1200" dirty="0" smtClean="0">
                          <a:solidFill>
                            <a:srgbClr val="7030A0"/>
                          </a:solidFill>
                          <a:latin typeface="+mn-lt"/>
                          <a:ea typeface="+mn-ea"/>
                          <a:cs typeface="+mn-cs"/>
                        </a:rPr>
                        <a:t>2</a:t>
                      </a: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r>
                        <a:rPr lang="en-US" sz="1400" b="1" kern="1200" dirty="0" smtClean="0">
                          <a:solidFill>
                            <a:srgbClr val="7030A0"/>
                          </a:solidFill>
                          <a:latin typeface="+mn-lt"/>
                          <a:ea typeface="+mn-ea"/>
                          <a:cs typeface="+mn-cs"/>
                        </a:rPr>
                        <a:t>2 =&gt; -0.5</a:t>
                      </a: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42660"/>
            <a:ext cx="6715698" cy="3953540"/>
          </a:xfrm>
        </p:spPr>
        <p:txBody>
          <a:bodyPr/>
          <a:lstStyle/>
          <a:p>
            <a:r>
              <a:rPr lang="de-DE" altLang="de-DE" sz="2000" dirty="0" smtClean="0"/>
              <a:t>Progress</a:t>
            </a:r>
            <a:r>
              <a:rPr lang="de-DE" altLang="de-DE" sz="1800" dirty="0" smtClean="0"/>
              <a:t> since SA#67</a:t>
            </a:r>
          </a:p>
          <a:p>
            <a:pPr lvl="1"/>
            <a:r>
              <a:rPr lang="en-GB" sz="1600" dirty="0" smtClean="0"/>
              <a:t>Normative CRs for introducing the feature in TSs 23.682, 23.002, 23.401 and 23.060 were agreed  and the normative work is considered finalized.</a:t>
            </a:r>
          </a:p>
          <a:p>
            <a:pPr lvl="1"/>
            <a:r>
              <a:rPr lang="en-GB" sz="1600" dirty="0" smtClean="0"/>
              <a:t>Remaining detail described under AESE relates also to MONTE. </a:t>
            </a:r>
          </a:p>
          <a:p>
            <a:r>
              <a:rPr lang="en-GB" sz="2000" dirty="0" smtClean="0"/>
              <a:t>Next Steps</a:t>
            </a:r>
          </a:p>
          <a:p>
            <a:pPr lvl="1"/>
            <a:r>
              <a:rPr lang="en-GB" sz="1600" dirty="0" smtClean="0"/>
              <a:t>Changes to maintenance.</a:t>
            </a:r>
          </a:p>
        </p:txBody>
      </p:sp>
    </p:spTree>
    <p:extLst>
      <p:ext uri="{BB962C8B-B14F-4D97-AF65-F5344CB8AC3E}">
        <p14:creationId xmlns:p14="http://schemas.microsoft.com/office/powerpoint/2010/main" xmlns="" val="11352186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Rel-13 Work Ongoing (</a:t>
            </a:r>
            <a:r>
              <a:rPr lang="en-US" altLang="de-DE" dirty="0" smtClean="0"/>
              <a:t>6/15)</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908155768"/>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GROUPE</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Group based Enhancements </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90 =&gt; 100%</a:t>
                      </a:r>
                    </a:p>
                  </a:txBody>
                  <a:tcPr marL="91443" marR="91443" marT="45725" marB="45725">
                    <a:solidFill>
                      <a:srgbClr val="62A14D"/>
                    </a:solidFill>
                  </a:tcPr>
                </a:tc>
                <a:tc>
                  <a:txBody>
                    <a:bodyPr/>
                    <a:lstStyle/>
                    <a:p>
                      <a:pPr algn="ctr"/>
                      <a:r>
                        <a:rPr lang="en-US" sz="1400" b="1" dirty="0" smtClean="0">
                          <a:solidFill>
                            <a:srgbClr val="7030A0"/>
                          </a:solidFill>
                        </a:rPr>
                        <a:t>5</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0,5 =&gt; 0</a:t>
                      </a:r>
                      <a:endParaRPr lang="en-US" sz="1400" b="1" i="0" dirty="0">
                        <a:solidFill>
                          <a:srgbClr val="7030A0"/>
                        </a:solidFill>
                      </a:endParaRPr>
                    </a:p>
                  </a:txBody>
                  <a:tcPr marL="91443" marR="91443" marT="45725" marB="45725">
                    <a:solidFill>
                      <a:srgbClr val="62A14D"/>
                    </a:solidFill>
                  </a:tcPr>
                </a:tc>
              </a:tr>
              <a:tr h="576625">
                <a:tc>
                  <a:txBody>
                    <a:bodyPr/>
                    <a:lstStyle/>
                    <a:p>
                      <a:r>
                        <a:rPr lang="en-US" sz="1600" dirty="0" err="1" smtClean="0">
                          <a:solidFill>
                            <a:schemeClr val="bg1"/>
                          </a:solidFill>
                        </a:rPr>
                        <a:t>GROUPE</a:t>
                      </a:r>
                      <a:endParaRPr lang="en-US" sz="1600" dirty="0">
                        <a:solidFill>
                          <a:schemeClr val="bg1"/>
                        </a:solidFill>
                      </a:endParaRPr>
                    </a:p>
                  </a:txBody>
                  <a:tcPr marL="91443" marR="91443" marT="45725" marB="45725">
                    <a:solidFill>
                      <a:srgbClr val="7CCA62"/>
                    </a:solidFill>
                  </a:tcPr>
                </a:tc>
                <a:tc>
                  <a:txBody>
                    <a:bodyPr/>
                    <a:lstStyle/>
                    <a:p>
                      <a:pPr algn="l" fontAlgn="t"/>
                      <a:r>
                        <a:rPr lang="en-US" sz="1400" b="1" kern="1200" baseline="0" dirty="0" smtClean="0">
                          <a:solidFill>
                            <a:schemeClr val="bg1"/>
                          </a:solidFill>
                          <a:effectLst/>
                          <a:latin typeface="+mn-lt"/>
                          <a:ea typeface="+mn-ea"/>
                          <a:cs typeface="+mn-cs"/>
                        </a:rPr>
                        <a:t>Normative (</a:t>
                      </a:r>
                      <a:r>
                        <a:rPr lang="en-US" sz="1400" b="1" kern="1200" baseline="0" dirty="0" err="1" smtClean="0">
                          <a:solidFill>
                            <a:schemeClr val="bg1"/>
                          </a:solidFill>
                          <a:effectLst/>
                          <a:latin typeface="+mn-lt"/>
                          <a:ea typeface="+mn-ea"/>
                          <a:cs typeface="+mn-cs"/>
                        </a:rPr>
                        <a:t>3GPP</a:t>
                      </a:r>
                      <a:r>
                        <a:rPr lang="en-US" sz="1400" b="1" kern="1200" baseline="0" dirty="0" smtClean="0">
                          <a:solidFill>
                            <a:schemeClr val="bg1"/>
                          </a:solidFill>
                          <a:effectLst/>
                          <a:latin typeface="+mn-lt"/>
                          <a:ea typeface="+mn-ea"/>
                          <a:cs typeface="+mn-cs"/>
                        </a:rPr>
                        <a:t> Track)</a:t>
                      </a:r>
                      <a:endParaRPr lang="en-US" sz="1400" b="1" kern="120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20 =&gt; 100%</a:t>
                      </a:r>
                    </a:p>
                  </a:txBody>
                  <a:tcPr marL="91443" marR="91443" marT="45725" marB="45725">
                    <a:solidFill>
                      <a:srgbClr val="7CCA62"/>
                    </a:solidFill>
                  </a:tcPr>
                </a:tc>
                <a:tc>
                  <a:txBody>
                    <a:bodyPr/>
                    <a:lstStyle/>
                    <a:p>
                      <a:pPr algn="ctr"/>
                      <a:r>
                        <a:rPr lang="en-US" sz="1400" b="1" kern="1200" dirty="0" smtClean="0">
                          <a:solidFill>
                            <a:srgbClr val="7030A0"/>
                          </a:solidFill>
                          <a:latin typeface="+mn-lt"/>
                          <a:ea typeface="+mn-ea"/>
                          <a:cs typeface="+mn-cs"/>
                        </a:rPr>
                        <a:t>1,5</a:t>
                      </a: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r>
                        <a:rPr lang="en-US" sz="1400" b="1" kern="1200" dirty="0" smtClean="0">
                          <a:solidFill>
                            <a:srgbClr val="7030A0"/>
                          </a:solidFill>
                          <a:latin typeface="+mn-lt"/>
                          <a:ea typeface="+mn-ea"/>
                          <a:cs typeface="+mn-cs"/>
                        </a:rPr>
                        <a:t>1,5 =&gt; 0</a:t>
                      </a: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42660"/>
            <a:ext cx="8280400" cy="2715490"/>
          </a:xfrm>
        </p:spPr>
        <p:txBody>
          <a:bodyPr/>
          <a:lstStyle/>
          <a:p>
            <a:r>
              <a:rPr lang="de-DE" altLang="de-DE" sz="2000" dirty="0" smtClean="0"/>
              <a:t>Progress</a:t>
            </a:r>
            <a:r>
              <a:rPr lang="de-DE" altLang="de-DE" sz="1800" dirty="0" smtClean="0"/>
              <a:t> since SA#67</a:t>
            </a:r>
          </a:p>
          <a:p>
            <a:pPr lvl="1"/>
            <a:r>
              <a:rPr lang="en-GB" sz="1600" dirty="0" smtClean="0"/>
              <a:t>Study concluded and sent for approval.</a:t>
            </a:r>
          </a:p>
          <a:p>
            <a:pPr lvl="1"/>
            <a:r>
              <a:rPr lang="en-GB" sz="1600" dirty="0" smtClean="0"/>
              <a:t>Normative CRs for introducing the feature in TSs 23.682, </a:t>
            </a:r>
            <a:r>
              <a:rPr lang="en-GB" sz="1600" dirty="0" smtClean="0"/>
              <a:t>23.401 </a:t>
            </a:r>
            <a:r>
              <a:rPr lang="en-GB" sz="1600" dirty="0" smtClean="0"/>
              <a:t>and </a:t>
            </a:r>
            <a:r>
              <a:rPr lang="en-GB" sz="1600" dirty="0" smtClean="0"/>
              <a:t>23.060 </a:t>
            </a:r>
            <a:r>
              <a:rPr lang="en-GB" sz="1600" dirty="0" smtClean="0"/>
              <a:t>were agreed  and the normative work is considered finalized. </a:t>
            </a:r>
          </a:p>
          <a:p>
            <a:r>
              <a:rPr lang="en-GB" sz="2000" dirty="0" smtClean="0"/>
              <a:t>Next Steps</a:t>
            </a:r>
          </a:p>
          <a:p>
            <a:pPr lvl="1"/>
            <a:r>
              <a:rPr lang="en-GB" sz="1600" dirty="0" smtClean="0"/>
              <a:t>Changes to maintenance.</a:t>
            </a:r>
          </a:p>
        </p:txBody>
      </p:sp>
    </p:spTree>
    <p:extLst>
      <p:ext uri="{BB962C8B-B14F-4D97-AF65-F5344CB8AC3E}">
        <p14:creationId xmlns:p14="http://schemas.microsoft.com/office/powerpoint/2010/main" xmlns="" val="11352186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Rel-13 Work Ongoing (</a:t>
            </a:r>
            <a:r>
              <a:rPr lang="en-US" altLang="de-DE" dirty="0" smtClean="0"/>
              <a:t>7/15)</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3636593382"/>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eWebRTCi</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Enhancements to </a:t>
                      </a:r>
                      <a:r>
                        <a:rPr kumimoji="0" lang="en-US" sz="1400" b="1" i="0" u="none" strike="noStrike" cap="none" normalizeH="0" baseline="0" dirty="0" err="1" smtClean="0">
                          <a:ln>
                            <a:noFill/>
                          </a:ln>
                          <a:solidFill>
                            <a:schemeClr val="bg1"/>
                          </a:solidFill>
                          <a:effectLst/>
                          <a:latin typeface="Calibri" pitchFamily="34" charset="0"/>
                        </a:rPr>
                        <a:t>WEBRTC</a:t>
                      </a:r>
                      <a:r>
                        <a:rPr kumimoji="0" lang="en-US" sz="1400" b="1" i="0" u="none" strike="noStrike" cap="none" normalizeH="0" baseline="0" dirty="0" smtClean="0">
                          <a:ln>
                            <a:noFill/>
                          </a:ln>
                          <a:solidFill>
                            <a:schemeClr val="bg1"/>
                          </a:solidFill>
                          <a:effectLst/>
                          <a:latin typeface="Calibri" pitchFamily="34" charset="0"/>
                        </a:rPr>
                        <a:t> interoperability </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55 =&gt; 85%</a:t>
                      </a:r>
                    </a:p>
                  </a:txBody>
                  <a:tcPr marL="91443" marR="91443" marT="45725" marB="45725">
                    <a:solidFill>
                      <a:srgbClr val="62A14D"/>
                    </a:solidFill>
                  </a:tcPr>
                </a:tc>
                <a:tc>
                  <a:txBody>
                    <a:bodyPr/>
                    <a:lstStyle/>
                    <a:p>
                      <a:pPr algn="ctr"/>
                      <a:r>
                        <a:rPr lang="en-US" sz="1400" b="1" dirty="0" smtClean="0">
                          <a:solidFill>
                            <a:srgbClr val="7030A0"/>
                          </a:solidFill>
                        </a:rPr>
                        <a:t>12,5</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3 =&gt; -1,5</a:t>
                      </a:r>
                      <a:endParaRPr lang="en-US" sz="1400" b="1" i="0" dirty="0">
                        <a:solidFill>
                          <a:srgbClr val="7030A0"/>
                        </a:solidFill>
                      </a:endParaRPr>
                    </a:p>
                  </a:txBody>
                  <a:tcPr marL="91443" marR="91443" marT="45725" marB="45725">
                    <a:solidFill>
                      <a:srgbClr val="62A14D"/>
                    </a:solidFill>
                  </a:tcPr>
                </a:tc>
              </a:tr>
              <a:tr h="576625">
                <a:tc>
                  <a:txBody>
                    <a:bodyPr/>
                    <a:lstStyle/>
                    <a:p>
                      <a:r>
                        <a:rPr lang="en-US" sz="1600" dirty="0" err="1" smtClean="0">
                          <a:solidFill>
                            <a:schemeClr val="bg1"/>
                          </a:solidFill>
                        </a:rPr>
                        <a:t>eWebRTCi</a:t>
                      </a:r>
                      <a:endParaRPr lang="en-US" sz="1600" dirty="0">
                        <a:solidFill>
                          <a:schemeClr val="bg1"/>
                        </a:solidFill>
                      </a:endParaRPr>
                    </a:p>
                  </a:txBody>
                  <a:tcPr marL="91443" marR="91443" marT="45725" marB="45725">
                    <a:solidFill>
                      <a:srgbClr val="7CCA62"/>
                    </a:solidFill>
                  </a:tcPr>
                </a:tc>
                <a:tc>
                  <a:txBody>
                    <a:bodyPr/>
                    <a:lstStyle/>
                    <a:p>
                      <a:pPr algn="l" fontAlgn="t"/>
                      <a:r>
                        <a:rPr lang="en-US" sz="1400" b="1" kern="1200" baseline="0" dirty="0" smtClean="0">
                          <a:solidFill>
                            <a:schemeClr val="bg1"/>
                          </a:solidFill>
                          <a:effectLst/>
                          <a:latin typeface="+mn-lt"/>
                          <a:ea typeface="+mn-ea"/>
                          <a:cs typeface="+mn-cs"/>
                        </a:rPr>
                        <a:t>Normative (Other Track)</a:t>
                      </a:r>
                      <a:endParaRPr lang="en-US" sz="1400" b="1" kern="120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85%</a:t>
                      </a:r>
                    </a:p>
                  </a:txBody>
                  <a:tcPr marL="91443" marR="91443" marT="45725" marB="45725">
                    <a:solidFill>
                      <a:srgbClr val="7CCA62"/>
                    </a:solidFill>
                  </a:tcPr>
                </a:tc>
                <a:tc>
                  <a:txBody>
                    <a:bodyPr/>
                    <a:lstStyle/>
                    <a:p>
                      <a:pPr algn="ctr"/>
                      <a:r>
                        <a:rPr lang="en-US" sz="1400" b="1" kern="1200" dirty="0" smtClean="0">
                          <a:solidFill>
                            <a:srgbClr val="7030A0"/>
                          </a:solidFill>
                          <a:latin typeface="+mn-lt"/>
                          <a:ea typeface="+mn-ea"/>
                          <a:cs typeface="+mn-cs"/>
                        </a:rPr>
                        <a:t>1</a:t>
                      </a: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r>
                        <a:rPr lang="en-US" sz="1400" b="1" kern="1200" dirty="0" smtClean="0">
                          <a:solidFill>
                            <a:srgbClr val="7030A0"/>
                          </a:solidFill>
                          <a:latin typeface="+mn-lt"/>
                          <a:ea typeface="+mn-ea"/>
                          <a:cs typeface="+mn-cs"/>
                        </a:rPr>
                        <a:t>3 =&gt; 2</a:t>
                      </a: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42660"/>
            <a:ext cx="7630098" cy="2734340"/>
          </a:xfrm>
        </p:spPr>
        <p:txBody>
          <a:bodyPr/>
          <a:lstStyle/>
          <a:p>
            <a:r>
              <a:rPr lang="de-DE" altLang="de-DE" sz="2000" dirty="0" smtClean="0"/>
              <a:t>Progress</a:t>
            </a:r>
            <a:r>
              <a:rPr lang="de-DE" altLang="de-DE" sz="1800" dirty="0" smtClean="0"/>
              <a:t> since SA#67</a:t>
            </a:r>
          </a:p>
          <a:p>
            <a:pPr lvl="1"/>
            <a:r>
              <a:rPr lang="de-DE" altLang="de-DE" sz="1600" dirty="0" smtClean="0"/>
              <a:t>Two from three items of the study concluded.</a:t>
            </a:r>
          </a:p>
          <a:p>
            <a:pPr lvl="1"/>
            <a:r>
              <a:rPr lang="de-DE" altLang="de-DE" sz="1600" dirty="0" smtClean="0"/>
              <a:t>Normative work done for those two items with agreeing CRs to TSs 23.228 and 23.203.</a:t>
            </a:r>
          </a:p>
          <a:p>
            <a:pPr lvl="1"/>
            <a:r>
              <a:rPr lang="de-DE" altLang="de-DE" sz="1600" dirty="0" smtClean="0"/>
              <a:t>An </a:t>
            </a:r>
            <a:r>
              <a:rPr lang="de-DE" altLang="de-DE" sz="1600" dirty="0" smtClean="0">
                <a:solidFill>
                  <a:srgbClr val="FF0000"/>
                </a:solidFill>
              </a:rPr>
              <a:t>exception is requested</a:t>
            </a:r>
            <a:r>
              <a:rPr lang="de-DE" altLang="de-DE" sz="1600" dirty="0" smtClean="0"/>
              <a:t> [SP-150259] for one remaining item </a:t>
            </a:r>
            <a:r>
              <a:rPr lang="en-US" altLang="de-DE" sz="1600" dirty="0" smtClean="0"/>
              <a:t>that needs</a:t>
            </a:r>
            <a:r>
              <a:rPr lang="en-GB" sz="1600" dirty="0" smtClean="0"/>
              <a:t> to complete in the TR the chosen solution and a related CR to 23.228.</a:t>
            </a:r>
            <a:endParaRPr lang="de-DE" altLang="de-DE" sz="1600" dirty="0" smtClean="0"/>
          </a:p>
          <a:p>
            <a:r>
              <a:rPr lang="de-DE" altLang="de-DE" sz="2000" dirty="0" smtClean="0"/>
              <a:t>Next steps:</a:t>
            </a:r>
          </a:p>
          <a:p>
            <a:pPr lvl="1"/>
            <a:r>
              <a:rPr lang="de-DE" altLang="de-DE" sz="1600" dirty="0" smtClean="0"/>
              <a:t>Complete study and do related normative work when the exception is granted.</a:t>
            </a:r>
          </a:p>
          <a:p>
            <a:pPr marL="0" indent="0">
              <a:buNone/>
            </a:pPr>
            <a:endParaRPr lang="en-GB" sz="2000" dirty="0" smtClean="0"/>
          </a:p>
        </p:txBody>
      </p:sp>
    </p:spTree>
    <p:extLst>
      <p:ext uri="{BB962C8B-B14F-4D97-AF65-F5344CB8AC3E}">
        <p14:creationId xmlns:p14="http://schemas.microsoft.com/office/powerpoint/2010/main" xmlns="" val="11352186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Rel-13 Work Ongoing (</a:t>
            </a:r>
            <a:r>
              <a:rPr lang="en-US" altLang="de-DE" dirty="0" smtClean="0"/>
              <a:t>8/15)</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1732035542"/>
              </p:ext>
            </p:extLst>
          </p:nvPr>
        </p:nvGraphicFramePr>
        <p:xfrm>
          <a:off x="179388" y="1376363"/>
          <a:ext cx="8569325" cy="1750343"/>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eProSe</a:t>
                      </a:r>
                      <a:r>
                        <a:rPr lang="en-US" sz="1600" dirty="0" smtClean="0">
                          <a:solidFill>
                            <a:schemeClr val="bg1"/>
                          </a:solidFill>
                        </a:rPr>
                        <a:t>-Ex-TR</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400" dirty="0" smtClean="0"/>
                        <a:t>Enhancements to Proximity-based Services - Extensions</a:t>
                      </a:r>
                      <a:endParaRPr kumimoji="0" lang="ko-KR" altLang="en-US" sz="1400" b="0" i="0" u="none" strike="noStrike" cap="none" normalizeH="0" baseline="0" dirty="0" smtClean="0">
                        <a:ln>
                          <a:noFill/>
                        </a:ln>
                        <a:solidFill>
                          <a:schemeClr val="tx1"/>
                        </a:solidFill>
                        <a:effectLst/>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60 =&gt; 90%</a:t>
                      </a:r>
                    </a:p>
                  </a:txBody>
                  <a:tcPr marL="91443" marR="91443" marT="45725" marB="45725">
                    <a:solidFill>
                      <a:srgbClr val="62A14D"/>
                    </a:solidFill>
                  </a:tcPr>
                </a:tc>
                <a:tc>
                  <a:txBody>
                    <a:bodyPr/>
                    <a:lstStyle/>
                    <a:p>
                      <a:pPr algn="ctr"/>
                      <a:r>
                        <a:rPr lang="en-US" sz="1400" b="1" dirty="0" smtClean="0">
                          <a:solidFill>
                            <a:srgbClr val="7030A0"/>
                          </a:solidFill>
                        </a:rPr>
                        <a:t>16</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7 =&gt; 1</a:t>
                      </a:r>
                      <a:endParaRPr lang="en-US" sz="1400" b="1" i="0" dirty="0">
                        <a:solidFill>
                          <a:srgbClr val="7030A0"/>
                        </a:solidFill>
                      </a:endParaRPr>
                    </a:p>
                  </a:txBody>
                  <a:tcPr marL="91443" marR="91443" marT="45725" marB="45725">
                    <a:solidFill>
                      <a:srgbClr val="62A14D"/>
                    </a:solidFill>
                  </a:tcPr>
                </a:tc>
              </a:tr>
              <a:tr h="576625">
                <a:tc>
                  <a:txBody>
                    <a:bodyPr/>
                    <a:lstStyle/>
                    <a:p>
                      <a:r>
                        <a:rPr lang="en-US" sz="1600" dirty="0" smtClean="0">
                          <a:solidFill>
                            <a:schemeClr val="bg1"/>
                          </a:solidFill>
                        </a:rPr>
                        <a:t>eProSe-Ext-SA2</a:t>
                      </a:r>
                      <a:endParaRPr lang="en-US" sz="1600" dirty="0">
                        <a:solidFill>
                          <a:schemeClr val="bg1"/>
                        </a:solidFill>
                      </a:endParaRPr>
                    </a:p>
                  </a:txBody>
                  <a:tcPr marL="91443" marR="91443" marT="45725" marB="45725">
                    <a:solidFill>
                      <a:srgbClr val="7CCA62"/>
                    </a:solidFill>
                  </a:tcPr>
                </a:tc>
                <a:tc>
                  <a:txBody>
                    <a:bodyPr/>
                    <a:lstStyle/>
                    <a:p>
                      <a:pPr algn="l" fontAlgn="t"/>
                      <a:r>
                        <a:rPr lang="en-US" sz="1400" b="1" kern="1200" baseline="0" dirty="0" smtClean="0">
                          <a:solidFill>
                            <a:schemeClr val="bg1"/>
                          </a:solidFill>
                          <a:effectLst/>
                          <a:latin typeface="+mn-lt"/>
                          <a:ea typeface="+mn-ea"/>
                          <a:cs typeface="+mn-cs"/>
                        </a:rPr>
                        <a:t>Normative (</a:t>
                      </a:r>
                      <a:r>
                        <a:rPr lang="en-US" sz="1400" b="1" kern="1200" baseline="0" dirty="0" err="1" smtClean="0">
                          <a:solidFill>
                            <a:schemeClr val="bg1"/>
                          </a:solidFill>
                          <a:effectLst/>
                          <a:latin typeface="+mn-lt"/>
                          <a:ea typeface="+mn-ea"/>
                          <a:cs typeface="+mn-cs"/>
                        </a:rPr>
                        <a:t>3GPP</a:t>
                      </a:r>
                      <a:r>
                        <a:rPr lang="en-US" sz="1400" b="1" kern="1200" baseline="0" dirty="0" smtClean="0">
                          <a:solidFill>
                            <a:schemeClr val="bg1"/>
                          </a:solidFill>
                          <a:effectLst/>
                          <a:latin typeface="+mn-lt"/>
                          <a:ea typeface="+mn-ea"/>
                          <a:cs typeface="+mn-cs"/>
                        </a:rPr>
                        <a:t> Track)</a:t>
                      </a:r>
                      <a:endParaRPr lang="en-US" sz="1400" b="1" kern="120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30%</a:t>
                      </a:r>
                    </a:p>
                  </a:txBody>
                  <a:tcPr marL="91443" marR="91443" marT="45725" marB="45725">
                    <a:solidFill>
                      <a:srgbClr val="7CCA62"/>
                    </a:solidFill>
                  </a:tcPr>
                </a:tc>
                <a:tc>
                  <a:txBody>
                    <a:bodyPr/>
                    <a:lstStyle/>
                    <a:p>
                      <a:pPr algn="ctr"/>
                      <a:r>
                        <a:rPr lang="en-US" sz="1400" b="1" kern="1200" dirty="0" smtClean="0">
                          <a:solidFill>
                            <a:srgbClr val="7030A0"/>
                          </a:solidFill>
                          <a:latin typeface="+mn-lt"/>
                          <a:ea typeface="+mn-ea"/>
                          <a:cs typeface="+mn-cs"/>
                        </a:rPr>
                        <a:t>1</a:t>
                      </a: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r>
                        <a:rPr lang="en-US" sz="1400" b="1" kern="1200" dirty="0" smtClean="0">
                          <a:solidFill>
                            <a:srgbClr val="7030A0"/>
                          </a:solidFill>
                          <a:latin typeface="+mn-lt"/>
                          <a:ea typeface="+mn-ea"/>
                          <a:cs typeface="+mn-cs"/>
                        </a:rPr>
                        <a:t>0 =&gt; -1</a:t>
                      </a: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370521"/>
            <a:ext cx="8280400" cy="3087629"/>
          </a:xfrm>
        </p:spPr>
        <p:txBody>
          <a:bodyPr/>
          <a:lstStyle/>
          <a:p>
            <a:r>
              <a:rPr lang="de-DE" altLang="de-DE" sz="2000" dirty="0" smtClean="0"/>
              <a:t>Progress</a:t>
            </a:r>
            <a:r>
              <a:rPr lang="de-DE" altLang="de-DE" sz="1800" dirty="0" smtClean="0"/>
              <a:t> since SA#67</a:t>
            </a:r>
          </a:p>
          <a:p>
            <a:pPr lvl="1"/>
            <a:r>
              <a:rPr lang="de-DE" altLang="de-DE" sz="1600" dirty="0" smtClean="0"/>
              <a:t>Normative work started with agreeing CRs to TS 23.303.</a:t>
            </a:r>
          </a:p>
          <a:p>
            <a:pPr lvl="1"/>
            <a:r>
              <a:rPr lang="de-DE" altLang="de-DE" sz="1600" dirty="0" smtClean="0"/>
              <a:t>An </a:t>
            </a:r>
            <a:r>
              <a:rPr lang="de-DE" altLang="de-DE" sz="1600" dirty="0" smtClean="0">
                <a:solidFill>
                  <a:srgbClr val="FF0000"/>
                </a:solidFill>
              </a:rPr>
              <a:t>exception is requested</a:t>
            </a:r>
            <a:r>
              <a:rPr lang="de-DE" altLang="de-DE" sz="1600" dirty="0" smtClean="0"/>
              <a:t> [SP-150260] for concluding on the remaining issues of the TR and for completing the normative work as outlined in the exception sheet. There is certain dependendy on RAN functionality, like ongoing work on prioritisation support for ProSe communications, </a:t>
            </a:r>
            <a:r>
              <a:rPr lang="en-GB" sz="1600" dirty="0" smtClean="0"/>
              <a:t>agreement on Radio Layer Information parameters for UE-to-network relay and </a:t>
            </a:r>
            <a:r>
              <a:rPr lang="de-DE" altLang="de-DE" sz="1600" dirty="0" smtClean="0"/>
              <a:t>on 1:1 RAN layer ProSe communication functionality. The 1:1 ProSe commnucation depends also on SA3 providing functionality.</a:t>
            </a:r>
          </a:p>
          <a:p>
            <a:r>
              <a:rPr lang="de-DE" altLang="de-DE" sz="2000" dirty="0" smtClean="0"/>
              <a:t>Next steps:</a:t>
            </a:r>
          </a:p>
          <a:p>
            <a:pPr lvl="1"/>
            <a:r>
              <a:rPr lang="de-DE" altLang="de-DE" sz="1600" dirty="0" smtClean="0"/>
              <a:t>Complete study and do related normative work when the exception is granted.</a:t>
            </a:r>
          </a:p>
        </p:txBody>
      </p:sp>
    </p:spTree>
    <p:extLst>
      <p:ext uri="{BB962C8B-B14F-4D97-AF65-F5344CB8AC3E}">
        <p14:creationId xmlns:p14="http://schemas.microsoft.com/office/powerpoint/2010/main" xmlns="" val="11352186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Rel-13 Work Ongoing (</a:t>
            </a:r>
            <a:r>
              <a:rPr lang="en-US" altLang="de-DE" dirty="0" smtClean="0"/>
              <a:t>9/15)</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2558751852"/>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FMSS</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kern="1200" cap="none" normalizeH="0" baseline="0" dirty="0" smtClean="0">
                          <a:ln>
                            <a:noFill/>
                          </a:ln>
                          <a:solidFill>
                            <a:schemeClr val="bg1"/>
                          </a:solidFill>
                          <a:effectLst/>
                          <a:latin typeface="+mn-lt"/>
                          <a:ea typeface="+mn-ea"/>
                          <a:cs typeface="+mn-cs"/>
                        </a:rPr>
                        <a:t>Flexible Mobile Service Steering , </a:t>
                      </a:r>
                      <a:r>
                        <a:rPr kumimoji="0" lang="en-GB" sz="1400" b="1" i="0" u="none" strike="noStrike" kern="1200" cap="none" normalizeH="0" baseline="0" dirty="0" err="1" smtClean="0">
                          <a:ln>
                            <a:noFill/>
                          </a:ln>
                          <a:solidFill>
                            <a:schemeClr val="bg1"/>
                          </a:solidFill>
                          <a:effectLst/>
                          <a:latin typeface="+mn-lt"/>
                          <a:ea typeface="+mn-ea"/>
                          <a:cs typeface="+mn-cs"/>
                        </a:rPr>
                        <a:t>TR</a:t>
                      </a:r>
                      <a:r>
                        <a:rPr kumimoji="0" lang="en-GB" sz="1400" b="1" i="0" u="none" strike="noStrike" kern="1200" cap="none" normalizeH="0" baseline="0" dirty="0" smtClean="0">
                          <a:ln>
                            <a:noFill/>
                          </a:ln>
                          <a:solidFill>
                            <a:schemeClr val="bg1"/>
                          </a:solidFill>
                          <a:effectLst/>
                          <a:latin typeface="+mn-lt"/>
                          <a:ea typeface="+mn-ea"/>
                          <a:cs typeface="+mn-cs"/>
                        </a:rPr>
                        <a:t> Phase</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20 =&gt; 85%</a:t>
                      </a:r>
                    </a:p>
                  </a:txBody>
                  <a:tcPr marL="91443" marR="91443" marT="45725" marB="45725">
                    <a:solidFill>
                      <a:srgbClr val="62A14D"/>
                    </a:solidFill>
                  </a:tcPr>
                </a:tc>
                <a:tc>
                  <a:txBody>
                    <a:bodyPr/>
                    <a:lstStyle/>
                    <a:p>
                      <a:pPr algn="ctr"/>
                      <a:r>
                        <a:rPr lang="en-US" sz="1400" b="1" dirty="0" smtClean="0">
                          <a:solidFill>
                            <a:srgbClr val="7030A0"/>
                          </a:solidFill>
                        </a:rPr>
                        <a:t>10</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baseline="0" dirty="0" smtClean="0">
                          <a:solidFill>
                            <a:srgbClr val="7030A0"/>
                          </a:solidFill>
                        </a:rPr>
                        <a:t>6 =&gt; 0</a:t>
                      </a:r>
                      <a:endParaRPr lang="en-US" sz="1400" b="1" i="0" dirty="0">
                        <a:solidFill>
                          <a:srgbClr val="7030A0"/>
                        </a:solidFill>
                      </a:endParaRPr>
                    </a:p>
                  </a:txBody>
                  <a:tcPr marL="91443" marR="91443" marT="45725" marB="45725">
                    <a:solidFill>
                      <a:srgbClr val="62A14D"/>
                    </a:solidFill>
                  </a:tcPr>
                </a:tc>
              </a:tr>
              <a:tr h="576625">
                <a:tc>
                  <a:txBody>
                    <a:bodyPr/>
                    <a:lstStyle/>
                    <a:p>
                      <a:r>
                        <a:rPr lang="en-US" sz="1600" dirty="0" err="1" smtClean="0">
                          <a:solidFill>
                            <a:schemeClr val="bg1"/>
                          </a:solidFill>
                        </a:rPr>
                        <a:t>FMSS</a:t>
                      </a:r>
                      <a:endParaRPr lang="en-US" sz="1600" dirty="0">
                        <a:solidFill>
                          <a:schemeClr val="bg1"/>
                        </a:solidFill>
                      </a:endParaRPr>
                    </a:p>
                  </a:txBody>
                  <a:tcPr marL="91443" marR="91443" marT="45725" marB="45725">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kern="1200" cap="none" normalizeH="0" baseline="0" dirty="0" smtClean="0">
                          <a:ln>
                            <a:noFill/>
                          </a:ln>
                          <a:solidFill>
                            <a:schemeClr val="bg1"/>
                          </a:solidFill>
                          <a:effectLst/>
                          <a:latin typeface="+mn-lt"/>
                          <a:ea typeface="+mn-ea"/>
                          <a:cs typeface="+mn-cs"/>
                        </a:rPr>
                        <a:t>Normative Phase</a:t>
                      </a: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0%</a:t>
                      </a:r>
                    </a:p>
                  </a:txBody>
                  <a:tcPr marL="91443" marR="91443" marT="45725" marB="45725">
                    <a:solidFill>
                      <a:srgbClr val="7CCA62"/>
                    </a:solidFill>
                  </a:tcPr>
                </a:tc>
                <a:tc>
                  <a:txBody>
                    <a:bodyPr/>
                    <a:lstStyle/>
                    <a:p>
                      <a:pPr algn="ctr"/>
                      <a:r>
                        <a:rPr lang="en-US" sz="1400" b="1" dirty="0" smtClean="0">
                          <a:solidFill>
                            <a:schemeClr val="bg1"/>
                          </a:solidFill>
                        </a:rPr>
                        <a:t>0</a:t>
                      </a:r>
                      <a:endParaRPr lang="en-US" sz="1400" b="1" dirty="0">
                        <a:solidFill>
                          <a:schemeClr val="bg1"/>
                        </a:solidFill>
                      </a:endParaRPr>
                    </a:p>
                  </a:txBody>
                  <a:tcPr marL="91443" marR="91443" marT="45725" marB="45725">
                    <a:solidFill>
                      <a:srgbClr val="7CCA62"/>
                    </a:solidFill>
                  </a:tcPr>
                </a:tc>
                <a:tc>
                  <a:txBody>
                    <a:bodyPr/>
                    <a:lstStyle/>
                    <a:p>
                      <a:pPr algn="ctr"/>
                      <a:r>
                        <a:rPr lang="en-US" sz="1400" b="1" i="0" dirty="0" smtClean="0">
                          <a:solidFill>
                            <a:schemeClr val="bg1"/>
                          </a:solidFill>
                        </a:rPr>
                        <a:t>TBD</a:t>
                      </a:r>
                      <a:endParaRPr lang="en-US" sz="1400" b="1" i="0" dirty="0">
                        <a:solidFill>
                          <a:schemeClr val="bg1"/>
                        </a:solidFill>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605842"/>
            <a:ext cx="7388558" cy="2852308"/>
          </a:xfrm>
        </p:spPr>
        <p:txBody>
          <a:bodyPr/>
          <a:lstStyle/>
          <a:p>
            <a:r>
              <a:rPr lang="de-DE" altLang="de-DE" sz="2000" dirty="0" smtClean="0"/>
              <a:t>Progress</a:t>
            </a:r>
            <a:r>
              <a:rPr lang="de-DE" altLang="de-DE" sz="1800" dirty="0" smtClean="0"/>
              <a:t> since SA#67</a:t>
            </a:r>
          </a:p>
          <a:p>
            <a:pPr lvl="1"/>
            <a:r>
              <a:rPr lang="de-DE" altLang="de-DE" sz="1600" dirty="0" smtClean="0"/>
              <a:t>The study concluded with reaching a compromise. Focus on this resulted in having hardly any evaluation description in the TR. </a:t>
            </a:r>
          </a:p>
          <a:p>
            <a:pPr lvl="1"/>
            <a:r>
              <a:rPr lang="de-DE" altLang="de-DE" sz="1600" dirty="0" smtClean="0"/>
              <a:t>An </a:t>
            </a:r>
            <a:r>
              <a:rPr lang="de-DE" altLang="de-DE" sz="1600" dirty="0" smtClean="0">
                <a:solidFill>
                  <a:srgbClr val="FF0000"/>
                </a:solidFill>
              </a:rPr>
              <a:t>exception is requested</a:t>
            </a:r>
            <a:r>
              <a:rPr lang="de-DE" altLang="de-DE" sz="1600" dirty="0" smtClean="0"/>
              <a:t> [SP-150258] for normative work based on the reached conclusion and possibly some limited time on adding some evaluations to the TR.</a:t>
            </a:r>
          </a:p>
          <a:p>
            <a:r>
              <a:rPr lang="de-DE" altLang="de-DE" sz="2000" dirty="0" smtClean="0"/>
              <a:t>Next steps:</a:t>
            </a:r>
          </a:p>
          <a:p>
            <a:pPr lvl="1"/>
            <a:r>
              <a:rPr lang="de-DE" altLang="de-DE" sz="1600" dirty="0" smtClean="0"/>
              <a:t>Do the normative work when the exception is granted and possibly add some evaluation to the TR.</a:t>
            </a:r>
          </a:p>
        </p:txBody>
      </p:sp>
    </p:spTree>
    <p:extLst>
      <p:ext uri="{BB962C8B-B14F-4D97-AF65-F5344CB8AC3E}">
        <p14:creationId xmlns:p14="http://schemas.microsoft.com/office/powerpoint/2010/main" xmlns="" val="24309729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Rel-13 Work Ongoing (</a:t>
            </a:r>
            <a:r>
              <a:rPr lang="en-US" altLang="de-DE" dirty="0" smtClean="0"/>
              <a:t>10/15)</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2628751935"/>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FS_HLCom</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kern="1200" dirty="0" smtClean="0">
                          <a:solidFill>
                            <a:schemeClr val="bg1"/>
                          </a:solidFill>
                          <a:effectLst/>
                          <a:latin typeface="+mn-lt"/>
                          <a:ea typeface="Batang"/>
                          <a:cs typeface="+mn-cs"/>
                        </a:rPr>
                        <a:t>Study on Optimizations to Support High Latency Communications</a:t>
                      </a:r>
                      <a:endParaRPr lang="de-DE" sz="1400" kern="1200" dirty="0" smtClean="0">
                        <a:solidFill>
                          <a:schemeClr val="bg1"/>
                        </a:solidFill>
                        <a:effectLst/>
                        <a:latin typeface="+mn-lt"/>
                        <a:ea typeface="Batang"/>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70</a:t>
                      </a:r>
                      <a:r>
                        <a:rPr lang="en-US" sz="1400" b="1" baseline="0" dirty="0" smtClean="0">
                          <a:solidFill>
                            <a:srgbClr val="7030A0"/>
                          </a:solidFill>
                        </a:rPr>
                        <a:t> =&gt; 100%</a:t>
                      </a:r>
                      <a:endParaRPr lang="en-US" sz="1400" b="1" dirty="0" smtClean="0">
                        <a:solidFill>
                          <a:srgbClr val="7030A0"/>
                        </a:solidFill>
                      </a:endParaRPr>
                    </a:p>
                  </a:txBody>
                  <a:tcPr marL="91443" marR="91443" marT="45725" marB="45725">
                    <a:solidFill>
                      <a:srgbClr val="62A14D"/>
                    </a:solidFill>
                  </a:tcPr>
                </a:tc>
                <a:tc>
                  <a:txBody>
                    <a:bodyPr/>
                    <a:lstStyle/>
                    <a:p>
                      <a:pPr algn="ctr"/>
                      <a:r>
                        <a:rPr lang="en-US" sz="1400" b="1" dirty="0" smtClean="0">
                          <a:solidFill>
                            <a:srgbClr val="7030A0"/>
                          </a:solidFill>
                        </a:rPr>
                        <a:t>4,5</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1,5</a:t>
                      </a:r>
                      <a:r>
                        <a:rPr lang="en-US" sz="1400" b="1" i="0" baseline="0" dirty="0" smtClean="0">
                          <a:solidFill>
                            <a:srgbClr val="7030A0"/>
                          </a:solidFill>
                        </a:rPr>
                        <a:t> =&gt;-0,5</a:t>
                      </a:r>
                      <a:endParaRPr lang="en-US" sz="1400" b="1" i="0" dirty="0">
                        <a:solidFill>
                          <a:srgbClr val="7030A0"/>
                        </a:solidFill>
                      </a:endParaRPr>
                    </a:p>
                  </a:txBody>
                  <a:tcPr marL="91443" marR="91443" marT="45725" marB="45725">
                    <a:solidFill>
                      <a:srgbClr val="62A14D"/>
                    </a:solidFill>
                  </a:tcPr>
                </a:tc>
              </a:tr>
              <a:tr h="576625">
                <a:tc>
                  <a:txBody>
                    <a:bodyPr/>
                    <a:lstStyle/>
                    <a:p>
                      <a:r>
                        <a:rPr lang="en-US" sz="1600" dirty="0" err="1" smtClean="0">
                          <a:solidFill>
                            <a:srgbClr val="7030A0"/>
                          </a:solidFill>
                        </a:rPr>
                        <a:t>HLCom</a:t>
                      </a:r>
                      <a:endParaRPr lang="en-US" sz="1600" dirty="0">
                        <a:solidFill>
                          <a:srgbClr val="7030A0"/>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kern="1200" dirty="0" smtClean="0">
                          <a:solidFill>
                            <a:srgbClr val="7030A0"/>
                          </a:solidFill>
                          <a:effectLst/>
                          <a:latin typeface="+mn-lt"/>
                          <a:ea typeface="Batang"/>
                          <a:cs typeface="+mn-cs"/>
                        </a:rPr>
                        <a:t>Optimizations to Support High Latency Communications</a:t>
                      </a:r>
                      <a:endParaRPr lang="de-DE" sz="1400" kern="1200" dirty="0" smtClean="0">
                        <a:solidFill>
                          <a:srgbClr val="7030A0"/>
                        </a:solidFill>
                        <a:effectLst/>
                        <a:latin typeface="+mn-lt"/>
                        <a:ea typeface="Batang"/>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0 =&gt; 100%</a:t>
                      </a:r>
                    </a:p>
                  </a:txBody>
                  <a:tcPr marL="91443" marR="91443" marT="45725" marB="45725">
                    <a:solidFill>
                      <a:srgbClr val="62A14D"/>
                    </a:solidFill>
                  </a:tcPr>
                </a:tc>
                <a:tc>
                  <a:txBody>
                    <a:bodyPr/>
                    <a:lstStyle/>
                    <a:p>
                      <a:pPr algn="ctr"/>
                      <a:r>
                        <a:rPr lang="en-US" sz="1400" b="1" dirty="0" smtClean="0">
                          <a:solidFill>
                            <a:srgbClr val="7030A0"/>
                          </a:solidFill>
                        </a:rPr>
                        <a:t>0,5</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0</a:t>
                      </a:r>
                      <a:r>
                        <a:rPr lang="en-US" sz="1400" b="1" i="0" baseline="0" dirty="0" smtClean="0">
                          <a:solidFill>
                            <a:srgbClr val="7030A0"/>
                          </a:solidFill>
                        </a:rPr>
                        <a:t>  =&gt; -0,</a:t>
                      </a:r>
                      <a:r>
                        <a:rPr lang="en-US" sz="1400" b="1" i="0" dirty="0" smtClean="0">
                          <a:solidFill>
                            <a:srgbClr val="7030A0"/>
                          </a:solidFill>
                        </a:rPr>
                        <a:t>5</a:t>
                      </a:r>
                      <a:endParaRPr lang="en-US" sz="1400" b="1" i="0" dirty="0">
                        <a:solidFill>
                          <a:srgbClr val="7030A0"/>
                        </a:solidFill>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44226" y="3475241"/>
            <a:ext cx="8280400" cy="2715490"/>
          </a:xfrm>
        </p:spPr>
        <p:txBody>
          <a:bodyPr/>
          <a:lstStyle/>
          <a:p>
            <a:r>
              <a:rPr lang="de-DE" altLang="de-DE" sz="2000" dirty="0" smtClean="0"/>
              <a:t>Progress</a:t>
            </a:r>
            <a:r>
              <a:rPr lang="de-DE" altLang="de-DE" sz="1800" dirty="0" smtClean="0"/>
              <a:t> since SA#67</a:t>
            </a:r>
          </a:p>
          <a:p>
            <a:pPr lvl="1"/>
            <a:r>
              <a:rPr lang="en-GB" sz="1600" dirty="0" smtClean="0"/>
              <a:t>Study concluded and sent for approval.</a:t>
            </a:r>
          </a:p>
          <a:p>
            <a:pPr lvl="1"/>
            <a:r>
              <a:rPr lang="en-GB" sz="1600" dirty="0" smtClean="0"/>
              <a:t>Normative CRs for introducing the feature in TSs 23.682, 23.401 and 23.060 were agreed  and the normative work is considered finalized. </a:t>
            </a:r>
          </a:p>
          <a:p>
            <a:pPr lvl="1"/>
            <a:r>
              <a:rPr lang="en-GB" sz="1600" dirty="0" smtClean="0"/>
              <a:t>A WID is proposed to cover that normative work as SA#67 hadn’t approved the WID.</a:t>
            </a:r>
          </a:p>
          <a:p>
            <a:pPr lvl="1"/>
            <a:r>
              <a:rPr lang="de-DE" altLang="de-DE" sz="1600" dirty="0" smtClean="0"/>
              <a:t>An </a:t>
            </a:r>
            <a:r>
              <a:rPr lang="de-DE" altLang="de-DE" sz="1600" dirty="0" smtClean="0">
                <a:solidFill>
                  <a:srgbClr val="FF0000"/>
                </a:solidFill>
              </a:rPr>
              <a:t>exception is requested</a:t>
            </a:r>
            <a:r>
              <a:rPr lang="de-DE" altLang="de-DE" sz="1600" dirty="0" smtClean="0"/>
              <a:t> [SP-150262] for aligning the normative descriptions for eDRX, which depends on eDRX getting an exception granted for its normative work.</a:t>
            </a:r>
            <a:endParaRPr lang="en-GB" sz="1600" dirty="0" smtClean="0"/>
          </a:p>
          <a:p>
            <a:r>
              <a:rPr lang="en-GB" sz="2000" dirty="0" smtClean="0"/>
              <a:t>Next Steps</a:t>
            </a:r>
          </a:p>
          <a:p>
            <a:pPr lvl="1"/>
            <a:r>
              <a:rPr lang="en-GB" sz="1600" dirty="0" smtClean="0"/>
              <a:t>Changes to maintenance. Update for </a:t>
            </a:r>
            <a:r>
              <a:rPr lang="en-GB" sz="1600" dirty="0" err="1" smtClean="0"/>
              <a:t>eDRX</a:t>
            </a:r>
            <a:r>
              <a:rPr lang="en-GB" sz="1600" dirty="0" smtClean="0"/>
              <a:t> when the exception is granted.</a:t>
            </a:r>
          </a:p>
        </p:txBody>
      </p:sp>
    </p:spTree>
    <p:extLst>
      <p:ext uri="{BB962C8B-B14F-4D97-AF65-F5344CB8AC3E}">
        <p14:creationId xmlns:p14="http://schemas.microsoft.com/office/powerpoint/2010/main" xmlns="" val="24309729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Rel-13 Work Ongoing (</a:t>
            </a:r>
            <a:r>
              <a:rPr lang="en-US" altLang="de-DE" dirty="0" smtClean="0"/>
              <a:t>11/15)</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3018099489"/>
              </p:ext>
            </p:extLst>
          </p:nvPr>
        </p:nvGraphicFramePr>
        <p:xfrm>
          <a:off x="179388" y="1376363"/>
          <a:ext cx="8569325" cy="1929952"/>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smtClean="0">
                          <a:solidFill>
                            <a:schemeClr val="bg1"/>
                          </a:solidFill>
                        </a:rPr>
                        <a:t>FS_IOPS</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de-DE" sz="1600" kern="1200" dirty="0" smtClean="0">
                          <a:solidFill>
                            <a:schemeClr val="bg1"/>
                          </a:solidFill>
                          <a:effectLst/>
                          <a:latin typeface="+mn-lt"/>
                          <a:ea typeface="Batang"/>
                          <a:cs typeface="+mn-cs"/>
                        </a:rPr>
                        <a:t>Feasibility Study on </a:t>
                      </a:r>
                      <a:r>
                        <a:rPr lang="en-US" sz="1600" kern="1200" dirty="0" smtClean="0">
                          <a:solidFill>
                            <a:schemeClr val="lt1"/>
                          </a:solidFill>
                          <a:effectLst/>
                          <a:latin typeface="+mn-lt"/>
                          <a:ea typeface="+mn-ea"/>
                          <a:cs typeface="+mn-cs"/>
                        </a:rPr>
                        <a:t>Isolated E-</a:t>
                      </a:r>
                      <a:r>
                        <a:rPr lang="en-US" sz="1600" kern="1200" dirty="0" err="1" smtClean="0">
                          <a:solidFill>
                            <a:schemeClr val="lt1"/>
                          </a:solidFill>
                          <a:effectLst/>
                          <a:latin typeface="+mn-lt"/>
                          <a:ea typeface="+mn-ea"/>
                          <a:cs typeface="+mn-cs"/>
                        </a:rPr>
                        <a:t>UTRAN</a:t>
                      </a:r>
                      <a:r>
                        <a:rPr lang="en-US" sz="1600" kern="1200" dirty="0" smtClean="0">
                          <a:solidFill>
                            <a:schemeClr val="lt1"/>
                          </a:solidFill>
                          <a:effectLst/>
                          <a:latin typeface="+mn-lt"/>
                          <a:ea typeface="+mn-ea"/>
                          <a:cs typeface="+mn-cs"/>
                        </a:rPr>
                        <a:t> Operation for Public Safety</a:t>
                      </a:r>
                      <a:endParaRPr lang="de-DE" sz="1600" kern="1200" dirty="0" smtClean="0">
                        <a:solidFill>
                          <a:schemeClr val="bg1"/>
                        </a:solidFill>
                        <a:effectLst/>
                        <a:latin typeface="+mn-lt"/>
                        <a:ea typeface="Batang"/>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baseline="0" dirty="0" smtClean="0">
                          <a:solidFill>
                            <a:srgbClr val="7030A0"/>
                          </a:solidFill>
                        </a:rPr>
                        <a:t>25 =&gt; 100%</a:t>
                      </a:r>
                      <a:endParaRPr lang="en-US" sz="1400" b="1" dirty="0" smtClean="0">
                        <a:solidFill>
                          <a:srgbClr val="7030A0"/>
                        </a:solidFill>
                      </a:endParaRPr>
                    </a:p>
                  </a:txBody>
                  <a:tcPr marL="91443" marR="91443" marT="45725" marB="45725">
                    <a:solidFill>
                      <a:srgbClr val="62A14D"/>
                    </a:solidFill>
                  </a:tcPr>
                </a:tc>
                <a:tc>
                  <a:txBody>
                    <a:bodyPr/>
                    <a:lstStyle/>
                    <a:p>
                      <a:pPr algn="ctr"/>
                      <a:r>
                        <a:rPr lang="en-US" sz="1400" b="1" dirty="0" smtClean="0">
                          <a:solidFill>
                            <a:srgbClr val="7030A0"/>
                          </a:solidFill>
                        </a:rPr>
                        <a:t>3</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2 =&gt; 0,5</a:t>
                      </a:r>
                      <a:endParaRPr lang="en-US" sz="1400" b="1" i="0" dirty="0">
                        <a:solidFill>
                          <a:srgbClr val="7030A0"/>
                        </a:solidFill>
                      </a:endParaRPr>
                    </a:p>
                  </a:txBody>
                  <a:tcPr marL="91443" marR="91443" marT="45725" marB="45725">
                    <a:solidFill>
                      <a:srgbClr val="62A14D"/>
                    </a:solidFill>
                  </a:tcPr>
                </a:tc>
              </a:tr>
              <a:tr h="576625">
                <a:tc>
                  <a:txBody>
                    <a:bodyPr/>
                    <a:lstStyle/>
                    <a:p>
                      <a:r>
                        <a:rPr lang="en-US" sz="1600" dirty="0" smtClean="0">
                          <a:solidFill>
                            <a:schemeClr val="bg1"/>
                          </a:solidFill>
                        </a:rPr>
                        <a:t>IOPS_St2</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kern="1200" dirty="0" smtClean="0">
                          <a:solidFill>
                            <a:schemeClr val="lt1"/>
                          </a:solidFill>
                          <a:effectLst/>
                          <a:latin typeface="+mn-lt"/>
                          <a:ea typeface="+mn-ea"/>
                          <a:cs typeface="+mn-cs"/>
                        </a:rPr>
                        <a:t>Isolated E-UTRAN Operation for Public Safety (normative work)</a:t>
                      </a:r>
                      <a:endParaRPr lang="de-DE" sz="1600" kern="1200" dirty="0" smtClean="0">
                        <a:solidFill>
                          <a:schemeClr val="bg1"/>
                        </a:solidFill>
                        <a:effectLst/>
                        <a:latin typeface="+mn-lt"/>
                        <a:ea typeface="Batang"/>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0%</a:t>
                      </a:r>
                    </a:p>
                  </a:txBody>
                  <a:tcPr marL="91443" marR="91443" marT="45725" marB="45725">
                    <a:solidFill>
                      <a:srgbClr val="62A14D"/>
                    </a:solidFill>
                  </a:tcPr>
                </a:tc>
                <a:tc>
                  <a:txBody>
                    <a:bodyPr/>
                    <a:lstStyle/>
                    <a:p>
                      <a:pPr algn="ctr"/>
                      <a:r>
                        <a:rPr lang="en-US" sz="1400" b="1" dirty="0" smtClean="0">
                          <a:solidFill>
                            <a:schemeClr val="bg1"/>
                          </a:solidFill>
                        </a:rPr>
                        <a:t>0</a:t>
                      </a:r>
                      <a:endParaRPr lang="en-US" sz="1400" b="1" dirty="0">
                        <a:solidFill>
                          <a:schemeClr val="bg1"/>
                        </a:solidFill>
                      </a:endParaRPr>
                    </a:p>
                  </a:txBody>
                  <a:tcPr marL="91443" marR="91443" marT="45725" marB="45725">
                    <a:solidFill>
                      <a:srgbClr val="62A14D"/>
                    </a:solidFill>
                  </a:tcPr>
                </a:tc>
                <a:tc>
                  <a:txBody>
                    <a:bodyPr/>
                    <a:lstStyle/>
                    <a:p>
                      <a:pPr algn="ctr"/>
                      <a:r>
                        <a:rPr lang="en-US" sz="1400" b="1" i="0" dirty="0" smtClean="0">
                          <a:solidFill>
                            <a:schemeClr val="bg1"/>
                          </a:solidFill>
                        </a:rPr>
                        <a:t>0,5</a:t>
                      </a:r>
                      <a:endParaRPr lang="en-US" sz="1400" b="1" i="0" dirty="0">
                        <a:solidFill>
                          <a:schemeClr val="bg1"/>
                        </a:solidFill>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35600" y="3742660"/>
            <a:ext cx="8543300" cy="2715490"/>
          </a:xfrm>
        </p:spPr>
        <p:txBody>
          <a:bodyPr/>
          <a:lstStyle/>
          <a:p>
            <a:r>
              <a:rPr lang="de-DE" altLang="de-DE" sz="2000" dirty="0" smtClean="0"/>
              <a:t>Progress</a:t>
            </a:r>
            <a:r>
              <a:rPr lang="de-DE" altLang="de-DE" sz="1800" dirty="0" smtClean="0"/>
              <a:t> since SA#67</a:t>
            </a:r>
          </a:p>
          <a:p>
            <a:pPr lvl="1"/>
            <a:r>
              <a:rPr lang="de-DE" altLang="de-DE" sz="1600" dirty="0" smtClean="0"/>
              <a:t>Study part concluded and TR is sent for approval.</a:t>
            </a:r>
          </a:p>
          <a:p>
            <a:pPr lvl="1"/>
            <a:r>
              <a:rPr lang="de-DE" altLang="de-DE" sz="1600" dirty="0" smtClean="0"/>
              <a:t>A WID update is proposed for implementing the study results and </a:t>
            </a:r>
            <a:r>
              <a:rPr lang="de-DE" altLang="de-DE" sz="1600" dirty="0" smtClean="0">
                <a:solidFill>
                  <a:srgbClr val="FF0000"/>
                </a:solidFill>
              </a:rPr>
              <a:t>a related exception </a:t>
            </a:r>
            <a:r>
              <a:rPr lang="de-DE" altLang="de-DE" sz="1600" dirty="0" smtClean="0"/>
              <a:t>[SP-150257] is requested. Some input/conclusion expected from SA3 in August for finalizing IOPS.</a:t>
            </a:r>
          </a:p>
          <a:p>
            <a:r>
              <a:rPr lang="de-DE" altLang="de-DE" sz="2000" dirty="0" smtClean="0"/>
              <a:t>Next steps:</a:t>
            </a:r>
          </a:p>
          <a:p>
            <a:pPr lvl="1"/>
            <a:r>
              <a:rPr lang="en-GB" altLang="de-DE" sz="1600" dirty="0" smtClean="0"/>
              <a:t>Document in an informative annex the implementation and deployment guidelines based on what the study concluded </a:t>
            </a:r>
            <a:r>
              <a:rPr lang="de-DE" altLang="de-DE" sz="1600" dirty="0" smtClean="0"/>
              <a:t>when the exception is granted.</a:t>
            </a:r>
            <a:endParaRPr lang="de-DE" altLang="de-DE" sz="1600" dirty="0"/>
          </a:p>
        </p:txBody>
      </p:sp>
    </p:spTree>
    <p:extLst>
      <p:ext uri="{BB962C8B-B14F-4D97-AF65-F5344CB8AC3E}">
        <p14:creationId xmlns:p14="http://schemas.microsoft.com/office/powerpoint/2010/main" xmlns="" val="10102861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b="1" i="1" dirty="0" smtClean="0"/>
              <a:t> 1) General aspects (events since SA#67,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a:solidFill>
                  <a:schemeClr val="bg1">
                    <a:lumMod val="65000"/>
                  </a:schemeClr>
                </a:solidFill>
              </a:rPr>
              <a:t>2.1) </a:t>
            </a:r>
            <a:r>
              <a:rPr lang="en-GB" sz="2000" dirty="0" err="1">
                <a:solidFill>
                  <a:schemeClr val="bg1">
                    <a:lumMod val="65000"/>
                  </a:schemeClr>
                </a:solidFill>
              </a:rPr>
              <a:t>Rel</a:t>
            </a:r>
            <a:r>
              <a:rPr lang="en-GB" sz="2000" dirty="0">
                <a:solidFill>
                  <a:schemeClr val="bg1">
                    <a:lumMod val="65000"/>
                  </a:schemeClr>
                </a:solidFill>
              </a:rPr>
              <a:t>-11 and before Maintenance</a:t>
            </a:r>
          </a:p>
          <a:p>
            <a:pPr lvl="1" eaLnBrk="1" hangingPunct="1">
              <a:defRPr/>
            </a:pPr>
            <a:r>
              <a:rPr lang="en-GB" sz="2000" dirty="0">
                <a:solidFill>
                  <a:schemeClr val="bg1">
                    <a:lumMod val="65000"/>
                  </a:schemeClr>
                </a:solidFill>
              </a:rPr>
              <a:t>2.2) </a:t>
            </a:r>
            <a:r>
              <a:rPr lang="en-GB" sz="2000" dirty="0" err="1">
                <a:solidFill>
                  <a:schemeClr val="bg1">
                    <a:lumMod val="65000"/>
                  </a:schemeClr>
                </a:solidFill>
              </a:rPr>
              <a:t>Rel</a:t>
            </a:r>
            <a:r>
              <a:rPr lang="en-GB" sz="2000" dirty="0">
                <a:solidFill>
                  <a:schemeClr val="bg1">
                    <a:lumMod val="65000"/>
                  </a:schemeClr>
                </a:solidFill>
              </a:rPr>
              <a:t>-12 Work and Maintenance</a:t>
            </a:r>
          </a:p>
          <a:p>
            <a:pPr lvl="1" eaLnBrk="1" hangingPunct="1">
              <a:defRPr/>
            </a:pPr>
            <a:r>
              <a:rPr lang="en-GB" sz="2000" dirty="0">
                <a:solidFill>
                  <a:schemeClr val="bg1">
                    <a:lumMod val="65000"/>
                  </a:schemeClr>
                </a:solidFill>
              </a:rPr>
              <a:t>2.3) </a:t>
            </a:r>
            <a:r>
              <a:rPr lang="en-GB" sz="2000" dirty="0" err="1" smtClean="0">
                <a:solidFill>
                  <a:schemeClr val="bg1">
                    <a:lumMod val="65000"/>
                  </a:schemeClr>
                </a:solidFill>
              </a:rPr>
              <a:t>Rel</a:t>
            </a:r>
            <a:r>
              <a:rPr lang="en-GB" sz="2000" dirty="0" smtClean="0">
                <a:solidFill>
                  <a:schemeClr val="bg1">
                    <a:lumMod val="65000"/>
                  </a:schemeClr>
                </a:solidFill>
              </a:rPr>
              <a:t>-13 Work and Maintenance</a:t>
            </a:r>
            <a:endParaRPr lang="en-GB" sz="2000" dirty="0">
              <a:solidFill>
                <a:schemeClr val="bg1">
                  <a:lumMod val="65000"/>
                </a:schemeClr>
              </a:solidFill>
            </a:endParaRP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5124"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Rel-13 Work Ongoing (</a:t>
            </a:r>
            <a:r>
              <a:rPr lang="en-US" altLang="de-DE" dirty="0" smtClean="0"/>
              <a:t>12/15)</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4007546955"/>
              </p:ext>
            </p:extLst>
          </p:nvPr>
        </p:nvGraphicFramePr>
        <p:xfrm>
          <a:off x="179388" y="1376363"/>
          <a:ext cx="8569325" cy="1645920"/>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608502">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18709">
                <a:tc>
                  <a:txBody>
                    <a:bodyPr/>
                    <a:lstStyle/>
                    <a:p>
                      <a:r>
                        <a:rPr lang="en-US" sz="1600" dirty="0" err="1" smtClean="0">
                          <a:solidFill>
                            <a:schemeClr val="bg1"/>
                          </a:solidFill>
                        </a:rPr>
                        <a:t>FS_eDRX</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800" kern="1200" dirty="0" smtClean="0">
                          <a:solidFill>
                            <a:schemeClr val="lt1"/>
                          </a:solidFill>
                          <a:effectLst/>
                          <a:latin typeface="+mn-lt"/>
                          <a:ea typeface="+mn-ea"/>
                          <a:cs typeface="+mn-cs"/>
                        </a:rPr>
                        <a:t>Feasibility study on Extended DRX  </a:t>
                      </a:r>
                      <a:endParaRPr lang="de-DE" sz="1400" kern="1200" dirty="0" smtClean="0">
                        <a:solidFill>
                          <a:schemeClr val="bg1"/>
                        </a:solidFill>
                        <a:effectLst/>
                        <a:latin typeface="+mn-lt"/>
                        <a:ea typeface="Batang"/>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30%</a:t>
                      </a:r>
                      <a:r>
                        <a:rPr lang="en-US" sz="1400" b="1" baseline="0" dirty="0" smtClean="0">
                          <a:solidFill>
                            <a:srgbClr val="7030A0"/>
                          </a:solidFill>
                        </a:rPr>
                        <a:t> =&gt; 95%</a:t>
                      </a:r>
                      <a:endParaRPr lang="en-US" sz="1400" b="1" dirty="0" smtClean="0">
                        <a:solidFill>
                          <a:srgbClr val="7030A0"/>
                        </a:solidFill>
                      </a:endParaRPr>
                    </a:p>
                  </a:txBody>
                  <a:tcPr marL="91443" marR="91443" marT="45725" marB="45725">
                    <a:solidFill>
                      <a:srgbClr val="62A14D"/>
                    </a:solidFill>
                  </a:tcPr>
                </a:tc>
                <a:tc>
                  <a:txBody>
                    <a:bodyPr/>
                    <a:lstStyle/>
                    <a:p>
                      <a:pPr algn="ctr"/>
                      <a:r>
                        <a:rPr lang="en-US" sz="1400" b="1" dirty="0" smtClean="0">
                          <a:solidFill>
                            <a:srgbClr val="7030A0"/>
                          </a:solidFill>
                        </a:rPr>
                        <a:t>4,5</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2 =&gt; -1,5</a:t>
                      </a:r>
                      <a:endParaRPr lang="en-US" sz="1400" b="1" i="0" dirty="0">
                        <a:solidFill>
                          <a:srgbClr val="7030A0"/>
                        </a:solidFill>
                      </a:endParaRPr>
                    </a:p>
                  </a:txBody>
                  <a:tcPr marL="91443" marR="91443" marT="45725" marB="45725">
                    <a:solidFill>
                      <a:srgbClr val="62A14D"/>
                    </a:solidFill>
                  </a:tcPr>
                </a:tc>
              </a:tr>
              <a:tr h="518709">
                <a:tc>
                  <a:txBody>
                    <a:bodyPr/>
                    <a:lstStyle/>
                    <a:p>
                      <a:r>
                        <a:rPr lang="en-US" sz="1600" dirty="0" err="1" smtClean="0">
                          <a:solidFill>
                            <a:schemeClr val="bg1"/>
                          </a:solidFill>
                        </a:rPr>
                        <a:t>eDRX</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800" kern="1200" dirty="0" smtClean="0">
                          <a:solidFill>
                            <a:schemeClr val="lt1"/>
                          </a:solidFill>
                          <a:effectLst/>
                          <a:latin typeface="+mn-lt"/>
                          <a:ea typeface="+mn-ea"/>
                          <a:cs typeface="+mn-cs"/>
                        </a:rPr>
                        <a:t>Extended DRX (normative work) </a:t>
                      </a:r>
                      <a:endParaRPr lang="de-DE" sz="1400" kern="1200" dirty="0" smtClean="0">
                        <a:solidFill>
                          <a:schemeClr val="bg1"/>
                        </a:solidFill>
                        <a:effectLst/>
                        <a:latin typeface="+mn-lt"/>
                        <a:ea typeface="Batang"/>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smtClean="0">
                          <a:solidFill>
                            <a:schemeClr val="lt1"/>
                          </a:solidFill>
                          <a:effectLst/>
                          <a:latin typeface="+mn-lt"/>
                          <a:ea typeface="+mn-ea"/>
                          <a:cs typeface="+mn-cs"/>
                        </a:rPr>
                        <a:t>0%</a:t>
                      </a:r>
                    </a:p>
                  </a:txBody>
                  <a:tcPr marL="91443" marR="91443" marT="45725" marB="45725">
                    <a:solidFill>
                      <a:srgbClr val="62A14D"/>
                    </a:solidFill>
                  </a:tcPr>
                </a:tc>
                <a:tc>
                  <a:txBody>
                    <a:bodyPr/>
                    <a:lstStyle/>
                    <a:p>
                      <a:pPr algn="ctr"/>
                      <a:r>
                        <a:rPr lang="en-US" sz="1400" kern="1200" dirty="0" smtClean="0">
                          <a:solidFill>
                            <a:schemeClr val="lt1"/>
                          </a:solidFill>
                          <a:effectLst/>
                          <a:latin typeface="+mn-lt"/>
                          <a:ea typeface="+mn-ea"/>
                          <a:cs typeface="+mn-cs"/>
                        </a:rPr>
                        <a:t>0</a:t>
                      </a:r>
                      <a:endParaRPr lang="en-US" sz="1400" kern="1200" dirty="0">
                        <a:solidFill>
                          <a:schemeClr val="lt1"/>
                        </a:solidFill>
                        <a:effectLst/>
                        <a:latin typeface="+mn-lt"/>
                        <a:ea typeface="+mn-ea"/>
                        <a:cs typeface="+mn-cs"/>
                      </a:endParaRPr>
                    </a:p>
                  </a:txBody>
                  <a:tcPr marL="91443" marR="91443" marT="45725" marB="45725">
                    <a:solidFill>
                      <a:srgbClr val="62A14D"/>
                    </a:solidFill>
                  </a:tcPr>
                </a:tc>
                <a:tc>
                  <a:txBody>
                    <a:bodyPr/>
                    <a:lstStyle/>
                    <a:p>
                      <a:pPr algn="ctr"/>
                      <a:r>
                        <a:rPr lang="en-US" sz="1400" kern="1200" dirty="0" smtClean="0">
                          <a:solidFill>
                            <a:schemeClr val="lt1"/>
                          </a:solidFill>
                          <a:effectLst/>
                          <a:latin typeface="+mn-lt"/>
                          <a:ea typeface="+mn-ea"/>
                          <a:cs typeface="+mn-cs"/>
                        </a:rPr>
                        <a:t>1,5</a:t>
                      </a:r>
                      <a:endParaRPr lang="en-US" sz="1400" kern="1200" dirty="0">
                        <a:solidFill>
                          <a:schemeClr val="lt1"/>
                        </a:solidFill>
                        <a:effectLst/>
                        <a:latin typeface="+mn-lt"/>
                        <a:ea typeface="+mn-ea"/>
                        <a:cs typeface="+mn-cs"/>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35600" y="3165894"/>
            <a:ext cx="7677042" cy="3292256"/>
          </a:xfrm>
        </p:spPr>
        <p:txBody>
          <a:bodyPr/>
          <a:lstStyle/>
          <a:p>
            <a:r>
              <a:rPr lang="de-DE" altLang="de-DE" sz="2000" dirty="0" smtClean="0"/>
              <a:t>Progress</a:t>
            </a:r>
            <a:r>
              <a:rPr lang="de-DE" altLang="de-DE" sz="1800" dirty="0" smtClean="0"/>
              <a:t> since SA#67</a:t>
            </a:r>
          </a:p>
          <a:p>
            <a:pPr lvl="1"/>
            <a:r>
              <a:rPr lang="de-DE" altLang="de-DE" sz="1600" dirty="0" smtClean="0"/>
              <a:t>Study concluded on idle mode eDRX. Not yet concluded on connected mode eDRX, which expects also some RAN input. TR is sent for information.</a:t>
            </a:r>
          </a:p>
          <a:p>
            <a:pPr lvl="1"/>
            <a:r>
              <a:rPr lang="de-DE" altLang="de-DE" sz="1600" dirty="0" smtClean="0"/>
              <a:t>A WID is proposed for the normative work related to the concluded study part and </a:t>
            </a:r>
            <a:r>
              <a:rPr lang="de-DE" altLang="de-DE" sz="1600" dirty="0" smtClean="0">
                <a:solidFill>
                  <a:srgbClr val="FF0000"/>
                </a:solidFill>
              </a:rPr>
              <a:t>a related exception </a:t>
            </a:r>
            <a:r>
              <a:rPr lang="de-DE" altLang="de-DE" sz="1600" dirty="0" smtClean="0">
                <a:solidFill>
                  <a:srgbClr val="002060"/>
                </a:solidFill>
              </a:rPr>
              <a:t>[SP-150263] is requested</a:t>
            </a:r>
            <a:r>
              <a:rPr lang="de-DE" altLang="de-DE" sz="1600" dirty="0" smtClean="0"/>
              <a:t>.</a:t>
            </a:r>
          </a:p>
          <a:p>
            <a:pPr lvl="1"/>
            <a:r>
              <a:rPr lang="de-DE" altLang="de-DE" sz="1600" dirty="0" smtClean="0"/>
              <a:t>Further </a:t>
            </a:r>
            <a:r>
              <a:rPr lang="de-DE" altLang="de-DE" sz="1600" dirty="0" smtClean="0">
                <a:solidFill>
                  <a:srgbClr val="FF0000"/>
                </a:solidFill>
              </a:rPr>
              <a:t>it is intended to finalize the study for connected mode eDRX with input expected from RAN and perform the resulting normative work in Q3</a:t>
            </a:r>
            <a:r>
              <a:rPr lang="de-DE" altLang="de-DE" sz="1600" dirty="0" smtClean="0"/>
              <a:t>.</a:t>
            </a:r>
          </a:p>
          <a:p>
            <a:r>
              <a:rPr lang="de-DE" altLang="de-DE" sz="2000" dirty="0" smtClean="0"/>
              <a:t>Next steps:</a:t>
            </a:r>
          </a:p>
          <a:p>
            <a:pPr lvl="1"/>
            <a:r>
              <a:rPr lang="de-DE" altLang="de-DE" sz="1600" dirty="0" smtClean="0"/>
              <a:t>Normative specification specification when the exception is granted.</a:t>
            </a:r>
          </a:p>
          <a:p>
            <a:pPr lvl="1"/>
            <a:r>
              <a:rPr lang="de-DE" altLang="de-DE" sz="1600" dirty="0" smtClean="0"/>
              <a:t>Complete study on connected mode eDRX and perform related normative work when acceptable.</a:t>
            </a:r>
            <a:endParaRPr lang="de-DE" altLang="de-DE" sz="1600" dirty="0"/>
          </a:p>
        </p:txBody>
      </p:sp>
    </p:spTree>
    <p:extLst>
      <p:ext uri="{BB962C8B-B14F-4D97-AF65-F5344CB8AC3E}">
        <p14:creationId xmlns:p14="http://schemas.microsoft.com/office/powerpoint/2010/main" xmlns="" val="41732198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Rel-13 Work Ongoing (</a:t>
            </a:r>
            <a:r>
              <a:rPr lang="en-US" altLang="de-DE" dirty="0" smtClean="0"/>
              <a:t>13/15)</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3360600993"/>
              </p:ext>
            </p:extLst>
          </p:nvPr>
        </p:nvGraphicFramePr>
        <p:xfrm>
          <a:off x="179388" y="1376363"/>
          <a:ext cx="8569325" cy="1750343"/>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MBMS_enh</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de-DE" sz="1600" kern="1200" dirty="0" smtClean="0">
                          <a:solidFill>
                            <a:schemeClr val="bg1"/>
                          </a:solidFill>
                          <a:effectLst/>
                          <a:latin typeface="+mn-lt"/>
                          <a:ea typeface="Batang"/>
                          <a:cs typeface="+mn-cs"/>
                        </a:rPr>
                        <a:t>MBMS</a:t>
                      </a:r>
                      <a:r>
                        <a:rPr lang="de-DE" sz="1600" kern="1200" baseline="0" dirty="0" smtClean="0">
                          <a:solidFill>
                            <a:schemeClr val="bg1"/>
                          </a:solidFill>
                          <a:effectLst/>
                          <a:latin typeface="+mn-lt"/>
                          <a:ea typeface="Batang"/>
                          <a:cs typeface="+mn-cs"/>
                        </a:rPr>
                        <a:t> Enhancements TR phase</a:t>
                      </a:r>
                      <a:endParaRPr lang="de-DE" sz="1600" kern="1200" dirty="0" smtClean="0">
                        <a:solidFill>
                          <a:schemeClr val="bg1"/>
                        </a:solidFill>
                        <a:effectLst/>
                        <a:latin typeface="+mn-lt"/>
                        <a:ea typeface="Batang"/>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solidFill>
                            <a:srgbClr val="7030A0"/>
                          </a:solidFill>
                        </a:rPr>
                        <a:t>10% =&gt; 50%</a:t>
                      </a:r>
                    </a:p>
                  </a:txBody>
                  <a:tcPr marL="91443" marR="91443" marT="45725" marB="45725">
                    <a:solidFill>
                      <a:srgbClr val="62A14D"/>
                    </a:solidFill>
                  </a:tcPr>
                </a:tc>
                <a:tc>
                  <a:txBody>
                    <a:bodyPr/>
                    <a:lstStyle/>
                    <a:p>
                      <a:pPr algn="ctr"/>
                      <a:r>
                        <a:rPr lang="en-US" sz="1600" b="1" dirty="0" smtClean="0">
                          <a:solidFill>
                            <a:srgbClr val="7030A0"/>
                          </a:solidFill>
                        </a:rPr>
                        <a:t>4</a:t>
                      </a:r>
                      <a:endParaRPr lang="en-US" sz="1600" b="1" dirty="0">
                        <a:solidFill>
                          <a:srgbClr val="7030A0"/>
                        </a:solidFill>
                      </a:endParaRPr>
                    </a:p>
                  </a:txBody>
                  <a:tcPr marL="91443" marR="91443" marT="45725" marB="45725">
                    <a:solidFill>
                      <a:srgbClr val="62A14D"/>
                    </a:solidFill>
                  </a:tcPr>
                </a:tc>
                <a:tc>
                  <a:txBody>
                    <a:bodyPr/>
                    <a:lstStyle/>
                    <a:p>
                      <a:pPr algn="ctr"/>
                      <a:r>
                        <a:rPr lang="en-US" sz="1600" b="1" i="0" dirty="0" smtClean="0">
                          <a:solidFill>
                            <a:srgbClr val="7030A0"/>
                          </a:solidFill>
                        </a:rPr>
                        <a:t>3,5 =&gt; 0</a:t>
                      </a:r>
                      <a:endParaRPr lang="en-US" sz="1600" b="1" i="0" dirty="0">
                        <a:solidFill>
                          <a:srgbClr val="7030A0"/>
                        </a:solidFill>
                      </a:endParaRPr>
                    </a:p>
                  </a:txBody>
                  <a:tcPr marL="91443" marR="91443" marT="45725" marB="45725">
                    <a:solidFill>
                      <a:srgbClr val="62A14D"/>
                    </a:solidFill>
                  </a:tcPr>
                </a:tc>
              </a:tr>
              <a:tr h="576625">
                <a:tc>
                  <a:txBody>
                    <a:bodyPr/>
                    <a:lstStyle/>
                    <a:p>
                      <a:r>
                        <a:rPr lang="en-US" sz="1600" dirty="0" smtClean="0">
                          <a:solidFill>
                            <a:schemeClr val="bg1"/>
                          </a:solidFill>
                        </a:rPr>
                        <a:t>MBMS_enh_St2</a:t>
                      </a:r>
                      <a:endParaRPr lang="en-US" sz="1600" dirty="0">
                        <a:solidFill>
                          <a:schemeClr val="bg1"/>
                        </a:solidFill>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de-DE" sz="1600" kern="1200" dirty="0" smtClean="0">
                          <a:solidFill>
                            <a:schemeClr val="bg1"/>
                          </a:solidFill>
                          <a:effectLst/>
                          <a:latin typeface="+mn-lt"/>
                          <a:ea typeface="Batang"/>
                          <a:cs typeface="+mn-cs"/>
                        </a:rPr>
                        <a:t>Normative</a:t>
                      </a:r>
                      <a:r>
                        <a:rPr lang="de-DE" sz="1600" kern="1200" baseline="0" dirty="0" smtClean="0">
                          <a:solidFill>
                            <a:schemeClr val="bg1"/>
                          </a:solidFill>
                          <a:effectLst/>
                          <a:latin typeface="+mn-lt"/>
                          <a:ea typeface="Batang"/>
                          <a:cs typeface="+mn-cs"/>
                        </a:rPr>
                        <a:t> phase</a:t>
                      </a:r>
                      <a:endParaRPr lang="de-DE" sz="1600" kern="1200" dirty="0" smtClean="0">
                        <a:solidFill>
                          <a:schemeClr val="bg1"/>
                        </a:solidFill>
                        <a:effectLst/>
                        <a:latin typeface="+mn-lt"/>
                        <a:ea typeface="Batang"/>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bg1"/>
                          </a:solidFill>
                        </a:rPr>
                        <a:t>0%</a:t>
                      </a:r>
                    </a:p>
                  </a:txBody>
                  <a:tcPr marL="91443" marR="91443" marT="45725" marB="45725">
                    <a:solidFill>
                      <a:srgbClr val="7CCA62"/>
                    </a:solidFill>
                  </a:tcPr>
                </a:tc>
                <a:tc>
                  <a:txBody>
                    <a:bodyPr/>
                    <a:lstStyle/>
                    <a:p>
                      <a:pPr algn="ctr"/>
                      <a:r>
                        <a:rPr lang="en-US" sz="1600" b="1" dirty="0" smtClean="0">
                          <a:solidFill>
                            <a:schemeClr val="bg1"/>
                          </a:solidFill>
                        </a:rPr>
                        <a:t>0</a:t>
                      </a:r>
                      <a:endParaRPr lang="en-US" sz="1600" b="1" dirty="0">
                        <a:solidFill>
                          <a:schemeClr val="bg1"/>
                        </a:solidFill>
                      </a:endParaRPr>
                    </a:p>
                  </a:txBody>
                  <a:tcPr marL="91443" marR="91443" marT="45725" marB="45725">
                    <a:solidFill>
                      <a:srgbClr val="7CCA62"/>
                    </a:solidFill>
                  </a:tcPr>
                </a:tc>
                <a:tc>
                  <a:txBody>
                    <a:bodyPr/>
                    <a:lstStyle/>
                    <a:p>
                      <a:pPr algn="ctr"/>
                      <a:r>
                        <a:rPr lang="en-US" sz="1600" b="1" i="0" dirty="0" smtClean="0">
                          <a:solidFill>
                            <a:schemeClr val="bg1"/>
                          </a:solidFill>
                        </a:rPr>
                        <a:t>TBD</a:t>
                      </a:r>
                      <a:endParaRPr lang="en-US" sz="1600" b="1" i="0" dirty="0">
                        <a:solidFill>
                          <a:schemeClr val="bg1"/>
                        </a:solidFill>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493698"/>
            <a:ext cx="8280400" cy="2964452"/>
          </a:xfrm>
        </p:spPr>
        <p:txBody>
          <a:bodyPr/>
          <a:lstStyle/>
          <a:p>
            <a:r>
              <a:rPr lang="de-DE" altLang="de-DE" sz="2000" dirty="0" smtClean="0"/>
              <a:t>Progress</a:t>
            </a:r>
            <a:r>
              <a:rPr lang="de-DE" altLang="de-DE" sz="1800" dirty="0" smtClean="0"/>
              <a:t> since SA#67</a:t>
            </a:r>
          </a:p>
          <a:p>
            <a:pPr lvl="1"/>
            <a:r>
              <a:rPr lang="de-DE" altLang="de-DE" sz="1600" dirty="0" smtClean="0"/>
              <a:t>Study contains solutions for the first key issue and a second key issue was added.</a:t>
            </a:r>
          </a:p>
          <a:p>
            <a:pPr lvl="1"/>
            <a:r>
              <a:rPr lang="de-DE" altLang="de-DE" sz="1600" dirty="0" smtClean="0">
                <a:solidFill>
                  <a:srgbClr val="FF0000"/>
                </a:solidFill>
              </a:rPr>
              <a:t>It is intended to finalize the study and to perform normative work based on conclusions in Q3</a:t>
            </a:r>
            <a:r>
              <a:rPr lang="de-DE" altLang="de-DE" sz="1600" dirty="0" smtClean="0"/>
              <a:t>.</a:t>
            </a:r>
          </a:p>
          <a:p>
            <a:pPr lvl="1"/>
            <a:r>
              <a:rPr lang="de-DE" altLang="de-DE" sz="1600" dirty="0" smtClean="0"/>
              <a:t>A WID proposal could not be agreed. With regard to this it is not clear whether and how TSG SA decision on </a:t>
            </a:r>
            <a:r>
              <a:rPr lang="en-GB" sz="1600" dirty="0" smtClean="0"/>
              <a:t>SP‑140765 “Considerations on Current SA WG2 practices related to work items and study items handling” affects creation/proposal of feature WIDs. </a:t>
            </a:r>
            <a:endParaRPr lang="de-DE" altLang="de-DE" sz="1600" dirty="0" smtClean="0"/>
          </a:p>
          <a:p>
            <a:r>
              <a:rPr lang="de-DE" altLang="de-DE" sz="2000" dirty="0" smtClean="0"/>
              <a:t>Next steps:</a:t>
            </a:r>
          </a:p>
          <a:p>
            <a:pPr lvl="1"/>
            <a:r>
              <a:rPr lang="de-DE" altLang="de-DE" sz="1600" dirty="0" smtClean="0"/>
              <a:t>Complete study and perform related normative work when acceptable by TSG SA.</a:t>
            </a:r>
            <a:endParaRPr lang="de-DE" altLang="de-DE" sz="1600" dirty="0"/>
          </a:p>
        </p:txBody>
      </p:sp>
    </p:spTree>
    <p:extLst>
      <p:ext uri="{BB962C8B-B14F-4D97-AF65-F5344CB8AC3E}">
        <p14:creationId xmlns:p14="http://schemas.microsoft.com/office/powerpoint/2010/main" xmlns="" val="417321987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Rel-13 Work Ongoing (</a:t>
            </a:r>
            <a:r>
              <a:rPr lang="en-US" altLang="de-DE" dirty="0" smtClean="0"/>
              <a:t>14/15)</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3360600993"/>
              </p:ext>
            </p:extLst>
          </p:nvPr>
        </p:nvGraphicFramePr>
        <p:xfrm>
          <a:off x="179388" y="1376363"/>
          <a:ext cx="8569325" cy="1929952"/>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kern="1200" dirty="0" smtClean="0">
                          <a:solidFill>
                            <a:schemeClr val="bg1"/>
                          </a:solidFill>
                          <a:latin typeface="+mn-lt"/>
                          <a:ea typeface="+mn-ea"/>
                          <a:cs typeface="+mn-cs"/>
                        </a:rPr>
                        <a:t>FS_SEW</a:t>
                      </a:r>
                      <a:endParaRPr lang="en-US" sz="1600" kern="1200" dirty="0">
                        <a:solidFill>
                          <a:schemeClr val="bg1"/>
                        </a:solidFill>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600" kern="1200" dirty="0" smtClean="0">
                          <a:solidFill>
                            <a:schemeClr val="bg1"/>
                          </a:solidFill>
                          <a:latin typeface="+mn-lt"/>
                          <a:ea typeface="+mn-ea"/>
                          <a:cs typeface="+mn-cs"/>
                        </a:rPr>
                        <a:t>Study on Support of Emergency services over WLAN </a:t>
                      </a:r>
                      <a:endParaRPr lang="de-DE" sz="1600" kern="1200" dirty="0" smtClean="0">
                        <a:solidFill>
                          <a:schemeClr val="bg1"/>
                        </a:solidFill>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solidFill>
                            <a:srgbClr val="7030A0"/>
                          </a:solidFill>
                        </a:rPr>
                        <a:t>0</a:t>
                      </a:r>
                      <a:r>
                        <a:rPr lang="en-US" sz="1600" b="1" dirty="0" smtClean="0">
                          <a:solidFill>
                            <a:srgbClr val="7030A0"/>
                          </a:solidFill>
                        </a:rPr>
                        <a:t>% =&gt; </a:t>
                      </a:r>
                      <a:r>
                        <a:rPr lang="en-US" sz="1600" b="1" dirty="0" smtClean="0">
                          <a:solidFill>
                            <a:srgbClr val="7030A0"/>
                          </a:solidFill>
                        </a:rPr>
                        <a:t>100</a:t>
                      </a:r>
                      <a:r>
                        <a:rPr lang="en-US" sz="1600" b="1" dirty="0" smtClean="0">
                          <a:solidFill>
                            <a:srgbClr val="7030A0"/>
                          </a:solidFill>
                        </a:rPr>
                        <a:t>%</a:t>
                      </a:r>
                    </a:p>
                  </a:txBody>
                  <a:tcPr marL="91443" marR="91443" marT="45725" marB="45725">
                    <a:solidFill>
                      <a:srgbClr val="62A14D"/>
                    </a:solidFill>
                  </a:tcPr>
                </a:tc>
                <a:tc>
                  <a:txBody>
                    <a:bodyPr/>
                    <a:lstStyle/>
                    <a:p>
                      <a:pPr algn="ctr"/>
                      <a:r>
                        <a:rPr lang="en-US" sz="1600" b="1" dirty="0" smtClean="0">
                          <a:solidFill>
                            <a:srgbClr val="7030A0"/>
                          </a:solidFill>
                        </a:rPr>
                        <a:t>4,5</a:t>
                      </a:r>
                      <a:endParaRPr lang="en-US" sz="1600" b="1" dirty="0">
                        <a:solidFill>
                          <a:srgbClr val="7030A0"/>
                        </a:solidFill>
                      </a:endParaRPr>
                    </a:p>
                  </a:txBody>
                  <a:tcPr marL="91443" marR="91443" marT="45725" marB="45725">
                    <a:solidFill>
                      <a:srgbClr val="62A14D"/>
                    </a:solidFill>
                  </a:tcPr>
                </a:tc>
                <a:tc>
                  <a:txBody>
                    <a:bodyPr/>
                    <a:lstStyle/>
                    <a:p>
                      <a:pPr algn="ctr"/>
                      <a:r>
                        <a:rPr lang="en-US" sz="1600" b="1" i="0" dirty="0" smtClean="0">
                          <a:solidFill>
                            <a:srgbClr val="7030A0"/>
                          </a:solidFill>
                        </a:rPr>
                        <a:t>4 </a:t>
                      </a:r>
                      <a:r>
                        <a:rPr lang="en-US" sz="1600" b="1" i="0" dirty="0" smtClean="0">
                          <a:solidFill>
                            <a:srgbClr val="7030A0"/>
                          </a:solidFill>
                        </a:rPr>
                        <a:t>=&gt; </a:t>
                      </a:r>
                      <a:r>
                        <a:rPr lang="en-US" sz="1600" b="1" i="0" dirty="0" smtClean="0">
                          <a:solidFill>
                            <a:srgbClr val="7030A0"/>
                          </a:solidFill>
                        </a:rPr>
                        <a:t>-0,5</a:t>
                      </a:r>
                      <a:endParaRPr lang="en-US" sz="1600" b="1" i="0" dirty="0">
                        <a:solidFill>
                          <a:srgbClr val="7030A0"/>
                        </a:solidFill>
                      </a:endParaRPr>
                    </a:p>
                  </a:txBody>
                  <a:tcPr marL="91443" marR="91443" marT="45725" marB="45725">
                    <a:solidFill>
                      <a:srgbClr val="62A14D"/>
                    </a:solidFill>
                  </a:tcPr>
                </a:tc>
              </a:tr>
              <a:tr h="576625">
                <a:tc>
                  <a:txBody>
                    <a:bodyPr/>
                    <a:lstStyle/>
                    <a:p>
                      <a:r>
                        <a:rPr lang="en-US" sz="1600" kern="1200" dirty="0" smtClean="0">
                          <a:solidFill>
                            <a:schemeClr val="bg1"/>
                          </a:solidFill>
                          <a:latin typeface="+mn-lt"/>
                          <a:ea typeface="+mn-ea"/>
                          <a:cs typeface="+mn-cs"/>
                        </a:rPr>
                        <a:t>SEW1</a:t>
                      </a:r>
                      <a:endParaRPr lang="en-US" sz="1600" kern="1200" dirty="0">
                        <a:solidFill>
                          <a:schemeClr val="bg1"/>
                        </a:solidFill>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600" kern="1200" dirty="0" smtClean="0">
                          <a:solidFill>
                            <a:schemeClr val="bg1"/>
                          </a:solidFill>
                          <a:latin typeface="+mn-lt"/>
                          <a:ea typeface="+mn-ea"/>
                          <a:cs typeface="+mn-cs"/>
                        </a:rPr>
                        <a:t>Support of Emergency services over WLAN </a:t>
                      </a:r>
                      <a:r>
                        <a:rPr lang="de-DE" sz="1600" kern="1200" dirty="0" smtClean="0">
                          <a:solidFill>
                            <a:schemeClr val="bg1"/>
                          </a:solidFill>
                          <a:latin typeface="+mn-lt"/>
                          <a:ea typeface="+mn-ea"/>
                          <a:cs typeface="+mn-cs"/>
                        </a:rPr>
                        <a:t> - Phase 1</a:t>
                      </a: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solidFill>
                            <a:schemeClr val="bg1"/>
                          </a:solidFill>
                        </a:rPr>
                        <a:t>0%</a:t>
                      </a:r>
                    </a:p>
                  </a:txBody>
                  <a:tcPr marL="91443" marR="91443" marT="45725" marB="45725">
                    <a:solidFill>
                      <a:srgbClr val="7CCA62"/>
                    </a:solidFill>
                  </a:tcPr>
                </a:tc>
                <a:tc>
                  <a:txBody>
                    <a:bodyPr/>
                    <a:lstStyle/>
                    <a:p>
                      <a:pPr algn="ctr"/>
                      <a:r>
                        <a:rPr lang="en-US" sz="1600" b="1" dirty="0" smtClean="0">
                          <a:solidFill>
                            <a:schemeClr val="bg1"/>
                          </a:solidFill>
                        </a:rPr>
                        <a:t>0</a:t>
                      </a:r>
                      <a:endParaRPr lang="en-US" sz="1600" b="1" dirty="0">
                        <a:solidFill>
                          <a:schemeClr val="bg1"/>
                        </a:solidFill>
                      </a:endParaRPr>
                    </a:p>
                  </a:txBody>
                  <a:tcPr marL="91443" marR="91443" marT="45725" marB="45725">
                    <a:solidFill>
                      <a:srgbClr val="7CCA62"/>
                    </a:solidFill>
                  </a:tcPr>
                </a:tc>
                <a:tc>
                  <a:txBody>
                    <a:bodyPr/>
                    <a:lstStyle/>
                    <a:p>
                      <a:pPr algn="ctr"/>
                      <a:r>
                        <a:rPr lang="en-US" sz="1600" b="1" i="0" dirty="0" smtClean="0">
                          <a:solidFill>
                            <a:schemeClr val="bg1"/>
                          </a:solidFill>
                        </a:rPr>
                        <a:t>TBD</a:t>
                      </a:r>
                      <a:endParaRPr lang="en-US" sz="1600" b="1" i="0" dirty="0">
                        <a:solidFill>
                          <a:schemeClr val="bg1"/>
                        </a:solidFill>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493698"/>
            <a:ext cx="8280400" cy="2964452"/>
          </a:xfrm>
        </p:spPr>
        <p:txBody>
          <a:bodyPr/>
          <a:lstStyle/>
          <a:p>
            <a:r>
              <a:rPr lang="de-DE" altLang="de-DE" sz="2000" dirty="0" smtClean="0"/>
              <a:t>Progress</a:t>
            </a:r>
            <a:r>
              <a:rPr lang="de-DE" altLang="de-DE" sz="1800" dirty="0" smtClean="0"/>
              <a:t> since SA#67</a:t>
            </a:r>
          </a:p>
          <a:p>
            <a:pPr lvl="1"/>
            <a:r>
              <a:rPr lang="de-DE" altLang="de-DE" sz="1600" dirty="0" smtClean="0"/>
              <a:t>Study part concluded </a:t>
            </a:r>
            <a:r>
              <a:rPr lang="de-DE" altLang="de-DE" sz="1600" dirty="0" smtClean="0"/>
              <a:t>on phase 1 and </a:t>
            </a:r>
            <a:r>
              <a:rPr lang="de-DE" altLang="de-DE" sz="1600" dirty="0" smtClean="0"/>
              <a:t>TR is sent for </a:t>
            </a:r>
            <a:r>
              <a:rPr lang="de-DE" altLang="de-DE" sz="1600" dirty="0" smtClean="0"/>
              <a:t>information.</a:t>
            </a:r>
          </a:p>
          <a:p>
            <a:pPr lvl="1"/>
            <a:r>
              <a:rPr lang="de-DE" altLang="de-DE" sz="1600" dirty="0" smtClean="0"/>
              <a:t>The TR will serve also for phase 2. </a:t>
            </a:r>
            <a:endParaRPr lang="de-DE" altLang="de-DE" sz="1600" dirty="0" smtClean="0"/>
          </a:p>
          <a:p>
            <a:pPr lvl="1"/>
            <a:r>
              <a:rPr lang="de-DE" altLang="de-DE" sz="1600" dirty="0" smtClean="0"/>
              <a:t>A WID is proposed and an </a:t>
            </a:r>
            <a:r>
              <a:rPr lang="de-DE" altLang="de-DE" sz="1600" dirty="0" smtClean="0">
                <a:solidFill>
                  <a:srgbClr val="FF0000"/>
                </a:solidFill>
              </a:rPr>
              <a:t>exception is requested</a:t>
            </a:r>
            <a:r>
              <a:rPr lang="de-DE" altLang="de-DE" sz="1600" dirty="0" smtClean="0"/>
              <a:t> [</a:t>
            </a:r>
            <a:r>
              <a:rPr lang="de-DE" altLang="de-DE" sz="1600" dirty="0" smtClean="0"/>
              <a:t>SP-150264] </a:t>
            </a:r>
            <a:r>
              <a:rPr lang="de-DE" altLang="de-DE" sz="1600" dirty="0" smtClean="0"/>
              <a:t>for normative work based on the </a:t>
            </a:r>
            <a:r>
              <a:rPr lang="de-DE" altLang="de-DE" sz="1600" dirty="0" smtClean="0"/>
              <a:t>conclusions reached for phase 1.</a:t>
            </a:r>
            <a:endParaRPr lang="de-DE" altLang="de-DE" sz="1600" dirty="0" smtClean="0"/>
          </a:p>
          <a:p>
            <a:r>
              <a:rPr lang="de-DE" altLang="de-DE" sz="2000" dirty="0" smtClean="0"/>
              <a:t>Next steps:</a:t>
            </a:r>
          </a:p>
          <a:p>
            <a:pPr lvl="1"/>
            <a:r>
              <a:rPr lang="de-DE" altLang="de-DE" sz="1600" dirty="0" smtClean="0"/>
              <a:t>Do the normative work when the </a:t>
            </a:r>
            <a:r>
              <a:rPr lang="de-DE" altLang="de-DE" sz="1600" dirty="0" smtClean="0"/>
              <a:t>exception </a:t>
            </a:r>
            <a:r>
              <a:rPr lang="de-DE" altLang="de-DE" sz="1600" dirty="0" smtClean="0"/>
              <a:t>is </a:t>
            </a:r>
            <a:r>
              <a:rPr lang="de-DE" altLang="de-DE" sz="1600" dirty="0" smtClean="0"/>
              <a:t>granted.</a:t>
            </a:r>
            <a:endParaRPr lang="de-DE" altLang="de-DE" sz="1600" dirty="0" smtClean="0"/>
          </a:p>
        </p:txBody>
      </p:sp>
    </p:spTree>
    <p:extLst>
      <p:ext uri="{BB962C8B-B14F-4D97-AF65-F5344CB8AC3E}">
        <p14:creationId xmlns:p14="http://schemas.microsoft.com/office/powerpoint/2010/main" xmlns="" val="417321987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Rel-13 Work Ongoing (</a:t>
            </a:r>
            <a:r>
              <a:rPr lang="en-US" altLang="de-DE" dirty="0" smtClean="0"/>
              <a:t>15/15)</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382465392"/>
              </p:ext>
            </p:extLst>
          </p:nvPr>
        </p:nvGraphicFramePr>
        <p:xfrm>
          <a:off x="179388" y="1376363"/>
          <a:ext cx="8569325" cy="1414670"/>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600" dirty="0" err="1" smtClean="0">
                          <a:solidFill>
                            <a:schemeClr val="bg1"/>
                          </a:solidFill>
                        </a:rPr>
                        <a:t>TEI13</a:t>
                      </a:r>
                      <a:r>
                        <a:rPr lang="en-US" sz="1600" dirty="0" smtClean="0">
                          <a:solidFill>
                            <a:schemeClr val="bg1"/>
                          </a:solidFill>
                        </a:rPr>
                        <a:t> Cat B/C</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None: Enhancement and Improvement </a:t>
                      </a:r>
                      <a:r>
                        <a:rPr kumimoji="0" lang="en-US" sz="1400" b="1" i="0" u="none" strike="noStrike" cap="none" normalizeH="0" baseline="0" dirty="0" err="1" smtClean="0">
                          <a:ln>
                            <a:noFill/>
                          </a:ln>
                          <a:solidFill>
                            <a:schemeClr val="bg1"/>
                          </a:solidFill>
                          <a:effectLst/>
                          <a:latin typeface="Calibri" pitchFamily="34" charset="0"/>
                        </a:rPr>
                        <a:t>CRs</a:t>
                      </a:r>
                      <a:r>
                        <a:rPr kumimoji="0" lang="en-US" sz="1400" b="1" i="0" u="none" strike="noStrike" cap="none" normalizeH="0" baseline="0" dirty="0" smtClean="0">
                          <a:ln>
                            <a:noFill/>
                          </a:ln>
                          <a:solidFill>
                            <a:schemeClr val="bg1"/>
                          </a:solidFill>
                          <a:effectLst/>
                          <a:latin typeface="Calibri" pitchFamily="34" charset="0"/>
                        </a:rPr>
                        <a:t> for </a:t>
                      </a:r>
                      <a:r>
                        <a:rPr kumimoji="0" lang="en-US" sz="1400" b="1" i="0" u="none" strike="noStrike" cap="none" normalizeH="0" baseline="0" dirty="0" err="1" smtClean="0">
                          <a:ln>
                            <a:noFill/>
                          </a:ln>
                          <a:solidFill>
                            <a:schemeClr val="bg1"/>
                          </a:solidFill>
                          <a:effectLst/>
                          <a:latin typeface="Calibri" pitchFamily="34" charset="0"/>
                        </a:rPr>
                        <a:t>3GPP</a:t>
                      </a:r>
                      <a:r>
                        <a:rPr kumimoji="0" lang="en-US" sz="1400" b="1" i="0" u="none" strike="noStrike" cap="none" normalizeH="0" baseline="0" dirty="0" smtClean="0">
                          <a:ln>
                            <a:noFill/>
                          </a:ln>
                          <a:solidFill>
                            <a:schemeClr val="bg1"/>
                          </a:solidFill>
                          <a:effectLst/>
                          <a:latin typeface="Calibri" pitchFamily="34" charset="0"/>
                        </a:rPr>
                        <a:t> Packet Access, </a:t>
                      </a:r>
                      <a:r>
                        <a:rPr kumimoji="0" lang="en-US" sz="1400" b="1" i="0" u="none" strike="noStrike" cap="none" normalizeH="0" baseline="0" dirty="0" err="1" smtClean="0">
                          <a:ln>
                            <a:noFill/>
                          </a:ln>
                          <a:solidFill>
                            <a:schemeClr val="bg1"/>
                          </a:solidFill>
                          <a:effectLst/>
                          <a:latin typeface="Calibri" pitchFamily="34" charset="0"/>
                        </a:rPr>
                        <a:t>PCC</a:t>
                      </a:r>
                      <a:r>
                        <a:rPr kumimoji="0" lang="en-US" sz="1400" b="1" i="0" u="none" strike="noStrike" cap="none" normalizeH="0" baseline="0" dirty="0" smtClean="0">
                          <a:ln>
                            <a:noFill/>
                          </a:ln>
                          <a:solidFill>
                            <a:schemeClr val="bg1"/>
                          </a:solidFill>
                          <a:effectLst/>
                          <a:latin typeface="Calibri" pitchFamily="34" charset="0"/>
                        </a:rPr>
                        <a:t>/</a:t>
                      </a:r>
                      <a:r>
                        <a:rPr kumimoji="0" lang="en-US" sz="1400" b="1" i="0" u="none" strike="noStrike" cap="none" normalizeH="0" baseline="0" dirty="0" err="1" smtClean="0">
                          <a:ln>
                            <a:noFill/>
                          </a:ln>
                          <a:solidFill>
                            <a:schemeClr val="bg1"/>
                          </a:solidFill>
                          <a:effectLst/>
                          <a:latin typeface="Calibri" pitchFamily="34" charset="0"/>
                        </a:rPr>
                        <a:t>QoS</a:t>
                      </a:r>
                      <a:r>
                        <a:rPr kumimoji="0" lang="en-US" sz="1400" b="1" i="0" u="none" strike="noStrike" cap="none" normalizeH="0" baseline="0" dirty="0" smtClean="0">
                          <a:ln>
                            <a:noFill/>
                          </a:ln>
                          <a:solidFill>
                            <a:schemeClr val="bg1"/>
                          </a:solidFill>
                          <a:effectLst/>
                          <a:latin typeface="Calibri" pitchFamily="34" charset="0"/>
                        </a:rPr>
                        <a:t>, Non-</a:t>
                      </a:r>
                      <a:r>
                        <a:rPr kumimoji="0" lang="en-US" sz="1400" b="1" i="0" u="none" strike="noStrike" cap="none" normalizeH="0" baseline="0" dirty="0" err="1" smtClean="0">
                          <a:ln>
                            <a:noFill/>
                          </a:ln>
                          <a:solidFill>
                            <a:schemeClr val="bg1"/>
                          </a:solidFill>
                          <a:effectLst/>
                          <a:latin typeface="Calibri" pitchFamily="34" charset="0"/>
                        </a:rPr>
                        <a:t>3GPP</a:t>
                      </a:r>
                      <a:r>
                        <a:rPr kumimoji="0" lang="en-US" sz="1400" b="1" i="0" u="none" strike="noStrike" cap="none" normalizeH="0" baseline="0" dirty="0" smtClean="0">
                          <a:ln>
                            <a:noFill/>
                          </a:ln>
                          <a:solidFill>
                            <a:schemeClr val="bg1"/>
                          </a:solidFill>
                          <a:effectLst/>
                          <a:latin typeface="Calibri" pitchFamily="34" charset="0"/>
                        </a:rPr>
                        <a:t> access or </a:t>
                      </a:r>
                      <a:r>
                        <a:rPr kumimoji="0" lang="en-US" sz="1400" b="1" i="0" u="none" strike="noStrike" cap="none" normalizeH="0" baseline="0" dirty="0" err="1" smtClean="0">
                          <a:ln>
                            <a:noFill/>
                          </a:ln>
                          <a:solidFill>
                            <a:schemeClr val="bg1"/>
                          </a:solidFill>
                          <a:effectLst/>
                          <a:latin typeface="Calibri" pitchFamily="34" charset="0"/>
                        </a:rPr>
                        <a:t>IMS</a:t>
                      </a:r>
                      <a:r>
                        <a:rPr kumimoji="0" lang="en-US" sz="1400" b="1" i="0" u="none" strike="noStrike" cap="none" normalizeH="0" baseline="0" dirty="0" smtClean="0">
                          <a:ln>
                            <a:noFill/>
                          </a:ln>
                          <a:solidFill>
                            <a:schemeClr val="bg1"/>
                          </a:solidFill>
                          <a:effectLst/>
                          <a:latin typeface="Calibri" pitchFamily="34" charset="0"/>
                        </a:rPr>
                        <a:t>-Related/</a:t>
                      </a:r>
                      <a:r>
                        <a:rPr kumimoji="0" lang="en-US" sz="1400" b="1" i="0" u="none" strike="noStrike" cap="none" normalizeH="0" baseline="0" dirty="0" err="1" smtClean="0">
                          <a:ln>
                            <a:noFill/>
                          </a:ln>
                          <a:solidFill>
                            <a:schemeClr val="bg1"/>
                          </a:solidFill>
                          <a:effectLst/>
                          <a:latin typeface="Calibri" pitchFamily="34" charset="0"/>
                        </a:rPr>
                        <a:t>IMS</a:t>
                      </a:r>
                      <a:r>
                        <a:rPr kumimoji="0" lang="en-US" sz="1400" b="1" i="0" u="none" strike="noStrike" cap="none" normalizeH="0" baseline="0" dirty="0" smtClean="0">
                          <a:ln>
                            <a:noFill/>
                          </a:ln>
                          <a:solidFill>
                            <a:schemeClr val="bg1"/>
                          </a:solidFill>
                          <a:effectLst/>
                          <a:latin typeface="Calibri" pitchFamily="34" charset="0"/>
                        </a:rPr>
                        <a:t> features.</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N/A</a:t>
                      </a:r>
                    </a:p>
                  </a:txBody>
                  <a:tcPr marL="91443" marR="91443" marT="45725" marB="45725">
                    <a:solidFill>
                      <a:srgbClr val="62A14D"/>
                    </a:solidFill>
                  </a:tcPr>
                </a:tc>
                <a:tc>
                  <a:txBody>
                    <a:bodyPr/>
                    <a:lstStyle/>
                    <a:p>
                      <a:pPr algn="ctr"/>
                      <a:r>
                        <a:rPr lang="en-US" sz="1400" b="1" dirty="0" smtClean="0">
                          <a:solidFill>
                            <a:srgbClr val="7030A0"/>
                          </a:solidFill>
                        </a:rPr>
                        <a:t>6</a:t>
                      </a:r>
                      <a:endParaRPr lang="en-US" sz="1400" b="1" dirty="0">
                        <a:solidFill>
                          <a:srgbClr val="7030A0"/>
                        </a:solidFill>
                      </a:endParaRPr>
                    </a:p>
                  </a:txBody>
                  <a:tcPr marL="91443" marR="91443" marT="45725" marB="45725">
                    <a:solidFill>
                      <a:srgbClr val="62A14D"/>
                    </a:solidFill>
                  </a:tcPr>
                </a:tc>
                <a:tc>
                  <a:txBody>
                    <a:bodyPr/>
                    <a:lstStyle/>
                    <a:p>
                      <a:pPr algn="ctr"/>
                      <a:r>
                        <a:rPr lang="en-US" sz="1400" b="1" i="0" dirty="0" smtClean="0">
                          <a:solidFill>
                            <a:srgbClr val="7030A0"/>
                          </a:solidFill>
                        </a:rPr>
                        <a:t>1 =&gt; -1</a:t>
                      </a:r>
                      <a:endParaRPr lang="en-US" sz="1400" b="1" i="0" dirty="0">
                        <a:solidFill>
                          <a:srgbClr val="7030A0"/>
                        </a:solidFill>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35600" y="3742660"/>
            <a:ext cx="8280400" cy="2715490"/>
          </a:xfrm>
        </p:spPr>
        <p:txBody>
          <a:bodyPr/>
          <a:lstStyle/>
          <a:p>
            <a:r>
              <a:rPr lang="de-DE" altLang="de-DE" sz="2000" dirty="0" smtClean="0"/>
              <a:t>Progress</a:t>
            </a:r>
            <a:r>
              <a:rPr lang="de-DE" altLang="de-DE" sz="1800" dirty="0" smtClean="0"/>
              <a:t> since SA#68</a:t>
            </a:r>
          </a:p>
          <a:p>
            <a:pPr lvl="1"/>
            <a:r>
              <a:rPr lang="en-GB" sz="1600" dirty="0" smtClean="0"/>
              <a:t>Agreed </a:t>
            </a:r>
            <a:r>
              <a:rPr lang="en-GB" sz="1600" dirty="0" err="1" smtClean="0"/>
              <a:t>CRs</a:t>
            </a:r>
            <a:r>
              <a:rPr lang="en-GB" sz="1600" dirty="0" smtClean="0"/>
              <a:t>:</a:t>
            </a:r>
          </a:p>
          <a:p>
            <a:pPr lvl="2"/>
            <a:r>
              <a:rPr lang="en-GB" altLang="de-DE" sz="1400" dirty="0" smtClean="0"/>
              <a:t>Enable ISR for PS-only UE</a:t>
            </a:r>
            <a:endParaRPr lang="en-US" altLang="de-DE" sz="1400" dirty="0" smtClean="0"/>
          </a:p>
          <a:p>
            <a:endParaRPr lang="en-US" dirty="0" smtClean="0"/>
          </a:p>
          <a:p>
            <a:r>
              <a:rPr lang="de-DE" altLang="de-DE" sz="2000" dirty="0" smtClean="0"/>
              <a:t>Next steps:</a:t>
            </a:r>
          </a:p>
          <a:p>
            <a:pPr lvl="1"/>
            <a:r>
              <a:rPr lang="de-DE" altLang="de-DE" sz="1600" dirty="0" smtClean="0"/>
              <a:t>No TEI13 Cat B/C anymore on the agenda.</a:t>
            </a:r>
          </a:p>
        </p:txBody>
      </p:sp>
    </p:spTree>
    <p:extLst>
      <p:ext uri="{BB962C8B-B14F-4D97-AF65-F5344CB8AC3E}">
        <p14:creationId xmlns:p14="http://schemas.microsoft.com/office/powerpoint/2010/main" xmlns="" val="243097297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de-DE" dirty="0" smtClean="0"/>
              <a:t>2.3) </a:t>
            </a:r>
            <a:r>
              <a:rPr lang="de-DE" altLang="de-DE" dirty="0" smtClean="0"/>
              <a:t>Rel-13 Work Maintenance (1/3)</a:t>
            </a:r>
            <a:br>
              <a:rPr lang="de-DE" altLang="de-DE" dirty="0" smtClean="0"/>
            </a:br>
            <a:endParaRPr lang="de-DE" altLang="de-DE" sz="3600" dirty="0" smtClean="0"/>
          </a:p>
        </p:txBody>
      </p:sp>
      <p:sp>
        <p:nvSpPr>
          <p:cNvPr id="23555" name="Content Placeholder 2"/>
          <p:cNvSpPr>
            <a:spLocks noGrp="1"/>
          </p:cNvSpPr>
          <p:nvPr>
            <p:ph idx="1"/>
          </p:nvPr>
        </p:nvSpPr>
        <p:spPr>
          <a:xfrm>
            <a:off x="403225" y="1435395"/>
            <a:ext cx="8229600" cy="4706643"/>
          </a:xfrm>
        </p:spPr>
        <p:txBody>
          <a:bodyPr/>
          <a:lstStyle/>
          <a:p>
            <a:r>
              <a:rPr lang="de-DE" altLang="de-DE" dirty="0" smtClean="0"/>
              <a:t> Work Progress on Corrections</a:t>
            </a:r>
          </a:p>
        </p:txBody>
      </p:sp>
      <p:graphicFrame>
        <p:nvGraphicFramePr>
          <p:cNvPr id="7" name="Table 6"/>
          <p:cNvGraphicFramePr>
            <a:graphicFrameLocks noGrp="1"/>
          </p:cNvGraphicFramePr>
          <p:nvPr>
            <p:extLst>
              <p:ext uri="{D42A27DB-BD31-4B8C-83A1-F6EECF244321}">
                <p14:modId xmlns:p14="http://schemas.microsoft.com/office/powerpoint/2010/main" xmlns="" val="2582090238"/>
              </p:ext>
            </p:extLst>
          </p:nvPr>
        </p:nvGraphicFramePr>
        <p:xfrm>
          <a:off x="1328434" y="2209123"/>
          <a:ext cx="5203770" cy="3362218"/>
        </p:xfrm>
        <a:graphic>
          <a:graphicData uri="http://schemas.openxmlformats.org/drawingml/2006/table">
            <a:tbl>
              <a:tblPr/>
              <a:tblGrid>
                <a:gridCol w="3052180"/>
                <a:gridCol w="584791"/>
                <a:gridCol w="457200"/>
                <a:gridCol w="616688"/>
                <a:gridCol w="492911"/>
              </a:tblGrid>
              <a:tr h="457144">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SA</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65</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67</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68</a:t>
                      </a:r>
                    </a:p>
                  </a:txBody>
                  <a:tcPr marL="91435" marR="91435" marT="45698" marB="45698" horzOverflow="overflow">
                    <a:lnL>
                      <a:noFill/>
                    </a:lnL>
                    <a:lnR>
                      <a:noFill/>
                    </a:lnR>
                    <a:lnT>
                      <a:noFill/>
                    </a:lnT>
                    <a:lnB>
                      <a:noFill/>
                    </a:lnB>
                    <a:lnTlToBr>
                      <a:noFill/>
                    </a:lnTlToBr>
                    <a:lnBlToTr>
                      <a:noFill/>
                    </a:lnBlToTr>
                    <a:solidFill>
                      <a:srgbClr val="DBE7B6"/>
                    </a:solidFill>
                  </a:tcPr>
                </a:tc>
              </a:tr>
              <a:tr h="8021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Approved (Maintenance of </a:t>
                      </a:r>
                      <a:r>
                        <a:rPr kumimoji="0" lang="en-US" sz="2000" b="0" i="0" u="none" strike="noStrike" cap="none" normalizeH="0" baseline="0" dirty="0" err="1" smtClean="0">
                          <a:ln>
                            <a:noFill/>
                          </a:ln>
                          <a:solidFill>
                            <a:schemeClr val="tx1"/>
                          </a:solidFill>
                          <a:effectLst/>
                          <a:latin typeface="Calibri" pitchFamily="34" charset="0"/>
                        </a:rPr>
                        <a:t>Rel</a:t>
                      </a:r>
                      <a:r>
                        <a:rPr kumimoji="0" lang="en-US" sz="2000" b="0" i="0" u="none" strike="noStrike" cap="none" normalizeH="0" baseline="0" dirty="0" smtClean="0">
                          <a:ln>
                            <a:noFill/>
                          </a:ln>
                          <a:solidFill>
                            <a:schemeClr val="tx1"/>
                          </a:solidFill>
                          <a:effectLst/>
                          <a:latin typeface="Calibri" pitchFamily="34" charset="0"/>
                        </a:rPr>
                        <a:t>-13 Work Items)</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1</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5</a:t>
                      </a:r>
                    </a:p>
                  </a:txBody>
                  <a:tcPr marL="91435" marR="91435" marT="45698" marB="45698" horzOverflow="overflow">
                    <a:lnL>
                      <a:noFill/>
                    </a:lnL>
                    <a:lnR>
                      <a:noFill/>
                    </a:lnR>
                    <a:lnT>
                      <a:noFill/>
                    </a:lnT>
                    <a:lnB>
                      <a:noFill/>
                    </a:lnB>
                    <a:lnTlToBr>
                      <a:noFill/>
                    </a:lnTlToBr>
                    <a:lnBlToTr>
                      <a:noFill/>
                    </a:lnBlToTr>
                    <a:solidFill>
                      <a:srgbClr val="DBE7B6"/>
                    </a:solidFill>
                  </a:tcPr>
                </a:tc>
              </a:tr>
              <a:tr h="11886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Approved (</a:t>
                      </a:r>
                      <a:r>
                        <a:rPr kumimoji="0" lang="en-US" sz="2000" b="0" i="0" u="none" strike="noStrike" cap="none" normalizeH="0" baseline="0" dirty="0" err="1" smtClean="0">
                          <a:ln>
                            <a:noFill/>
                          </a:ln>
                          <a:solidFill>
                            <a:schemeClr val="tx1"/>
                          </a:solidFill>
                          <a:effectLst/>
                          <a:latin typeface="Calibri" pitchFamily="34" charset="0"/>
                        </a:rPr>
                        <a:t>TEI13</a:t>
                      </a:r>
                      <a:r>
                        <a:rPr kumimoji="0" lang="en-US" sz="2000" b="0" i="0" u="none" strike="noStrike" cap="none" normalizeH="0" baseline="0" dirty="0" smtClean="0">
                          <a:ln>
                            <a:noFill/>
                          </a:ln>
                          <a:solidFill>
                            <a:schemeClr val="tx1"/>
                          </a:solidFill>
                          <a:effectLst/>
                          <a:latin typeface="Calibri" pitchFamily="34" charset="0"/>
                        </a:rPr>
                        <a:t>: Maintenance of features added in previous releases)</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2</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9</a:t>
                      </a:r>
                    </a:p>
                  </a:txBody>
                  <a:tcPr marL="91435" marR="91435" marT="45698" marB="45698" horzOverflow="overflow">
                    <a:lnL>
                      <a:noFill/>
                    </a:lnL>
                    <a:lnR>
                      <a:noFill/>
                    </a:lnR>
                    <a:lnT>
                      <a:noFill/>
                    </a:lnT>
                    <a:lnB>
                      <a:noFill/>
                    </a:lnB>
                    <a:lnTlToBr>
                      <a:noFill/>
                    </a:lnTlToBr>
                    <a:lnBlToTr>
                      <a:noFill/>
                    </a:lnBlToTr>
                    <a:solidFill>
                      <a:srgbClr val="EDF3DB"/>
                    </a:solidFill>
                  </a:tcPr>
                </a:tc>
              </a:tr>
              <a:tr h="4571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 Noted</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0</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20</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2</a:t>
                      </a:r>
                    </a:p>
                  </a:txBody>
                  <a:tcPr marL="91435" marR="91435" marT="45698" marB="45698" horzOverflow="overflow">
                    <a:lnL>
                      <a:noFill/>
                    </a:lnL>
                    <a:lnR>
                      <a:noFill/>
                    </a:lnR>
                    <a:lnT>
                      <a:noFill/>
                    </a:lnT>
                    <a:lnB>
                      <a:noFill/>
                    </a:lnB>
                    <a:lnTlToBr>
                      <a:noFill/>
                    </a:lnTlToBr>
                    <a:lnBlToTr>
                      <a:noFill/>
                    </a:lnBlToTr>
                    <a:solidFill>
                      <a:srgbClr val="DBE7B6"/>
                    </a:solidFill>
                  </a:tcPr>
                </a:tc>
              </a:tr>
              <a:tr h="4571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 Postponed / Not Handled</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0</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0</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0</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4</a:t>
                      </a:r>
                    </a:p>
                  </a:txBody>
                  <a:tcPr marL="91435" marR="91435" marT="45698" marB="45698" horzOverflow="overflow">
                    <a:lnL>
                      <a:noFill/>
                    </a:lnL>
                    <a:lnR>
                      <a:noFill/>
                    </a:lnR>
                    <a:lnT>
                      <a:noFill/>
                    </a:lnT>
                    <a:lnB>
                      <a:noFill/>
                    </a:lnB>
                    <a:lnTlToBr>
                      <a:noFill/>
                    </a:lnTlToBr>
                    <a:lnBlToTr>
                      <a:noFill/>
                    </a:lnBlToTr>
                    <a:solidFill>
                      <a:srgbClr val="EDF3DB"/>
                    </a:solidFill>
                  </a:tcPr>
                </a:tc>
              </a:tr>
            </a:tbl>
          </a:graphicData>
        </a:graphic>
      </p:graphicFrame>
      <p:sp>
        <p:nvSpPr>
          <p:cNvPr id="23587" name="Rectangle 7"/>
          <p:cNvSpPr>
            <a:spLocks noChangeArrowheads="1"/>
          </p:cNvSpPr>
          <p:nvPr/>
        </p:nvSpPr>
        <p:spPr bwMode="auto">
          <a:xfrm>
            <a:off x="566738" y="5788363"/>
            <a:ext cx="727710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solidFill>
                  <a:srgbClr val="FF0000"/>
                </a:solidFill>
                <a:latin typeface="Arial" charset="0"/>
                <a:ea typeface="Gulim" pitchFamily="34" charset="-127"/>
              </a:rPr>
              <a:t>*</a:t>
            </a:r>
            <a:r>
              <a:rPr lang="en-US" altLang="de-DE" sz="1800" i="1" dirty="0">
                <a:latin typeface="Arial" charset="0"/>
                <a:ea typeface="Gulim" pitchFamily="34" charset="-127"/>
              </a:rPr>
              <a:t> short cycle (only one SA2 meeting allowing corrections)</a:t>
            </a:r>
          </a:p>
        </p:txBody>
      </p:sp>
      <p:sp>
        <p:nvSpPr>
          <p:cNvPr id="8" name="Rectangle 7"/>
          <p:cNvSpPr>
            <a:spLocks noChangeArrowheads="1"/>
          </p:cNvSpPr>
          <p:nvPr/>
        </p:nvSpPr>
        <p:spPr bwMode="auto">
          <a:xfrm>
            <a:off x="749382" y="6112784"/>
            <a:ext cx="815331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smtClean="0">
                <a:latin typeface="Arial" charset="0"/>
                <a:ea typeface="Gulim" pitchFamily="34" charset="-127"/>
              </a:rPr>
              <a:t>Note: Only category F or D </a:t>
            </a:r>
            <a:r>
              <a:rPr lang="en-US" altLang="de-DE" sz="1800" i="1" dirty="0" err="1" smtClean="0">
                <a:latin typeface="Arial" charset="0"/>
                <a:ea typeface="Gulim" pitchFamily="34" charset="-127"/>
              </a:rPr>
              <a:t>CRs</a:t>
            </a:r>
            <a:r>
              <a:rPr lang="en-US" altLang="de-DE" sz="1800" i="1" dirty="0" smtClean="0">
                <a:latin typeface="Arial" charset="0"/>
                <a:ea typeface="Gulim" pitchFamily="34" charset="-127"/>
              </a:rPr>
              <a:t> are counted. Category A </a:t>
            </a:r>
            <a:r>
              <a:rPr lang="en-US" altLang="de-DE" sz="1800" i="1" dirty="0" err="1" smtClean="0">
                <a:latin typeface="Arial" charset="0"/>
                <a:ea typeface="Gulim" pitchFamily="34" charset="-127"/>
              </a:rPr>
              <a:t>CRs</a:t>
            </a:r>
            <a:r>
              <a:rPr lang="en-US" altLang="de-DE" sz="1800" i="1" dirty="0" smtClean="0">
                <a:latin typeface="Arial" charset="0"/>
                <a:ea typeface="Gulim" pitchFamily="34" charset="-127"/>
              </a:rPr>
              <a:t> are not counted.</a:t>
            </a:r>
            <a:endParaRPr lang="en-US" altLang="de-DE" sz="1800" i="1" dirty="0">
              <a:latin typeface="Arial" charset="0"/>
              <a:ea typeface="Gulim" pitchFamily="34" charset="-127"/>
            </a:endParaRPr>
          </a:p>
        </p:txBody>
      </p:sp>
    </p:spTree>
    <p:extLst>
      <p:ext uri="{BB962C8B-B14F-4D97-AF65-F5344CB8AC3E}">
        <p14:creationId xmlns:p14="http://schemas.microsoft.com/office/powerpoint/2010/main" xmlns="" val="498000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5"/>
          <p:cNvSpPr>
            <a:spLocks noGrp="1"/>
          </p:cNvSpPr>
          <p:nvPr>
            <p:ph type="title"/>
          </p:nvPr>
        </p:nvSpPr>
        <p:spPr>
          <a:effectLst>
            <a:glow rad="228600">
              <a:schemeClr val="accent2">
                <a:satMod val="175000"/>
                <a:alpha val="40000"/>
              </a:schemeClr>
            </a:glow>
          </a:effectLst>
        </p:spPr>
        <p:txBody>
          <a:bodyPr/>
          <a:lstStyle/>
          <a:p>
            <a:r>
              <a:rPr lang="en-US" altLang="de-DE" dirty="0" smtClean="0"/>
              <a:t>2.2) </a:t>
            </a:r>
            <a:r>
              <a:rPr lang="en-US" altLang="de-DE" dirty="0" err="1" smtClean="0"/>
              <a:t>Rel</a:t>
            </a:r>
            <a:r>
              <a:rPr lang="en-US" altLang="de-DE" dirty="0" smtClean="0"/>
              <a:t>-13 Work </a:t>
            </a:r>
            <a:r>
              <a:rPr lang="en-US" altLang="de-DE" b="1" dirty="0" smtClean="0"/>
              <a:t>Maintenance</a:t>
            </a:r>
            <a:r>
              <a:rPr lang="en-US" altLang="de-DE" dirty="0" smtClean="0"/>
              <a:t> (2/3)</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xmlns="" val="113198616"/>
              </p:ext>
            </p:extLst>
          </p:nvPr>
        </p:nvGraphicFramePr>
        <p:xfrm>
          <a:off x="228120" y="1379279"/>
          <a:ext cx="8609012" cy="4573948"/>
        </p:xfrm>
        <a:graphic>
          <a:graphicData uri="http://schemas.openxmlformats.org/drawingml/2006/table">
            <a:tbl>
              <a:tblPr/>
              <a:tblGrid>
                <a:gridCol w="1430559"/>
                <a:gridCol w="5503641"/>
                <a:gridCol w="638175"/>
                <a:gridCol w="1036637"/>
              </a:tblGrid>
              <a:tr h="57081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WI</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Work Item</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WP</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Cat F </a:t>
                      </a:r>
                      <a:r>
                        <a:rPr kumimoji="0" lang="en-US" sz="1600" b="1" i="0" u="none" strike="noStrike" cap="none" normalizeH="0" baseline="0" dirty="0" err="1" smtClean="0">
                          <a:ln>
                            <a:noFill/>
                          </a:ln>
                          <a:solidFill>
                            <a:srgbClr val="FFFFFF"/>
                          </a:solidFill>
                          <a:effectLst/>
                          <a:latin typeface="Calibri" pitchFamily="34" charset="0"/>
                        </a:rPr>
                        <a:t>CRs</a:t>
                      </a:r>
                      <a:r>
                        <a:rPr kumimoji="0" lang="en-US" sz="1600" b="1" i="0" u="none" strike="noStrike" cap="none" normalizeH="0" baseline="0" dirty="0" smtClean="0">
                          <a:ln>
                            <a:noFill/>
                          </a:ln>
                          <a:solidFill>
                            <a:srgbClr val="FFFFFF"/>
                          </a:solidFill>
                          <a:effectLst/>
                          <a:latin typeface="Calibri" pitchFamily="34" charset="0"/>
                        </a:rPr>
                        <a:t> approved</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r>
              <a:tr h="3605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err="1" smtClean="0">
                          <a:ln>
                            <a:noFill/>
                          </a:ln>
                          <a:solidFill>
                            <a:schemeClr val="bg1"/>
                          </a:solidFill>
                          <a:effectLst/>
                          <a:latin typeface="Calibri" pitchFamily="34" charset="0"/>
                        </a:rPr>
                        <a:t>UPCON</a:t>
                      </a:r>
                      <a:endParaRPr kumimoji="0" lang="en-US" sz="1400" b="1" i="0" u="none" strike="noStrike" cap="none" normalizeH="0" baseline="0" dirty="0" smtClean="0">
                        <a:ln>
                          <a:noFill/>
                        </a:ln>
                        <a:solidFill>
                          <a:schemeClr val="bg1"/>
                        </a:solidFill>
                        <a:effectLst/>
                        <a:latin typeface="Calibri" pitchFamily="34" charset="0"/>
                      </a:endParaRPr>
                    </a:p>
                  </a:txBody>
                  <a:tcPr marL="91437" marR="91437" marT="45650" marB="45650"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400" b="1" kern="1200" dirty="0" smtClean="0">
                          <a:solidFill>
                            <a:schemeClr val="bg1"/>
                          </a:solidFill>
                          <a:effectLst/>
                          <a:latin typeface="+mj-lt"/>
                          <a:ea typeface="Batang"/>
                          <a:cs typeface="+mn-cs"/>
                        </a:rPr>
                        <a:t>User </a:t>
                      </a:r>
                      <a:r>
                        <a:rPr lang="en-US" sz="1400" b="1" kern="1200" dirty="0" smtClean="0">
                          <a:solidFill>
                            <a:schemeClr val="bg1"/>
                          </a:solidFill>
                          <a:effectLst/>
                          <a:latin typeface="+mj-lt"/>
                          <a:ea typeface="Batang"/>
                          <a:cs typeface="+mn-cs"/>
                        </a:rPr>
                        <a:t>Plane Congestion Management </a:t>
                      </a:r>
                    </a:p>
                  </a:txBody>
                  <a:tcPr marL="91437" marR="91437" marT="45650" marB="45650"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r>
              <a:tr h="4805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err="1" smtClean="0">
                          <a:ln>
                            <a:noFill/>
                          </a:ln>
                          <a:solidFill>
                            <a:schemeClr val="bg1"/>
                          </a:solidFill>
                          <a:effectLst/>
                          <a:latin typeface="Calibri" pitchFamily="34" charset="0"/>
                        </a:rPr>
                        <a:t>CSPS_Coord</a:t>
                      </a:r>
                      <a:endParaRPr kumimoji="0" lang="en-US" sz="1400" b="1" i="0" u="none" strike="noStrike" cap="none" normalizeH="0" baseline="0" dirty="0" smtClean="0">
                        <a:ln>
                          <a:noFill/>
                        </a:ln>
                        <a:solidFill>
                          <a:schemeClr val="bg1"/>
                        </a:solidFill>
                        <a:effectLst/>
                        <a:latin typeface="Calibri" pitchFamily="34" charset="0"/>
                      </a:endParaRPr>
                    </a:p>
                  </a:txBody>
                  <a:tcPr marL="91437" marR="91437" marT="45650" marB="45650"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chemeClr val="bg1"/>
                          </a:solidFill>
                          <a:effectLst/>
                          <a:latin typeface="Calibri" pitchFamily="34" charset="0"/>
                        </a:rPr>
                        <a:t>Improvements to CS/PS coordination in </a:t>
                      </a:r>
                      <a:r>
                        <a:rPr kumimoji="0" lang="en-US" sz="1300" b="1" i="0" u="none" strike="noStrike" cap="none" normalizeH="0" baseline="0" dirty="0" err="1" smtClean="0">
                          <a:ln>
                            <a:noFill/>
                          </a:ln>
                          <a:solidFill>
                            <a:schemeClr val="bg1"/>
                          </a:solidFill>
                          <a:effectLst/>
                          <a:latin typeface="Calibri" pitchFamily="34" charset="0"/>
                        </a:rPr>
                        <a:t>UTRAN</a:t>
                      </a:r>
                      <a:r>
                        <a:rPr kumimoji="0" lang="en-US" sz="1300" b="1" i="0" u="none" strike="noStrike" cap="none" normalizeH="0" baseline="0" dirty="0" smtClean="0">
                          <a:ln>
                            <a:noFill/>
                          </a:ln>
                          <a:solidFill>
                            <a:schemeClr val="bg1"/>
                          </a:solidFill>
                          <a:effectLst/>
                          <a:latin typeface="Calibri" pitchFamily="34" charset="0"/>
                        </a:rPr>
                        <a:t>/</a:t>
                      </a:r>
                      <a:r>
                        <a:rPr kumimoji="0" lang="en-US" sz="1300" b="1" i="0" u="none" strike="noStrike" cap="none" normalizeH="0" baseline="0" dirty="0" err="1" smtClean="0">
                          <a:ln>
                            <a:noFill/>
                          </a:ln>
                          <a:solidFill>
                            <a:schemeClr val="bg1"/>
                          </a:solidFill>
                          <a:effectLst/>
                          <a:latin typeface="Calibri" pitchFamily="34" charset="0"/>
                        </a:rPr>
                        <a:t>GERAN</a:t>
                      </a:r>
                      <a:r>
                        <a:rPr kumimoji="0" lang="en-US" sz="1300" b="1" i="0" u="none" strike="noStrike" cap="none" normalizeH="0" baseline="0" dirty="0" smtClean="0">
                          <a:ln>
                            <a:noFill/>
                          </a:ln>
                          <a:solidFill>
                            <a:schemeClr val="bg1"/>
                          </a:solidFill>
                          <a:effectLst/>
                          <a:latin typeface="Calibri" pitchFamily="34" charset="0"/>
                        </a:rPr>
                        <a:t> Shared</a:t>
                      </a:r>
                      <a:br>
                        <a:rPr kumimoji="0" lang="en-US" sz="1300" b="1" i="0" u="none" strike="noStrike" cap="none" normalizeH="0" baseline="0" dirty="0" smtClean="0">
                          <a:ln>
                            <a:noFill/>
                          </a:ln>
                          <a:solidFill>
                            <a:schemeClr val="bg1"/>
                          </a:solidFill>
                          <a:effectLst/>
                          <a:latin typeface="Calibri" pitchFamily="34" charset="0"/>
                        </a:rPr>
                      </a:br>
                      <a:r>
                        <a:rPr kumimoji="0" lang="en-US" sz="1300" b="1" i="0" u="none" strike="noStrike" cap="none" normalizeH="0" baseline="0" dirty="0" smtClean="0">
                          <a:ln>
                            <a:noFill/>
                          </a:ln>
                          <a:solidFill>
                            <a:schemeClr val="bg1"/>
                          </a:solidFill>
                          <a:effectLst/>
                          <a:latin typeface="Calibri" pitchFamily="34" charset="0"/>
                        </a:rPr>
                        <a:t>Normative Phase</a:t>
                      </a:r>
                      <a:endParaRPr kumimoji="0" lang="en-GB" sz="1300" b="1" i="0" u="none" strike="noStrike" cap="none" normalizeH="0" baseline="0" dirty="0" smtClean="0">
                        <a:ln>
                          <a:noFill/>
                        </a:ln>
                        <a:solidFill>
                          <a:schemeClr val="bg1"/>
                        </a:solidFill>
                        <a:effectLst/>
                        <a:latin typeface="Calibri" pitchFamily="34" charset="0"/>
                      </a:endParaRPr>
                    </a:p>
                  </a:txBody>
                  <a:tcPr marL="91437" marR="91437" marT="45650" marB="45650"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p>
                  </a:txBody>
                  <a:tcPr marL="91436" marR="91436" marT="45698" marB="45698"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0</a:t>
                      </a:r>
                    </a:p>
                  </a:txBody>
                  <a:tcPr marL="91436" marR="91436" marT="45698" marB="45698" horzOverflow="overflow">
                    <a:lnL>
                      <a:noFill/>
                    </a:lnL>
                    <a:lnR>
                      <a:noFill/>
                    </a:lnR>
                    <a:lnT>
                      <a:noFill/>
                    </a:lnT>
                    <a:lnB>
                      <a:noFill/>
                    </a:lnB>
                    <a:lnTlToBr>
                      <a:noFill/>
                    </a:lnTlToBr>
                    <a:lnBlToTr>
                      <a:noFill/>
                    </a:lnBlToTr>
                    <a:solidFill>
                      <a:srgbClr val="7CCA62"/>
                    </a:solidFill>
                  </a:tcPr>
                </a:tc>
              </a:tr>
              <a:tr h="46838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400" b="1" dirty="0" err="1" smtClean="0">
                          <a:solidFill>
                            <a:schemeClr val="bg1"/>
                          </a:solidFill>
                          <a:effectLst/>
                          <a:latin typeface="+mj-lt"/>
                          <a:ea typeface="Batang"/>
                        </a:rPr>
                        <a:t>DRuMS</a:t>
                      </a:r>
                      <a:endParaRPr kumimoji="0" lang="en-US" sz="1400" b="1" i="0" u="none" strike="noStrike" cap="none" normalizeH="0" baseline="0" dirty="0" smtClean="0">
                        <a:ln>
                          <a:noFill/>
                        </a:ln>
                        <a:solidFill>
                          <a:schemeClr val="bg1"/>
                        </a:solidFill>
                        <a:effectLst/>
                        <a:latin typeface="Calibri" pitchFamily="34" charset="0"/>
                      </a:endParaRPr>
                    </a:p>
                  </a:txBody>
                  <a:tcPr marL="91437" marR="91437" marT="45650" marB="45650" horzOverflow="overflow">
                    <a:lnL>
                      <a:noFill/>
                    </a:lnL>
                    <a:lnR>
                      <a:noFill/>
                    </a:lnR>
                    <a:lnT>
                      <a:noFill/>
                    </a:lnT>
                    <a:lnB>
                      <a:noFill/>
                    </a:lnB>
                    <a:lnTlToBr>
                      <a:noFill/>
                    </a:lnTlToBr>
                    <a:lnBlToTr>
                      <a:noFill/>
                    </a:lnBlToTr>
                    <a:solidFill>
                      <a:srgbClr val="62A14D"/>
                    </a:solidFill>
                  </a:tcPr>
                </a:tc>
                <a:tc>
                  <a:txBody>
                    <a:bodyPr/>
                    <a:lstStyle/>
                    <a:p>
                      <a:pPr marL="257175" indent="-257175">
                        <a:spcAft>
                          <a:spcPts val="0"/>
                        </a:spcAft>
                      </a:pPr>
                      <a:r>
                        <a:rPr lang="en-GB" sz="1400" b="1" dirty="0">
                          <a:solidFill>
                            <a:schemeClr val="bg1"/>
                          </a:solidFill>
                          <a:effectLst/>
                          <a:latin typeface="+mj-lt"/>
                          <a:ea typeface="Batang"/>
                        </a:rPr>
                        <a:t>Resource Reuse for Multiple Media </a:t>
                      </a:r>
                      <a:r>
                        <a:rPr lang="en-GB" sz="1400" b="1" dirty="0" smtClean="0">
                          <a:solidFill>
                            <a:schemeClr val="bg1"/>
                          </a:solidFill>
                          <a:effectLst/>
                          <a:latin typeface="+mj-lt"/>
                          <a:ea typeface="Batang"/>
                        </a:rPr>
                        <a:t>Sessions</a:t>
                      </a:r>
                      <a:endParaRPr lang="de-DE" sz="1400" dirty="0">
                        <a:solidFill>
                          <a:schemeClr val="bg1"/>
                        </a:solidFill>
                        <a:effectLst/>
                        <a:latin typeface="+mj-lt"/>
                        <a:ea typeface="Batang"/>
                      </a:endParaRPr>
                    </a:p>
                  </a:txBody>
                  <a:tcPr marL="68580" marR="68580" marT="0" marB="0">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rPr>
                        <a:t>100%</a:t>
                      </a:r>
                    </a:p>
                  </a:txBody>
                  <a:tcPr marL="91436" marR="91436" marT="45715" marB="45715"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0</a:t>
                      </a:r>
                    </a:p>
                  </a:txBody>
                  <a:tcPr marL="91436" marR="91436" marT="45715" marB="45715" horzOverflow="overflow">
                    <a:lnL>
                      <a:noFill/>
                    </a:lnL>
                    <a:lnR>
                      <a:noFill/>
                    </a:lnR>
                    <a:lnT>
                      <a:noFill/>
                    </a:lnT>
                    <a:lnB>
                      <a:noFill/>
                    </a:lnB>
                    <a:lnTlToBr>
                      <a:noFill/>
                    </a:lnTlToBr>
                    <a:lnBlToTr>
                      <a:noFill/>
                    </a:lnBlToTr>
                    <a:solidFill>
                      <a:srgbClr val="62A14D"/>
                    </a:solidFill>
                  </a:tcPr>
                </a:tc>
              </a:tr>
              <a:tr h="4040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400" b="1" dirty="0" err="1" smtClean="0">
                          <a:solidFill>
                            <a:schemeClr val="bg1"/>
                          </a:solidFill>
                          <a:effectLst/>
                          <a:latin typeface="+mj-lt"/>
                          <a:ea typeface="Batang"/>
                        </a:rPr>
                        <a:t>voE-UTRAN-PPD</a:t>
                      </a:r>
                      <a:endParaRPr kumimoji="0" lang="en-US" sz="1400" b="1" i="0" u="none" strike="noStrike" cap="none" normalizeH="0" baseline="0" dirty="0" smtClean="0">
                        <a:ln>
                          <a:noFill/>
                        </a:ln>
                        <a:solidFill>
                          <a:schemeClr val="bg1"/>
                        </a:solidFill>
                        <a:effectLst/>
                        <a:latin typeface="Calibri" pitchFamily="34" charset="0"/>
                      </a:endParaRPr>
                    </a:p>
                  </a:txBody>
                  <a:tcPr marL="91437" marR="91437" marT="45650" marB="45650" horzOverflow="overflow">
                    <a:lnL>
                      <a:noFill/>
                    </a:lnL>
                    <a:lnR>
                      <a:noFill/>
                    </a:lnR>
                    <a:lnT>
                      <a:noFill/>
                    </a:lnT>
                    <a:lnB>
                      <a:noFill/>
                    </a:lnB>
                    <a:lnTlToBr>
                      <a:noFill/>
                    </a:lnTlToBr>
                    <a:lnBlToTr>
                      <a:noFill/>
                    </a:lnBlToTr>
                    <a:solidFill>
                      <a:srgbClr val="7CCA62"/>
                    </a:solidFill>
                  </a:tcPr>
                </a:tc>
                <a:tc>
                  <a:txBody>
                    <a:bodyPr/>
                    <a:lstStyle/>
                    <a:p>
                      <a:pPr marL="0" lvl="0" indent="0">
                        <a:spcAft>
                          <a:spcPts val="0"/>
                        </a:spcAft>
                        <a:buFont typeface="Arial"/>
                        <a:buNone/>
                      </a:pPr>
                      <a:r>
                        <a:rPr lang="en-GB" sz="1400" b="1" dirty="0">
                          <a:solidFill>
                            <a:schemeClr val="bg1"/>
                          </a:solidFill>
                          <a:effectLst/>
                          <a:latin typeface="+mj-lt"/>
                          <a:ea typeface="Batang"/>
                        </a:rPr>
                        <a:t>voice over E-</a:t>
                      </a:r>
                      <a:r>
                        <a:rPr lang="en-GB" sz="1400" b="1" dirty="0" err="1">
                          <a:solidFill>
                            <a:schemeClr val="bg1"/>
                          </a:solidFill>
                          <a:effectLst/>
                          <a:latin typeface="+mj-lt"/>
                          <a:ea typeface="Batang"/>
                        </a:rPr>
                        <a:t>UTRAN</a:t>
                      </a:r>
                      <a:r>
                        <a:rPr lang="en-GB" sz="1400" b="1" dirty="0">
                          <a:solidFill>
                            <a:schemeClr val="bg1"/>
                          </a:solidFill>
                          <a:effectLst/>
                          <a:latin typeface="+mj-lt"/>
                          <a:ea typeface="Batang"/>
                        </a:rPr>
                        <a:t> Paging Policy </a:t>
                      </a:r>
                      <a:r>
                        <a:rPr lang="en-GB" sz="1400" b="1" dirty="0" smtClean="0">
                          <a:solidFill>
                            <a:schemeClr val="bg1"/>
                          </a:solidFill>
                          <a:effectLst/>
                          <a:latin typeface="+mj-lt"/>
                          <a:ea typeface="Batang"/>
                        </a:rPr>
                        <a:t>Differentiation</a:t>
                      </a:r>
                      <a:endParaRPr lang="de-DE" sz="1400" dirty="0">
                        <a:solidFill>
                          <a:schemeClr val="bg1"/>
                        </a:solidFill>
                        <a:effectLst/>
                        <a:latin typeface="+mj-lt"/>
                        <a:ea typeface="Batang"/>
                      </a:endParaRPr>
                    </a:p>
                  </a:txBody>
                  <a:tcPr marL="68580" marR="68580" marT="0" marB="0">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7" marR="91437" marT="45650" marB="45650"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cap="none" normalizeH="0" baseline="0" dirty="0" smtClean="0">
                          <a:ln>
                            <a:noFill/>
                          </a:ln>
                          <a:solidFill>
                            <a:schemeClr val="bg1"/>
                          </a:solidFill>
                          <a:effectLst/>
                          <a:latin typeface="Calibri" pitchFamily="34" charset="0"/>
                        </a:rPr>
                        <a:t>0</a:t>
                      </a:r>
                    </a:p>
                  </a:txBody>
                  <a:tcPr marL="91437" marR="91437" marT="45650" marB="45650" horzOverflow="overflow">
                    <a:lnL>
                      <a:noFill/>
                    </a:lnL>
                    <a:lnR>
                      <a:noFill/>
                    </a:lnR>
                    <a:lnT>
                      <a:noFill/>
                    </a:lnT>
                    <a:lnB>
                      <a:noFill/>
                    </a:lnB>
                    <a:lnTlToBr>
                      <a:noFill/>
                    </a:lnTlToBr>
                    <a:lnBlToTr>
                      <a:noFill/>
                    </a:lnBlToTr>
                    <a:solidFill>
                      <a:srgbClr val="7CCA62"/>
                    </a:solidFill>
                  </a:tcPr>
                </a:tc>
              </a:tr>
              <a:tr h="4040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err="1" smtClean="0">
                          <a:ln>
                            <a:noFill/>
                          </a:ln>
                          <a:solidFill>
                            <a:schemeClr val="bg1"/>
                          </a:solidFill>
                          <a:effectLst/>
                          <a:latin typeface="Calibri" pitchFamily="34" charset="0"/>
                        </a:rPr>
                        <a:t>eUMONC</a:t>
                      </a:r>
                      <a:endParaRPr kumimoji="0" lang="en-US" sz="1400" b="1" i="0" u="none" strike="noStrike" cap="none" normalizeH="0" baseline="0" dirty="0" smtClean="0">
                        <a:ln>
                          <a:noFill/>
                        </a:ln>
                        <a:solidFill>
                          <a:schemeClr val="bg1"/>
                        </a:solidFill>
                        <a:effectLst/>
                        <a:latin typeface="Calibri" pitchFamily="34" charset="0"/>
                      </a:endParaRPr>
                    </a:p>
                  </a:txBody>
                  <a:tcPr marL="91437" marR="91437" marT="45650" marB="45650"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bg1"/>
                          </a:solidFill>
                          <a:effectLst/>
                          <a:latin typeface="+mj-lt"/>
                        </a:rPr>
                        <a:t>Usage Monitoring Control </a:t>
                      </a:r>
                      <a:r>
                        <a:rPr kumimoji="0" lang="en-GB" sz="1400" b="1" i="0" u="none" strike="noStrike" cap="none" normalizeH="0" baseline="0" dirty="0" err="1" smtClean="0">
                          <a:ln>
                            <a:noFill/>
                          </a:ln>
                          <a:solidFill>
                            <a:schemeClr val="bg1"/>
                          </a:solidFill>
                          <a:effectLst/>
                          <a:latin typeface="+mj-lt"/>
                        </a:rPr>
                        <a:t>PCC</a:t>
                      </a:r>
                      <a:r>
                        <a:rPr kumimoji="0" lang="en-GB" sz="1400" b="1" i="0" u="none" strike="noStrike" cap="none" normalizeH="0" baseline="0" dirty="0" smtClean="0">
                          <a:ln>
                            <a:noFill/>
                          </a:ln>
                          <a:solidFill>
                            <a:schemeClr val="bg1"/>
                          </a:solidFill>
                          <a:effectLst/>
                          <a:latin typeface="+mj-lt"/>
                        </a:rPr>
                        <a:t> Extension </a:t>
                      </a:r>
                    </a:p>
                  </a:txBody>
                  <a:tcPr marL="91437" marR="91437" marT="45650" marB="45650"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100%</a:t>
                      </a:r>
                    </a:p>
                  </a:txBody>
                  <a:tcPr marL="91437" marR="91437" marT="45650" marB="45650"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cap="none" normalizeH="0" baseline="0" dirty="0" smtClean="0">
                          <a:ln>
                            <a:noFill/>
                          </a:ln>
                          <a:solidFill>
                            <a:schemeClr val="bg1"/>
                          </a:solidFill>
                          <a:effectLst/>
                          <a:latin typeface="Calibri" pitchFamily="34" charset="0"/>
                        </a:rPr>
                        <a:t>0</a:t>
                      </a:r>
                    </a:p>
                  </a:txBody>
                  <a:tcPr marL="91437" marR="91437" marT="45650" marB="45650" horzOverflow="overflow">
                    <a:lnL>
                      <a:noFill/>
                    </a:lnL>
                    <a:lnR>
                      <a:noFill/>
                    </a:lnR>
                    <a:lnT>
                      <a:noFill/>
                    </a:lnT>
                    <a:lnB>
                      <a:noFill/>
                    </a:lnB>
                    <a:lnTlToBr>
                      <a:noFill/>
                    </a:lnTlToBr>
                    <a:lnBlToTr>
                      <a:noFill/>
                    </a:lnBlToTr>
                    <a:solidFill>
                      <a:srgbClr val="62A14D"/>
                    </a:solidFill>
                  </a:tcPr>
                </a:tc>
              </a:tr>
              <a:tr h="41466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400" b="1" dirty="0" err="1" smtClean="0">
                          <a:solidFill>
                            <a:schemeClr val="bg1"/>
                          </a:solidFill>
                          <a:effectLst/>
                          <a:latin typeface="+mj-lt"/>
                          <a:ea typeface="Batang"/>
                        </a:rPr>
                        <a:t>AESE</a:t>
                      </a:r>
                      <a:endParaRPr kumimoji="0" lang="en-US" sz="1400" b="1" i="0" u="none" strike="noStrike" cap="none" normalizeH="0" baseline="0" dirty="0" smtClean="0">
                        <a:ln>
                          <a:noFill/>
                        </a:ln>
                        <a:solidFill>
                          <a:schemeClr val="bg1"/>
                        </a:solidFill>
                        <a:effectLst/>
                        <a:latin typeface="Calibri" pitchFamily="34" charset="0"/>
                      </a:endParaRPr>
                    </a:p>
                  </a:txBody>
                  <a:tcPr marL="91437" marR="91437" marT="45650" marB="45650" horzOverflow="overflow">
                    <a:lnL>
                      <a:noFill/>
                    </a:lnL>
                    <a:lnR>
                      <a:noFill/>
                    </a:lnR>
                    <a:lnT>
                      <a:noFill/>
                    </a:lnT>
                    <a:lnB>
                      <a:noFill/>
                    </a:lnB>
                    <a:lnTlToBr>
                      <a:noFill/>
                    </a:lnTlToBr>
                    <a:lnBlToTr>
                      <a:noFill/>
                    </a:lnBlToTr>
                    <a:solidFill>
                      <a:srgbClr val="7CCA62"/>
                    </a:solidFill>
                  </a:tcPr>
                </a:tc>
                <a:tc>
                  <a:txBody>
                    <a:bodyPr/>
                    <a:lstStyle/>
                    <a:p>
                      <a:pPr marL="257175" indent="-257175">
                        <a:spcAft>
                          <a:spcPts val="0"/>
                        </a:spcAft>
                      </a:pPr>
                      <a:r>
                        <a:rPr lang="en-GB" sz="1400" b="1" dirty="0">
                          <a:solidFill>
                            <a:schemeClr val="bg1"/>
                          </a:solidFill>
                          <a:effectLst/>
                          <a:latin typeface="+mj-lt"/>
                          <a:ea typeface="Batang"/>
                        </a:rPr>
                        <a:t>Architecture Enhancements for Service </a:t>
                      </a:r>
                      <a:r>
                        <a:rPr lang="en-GB" sz="1400" b="1" dirty="0" smtClean="0">
                          <a:solidFill>
                            <a:schemeClr val="bg1"/>
                          </a:solidFill>
                          <a:effectLst/>
                          <a:latin typeface="+mj-lt"/>
                          <a:ea typeface="Batang"/>
                        </a:rPr>
                        <a:t>Exposure</a:t>
                      </a:r>
                      <a:endParaRPr lang="de-DE" sz="1400" dirty="0">
                        <a:solidFill>
                          <a:schemeClr val="bg1"/>
                        </a:solidFill>
                        <a:effectLst/>
                        <a:latin typeface="+mj-lt"/>
                        <a:ea typeface="Batang"/>
                      </a:endParaRPr>
                    </a:p>
                  </a:txBody>
                  <a:tcPr marL="68580" marR="68580" marT="0" marB="0">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7" marR="91437" marT="45650" marB="45650"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1" i="0" u="none" strike="noStrike" cap="none" normalizeH="0" baseline="0" dirty="0" smtClean="0">
                          <a:ln>
                            <a:noFill/>
                          </a:ln>
                          <a:solidFill>
                            <a:schemeClr val="bg1"/>
                          </a:solidFill>
                          <a:effectLst/>
                          <a:latin typeface="Calibri" pitchFamily="34" charset="0"/>
                        </a:rPr>
                        <a:t>0</a:t>
                      </a:r>
                    </a:p>
                  </a:txBody>
                  <a:tcPr marL="91437" marR="91437" marT="45650" marB="45650" horzOverflow="overflow">
                    <a:lnL>
                      <a:noFill/>
                    </a:lnL>
                    <a:lnR>
                      <a:noFill/>
                    </a:lnR>
                    <a:lnT>
                      <a:noFill/>
                    </a:lnT>
                    <a:lnB>
                      <a:noFill/>
                    </a:lnB>
                    <a:lnTlToBr>
                      <a:noFill/>
                    </a:lnTlToBr>
                    <a:lnBlToTr>
                      <a:noFill/>
                    </a:lnBlToTr>
                    <a:solidFill>
                      <a:srgbClr val="7CCA62"/>
                    </a:solidFill>
                  </a:tcPr>
                </a:tc>
              </a:tr>
              <a:tr h="3615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400" b="1" dirty="0" err="1" smtClean="0">
                          <a:solidFill>
                            <a:schemeClr val="bg1"/>
                          </a:solidFill>
                          <a:effectLst/>
                          <a:latin typeface="+mj-lt"/>
                          <a:ea typeface="Batang"/>
                        </a:rPr>
                        <a:t>GROUPE</a:t>
                      </a:r>
                      <a:endParaRPr kumimoji="0" lang="en-US" sz="1400" b="1" i="0" u="none" strike="noStrike" cap="none" normalizeH="0" baseline="0" dirty="0" smtClean="0">
                        <a:ln>
                          <a:noFill/>
                        </a:ln>
                        <a:solidFill>
                          <a:schemeClr val="bg1"/>
                        </a:solidFill>
                        <a:effectLst/>
                        <a:latin typeface="Calibri" pitchFamily="34" charset="0"/>
                      </a:endParaRPr>
                    </a:p>
                  </a:txBody>
                  <a:tcPr marL="91437" marR="91437" marT="45650" marB="45650" horzOverflow="overflow">
                    <a:lnL>
                      <a:noFill/>
                    </a:lnL>
                    <a:lnR>
                      <a:noFill/>
                    </a:lnR>
                    <a:lnT>
                      <a:noFill/>
                    </a:lnT>
                    <a:lnB>
                      <a:noFill/>
                    </a:lnB>
                    <a:lnTlToBr>
                      <a:noFill/>
                    </a:lnTlToBr>
                    <a:lnBlToTr>
                      <a:noFill/>
                    </a:lnBlToTr>
                    <a:solidFill>
                      <a:srgbClr val="62A14D"/>
                    </a:solidFill>
                  </a:tcPr>
                </a:tc>
                <a:tc>
                  <a:txBody>
                    <a:bodyPr/>
                    <a:lstStyle/>
                    <a:p>
                      <a:pPr marL="257175" indent="-257175">
                        <a:spcAft>
                          <a:spcPts val="0"/>
                        </a:spcAft>
                      </a:pPr>
                      <a:r>
                        <a:rPr lang="en-GB" sz="1400" b="1" dirty="0">
                          <a:solidFill>
                            <a:schemeClr val="bg1"/>
                          </a:solidFill>
                          <a:effectLst/>
                          <a:latin typeface="+mj-lt"/>
                          <a:ea typeface="Batang"/>
                        </a:rPr>
                        <a:t>Group based </a:t>
                      </a:r>
                      <a:r>
                        <a:rPr lang="en-GB" sz="1400" b="1" dirty="0" smtClean="0">
                          <a:solidFill>
                            <a:schemeClr val="bg1"/>
                          </a:solidFill>
                          <a:effectLst/>
                          <a:latin typeface="+mj-lt"/>
                          <a:ea typeface="Batang"/>
                        </a:rPr>
                        <a:t>Enhancements</a:t>
                      </a:r>
                      <a:endParaRPr lang="de-DE" sz="1400" dirty="0">
                        <a:solidFill>
                          <a:schemeClr val="bg1"/>
                        </a:solidFill>
                        <a:effectLst/>
                        <a:latin typeface="+mj-lt"/>
                        <a:ea typeface="Batang"/>
                      </a:endParaRPr>
                    </a:p>
                  </a:txBody>
                  <a:tcPr marL="68580" marR="68580" marT="0" marB="0">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7030A0"/>
                          </a:solidFill>
                          <a:effectLst/>
                          <a:latin typeface="Calibri" pitchFamily="34" charset="0"/>
                        </a:rPr>
                        <a:t>100%</a:t>
                      </a:r>
                    </a:p>
                  </a:txBody>
                  <a:tcPr marL="91437" marR="91437" marT="45650" marB="45650"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kern="1200" cap="none" normalizeH="0" baseline="0" dirty="0" smtClean="0">
                          <a:ln>
                            <a:noFill/>
                          </a:ln>
                          <a:solidFill>
                            <a:srgbClr val="7030A0"/>
                          </a:solidFill>
                          <a:effectLst/>
                          <a:latin typeface="Calibri" pitchFamily="34" charset="0"/>
                          <a:ea typeface="+mn-ea"/>
                          <a:cs typeface="+mn-cs"/>
                        </a:rPr>
                        <a:t>4</a:t>
                      </a:r>
                    </a:p>
                  </a:txBody>
                  <a:tcPr marL="91436" marR="91436" marT="45739" marB="45739" horzOverflow="overflow">
                    <a:lnL>
                      <a:noFill/>
                    </a:lnL>
                    <a:lnR>
                      <a:noFill/>
                    </a:lnR>
                    <a:lnT>
                      <a:noFill/>
                    </a:lnT>
                    <a:lnB>
                      <a:noFill/>
                    </a:lnB>
                    <a:lnTlToBr>
                      <a:noFill/>
                    </a:lnTlToBr>
                    <a:lnBlToTr>
                      <a:noFill/>
                    </a:lnBlToTr>
                    <a:solidFill>
                      <a:srgbClr val="62A14D"/>
                    </a:solidFill>
                  </a:tcPr>
                </a:tc>
              </a:tr>
              <a:tr h="34024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400" b="1" kern="1200" dirty="0" smtClean="0">
                          <a:solidFill>
                            <a:schemeClr val="bg1"/>
                          </a:solidFill>
                          <a:effectLst/>
                          <a:latin typeface="+mj-lt"/>
                          <a:ea typeface="Batang"/>
                          <a:cs typeface="+mn-cs"/>
                        </a:rPr>
                        <a:t>Monte</a:t>
                      </a:r>
                    </a:p>
                  </a:txBody>
                  <a:tcPr marL="91437" marR="91437" marT="45650" marB="45650" horzOverflow="overflow">
                    <a:lnL>
                      <a:noFill/>
                    </a:lnL>
                    <a:lnR>
                      <a:noFill/>
                    </a:lnR>
                    <a:lnT>
                      <a:noFill/>
                    </a:lnT>
                    <a:lnB>
                      <a:noFill/>
                    </a:lnB>
                    <a:lnTlToBr>
                      <a:noFill/>
                    </a:lnTlToBr>
                    <a:lnBlToTr>
                      <a:noFill/>
                    </a:lnBlToTr>
                    <a:solidFill>
                      <a:srgbClr val="7CCA62"/>
                    </a:solidFill>
                  </a:tcPr>
                </a:tc>
                <a:tc>
                  <a:txBody>
                    <a:bodyPr/>
                    <a:lstStyle/>
                    <a:p>
                      <a:pPr marL="257175" indent="-257175">
                        <a:spcAft>
                          <a:spcPts val="0"/>
                        </a:spcAft>
                      </a:pPr>
                      <a:r>
                        <a:rPr lang="de-DE" sz="1400" b="1" kern="1200" baseline="0" dirty="0" smtClean="0">
                          <a:solidFill>
                            <a:schemeClr val="bg1"/>
                          </a:solidFill>
                          <a:effectLst/>
                          <a:latin typeface="+mj-lt"/>
                          <a:ea typeface="Batang"/>
                          <a:cs typeface="+mn-cs"/>
                        </a:rPr>
                        <a:t>Monitoring Enhancements</a:t>
                      </a:r>
                      <a:endParaRPr lang="de-DE" sz="1400" b="1" kern="1200" baseline="0" dirty="0">
                        <a:solidFill>
                          <a:schemeClr val="bg1"/>
                        </a:solidFill>
                        <a:effectLst/>
                        <a:latin typeface="+mj-lt"/>
                        <a:ea typeface="Batang"/>
                        <a:cs typeface="+mn-cs"/>
                      </a:endParaRPr>
                    </a:p>
                  </a:txBody>
                  <a:tcPr marL="68580" marR="68580" marT="0" marB="0">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7030A0"/>
                          </a:solidFill>
                          <a:effectLst/>
                          <a:latin typeface="Calibri" pitchFamily="34" charset="0"/>
                        </a:rPr>
                        <a:t>100%</a:t>
                      </a:r>
                    </a:p>
                  </a:txBody>
                  <a:tcPr marL="91437" marR="91437" marT="45650" marB="45650"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0</a:t>
                      </a:r>
                    </a:p>
                  </a:txBody>
                  <a:tcPr marL="91436" marR="91436" marT="45739" marB="45739" horzOverflow="overflow">
                    <a:lnL>
                      <a:noFill/>
                    </a:lnL>
                    <a:lnR>
                      <a:noFill/>
                    </a:lnR>
                    <a:lnT>
                      <a:noFill/>
                    </a:lnT>
                    <a:lnB>
                      <a:noFill/>
                    </a:lnB>
                    <a:lnTlToBr>
                      <a:noFill/>
                    </a:lnTlToBr>
                    <a:lnBlToTr>
                      <a:noFill/>
                    </a:lnBlToTr>
                    <a:solidFill>
                      <a:srgbClr val="7CCA62"/>
                    </a:solidFill>
                  </a:tcPr>
                </a:tc>
              </a:tr>
              <a:tr h="3605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DECOR</a:t>
                      </a:r>
                    </a:p>
                  </a:txBody>
                  <a:tcPr marL="91437" marR="91437" marT="45650" marB="45650" horzOverflow="overflow">
                    <a:lnL>
                      <a:noFill/>
                    </a:lnL>
                    <a:lnR>
                      <a:noFill/>
                    </a:lnR>
                    <a:lnT>
                      <a:noFill/>
                    </a:lnT>
                    <a:lnB>
                      <a:noFill/>
                    </a:lnB>
                    <a:lnTlToBr>
                      <a:noFill/>
                    </a:lnTlToBr>
                    <a:lnBlToTr>
                      <a:noFill/>
                    </a:lnBlToTr>
                    <a:solidFill>
                      <a:srgbClr val="62A14D"/>
                    </a:solidFill>
                  </a:tcPr>
                </a:tc>
                <a:tc>
                  <a:txBody>
                    <a:bodyPr/>
                    <a:lstStyle/>
                    <a:p>
                      <a:pPr marL="257175" indent="-257175">
                        <a:spcAft>
                          <a:spcPts val="0"/>
                        </a:spcAft>
                      </a:pPr>
                      <a:r>
                        <a:rPr lang="de-DE" sz="1400" b="1" kern="1200" baseline="0" dirty="0" smtClean="0">
                          <a:solidFill>
                            <a:schemeClr val="bg1"/>
                          </a:solidFill>
                          <a:effectLst/>
                          <a:latin typeface="+mj-lt"/>
                          <a:ea typeface="Batang"/>
                          <a:cs typeface="+mn-cs"/>
                        </a:rPr>
                        <a:t>Dedicated Core Network</a:t>
                      </a:r>
                      <a:endParaRPr lang="de-DE" sz="1400" b="1" kern="1200" baseline="0" dirty="0">
                        <a:solidFill>
                          <a:schemeClr val="bg1"/>
                        </a:solidFill>
                        <a:effectLst/>
                        <a:latin typeface="+mj-lt"/>
                        <a:ea typeface="Batang"/>
                        <a:cs typeface="+mn-cs"/>
                      </a:endParaRPr>
                    </a:p>
                  </a:txBody>
                  <a:tcPr marL="68580" marR="68580" marT="0" marB="0">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7030A0"/>
                          </a:solidFill>
                          <a:effectLst/>
                          <a:latin typeface="Calibri" pitchFamily="34" charset="0"/>
                        </a:rPr>
                        <a:t>100%</a:t>
                      </a:r>
                    </a:p>
                  </a:txBody>
                  <a:tcPr marL="91437" marR="91437" marT="45650" marB="45650"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0</a:t>
                      </a:r>
                    </a:p>
                  </a:txBody>
                  <a:tcPr marL="91436" marR="91436" marT="45739" marB="45739" horzOverflow="overflow">
                    <a:lnL>
                      <a:noFill/>
                    </a:lnL>
                    <a:lnR>
                      <a:noFill/>
                    </a:lnR>
                    <a:lnT>
                      <a:noFill/>
                    </a:lnT>
                    <a:lnB>
                      <a:noFill/>
                    </a:lnB>
                    <a:lnTlToBr>
                      <a:noFill/>
                    </a:lnTlToBr>
                    <a:lnBlToTr>
                      <a:noFill/>
                    </a:lnBlToTr>
                    <a:solidFill>
                      <a:srgbClr val="62A14D"/>
                    </a:solidFill>
                  </a:tcPr>
                </a:tc>
              </a:tr>
              <a:tr h="3877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bg1"/>
                          </a:solidFill>
                          <a:effectLst/>
                          <a:latin typeface="+mj-lt"/>
                          <a:ea typeface="Batang"/>
                          <a:cs typeface="+mn-cs"/>
                        </a:rPr>
                        <a:t>TEI13 Cat F</a:t>
                      </a: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cap="none" normalizeH="0" baseline="0" dirty="0" smtClean="0">
                          <a:ln>
                            <a:noFill/>
                          </a:ln>
                          <a:solidFill>
                            <a:schemeClr val="bg1"/>
                          </a:solidFill>
                          <a:effectLst/>
                          <a:latin typeface="Calibri" pitchFamily="34" charset="0"/>
                        </a:rPr>
                        <a:t>TEI13 maintenance of features of earlier releases / aligning with stage 3</a:t>
                      </a:r>
                    </a:p>
                  </a:txBody>
                  <a:tcPr marL="118800" marR="118800" marT="90001" marB="90001">
                    <a:lnL>
                      <a:noFill/>
                    </a:lnL>
                    <a:lnR>
                      <a:noFill/>
                    </a:lnR>
                    <a:lnT>
                      <a:noFill/>
                    </a:lnT>
                    <a:lnB>
                      <a:noFill/>
                    </a:lnB>
                    <a:lnTlToBr>
                      <a:noFill/>
                    </a:lnTlToBr>
                    <a:lnBlToTr>
                      <a:noFill/>
                    </a:lnBlToTr>
                    <a:solidFill>
                      <a:srgbClr val="7CCA62"/>
                    </a:solidFill>
                  </a:tcPr>
                </a:tc>
                <a:tc>
                  <a:txBody>
                    <a:bodyPr/>
                    <a:lstStyle/>
                    <a:p>
                      <a:endParaRPr lang="de-DE" dirty="0"/>
                    </a:p>
                  </a:txBody>
                  <a:tcPr marL="91437" marR="91437" marT="45650" marB="45650"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rgbClr val="7030A0"/>
                          </a:solidFill>
                          <a:effectLst/>
                          <a:latin typeface="Calibri" pitchFamily="34" charset="0"/>
                        </a:rPr>
                        <a:t>9</a:t>
                      </a:r>
                    </a:p>
                  </a:txBody>
                  <a:tcPr marL="91436" marR="91436" marT="45739" marB="45739" horzOverflow="overflow">
                    <a:lnL>
                      <a:noFill/>
                    </a:lnL>
                    <a:lnR>
                      <a:noFill/>
                    </a:lnR>
                    <a:lnT>
                      <a:noFill/>
                    </a:lnT>
                    <a:lnB>
                      <a:noFill/>
                    </a:lnB>
                    <a:lnTlToBr>
                      <a:noFill/>
                    </a:lnTlToBr>
                    <a:lnBlToTr>
                      <a:noFill/>
                    </a:lnBlToTr>
                    <a:solidFill>
                      <a:srgbClr val="7CCA62"/>
                    </a:solidFill>
                  </a:tcPr>
                </a:tc>
              </a:tr>
            </a:tbl>
          </a:graphicData>
        </a:graphic>
      </p:graphicFrame>
      <p:sp>
        <p:nvSpPr>
          <p:cNvPr id="2" name="TextBox 1"/>
          <p:cNvSpPr txBox="1"/>
          <p:nvPr/>
        </p:nvSpPr>
        <p:spPr>
          <a:xfrm>
            <a:off x="1175724" y="6116723"/>
            <a:ext cx="4182876" cy="338554"/>
          </a:xfrm>
          <a:prstGeom prst="rect">
            <a:avLst/>
          </a:prstGeom>
          <a:noFill/>
        </p:spPr>
        <p:txBody>
          <a:bodyPr wrap="none" rtlCol="0">
            <a:spAutoFit/>
          </a:bodyPr>
          <a:lstStyle/>
          <a:p>
            <a:r>
              <a:rPr lang="de-DE" sz="1600" i="1" dirty="0" smtClean="0">
                <a:latin typeface="+mn-lt"/>
              </a:rPr>
              <a:t>Any category A CRs are NOT shown on this slide.</a:t>
            </a:r>
            <a:endParaRPr lang="de-DE" sz="1600" i="1" dirty="0">
              <a:latin typeface="+mn-lt"/>
            </a:endParaRPr>
          </a:p>
        </p:txBody>
      </p:sp>
    </p:spTree>
    <p:extLst>
      <p:ext uri="{BB962C8B-B14F-4D97-AF65-F5344CB8AC3E}">
        <p14:creationId xmlns:p14="http://schemas.microsoft.com/office/powerpoint/2010/main" xmlns="" val="217438100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Rel-13, Work </a:t>
            </a:r>
            <a:r>
              <a:rPr lang="de-DE" i="1" dirty="0" smtClean="0"/>
              <a:t>ON HOLD</a:t>
            </a:r>
            <a:r>
              <a:rPr lang="de-DE" dirty="0" smtClean="0"/>
              <a:t> (1/1)</a:t>
            </a:r>
            <a:endParaRPr lang="de-DE" dirty="0"/>
          </a:p>
        </p:txBody>
      </p:sp>
      <p:graphicFrame>
        <p:nvGraphicFramePr>
          <p:cNvPr id="4" name="Content Placeholder 8"/>
          <p:cNvGraphicFramePr>
            <a:graphicFrameLocks noGrp="1"/>
          </p:cNvGraphicFramePr>
          <p:nvPr>
            <p:ph idx="1"/>
            <p:extLst>
              <p:ext uri="{D42A27DB-BD31-4B8C-83A1-F6EECF244321}">
                <p14:modId xmlns:p14="http://schemas.microsoft.com/office/powerpoint/2010/main" xmlns="" val="1276981231"/>
              </p:ext>
            </p:extLst>
          </p:nvPr>
        </p:nvGraphicFramePr>
        <p:xfrm>
          <a:off x="228600" y="1714500"/>
          <a:ext cx="8569325" cy="2931185"/>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Planned Time Budget</a:t>
                      </a:r>
                    </a:p>
                  </a:txBody>
                  <a:tcPr marL="91443" marR="91443" marT="45730" marB="45730"/>
                </a:tc>
              </a:tr>
              <a:tr h="576625">
                <a:tc>
                  <a:txBody>
                    <a:bodyPr/>
                    <a:lstStyle/>
                    <a:p>
                      <a:r>
                        <a:rPr lang="en-US" sz="1600" dirty="0" err="1" smtClean="0">
                          <a:solidFill>
                            <a:schemeClr val="bg1"/>
                          </a:solidFill>
                        </a:rPr>
                        <a:t>eCSFB</a:t>
                      </a:r>
                      <a:endParaRPr lang="en-US" sz="1600" dirty="0">
                        <a:solidFill>
                          <a:schemeClr val="bg1"/>
                        </a:solidFill>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Enhanced </a:t>
                      </a:r>
                      <a:r>
                        <a:rPr kumimoji="0" lang="en-US" sz="1400" b="1" i="0" u="none" strike="noStrike" cap="none" normalizeH="0" baseline="0" dirty="0" err="1" smtClean="0">
                          <a:ln>
                            <a:noFill/>
                          </a:ln>
                          <a:solidFill>
                            <a:schemeClr val="bg1"/>
                          </a:solidFill>
                          <a:effectLst/>
                          <a:latin typeface="Calibri" pitchFamily="34" charset="0"/>
                        </a:rPr>
                        <a:t>CSFB</a:t>
                      </a:r>
                      <a:r>
                        <a:rPr kumimoji="0" lang="en-US" sz="1400" b="1" i="0" u="none" strike="noStrike" cap="none" normalizeH="0" baseline="0" dirty="0" smtClean="0">
                          <a:ln>
                            <a:noFill/>
                          </a:ln>
                          <a:solidFill>
                            <a:schemeClr val="bg1"/>
                          </a:solidFill>
                          <a:effectLst/>
                          <a:latin typeface="Calibri" pitchFamily="34" charset="0"/>
                        </a:rPr>
                        <a:t>  (</a:t>
                      </a:r>
                      <a:r>
                        <a:rPr kumimoji="0" lang="en-US" sz="1400" b="1" i="0" u="none" strike="noStrike" cap="none" normalizeH="0" baseline="0" dirty="0" err="1" smtClean="0">
                          <a:ln>
                            <a:noFill/>
                          </a:ln>
                          <a:solidFill>
                            <a:schemeClr val="bg1"/>
                          </a:solidFill>
                          <a:effectLst/>
                          <a:latin typeface="Calibri" pitchFamily="34" charset="0"/>
                        </a:rPr>
                        <a:t>3GPP</a:t>
                      </a:r>
                      <a:r>
                        <a:rPr kumimoji="0" lang="en-US" sz="1400" b="1" i="0" u="none" strike="noStrike" cap="none" normalizeH="0" baseline="0" dirty="0" smtClean="0">
                          <a:ln>
                            <a:noFill/>
                          </a:ln>
                          <a:solidFill>
                            <a:schemeClr val="bg1"/>
                          </a:solidFill>
                          <a:effectLst/>
                          <a:latin typeface="Calibri" pitchFamily="34" charset="0"/>
                        </a:rPr>
                        <a:t> Track)</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85%</a:t>
                      </a:r>
                      <a:r>
                        <a:rPr lang="en-US" sz="1400" b="1" dirty="0" smtClean="0">
                          <a:solidFill>
                            <a:srgbClr val="7030A0"/>
                          </a:solidFill>
                        </a:rPr>
                        <a:t/>
                      </a:r>
                      <a:br>
                        <a:rPr lang="en-US" sz="1400" b="1" dirty="0" smtClean="0">
                          <a:solidFill>
                            <a:srgbClr val="7030A0"/>
                          </a:solidFill>
                        </a:rPr>
                      </a:br>
                      <a:r>
                        <a:rPr lang="en-US" sz="1400" b="1" i="1" dirty="0" smtClean="0">
                          <a:solidFill>
                            <a:srgbClr val="FFFF00"/>
                          </a:solidFill>
                        </a:rPr>
                        <a:t>ON HOLD</a:t>
                      </a:r>
                    </a:p>
                  </a:txBody>
                  <a:tcPr marL="91443" marR="91443" marT="45725" marB="45725">
                    <a:solidFill>
                      <a:srgbClr val="62A14D"/>
                    </a:solidFill>
                  </a:tcPr>
                </a:tc>
                <a:tc>
                  <a:txBody>
                    <a:bodyPr/>
                    <a:lstStyle/>
                    <a:p>
                      <a:pPr algn="ctr"/>
                      <a:r>
                        <a:rPr lang="en-US" sz="1400" b="1" dirty="0" smtClean="0">
                          <a:solidFill>
                            <a:schemeClr val="bg1"/>
                          </a:solidFill>
                        </a:rPr>
                        <a:t>3</a:t>
                      </a:r>
                      <a:endParaRPr lang="en-US" sz="1400" b="1" dirty="0">
                        <a:solidFill>
                          <a:schemeClr val="bg1"/>
                        </a:solidFill>
                      </a:endParaRPr>
                    </a:p>
                  </a:txBody>
                  <a:tcPr marL="91443" marR="91443" marT="45725" marB="45725">
                    <a:solidFill>
                      <a:srgbClr val="62A14D"/>
                    </a:solidFill>
                  </a:tcPr>
                </a:tc>
                <a:tc>
                  <a:txBody>
                    <a:bodyPr/>
                    <a:lstStyle/>
                    <a:p>
                      <a:pPr algn="ctr"/>
                      <a:r>
                        <a:rPr lang="en-US" sz="1400" b="1" i="0" dirty="0" smtClean="0">
                          <a:solidFill>
                            <a:schemeClr val="bg1"/>
                          </a:solidFill>
                        </a:rPr>
                        <a:t>1</a:t>
                      </a:r>
                      <a:endParaRPr lang="en-US" sz="1400" b="1" i="0" dirty="0">
                        <a:solidFill>
                          <a:schemeClr val="bg1"/>
                        </a:solidFill>
                      </a:endParaRPr>
                    </a:p>
                  </a:txBody>
                  <a:tcPr marL="91443" marR="91443" marT="45725" marB="45725">
                    <a:solidFill>
                      <a:srgbClr val="62A14D"/>
                    </a:solidFill>
                  </a:tcPr>
                </a:tc>
              </a:tr>
              <a:tr h="576625">
                <a:tc>
                  <a:txBody>
                    <a:bodyPr/>
                    <a:lstStyle/>
                    <a:p>
                      <a:r>
                        <a:rPr lang="en-US" sz="1600" dirty="0" err="1" smtClean="0">
                          <a:solidFill>
                            <a:schemeClr val="bg1"/>
                          </a:solidFill>
                        </a:rPr>
                        <a:t>eCSFB</a:t>
                      </a:r>
                      <a:endParaRPr lang="en-US" sz="1600" dirty="0">
                        <a:solidFill>
                          <a:schemeClr val="bg1"/>
                        </a:solidFill>
                      </a:endParaRPr>
                    </a:p>
                  </a:txBody>
                  <a:tcPr marL="91443" marR="91443" marT="45725" marB="45725">
                    <a:solidFill>
                      <a:srgbClr val="7CCA62"/>
                    </a:solidFill>
                  </a:tcPr>
                </a:tc>
                <a:tc>
                  <a:txBody>
                    <a:bodyPr/>
                    <a:lstStyle/>
                    <a:p>
                      <a:pPr algn="l" fontAlgn="t"/>
                      <a:r>
                        <a:rPr lang="en-US" sz="1400" b="1" kern="1200" baseline="0" dirty="0" smtClean="0">
                          <a:solidFill>
                            <a:schemeClr val="bg1"/>
                          </a:solidFill>
                          <a:effectLst/>
                          <a:latin typeface="+mn-lt"/>
                          <a:ea typeface="+mn-ea"/>
                          <a:cs typeface="+mn-cs"/>
                        </a:rPr>
                        <a:t>Normative (</a:t>
                      </a:r>
                      <a:r>
                        <a:rPr lang="en-US" sz="1400" b="1" kern="1200" baseline="0" dirty="0" err="1" smtClean="0">
                          <a:solidFill>
                            <a:schemeClr val="bg1"/>
                          </a:solidFill>
                          <a:effectLst/>
                          <a:latin typeface="+mn-lt"/>
                          <a:ea typeface="+mn-ea"/>
                          <a:cs typeface="+mn-cs"/>
                        </a:rPr>
                        <a:t>3GPP</a:t>
                      </a:r>
                      <a:r>
                        <a:rPr lang="en-US" sz="1400" b="1" kern="1200" baseline="0" dirty="0" smtClean="0">
                          <a:solidFill>
                            <a:schemeClr val="bg1"/>
                          </a:solidFill>
                          <a:effectLst/>
                          <a:latin typeface="+mn-lt"/>
                          <a:ea typeface="+mn-ea"/>
                          <a:cs typeface="+mn-cs"/>
                        </a:rPr>
                        <a:t> Track)</a:t>
                      </a:r>
                      <a:endParaRPr lang="en-US" sz="1400" b="1" kern="120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0%</a:t>
                      </a:r>
                    </a:p>
                  </a:txBody>
                  <a:tcPr marL="91443" marR="91443" marT="45725" marB="45725">
                    <a:solidFill>
                      <a:srgbClr val="7CCA62"/>
                    </a:solidFill>
                  </a:tcPr>
                </a:tc>
                <a:tc>
                  <a:txBody>
                    <a:bodyPr/>
                    <a:lstStyle/>
                    <a:p>
                      <a:pPr algn="ctr"/>
                      <a:r>
                        <a:rPr lang="en-US" sz="1400" b="1" dirty="0" smtClean="0">
                          <a:solidFill>
                            <a:schemeClr val="bg1"/>
                          </a:solidFill>
                        </a:rPr>
                        <a:t>0</a:t>
                      </a:r>
                      <a:endParaRPr lang="en-US" sz="1400" b="1" dirty="0">
                        <a:solidFill>
                          <a:schemeClr val="bg1"/>
                        </a:solidFill>
                      </a:endParaRPr>
                    </a:p>
                  </a:txBody>
                  <a:tcPr marL="91443" marR="91443" marT="45725" marB="45725">
                    <a:solidFill>
                      <a:srgbClr val="7CCA62"/>
                    </a:solidFill>
                  </a:tcPr>
                </a:tc>
                <a:tc>
                  <a:txBody>
                    <a:bodyPr/>
                    <a:lstStyle/>
                    <a:p>
                      <a:pPr algn="ctr"/>
                      <a:r>
                        <a:rPr lang="en-US" sz="1400" b="1" i="0" baseline="0" dirty="0" smtClean="0">
                          <a:solidFill>
                            <a:schemeClr val="bg1"/>
                          </a:solidFill>
                        </a:rPr>
                        <a:t>1</a:t>
                      </a:r>
                    </a:p>
                  </a:txBody>
                  <a:tcPr marL="91443" marR="91443" marT="45725" marB="45725">
                    <a:solidFill>
                      <a:srgbClr val="7CCA62"/>
                    </a:solidFill>
                  </a:tcPr>
                </a:tc>
              </a:tr>
              <a:tr h="576625">
                <a:tc>
                  <a:txBody>
                    <a:bodyPr/>
                    <a:lstStyle/>
                    <a:p>
                      <a:r>
                        <a:rPr lang="en-US" sz="1600" dirty="0" smtClean="0">
                          <a:solidFill>
                            <a:schemeClr val="bg1"/>
                          </a:solidFill>
                        </a:rPr>
                        <a:t>SETA</a:t>
                      </a:r>
                      <a:endParaRPr lang="en-US" sz="1600" dirty="0">
                        <a:solidFill>
                          <a:schemeClr val="bg1"/>
                        </a:solidFill>
                      </a:endParaRPr>
                    </a:p>
                  </a:txBody>
                  <a:tcPr marL="91443" marR="91443" marT="45725" marB="45725">
                    <a:solidFill>
                      <a:srgbClr val="62A14D"/>
                    </a:solidFill>
                  </a:tcPr>
                </a:tc>
                <a:tc>
                  <a:txBody>
                    <a:bodyPr/>
                    <a:lstStyle/>
                    <a:p>
                      <a:pPr algn="l" fontAlgn="t"/>
                      <a:r>
                        <a:rPr lang="en-US" sz="1400" b="1" kern="1200" dirty="0" err="1" smtClean="0">
                          <a:solidFill>
                            <a:schemeClr val="bg1"/>
                          </a:solidFill>
                          <a:effectLst/>
                          <a:latin typeface="+mn-lt"/>
                          <a:ea typeface="+mn-ea"/>
                          <a:cs typeface="+mn-cs"/>
                        </a:rPr>
                        <a:t>SRVCC</a:t>
                      </a:r>
                      <a:r>
                        <a:rPr lang="en-US" sz="1400" b="1" kern="1200" dirty="0" smtClean="0">
                          <a:solidFill>
                            <a:schemeClr val="bg1"/>
                          </a:solidFill>
                          <a:effectLst/>
                          <a:latin typeface="+mn-lt"/>
                          <a:ea typeface="+mn-ea"/>
                          <a:cs typeface="+mn-cs"/>
                        </a:rPr>
                        <a:t> Enhancements for Transcoding Avoidance , </a:t>
                      </a:r>
                      <a:r>
                        <a:rPr lang="en-US" sz="1400" b="1" kern="1200" dirty="0" err="1" smtClean="0">
                          <a:solidFill>
                            <a:schemeClr val="bg1"/>
                          </a:solidFill>
                          <a:effectLst/>
                          <a:latin typeface="+mn-lt"/>
                          <a:ea typeface="+mn-ea"/>
                          <a:cs typeface="+mn-cs"/>
                        </a:rPr>
                        <a:t>TR</a:t>
                      </a:r>
                      <a:r>
                        <a:rPr lang="en-US" sz="1400" b="1" kern="1200" dirty="0" smtClean="0">
                          <a:solidFill>
                            <a:schemeClr val="bg1"/>
                          </a:solidFill>
                          <a:effectLst/>
                          <a:latin typeface="+mn-lt"/>
                          <a:ea typeface="+mn-ea"/>
                          <a:cs typeface="+mn-cs"/>
                        </a:rPr>
                        <a:t> Phase (Other Track)</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70%</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i="1" dirty="0" smtClean="0">
                          <a:solidFill>
                            <a:srgbClr val="FFFF00"/>
                          </a:solidFill>
                        </a:rPr>
                        <a:t>ON HOLD</a:t>
                      </a:r>
                    </a:p>
                  </a:txBody>
                  <a:tcPr marL="91443" marR="91443" marT="45725" marB="45725">
                    <a:solidFill>
                      <a:srgbClr val="62A14D"/>
                    </a:solidFill>
                  </a:tcPr>
                </a:tc>
                <a:tc>
                  <a:txBody>
                    <a:bodyPr/>
                    <a:lstStyle/>
                    <a:p>
                      <a:pPr algn="ctr"/>
                      <a:r>
                        <a:rPr lang="en-US" sz="1400" b="1" dirty="0" smtClean="0">
                          <a:solidFill>
                            <a:schemeClr val="bg1"/>
                          </a:solidFill>
                        </a:rPr>
                        <a:t>2</a:t>
                      </a:r>
                      <a:endParaRPr lang="en-US" sz="1400" b="1" dirty="0">
                        <a:solidFill>
                          <a:schemeClr val="bg1"/>
                        </a:solidFill>
                      </a:endParaRPr>
                    </a:p>
                  </a:txBody>
                  <a:tcPr marL="91443" marR="91443" marT="45725" marB="45725">
                    <a:solidFill>
                      <a:srgbClr val="62A14D"/>
                    </a:solidFill>
                  </a:tcPr>
                </a:tc>
                <a:tc>
                  <a:txBody>
                    <a:bodyPr/>
                    <a:lstStyle/>
                    <a:p>
                      <a:pPr algn="ctr"/>
                      <a:r>
                        <a:rPr lang="en-US" sz="1400" b="1" i="0" baseline="0" dirty="0" smtClean="0">
                          <a:solidFill>
                            <a:schemeClr val="bg1"/>
                          </a:solidFill>
                        </a:rPr>
                        <a:t>2</a:t>
                      </a:r>
                    </a:p>
                  </a:txBody>
                  <a:tcPr marL="91443" marR="91443" marT="45725" marB="45725">
                    <a:solidFill>
                      <a:srgbClr val="62A14D"/>
                    </a:solidFill>
                  </a:tcPr>
                </a:tc>
              </a:tr>
              <a:tr h="576625">
                <a:tc>
                  <a:txBody>
                    <a:bodyPr/>
                    <a:lstStyle/>
                    <a:p>
                      <a:r>
                        <a:rPr lang="en-US" sz="1600" dirty="0" smtClean="0">
                          <a:solidFill>
                            <a:schemeClr val="bg1"/>
                          </a:solidFill>
                        </a:rPr>
                        <a:t>SETA</a:t>
                      </a:r>
                      <a:endParaRPr lang="en-US" sz="1600" dirty="0">
                        <a:solidFill>
                          <a:schemeClr val="bg1"/>
                        </a:solidFill>
                      </a:endParaRPr>
                    </a:p>
                  </a:txBody>
                  <a:tcPr marL="91443" marR="91443" marT="45725" marB="45725">
                    <a:solidFill>
                      <a:srgbClr val="62A14D"/>
                    </a:solidFill>
                  </a:tcPr>
                </a:tc>
                <a:tc>
                  <a:txBody>
                    <a:bodyPr/>
                    <a:lstStyle/>
                    <a:p>
                      <a:pPr algn="l" fontAlgn="t"/>
                      <a:r>
                        <a:rPr lang="en-US" sz="1400" b="1" kern="1200" dirty="0" smtClean="0">
                          <a:solidFill>
                            <a:schemeClr val="bg1"/>
                          </a:solidFill>
                          <a:effectLst/>
                          <a:latin typeface="+mn-lt"/>
                          <a:ea typeface="+mn-ea"/>
                          <a:cs typeface="+mn-cs"/>
                        </a:rPr>
                        <a:t>Normative</a:t>
                      </a:r>
                      <a:r>
                        <a:rPr lang="en-US" sz="1400" b="1" kern="1200" baseline="0" dirty="0" smtClean="0">
                          <a:solidFill>
                            <a:schemeClr val="bg1"/>
                          </a:solidFill>
                          <a:effectLst/>
                          <a:latin typeface="+mn-lt"/>
                          <a:ea typeface="+mn-ea"/>
                          <a:cs typeface="+mn-cs"/>
                        </a:rPr>
                        <a:t> (Other Track)</a:t>
                      </a:r>
                      <a:endParaRPr lang="en-US" sz="1400" b="1" kern="1200" dirty="0" smtClean="0">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i="0" dirty="0" smtClean="0">
                          <a:solidFill>
                            <a:schemeClr val="bg1"/>
                          </a:solidFill>
                        </a:rPr>
                        <a:t>0%</a:t>
                      </a:r>
                    </a:p>
                  </a:txBody>
                  <a:tcPr marL="91443" marR="91443" marT="45725" marB="45725">
                    <a:solidFill>
                      <a:srgbClr val="62A14D"/>
                    </a:solidFill>
                  </a:tcPr>
                </a:tc>
                <a:tc>
                  <a:txBody>
                    <a:bodyPr/>
                    <a:lstStyle/>
                    <a:p>
                      <a:pPr algn="ctr"/>
                      <a:r>
                        <a:rPr lang="en-US" sz="1400" b="1" dirty="0" smtClean="0">
                          <a:solidFill>
                            <a:schemeClr val="bg1"/>
                          </a:solidFill>
                        </a:rPr>
                        <a:t>0</a:t>
                      </a:r>
                      <a:endParaRPr lang="en-US" sz="1400" b="1" dirty="0">
                        <a:solidFill>
                          <a:schemeClr val="bg1"/>
                        </a:solidFill>
                      </a:endParaRPr>
                    </a:p>
                  </a:txBody>
                  <a:tcPr marL="91443" marR="91443" marT="45725" marB="45725">
                    <a:solidFill>
                      <a:srgbClr val="62A14D"/>
                    </a:solidFill>
                  </a:tcPr>
                </a:tc>
                <a:tc>
                  <a:txBody>
                    <a:bodyPr/>
                    <a:lstStyle/>
                    <a:p>
                      <a:pPr algn="ctr"/>
                      <a:r>
                        <a:rPr lang="en-US" sz="1400" b="1" i="0" baseline="0" dirty="0" smtClean="0">
                          <a:solidFill>
                            <a:schemeClr val="bg1"/>
                          </a:solidFill>
                        </a:rPr>
                        <a:t>1</a:t>
                      </a:r>
                    </a:p>
                  </a:txBody>
                  <a:tcPr marL="91443" marR="91443" marT="45725" marB="45725">
                    <a:solidFill>
                      <a:srgbClr val="62A14D"/>
                    </a:solidFill>
                  </a:tcPr>
                </a:tc>
              </a:tr>
            </a:tbl>
          </a:graphicData>
        </a:graphic>
      </p:graphicFrame>
    </p:spTree>
    <p:extLst>
      <p:ext uri="{BB962C8B-B14F-4D97-AF65-F5344CB8AC3E}">
        <p14:creationId xmlns:p14="http://schemas.microsoft.com/office/powerpoint/2010/main" xmlns="" val="401098180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SA#67,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a:t>
            </a:r>
            <a:r>
              <a:rPr lang="en-GB" sz="2000" dirty="0" err="1" smtClean="0">
                <a:solidFill>
                  <a:schemeClr val="bg1">
                    <a:lumMod val="65000"/>
                  </a:schemeClr>
                </a:solidFill>
              </a:rPr>
              <a:t>Rel</a:t>
            </a:r>
            <a:r>
              <a:rPr lang="en-GB" sz="2000" dirty="0" smtClean="0">
                <a:solidFill>
                  <a:schemeClr val="bg1">
                    <a:lumMod val="65000"/>
                  </a:schemeClr>
                </a:solidFill>
              </a:rPr>
              <a:t>-11 and before Maintenance</a:t>
            </a:r>
          </a:p>
          <a:p>
            <a:pPr lvl="1" eaLnBrk="1" hangingPunct="1">
              <a:defRPr/>
            </a:pPr>
            <a:r>
              <a:rPr lang="en-GB" sz="2000" dirty="0" smtClean="0">
                <a:solidFill>
                  <a:schemeClr val="bg1">
                    <a:lumMod val="65000"/>
                  </a:schemeClr>
                </a:solidFill>
              </a:rPr>
              <a:t>2.2) </a:t>
            </a:r>
            <a:r>
              <a:rPr lang="en-GB" sz="2000" dirty="0" err="1" smtClean="0">
                <a:solidFill>
                  <a:schemeClr val="bg1">
                    <a:lumMod val="65000"/>
                  </a:schemeClr>
                </a:solidFill>
              </a:rPr>
              <a:t>Rel</a:t>
            </a:r>
            <a:r>
              <a:rPr lang="en-GB" sz="2000" dirty="0" smtClean="0">
                <a:solidFill>
                  <a:schemeClr val="bg1">
                    <a:lumMod val="65000"/>
                  </a:schemeClr>
                </a:solidFill>
              </a:rPr>
              <a:t>-12 Work and Maintenance</a:t>
            </a:r>
          </a:p>
          <a:p>
            <a:pPr lvl="1" eaLnBrk="1" hangingPunct="1">
              <a:defRPr/>
            </a:pPr>
            <a:r>
              <a:rPr lang="en-GB" sz="2000" dirty="0" smtClean="0">
                <a:solidFill>
                  <a:schemeClr val="bg1">
                    <a:lumMod val="65000"/>
                  </a:schemeClr>
                </a:solidFill>
              </a:rPr>
              <a:t>2.3) </a:t>
            </a:r>
            <a:r>
              <a:rPr lang="en-GB" sz="2000" dirty="0" err="1" smtClean="0">
                <a:solidFill>
                  <a:schemeClr val="bg1">
                    <a:lumMod val="65000"/>
                  </a:schemeClr>
                </a:solidFill>
              </a:rPr>
              <a:t>Rel</a:t>
            </a:r>
            <a:r>
              <a:rPr lang="en-GB" sz="2000" dirty="0" smtClean="0">
                <a:solidFill>
                  <a:schemeClr val="bg1">
                    <a:lumMod val="65000"/>
                  </a:schemeClr>
                </a:solidFill>
              </a:rPr>
              <a:t>-13 Work and Maintenance</a:t>
            </a:r>
          </a:p>
          <a:p>
            <a:pPr lvl="1" eaLnBrk="1" hangingPunct="1">
              <a:defRPr/>
            </a:pPr>
            <a:r>
              <a:rPr lang="en-GB" sz="2000" b="1" i="1" dirty="0" smtClean="0"/>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3796" name="Text Box 3"/>
          <p:cNvSpPr txBox="1">
            <a:spLocks noChangeArrowheads="1"/>
          </p:cNvSpPr>
          <p:nvPr/>
        </p:nvSpPr>
        <p:spPr bwMode="auto">
          <a:xfrm>
            <a:off x="77788" y="3700463"/>
            <a:ext cx="457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marL="342900" indent="-342900" eaLnBrk="1" hangingPunct="1"/>
            <a:r>
              <a:rPr lang="en-GB" altLang="de-DE" dirty="0" smtClean="0"/>
              <a:t>2.4) New and Updated WIDs/SIDs and Exceptions (1/2)</a:t>
            </a:r>
            <a:endParaRPr lang="de-DE" altLang="de-DE" dirty="0" smtClean="0"/>
          </a:p>
        </p:txBody>
      </p:sp>
      <p:sp>
        <p:nvSpPr>
          <p:cNvPr id="34819" name="Content Placeholder 2"/>
          <p:cNvSpPr>
            <a:spLocks noGrp="1"/>
          </p:cNvSpPr>
          <p:nvPr>
            <p:ph idx="1"/>
          </p:nvPr>
        </p:nvSpPr>
        <p:spPr>
          <a:xfrm>
            <a:off x="203200" y="1499190"/>
            <a:ext cx="8813800" cy="4729081"/>
          </a:xfrm>
        </p:spPr>
        <p:txBody>
          <a:bodyPr/>
          <a:lstStyle/>
          <a:p>
            <a:pPr eaLnBrk="1" hangingPunct="1"/>
            <a:r>
              <a:rPr lang="en-US" altLang="de-DE" sz="1800" dirty="0" smtClean="0"/>
              <a:t>New WID ‘</a:t>
            </a:r>
            <a:r>
              <a:rPr lang="en-US" sz="1800" b="1" dirty="0" smtClean="0"/>
              <a:t>Optimizations </a:t>
            </a:r>
            <a:r>
              <a:rPr lang="en-US" sz="1800" b="1" dirty="0"/>
              <a:t>to Support High Latency Communications</a:t>
            </a:r>
            <a:r>
              <a:rPr lang="en-US" altLang="de-DE" sz="1800" b="1" dirty="0" smtClean="0"/>
              <a:t>' </a:t>
            </a:r>
            <a:r>
              <a:rPr lang="en-US" altLang="de-DE" sz="1800" dirty="0" smtClean="0"/>
              <a:t>(</a:t>
            </a:r>
            <a:r>
              <a:rPr lang="en-US" altLang="de-DE" sz="1800" dirty="0" err="1" smtClean="0"/>
              <a:t>HLCom</a:t>
            </a:r>
            <a:r>
              <a:rPr lang="en-US" altLang="de-DE" sz="1800" dirty="0" smtClean="0"/>
              <a:t>) </a:t>
            </a:r>
            <a:r>
              <a:rPr lang="de-DE" altLang="de-DE" sz="1800" dirty="0" smtClean="0"/>
              <a:t>[SP-150252]</a:t>
            </a:r>
            <a:endParaRPr lang="de-DE" altLang="de-DE" sz="1800" dirty="0" smtClean="0">
              <a:solidFill>
                <a:srgbClr val="7030A0"/>
              </a:solidFill>
            </a:endParaRPr>
          </a:p>
          <a:p>
            <a:pPr eaLnBrk="1" hangingPunct="1"/>
            <a:r>
              <a:rPr lang="de-DE" altLang="de-DE" sz="1800" dirty="0" smtClean="0"/>
              <a:t>New WID '</a:t>
            </a:r>
            <a:r>
              <a:rPr lang="de-DE" altLang="de-DE" sz="1800" b="1" dirty="0" smtClean="0"/>
              <a:t>Support of Emergency services over WLAN – Phase 1'</a:t>
            </a:r>
            <a:r>
              <a:rPr lang="de-DE" altLang="de-DE" sz="1800" dirty="0" smtClean="0"/>
              <a:t> (SEW1) [SP-150253]</a:t>
            </a:r>
            <a:endParaRPr lang="de-DE" altLang="de-DE" sz="1800" dirty="0" smtClean="0">
              <a:solidFill>
                <a:srgbClr val="7030A0"/>
              </a:solidFill>
            </a:endParaRPr>
          </a:p>
          <a:p>
            <a:pPr eaLnBrk="1" hangingPunct="1"/>
            <a:r>
              <a:rPr lang="de-DE" altLang="de-DE" sz="1800" dirty="0" smtClean="0"/>
              <a:t>New WID‚ </a:t>
            </a:r>
            <a:r>
              <a:rPr lang="de-DE" altLang="de-DE" sz="1800" b="1" dirty="0" smtClean="0"/>
              <a:t>'</a:t>
            </a:r>
            <a:r>
              <a:rPr lang="en-GB" sz="1800" dirty="0" smtClean="0"/>
              <a:t> </a:t>
            </a:r>
            <a:r>
              <a:rPr lang="en-GB" sz="1800" b="1" dirty="0" smtClean="0"/>
              <a:t>Extended DRX cycle for Power Consumption Optimization</a:t>
            </a:r>
            <a:r>
              <a:rPr lang="en-GB" sz="1800" dirty="0" smtClean="0"/>
              <a:t>’</a:t>
            </a:r>
            <a:r>
              <a:rPr lang="de-DE" altLang="de-DE" sz="1800" dirty="0" smtClean="0"/>
              <a:t> (eDRX) [SP-150254]</a:t>
            </a:r>
          </a:p>
          <a:p>
            <a:pPr eaLnBrk="1" hangingPunct="1"/>
            <a:r>
              <a:rPr lang="de-DE" altLang="de-DE" sz="1800" dirty="0" smtClean="0"/>
              <a:t>New WID‚ </a:t>
            </a:r>
            <a:r>
              <a:rPr lang="de-DE" altLang="de-DE" sz="1800" b="1" dirty="0" smtClean="0"/>
              <a:t>'</a:t>
            </a:r>
            <a:r>
              <a:rPr lang="en-GB" sz="1800" dirty="0" smtClean="0"/>
              <a:t> </a:t>
            </a:r>
            <a:r>
              <a:rPr lang="en-GB" sz="1800" b="1" dirty="0" smtClean="0"/>
              <a:t>Study on S8 Home Routing Architecture for </a:t>
            </a:r>
            <a:r>
              <a:rPr lang="en-GB" sz="1800" b="1" dirty="0" err="1" smtClean="0"/>
              <a:t>VoLTE</a:t>
            </a:r>
            <a:r>
              <a:rPr lang="en-GB" sz="1800" dirty="0" smtClean="0"/>
              <a:t>’</a:t>
            </a:r>
            <a:r>
              <a:rPr lang="de-DE" altLang="de-DE" sz="1800" dirty="0" smtClean="0"/>
              <a:t> (FS_V8) [SP-150255]</a:t>
            </a:r>
            <a:endParaRPr lang="de-DE" altLang="de-DE" sz="1800" dirty="0">
              <a:solidFill>
                <a:srgbClr val="7030A0"/>
              </a:solidFill>
            </a:endParaRPr>
          </a:p>
          <a:p>
            <a:pPr marL="0" indent="0" eaLnBrk="1" hangingPunct="1">
              <a:buNone/>
            </a:pPr>
            <a:endParaRPr lang="de-DE" altLang="de-DE" sz="1200" dirty="0">
              <a:solidFill>
                <a:srgbClr val="7030A0"/>
              </a:solidFill>
            </a:endParaRPr>
          </a:p>
          <a:p>
            <a:pPr eaLnBrk="1" hangingPunct="1"/>
            <a:r>
              <a:rPr lang="de-DE" altLang="de-DE" sz="1800" dirty="0" smtClean="0"/>
              <a:t>Updated WID </a:t>
            </a:r>
            <a:r>
              <a:rPr lang="de-DE" altLang="de-DE" sz="1800" b="1" dirty="0" smtClean="0">
                <a:solidFill>
                  <a:srgbClr val="7030A0"/>
                </a:solidFill>
              </a:rPr>
              <a:t>'</a:t>
            </a:r>
            <a:r>
              <a:rPr lang="en-GB" sz="1800" b="1" dirty="0" smtClean="0"/>
              <a:t>Isolated E‑UTRAN Operation for Public Safety' </a:t>
            </a:r>
            <a:r>
              <a:rPr lang="en-GB" sz="1800" dirty="0" smtClean="0"/>
              <a:t>(IOPS) [SP-150248]</a:t>
            </a:r>
            <a:r>
              <a:rPr lang="de-DE" altLang="de-DE" sz="1200" dirty="0" smtClean="0"/>
              <a:t> </a:t>
            </a:r>
            <a:r>
              <a:rPr lang="de-DE" altLang="de-DE" sz="1800" dirty="0" smtClean="0">
                <a:solidFill>
                  <a:srgbClr val="7030A0"/>
                </a:solidFill>
              </a:rPr>
              <a:t> </a:t>
            </a:r>
          </a:p>
          <a:p>
            <a:pPr eaLnBrk="1" hangingPunct="1"/>
            <a:r>
              <a:rPr lang="de-DE" altLang="de-DE" sz="1800" dirty="0" smtClean="0"/>
              <a:t>Updated WID '</a:t>
            </a:r>
            <a:r>
              <a:rPr lang="en-GB" altLang="de-DE" sz="1800" dirty="0" smtClean="0"/>
              <a:t> </a:t>
            </a:r>
            <a:r>
              <a:rPr lang="en-GB" altLang="de-DE" sz="1800" b="1" dirty="0" smtClean="0"/>
              <a:t>IP Flow Mobility support for S2a and S2b Interfaces </a:t>
            </a:r>
            <a:r>
              <a:rPr lang="en-GB" altLang="de-DE" sz="1800" dirty="0" smtClean="0"/>
              <a:t>' (NB-IFOM) [SP-150250]</a:t>
            </a:r>
            <a:r>
              <a:rPr lang="de-DE" altLang="de-DE" sz="1800" dirty="0" smtClean="0"/>
              <a:t> </a:t>
            </a:r>
            <a:r>
              <a:rPr lang="de-DE" altLang="de-DE" sz="1200" dirty="0" smtClean="0">
                <a:solidFill>
                  <a:srgbClr val="7030A0"/>
                </a:solidFill>
              </a:rPr>
              <a:t> </a:t>
            </a:r>
            <a:endParaRPr lang="de-DE" altLang="de-DE" sz="1800" dirty="0" smtClean="0">
              <a:solidFill>
                <a:srgbClr val="7030A0"/>
              </a:solidFill>
            </a:endParaRPr>
          </a:p>
          <a:p>
            <a:pPr eaLnBrk="1" hangingPunct="1"/>
            <a:r>
              <a:rPr lang="de-DE" altLang="de-DE" sz="1800" dirty="0" smtClean="0"/>
              <a:t>Updated WID '</a:t>
            </a:r>
            <a:r>
              <a:rPr lang="en-GB" altLang="de-DE" sz="1800" dirty="0" smtClean="0"/>
              <a:t> </a:t>
            </a:r>
            <a:r>
              <a:rPr lang="en-GB" sz="1800" b="1" dirty="0" smtClean="0"/>
              <a:t>Dedicated Core Networks </a:t>
            </a:r>
            <a:r>
              <a:rPr lang="en-GB" altLang="de-DE" sz="1800" dirty="0" smtClean="0"/>
              <a:t>' (DECOR) [SP-150249]</a:t>
            </a:r>
            <a:r>
              <a:rPr lang="de-DE" altLang="de-DE" sz="1800" dirty="0" smtClean="0"/>
              <a:t> </a:t>
            </a:r>
            <a:r>
              <a:rPr lang="de-DE" altLang="de-DE" sz="1800" dirty="0" smtClean="0">
                <a:solidFill>
                  <a:srgbClr val="7030A0"/>
                </a:solidFill>
              </a:rPr>
              <a:t> </a:t>
            </a:r>
          </a:p>
          <a:p>
            <a:pPr eaLnBrk="1" hangingPunct="1"/>
            <a:r>
              <a:rPr lang="de-DE" altLang="de-DE" sz="1800" dirty="0" smtClean="0"/>
              <a:t>Updated SID ‘</a:t>
            </a:r>
            <a:r>
              <a:rPr lang="en-GB" altLang="de-DE" sz="1800" b="1" dirty="0" smtClean="0"/>
              <a:t>Feasibility study on the Support of Emergency services over WLAN </a:t>
            </a:r>
            <a:r>
              <a:rPr lang="en-GB" altLang="de-DE" sz="1800" dirty="0" smtClean="0"/>
              <a:t>' (FS_SEW) [SP-150251]</a:t>
            </a:r>
            <a:r>
              <a:rPr lang="de-DE" altLang="de-DE" sz="1800" dirty="0" smtClean="0"/>
              <a:t> </a:t>
            </a:r>
            <a:r>
              <a:rPr lang="de-DE" altLang="de-DE" sz="1000" dirty="0" smtClean="0">
                <a:solidFill>
                  <a:srgbClr val="7030A0"/>
                </a:solidFill>
              </a:rPr>
              <a:t> </a:t>
            </a:r>
            <a:endParaRPr lang="de-DE" altLang="de-DE" sz="1200" dirty="0">
              <a:solidFill>
                <a:srgbClr val="7030A0"/>
              </a:solidFill>
            </a:endParaRPr>
          </a:p>
          <a:p>
            <a:pPr marL="0" indent="0" eaLnBrk="1" hangingPunct="1">
              <a:buNone/>
            </a:pPr>
            <a:endParaRPr lang="de-DE" altLang="de-DE" sz="1800" dirty="0"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Content Placeholder 2"/>
          <p:cNvSpPr>
            <a:spLocks noGrp="1"/>
          </p:cNvSpPr>
          <p:nvPr>
            <p:ph idx="1"/>
          </p:nvPr>
        </p:nvSpPr>
        <p:spPr>
          <a:xfrm>
            <a:off x="467833" y="1568302"/>
            <a:ext cx="8399720" cy="4525963"/>
          </a:xfrm>
        </p:spPr>
        <p:txBody>
          <a:bodyPr/>
          <a:lstStyle/>
          <a:p>
            <a:pPr eaLnBrk="1" hangingPunct="1"/>
            <a:r>
              <a:rPr lang="de-DE" altLang="de-DE" sz="2200" dirty="0" smtClean="0"/>
              <a:t>For </a:t>
            </a:r>
            <a:r>
              <a:rPr lang="de-DE" altLang="de-DE" sz="2200" dirty="0" smtClean="0">
                <a:solidFill>
                  <a:srgbClr val="FF0000"/>
                </a:solidFill>
              </a:rPr>
              <a:t>Approval</a:t>
            </a:r>
          </a:p>
          <a:p>
            <a:pPr lvl="1" eaLnBrk="1" hangingPunct="1"/>
            <a:r>
              <a:rPr lang="en-US" sz="1800" dirty="0" smtClean="0"/>
              <a:t>SP-150256 Rel-13 Work Item Exception for </a:t>
            </a:r>
            <a:r>
              <a:rPr lang="en-US" sz="1800" b="1" dirty="0" smtClean="0"/>
              <a:t>MCPTT</a:t>
            </a:r>
            <a:r>
              <a:rPr lang="en-US" sz="1800" dirty="0" smtClean="0"/>
              <a:t> </a:t>
            </a:r>
          </a:p>
          <a:p>
            <a:pPr lvl="1" eaLnBrk="1" hangingPunct="1"/>
            <a:r>
              <a:rPr lang="en-US" sz="1800" dirty="0" smtClean="0"/>
              <a:t>SP-150257 Rel-13 Work Item Exception for </a:t>
            </a:r>
            <a:r>
              <a:rPr lang="en-US" sz="1800" b="1" dirty="0" smtClean="0"/>
              <a:t>IOPS </a:t>
            </a:r>
          </a:p>
          <a:p>
            <a:pPr lvl="1" eaLnBrk="1" hangingPunct="1"/>
            <a:r>
              <a:rPr lang="en-US" sz="1800" dirty="0" smtClean="0"/>
              <a:t>SP-150258 Rel-13 Work Item Exception for </a:t>
            </a:r>
            <a:r>
              <a:rPr lang="en-US" sz="1800" b="1" dirty="0" smtClean="0"/>
              <a:t>FMSS</a:t>
            </a:r>
          </a:p>
          <a:p>
            <a:pPr lvl="1" eaLnBrk="1" hangingPunct="1"/>
            <a:r>
              <a:rPr lang="en-US" sz="1800" dirty="0" smtClean="0"/>
              <a:t>SP-150259 Rel-13 Work Item Exception for </a:t>
            </a:r>
            <a:r>
              <a:rPr lang="en-US" sz="1800" b="1" dirty="0" err="1" smtClean="0"/>
              <a:t>eWebRTCi</a:t>
            </a:r>
            <a:endParaRPr lang="en-US" sz="1800" b="1" dirty="0" smtClean="0"/>
          </a:p>
          <a:p>
            <a:pPr lvl="1" eaLnBrk="1" hangingPunct="1"/>
            <a:r>
              <a:rPr lang="en-US" sz="1800" dirty="0" smtClean="0"/>
              <a:t>SP-150260 Rel-13 Work Item Exception for </a:t>
            </a:r>
            <a:r>
              <a:rPr lang="en-US" sz="1800" b="1" dirty="0" smtClean="0"/>
              <a:t>eProSe-Ext-SA2 </a:t>
            </a:r>
          </a:p>
          <a:p>
            <a:pPr lvl="1" eaLnBrk="1" hangingPunct="1"/>
            <a:r>
              <a:rPr lang="en-US" sz="1800" dirty="0" smtClean="0"/>
              <a:t>SP-150261 Rel-13 Work Item Exception for </a:t>
            </a:r>
            <a:r>
              <a:rPr lang="en-US" sz="1800" b="1" dirty="0" smtClean="0"/>
              <a:t>NBIFOM</a:t>
            </a:r>
          </a:p>
          <a:p>
            <a:pPr lvl="1" eaLnBrk="1" hangingPunct="1"/>
            <a:r>
              <a:rPr lang="en-US" sz="1800" dirty="0" smtClean="0"/>
              <a:t>SP-150262 Rel-13 Work Item Exception for </a:t>
            </a:r>
            <a:r>
              <a:rPr lang="en-US" sz="1800" b="1" dirty="0" err="1" smtClean="0"/>
              <a:t>HLcom</a:t>
            </a:r>
            <a:endParaRPr lang="en-US" sz="1800" b="1" dirty="0" smtClean="0"/>
          </a:p>
          <a:p>
            <a:pPr lvl="1" eaLnBrk="1" hangingPunct="1"/>
            <a:r>
              <a:rPr lang="en-US" sz="1800" dirty="0" smtClean="0"/>
              <a:t>SP-150263 Rel-13 Work Item Exception for </a:t>
            </a:r>
            <a:r>
              <a:rPr lang="en-US" sz="1800" b="1" dirty="0" err="1" smtClean="0"/>
              <a:t>eDRX</a:t>
            </a:r>
            <a:r>
              <a:rPr lang="en-US" sz="1800" b="1" dirty="0" smtClean="0"/>
              <a:t> </a:t>
            </a:r>
          </a:p>
          <a:p>
            <a:pPr lvl="1" eaLnBrk="1" hangingPunct="1"/>
            <a:r>
              <a:rPr lang="en-US" sz="1800" dirty="0" smtClean="0"/>
              <a:t>SP-150264 Rel-13 Work Item Exception for </a:t>
            </a:r>
            <a:r>
              <a:rPr lang="en-US" sz="1800" b="1" dirty="0" smtClean="0"/>
              <a:t>SEW1 </a:t>
            </a:r>
          </a:p>
        </p:txBody>
      </p:sp>
      <p:sp>
        <p:nvSpPr>
          <p:cNvPr id="6" name="Title 1"/>
          <p:cNvSpPr>
            <a:spLocks noGrp="1"/>
          </p:cNvSpPr>
          <p:nvPr>
            <p:ph type="title"/>
          </p:nvPr>
        </p:nvSpPr>
        <p:spPr>
          <a:xfrm>
            <a:off x="457200" y="274638"/>
            <a:ext cx="6834188" cy="1143000"/>
          </a:xfrm>
        </p:spPr>
        <p:txBody>
          <a:bodyPr/>
          <a:lstStyle/>
          <a:p>
            <a:pPr marL="342900" indent="-342900" eaLnBrk="1" hangingPunct="1"/>
            <a:r>
              <a:rPr lang="en-GB" altLang="de-DE" dirty="0" smtClean="0"/>
              <a:t>2.4) New and Updated WIDs/SIDs and Exceptions (2/2)</a:t>
            </a:r>
            <a:endParaRPr lang="de-DE" altLang="de-DE"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de-DE" altLang="de-DE" dirty="0" smtClean="0"/>
              <a:t>1) General Aspects (1/8)</a:t>
            </a:r>
          </a:p>
        </p:txBody>
      </p:sp>
      <p:sp>
        <p:nvSpPr>
          <p:cNvPr id="6147" name="Content Placeholder 2"/>
          <p:cNvSpPr>
            <a:spLocks noGrp="1"/>
          </p:cNvSpPr>
          <p:nvPr>
            <p:ph idx="1"/>
          </p:nvPr>
        </p:nvSpPr>
        <p:spPr>
          <a:xfrm>
            <a:off x="457200" y="1600200"/>
            <a:ext cx="8203722" cy="4749085"/>
          </a:xfrm>
        </p:spPr>
        <p:txBody>
          <a:bodyPr/>
          <a:lstStyle/>
          <a:p>
            <a:pPr eaLnBrk="1" hangingPunct="1">
              <a:defRPr/>
            </a:pPr>
            <a:r>
              <a:rPr lang="de-DE" altLang="de-DE" dirty="0" smtClean="0"/>
              <a:t> </a:t>
            </a:r>
            <a:r>
              <a:rPr lang="de-DE" altLang="de-DE" sz="3200" dirty="0" smtClean="0">
                <a:latin typeface="+mn-ea"/>
                <a:cs typeface="Arial" charset="0"/>
              </a:rPr>
              <a:t>SA2 meetings held since SA#67</a:t>
            </a:r>
          </a:p>
          <a:p>
            <a:pPr lvl="1" eaLnBrk="1" hangingPunct="1">
              <a:defRPr/>
            </a:pPr>
            <a:r>
              <a:rPr lang="en-GB" altLang="ko-KR" dirty="0" smtClean="0">
                <a:latin typeface="+mn-ea"/>
                <a:cs typeface="Arial" charset="0"/>
              </a:rPr>
              <a:t>SA2#108: </a:t>
            </a:r>
            <a:r>
              <a:rPr lang="en-US" altLang="ko-KR" dirty="0" smtClean="0">
                <a:latin typeface="+mn-ea"/>
                <a:cs typeface="Arial" charset="0"/>
              </a:rPr>
              <a:t>Apr 13-17</a:t>
            </a:r>
            <a:r>
              <a:rPr lang="en-GB" altLang="ko-KR" dirty="0" smtClean="0">
                <a:latin typeface="+mn-ea"/>
                <a:cs typeface="Arial" charset="0"/>
              </a:rPr>
              <a:t>, 2015, </a:t>
            </a:r>
            <a:r>
              <a:rPr lang="en-US" altLang="ko-KR" dirty="0" smtClean="0">
                <a:latin typeface="+mn-ea"/>
                <a:cs typeface="Arial" charset="0"/>
              </a:rPr>
              <a:t>San Jose Del </a:t>
            </a:r>
            <a:r>
              <a:rPr lang="en-US" altLang="ko-KR" dirty="0" err="1" smtClean="0">
                <a:latin typeface="+mn-ea"/>
                <a:cs typeface="Arial" charset="0"/>
              </a:rPr>
              <a:t>Cabo</a:t>
            </a:r>
            <a:r>
              <a:rPr lang="en-US" altLang="ko-KR" dirty="0" smtClean="0">
                <a:latin typeface="+mn-ea"/>
                <a:cs typeface="Arial" charset="0"/>
              </a:rPr>
              <a:t>, MX</a:t>
            </a:r>
            <a:endParaRPr lang="en-GB" altLang="ko-KR" dirty="0" smtClean="0">
              <a:latin typeface="+mn-ea"/>
              <a:cs typeface="Arial" charset="0"/>
            </a:endParaRPr>
          </a:p>
          <a:p>
            <a:pPr lvl="1" eaLnBrk="1" hangingPunct="1">
              <a:defRPr/>
            </a:pPr>
            <a:r>
              <a:rPr lang="en-GB" altLang="ko-KR" dirty="0" smtClean="0">
                <a:latin typeface="+mn-ea"/>
                <a:cs typeface="Arial" charset="0"/>
              </a:rPr>
              <a:t>SA2#109: May 25-29, 2015, Fukuoka, Japan</a:t>
            </a:r>
          </a:p>
          <a:p>
            <a:pPr eaLnBrk="1" hangingPunct="1">
              <a:defRPr/>
            </a:pPr>
            <a:r>
              <a:rPr lang="en-GB" altLang="de-DE" sz="3200" dirty="0" smtClean="0">
                <a:latin typeface="+mn-ea"/>
                <a:cs typeface="Arial" charset="0"/>
              </a:rPr>
              <a:t> Future SA2 meetings</a:t>
            </a:r>
          </a:p>
          <a:p>
            <a:pPr lvl="1" eaLnBrk="1" hangingPunct="1">
              <a:defRPr/>
            </a:pPr>
            <a:r>
              <a:rPr lang="en-GB" altLang="ko-KR" dirty="0" smtClean="0">
                <a:latin typeface="+mn-ea"/>
                <a:ea typeface="+mn-ea"/>
                <a:cs typeface="Arial" charset="0"/>
              </a:rPr>
              <a:t>SA2#110: July 2015, Dubrovnik, HR</a:t>
            </a:r>
          </a:p>
          <a:p>
            <a:pPr lvl="1" eaLnBrk="1" hangingPunct="1">
              <a:defRPr/>
            </a:pPr>
            <a:r>
              <a:rPr lang="en-GB" altLang="ko-KR" dirty="0" smtClean="0">
                <a:latin typeface="+mn-ea"/>
                <a:ea typeface="+mn-ea"/>
                <a:cs typeface="Arial" charset="0"/>
              </a:rPr>
              <a:t>SA2#110AH: Aug/Sep 2015, Sophia </a:t>
            </a:r>
            <a:r>
              <a:rPr lang="en-GB" altLang="ko-KR" dirty="0" err="1" smtClean="0">
                <a:latin typeface="+mn-ea"/>
                <a:ea typeface="+mn-ea"/>
                <a:cs typeface="Arial" charset="0"/>
              </a:rPr>
              <a:t>Antipolis</a:t>
            </a:r>
            <a:r>
              <a:rPr lang="en-GB" altLang="ko-KR" dirty="0" smtClean="0">
                <a:latin typeface="+mn-ea"/>
                <a:ea typeface="+mn-ea"/>
                <a:cs typeface="Arial" charset="0"/>
              </a:rPr>
              <a:t>, FR</a:t>
            </a:r>
          </a:p>
          <a:p>
            <a:pPr lvl="1" eaLnBrk="1" hangingPunct="1">
              <a:defRPr/>
            </a:pPr>
            <a:r>
              <a:rPr lang="en-GB" altLang="ko-KR" dirty="0" err="1" smtClean="0">
                <a:latin typeface="+mn-ea"/>
                <a:ea typeface="+mn-ea"/>
                <a:cs typeface="Arial" charset="0"/>
              </a:rPr>
              <a:t>SA2#111</a:t>
            </a:r>
            <a:r>
              <a:rPr lang="en-GB" altLang="ko-KR" dirty="0" smtClean="0">
                <a:latin typeface="+mn-ea"/>
                <a:ea typeface="+mn-ea"/>
                <a:cs typeface="Arial" charset="0"/>
              </a:rPr>
              <a:t>: Oct 2015, TBD, China</a:t>
            </a:r>
          </a:p>
          <a:p>
            <a:pPr lvl="1" eaLnBrk="1" hangingPunct="1">
              <a:defRPr/>
            </a:pPr>
            <a:r>
              <a:rPr lang="en-GB" altLang="ko-KR" dirty="0" smtClean="0">
                <a:latin typeface="+mn-ea"/>
                <a:ea typeface="+mn-ea"/>
                <a:cs typeface="Arial" charset="0"/>
              </a:rPr>
              <a:t>SA2#112: Nov 2015, Anaheim, USA </a:t>
            </a:r>
          </a:p>
          <a:p>
            <a:pPr eaLnBrk="1" hangingPunct="1">
              <a:defRPr/>
            </a:pPr>
            <a:endParaRPr lang="en-GB" altLang="de-DE" sz="3200" dirty="0" smtClean="0">
              <a:latin typeface="Arial" charset="0"/>
              <a:ea typeface="Gulim" pitchFamily="34" charset="-127"/>
              <a:cs typeface="Arial"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SA2 Q3</a:t>
            </a:r>
            <a:r>
              <a:rPr lang="de-DE" dirty="0" smtClean="0"/>
              <a:t> </a:t>
            </a:r>
            <a:r>
              <a:rPr lang="de-DE" dirty="0" smtClean="0"/>
              <a:t>Summary of budgets (1/2)</a:t>
            </a:r>
            <a:endParaRPr lang="de-DE" dirty="0"/>
          </a:p>
        </p:txBody>
      </p:sp>
      <p:sp>
        <p:nvSpPr>
          <p:cNvPr id="5" name="Content Placeholder 4"/>
          <p:cNvSpPr>
            <a:spLocks noGrp="1"/>
          </p:cNvSpPr>
          <p:nvPr>
            <p:ph idx="1"/>
          </p:nvPr>
        </p:nvSpPr>
        <p:spPr>
          <a:xfrm>
            <a:off x="1026543" y="5555411"/>
            <a:ext cx="7677509" cy="776378"/>
          </a:xfrm>
        </p:spPr>
        <p:txBody>
          <a:bodyPr/>
          <a:lstStyle/>
          <a:p>
            <a:pPr>
              <a:buNone/>
            </a:pPr>
            <a:r>
              <a:rPr lang="en-US" sz="2000" dirty="0" smtClean="0"/>
              <a:t>Budgets of requested exceptions and for other SA2 110 agenda items</a:t>
            </a:r>
          </a:p>
          <a:p>
            <a:pPr>
              <a:buNone/>
            </a:pPr>
            <a:r>
              <a:rPr lang="en-US" sz="2000" dirty="0" smtClean="0"/>
              <a:t>Available in SA 110: ~14.5 (per track) and in SA2 110AH: 13 (single track)</a:t>
            </a:r>
            <a:endParaRPr lang="en-US" sz="2000" dirty="0"/>
          </a:p>
        </p:txBody>
      </p:sp>
      <p:graphicFrame>
        <p:nvGraphicFramePr>
          <p:cNvPr id="6" name="Table 5"/>
          <p:cNvGraphicFramePr>
            <a:graphicFrameLocks noGrp="1"/>
          </p:cNvGraphicFramePr>
          <p:nvPr/>
        </p:nvGraphicFramePr>
        <p:xfrm>
          <a:off x="974382" y="1385844"/>
          <a:ext cx="7074062" cy="3955347"/>
        </p:xfrm>
        <a:graphic>
          <a:graphicData uri="http://schemas.openxmlformats.org/drawingml/2006/table">
            <a:tbl>
              <a:tblPr>
                <a:tableStyleId>{35758FB7-9AC5-4552-8A53-C91805E547FA}</a:tableStyleId>
              </a:tblPr>
              <a:tblGrid>
                <a:gridCol w="2711835"/>
                <a:gridCol w="1149788"/>
                <a:gridCol w="1521662"/>
                <a:gridCol w="1690777"/>
              </a:tblGrid>
              <a:tr h="375847">
                <a:tc>
                  <a:txBody>
                    <a:bodyPr/>
                    <a:lstStyle/>
                    <a:p>
                      <a:pPr algn="l" fontAlgn="b"/>
                      <a:r>
                        <a:rPr lang="en-US" sz="1400" b="1" u="none" strike="noStrike" dirty="0">
                          <a:latin typeface="+mn-lt"/>
                        </a:rPr>
                        <a:t>Work </a:t>
                      </a:r>
                      <a:r>
                        <a:rPr lang="en-US" sz="1400" b="1" u="none" strike="noStrike" dirty="0" smtClean="0">
                          <a:latin typeface="+mn-lt"/>
                        </a:rPr>
                        <a:t>Item (3GPP access track)</a:t>
                      </a:r>
                      <a:endParaRPr lang="en-US" sz="1400" b="1" i="0" u="none" strike="noStrike" dirty="0">
                        <a:solidFill>
                          <a:srgbClr val="000000"/>
                        </a:solidFill>
                        <a:latin typeface="+mn-lt"/>
                      </a:endParaRPr>
                    </a:p>
                  </a:txBody>
                  <a:tcPr marL="7446" marR="7446" marT="7446" marB="0" anchor="b"/>
                </a:tc>
                <a:tc>
                  <a:txBody>
                    <a:bodyPr/>
                    <a:lstStyle/>
                    <a:p>
                      <a:pPr algn="r" fontAlgn="b"/>
                      <a:r>
                        <a:rPr lang="en-US" sz="1400" b="1" u="none" strike="noStrike" dirty="0">
                          <a:latin typeface="+mn-lt"/>
                        </a:rPr>
                        <a:t>requested</a:t>
                      </a:r>
                      <a:endParaRPr lang="en-US" sz="1400" b="1" i="0" u="none" strike="noStrike" dirty="0">
                        <a:solidFill>
                          <a:srgbClr val="000000"/>
                        </a:solidFill>
                        <a:latin typeface="+mn-lt"/>
                      </a:endParaRPr>
                    </a:p>
                  </a:txBody>
                  <a:tcPr marL="7446" marR="7446" marT="7446" marB="0" anchor="b"/>
                </a:tc>
                <a:tc>
                  <a:txBody>
                    <a:bodyPr/>
                    <a:lstStyle/>
                    <a:p>
                      <a:pPr algn="r" fontAlgn="b"/>
                      <a:r>
                        <a:rPr lang="en-US" sz="1400" b="1" i="0" u="none" strike="noStrike" dirty="0" smtClean="0">
                          <a:solidFill>
                            <a:srgbClr val="000000"/>
                          </a:solidFill>
                          <a:latin typeface="+mn-lt"/>
                        </a:rPr>
                        <a:t>SA2 110 planned</a:t>
                      </a:r>
                      <a:endParaRPr lang="en-US" sz="1400" b="1" i="0" u="none" strike="noStrike" dirty="0">
                        <a:solidFill>
                          <a:srgbClr val="000000"/>
                        </a:solidFill>
                        <a:latin typeface="+mn-lt"/>
                      </a:endParaRPr>
                    </a:p>
                  </a:txBody>
                  <a:tcPr marL="7446" marR="7446" marT="7446" marB="0" anchor="b"/>
                </a:tc>
                <a:tc>
                  <a:txBody>
                    <a:bodyPr/>
                    <a:lstStyle/>
                    <a:p>
                      <a:pPr algn="r" fontAlgn="b"/>
                      <a:r>
                        <a:rPr lang="en-US" sz="1400" b="1" u="none" strike="noStrike" dirty="0">
                          <a:latin typeface="+mn-lt"/>
                        </a:rPr>
                        <a:t>SA2 </a:t>
                      </a:r>
                      <a:r>
                        <a:rPr lang="en-US" sz="1400" b="1" u="none" strike="noStrike" dirty="0" smtClean="0">
                          <a:latin typeface="+mn-lt"/>
                        </a:rPr>
                        <a:t>110AH planned</a:t>
                      </a:r>
                      <a:endParaRPr lang="en-US" sz="1400" b="1" i="0" u="none" strike="noStrike" dirty="0">
                        <a:solidFill>
                          <a:srgbClr val="000000"/>
                        </a:solidFill>
                        <a:latin typeface="+mn-lt"/>
                      </a:endParaRPr>
                    </a:p>
                  </a:txBody>
                  <a:tcPr marL="7446" marR="7446" marT="7446" marB="0" anchor="b"/>
                </a:tc>
              </a:tr>
              <a:tr h="357950">
                <a:tc>
                  <a:txBody>
                    <a:bodyPr/>
                    <a:lstStyle/>
                    <a:p>
                      <a:pPr algn="l" fontAlgn="b"/>
                      <a:r>
                        <a:rPr lang="en-US" sz="1400" u="none" strike="noStrike" dirty="0" smtClean="0">
                          <a:latin typeface="+mn-lt"/>
                        </a:rPr>
                        <a:t>eProSe-Ext-SA2</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dirty="0" smtClean="0">
                          <a:latin typeface="+mn-lt"/>
                        </a:rPr>
                        <a:t>4 (for #110)</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dirty="0" smtClean="0">
                          <a:latin typeface="+mn-lt"/>
                        </a:rPr>
                        <a:t>4</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dirty="0" smtClean="0">
                          <a:latin typeface="+mn-lt"/>
                        </a:rPr>
                        <a:t>5.5</a:t>
                      </a:r>
                      <a:endParaRPr lang="en-US" sz="1400" b="0" i="0" u="none" strike="noStrike" dirty="0">
                        <a:solidFill>
                          <a:srgbClr val="000000"/>
                        </a:solidFill>
                        <a:latin typeface="+mn-lt"/>
                      </a:endParaRPr>
                    </a:p>
                  </a:txBody>
                  <a:tcPr marL="7446" marR="7446" marT="7446" marB="0" anchor="b"/>
                </a:tc>
              </a:tr>
              <a:tr h="357950">
                <a:tc>
                  <a:txBody>
                    <a:bodyPr/>
                    <a:lstStyle/>
                    <a:p>
                      <a:pPr algn="l" fontAlgn="b"/>
                      <a:r>
                        <a:rPr lang="en-US" sz="1400" u="none" strike="noStrike" dirty="0" smtClean="0">
                          <a:latin typeface="+mn-lt"/>
                        </a:rPr>
                        <a:t>MBMS_enh_St2</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dirty="0" smtClean="0">
                          <a:latin typeface="+mn-lt"/>
                        </a:rPr>
                        <a:t>4 (in total)</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dirty="0" smtClean="0">
                          <a:latin typeface="+mn-lt"/>
                        </a:rPr>
                        <a:t>2</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dirty="0" smtClean="0">
                          <a:latin typeface="+mn-lt"/>
                        </a:rPr>
                        <a:t>2</a:t>
                      </a:r>
                      <a:endParaRPr lang="en-US" sz="1400" b="0" i="0" u="none" strike="noStrike" dirty="0">
                        <a:solidFill>
                          <a:srgbClr val="000000"/>
                        </a:solidFill>
                        <a:latin typeface="+mn-lt"/>
                      </a:endParaRPr>
                    </a:p>
                  </a:txBody>
                  <a:tcPr marL="7446" marR="7446" marT="7446" marB="0" anchor="b"/>
                </a:tc>
              </a:tr>
              <a:tr h="357950">
                <a:tc>
                  <a:txBody>
                    <a:bodyPr/>
                    <a:lstStyle/>
                    <a:p>
                      <a:pPr algn="l" fontAlgn="b"/>
                      <a:r>
                        <a:rPr lang="en-US" sz="1400" u="none" strike="noStrike">
                          <a:latin typeface="+mn-lt"/>
                        </a:rPr>
                        <a:t>FS_eDRX</a:t>
                      </a:r>
                      <a:endParaRPr lang="en-US" sz="1400" b="0" i="0" u="none" strike="noStrike">
                        <a:solidFill>
                          <a:srgbClr val="000000"/>
                        </a:solidFill>
                        <a:latin typeface="+mn-lt"/>
                      </a:endParaRPr>
                    </a:p>
                  </a:txBody>
                  <a:tcPr marL="7446" marR="7446" marT="7446" marB="0" anchor="b"/>
                </a:tc>
                <a:tc>
                  <a:txBody>
                    <a:bodyPr/>
                    <a:lstStyle/>
                    <a:p>
                      <a:pPr algn="r" fontAlgn="b"/>
                      <a:r>
                        <a:rPr lang="en-US" sz="1400" u="none" strike="noStrike" dirty="0">
                          <a:latin typeface="+mn-lt"/>
                        </a:rPr>
                        <a:t>0.5</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dirty="0">
                          <a:latin typeface="+mn-lt"/>
                        </a:rPr>
                        <a:t>0.5</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a:latin typeface="+mn-lt"/>
                        </a:rPr>
                        <a:t> </a:t>
                      </a:r>
                      <a:endParaRPr lang="en-US" sz="1400" b="0" i="0" u="none" strike="noStrike">
                        <a:solidFill>
                          <a:srgbClr val="000000"/>
                        </a:solidFill>
                        <a:latin typeface="+mn-lt"/>
                      </a:endParaRPr>
                    </a:p>
                  </a:txBody>
                  <a:tcPr marL="7446" marR="7446" marT="7446" marB="0" anchor="b"/>
                </a:tc>
              </a:tr>
              <a:tr h="357950">
                <a:tc>
                  <a:txBody>
                    <a:bodyPr/>
                    <a:lstStyle/>
                    <a:p>
                      <a:pPr algn="l" fontAlgn="b"/>
                      <a:r>
                        <a:rPr lang="en-US" sz="1400" u="none" strike="noStrike">
                          <a:latin typeface="+mn-lt"/>
                        </a:rPr>
                        <a:t>eDRX</a:t>
                      </a:r>
                      <a:endParaRPr lang="en-US" sz="1400" b="0" i="0" u="none" strike="noStrike">
                        <a:solidFill>
                          <a:srgbClr val="000000"/>
                        </a:solidFill>
                        <a:latin typeface="+mn-lt"/>
                      </a:endParaRPr>
                    </a:p>
                  </a:txBody>
                  <a:tcPr marL="7446" marR="7446" marT="7446" marB="0" anchor="b"/>
                </a:tc>
                <a:tc>
                  <a:txBody>
                    <a:bodyPr/>
                    <a:lstStyle/>
                    <a:p>
                      <a:pPr algn="r" fontAlgn="b"/>
                      <a:r>
                        <a:rPr lang="en-US" sz="1400" u="none" strike="noStrike">
                          <a:latin typeface="+mn-lt"/>
                        </a:rPr>
                        <a:t>1.5</a:t>
                      </a:r>
                      <a:endParaRPr lang="en-US" sz="1400" b="0" i="0" u="none" strike="noStrike">
                        <a:solidFill>
                          <a:srgbClr val="000000"/>
                        </a:solidFill>
                        <a:latin typeface="+mn-lt"/>
                      </a:endParaRPr>
                    </a:p>
                  </a:txBody>
                  <a:tcPr marL="7446" marR="7446" marT="7446" marB="0" anchor="b"/>
                </a:tc>
                <a:tc>
                  <a:txBody>
                    <a:bodyPr/>
                    <a:lstStyle/>
                    <a:p>
                      <a:pPr algn="r" fontAlgn="b"/>
                      <a:r>
                        <a:rPr lang="en-US" sz="1400" u="none" strike="noStrike" dirty="0">
                          <a:latin typeface="+mn-lt"/>
                        </a:rPr>
                        <a:t>1.5</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a:latin typeface="+mn-lt"/>
                        </a:rPr>
                        <a:t> </a:t>
                      </a:r>
                      <a:endParaRPr lang="en-US" sz="1400" b="0" i="0" u="none" strike="noStrike">
                        <a:solidFill>
                          <a:srgbClr val="000000"/>
                        </a:solidFill>
                        <a:latin typeface="+mn-lt"/>
                      </a:endParaRPr>
                    </a:p>
                  </a:txBody>
                  <a:tcPr marL="7446" marR="7446" marT="7446" marB="0" anchor="b"/>
                </a:tc>
              </a:tr>
              <a:tr h="357950">
                <a:tc>
                  <a:txBody>
                    <a:bodyPr/>
                    <a:lstStyle/>
                    <a:p>
                      <a:pPr algn="l" fontAlgn="b"/>
                      <a:r>
                        <a:rPr lang="en-US" sz="1400" u="none" strike="noStrike">
                          <a:latin typeface="+mn-lt"/>
                        </a:rPr>
                        <a:t>HLcom</a:t>
                      </a:r>
                      <a:endParaRPr lang="en-US" sz="1400" b="0" i="0" u="none" strike="noStrike">
                        <a:solidFill>
                          <a:srgbClr val="000000"/>
                        </a:solidFill>
                        <a:latin typeface="+mn-lt"/>
                      </a:endParaRPr>
                    </a:p>
                  </a:txBody>
                  <a:tcPr marL="7446" marR="7446" marT="7446" marB="0" anchor="b"/>
                </a:tc>
                <a:tc>
                  <a:txBody>
                    <a:bodyPr/>
                    <a:lstStyle/>
                    <a:p>
                      <a:pPr algn="r" fontAlgn="b"/>
                      <a:r>
                        <a:rPr lang="en-US" sz="1400" u="none" strike="noStrike" dirty="0" smtClean="0">
                          <a:latin typeface="+mn-lt"/>
                        </a:rPr>
                        <a:t>0.5</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dirty="0">
                          <a:latin typeface="+mn-lt"/>
                        </a:rPr>
                        <a:t>0.5</a:t>
                      </a:r>
                      <a:endParaRPr lang="en-US" sz="1400" b="0" i="0" u="none" strike="noStrike" dirty="0">
                        <a:solidFill>
                          <a:srgbClr val="000000"/>
                        </a:solidFill>
                        <a:latin typeface="+mn-lt"/>
                      </a:endParaRPr>
                    </a:p>
                  </a:txBody>
                  <a:tcPr marL="7446" marR="7446" marT="7446" marB="0" anchor="b"/>
                </a:tc>
                <a:tc>
                  <a:txBody>
                    <a:bodyPr/>
                    <a:lstStyle/>
                    <a:p>
                      <a:pPr algn="r" fontAlgn="b"/>
                      <a:endParaRPr lang="en-US" sz="1400" b="0" i="0" u="none" strike="noStrike" dirty="0">
                        <a:solidFill>
                          <a:srgbClr val="000000"/>
                        </a:solidFill>
                        <a:latin typeface="+mn-lt"/>
                      </a:endParaRPr>
                    </a:p>
                  </a:txBody>
                  <a:tcPr marL="7446" marR="7446" marT="7446" marB="0" anchor="b"/>
                </a:tc>
              </a:tr>
              <a:tr h="357950">
                <a:tc>
                  <a:txBody>
                    <a:bodyPr/>
                    <a:lstStyle/>
                    <a:p>
                      <a:pPr algn="l" fontAlgn="b"/>
                      <a:r>
                        <a:rPr lang="en-US" sz="1400" u="none" strike="noStrike">
                          <a:latin typeface="+mn-lt"/>
                        </a:rPr>
                        <a:t>FS_AE_CIoT</a:t>
                      </a:r>
                      <a:endParaRPr lang="en-US" sz="1400" b="0" i="0" u="none" strike="noStrike">
                        <a:solidFill>
                          <a:srgbClr val="000000"/>
                        </a:solidFill>
                        <a:latin typeface="+mn-lt"/>
                      </a:endParaRPr>
                    </a:p>
                  </a:txBody>
                  <a:tcPr marL="7446" marR="7446" marT="7446" marB="0" anchor="b"/>
                </a:tc>
                <a:tc>
                  <a:txBody>
                    <a:bodyPr/>
                    <a:lstStyle/>
                    <a:p>
                      <a:pPr algn="r" fontAlgn="b"/>
                      <a:r>
                        <a:rPr lang="en-US" sz="1400" u="none" strike="noStrike" dirty="0">
                          <a:latin typeface="+mn-lt"/>
                        </a:rPr>
                        <a:t>2</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dirty="0" smtClean="0">
                          <a:latin typeface="+mn-lt"/>
                        </a:rPr>
                        <a:t>2</a:t>
                      </a:r>
                      <a:endParaRPr lang="en-US" sz="1400" b="0" i="0" u="none" strike="noStrike" dirty="0">
                        <a:solidFill>
                          <a:srgbClr val="000000"/>
                        </a:solidFill>
                        <a:latin typeface="+mn-lt"/>
                      </a:endParaRPr>
                    </a:p>
                  </a:txBody>
                  <a:tcPr marL="7446" marR="7446" marT="7446" marB="0" anchor="b"/>
                </a:tc>
                <a:tc>
                  <a:txBody>
                    <a:bodyPr/>
                    <a:lstStyle/>
                    <a:p>
                      <a:pPr algn="r" fontAlgn="b"/>
                      <a:endParaRPr lang="en-US" sz="1400" b="0" i="0" u="none" strike="noStrike" dirty="0">
                        <a:solidFill>
                          <a:srgbClr val="000000"/>
                        </a:solidFill>
                        <a:latin typeface="+mn-lt"/>
                      </a:endParaRPr>
                    </a:p>
                  </a:txBody>
                  <a:tcPr marL="7446" marR="7446" marT="7446" marB="0" anchor="b"/>
                </a:tc>
              </a:tr>
              <a:tr h="357950">
                <a:tc>
                  <a:txBody>
                    <a:bodyPr/>
                    <a:lstStyle/>
                    <a:p>
                      <a:pPr algn="l" fontAlgn="b"/>
                      <a:r>
                        <a:rPr lang="en-US" sz="1400" u="none" strike="noStrike" dirty="0">
                          <a:latin typeface="+mn-lt"/>
                        </a:rPr>
                        <a:t>IOPS</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kern="1200" dirty="0" smtClean="0">
                          <a:solidFill>
                            <a:schemeClr val="dk1"/>
                          </a:solidFill>
                          <a:latin typeface="+mn-lt"/>
                          <a:ea typeface="+mn-ea"/>
                          <a:cs typeface="+mn-cs"/>
                        </a:rPr>
                        <a:t>0.5 (for AH)</a:t>
                      </a:r>
                      <a:endParaRPr lang="en-US" sz="1400" u="none" strike="noStrike" kern="1200" dirty="0">
                        <a:solidFill>
                          <a:schemeClr val="dk1"/>
                        </a:solidFill>
                        <a:latin typeface="+mn-lt"/>
                        <a:ea typeface="+mn-ea"/>
                        <a:cs typeface="+mn-cs"/>
                      </a:endParaRPr>
                    </a:p>
                  </a:txBody>
                  <a:tcPr marL="7446" marR="7446" marT="7446" marB="0" anchor="b"/>
                </a:tc>
                <a:tc>
                  <a:txBody>
                    <a:bodyPr/>
                    <a:lstStyle/>
                    <a:p>
                      <a:pPr algn="r" fontAlgn="b"/>
                      <a:endParaRPr lang="en-US" sz="1400" u="none" strike="noStrike" kern="1200" dirty="0">
                        <a:solidFill>
                          <a:schemeClr val="dk1"/>
                        </a:solidFill>
                        <a:latin typeface="+mn-lt"/>
                        <a:ea typeface="+mn-ea"/>
                        <a:cs typeface="+mn-cs"/>
                      </a:endParaRPr>
                    </a:p>
                  </a:txBody>
                  <a:tcPr marL="7446" marR="7446" marT="7446" marB="0" anchor="b"/>
                </a:tc>
                <a:tc>
                  <a:txBody>
                    <a:bodyPr/>
                    <a:lstStyle/>
                    <a:p>
                      <a:pPr algn="r" fontAlgn="b"/>
                      <a:r>
                        <a:rPr lang="en-US" sz="1400" u="none" strike="noStrike" dirty="0" smtClean="0">
                          <a:latin typeface="+mn-lt"/>
                        </a:rPr>
                        <a:t>1</a:t>
                      </a:r>
                      <a:endParaRPr lang="en-US" sz="1400" b="0" i="0" u="none" strike="noStrike" dirty="0">
                        <a:solidFill>
                          <a:srgbClr val="000000"/>
                        </a:solidFill>
                        <a:latin typeface="+mn-lt"/>
                      </a:endParaRPr>
                    </a:p>
                  </a:txBody>
                  <a:tcPr marL="7446" marR="7446" marT="7446" marB="0" anchor="b"/>
                </a:tc>
              </a:tr>
              <a:tr h="357950">
                <a:tc>
                  <a:txBody>
                    <a:bodyPr/>
                    <a:lstStyle/>
                    <a:p>
                      <a:pPr algn="l" fontAlgn="b"/>
                      <a:r>
                        <a:rPr lang="en-US" sz="1400" u="none" strike="noStrike">
                          <a:latin typeface="+mn-lt"/>
                        </a:rPr>
                        <a:t>Maint</a:t>
                      </a:r>
                      <a:endParaRPr lang="en-US" sz="1400" b="0" i="0" u="none" strike="noStrike">
                        <a:solidFill>
                          <a:srgbClr val="000000"/>
                        </a:solidFill>
                        <a:latin typeface="+mn-lt"/>
                      </a:endParaRPr>
                    </a:p>
                  </a:txBody>
                  <a:tcPr marL="7446" marR="7446" marT="7446" marB="0" anchor="b"/>
                </a:tc>
                <a:tc>
                  <a:txBody>
                    <a:bodyPr/>
                    <a:lstStyle/>
                    <a:p>
                      <a:pPr algn="r" fontAlgn="b"/>
                      <a:r>
                        <a:rPr lang="en-US" sz="1400" u="none" strike="noStrike">
                          <a:latin typeface="+mn-lt"/>
                        </a:rPr>
                        <a:t>5</a:t>
                      </a:r>
                      <a:endParaRPr lang="en-US" sz="1400" b="0" i="0" u="none" strike="noStrike">
                        <a:solidFill>
                          <a:srgbClr val="000000"/>
                        </a:solidFill>
                        <a:latin typeface="+mn-lt"/>
                      </a:endParaRPr>
                    </a:p>
                  </a:txBody>
                  <a:tcPr marL="7446" marR="7446" marT="7446" marB="0" anchor="b"/>
                </a:tc>
                <a:tc>
                  <a:txBody>
                    <a:bodyPr/>
                    <a:lstStyle/>
                    <a:p>
                      <a:pPr algn="r" fontAlgn="b"/>
                      <a:r>
                        <a:rPr lang="en-US" sz="1400" u="none" strike="noStrike" dirty="0">
                          <a:latin typeface="+mn-lt"/>
                        </a:rPr>
                        <a:t>4</a:t>
                      </a:r>
                      <a:endParaRPr lang="en-US" sz="1400" b="0" i="0" u="none" strike="noStrike" dirty="0">
                        <a:solidFill>
                          <a:srgbClr val="000000"/>
                        </a:solidFill>
                        <a:latin typeface="+mn-lt"/>
                      </a:endParaRPr>
                    </a:p>
                  </a:txBody>
                  <a:tcPr marL="7446" marR="7446" marT="7446" marB="0" anchor="b"/>
                </a:tc>
                <a:tc>
                  <a:txBody>
                    <a:bodyPr/>
                    <a:lstStyle/>
                    <a:p>
                      <a:pPr algn="r" fontAlgn="b"/>
                      <a:endParaRPr lang="en-US" sz="1400" b="0" i="0" u="none" strike="noStrike" dirty="0">
                        <a:solidFill>
                          <a:srgbClr val="000000"/>
                        </a:solidFill>
                        <a:latin typeface="+mn-lt"/>
                      </a:endParaRPr>
                    </a:p>
                  </a:txBody>
                  <a:tcPr marL="7446" marR="7446" marT="7446" marB="0" anchor="b"/>
                </a:tc>
              </a:tr>
              <a:tr h="357950">
                <a:tc>
                  <a:txBody>
                    <a:bodyPr/>
                    <a:lstStyle/>
                    <a:p>
                      <a:pPr algn="l" fontAlgn="b"/>
                      <a:r>
                        <a:rPr lang="en-US" sz="1400" u="none" strike="noStrike">
                          <a:latin typeface="+mn-lt"/>
                        </a:rPr>
                        <a:t>TEI13</a:t>
                      </a:r>
                      <a:endParaRPr lang="en-US" sz="1400" b="0" i="0" u="none" strike="noStrike">
                        <a:solidFill>
                          <a:srgbClr val="000000"/>
                        </a:solidFill>
                        <a:latin typeface="+mn-lt"/>
                      </a:endParaRPr>
                    </a:p>
                  </a:txBody>
                  <a:tcPr marL="7446" marR="7446" marT="7446" marB="0" anchor="b"/>
                </a:tc>
                <a:tc>
                  <a:txBody>
                    <a:bodyPr/>
                    <a:lstStyle/>
                    <a:p>
                      <a:pPr algn="r" fontAlgn="b"/>
                      <a:r>
                        <a:rPr lang="en-US" sz="1400" u="none" strike="noStrike">
                          <a:latin typeface="+mn-lt"/>
                        </a:rPr>
                        <a:t>0</a:t>
                      </a:r>
                      <a:endParaRPr lang="en-US" sz="1400" b="0" i="0" u="none" strike="noStrike">
                        <a:solidFill>
                          <a:srgbClr val="000000"/>
                        </a:solidFill>
                        <a:latin typeface="+mn-lt"/>
                      </a:endParaRPr>
                    </a:p>
                  </a:txBody>
                  <a:tcPr marL="7446" marR="7446" marT="7446" marB="0" anchor="b"/>
                </a:tc>
                <a:tc>
                  <a:txBody>
                    <a:bodyPr/>
                    <a:lstStyle/>
                    <a:p>
                      <a:pPr algn="r" fontAlgn="b"/>
                      <a:r>
                        <a:rPr lang="en-US" sz="1400" u="none" strike="noStrike">
                          <a:latin typeface="+mn-lt"/>
                        </a:rPr>
                        <a:t> </a:t>
                      </a:r>
                      <a:endParaRPr lang="en-US" sz="1400" b="0" i="0" u="none" strike="noStrike">
                        <a:solidFill>
                          <a:srgbClr val="000000"/>
                        </a:solidFill>
                        <a:latin typeface="+mn-lt"/>
                      </a:endParaRPr>
                    </a:p>
                  </a:txBody>
                  <a:tcPr marL="7446" marR="7446" marT="7446" marB="0" anchor="b"/>
                </a:tc>
                <a:tc>
                  <a:txBody>
                    <a:bodyPr/>
                    <a:lstStyle/>
                    <a:p>
                      <a:pPr algn="r" fontAlgn="b"/>
                      <a:r>
                        <a:rPr lang="en-US" sz="1400" u="none" strike="noStrike" dirty="0">
                          <a:latin typeface="+mn-lt"/>
                        </a:rPr>
                        <a:t> </a:t>
                      </a:r>
                      <a:endParaRPr lang="en-US" sz="1400" b="0" i="0" u="none" strike="noStrike" dirty="0">
                        <a:solidFill>
                          <a:srgbClr val="000000"/>
                        </a:solidFill>
                        <a:latin typeface="+mn-lt"/>
                      </a:endParaRPr>
                    </a:p>
                  </a:txBody>
                  <a:tcPr marL="7446" marR="7446" marT="7446" marB="0" anchor="b"/>
                </a:tc>
              </a:tr>
              <a:tr h="357950">
                <a:tc>
                  <a:txBody>
                    <a:bodyPr/>
                    <a:lstStyle/>
                    <a:p>
                      <a:pPr algn="l" fontAlgn="b"/>
                      <a:r>
                        <a:rPr lang="en-US" sz="1400" b="0" i="0" u="none" strike="noStrike" dirty="0" smtClean="0">
                          <a:solidFill>
                            <a:srgbClr val="000000"/>
                          </a:solidFill>
                          <a:latin typeface="+mn-lt"/>
                        </a:rPr>
                        <a:t>Sum  </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dirty="0">
                          <a:latin typeface="+mn-lt"/>
                        </a:rPr>
                        <a:t>18</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dirty="0" smtClean="0">
                          <a:latin typeface="+mn-lt"/>
                        </a:rPr>
                        <a:t>14.5</a:t>
                      </a:r>
                      <a:endParaRPr lang="en-US" sz="1400" b="0" i="0" u="none" strike="noStrike" dirty="0">
                        <a:solidFill>
                          <a:srgbClr val="000000"/>
                        </a:solidFill>
                        <a:latin typeface="+mn-lt"/>
                      </a:endParaRPr>
                    </a:p>
                  </a:txBody>
                  <a:tcPr marL="7446" marR="7446" marT="7446" marB="0" anchor="b"/>
                </a:tc>
                <a:tc>
                  <a:txBody>
                    <a:bodyPr/>
                    <a:lstStyle/>
                    <a:p>
                      <a:pPr algn="r" fontAlgn="b"/>
                      <a:endParaRPr lang="en-US" sz="1400" b="0" i="0" u="none" strike="noStrike" dirty="0">
                        <a:solidFill>
                          <a:srgbClr val="000000"/>
                        </a:solidFill>
                        <a:latin typeface="+mn-lt"/>
                      </a:endParaRPr>
                    </a:p>
                  </a:txBody>
                  <a:tcPr marL="7446" marR="7446" marT="7446" marB="0" anchor="b"/>
                </a:tc>
              </a:tr>
            </a:tbl>
          </a:graphicData>
        </a:graphic>
      </p:graphicFrame>
    </p:spTree>
    <p:extLst>
      <p:ext uri="{BB962C8B-B14F-4D97-AF65-F5344CB8AC3E}">
        <p14:creationId xmlns:p14="http://schemas.microsoft.com/office/powerpoint/2010/main" xmlns="" val="401098180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smtClean="0"/>
              <a:t>SA2 Q3 </a:t>
            </a:r>
            <a:r>
              <a:rPr lang="de-DE" dirty="0" smtClean="0"/>
              <a:t>Summary of budgets (2/2)</a:t>
            </a:r>
            <a:endParaRPr lang="de-DE" dirty="0"/>
          </a:p>
        </p:txBody>
      </p:sp>
      <p:sp>
        <p:nvSpPr>
          <p:cNvPr id="5" name="Content Placeholder 4"/>
          <p:cNvSpPr>
            <a:spLocks noGrp="1"/>
          </p:cNvSpPr>
          <p:nvPr>
            <p:ph idx="1"/>
          </p:nvPr>
        </p:nvSpPr>
        <p:spPr>
          <a:xfrm>
            <a:off x="1026543" y="5555411"/>
            <a:ext cx="7677509" cy="776378"/>
          </a:xfrm>
        </p:spPr>
        <p:txBody>
          <a:bodyPr/>
          <a:lstStyle/>
          <a:p>
            <a:pPr>
              <a:buNone/>
            </a:pPr>
            <a:r>
              <a:rPr lang="en-US" sz="2000" dirty="0" smtClean="0"/>
              <a:t>Budgets of requested exceptions and for other SA2 110 agenda items</a:t>
            </a:r>
          </a:p>
          <a:p>
            <a:pPr>
              <a:buNone/>
            </a:pPr>
            <a:r>
              <a:rPr lang="en-US" sz="2000" dirty="0" smtClean="0"/>
              <a:t>Available in SA 110: ~14.5 (per track) and in SA2 110AH: 13 (single track)</a:t>
            </a:r>
            <a:endParaRPr lang="en-US" sz="2000" dirty="0"/>
          </a:p>
        </p:txBody>
      </p:sp>
      <p:graphicFrame>
        <p:nvGraphicFramePr>
          <p:cNvPr id="7" name="Table 6"/>
          <p:cNvGraphicFramePr>
            <a:graphicFrameLocks noGrp="1"/>
          </p:cNvGraphicFramePr>
          <p:nvPr>
            <p:extLst>
              <p:ext uri="{D42A27DB-BD31-4B8C-83A1-F6EECF244321}">
                <p14:modId xmlns:p14="http://schemas.microsoft.com/office/powerpoint/2010/main" xmlns="" val="3142739330"/>
              </p:ext>
            </p:extLst>
          </p:nvPr>
        </p:nvGraphicFramePr>
        <p:xfrm>
          <a:off x="1224951" y="1468289"/>
          <a:ext cx="6814867" cy="3520795"/>
        </p:xfrm>
        <a:graphic>
          <a:graphicData uri="http://schemas.openxmlformats.org/drawingml/2006/table">
            <a:tbl>
              <a:tblPr>
                <a:tableStyleId>{35758FB7-9AC5-4552-8A53-C91805E547FA}</a:tableStyleId>
              </a:tblPr>
              <a:tblGrid>
                <a:gridCol w="2620320"/>
                <a:gridCol w="1320914"/>
                <a:gridCol w="1329506"/>
                <a:gridCol w="1544127"/>
              </a:tblGrid>
              <a:tr h="334555">
                <a:tc>
                  <a:txBody>
                    <a:bodyPr/>
                    <a:lstStyle/>
                    <a:p>
                      <a:pPr algn="l" fontAlgn="b"/>
                      <a:r>
                        <a:rPr lang="en-US" sz="1400" b="1" u="none" strike="noStrike" dirty="0">
                          <a:latin typeface="+mn-lt"/>
                        </a:rPr>
                        <a:t>Work </a:t>
                      </a:r>
                      <a:r>
                        <a:rPr lang="en-US" sz="1400" b="1" u="none" strike="noStrike" dirty="0" smtClean="0">
                          <a:latin typeface="+mn-lt"/>
                        </a:rPr>
                        <a:t>Item (other track)</a:t>
                      </a:r>
                      <a:endParaRPr lang="en-US" sz="1400" b="1" i="0" u="none" strike="noStrike" dirty="0">
                        <a:solidFill>
                          <a:srgbClr val="000000"/>
                        </a:solidFill>
                        <a:latin typeface="+mn-lt"/>
                      </a:endParaRPr>
                    </a:p>
                  </a:txBody>
                  <a:tcPr marL="7446" marR="7446" marT="7446" marB="0" anchor="b"/>
                </a:tc>
                <a:tc>
                  <a:txBody>
                    <a:bodyPr/>
                    <a:lstStyle/>
                    <a:p>
                      <a:pPr algn="l" fontAlgn="b"/>
                      <a:r>
                        <a:rPr lang="en-US" sz="1400" b="1" u="none" strike="noStrike" dirty="0">
                          <a:latin typeface="+mn-lt"/>
                        </a:rPr>
                        <a:t>requested</a:t>
                      </a:r>
                      <a:endParaRPr lang="en-US" sz="1400" b="1" i="0" u="none" strike="noStrike" dirty="0">
                        <a:solidFill>
                          <a:srgbClr val="000000"/>
                        </a:solidFill>
                        <a:latin typeface="+mn-lt"/>
                      </a:endParaRPr>
                    </a:p>
                  </a:txBody>
                  <a:tcPr marL="7446" marR="7446" marT="7446" marB="0" anchor="b"/>
                </a:tc>
                <a:tc>
                  <a:txBody>
                    <a:bodyPr/>
                    <a:lstStyle/>
                    <a:p>
                      <a:pPr algn="r" fontAlgn="b"/>
                      <a:r>
                        <a:rPr lang="en-US" sz="1400" b="1" i="0" u="none" strike="noStrike" dirty="0" smtClean="0">
                          <a:solidFill>
                            <a:srgbClr val="000000"/>
                          </a:solidFill>
                          <a:latin typeface="+mn-lt"/>
                        </a:rPr>
                        <a:t>SA2 110 planned</a:t>
                      </a:r>
                      <a:endParaRPr lang="en-US" sz="1400" b="1" i="0" u="none" strike="noStrike" dirty="0">
                        <a:solidFill>
                          <a:srgbClr val="000000"/>
                        </a:solidFill>
                        <a:latin typeface="+mn-lt"/>
                      </a:endParaRPr>
                    </a:p>
                  </a:txBody>
                  <a:tcPr marL="7446" marR="7446" marT="7446" marB="0" anchor="b"/>
                </a:tc>
                <a:tc>
                  <a:txBody>
                    <a:bodyPr/>
                    <a:lstStyle/>
                    <a:p>
                      <a:pPr algn="r" fontAlgn="b"/>
                      <a:r>
                        <a:rPr lang="en-US" sz="1400" b="1" u="none" strike="noStrike" dirty="0">
                          <a:latin typeface="+mn-lt"/>
                        </a:rPr>
                        <a:t>SA2 </a:t>
                      </a:r>
                      <a:r>
                        <a:rPr lang="en-US" sz="1400" b="1" u="none" strike="noStrike" dirty="0" smtClean="0">
                          <a:latin typeface="+mn-lt"/>
                        </a:rPr>
                        <a:t>110AH planned</a:t>
                      </a:r>
                      <a:endParaRPr lang="en-US" sz="1400" b="1" i="0" u="none" strike="noStrike" dirty="0">
                        <a:solidFill>
                          <a:srgbClr val="000000"/>
                        </a:solidFill>
                        <a:latin typeface="+mn-lt"/>
                      </a:endParaRPr>
                    </a:p>
                  </a:txBody>
                  <a:tcPr marL="7446" marR="7446" marT="7446" marB="0" anchor="b"/>
                </a:tc>
              </a:tr>
              <a:tr h="318624">
                <a:tc>
                  <a:txBody>
                    <a:bodyPr/>
                    <a:lstStyle/>
                    <a:p>
                      <a:pPr algn="l" fontAlgn="b"/>
                      <a:r>
                        <a:rPr lang="en-US" sz="1400" u="none" strike="noStrike" dirty="0" smtClean="0">
                          <a:latin typeface="+mn-lt"/>
                        </a:rPr>
                        <a:t>MCPTT</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dirty="0" smtClean="0">
                          <a:latin typeface="+mn-lt"/>
                        </a:rPr>
                        <a:t>5 (in</a:t>
                      </a:r>
                      <a:r>
                        <a:rPr lang="en-US" sz="1400" u="none" strike="noStrike" baseline="0" dirty="0" smtClean="0">
                          <a:latin typeface="+mn-lt"/>
                        </a:rPr>
                        <a:t> total)</a:t>
                      </a:r>
                      <a:endParaRPr lang="en-US" sz="1400" b="0" i="0" u="none" strike="noStrike" dirty="0">
                        <a:solidFill>
                          <a:srgbClr val="000000"/>
                        </a:solidFill>
                        <a:latin typeface="+mn-lt"/>
                      </a:endParaRPr>
                    </a:p>
                  </a:txBody>
                  <a:tcPr marL="7446" marR="7446" marT="7446" marB="0" anchor="b"/>
                </a:tc>
                <a:tc>
                  <a:txBody>
                    <a:bodyPr/>
                    <a:lstStyle/>
                    <a:p>
                      <a:pPr algn="l" fontAlgn="b"/>
                      <a:endParaRPr lang="en-US" sz="1400" b="0" i="0" u="none" strike="noStrike">
                        <a:solidFill>
                          <a:srgbClr val="000000"/>
                        </a:solidFill>
                        <a:latin typeface="+mn-lt"/>
                      </a:endParaRPr>
                    </a:p>
                  </a:txBody>
                  <a:tcPr marL="7446" marR="7446" marT="7446" marB="0" anchor="b"/>
                </a:tc>
                <a:tc>
                  <a:txBody>
                    <a:bodyPr/>
                    <a:lstStyle/>
                    <a:p>
                      <a:pPr algn="r" fontAlgn="b"/>
                      <a:r>
                        <a:rPr lang="en-US" sz="1400" u="none" strike="noStrike" dirty="0" smtClean="0">
                          <a:latin typeface="+mn-lt"/>
                        </a:rPr>
                        <a:t>3.5</a:t>
                      </a:r>
                      <a:endParaRPr lang="en-US" sz="1400" b="0" i="0" u="none" strike="noStrike" dirty="0">
                        <a:solidFill>
                          <a:srgbClr val="000000"/>
                        </a:solidFill>
                        <a:latin typeface="+mn-lt"/>
                      </a:endParaRPr>
                    </a:p>
                  </a:txBody>
                  <a:tcPr marL="7446" marR="7446" marT="7446" marB="0" anchor="b"/>
                </a:tc>
              </a:tr>
              <a:tr h="318624">
                <a:tc>
                  <a:txBody>
                    <a:bodyPr/>
                    <a:lstStyle/>
                    <a:p>
                      <a:pPr algn="l" fontAlgn="b"/>
                      <a:r>
                        <a:rPr lang="en-US" sz="1400" u="none" strike="noStrike" dirty="0" err="1">
                          <a:latin typeface="+mn-lt"/>
                        </a:rPr>
                        <a:t>eWebRTCi</a:t>
                      </a:r>
                      <a:r>
                        <a:rPr lang="en-US" sz="1400" u="none" strike="noStrike" dirty="0">
                          <a:latin typeface="+mn-lt"/>
                        </a:rPr>
                        <a:t> TR</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dirty="0" smtClean="0">
                          <a:latin typeface="+mn-lt"/>
                        </a:rPr>
                        <a:t>0.5</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dirty="0" smtClean="0">
                          <a:latin typeface="+mn-lt"/>
                        </a:rPr>
                        <a:t>0.5</a:t>
                      </a:r>
                      <a:endParaRPr lang="en-US" sz="1400" b="0" i="0" u="none" strike="noStrike" dirty="0">
                        <a:solidFill>
                          <a:srgbClr val="000000"/>
                        </a:solidFill>
                        <a:latin typeface="+mn-lt"/>
                      </a:endParaRPr>
                    </a:p>
                  </a:txBody>
                  <a:tcPr marL="7446" marR="7446" marT="7446" marB="0" anchor="b"/>
                </a:tc>
                <a:tc>
                  <a:txBody>
                    <a:bodyPr/>
                    <a:lstStyle/>
                    <a:p>
                      <a:pPr algn="l" fontAlgn="b"/>
                      <a:endParaRPr lang="en-US" sz="1400" b="0" i="0" u="none" strike="noStrike">
                        <a:solidFill>
                          <a:srgbClr val="000000"/>
                        </a:solidFill>
                        <a:latin typeface="+mn-lt"/>
                      </a:endParaRPr>
                    </a:p>
                  </a:txBody>
                  <a:tcPr marL="7446" marR="7446" marT="7446" marB="0" anchor="b"/>
                </a:tc>
              </a:tr>
              <a:tr h="318624">
                <a:tc>
                  <a:txBody>
                    <a:bodyPr/>
                    <a:lstStyle/>
                    <a:p>
                      <a:pPr algn="l" fontAlgn="b"/>
                      <a:r>
                        <a:rPr lang="en-US" sz="1400" u="none" strike="noStrike">
                          <a:latin typeface="+mn-lt"/>
                        </a:rPr>
                        <a:t>eWebRTC CRs</a:t>
                      </a:r>
                      <a:endParaRPr lang="en-US" sz="1400" b="0" i="0" u="none" strike="noStrike">
                        <a:solidFill>
                          <a:srgbClr val="000000"/>
                        </a:solidFill>
                        <a:latin typeface="+mn-lt"/>
                      </a:endParaRPr>
                    </a:p>
                  </a:txBody>
                  <a:tcPr marL="7446" marR="7446" marT="7446" marB="0" anchor="b"/>
                </a:tc>
                <a:tc>
                  <a:txBody>
                    <a:bodyPr/>
                    <a:lstStyle/>
                    <a:p>
                      <a:pPr algn="r" fontAlgn="b"/>
                      <a:r>
                        <a:rPr lang="en-US" sz="1400" u="none" strike="noStrike" dirty="0" smtClean="0">
                          <a:latin typeface="+mn-lt"/>
                        </a:rPr>
                        <a:t>0.5</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dirty="0" smtClean="0">
                          <a:latin typeface="+mn-lt"/>
                        </a:rPr>
                        <a:t>0.5</a:t>
                      </a:r>
                      <a:endParaRPr lang="en-US" sz="1400" b="0" i="0" u="none" strike="noStrike" dirty="0">
                        <a:solidFill>
                          <a:srgbClr val="000000"/>
                        </a:solidFill>
                        <a:latin typeface="+mn-lt"/>
                      </a:endParaRPr>
                    </a:p>
                  </a:txBody>
                  <a:tcPr marL="7446" marR="7446" marT="7446" marB="0" anchor="b"/>
                </a:tc>
                <a:tc>
                  <a:txBody>
                    <a:bodyPr/>
                    <a:lstStyle/>
                    <a:p>
                      <a:pPr algn="l" fontAlgn="b"/>
                      <a:endParaRPr lang="en-US" sz="1400" b="0" i="0" u="none" strike="noStrike">
                        <a:solidFill>
                          <a:srgbClr val="000000"/>
                        </a:solidFill>
                        <a:latin typeface="+mn-lt"/>
                      </a:endParaRPr>
                    </a:p>
                  </a:txBody>
                  <a:tcPr marL="7446" marR="7446" marT="7446" marB="0" anchor="b"/>
                </a:tc>
              </a:tr>
              <a:tr h="318624">
                <a:tc>
                  <a:txBody>
                    <a:bodyPr/>
                    <a:lstStyle/>
                    <a:p>
                      <a:pPr algn="l" fontAlgn="b"/>
                      <a:r>
                        <a:rPr lang="en-US" sz="1400" u="none" strike="noStrike" dirty="0">
                          <a:latin typeface="+mn-lt"/>
                        </a:rPr>
                        <a:t>NBIFOM CRs</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dirty="0">
                          <a:latin typeface="+mn-lt"/>
                        </a:rPr>
                        <a:t>3</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dirty="0">
                          <a:latin typeface="+mn-lt"/>
                        </a:rPr>
                        <a:t>3</a:t>
                      </a:r>
                      <a:endParaRPr lang="en-US" sz="1400" b="0" i="0" u="none" strike="noStrike" dirty="0">
                        <a:solidFill>
                          <a:srgbClr val="000000"/>
                        </a:solidFill>
                        <a:latin typeface="+mn-lt"/>
                      </a:endParaRPr>
                    </a:p>
                  </a:txBody>
                  <a:tcPr marL="7446" marR="7446" marT="7446" marB="0" anchor="b"/>
                </a:tc>
                <a:tc>
                  <a:txBody>
                    <a:bodyPr/>
                    <a:lstStyle/>
                    <a:p>
                      <a:pPr algn="l" fontAlgn="b"/>
                      <a:endParaRPr lang="en-US" sz="1400" b="0" i="0" u="none" strike="noStrike">
                        <a:solidFill>
                          <a:srgbClr val="000000"/>
                        </a:solidFill>
                        <a:latin typeface="+mn-lt"/>
                      </a:endParaRPr>
                    </a:p>
                  </a:txBody>
                  <a:tcPr marL="7446" marR="7446" marT="7446" marB="0" anchor="b"/>
                </a:tc>
              </a:tr>
              <a:tr h="318624">
                <a:tc>
                  <a:txBody>
                    <a:bodyPr/>
                    <a:lstStyle/>
                    <a:p>
                      <a:pPr algn="l" fontAlgn="b"/>
                      <a:r>
                        <a:rPr lang="en-US" sz="1400" u="none" strike="noStrike" dirty="0">
                          <a:latin typeface="+mn-lt"/>
                        </a:rPr>
                        <a:t>FMSS CRs</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dirty="0" smtClean="0">
                          <a:latin typeface="+mn-lt"/>
                        </a:rPr>
                        <a:t>4</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dirty="0" smtClean="0">
                          <a:latin typeface="+mn-lt"/>
                        </a:rPr>
                        <a:t>4</a:t>
                      </a:r>
                      <a:endParaRPr lang="en-US" sz="1400" b="0" i="0" u="none" strike="noStrike" dirty="0">
                        <a:solidFill>
                          <a:srgbClr val="000000"/>
                        </a:solidFill>
                        <a:latin typeface="+mn-lt"/>
                      </a:endParaRPr>
                    </a:p>
                  </a:txBody>
                  <a:tcPr marL="7446" marR="7446" marT="7446" marB="0" anchor="b"/>
                </a:tc>
                <a:tc>
                  <a:txBody>
                    <a:bodyPr/>
                    <a:lstStyle/>
                    <a:p>
                      <a:pPr algn="l" fontAlgn="b"/>
                      <a:endParaRPr lang="en-US" sz="1400" b="0" i="0" u="none" strike="noStrike" dirty="0">
                        <a:solidFill>
                          <a:srgbClr val="000000"/>
                        </a:solidFill>
                        <a:latin typeface="+mn-lt"/>
                      </a:endParaRPr>
                    </a:p>
                  </a:txBody>
                  <a:tcPr marL="7446" marR="7446" marT="7446" marB="0" anchor="b"/>
                </a:tc>
              </a:tr>
              <a:tr h="318624">
                <a:tc>
                  <a:txBody>
                    <a:bodyPr/>
                    <a:lstStyle/>
                    <a:p>
                      <a:pPr algn="l" fontAlgn="b"/>
                      <a:r>
                        <a:rPr lang="en-US" sz="1400" u="none" strike="noStrike" dirty="0" err="1" smtClean="0">
                          <a:latin typeface="+mn-lt"/>
                        </a:rPr>
                        <a:t>SEW1</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a:latin typeface="+mn-lt"/>
                        </a:rPr>
                        <a:t>4</a:t>
                      </a:r>
                      <a:endParaRPr lang="en-US" sz="1400" b="0" i="0" u="none" strike="noStrike">
                        <a:solidFill>
                          <a:srgbClr val="000000"/>
                        </a:solidFill>
                        <a:latin typeface="+mn-lt"/>
                      </a:endParaRPr>
                    </a:p>
                  </a:txBody>
                  <a:tcPr marL="7446" marR="7446" marT="7446" marB="0" anchor="b"/>
                </a:tc>
                <a:tc>
                  <a:txBody>
                    <a:bodyPr/>
                    <a:lstStyle/>
                    <a:p>
                      <a:pPr algn="r" fontAlgn="b"/>
                      <a:r>
                        <a:rPr lang="en-US" sz="1400" u="none" strike="noStrike" dirty="0">
                          <a:latin typeface="+mn-lt"/>
                        </a:rPr>
                        <a:t>4</a:t>
                      </a:r>
                      <a:endParaRPr lang="en-US" sz="1400" b="0" i="0" u="none" strike="noStrike" dirty="0">
                        <a:solidFill>
                          <a:srgbClr val="000000"/>
                        </a:solidFill>
                        <a:latin typeface="+mn-lt"/>
                      </a:endParaRPr>
                    </a:p>
                  </a:txBody>
                  <a:tcPr marL="7446" marR="7446" marT="7446" marB="0" anchor="b"/>
                </a:tc>
                <a:tc>
                  <a:txBody>
                    <a:bodyPr/>
                    <a:lstStyle/>
                    <a:p>
                      <a:pPr algn="l" fontAlgn="b"/>
                      <a:endParaRPr lang="en-US" sz="1400" b="0" i="0" u="none" strike="noStrike" dirty="0">
                        <a:solidFill>
                          <a:srgbClr val="000000"/>
                        </a:solidFill>
                        <a:latin typeface="+mn-lt"/>
                      </a:endParaRPr>
                    </a:p>
                  </a:txBody>
                  <a:tcPr marL="7446" marR="7446" marT="7446" marB="0" anchor="b"/>
                </a:tc>
              </a:tr>
              <a:tr h="318624">
                <a:tc>
                  <a:txBody>
                    <a:bodyPr/>
                    <a:lstStyle/>
                    <a:p>
                      <a:pPr algn="l" fontAlgn="b"/>
                      <a:r>
                        <a:rPr lang="en-US" sz="1400" u="none" strike="noStrike" dirty="0" smtClean="0">
                          <a:latin typeface="+mn-lt"/>
                        </a:rPr>
                        <a:t>FS_V8</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dirty="0">
                          <a:latin typeface="+mn-lt"/>
                        </a:rPr>
                        <a:t>2</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dirty="0">
                          <a:latin typeface="+mn-lt"/>
                        </a:rPr>
                        <a:t>1</a:t>
                      </a:r>
                      <a:endParaRPr lang="en-US" sz="1400" b="0" i="0" u="none" strike="noStrike" dirty="0">
                        <a:solidFill>
                          <a:srgbClr val="000000"/>
                        </a:solidFill>
                        <a:latin typeface="+mn-lt"/>
                      </a:endParaRPr>
                    </a:p>
                  </a:txBody>
                  <a:tcPr marL="7446" marR="7446" marT="7446" marB="0" anchor="b"/>
                </a:tc>
                <a:tc>
                  <a:txBody>
                    <a:bodyPr/>
                    <a:lstStyle/>
                    <a:p>
                      <a:pPr algn="l" fontAlgn="b"/>
                      <a:endParaRPr lang="en-US" sz="1400" b="0" i="0" u="none" strike="noStrike" dirty="0">
                        <a:solidFill>
                          <a:srgbClr val="000000"/>
                        </a:solidFill>
                        <a:latin typeface="+mn-lt"/>
                      </a:endParaRPr>
                    </a:p>
                  </a:txBody>
                  <a:tcPr marL="7446" marR="7446" marT="7446" marB="0" anchor="b"/>
                </a:tc>
              </a:tr>
              <a:tr h="318624">
                <a:tc>
                  <a:txBody>
                    <a:bodyPr/>
                    <a:lstStyle/>
                    <a:p>
                      <a:pPr algn="l" fontAlgn="b"/>
                      <a:r>
                        <a:rPr lang="en-US" sz="1400" u="none" strike="noStrike">
                          <a:latin typeface="+mn-lt"/>
                        </a:rPr>
                        <a:t>Maint</a:t>
                      </a:r>
                      <a:endParaRPr lang="en-US" sz="1400" b="0" i="0" u="none" strike="noStrike">
                        <a:solidFill>
                          <a:srgbClr val="000000"/>
                        </a:solidFill>
                        <a:latin typeface="+mn-lt"/>
                      </a:endParaRPr>
                    </a:p>
                  </a:txBody>
                  <a:tcPr marL="7446" marR="7446" marT="7446" marB="0" anchor="b"/>
                </a:tc>
                <a:tc>
                  <a:txBody>
                    <a:bodyPr/>
                    <a:lstStyle/>
                    <a:p>
                      <a:pPr algn="r" fontAlgn="b"/>
                      <a:r>
                        <a:rPr lang="en-US" sz="1400" u="none" strike="noStrike">
                          <a:latin typeface="+mn-lt"/>
                        </a:rPr>
                        <a:t>5</a:t>
                      </a:r>
                      <a:endParaRPr lang="en-US" sz="1400" b="0" i="0" u="none" strike="noStrike">
                        <a:solidFill>
                          <a:srgbClr val="000000"/>
                        </a:solidFill>
                        <a:latin typeface="+mn-lt"/>
                      </a:endParaRPr>
                    </a:p>
                  </a:txBody>
                  <a:tcPr marL="7446" marR="7446" marT="7446" marB="0" anchor="b"/>
                </a:tc>
                <a:tc>
                  <a:txBody>
                    <a:bodyPr/>
                    <a:lstStyle/>
                    <a:p>
                      <a:pPr algn="r" fontAlgn="b"/>
                      <a:r>
                        <a:rPr lang="en-US" sz="1400" u="none" strike="noStrike" dirty="0">
                          <a:latin typeface="+mn-lt"/>
                        </a:rPr>
                        <a:t>2</a:t>
                      </a:r>
                      <a:endParaRPr lang="en-US" sz="1400" b="0" i="0" u="none" strike="noStrike" dirty="0">
                        <a:solidFill>
                          <a:srgbClr val="000000"/>
                        </a:solidFill>
                        <a:latin typeface="+mn-lt"/>
                      </a:endParaRPr>
                    </a:p>
                  </a:txBody>
                  <a:tcPr marL="7446" marR="7446" marT="7446" marB="0" anchor="b"/>
                </a:tc>
                <a:tc>
                  <a:txBody>
                    <a:bodyPr/>
                    <a:lstStyle/>
                    <a:p>
                      <a:pPr algn="r" fontAlgn="b"/>
                      <a:endParaRPr lang="en-US" sz="1400" b="0" i="0" u="none" strike="noStrike" dirty="0">
                        <a:solidFill>
                          <a:srgbClr val="000000"/>
                        </a:solidFill>
                        <a:latin typeface="+mn-lt"/>
                      </a:endParaRPr>
                    </a:p>
                  </a:txBody>
                  <a:tcPr marL="7446" marR="7446" marT="7446" marB="0" anchor="b"/>
                </a:tc>
              </a:tr>
              <a:tr h="318624">
                <a:tc>
                  <a:txBody>
                    <a:bodyPr/>
                    <a:lstStyle/>
                    <a:p>
                      <a:pPr algn="l" fontAlgn="b"/>
                      <a:r>
                        <a:rPr lang="en-US" sz="1400" u="none" strike="noStrike">
                          <a:latin typeface="+mn-lt"/>
                        </a:rPr>
                        <a:t>TEI13</a:t>
                      </a:r>
                      <a:endParaRPr lang="en-US" sz="1400" b="0" i="0" u="none" strike="noStrike">
                        <a:solidFill>
                          <a:srgbClr val="000000"/>
                        </a:solidFill>
                        <a:latin typeface="+mn-lt"/>
                      </a:endParaRPr>
                    </a:p>
                  </a:txBody>
                  <a:tcPr marL="7446" marR="7446" marT="7446" marB="0" anchor="b"/>
                </a:tc>
                <a:tc>
                  <a:txBody>
                    <a:bodyPr/>
                    <a:lstStyle/>
                    <a:p>
                      <a:pPr algn="r" fontAlgn="b"/>
                      <a:r>
                        <a:rPr lang="en-US" sz="1400" u="none" strike="noStrike" dirty="0" smtClean="0">
                          <a:latin typeface="+mn-lt"/>
                        </a:rPr>
                        <a:t>0</a:t>
                      </a:r>
                      <a:endParaRPr lang="en-US" sz="1400" b="0" i="0" u="none" strike="noStrike" dirty="0">
                        <a:solidFill>
                          <a:srgbClr val="000000"/>
                        </a:solidFill>
                        <a:latin typeface="+mn-lt"/>
                      </a:endParaRPr>
                    </a:p>
                  </a:txBody>
                  <a:tcPr marL="7446" marR="7446" marT="7446" marB="0" anchor="b"/>
                </a:tc>
                <a:tc>
                  <a:txBody>
                    <a:bodyPr/>
                    <a:lstStyle/>
                    <a:p>
                      <a:pPr algn="r" fontAlgn="b"/>
                      <a:endParaRPr lang="en-US" sz="1400" b="0" i="0" u="none" strike="noStrike" dirty="0">
                        <a:solidFill>
                          <a:srgbClr val="000000"/>
                        </a:solidFill>
                        <a:latin typeface="+mn-lt"/>
                      </a:endParaRPr>
                    </a:p>
                  </a:txBody>
                  <a:tcPr marL="7446" marR="7446" marT="7446" marB="0" anchor="b"/>
                </a:tc>
                <a:tc>
                  <a:txBody>
                    <a:bodyPr/>
                    <a:lstStyle/>
                    <a:p>
                      <a:pPr algn="l" fontAlgn="b"/>
                      <a:endParaRPr lang="en-US" sz="1400" b="0" i="0" u="none" strike="noStrike" dirty="0">
                        <a:solidFill>
                          <a:srgbClr val="000000"/>
                        </a:solidFill>
                        <a:latin typeface="+mn-lt"/>
                      </a:endParaRPr>
                    </a:p>
                  </a:txBody>
                  <a:tcPr marL="7446" marR="7446" marT="7446" marB="0" anchor="b"/>
                </a:tc>
              </a:tr>
              <a:tr h="318624">
                <a:tc>
                  <a:txBody>
                    <a:bodyPr/>
                    <a:lstStyle/>
                    <a:p>
                      <a:pPr algn="l" fontAlgn="b"/>
                      <a:endParaRPr lang="en-US" sz="1400" b="0" i="0" u="none" strike="noStrike">
                        <a:solidFill>
                          <a:srgbClr val="000000"/>
                        </a:solidFill>
                        <a:latin typeface="+mn-lt"/>
                      </a:endParaRPr>
                    </a:p>
                  </a:txBody>
                  <a:tcPr marL="7446" marR="7446" marT="7446" marB="0" anchor="b"/>
                </a:tc>
                <a:tc>
                  <a:txBody>
                    <a:bodyPr/>
                    <a:lstStyle/>
                    <a:p>
                      <a:pPr algn="r" fontAlgn="b"/>
                      <a:r>
                        <a:rPr lang="en-US" sz="1400" u="none" strike="noStrike" dirty="0" smtClean="0">
                          <a:latin typeface="+mn-lt"/>
                        </a:rPr>
                        <a:t>24</a:t>
                      </a:r>
                      <a:endParaRPr lang="en-US" sz="1400" b="0" i="0" u="none" strike="noStrike" dirty="0">
                        <a:solidFill>
                          <a:srgbClr val="000000"/>
                        </a:solidFill>
                        <a:latin typeface="+mn-lt"/>
                      </a:endParaRPr>
                    </a:p>
                  </a:txBody>
                  <a:tcPr marL="7446" marR="7446" marT="7446" marB="0" anchor="b"/>
                </a:tc>
                <a:tc>
                  <a:txBody>
                    <a:bodyPr/>
                    <a:lstStyle/>
                    <a:p>
                      <a:pPr algn="r" fontAlgn="b"/>
                      <a:r>
                        <a:rPr lang="en-US" sz="1400" u="none" strike="noStrike" dirty="0" smtClean="0">
                          <a:latin typeface="+mn-lt"/>
                        </a:rPr>
                        <a:t>15</a:t>
                      </a:r>
                      <a:endParaRPr lang="en-US" sz="1400" b="0" i="0" u="none" strike="noStrike" dirty="0">
                        <a:solidFill>
                          <a:srgbClr val="000000"/>
                        </a:solidFill>
                        <a:latin typeface="+mn-lt"/>
                      </a:endParaRPr>
                    </a:p>
                  </a:txBody>
                  <a:tcPr marL="7446" marR="7446" marT="7446" marB="0" anchor="b"/>
                </a:tc>
                <a:tc>
                  <a:txBody>
                    <a:bodyPr/>
                    <a:lstStyle/>
                    <a:p>
                      <a:pPr algn="l" fontAlgn="b"/>
                      <a:endParaRPr lang="en-US" sz="1400" b="0" i="0" u="none" strike="noStrike" dirty="0">
                        <a:solidFill>
                          <a:srgbClr val="000000"/>
                        </a:solidFill>
                        <a:latin typeface="+mn-lt"/>
                      </a:endParaRPr>
                    </a:p>
                  </a:txBody>
                  <a:tcPr marL="7446" marR="7446" marT="7446" marB="0" anchor="b"/>
                </a:tc>
              </a:tr>
            </a:tbl>
          </a:graphicData>
        </a:graphic>
      </p:graphicFrame>
    </p:spTree>
    <p:extLst>
      <p:ext uri="{BB962C8B-B14F-4D97-AF65-F5344CB8AC3E}">
        <p14:creationId xmlns:p14="http://schemas.microsoft.com/office/powerpoint/2010/main" xmlns="" val="401098180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SA#67,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a:t>
            </a:r>
            <a:r>
              <a:rPr lang="en-GB" sz="2000" dirty="0" err="1" smtClean="0">
                <a:solidFill>
                  <a:schemeClr val="bg1">
                    <a:lumMod val="65000"/>
                  </a:schemeClr>
                </a:solidFill>
              </a:rPr>
              <a:t>Rel</a:t>
            </a:r>
            <a:r>
              <a:rPr lang="en-GB" sz="2000" dirty="0" smtClean="0">
                <a:solidFill>
                  <a:schemeClr val="bg1">
                    <a:lumMod val="65000"/>
                  </a:schemeClr>
                </a:solidFill>
              </a:rPr>
              <a:t>-11 and before Maintenance</a:t>
            </a:r>
          </a:p>
          <a:p>
            <a:pPr lvl="1" eaLnBrk="1" hangingPunct="1">
              <a:defRPr/>
            </a:pPr>
            <a:r>
              <a:rPr lang="en-GB" sz="2000" dirty="0" smtClean="0">
                <a:solidFill>
                  <a:schemeClr val="bg1">
                    <a:lumMod val="65000"/>
                  </a:schemeClr>
                </a:solidFill>
              </a:rPr>
              <a:t>2.2) </a:t>
            </a:r>
            <a:r>
              <a:rPr lang="en-GB" sz="2000" dirty="0" err="1" smtClean="0">
                <a:solidFill>
                  <a:schemeClr val="bg1">
                    <a:lumMod val="65000"/>
                  </a:schemeClr>
                </a:solidFill>
              </a:rPr>
              <a:t>Rel</a:t>
            </a:r>
            <a:r>
              <a:rPr lang="en-GB" sz="2000" dirty="0" smtClean="0">
                <a:solidFill>
                  <a:schemeClr val="bg1">
                    <a:lumMod val="65000"/>
                  </a:schemeClr>
                </a:solidFill>
              </a:rPr>
              <a:t>-12 Work and Maintenance</a:t>
            </a:r>
          </a:p>
          <a:p>
            <a:pPr lvl="1" eaLnBrk="1" hangingPunct="1">
              <a:defRPr/>
            </a:pPr>
            <a:r>
              <a:rPr lang="en-GB" sz="2000" dirty="0" smtClean="0">
                <a:solidFill>
                  <a:schemeClr val="bg1">
                    <a:lumMod val="65000"/>
                  </a:schemeClr>
                </a:solidFill>
              </a:rPr>
              <a:t>2.3) </a:t>
            </a:r>
            <a:r>
              <a:rPr lang="en-GB" sz="2000" dirty="0" err="1" smtClean="0">
                <a:solidFill>
                  <a:schemeClr val="bg1">
                    <a:lumMod val="65000"/>
                  </a:schemeClr>
                </a:solidFill>
              </a:rPr>
              <a:t>Rel</a:t>
            </a:r>
            <a:r>
              <a:rPr lang="en-GB" sz="2000" dirty="0" smtClean="0">
                <a:solidFill>
                  <a:schemeClr val="bg1">
                    <a:lumMod val="65000"/>
                  </a:schemeClr>
                </a:solidFill>
              </a:rPr>
              <a:t>-13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b="1" i="1" dirty="0" smtClean="0"/>
              <a:t>2.5) </a:t>
            </a:r>
            <a:r>
              <a:rPr lang="en-GB" sz="2000" b="1" i="1" dirty="0" err="1" smtClean="0"/>
              <a:t>IETF</a:t>
            </a:r>
            <a:r>
              <a:rPr lang="en-GB" sz="2000" b="1" i="1" dirty="0" smtClean="0"/>
              <a:t> and External </a:t>
            </a:r>
            <a:r>
              <a:rPr lang="en-GB" sz="2000" b="1" i="1" dirty="0" err="1" smtClean="0"/>
              <a:t>SDO</a:t>
            </a:r>
            <a:r>
              <a:rPr lang="en-GB" sz="2000" b="1" i="1" dirty="0" smtClean="0"/>
              <a:t> Normative Reference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5844" name="Text Box 3"/>
          <p:cNvSpPr txBox="1">
            <a:spLocks noChangeArrowheads="1"/>
          </p:cNvSpPr>
          <p:nvPr/>
        </p:nvSpPr>
        <p:spPr bwMode="auto">
          <a:xfrm>
            <a:off x="77788" y="4081463"/>
            <a:ext cx="457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de-DE" altLang="de-DE" dirty="0" smtClean="0"/>
              <a:t>2.5) IETF </a:t>
            </a:r>
            <a:r>
              <a:rPr lang="en-GB" altLang="de-DE" dirty="0" smtClean="0"/>
              <a:t>and External </a:t>
            </a:r>
            <a:r>
              <a:rPr lang="en-GB" altLang="de-DE" dirty="0" err="1" smtClean="0"/>
              <a:t>SDO</a:t>
            </a:r>
            <a:r>
              <a:rPr lang="en-GB" altLang="de-DE" dirty="0" smtClean="0"/>
              <a:t> Normative Reference Update (1/1)</a:t>
            </a:r>
            <a:endParaRPr lang="de-DE" altLang="de-DE" dirty="0" smtClean="0"/>
          </a:p>
        </p:txBody>
      </p:sp>
      <p:sp>
        <p:nvSpPr>
          <p:cNvPr id="36867" name="Content Placeholder 1"/>
          <p:cNvSpPr>
            <a:spLocks noGrp="1"/>
          </p:cNvSpPr>
          <p:nvPr>
            <p:ph idx="1"/>
          </p:nvPr>
        </p:nvSpPr>
        <p:spPr/>
        <p:txBody>
          <a:bodyPr/>
          <a:lstStyle/>
          <a:p>
            <a:pPr eaLnBrk="1" hangingPunct="1">
              <a:defRPr/>
            </a:pPr>
            <a:r>
              <a:rPr lang="en-US" dirty="0" smtClean="0"/>
              <a:t> </a:t>
            </a:r>
            <a:r>
              <a:rPr lang="en-US" sz="2400" dirty="0" smtClean="0"/>
              <a:t>No new IETF dependencies to internet-drafts.</a:t>
            </a:r>
          </a:p>
          <a:p>
            <a:r>
              <a:rPr lang="en-US" sz="2400" dirty="0" smtClean="0"/>
              <a:t> MONTE CR 0097 R5 (in S2-152077) adds a reference to OMA Presence APIs:</a:t>
            </a:r>
          </a:p>
          <a:p>
            <a:pPr lvl="1"/>
            <a:r>
              <a:rPr lang="en-GB" sz="1600" dirty="0" smtClean="0"/>
              <a:t>OMA API Inventory: "</a:t>
            </a:r>
            <a:r>
              <a:rPr lang="en-GB" sz="1600" dirty="0" smtClean="0">
                <a:hlinkClick r:id="rId2"/>
              </a:rPr>
              <a:t>http://technical.openmobilealliance.org/API/APIsInventory.aspx</a:t>
            </a:r>
            <a:r>
              <a:rPr lang="en-GB" sz="1600" dirty="0" smtClean="0"/>
              <a:t>".</a:t>
            </a:r>
            <a:endParaRPr lang="en-US" sz="1600" dirty="0" smtClean="0"/>
          </a:p>
          <a:p>
            <a:pPr eaLnBrk="1" hangingPunct="1">
              <a:defRPr/>
            </a:pPr>
            <a:endParaRPr lang="en-US" dirty="0" smtClean="0"/>
          </a:p>
          <a:p>
            <a:pPr eaLnBrk="1" hangingPunct="1">
              <a:buNone/>
              <a:defRPr/>
            </a:pPr>
            <a:endParaRPr lang="en-US" dirty="0" smtClean="0"/>
          </a:p>
          <a:p>
            <a:pPr eaLnBrk="1" hangingPunct="1">
              <a:defRPr/>
            </a:pPr>
            <a:endParaRPr lang="en-GB" dirty="0" smtClean="0">
              <a:latin typeface="Arial" charset="0"/>
              <a:cs typeface="Arial"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SA#67,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a:t>
            </a:r>
            <a:r>
              <a:rPr lang="en-GB" sz="2000" dirty="0" err="1" smtClean="0">
                <a:solidFill>
                  <a:schemeClr val="bg1">
                    <a:lumMod val="65000"/>
                  </a:schemeClr>
                </a:solidFill>
              </a:rPr>
              <a:t>Rel</a:t>
            </a:r>
            <a:r>
              <a:rPr lang="en-GB" sz="2000" dirty="0" smtClean="0">
                <a:solidFill>
                  <a:schemeClr val="bg1">
                    <a:lumMod val="65000"/>
                  </a:schemeClr>
                </a:solidFill>
              </a:rPr>
              <a:t>-11 and before Maintenance</a:t>
            </a:r>
          </a:p>
          <a:p>
            <a:pPr lvl="1" eaLnBrk="1" hangingPunct="1">
              <a:defRPr/>
            </a:pPr>
            <a:r>
              <a:rPr lang="en-GB" sz="2000" dirty="0" smtClean="0">
                <a:solidFill>
                  <a:schemeClr val="bg1">
                    <a:lumMod val="65000"/>
                  </a:schemeClr>
                </a:solidFill>
              </a:rPr>
              <a:t>2.2) </a:t>
            </a:r>
            <a:r>
              <a:rPr lang="en-GB" sz="2000" dirty="0" err="1" smtClean="0">
                <a:solidFill>
                  <a:schemeClr val="bg1">
                    <a:lumMod val="65000"/>
                  </a:schemeClr>
                </a:solidFill>
              </a:rPr>
              <a:t>Rel</a:t>
            </a:r>
            <a:r>
              <a:rPr lang="en-GB" sz="2000" dirty="0" smtClean="0">
                <a:solidFill>
                  <a:schemeClr val="bg1">
                    <a:lumMod val="65000"/>
                  </a:schemeClr>
                </a:solidFill>
              </a:rPr>
              <a:t>-12 Work and Maintenance</a:t>
            </a:r>
          </a:p>
          <a:p>
            <a:pPr lvl="1" eaLnBrk="1" hangingPunct="1">
              <a:defRPr/>
            </a:pPr>
            <a:r>
              <a:rPr lang="en-GB" sz="2000" dirty="0" smtClean="0">
                <a:solidFill>
                  <a:schemeClr val="bg1">
                    <a:lumMod val="65000"/>
                  </a:schemeClr>
                </a:solidFill>
              </a:rPr>
              <a:t>2.3) </a:t>
            </a:r>
            <a:r>
              <a:rPr lang="en-GB" sz="2000" dirty="0" err="1" smtClean="0">
                <a:solidFill>
                  <a:schemeClr val="bg1">
                    <a:lumMod val="65000"/>
                  </a:schemeClr>
                </a:solidFill>
              </a:rPr>
              <a:t>Rel</a:t>
            </a:r>
            <a:r>
              <a:rPr lang="en-GB" sz="2000" dirty="0" smtClean="0">
                <a:solidFill>
                  <a:schemeClr val="bg1">
                    <a:lumMod val="65000"/>
                  </a:schemeClr>
                </a:solidFill>
              </a:rPr>
              <a:t>-13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a:t>
            </a:r>
            <a:r>
              <a:rPr lang="en-GB" sz="2400" b="1" i="1" dirty="0" smtClean="0"/>
              <a:t>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8916" name="Text Box 3"/>
          <p:cNvSpPr txBox="1">
            <a:spLocks noChangeArrowheads="1"/>
          </p:cNvSpPr>
          <p:nvPr/>
        </p:nvSpPr>
        <p:spPr bwMode="auto">
          <a:xfrm>
            <a:off x="77788" y="4505325"/>
            <a:ext cx="457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eaLnBrk="1" hangingPunct="1"/>
            <a:r>
              <a:rPr lang="de-DE" altLang="de-DE" smtClean="0"/>
              <a:t>3) Action Items</a:t>
            </a:r>
          </a:p>
        </p:txBody>
      </p:sp>
      <p:sp>
        <p:nvSpPr>
          <p:cNvPr id="39939" name="Content Placeholder 2"/>
          <p:cNvSpPr>
            <a:spLocks noGrp="1"/>
          </p:cNvSpPr>
          <p:nvPr>
            <p:ph idx="1"/>
          </p:nvPr>
        </p:nvSpPr>
        <p:spPr>
          <a:xfrm>
            <a:off x="457200" y="1600200"/>
            <a:ext cx="8229600" cy="4302125"/>
          </a:xfrm>
        </p:spPr>
        <p:txBody>
          <a:bodyPr/>
          <a:lstStyle/>
          <a:p>
            <a:pPr eaLnBrk="1" hangingPunct="1"/>
            <a:r>
              <a:rPr lang="de-DE" altLang="de-DE" dirty="0" smtClean="0"/>
              <a:t> There were the following action items assigned for SA2 at SA 61:</a:t>
            </a:r>
          </a:p>
          <a:p>
            <a:pPr lvl="1"/>
            <a:r>
              <a:rPr lang="en-US" altLang="de-DE" b="1" dirty="0" smtClean="0"/>
              <a:t>AP 61/2: SA WG2 were asked to check the use of specific versions for external references in their </a:t>
            </a:r>
            <a:r>
              <a:rPr lang="en-US" altLang="de-DE" b="1" dirty="0" err="1" smtClean="0"/>
              <a:t>TSs</a:t>
            </a:r>
            <a:r>
              <a:rPr lang="en-US" altLang="de-DE" b="1" dirty="0" smtClean="0"/>
              <a:t> and </a:t>
            </a:r>
            <a:r>
              <a:rPr lang="en-US" altLang="de-DE" b="1" dirty="0" err="1" smtClean="0"/>
              <a:t>TRs</a:t>
            </a:r>
            <a:r>
              <a:rPr lang="en-US" altLang="de-DE" b="1" dirty="0" smtClean="0"/>
              <a:t> (in particular, </a:t>
            </a:r>
            <a:r>
              <a:rPr lang="en-US" altLang="de-DE" b="1" dirty="0" err="1" smtClean="0"/>
              <a:t>TR</a:t>
            </a:r>
            <a:r>
              <a:rPr lang="en-US" altLang="de-DE" b="1" dirty="0" smtClean="0"/>
              <a:t> 23.896). [</a:t>
            </a:r>
            <a:r>
              <a:rPr lang="en-US" altLang="de-DE" b="1" dirty="0" smtClean="0">
                <a:solidFill>
                  <a:srgbClr val="7030A0"/>
                </a:solidFill>
              </a:rPr>
              <a:t>Not done / In progress</a:t>
            </a:r>
            <a:r>
              <a:rPr lang="en-US" altLang="de-DE" b="1" dirty="0" smtClean="0"/>
              <a:t>]</a:t>
            </a:r>
          </a:p>
          <a:p>
            <a:pPr lvl="2"/>
            <a:r>
              <a:rPr lang="en-US" altLang="de-DE" b="1" dirty="0" smtClean="0"/>
              <a:t>SA2 has begun to work on this task. It will require coordination with CT </a:t>
            </a:r>
            <a:r>
              <a:rPr lang="en-US" altLang="de-DE" b="1" dirty="0" err="1" smtClean="0"/>
              <a:t>WGs</a:t>
            </a:r>
            <a:r>
              <a:rPr lang="en-US" altLang="de-DE" b="1" dirty="0" smtClean="0"/>
              <a:t>. SA2 will (on a contribution driven basis, by volunteers) review specifications, identify changes in references and propose recommended changes to stage 3 groups.</a:t>
            </a:r>
          </a:p>
          <a:p>
            <a:pPr lvl="2"/>
            <a:r>
              <a:rPr lang="en-US" altLang="de-DE" b="1" dirty="0" smtClean="0">
                <a:solidFill>
                  <a:srgbClr val="7030A0"/>
                </a:solidFill>
              </a:rPr>
              <a:t>PROGRESS SINCE </a:t>
            </a:r>
            <a:r>
              <a:rPr lang="en-US" altLang="de-DE" b="1" dirty="0" err="1" smtClean="0">
                <a:solidFill>
                  <a:srgbClr val="7030A0"/>
                </a:solidFill>
              </a:rPr>
              <a:t>SA#67</a:t>
            </a:r>
            <a:r>
              <a:rPr lang="en-US" altLang="de-DE" b="1" dirty="0" smtClean="0">
                <a:solidFill>
                  <a:srgbClr val="7030A0"/>
                </a:solidFill>
              </a:rPr>
              <a:t>: SA2 has completed 'specification adoption' to ensure there are rapporteurs </a:t>
            </a:r>
            <a:r>
              <a:rPr lang="en-US" altLang="de-DE" b="1" dirty="0">
                <a:solidFill>
                  <a:srgbClr val="7030A0"/>
                </a:solidFill>
              </a:rPr>
              <a:t>for</a:t>
            </a:r>
            <a:r>
              <a:rPr lang="en-US" altLang="de-DE" b="1" dirty="0" smtClean="0">
                <a:solidFill>
                  <a:srgbClr val="7030A0"/>
                </a:solidFill>
              </a:rPr>
              <a:t> all actively maintained </a:t>
            </a:r>
            <a:r>
              <a:rPr lang="en-US" altLang="de-DE" b="1" dirty="0" err="1" smtClean="0">
                <a:solidFill>
                  <a:srgbClr val="7030A0"/>
                </a:solidFill>
              </a:rPr>
              <a:t>TSs</a:t>
            </a:r>
            <a:r>
              <a:rPr lang="en-US" altLang="de-DE" b="1" dirty="0" smtClean="0">
                <a:solidFill>
                  <a:srgbClr val="7030A0"/>
                </a:solidFill>
              </a:rPr>
              <a:t>. These rapporteurs will lead external reference review.</a:t>
            </a:r>
            <a:endParaRPr lang="en-US" altLang="de-DE" dirty="0" smtClean="0">
              <a:solidFill>
                <a:srgbClr val="7030A0"/>
              </a:solidFill>
            </a:endParaRPr>
          </a:p>
          <a:p>
            <a:pPr lvl="1" eaLnBrk="1" hangingPunct="1"/>
            <a:endParaRPr lang="de-DE" altLang="de-DE"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SA#67,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a:t>
            </a:r>
            <a:r>
              <a:rPr lang="en-GB" sz="2000" dirty="0" err="1" smtClean="0">
                <a:solidFill>
                  <a:schemeClr val="bg1">
                    <a:lumMod val="65000"/>
                  </a:schemeClr>
                </a:solidFill>
              </a:rPr>
              <a:t>Rel</a:t>
            </a:r>
            <a:r>
              <a:rPr lang="en-GB" sz="2000" dirty="0" smtClean="0">
                <a:solidFill>
                  <a:schemeClr val="bg1">
                    <a:lumMod val="65000"/>
                  </a:schemeClr>
                </a:solidFill>
              </a:rPr>
              <a:t>-11 and before Maintenance</a:t>
            </a:r>
          </a:p>
          <a:p>
            <a:pPr lvl="1" eaLnBrk="1" hangingPunct="1">
              <a:defRPr/>
            </a:pPr>
            <a:r>
              <a:rPr lang="en-GB" sz="2000" dirty="0" smtClean="0">
                <a:solidFill>
                  <a:schemeClr val="bg1">
                    <a:lumMod val="65000"/>
                  </a:schemeClr>
                </a:solidFill>
              </a:rPr>
              <a:t>2.2) </a:t>
            </a:r>
            <a:r>
              <a:rPr lang="en-GB" sz="2000" dirty="0" err="1" smtClean="0">
                <a:solidFill>
                  <a:schemeClr val="bg1">
                    <a:lumMod val="65000"/>
                  </a:schemeClr>
                </a:solidFill>
              </a:rPr>
              <a:t>Rel</a:t>
            </a:r>
            <a:r>
              <a:rPr lang="en-GB" sz="2000" dirty="0" smtClean="0">
                <a:solidFill>
                  <a:schemeClr val="bg1">
                    <a:lumMod val="65000"/>
                  </a:schemeClr>
                </a:solidFill>
              </a:rPr>
              <a:t>-12 Work and Maintenance</a:t>
            </a:r>
          </a:p>
          <a:p>
            <a:pPr lvl="1" eaLnBrk="1" hangingPunct="1">
              <a:defRPr/>
            </a:pPr>
            <a:r>
              <a:rPr lang="en-GB" sz="2000" dirty="0" smtClean="0">
                <a:solidFill>
                  <a:schemeClr val="bg1">
                    <a:lumMod val="65000"/>
                  </a:schemeClr>
                </a:solidFill>
              </a:rPr>
              <a:t>2.3) </a:t>
            </a:r>
            <a:r>
              <a:rPr lang="en-GB" sz="2000" dirty="0" err="1" smtClean="0">
                <a:solidFill>
                  <a:schemeClr val="bg1">
                    <a:lumMod val="65000"/>
                  </a:schemeClr>
                </a:solidFill>
              </a:rPr>
              <a:t>Rel</a:t>
            </a:r>
            <a:r>
              <a:rPr lang="en-GB" sz="2000" dirty="0" smtClean="0">
                <a:solidFill>
                  <a:schemeClr val="bg1">
                    <a:lumMod val="65000"/>
                  </a:schemeClr>
                </a:solidFill>
              </a:rPr>
              <a:t>-13</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a:t>
            </a:r>
            <a:r>
              <a:rPr lang="en-GB" sz="2400" b="1" i="1" dirty="0" smtClean="0"/>
              <a:t>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40964" name="Text Box 3"/>
          <p:cNvSpPr txBox="1">
            <a:spLocks noChangeArrowheads="1"/>
          </p:cNvSpPr>
          <p:nvPr/>
        </p:nvSpPr>
        <p:spPr bwMode="auto">
          <a:xfrm>
            <a:off x="6350" y="4941888"/>
            <a:ext cx="457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GB" altLang="de-DE" dirty="0" smtClean="0"/>
              <a:t>4) Documents for Information and Approval</a:t>
            </a:r>
            <a:endParaRPr lang="en-GB" altLang="de-DE" b="1" i="1" dirty="0" smtClean="0"/>
          </a:p>
        </p:txBody>
      </p:sp>
      <p:sp>
        <p:nvSpPr>
          <p:cNvPr id="41987" name="Content Placeholder 2"/>
          <p:cNvSpPr>
            <a:spLocks noGrp="1"/>
          </p:cNvSpPr>
          <p:nvPr>
            <p:ph idx="1"/>
          </p:nvPr>
        </p:nvSpPr>
        <p:spPr>
          <a:xfrm>
            <a:off x="467833" y="1568302"/>
            <a:ext cx="8399720" cy="4525963"/>
          </a:xfrm>
        </p:spPr>
        <p:txBody>
          <a:bodyPr/>
          <a:lstStyle/>
          <a:p>
            <a:pPr eaLnBrk="1" hangingPunct="1"/>
            <a:r>
              <a:rPr lang="de-DE" altLang="de-DE" sz="2400" dirty="0" smtClean="0"/>
              <a:t>For </a:t>
            </a:r>
            <a:r>
              <a:rPr lang="de-DE" altLang="de-DE" sz="2400" dirty="0" smtClean="0">
                <a:solidFill>
                  <a:srgbClr val="FF3300"/>
                </a:solidFill>
              </a:rPr>
              <a:t>Information </a:t>
            </a:r>
          </a:p>
          <a:p>
            <a:pPr lvl="1" eaLnBrk="1" hangingPunct="1"/>
            <a:r>
              <a:rPr lang="en-US" sz="1600" dirty="0" smtClean="0"/>
              <a:t>SP-150241: TR 23.718 “</a:t>
            </a:r>
            <a:r>
              <a:rPr lang="en-US" sz="1600" b="1" dirty="0" smtClean="0"/>
              <a:t>Architecture Enhancement for Flexible Mobile Service Steering</a:t>
            </a:r>
            <a:r>
              <a:rPr lang="en-US" sz="1600" dirty="0" smtClean="0"/>
              <a:t>”</a:t>
            </a:r>
          </a:p>
          <a:p>
            <a:pPr lvl="1" eaLnBrk="1" hangingPunct="1"/>
            <a:r>
              <a:rPr lang="en-US" sz="1600" dirty="0" smtClean="0"/>
              <a:t>SP-150246: TR 23.771 “</a:t>
            </a:r>
            <a:r>
              <a:rPr lang="en-US" sz="1600" b="1" dirty="0" smtClean="0"/>
              <a:t>Study on system impacts of IMS emergency sessions over WLAN</a:t>
            </a:r>
            <a:r>
              <a:rPr lang="en-US" sz="1600" dirty="0" smtClean="0"/>
              <a:t>”</a:t>
            </a:r>
          </a:p>
          <a:p>
            <a:pPr lvl="1" eaLnBrk="1" hangingPunct="1"/>
            <a:r>
              <a:rPr lang="en-US" sz="1600" dirty="0" smtClean="0"/>
              <a:t>SP-150247: TR 23.770 “</a:t>
            </a:r>
            <a:r>
              <a:rPr lang="en-US" sz="1600" b="1" dirty="0" smtClean="0"/>
              <a:t>Study on System Impacts of Extended DRX Cycle for Power Consumption Optimization</a:t>
            </a:r>
            <a:r>
              <a:rPr lang="en-US" sz="1600" dirty="0" smtClean="0"/>
              <a:t>” </a:t>
            </a:r>
            <a:endParaRPr lang="de-DE" altLang="de-DE" sz="1600" dirty="0" smtClean="0"/>
          </a:p>
          <a:p>
            <a:pPr lvl="1" eaLnBrk="1" hangingPunct="1">
              <a:buNone/>
            </a:pPr>
            <a:endParaRPr lang="de-DE" altLang="de-DE" sz="1400" dirty="0" smtClean="0"/>
          </a:p>
          <a:p>
            <a:pPr eaLnBrk="1" hangingPunct="1"/>
            <a:r>
              <a:rPr lang="de-DE" altLang="de-DE" sz="2200" dirty="0" smtClean="0"/>
              <a:t>For </a:t>
            </a:r>
            <a:r>
              <a:rPr lang="de-DE" altLang="de-DE" sz="2200" dirty="0" smtClean="0">
                <a:solidFill>
                  <a:srgbClr val="FF0000"/>
                </a:solidFill>
              </a:rPr>
              <a:t>Approval</a:t>
            </a:r>
          </a:p>
          <a:p>
            <a:pPr lvl="1" eaLnBrk="1" hangingPunct="1"/>
            <a:r>
              <a:rPr lang="en-US" sz="1600" dirty="0" smtClean="0"/>
              <a:t>SP-150240: TR 23.797 “</a:t>
            </a:r>
            <a:r>
              <a:rPr lang="en-US" sz="1600" b="1" dirty="0" smtClean="0"/>
              <a:t>Study on architecture enhancements to support Isolated E-UTRAN Operation for Public Safety</a:t>
            </a:r>
            <a:r>
              <a:rPr lang="en-US" sz="1600" dirty="0" smtClean="0"/>
              <a:t>”</a:t>
            </a:r>
          </a:p>
          <a:p>
            <a:pPr lvl="1" eaLnBrk="1" hangingPunct="1"/>
            <a:r>
              <a:rPr lang="en-US" sz="1600" dirty="0" smtClean="0"/>
              <a:t>SP-150242: TR 23.861 “</a:t>
            </a:r>
            <a:r>
              <a:rPr lang="en-US" sz="1600" b="1" dirty="0" smtClean="0"/>
              <a:t>Network based IP flow mobility</a:t>
            </a:r>
            <a:r>
              <a:rPr lang="en-US" sz="1600" dirty="0" smtClean="0"/>
              <a:t>”</a:t>
            </a:r>
          </a:p>
          <a:p>
            <a:pPr lvl="1" eaLnBrk="1" hangingPunct="1"/>
            <a:r>
              <a:rPr lang="en-US" sz="1600" dirty="0" smtClean="0"/>
              <a:t>SP-150243: TR 23.708 “</a:t>
            </a:r>
            <a:r>
              <a:rPr lang="en-US" sz="1600" b="1" dirty="0" smtClean="0"/>
              <a:t>Architecture Enhancements for Service Capability Exposure</a:t>
            </a:r>
            <a:r>
              <a:rPr lang="en-US" sz="1600" dirty="0" smtClean="0"/>
              <a:t>”</a:t>
            </a:r>
          </a:p>
          <a:p>
            <a:pPr lvl="1" eaLnBrk="1" hangingPunct="1"/>
            <a:r>
              <a:rPr lang="en-US" sz="1600" dirty="0" smtClean="0"/>
              <a:t>SP-150244: TR 23.769 “</a:t>
            </a:r>
            <a:r>
              <a:rPr lang="en-US" sz="1600" b="1" dirty="0" smtClean="0"/>
              <a:t>Group based Enhancements</a:t>
            </a:r>
            <a:r>
              <a:rPr lang="en-US" sz="1600" dirty="0" smtClean="0"/>
              <a:t>”</a:t>
            </a:r>
          </a:p>
          <a:p>
            <a:pPr lvl="1" eaLnBrk="1" hangingPunct="1"/>
            <a:r>
              <a:rPr lang="en-US" sz="1600" dirty="0" smtClean="0"/>
              <a:t>SP-150245: TR 23.709 “</a:t>
            </a:r>
            <a:r>
              <a:rPr lang="en-US" sz="1600" b="1" dirty="0" smtClean="0"/>
              <a:t>Study on Optimizations to Support High Latency Communications</a:t>
            </a:r>
            <a:r>
              <a:rPr lang="en-US" sz="1600" dirty="0" smtClean="0"/>
              <a:t>”</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SA#67,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a:t>
            </a:r>
            <a:r>
              <a:rPr lang="en-GB" sz="2000" dirty="0" err="1" smtClean="0">
                <a:solidFill>
                  <a:schemeClr val="bg1">
                    <a:lumMod val="65000"/>
                  </a:schemeClr>
                </a:solidFill>
              </a:rPr>
              <a:t>Rel</a:t>
            </a:r>
            <a:r>
              <a:rPr lang="en-GB" sz="2000" dirty="0" smtClean="0">
                <a:solidFill>
                  <a:schemeClr val="bg1">
                    <a:lumMod val="65000"/>
                  </a:schemeClr>
                </a:solidFill>
              </a:rPr>
              <a:t>-11 and before Maintenance</a:t>
            </a:r>
          </a:p>
          <a:p>
            <a:pPr lvl="1" eaLnBrk="1" hangingPunct="1">
              <a:defRPr/>
            </a:pPr>
            <a:r>
              <a:rPr lang="en-GB" sz="2000" dirty="0" smtClean="0">
                <a:solidFill>
                  <a:schemeClr val="bg1">
                    <a:lumMod val="65000"/>
                  </a:schemeClr>
                </a:solidFill>
              </a:rPr>
              <a:t>2.2) </a:t>
            </a:r>
            <a:r>
              <a:rPr lang="en-GB" sz="2000" dirty="0" err="1" smtClean="0">
                <a:solidFill>
                  <a:schemeClr val="bg1">
                    <a:lumMod val="65000"/>
                  </a:schemeClr>
                </a:solidFill>
              </a:rPr>
              <a:t>Rel</a:t>
            </a:r>
            <a:r>
              <a:rPr lang="en-GB" sz="2000" dirty="0" smtClean="0">
                <a:solidFill>
                  <a:schemeClr val="bg1">
                    <a:lumMod val="65000"/>
                  </a:schemeClr>
                </a:solidFill>
              </a:rPr>
              <a:t>-12 Work and Maintenance</a:t>
            </a:r>
          </a:p>
          <a:p>
            <a:pPr lvl="1" eaLnBrk="1" hangingPunct="1">
              <a:defRPr/>
            </a:pPr>
            <a:r>
              <a:rPr lang="en-GB" sz="2000" dirty="0" smtClean="0">
                <a:solidFill>
                  <a:schemeClr val="bg1">
                    <a:lumMod val="65000"/>
                  </a:schemeClr>
                </a:solidFill>
              </a:rPr>
              <a:t>2.3) </a:t>
            </a:r>
            <a:r>
              <a:rPr lang="en-GB" sz="2000" dirty="0" err="1" smtClean="0">
                <a:solidFill>
                  <a:schemeClr val="bg1">
                    <a:lumMod val="65000"/>
                  </a:schemeClr>
                </a:solidFill>
              </a:rPr>
              <a:t>Rel</a:t>
            </a:r>
            <a:r>
              <a:rPr lang="en-GB" sz="2000" dirty="0" smtClean="0">
                <a:solidFill>
                  <a:schemeClr val="bg1">
                    <a:lumMod val="65000"/>
                  </a:schemeClr>
                </a:solidFill>
              </a:rPr>
              <a:t>-13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a:t>
            </a:r>
            <a:r>
              <a:rPr lang="en-GB" sz="2400" b="1" i="1" dirty="0" smtClean="0"/>
              <a:t>5) Collected Items requiring action from SA</a:t>
            </a:r>
          </a:p>
        </p:txBody>
      </p:sp>
      <p:sp>
        <p:nvSpPr>
          <p:cNvPr id="43012" name="Text Box 3"/>
          <p:cNvSpPr txBox="1">
            <a:spLocks noChangeArrowheads="1"/>
          </p:cNvSpPr>
          <p:nvPr/>
        </p:nvSpPr>
        <p:spPr bwMode="auto">
          <a:xfrm>
            <a:off x="77788" y="5337175"/>
            <a:ext cx="457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eaLnBrk="1" hangingPunct="1"/>
            <a:r>
              <a:rPr lang="en-GB" altLang="de-DE" dirty="0" smtClean="0"/>
              <a:t>5) Collected Items requiring action </a:t>
            </a:r>
            <a:br>
              <a:rPr lang="en-GB" altLang="de-DE" dirty="0" smtClean="0"/>
            </a:br>
            <a:r>
              <a:rPr lang="en-GB" altLang="de-DE" dirty="0" smtClean="0"/>
              <a:t>from SA</a:t>
            </a:r>
            <a:endParaRPr lang="de-DE" altLang="de-DE" dirty="0" smtClean="0"/>
          </a:p>
        </p:txBody>
      </p:sp>
      <p:sp>
        <p:nvSpPr>
          <p:cNvPr id="44035" name="Content Placeholder 2"/>
          <p:cNvSpPr>
            <a:spLocks noGrp="1"/>
          </p:cNvSpPr>
          <p:nvPr>
            <p:ph idx="1"/>
          </p:nvPr>
        </p:nvSpPr>
        <p:spPr>
          <a:xfrm>
            <a:off x="457200" y="1701209"/>
            <a:ext cx="8229600" cy="4424954"/>
          </a:xfrm>
        </p:spPr>
        <p:txBody>
          <a:bodyPr/>
          <a:lstStyle/>
          <a:p>
            <a:pPr marL="342900" lvl="2" indent="-342900" eaLnBrk="1" hangingPunct="1">
              <a:spcBef>
                <a:spcPts val="0"/>
              </a:spcBef>
              <a:spcAft>
                <a:spcPts val="1200"/>
              </a:spcAft>
              <a:buBlip>
                <a:blip r:embed="rId2"/>
              </a:buBlip>
            </a:pPr>
            <a:r>
              <a:rPr lang="de-DE" altLang="de-DE" dirty="0" smtClean="0">
                <a:solidFill>
                  <a:srgbClr val="FF0000"/>
                </a:solidFill>
              </a:rPr>
              <a:t>Consider whether to approve proposed/updated WIDs and related exceptions</a:t>
            </a:r>
            <a:r>
              <a:rPr lang="de-DE" dirty="0" smtClean="0">
                <a:solidFill>
                  <a:srgbClr val="FF0000"/>
                </a:solidFill>
              </a:rPr>
              <a:t>.</a:t>
            </a:r>
          </a:p>
          <a:p>
            <a:pPr marL="342900" lvl="2" indent="-342900" eaLnBrk="1" hangingPunct="1">
              <a:spcBef>
                <a:spcPts val="0"/>
              </a:spcBef>
              <a:spcAft>
                <a:spcPts val="1200"/>
              </a:spcAft>
              <a:buBlip>
                <a:blip r:embed="rId2"/>
              </a:buBlip>
            </a:pPr>
            <a:r>
              <a:rPr lang="de-DE" dirty="0" smtClean="0">
                <a:solidFill>
                  <a:srgbClr val="FF0000"/>
                </a:solidFill>
              </a:rPr>
              <a:t>Request for continuation/conclusion of eDRX and MBMS_enh studies (which are not covered by a WID / exception sheet) and allowing for resulting normative work in Q3.</a:t>
            </a:r>
          </a:p>
          <a:p>
            <a:pPr marL="342900" lvl="2" indent="-342900" eaLnBrk="1" hangingPunct="1">
              <a:spcBef>
                <a:spcPts val="0"/>
              </a:spcBef>
              <a:spcAft>
                <a:spcPts val="1200"/>
              </a:spcAft>
              <a:buBlip>
                <a:blip r:embed="rId2"/>
              </a:buBlip>
            </a:pPr>
            <a:r>
              <a:rPr lang="de-DE" dirty="0" smtClean="0">
                <a:solidFill>
                  <a:srgbClr val="FF0000"/>
                </a:solidFill>
              </a:rPr>
              <a:t>Clarification requested on </a:t>
            </a:r>
            <a:r>
              <a:rPr lang="de-DE" altLang="de-DE" dirty="0" smtClean="0">
                <a:solidFill>
                  <a:srgbClr val="FF0000"/>
                </a:solidFill>
              </a:rPr>
              <a:t>how TSG SA decision on </a:t>
            </a:r>
            <a:r>
              <a:rPr lang="en-GB" dirty="0" smtClean="0">
                <a:solidFill>
                  <a:srgbClr val="FF0000"/>
                </a:solidFill>
              </a:rPr>
              <a:t>SP‑140765 “Considerations on Current SA WG2 practices related to work items and study items handling”</a:t>
            </a:r>
            <a:r>
              <a:rPr lang="de-DE" dirty="0" smtClean="0">
                <a:solidFill>
                  <a:srgbClr val="FF0000"/>
                </a:solidFill>
              </a:rPr>
              <a:t> relates to SID / WID handling. Working methods state: „</a:t>
            </a:r>
            <a:r>
              <a:rPr lang="en-GB" dirty="0" smtClean="0">
                <a:solidFill>
                  <a:srgbClr val="FF0000"/>
                </a:solidFill>
              </a:rPr>
              <a:t>If the results of the study are positive, one or more subsequent Feature-type Work Items may follow.” </a:t>
            </a:r>
            <a:r>
              <a:rPr lang="de-DE" dirty="0" smtClean="0">
                <a:solidFill>
                  <a:srgbClr val="FF0000"/>
                </a:solidFill>
              </a:rPr>
              <a:t>What is the criterion for initiating a WID related to a SID?</a:t>
            </a:r>
          </a:p>
          <a:p>
            <a:pPr marL="342900" lvl="2" indent="-342900" eaLnBrk="1" hangingPunct="1">
              <a:spcBef>
                <a:spcPts val="0"/>
              </a:spcBef>
              <a:spcAft>
                <a:spcPts val="1200"/>
              </a:spcAft>
              <a:buBlip>
                <a:blip r:embed="rId2"/>
              </a:buBlip>
            </a:pPr>
            <a:r>
              <a:rPr lang="de-DE" dirty="0" smtClean="0">
                <a:solidFill>
                  <a:srgbClr val="FF0000"/>
                </a:solidFill>
              </a:rPr>
              <a:t>Handover of SA2 reserved TS 23.179 to SA WG6.</a:t>
            </a:r>
          </a:p>
          <a:p>
            <a:pPr marL="0" indent="0" eaLnBrk="1" hangingPunct="1">
              <a:buNone/>
            </a:pPr>
            <a:endParaRPr lang="de-DE"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de-DE" altLang="de-DE" dirty="0" smtClean="0"/>
              <a:t>1) General Aspects (2/8)</a:t>
            </a:r>
          </a:p>
        </p:txBody>
      </p:sp>
      <p:sp>
        <p:nvSpPr>
          <p:cNvPr id="7171" name="Rectangle 3"/>
          <p:cNvSpPr>
            <a:spLocks noGrp="1"/>
          </p:cNvSpPr>
          <p:nvPr>
            <p:ph idx="1"/>
          </p:nvPr>
        </p:nvSpPr>
        <p:spPr>
          <a:xfrm>
            <a:off x="457200" y="1600200"/>
            <a:ext cx="8229600" cy="4732338"/>
          </a:xfrm>
        </p:spPr>
        <p:txBody>
          <a:bodyPr/>
          <a:lstStyle/>
          <a:p>
            <a:pPr eaLnBrk="1" hangingPunct="1"/>
            <a:r>
              <a:rPr lang="en-GB" altLang="ko-KR" sz="2400" dirty="0" smtClean="0">
                <a:ea typeface="Gulim" pitchFamily="34" charset="-127"/>
                <a:cs typeface="Arial" charset="0"/>
              </a:rPr>
              <a:t>SA2 </a:t>
            </a:r>
            <a:r>
              <a:rPr lang="en-GB" altLang="ko-KR" sz="2400" dirty="0" err="1" smtClean="0">
                <a:ea typeface="Gulim" pitchFamily="34" charset="-127"/>
                <a:cs typeface="Arial" charset="0"/>
              </a:rPr>
              <a:t>WG</a:t>
            </a:r>
            <a:r>
              <a:rPr lang="en-GB" altLang="ko-KR" sz="2400" dirty="0" smtClean="0">
                <a:ea typeface="Gulim" pitchFamily="34" charset="-127"/>
                <a:cs typeface="Arial" charset="0"/>
              </a:rPr>
              <a:t> Officials</a:t>
            </a:r>
          </a:p>
          <a:p>
            <a:pPr lvl="1" eaLnBrk="1" hangingPunct="1"/>
            <a:r>
              <a:rPr lang="en-GB" altLang="ko-KR" sz="1800" dirty="0" smtClean="0">
                <a:latin typeface="Arial" charset="0"/>
                <a:ea typeface="Gulim" pitchFamily="34" charset="-127"/>
                <a:cs typeface="Arial" charset="0"/>
              </a:rPr>
              <a:t>Chairman: Erik Guttman (Samsung), Frank Mademann (Huawei)</a:t>
            </a:r>
          </a:p>
          <a:p>
            <a:pPr lvl="1" eaLnBrk="1" hangingPunct="1"/>
            <a:r>
              <a:rPr lang="en-GB" altLang="ko-KR" sz="1800" dirty="0" smtClean="0">
                <a:latin typeface="Arial" charset="0"/>
                <a:ea typeface="Gulim" pitchFamily="34" charset="-127"/>
                <a:cs typeface="Arial" charset="0"/>
              </a:rPr>
              <a:t>Vice Chairmen: Ivano Guardini (Telecom Italia), Frank Mademann (Huawei), Krisztian Kiss (Apple), Puneet Jain (Intel).</a:t>
            </a:r>
            <a:endParaRPr lang="en-GB" altLang="ko-KR" sz="1400" b="1" dirty="0" smtClean="0">
              <a:solidFill>
                <a:srgbClr val="7030A0"/>
              </a:solidFill>
              <a:latin typeface="Arial" charset="0"/>
              <a:ea typeface="Gulim" pitchFamily="34" charset="-127"/>
              <a:cs typeface="Arial" charset="0"/>
            </a:endParaRPr>
          </a:p>
          <a:p>
            <a:pPr lvl="1" eaLnBrk="1" hangingPunct="1"/>
            <a:r>
              <a:rPr lang="en-GB" altLang="ko-KR" sz="1800" dirty="0" smtClean="0">
                <a:latin typeface="Arial" charset="0"/>
                <a:ea typeface="Gulim" pitchFamily="34" charset="-127"/>
                <a:cs typeface="Arial" charset="0"/>
              </a:rPr>
              <a:t>Secretary: Maurice Pope (MCC)</a:t>
            </a:r>
          </a:p>
          <a:p>
            <a:pPr eaLnBrk="1" hangingPunct="1"/>
            <a:r>
              <a:rPr lang="en-GB" altLang="ko-KR" sz="2000" dirty="0" smtClean="0">
                <a:latin typeface="Arial" charset="0"/>
                <a:ea typeface="Gulim" pitchFamily="34" charset="-127"/>
                <a:cs typeface="Arial" charset="0"/>
              </a:rPr>
              <a:t> </a:t>
            </a:r>
            <a:r>
              <a:rPr lang="en-GB" altLang="ko-KR" sz="2400" dirty="0" smtClean="0">
                <a:ea typeface="Gulim" pitchFamily="34" charset="-127"/>
                <a:cs typeface="Arial" charset="0"/>
              </a:rPr>
              <a:t>Parallel sessions held in the last plenary cycle</a:t>
            </a:r>
            <a:endParaRPr lang="en-US" altLang="de-DE" sz="1600" dirty="0" smtClean="0">
              <a:cs typeface="Arial" charset="0"/>
            </a:endParaRPr>
          </a:p>
          <a:p>
            <a:pPr lvl="1" eaLnBrk="1" hangingPunct="1"/>
            <a:r>
              <a:rPr lang="en-US" altLang="ko-KR" sz="1600" dirty="0" smtClean="0">
                <a:latin typeface="Arial" charset="0"/>
                <a:ea typeface="Gulim" pitchFamily="34" charset="-127"/>
              </a:rPr>
              <a:t>Parallel Sessions chaired by Vice Chairmen Ivano Guardini (Telecom Italia), Frank  Mademann (Huawei), </a:t>
            </a:r>
            <a:r>
              <a:rPr lang="en-GB" altLang="ko-KR" sz="1600" dirty="0" smtClean="0">
                <a:latin typeface="Arial" charset="0"/>
                <a:ea typeface="Gulim" pitchFamily="34" charset="-127"/>
                <a:cs typeface="Arial" charset="0"/>
              </a:rPr>
              <a:t>Krisztian Kiss (Apple), Puneet Jain (Intel) and by Erik Guttman (Samsung)</a:t>
            </a:r>
            <a:endParaRPr lang="en-US" altLang="ko-KR" sz="1600" dirty="0" smtClean="0">
              <a:latin typeface="Arial" charset="0"/>
              <a:ea typeface="Gulim" pitchFamily="34" charset="-127"/>
            </a:endParaRPr>
          </a:p>
          <a:p>
            <a:pPr lvl="1" eaLnBrk="1" hangingPunct="1"/>
            <a:r>
              <a:rPr lang="en-GB" altLang="de-DE" sz="1800" b="1" dirty="0" smtClean="0">
                <a:solidFill>
                  <a:srgbClr val="7030A0"/>
                </a:solidFill>
                <a:latin typeface="Arial" charset="0"/>
                <a:cs typeface="Arial" charset="0"/>
              </a:rPr>
              <a:t>Thanks very much to Maurice, drafting session chairmen</a:t>
            </a:r>
            <a:r>
              <a:rPr lang="en-GB" altLang="de-DE" sz="1800" dirty="0" smtClean="0">
                <a:solidFill>
                  <a:srgbClr val="7030A0"/>
                </a:solidFill>
                <a:latin typeface="Arial" charset="0"/>
                <a:cs typeface="Arial" charset="0"/>
              </a:rPr>
              <a:t> (</a:t>
            </a:r>
            <a:r>
              <a:rPr lang="en-GB" altLang="de-DE" sz="1800" dirty="0" err="1" smtClean="0">
                <a:solidFill>
                  <a:srgbClr val="7030A0"/>
                </a:solidFill>
                <a:latin typeface="Arial" charset="0"/>
                <a:cs typeface="Arial" charset="0"/>
              </a:rPr>
              <a:t>Tricci</a:t>
            </a:r>
            <a:r>
              <a:rPr lang="en-GB" altLang="de-DE" sz="1800" dirty="0" smtClean="0">
                <a:solidFill>
                  <a:srgbClr val="7030A0"/>
                </a:solidFill>
                <a:latin typeface="Arial" charset="0"/>
                <a:cs typeface="Arial" charset="0"/>
              </a:rPr>
              <a:t> So (</a:t>
            </a:r>
            <a:r>
              <a:rPr lang="en-GB" altLang="de-DE" sz="1800" dirty="0" err="1" smtClean="0">
                <a:solidFill>
                  <a:srgbClr val="7030A0"/>
                </a:solidFill>
                <a:latin typeface="Arial" charset="0"/>
                <a:cs typeface="Arial" charset="0"/>
              </a:rPr>
              <a:t>ZTE</a:t>
            </a:r>
            <a:r>
              <a:rPr lang="en-GB" altLang="de-DE" sz="1800" dirty="0" smtClean="0">
                <a:solidFill>
                  <a:srgbClr val="7030A0"/>
                </a:solidFill>
                <a:latin typeface="Arial" charset="0"/>
                <a:cs typeface="Arial" charset="0"/>
              </a:rPr>
              <a:t>), Hans </a:t>
            </a:r>
            <a:r>
              <a:rPr lang="en-GB" altLang="de-DE" sz="1800" dirty="0" err="1" smtClean="0">
                <a:solidFill>
                  <a:srgbClr val="7030A0"/>
                </a:solidFill>
                <a:latin typeface="Arial" charset="0"/>
                <a:cs typeface="Arial" charset="0"/>
              </a:rPr>
              <a:t>Rönneke</a:t>
            </a:r>
            <a:r>
              <a:rPr lang="en-GB" altLang="de-DE" sz="1800" dirty="0" smtClean="0">
                <a:solidFill>
                  <a:srgbClr val="7030A0"/>
                </a:solidFill>
                <a:latin typeface="Arial" charset="0"/>
                <a:cs typeface="Arial" charset="0"/>
              </a:rPr>
              <a:t> (Ericsson), </a:t>
            </a:r>
            <a:r>
              <a:rPr lang="en-GB" altLang="de-DE" sz="1800" dirty="0" err="1" smtClean="0">
                <a:solidFill>
                  <a:srgbClr val="7030A0"/>
                </a:solidFill>
                <a:latin typeface="Arial" charset="0"/>
                <a:cs typeface="Arial" charset="0"/>
              </a:rPr>
              <a:t>Haris</a:t>
            </a:r>
            <a:r>
              <a:rPr lang="en-GB" altLang="de-DE" sz="1800" dirty="0" smtClean="0">
                <a:solidFill>
                  <a:srgbClr val="7030A0"/>
                </a:solidFill>
                <a:latin typeface="Arial" charset="0"/>
                <a:cs typeface="Arial" charset="0"/>
              </a:rPr>
              <a:t> </a:t>
            </a:r>
            <a:r>
              <a:rPr lang="en-GB" altLang="de-DE" sz="1800" dirty="0" err="1" smtClean="0">
                <a:solidFill>
                  <a:srgbClr val="7030A0"/>
                </a:solidFill>
                <a:latin typeface="Arial" charset="0"/>
                <a:cs typeface="Arial" charset="0"/>
              </a:rPr>
              <a:t>Zisimopoulos</a:t>
            </a:r>
            <a:r>
              <a:rPr lang="en-GB" altLang="de-DE" sz="1800" dirty="0">
                <a:solidFill>
                  <a:srgbClr val="7030A0"/>
                </a:solidFill>
                <a:latin typeface="Arial" charset="0"/>
                <a:cs typeface="Arial" charset="0"/>
              </a:rPr>
              <a:t> </a:t>
            </a:r>
            <a:r>
              <a:rPr lang="en-GB" altLang="de-DE" sz="1800" dirty="0" smtClean="0">
                <a:solidFill>
                  <a:srgbClr val="7030A0"/>
                </a:solidFill>
                <a:latin typeface="Arial" charset="0"/>
                <a:cs typeface="Arial" charset="0"/>
              </a:rPr>
              <a:t>(Qualcomm Incorporated), </a:t>
            </a:r>
            <a:r>
              <a:rPr lang="en-GB" altLang="de-DE" sz="1800" dirty="0" err="1">
                <a:solidFill>
                  <a:srgbClr val="7030A0"/>
                </a:solidFill>
                <a:latin typeface="Arial" charset="0"/>
                <a:cs typeface="Arial" charset="0"/>
              </a:rPr>
              <a:t>Puneet</a:t>
            </a:r>
            <a:r>
              <a:rPr lang="en-GB" altLang="de-DE" sz="1800" dirty="0">
                <a:solidFill>
                  <a:srgbClr val="7030A0"/>
                </a:solidFill>
                <a:latin typeface="Arial" charset="0"/>
                <a:cs typeface="Arial" charset="0"/>
              </a:rPr>
              <a:t> Jain </a:t>
            </a:r>
            <a:r>
              <a:rPr lang="en-GB" altLang="de-DE" sz="1800" dirty="0" smtClean="0">
                <a:solidFill>
                  <a:srgbClr val="7030A0"/>
                </a:solidFill>
                <a:latin typeface="Arial" charset="0"/>
                <a:cs typeface="Arial" charset="0"/>
              </a:rPr>
              <a:t>(Intel)), </a:t>
            </a:r>
            <a:r>
              <a:rPr lang="en-GB" altLang="de-DE" sz="1800" b="1" dirty="0" smtClean="0">
                <a:solidFill>
                  <a:srgbClr val="7030A0"/>
                </a:solidFill>
                <a:latin typeface="Arial" charset="0"/>
                <a:cs typeface="Arial" charset="0"/>
              </a:rPr>
              <a:t>and parallel session chairmen </a:t>
            </a:r>
            <a:r>
              <a:rPr lang="en-GB" altLang="de-DE" sz="1800" dirty="0" smtClean="0">
                <a:solidFill>
                  <a:srgbClr val="7030A0"/>
                </a:solidFill>
                <a:latin typeface="Arial" charset="0"/>
                <a:cs typeface="Arial" charset="0"/>
              </a:rPr>
              <a:t>(the vice chairmen and vice chairmen candidates </a:t>
            </a:r>
            <a:r>
              <a:rPr lang="en-GB" altLang="de-DE" sz="1800" dirty="0" err="1" smtClean="0">
                <a:solidFill>
                  <a:srgbClr val="7030A0"/>
                </a:solidFill>
                <a:latin typeface="Arial" charset="0"/>
                <a:cs typeface="Arial" charset="0"/>
              </a:rPr>
              <a:t>Puneet</a:t>
            </a:r>
            <a:r>
              <a:rPr lang="en-GB" altLang="de-DE" sz="1800" dirty="0" smtClean="0">
                <a:solidFill>
                  <a:srgbClr val="7030A0"/>
                </a:solidFill>
                <a:latin typeface="Arial" charset="0"/>
                <a:cs typeface="Arial" charset="0"/>
              </a:rPr>
              <a:t> Jain (Intel), </a:t>
            </a:r>
            <a:r>
              <a:rPr lang="en-GB" altLang="de-DE" sz="1800" dirty="0" err="1" smtClean="0">
                <a:solidFill>
                  <a:srgbClr val="7030A0"/>
                </a:solidFill>
                <a:latin typeface="Arial" charset="0"/>
                <a:cs typeface="Arial" charset="0"/>
              </a:rPr>
              <a:t>Krisztian</a:t>
            </a:r>
            <a:r>
              <a:rPr lang="en-GB" altLang="de-DE" sz="1800" dirty="0" smtClean="0">
                <a:solidFill>
                  <a:srgbClr val="7030A0"/>
                </a:solidFill>
                <a:latin typeface="Arial" charset="0"/>
                <a:cs typeface="Arial" charset="0"/>
              </a:rPr>
              <a:t> Kiss (Apple), </a:t>
            </a:r>
            <a:r>
              <a:rPr lang="en-GB" altLang="de-DE" sz="1800" dirty="0" err="1" smtClean="0">
                <a:solidFill>
                  <a:srgbClr val="7030A0"/>
                </a:solidFill>
                <a:latin typeface="Arial" charset="0"/>
                <a:cs typeface="Arial" charset="0"/>
              </a:rPr>
              <a:t>Gyuri</a:t>
            </a:r>
            <a:r>
              <a:rPr lang="en-GB" altLang="de-DE" sz="1800" dirty="0" smtClean="0">
                <a:solidFill>
                  <a:srgbClr val="7030A0"/>
                </a:solidFill>
                <a:latin typeface="Arial" charset="0"/>
                <a:cs typeface="Arial" charset="0"/>
              </a:rPr>
              <a:t> </a:t>
            </a:r>
            <a:r>
              <a:rPr lang="en-GB" altLang="de-DE" sz="1800" dirty="0" err="1" smtClean="0">
                <a:solidFill>
                  <a:srgbClr val="7030A0"/>
                </a:solidFill>
                <a:latin typeface="Arial" charset="0"/>
                <a:cs typeface="Arial" charset="0"/>
              </a:rPr>
              <a:t>Wolfner</a:t>
            </a:r>
            <a:r>
              <a:rPr lang="en-GB" altLang="de-DE" sz="1800" dirty="0" smtClean="0">
                <a:solidFill>
                  <a:srgbClr val="7030A0"/>
                </a:solidFill>
                <a:latin typeface="Arial" charset="0"/>
                <a:cs typeface="Arial" charset="0"/>
              </a:rPr>
              <a:t> (Nokia Networks), Curt Wong (Samsung))</a:t>
            </a:r>
            <a:r>
              <a:rPr lang="en-GB" altLang="de-DE" sz="1800" b="1" dirty="0" smtClean="0">
                <a:solidFill>
                  <a:srgbClr val="7030A0"/>
                </a:solidFill>
                <a:latin typeface="Arial" charset="0"/>
                <a:cs typeface="Arial" charset="0"/>
              </a:rPr>
              <a:t> for their outstanding support!</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txBox="1">
            <a:spLocks/>
          </p:cNvSpPr>
          <p:nvPr/>
        </p:nvSpPr>
        <p:spPr bwMode="auto">
          <a:xfrm>
            <a:off x="685800" y="1676400"/>
            <a:ext cx="7772400" cy="441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lgn="ctr" eaLnBrk="1" hangingPunct="1">
              <a:buFontTx/>
              <a:buNone/>
            </a:pPr>
            <a:endParaRPr lang="en-US" altLang="de-DE" sz="4400"/>
          </a:p>
          <a:p>
            <a:pPr algn="ctr" eaLnBrk="1" hangingPunct="1">
              <a:buFontTx/>
              <a:buNone/>
            </a:pPr>
            <a:r>
              <a:rPr lang="en-US" altLang="de-DE" sz="4400"/>
              <a:t>Thank You!</a:t>
            </a:r>
            <a:endParaRPr lang="en-US" altLang="de-DE" sz="4400">
              <a:solidFill>
                <a:srgbClr val="FF0000"/>
              </a:solidFill>
            </a:endParaRPr>
          </a:p>
          <a:p>
            <a:pPr algn="ctr" eaLnBrk="1" hangingPunct="1">
              <a:buFontTx/>
              <a:buNone/>
            </a:pPr>
            <a:endParaRPr lang="en-US" altLang="de-DE" sz="4400">
              <a:solidFill>
                <a:srgbClr val="FF0000"/>
              </a:solidFill>
            </a:endParaRPr>
          </a:p>
          <a:p>
            <a:pPr algn="ctr" eaLnBrk="1" hangingPunct="1">
              <a:buFontTx/>
              <a:buNone/>
            </a:pPr>
            <a:endParaRPr lang="en-US" altLang="de-DE" sz="440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Number Placeholder 4"/>
          <p:cNvSpPr>
            <a:spLocks noGrp="1"/>
          </p:cNvSpPr>
          <p:nvPr>
            <p:ph type="sldNum" sz="quarter" idx="4294967295"/>
          </p:nvPr>
        </p:nvSpPr>
        <p:spPr bwMode="auto">
          <a:xfrm>
            <a:off x="8459788" y="5876925"/>
            <a:ext cx="395287" cy="22225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fld id="{2CD38379-7F5C-4A97-A936-90683C6EBB48}" type="slidenum">
              <a:rPr lang="en-US" altLang="de-DE" sz="1100" smtClean="0">
                <a:solidFill>
                  <a:schemeClr val="bg1"/>
                </a:solidFill>
                <a:latin typeface="Arial" charset="0"/>
              </a:rPr>
              <a:pPr>
                <a:spcBef>
                  <a:spcPct val="0"/>
                </a:spcBef>
                <a:buFontTx/>
                <a:buNone/>
              </a:pPr>
              <a:t>51</a:t>
            </a:fld>
            <a:endParaRPr lang="en-US" altLang="de-DE" sz="1100" smtClean="0">
              <a:solidFill>
                <a:schemeClr val="bg1"/>
              </a:solidFill>
              <a:latin typeface="Arial" charset="0"/>
            </a:endParaRPr>
          </a:p>
        </p:txBody>
      </p:sp>
      <p:sp>
        <p:nvSpPr>
          <p:cNvPr id="46083" name="Rectangle 2"/>
          <p:cNvSpPr>
            <a:spLocks noGrp="1"/>
          </p:cNvSpPr>
          <p:nvPr>
            <p:ph type="title"/>
          </p:nvPr>
        </p:nvSpPr>
        <p:spPr>
          <a:noFill/>
        </p:spPr>
        <p:txBody>
          <a:bodyPr/>
          <a:lstStyle/>
          <a:p>
            <a:pPr eaLnBrk="1" hangingPunct="1"/>
            <a:r>
              <a:rPr lang="en-GB" altLang="ko-KR" smtClean="0">
                <a:ea typeface="Gulim" pitchFamily="34" charset="-127"/>
              </a:rPr>
              <a:t>Abbreviations (1/2)</a:t>
            </a:r>
          </a:p>
        </p:txBody>
      </p:sp>
      <p:sp>
        <p:nvSpPr>
          <p:cNvPr id="46084" name="Rectangle 3"/>
          <p:cNvSpPr>
            <a:spLocks noGrp="1"/>
          </p:cNvSpPr>
          <p:nvPr>
            <p:ph type="body" sz="half" idx="1"/>
          </p:nvPr>
        </p:nvSpPr>
        <p:spPr>
          <a:xfrm>
            <a:off x="250825" y="1484313"/>
            <a:ext cx="4105275" cy="4824412"/>
          </a:xfrm>
        </p:spPr>
        <p:txBody>
          <a:bodyPr/>
          <a:lstStyle/>
          <a:p>
            <a:pPr eaLnBrk="1" hangingPunct="1">
              <a:buFontTx/>
              <a:buNone/>
            </a:pPr>
            <a:r>
              <a:rPr lang="en-GB" altLang="de-DE" sz="1000" smtClean="0">
                <a:cs typeface="Times New Roman" pitchFamily="18" charset="0"/>
              </a:rPr>
              <a:t>ADC		Application Detection and Control</a:t>
            </a:r>
          </a:p>
          <a:p>
            <a:pPr eaLnBrk="1" hangingPunct="1">
              <a:buFontTx/>
              <a:buNone/>
            </a:pPr>
            <a:r>
              <a:rPr lang="en-GB" altLang="de-DE" sz="1000" smtClean="0">
                <a:cs typeface="Times New Roman" pitchFamily="18" charset="0"/>
              </a:rPr>
              <a:t>AMBR		Aggregate Maximum Bitrate</a:t>
            </a:r>
          </a:p>
          <a:p>
            <a:pPr eaLnBrk="1" hangingPunct="1">
              <a:buFontTx/>
              <a:buNone/>
            </a:pPr>
            <a:r>
              <a:rPr lang="en-GB" altLang="de-DE" sz="1000" smtClean="0">
                <a:cs typeface="Times New Roman" pitchFamily="18" charset="0"/>
              </a:rPr>
              <a:t>ANDSF	</a:t>
            </a:r>
            <a:r>
              <a:rPr lang="en-US" altLang="de-DE" sz="1000" smtClean="0">
                <a:cs typeface="Times New Roman" pitchFamily="18" charset="0"/>
              </a:rPr>
              <a:t>Access Network Discovery and Selection Function</a:t>
            </a:r>
            <a:endParaRPr lang="en-GB" altLang="de-DE" sz="1000" smtClean="0">
              <a:cs typeface="Times New Roman" pitchFamily="18" charset="0"/>
            </a:endParaRPr>
          </a:p>
          <a:p>
            <a:pPr eaLnBrk="1" hangingPunct="1">
              <a:buFontTx/>
              <a:buNone/>
            </a:pPr>
            <a:r>
              <a:rPr lang="en-GB" altLang="de-DE" sz="1000" smtClean="0">
                <a:cs typeface="Times New Roman" pitchFamily="18" charset="0"/>
              </a:rPr>
              <a:t>APN		Access Point Name</a:t>
            </a:r>
          </a:p>
          <a:p>
            <a:pPr eaLnBrk="1" hangingPunct="1">
              <a:buFontTx/>
              <a:buNone/>
            </a:pPr>
            <a:r>
              <a:rPr lang="en-GB" altLang="de-DE" sz="1000" smtClean="0">
                <a:cs typeface="Times New Roman" pitchFamily="18" charset="0"/>
              </a:rPr>
              <a:t>ARP		Allocation / Retention Priority</a:t>
            </a:r>
          </a:p>
          <a:p>
            <a:pPr eaLnBrk="1" hangingPunct="1">
              <a:buFontTx/>
              <a:buNone/>
            </a:pPr>
            <a:r>
              <a:rPr lang="en-GB" altLang="de-DE" sz="1000" smtClean="0">
                <a:cs typeface="Times New Roman" pitchFamily="18" charset="0"/>
              </a:rPr>
              <a:t>BBF		BroadBand Forum</a:t>
            </a:r>
          </a:p>
          <a:p>
            <a:pPr eaLnBrk="1" hangingPunct="1">
              <a:buFontTx/>
              <a:buNone/>
            </a:pPr>
            <a:r>
              <a:rPr lang="en-GB" altLang="de-DE" sz="1000" smtClean="0">
                <a:cs typeface="Times New Roman" pitchFamily="18" charset="0"/>
              </a:rPr>
              <a:t>CSFB		CS Fallback</a:t>
            </a:r>
          </a:p>
          <a:p>
            <a:pPr eaLnBrk="1" hangingPunct="1">
              <a:buFontTx/>
              <a:buNone/>
            </a:pPr>
            <a:r>
              <a:rPr lang="en-GB" altLang="de-DE" sz="1000" smtClean="0">
                <a:cs typeface="Times New Roman" pitchFamily="18" charset="0"/>
              </a:rPr>
              <a:t>CSG		Closed Subscriber Group</a:t>
            </a:r>
          </a:p>
          <a:p>
            <a:pPr eaLnBrk="1" hangingPunct="1">
              <a:buFontTx/>
              <a:buNone/>
            </a:pPr>
            <a:r>
              <a:rPr lang="en-GB" altLang="de-DE" sz="1000" smtClean="0">
                <a:cs typeface="Times New Roman" pitchFamily="18" charset="0"/>
              </a:rPr>
              <a:t>DDN		Downlink Data Notification</a:t>
            </a:r>
          </a:p>
          <a:p>
            <a:pPr eaLnBrk="1" hangingPunct="1">
              <a:buFontTx/>
              <a:buNone/>
            </a:pPr>
            <a:r>
              <a:rPr lang="en-GB" altLang="de-DE" sz="1000" smtClean="0">
                <a:cs typeface="Times New Roman" pitchFamily="18" charset="0"/>
              </a:rPr>
              <a:t>ECN		Explicit Congestion Notification</a:t>
            </a:r>
          </a:p>
          <a:p>
            <a:pPr eaLnBrk="1" hangingPunct="1">
              <a:buFontTx/>
              <a:buNone/>
            </a:pPr>
            <a:r>
              <a:rPr lang="en-GB" altLang="de-DE" sz="1000" smtClean="0">
                <a:cs typeface="Times New Roman" pitchFamily="18" charset="0"/>
              </a:rPr>
              <a:t>eMPS		Enhanced Multimedia Priority Services</a:t>
            </a:r>
          </a:p>
          <a:p>
            <a:pPr eaLnBrk="1" hangingPunct="1">
              <a:buFontTx/>
              <a:buNone/>
            </a:pPr>
            <a:r>
              <a:rPr lang="en-GB" altLang="de-DE" sz="1000" smtClean="0">
                <a:cs typeface="Times New Roman" pitchFamily="18" charset="0"/>
              </a:rPr>
              <a:t>EPC		Evolved Packet Core</a:t>
            </a:r>
          </a:p>
          <a:p>
            <a:pPr eaLnBrk="1" hangingPunct="1">
              <a:buFontTx/>
              <a:buNone/>
            </a:pPr>
            <a:r>
              <a:rPr lang="en-GB" altLang="de-DE" sz="1000" smtClean="0">
                <a:cs typeface="Times New Roman" pitchFamily="18" charset="0"/>
              </a:rPr>
              <a:t>EPS		Evolved Packet Switched System</a:t>
            </a:r>
          </a:p>
          <a:p>
            <a:pPr eaLnBrk="1" hangingPunct="1">
              <a:buFontTx/>
              <a:buNone/>
            </a:pPr>
            <a:r>
              <a:rPr lang="en-GB" altLang="de-DE" sz="1000" smtClean="0">
                <a:cs typeface="Times New Roman" pitchFamily="18" charset="0"/>
              </a:rPr>
              <a:t>GTP		GPRS Tunneling Protocol</a:t>
            </a:r>
          </a:p>
          <a:p>
            <a:pPr eaLnBrk="1" hangingPunct="1">
              <a:buFontTx/>
              <a:buNone/>
            </a:pPr>
            <a:r>
              <a:rPr lang="en-GB" altLang="de-DE" sz="1000" smtClean="0">
                <a:cs typeface="Times New Roman" pitchFamily="18" charset="0"/>
              </a:rPr>
              <a:t>GTT		Global Text Telephony</a:t>
            </a:r>
          </a:p>
          <a:p>
            <a:pPr eaLnBrk="1" hangingPunct="1">
              <a:buFontTx/>
              <a:buNone/>
            </a:pPr>
            <a:r>
              <a:rPr lang="en-GB" altLang="de-DE" sz="1000" smtClean="0">
                <a:cs typeface="Times New Roman" pitchFamily="18" charset="0"/>
              </a:rPr>
              <a:t>HLR		Home Location Register</a:t>
            </a:r>
          </a:p>
          <a:p>
            <a:pPr eaLnBrk="1" hangingPunct="1">
              <a:buFontTx/>
              <a:buNone/>
            </a:pPr>
            <a:r>
              <a:rPr lang="en-GB" altLang="de-DE" sz="1000" smtClean="0">
                <a:cs typeface="Times New Roman" pitchFamily="18" charset="0"/>
              </a:rPr>
              <a:t>HSS		Home Subscriber Service</a:t>
            </a:r>
          </a:p>
          <a:p>
            <a:pPr eaLnBrk="1" hangingPunct="1">
              <a:buFontTx/>
              <a:buNone/>
            </a:pPr>
            <a:r>
              <a:rPr lang="en-GB" altLang="de-DE" sz="1000" smtClean="0">
                <a:cs typeface="Times New Roman" pitchFamily="18" charset="0"/>
              </a:rPr>
              <a:t>ICS		IMS Centralized Services</a:t>
            </a:r>
          </a:p>
          <a:p>
            <a:pPr eaLnBrk="1" hangingPunct="1">
              <a:buFontTx/>
              <a:buNone/>
            </a:pPr>
            <a:r>
              <a:rPr lang="en-GB" altLang="de-DE" sz="1000" smtClean="0">
                <a:cs typeface="Times New Roman" pitchFamily="18" charset="0"/>
              </a:rPr>
              <a:t>IFOM		IP Flow Mobility</a:t>
            </a:r>
          </a:p>
          <a:p>
            <a:pPr eaLnBrk="1" hangingPunct="1">
              <a:buFontTx/>
              <a:buNone/>
            </a:pPr>
            <a:r>
              <a:rPr lang="en-GB" altLang="de-DE" sz="1000" smtClean="0">
                <a:cs typeface="Times New Roman" pitchFamily="18" charset="0"/>
              </a:rPr>
              <a:t>ISC		IMS Session Continuity</a:t>
            </a:r>
          </a:p>
          <a:p>
            <a:pPr eaLnBrk="1" hangingPunct="1">
              <a:buFontTx/>
              <a:buNone/>
            </a:pPr>
            <a:r>
              <a:rPr lang="en-GB" altLang="de-DE" sz="1000" smtClean="0">
                <a:cs typeface="Times New Roman" pitchFamily="18" charset="0"/>
              </a:rPr>
              <a:t>IUT		Inter-UE Transfer</a:t>
            </a:r>
          </a:p>
          <a:p>
            <a:pPr eaLnBrk="1" hangingPunct="1">
              <a:buFontTx/>
              <a:buNone/>
            </a:pPr>
            <a:r>
              <a:rPr lang="en-GB" altLang="de-DE" sz="1000" smtClean="0">
                <a:cs typeface="Times New Roman" pitchFamily="18" charset="0"/>
              </a:rPr>
              <a:t>IP-CAN	IP Connectivity Access Network</a:t>
            </a:r>
          </a:p>
          <a:p>
            <a:pPr eaLnBrk="1" hangingPunct="1">
              <a:buFontTx/>
              <a:buNone/>
            </a:pPr>
            <a:r>
              <a:rPr lang="en-GB" altLang="de-DE" sz="1000" smtClean="0">
                <a:cs typeface="Times New Roman" pitchFamily="18" charset="0"/>
              </a:rPr>
              <a:t>ISR		Idle mode Signaling Reduction</a:t>
            </a:r>
          </a:p>
          <a:p>
            <a:pPr eaLnBrk="1" hangingPunct="1">
              <a:buFontTx/>
              <a:buNone/>
            </a:pPr>
            <a:r>
              <a:rPr lang="en-GB" altLang="de-DE" sz="1000" smtClean="0">
                <a:cs typeface="Times New Roman" pitchFamily="18" charset="0"/>
              </a:rPr>
              <a:t>LIPA		Local IP Access</a:t>
            </a:r>
          </a:p>
          <a:p>
            <a:pPr eaLnBrk="1" hangingPunct="1">
              <a:buFontTx/>
              <a:buNone/>
            </a:pPr>
            <a:r>
              <a:rPr lang="en-GB" altLang="de-DE" sz="1000" smtClean="0">
                <a:cs typeface="Times New Roman" pitchFamily="18" charset="0"/>
              </a:rPr>
              <a:t>MTC		Machine Type Communication</a:t>
            </a:r>
          </a:p>
        </p:txBody>
      </p:sp>
      <p:sp>
        <p:nvSpPr>
          <p:cNvPr id="46085" name="Rectangle 6"/>
          <p:cNvSpPr>
            <a:spLocks/>
          </p:cNvSpPr>
          <p:nvPr/>
        </p:nvSpPr>
        <p:spPr bwMode="auto">
          <a:xfrm>
            <a:off x="5111750" y="1484313"/>
            <a:ext cx="3997325" cy="5040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buFontTx/>
              <a:buNone/>
            </a:pPr>
            <a:r>
              <a:rPr lang="en-GB" altLang="de-DE" sz="1000">
                <a:cs typeface="Times New Roman" pitchFamily="18" charset="0"/>
              </a:rPr>
              <a:t>MBR		Maximum Bitrate</a:t>
            </a:r>
          </a:p>
          <a:p>
            <a:pPr>
              <a:buFontTx/>
              <a:buNone/>
            </a:pPr>
            <a:r>
              <a:rPr lang="en-GB" altLang="de-DE" sz="1000">
                <a:cs typeface="Times New Roman" pitchFamily="18" charset="0"/>
              </a:rPr>
              <a:t>MO-LR	Mobile Originated Location Request</a:t>
            </a:r>
          </a:p>
          <a:p>
            <a:pPr>
              <a:buFontTx/>
              <a:buNone/>
            </a:pPr>
            <a:r>
              <a:rPr lang="en-GB" altLang="de-DE" sz="1000">
                <a:cs typeface="Times New Roman" pitchFamily="18" charset="0"/>
              </a:rPr>
              <a:t>MT-LR		Mobile Terminated Location Request</a:t>
            </a:r>
          </a:p>
          <a:p>
            <a:pPr>
              <a:buFontTx/>
              <a:buNone/>
            </a:pPr>
            <a:r>
              <a:rPr lang="en-GB" altLang="de-DE" sz="1000">
                <a:cs typeface="Times New Roman" pitchFamily="18" charset="0"/>
              </a:rPr>
              <a:t>NIMTC	Network Improvements for Machine-Type 	Communications</a:t>
            </a:r>
          </a:p>
          <a:p>
            <a:pPr>
              <a:buFontTx/>
              <a:buNone/>
            </a:pPr>
            <a:r>
              <a:rPr lang="en-GB" altLang="de-DE" sz="1000">
                <a:cs typeface="Times New Roman" pitchFamily="18" charset="0"/>
              </a:rPr>
              <a:t>NMO		Network Mode of Operation</a:t>
            </a:r>
          </a:p>
          <a:p>
            <a:pPr>
              <a:buFontTx/>
              <a:buNone/>
            </a:pPr>
            <a:r>
              <a:rPr lang="en-GB" altLang="de-DE" sz="1000">
                <a:cs typeface="Times New Roman" pitchFamily="18" charset="0"/>
              </a:rPr>
              <a:t>OCS		Online Charging System</a:t>
            </a:r>
          </a:p>
          <a:p>
            <a:pPr>
              <a:buFontTx/>
              <a:buNone/>
            </a:pPr>
            <a:r>
              <a:rPr lang="en-GB" altLang="de-DE" sz="1000">
                <a:cs typeface="Times New Roman" pitchFamily="18" charset="0"/>
              </a:rPr>
              <a:t>OMR		Optimal Media Routing</a:t>
            </a:r>
          </a:p>
          <a:p>
            <a:pPr>
              <a:buFontTx/>
              <a:buNone/>
            </a:pPr>
            <a:r>
              <a:rPr lang="en-GB" altLang="de-DE" sz="1000">
                <a:cs typeface="Times New Roman" pitchFamily="18" charset="0"/>
              </a:rPr>
              <a:t>PCC		Policy Control and Charging</a:t>
            </a:r>
          </a:p>
          <a:p>
            <a:pPr>
              <a:buFontTx/>
              <a:buNone/>
            </a:pPr>
            <a:r>
              <a:rPr lang="en-GB" altLang="de-DE" sz="1000">
                <a:cs typeface="Times New Roman" pitchFamily="18" charset="0"/>
              </a:rPr>
              <a:t>PCO		Protocol Configuration Option</a:t>
            </a:r>
          </a:p>
          <a:p>
            <a:pPr>
              <a:buFontTx/>
              <a:buNone/>
            </a:pPr>
            <a:r>
              <a:rPr lang="en-GB" altLang="de-DE" sz="1000">
                <a:cs typeface="Times New Roman" pitchFamily="18" charset="0"/>
              </a:rPr>
              <a:t>PCRF		Policy and Charging Rules Function</a:t>
            </a:r>
          </a:p>
          <a:p>
            <a:pPr>
              <a:buFontTx/>
              <a:buNone/>
            </a:pPr>
            <a:r>
              <a:rPr lang="en-GB" altLang="de-DE" sz="1000">
                <a:cs typeface="Times New Roman" pitchFamily="18" charset="0"/>
              </a:rPr>
              <a:t>PMIP		Proxy Mobile IP</a:t>
            </a:r>
          </a:p>
          <a:p>
            <a:pPr>
              <a:buFontTx/>
              <a:buNone/>
            </a:pPr>
            <a:r>
              <a:rPr lang="en-GB" altLang="de-DE" sz="1000">
                <a:cs typeface="Times New Roman" pitchFamily="18" charset="0"/>
              </a:rPr>
              <a:t>RAB		Radio Access Bearer</a:t>
            </a:r>
          </a:p>
          <a:p>
            <a:pPr>
              <a:buFontTx/>
              <a:buNone/>
            </a:pPr>
            <a:r>
              <a:rPr lang="en-GB" altLang="de-DE" sz="1000">
                <a:cs typeface="Times New Roman" pitchFamily="18" charset="0"/>
              </a:rPr>
              <a:t>RAT		Radio Access Technology</a:t>
            </a:r>
          </a:p>
          <a:p>
            <a:pPr>
              <a:buFontTx/>
              <a:buNone/>
            </a:pPr>
            <a:r>
              <a:rPr lang="en-GB" altLang="de-DE" sz="1000">
                <a:cs typeface="Times New Roman" pitchFamily="18" charset="0"/>
              </a:rPr>
              <a:t>QCI		QoS Class Identifier</a:t>
            </a:r>
          </a:p>
          <a:p>
            <a:pPr>
              <a:buFontTx/>
              <a:buNone/>
            </a:pPr>
            <a:r>
              <a:rPr lang="en-GB" altLang="de-DE" sz="1000">
                <a:cs typeface="Times New Roman" pitchFamily="18" charset="0"/>
              </a:rPr>
              <a:t>SAE		System Architecture Evolution</a:t>
            </a:r>
          </a:p>
          <a:p>
            <a:pPr>
              <a:buFontTx/>
              <a:buNone/>
            </a:pPr>
            <a:r>
              <a:rPr lang="en-GB" altLang="de-DE" sz="1000">
                <a:cs typeface="Times New Roman" pitchFamily="18" charset="0"/>
              </a:rPr>
              <a:t>SIPTO		Selected IP Traffic Offload</a:t>
            </a:r>
          </a:p>
          <a:p>
            <a:pPr>
              <a:buFontTx/>
              <a:buNone/>
            </a:pPr>
            <a:r>
              <a:rPr lang="en-GB" altLang="de-DE" sz="1000">
                <a:cs typeface="Times New Roman" pitchFamily="18" charset="0"/>
              </a:rPr>
              <a:t>SPR		Subscriber Profile Repository</a:t>
            </a:r>
          </a:p>
          <a:p>
            <a:pPr>
              <a:buFontTx/>
              <a:buNone/>
            </a:pPr>
            <a:r>
              <a:rPr lang="en-GB" altLang="de-DE" sz="1000">
                <a:cs typeface="Times New Roman" pitchFamily="18" charset="0"/>
              </a:rPr>
              <a:t>SRB		Single Radio-Bearer</a:t>
            </a:r>
          </a:p>
          <a:p>
            <a:pPr>
              <a:buFontTx/>
              <a:buNone/>
            </a:pPr>
            <a:r>
              <a:rPr lang="en-GB" altLang="de-DE" sz="1000">
                <a:cs typeface="Times New Roman" pitchFamily="18" charset="0"/>
              </a:rPr>
              <a:t>SR-VCC	Single Radio VCC</a:t>
            </a:r>
          </a:p>
          <a:p>
            <a:pPr>
              <a:buFontTx/>
              <a:buNone/>
            </a:pPr>
            <a:r>
              <a:rPr lang="en-GB" altLang="de-DE" sz="1000">
                <a:cs typeface="Times New Roman" pitchFamily="18" charset="0"/>
              </a:rPr>
              <a:t>T-ADS		Terminating Access Domain Selection</a:t>
            </a:r>
          </a:p>
          <a:p>
            <a:pPr>
              <a:buFontTx/>
              <a:buNone/>
            </a:pPr>
            <a:r>
              <a:rPr lang="en-GB" altLang="de-DE" sz="1000">
                <a:cs typeface="Times New Roman" pitchFamily="18" charset="0"/>
              </a:rPr>
              <a:t>TAU		Tracking Area Update</a:t>
            </a:r>
          </a:p>
          <a:p>
            <a:pPr>
              <a:buFontTx/>
              <a:buNone/>
            </a:pPr>
            <a:r>
              <a:rPr lang="en-GB" altLang="de-DE" sz="1000">
                <a:cs typeface="Times New Roman" pitchFamily="18" charset="0"/>
              </a:rPr>
              <a:t>TDF		Traffic Detection Function</a:t>
            </a:r>
          </a:p>
          <a:p>
            <a:pPr>
              <a:buFontTx/>
              <a:buNone/>
            </a:pPr>
            <a:r>
              <a:rPr lang="en-GB" altLang="de-DE" sz="1000">
                <a:cs typeface="Times New Roman" pitchFamily="18" charset="0"/>
              </a:rPr>
              <a:t>TEID		Tunnel End Point Identifier</a:t>
            </a:r>
          </a:p>
          <a:p>
            <a:pPr>
              <a:buFontTx/>
              <a:buNone/>
            </a:pPr>
            <a:r>
              <a:rPr lang="en-GB" altLang="de-DE" sz="1000">
                <a:cs typeface="Times New Roman" pitchFamily="18" charset="0"/>
              </a:rPr>
              <a:t>TFT		Traffic Flow Template</a:t>
            </a:r>
          </a:p>
          <a:p>
            <a:pPr>
              <a:buFontTx/>
              <a:buNone/>
            </a:pPr>
            <a:r>
              <a:rPr lang="en-GB" altLang="de-DE" sz="1000">
                <a:cs typeface="Times New Roman" pitchFamily="18" charset="0"/>
              </a:rPr>
              <a:t>TOF		Traffic Offload Function</a:t>
            </a:r>
          </a:p>
          <a:p>
            <a:pPr>
              <a:buFontTx/>
              <a:buNone/>
            </a:pPr>
            <a:r>
              <a:rPr lang="en-GB" altLang="de-DE" sz="1000">
                <a:cs typeface="Times New Roman" pitchFamily="18" charset="0"/>
              </a:rPr>
              <a:t>VCC		Voice Call Continuity</a:t>
            </a:r>
          </a:p>
        </p:txBody>
      </p:sp>
    </p:spTree>
  </p:cSld>
  <p:clrMapOvr>
    <a:masterClrMapping/>
  </p:clrMapOvr>
  <p:transition advTm="161"/>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6"/>
          <p:cNvSpPr>
            <a:spLocks noGrp="1"/>
          </p:cNvSpPr>
          <p:nvPr>
            <p:ph type="title"/>
          </p:nvPr>
        </p:nvSpPr>
        <p:spPr/>
        <p:txBody>
          <a:bodyPr/>
          <a:lstStyle/>
          <a:p>
            <a:pPr eaLnBrk="1" hangingPunct="1"/>
            <a:r>
              <a:rPr lang="de-DE" altLang="de-DE" smtClean="0"/>
              <a:t>Abbreviations (2/2)</a:t>
            </a:r>
          </a:p>
        </p:txBody>
      </p:sp>
      <p:sp>
        <p:nvSpPr>
          <p:cNvPr id="47107" name="Content Placeholder 8"/>
          <p:cNvSpPr>
            <a:spLocks noGrp="1"/>
          </p:cNvSpPr>
          <p:nvPr>
            <p:ph sz="half" idx="2"/>
          </p:nvPr>
        </p:nvSpPr>
        <p:spPr/>
        <p:txBody>
          <a:bodyPr/>
          <a:lstStyle/>
          <a:p>
            <a:pPr eaLnBrk="1" hangingPunct="1"/>
            <a:endParaRPr lang="de-DE" altLang="de-DE" smtClean="0"/>
          </a:p>
        </p:txBody>
      </p:sp>
      <p:sp>
        <p:nvSpPr>
          <p:cNvPr id="47108" name="Rectangle 3"/>
          <p:cNvSpPr>
            <a:spLocks noGrp="1"/>
          </p:cNvSpPr>
          <p:nvPr>
            <p:ph sz="half" idx="1"/>
          </p:nvPr>
        </p:nvSpPr>
        <p:spPr/>
        <p:txBody>
          <a:bodyPr/>
          <a:lstStyle/>
          <a:p>
            <a:pPr eaLnBrk="1" hangingPunct="1">
              <a:buFontTx/>
              <a:buNone/>
            </a:pPr>
            <a:r>
              <a:rPr lang="en-GB" altLang="de-DE" sz="1000" dirty="0" err="1" smtClean="0">
                <a:cs typeface="Times New Roman" pitchFamily="18" charset="0"/>
              </a:rPr>
              <a:t>GCSE_LTE</a:t>
            </a:r>
            <a:r>
              <a:rPr lang="en-GB" altLang="de-DE" sz="1000" dirty="0" smtClean="0">
                <a:cs typeface="Times New Roman" pitchFamily="18" charset="0"/>
              </a:rPr>
              <a:t>	Group Communication System Enablers for LTE</a:t>
            </a:r>
          </a:p>
          <a:p>
            <a:pPr eaLnBrk="1" hangingPunct="1">
              <a:buFontTx/>
              <a:buNone/>
            </a:pPr>
            <a:r>
              <a:rPr lang="en-GB" altLang="de-DE" sz="1000" dirty="0" err="1" smtClean="0">
                <a:cs typeface="Times New Roman" pitchFamily="18" charset="0"/>
              </a:rPr>
              <a:t>ProSe</a:t>
            </a:r>
            <a:r>
              <a:rPr lang="en-GB" altLang="de-DE" sz="1000" dirty="0" smtClean="0">
                <a:cs typeface="Times New Roman" pitchFamily="18" charset="0"/>
              </a:rPr>
              <a:t>		Proximity-based Services</a:t>
            </a:r>
          </a:p>
          <a:p>
            <a:pPr eaLnBrk="1" hangingPunct="1">
              <a:buFontTx/>
              <a:buNone/>
            </a:pPr>
            <a:r>
              <a:rPr lang="en-GB" altLang="de-DE" sz="1000" dirty="0" err="1" smtClean="0">
                <a:cs typeface="Times New Roman" pitchFamily="18" charset="0"/>
              </a:rPr>
              <a:t>MuSe</a:t>
            </a:r>
            <a:r>
              <a:rPr lang="en-GB" altLang="de-DE" sz="1000" dirty="0" smtClean="0">
                <a:cs typeface="Times New Roman" pitchFamily="18" charset="0"/>
              </a:rPr>
              <a:t>		Multipoint Service</a:t>
            </a:r>
          </a:p>
          <a:p>
            <a:pPr eaLnBrk="1" hangingPunct="1">
              <a:buFontTx/>
              <a:buNone/>
            </a:pPr>
            <a:r>
              <a:rPr lang="en-GB" altLang="de-DE" sz="1000" dirty="0" err="1" smtClean="0">
                <a:cs typeface="Times New Roman" pitchFamily="18" charset="0"/>
              </a:rPr>
              <a:t>PtP</a:t>
            </a:r>
            <a:r>
              <a:rPr lang="en-GB" altLang="de-DE" sz="1000" dirty="0" smtClean="0">
                <a:cs typeface="Times New Roman" pitchFamily="18" charset="0"/>
              </a:rPr>
              <a:t>		Point to Point</a:t>
            </a:r>
          </a:p>
          <a:p>
            <a:pPr eaLnBrk="1" hangingPunct="1">
              <a:buFontTx/>
              <a:buNone/>
            </a:pPr>
            <a:r>
              <a:rPr lang="en-GB" altLang="de-DE" sz="1000" dirty="0" err="1" smtClean="0">
                <a:cs typeface="Times New Roman" pitchFamily="18" charset="0"/>
              </a:rPr>
              <a:t>PtM</a:t>
            </a:r>
            <a:r>
              <a:rPr lang="en-GB" altLang="de-DE" sz="1000" dirty="0" smtClean="0">
                <a:cs typeface="Times New Roman" pitchFamily="18" charset="0"/>
              </a:rPr>
              <a:t>		Point to Multipoint</a:t>
            </a:r>
          </a:p>
          <a:p>
            <a:pPr eaLnBrk="1" hangingPunct="1">
              <a:buFontTx/>
              <a:buNone/>
            </a:pPr>
            <a:r>
              <a:rPr lang="en-GB" altLang="de-DE" sz="1000" dirty="0" smtClean="0">
                <a:cs typeface="Times New Roman" pitchFamily="18" charset="0"/>
              </a:rPr>
              <a:t>IOPS		Isolated E-UTRAN operation for public safety</a:t>
            </a:r>
          </a:p>
          <a:p>
            <a:pPr eaLnBrk="1" hangingPunct="1">
              <a:buFontTx/>
              <a:buNone/>
            </a:pPr>
            <a:r>
              <a:rPr lang="en-GB" altLang="de-DE" sz="1000" dirty="0" smtClean="0">
                <a:cs typeface="Times New Roman" pitchFamily="18" charset="0"/>
              </a:rPr>
              <a:t>MCPTT	Mission Critical Push To </a:t>
            </a:r>
            <a:r>
              <a:rPr lang="en-GB" altLang="de-DE" sz="1000" dirty="0" smtClean="0">
                <a:cs typeface="Times New Roman" pitchFamily="18" charset="0"/>
              </a:rPr>
              <a:t>Talk over LTE</a:t>
            </a:r>
            <a:endParaRPr lang="en-GB" altLang="de-DE" sz="1000" dirty="0" smtClean="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de-DE" altLang="de-DE" dirty="0" smtClean="0"/>
              <a:t>1) General Aspects (3/8)</a:t>
            </a:r>
          </a:p>
        </p:txBody>
      </p:sp>
      <p:sp>
        <p:nvSpPr>
          <p:cNvPr id="8195" name="Content Placeholder 2"/>
          <p:cNvSpPr>
            <a:spLocks noGrp="1"/>
          </p:cNvSpPr>
          <p:nvPr>
            <p:ph idx="1"/>
          </p:nvPr>
        </p:nvSpPr>
        <p:spPr/>
        <p:txBody>
          <a:bodyPr/>
          <a:lstStyle/>
          <a:p>
            <a:pPr eaLnBrk="1" hangingPunct="1"/>
            <a:r>
              <a:rPr lang="de-DE" altLang="de-DE" dirty="0" smtClean="0"/>
              <a:t> SA2 Leadership election held during SA2#108 and SA2#109 (since SA#66):</a:t>
            </a:r>
          </a:p>
          <a:p>
            <a:pPr lvl="1" eaLnBrk="1" hangingPunct="1"/>
            <a:r>
              <a:rPr lang="de-DE" altLang="de-DE" dirty="0" smtClean="0">
                <a:latin typeface="Arial" charset="0"/>
                <a:cs typeface="Arial" charset="0"/>
              </a:rPr>
              <a:t>Chairman: Frank Mademann (Huawei).</a:t>
            </a:r>
          </a:p>
          <a:p>
            <a:pPr lvl="1" eaLnBrk="1" hangingPunct="1"/>
            <a:r>
              <a:rPr lang="de-DE" altLang="de-DE" dirty="0" smtClean="0">
                <a:latin typeface="Arial" charset="0"/>
                <a:cs typeface="Arial" charset="0"/>
              </a:rPr>
              <a:t>Vice Chairmen: </a:t>
            </a:r>
            <a:r>
              <a:rPr lang="en-GB" altLang="ko-KR" dirty="0" smtClean="0">
                <a:latin typeface="Arial" charset="0"/>
                <a:ea typeface="Gulim" pitchFamily="34" charset="-127"/>
                <a:cs typeface="Arial" charset="0"/>
              </a:rPr>
              <a:t>Krisztian Kiss (Apple), Puneet Jain (Intel).</a:t>
            </a:r>
            <a:endParaRPr lang="de-DE" altLang="de-DE" dirty="0" smtClean="0">
              <a:latin typeface="Arial" charset="0"/>
              <a:cs typeface="Arial" charset="0"/>
            </a:endParaRPr>
          </a:p>
          <a:p>
            <a:pPr eaLnBrk="1" hangingPunct="1">
              <a:buNone/>
            </a:pPr>
            <a:endParaRPr lang="de-DE" altLang="de-DE" sz="2000" i="1" dirty="0" smtClean="0">
              <a:solidFill>
                <a:srgbClr val="7030A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de-DE" altLang="de-DE" dirty="0" smtClean="0"/>
              <a:t>1) General Aspects (4/8)</a:t>
            </a:r>
          </a:p>
        </p:txBody>
      </p:sp>
      <p:sp>
        <p:nvSpPr>
          <p:cNvPr id="9220" name="Rectangle 4"/>
          <p:cNvSpPr>
            <a:spLocks noChangeArrowheads="1"/>
          </p:cNvSpPr>
          <p:nvPr/>
        </p:nvSpPr>
        <p:spPr bwMode="auto">
          <a:xfrm>
            <a:off x="500063" y="6091238"/>
            <a:ext cx="8132354" cy="3877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lnSpc>
                <a:spcPct val="80000"/>
              </a:lnSpc>
              <a:spcBef>
                <a:spcPct val="0"/>
              </a:spcBef>
              <a:buFontTx/>
              <a:buNone/>
            </a:pPr>
            <a:r>
              <a:rPr lang="en-GB" altLang="ko-KR" sz="2400" dirty="0" smtClean="0">
                <a:solidFill>
                  <a:srgbClr val="000000"/>
                </a:solidFill>
                <a:latin typeface="Arial" charset="0"/>
                <a:ea typeface="Gulim" pitchFamily="34" charset="-127"/>
              </a:rPr>
              <a:t>1042 </a:t>
            </a:r>
            <a:r>
              <a:rPr lang="en-GB" altLang="ko-KR" sz="2200" dirty="0" smtClean="0">
                <a:latin typeface="Arial" charset="0"/>
                <a:ea typeface="Gulim" pitchFamily="34" charset="-127"/>
                <a:cs typeface="Arial" charset="0"/>
              </a:rPr>
              <a:t>people </a:t>
            </a:r>
            <a:r>
              <a:rPr lang="en-GB" altLang="ko-KR" sz="2200" dirty="0">
                <a:latin typeface="Arial" charset="0"/>
                <a:ea typeface="Gulim" pitchFamily="34" charset="-127"/>
                <a:cs typeface="Arial" charset="0"/>
              </a:rPr>
              <a:t>registered on the SA2</a:t>
            </a:r>
            <a:r>
              <a:rPr lang="en-US" altLang="de-DE" sz="2200" dirty="0">
                <a:latin typeface="Arial" charset="0"/>
                <a:ea typeface="Gulim" pitchFamily="34" charset="-127"/>
                <a:cs typeface="Arial" charset="0"/>
              </a:rPr>
              <a:t> </a:t>
            </a:r>
            <a:r>
              <a:rPr lang="en-GB" altLang="ko-KR" sz="2200" dirty="0">
                <a:latin typeface="Arial" charset="0"/>
                <a:ea typeface="Gulim" pitchFamily="34" charset="-127"/>
                <a:cs typeface="Arial" charset="0"/>
              </a:rPr>
              <a:t>e-mail reflector</a:t>
            </a:r>
            <a:r>
              <a:rPr lang="en-US" altLang="de-DE" sz="2200" dirty="0">
                <a:latin typeface="Arial" charset="0"/>
                <a:ea typeface="Gulim" pitchFamily="34" charset="-127"/>
                <a:cs typeface="Arial" charset="0"/>
              </a:rPr>
              <a:t> on </a:t>
            </a:r>
            <a:r>
              <a:rPr lang="en-US" altLang="de-DE" sz="2200" dirty="0" smtClean="0">
                <a:latin typeface="Arial" charset="0"/>
                <a:ea typeface="Gulim" pitchFamily="34" charset="-127"/>
                <a:cs typeface="Arial" charset="0"/>
              </a:rPr>
              <a:t>09.06.15</a:t>
            </a:r>
            <a:endParaRPr lang="en-US" altLang="de-DE" sz="2200" dirty="0">
              <a:latin typeface="Arial" charset="0"/>
              <a:ea typeface="Gulim" pitchFamily="34" charset="-127"/>
              <a:cs typeface="Arial" charset="0"/>
            </a:endParaRPr>
          </a:p>
        </p:txBody>
      </p:sp>
      <p:sp>
        <p:nvSpPr>
          <p:cNvPr id="7" name="Content Placeholder 2"/>
          <p:cNvSpPr>
            <a:spLocks noGrp="1"/>
          </p:cNvSpPr>
          <p:nvPr>
            <p:ph idx="1"/>
          </p:nvPr>
        </p:nvSpPr>
        <p:spPr>
          <a:xfrm>
            <a:off x="457200" y="1395413"/>
            <a:ext cx="8229600" cy="4695825"/>
          </a:xfrm>
        </p:spPr>
        <p:txBody>
          <a:bodyPr>
            <a:normAutofit/>
          </a:bodyPr>
          <a:lstStyle/>
          <a:p>
            <a:pPr>
              <a:lnSpc>
                <a:spcPct val="80000"/>
              </a:lnSpc>
              <a:buFontTx/>
              <a:buNone/>
            </a:pPr>
            <a:r>
              <a:rPr lang="en-GB" altLang="ko-KR" sz="2400" u="sng" dirty="0" smtClean="0">
                <a:latin typeface="Arial" charset="0"/>
                <a:ea typeface="Gulim" pitchFamily="34" charset="-127"/>
              </a:rPr>
              <a:t>Statistics</a:t>
            </a:r>
            <a:r>
              <a:rPr lang="en-US" altLang="de-DE" sz="2400" u="sng" dirty="0" smtClean="0">
                <a:latin typeface="Arial" charset="0"/>
              </a:rPr>
              <a:t> at SA2 #108 </a:t>
            </a:r>
            <a:r>
              <a:rPr lang="en-US" altLang="de-DE" sz="1900" u="sng" dirty="0" smtClean="0">
                <a:latin typeface="Arial" charset="0"/>
              </a:rPr>
              <a:t>:</a:t>
            </a:r>
          </a:p>
          <a:p>
            <a:pPr>
              <a:lnSpc>
                <a:spcPct val="80000"/>
              </a:lnSpc>
            </a:pPr>
            <a:r>
              <a:rPr lang="en-GB" altLang="ko-KR" sz="2000" dirty="0" smtClean="0">
                <a:solidFill>
                  <a:srgbClr val="FF0000"/>
                </a:solidFill>
                <a:latin typeface="Arial" charset="0"/>
                <a:ea typeface="Gulim" pitchFamily="34" charset="-127"/>
              </a:rPr>
              <a:t>175</a:t>
            </a:r>
            <a:r>
              <a:rPr lang="en-GB" altLang="ko-KR" sz="2000" dirty="0" smtClean="0">
                <a:solidFill>
                  <a:srgbClr val="000000"/>
                </a:solidFill>
                <a:latin typeface="Arial" charset="0"/>
                <a:ea typeface="Gulim" pitchFamily="34" charset="-127"/>
              </a:rPr>
              <a:t> delegates attended SA2 #</a:t>
            </a:r>
            <a:r>
              <a:rPr lang="en-GB" altLang="ko-KR" sz="2000" dirty="0" smtClean="0">
                <a:solidFill>
                  <a:srgbClr val="FF0000"/>
                </a:solidFill>
                <a:latin typeface="Arial" charset="0"/>
                <a:ea typeface="Gulim" pitchFamily="34" charset="-127"/>
              </a:rPr>
              <a:t>108</a:t>
            </a:r>
            <a:endParaRPr lang="en-GB" altLang="ko-KR" sz="2000" u="sng" dirty="0" smtClean="0">
              <a:solidFill>
                <a:srgbClr val="FF0000"/>
              </a:solidFill>
              <a:latin typeface="Arial" charset="0"/>
              <a:ea typeface="Gulim" pitchFamily="34" charset="-127"/>
            </a:endParaRPr>
          </a:p>
          <a:p>
            <a:pPr lvl="1">
              <a:lnSpc>
                <a:spcPct val="80000"/>
              </a:lnSpc>
            </a:pPr>
            <a:r>
              <a:rPr lang="en-US" altLang="ko-KR" sz="1600" dirty="0" smtClean="0">
                <a:solidFill>
                  <a:srgbClr val="FF0000"/>
                </a:solidFill>
                <a:latin typeface="Arial" charset="0"/>
                <a:ea typeface="Gulim" pitchFamily="34" charset="-127"/>
                <a:cs typeface="Arial" charset="0"/>
              </a:rPr>
              <a:t>663</a:t>
            </a:r>
            <a:r>
              <a:rPr lang="en-US" altLang="ko-KR" sz="1600" dirty="0" smtClean="0">
                <a:latin typeface="Arial" charset="0"/>
                <a:ea typeface="Gulim" pitchFamily="34" charset="-127"/>
                <a:cs typeface="Arial" charset="0"/>
              </a:rPr>
              <a:t> Submitted documents, </a:t>
            </a:r>
            <a:r>
              <a:rPr lang="en-GB" altLang="ko-KR" sz="1600" dirty="0" smtClean="0">
                <a:solidFill>
                  <a:srgbClr val="FF0000"/>
                </a:solidFill>
                <a:latin typeface="Arial" charset="0"/>
                <a:ea typeface="Gulim" pitchFamily="34" charset="-127"/>
                <a:cs typeface="Arial" charset="0"/>
              </a:rPr>
              <a:t>589</a:t>
            </a:r>
            <a:r>
              <a:rPr lang="en-GB" altLang="ko-KR" sz="1600" dirty="0" smtClean="0">
                <a:solidFill>
                  <a:srgbClr val="000000"/>
                </a:solidFill>
                <a:latin typeface="Arial" charset="0"/>
                <a:ea typeface="Gulim" pitchFamily="34" charset="-127"/>
                <a:cs typeface="Arial" charset="0"/>
              </a:rPr>
              <a:t> </a:t>
            </a:r>
            <a:r>
              <a:rPr lang="en-US" altLang="ko-KR" sz="1600" dirty="0" err="1" smtClean="0">
                <a:latin typeface="Arial" charset="0"/>
                <a:ea typeface="Gulim" pitchFamily="34" charset="-127"/>
              </a:rPr>
              <a:t>Tdocs</a:t>
            </a:r>
            <a:r>
              <a:rPr lang="en-US" altLang="ko-KR" sz="1600" dirty="0" smtClean="0">
                <a:latin typeface="Arial" charset="0"/>
                <a:ea typeface="Gulim" pitchFamily="34" charset="-127"/>
              </a:rPr>
              <a:t> handled (including revisions), including</a:t>
            </a:r>
          </a:p>
          <a:p>
            <a:pPr lvl="2">
              <a:lnSpc>
                <a:spcPct val="80000"/>
              </a:lnSpc>
            </a:pPr>
            <a:r>
              <a:rPr lang="en-GB" altLang="ko-KR" sz="1400" dirty="0" smtClean="0">
                <a:solidFill>
                  <a:srgbClr val="FF0000"/>
                </a:solidFill>
                <a:latin typeface="Arial" charset="0"/>
                <a:ea typeface="Gulim" pitchFamily="34" charset="-127"/>
              </a:rPr>
              <a:t>173</a:t>
            </a:r>
            <a:r>
              <a:rPr lang="en-GB" altLang="ko-KR" sz="1400" dirty="0" smtClean="0">
                <a:solidFill>
                  <a:srgbClr val="000000"/>
                </a:solidFill>
                <a:latin typeface="Arial" charset="0"/>
                <a:ea typeface="Gulim" pitchFamily="34" charset="-127"/>
              </a:rPr>
              <a:t> </a:t>
            </a:r>
            <a:r>
              <a:rPr lang="en-US" altLang="ko-KR" sz="1400" dirty="0" smtClean="0">
                <a:latin typeface="Arial" charset="0"/>
                <a:ea typeface="Gulim" pitchFamily="34" charset="-127"/>
              </a:rPr>
              <a:t>CRs (including revisions)</a:t>
            </a:r>
          </a:p>
          <a:p>
            <a:pPr lvl="2">
              <a:lnSpc>
                <a:spcPct val="80000"/>
              </a:lnSpc>
            </a:pPr>
            <a:r>
              <a:rPr lang="en-US" altLang="ko-KR" sz="1400" dirty="0" smtClean="0">
                <a:latin typeface="Arial" charset="0"/>
                <a:ea typeface="Gulim" pitchFamily="34" charset="-127"/>
              </a:rPr>
              <a:t>  </a:t>
            </a:r>
            <a:r>
              <a:rPr lang="en-US" altLang="ko-KR" sz="1400" dirty="0" smtClean="0">
                <a:solidFill>
                  <a:srgbClr val="FF0000"/>
                </a:solidFill>
                <a:latin typeface="Arial" charset="0"/>
                <a:ea typeface="Gulim" pitchFamily="34" charset="-127"/>
              </a:rPr>
              <a:t>45</a:t>
            </a:r>
            <a:r>
              <a:rPr lang="en-US" altLang="ko-KR" sz="1400" dirty="0" smtClean="0">
                <a:latin typeface="Arial" charset="0"/>
                <a:ea typeface="Gulim" pitchFamily="34" charset="-127"/>
              </a:rPr>
              <a:t> Incoming LSs, of which </a:t>
            </a:r>
            <a:r>
              <a:rPr lang="en-GB" altLang="ko-KR" sz="1400" dirty="0" smtClean="0">
                <a:solidFill>
                  <a:srgbClr val="FF0000"/>
                </a:solidFill>
                <a:latin typeface="Arial" charset="0"/>
                <a:ea typeface="Gulim" pitchFamily="34" charset="-127"/>
              </a:rPr>
              <a:t>7</a:t>
            </a:r>
            <a:r>
              <a:rPr lang="en-GB" altLang="ko-KR" sz="1400" dirty="0" smtClean="0">
                <a:solidFill>
                  <a:srgbClr val="000000"/>
                </a:solidFill>
                <a:latin typeface="Arial" charset="0"/>
                <a:ea typeface="Gulim" pitchFamily="34" charset="-127"/>
              </a:rPr>
              <a:t> </a:t>
            </a:r>
            <a:r>
              <a:rPr lang="en-US" altLang="ko-KR" sz="1400" dirty="0" smtClean="0">
                <a:latin typeface="Arial" charset="0"/>
                <a:ea typeface="Gulim" pitchFamily="34" charset="-127"/>
              </a:rPr>
              <a:t>were postponed</a:t>
            </a:r>
          </a:p>
          <a:p>
            <a:pPr lvl="2">
              <a:lnSpc>
                <a:spcPct val="80000"/>
              </a:lnSpc>
            </a:pPr>
            <a:r>
              <a:rPr lang="de-DE" altLang="ko-KR" sz="1400" dirty="0" smtClean="0">
                <a:latin typeface="Arial" charset="0"/>
                <a:ea typeface="Gulim" pitchFamily="34" charset="-127"/>
              </a:rPr>
              <a:t>    </a:t>
            </a:r>
            <a:r>
              <a:rPr lang="de-DE" altLang="ko-KR" sz="1400" dirty="0" smtClean="0">
                <a:solidFill>
                  <a:srgbClr val="FF0000"/>
                </a:solidFill>
                <a:latin typeface="Arial" charset="0"/>
                <a:ea typeface="Gulim" pitchFamily="34" charset="-127"/>
              </a:rPr>
              <a:t>12</a:t>
            </a:r>
            <a:r>
              <a:rPr lang="de-DE" altLang="ko-KR" sz="1400" dirty="0" smtClean="0">
                <a:latin typeface="Arial" charset="0"/>
                <a:ea typeface="Gulim" pitchFamily="34" charset="-127"/>
              </a:rPr>
              <a:t> </a:t>
            </a:r>
            <a:r>
              <a:rPr lang="en-US" altLang="ko-KR" sz="1400" dirty="0" smtClean="0">
                <a:latin typeface="Arial" charset="0"/>
                <a:ea typeface="Gulim" pitchFamily="34" charset="-127"/>
              </a:rPr>
              <a:t>Outgoing LSs Approved</a:t>
            </a:r>
          </a:p>
          <a:p>
            <a:pPr lvl="1">
              <a:lnSpc>
                <a:spcPct val="80000"/>
              </a:lnSpc>
            </a:pPr>
            <a:r>
              <a:rPr lang="en-GB" altLang="ko-KR" sz="1600" dirty="0" smtClean="0">
                <a:solidFill>
                  <a:srgbClr val="000000"/>
                </a:solidFill>
                <a:latin typeface="Arial" charset="0"/>
                <a:ea typeface="Gulim" pitchFamily="34" charset="-127"/>
              </a:rPr>
              <a:t>  </a:t>
            </a:r>
            <a:r>
              <a:rPr lang="en-GB" altLang="ko-KR" sz="1600" dirty="0" smtClean="0">
                <a:solidFill>
                  <a:srgbClr val="FF0000"/>
                </a:solidFill>
                <a:latin typeface="Arial" charset="0"/>
                <a:ea typeface="Gulim" pitchFamily="34" charset="-127"/>
              </a:rPr>
              <a:t>74</a:t>
            </a:r>
            <a:r>
              <a:rPr lang="en-GB" altLang="ko-KR" sz="1600" dirty="0" smtClean="0">
                <a:solidFill>
                  <a:srgbClr val="000000"/>
                </a:solidFill>
                <a:latin typeface="Arial" charset="0"/>
                <a:ea typeface="Gulim" pitchFamily="34" charset="-127"/>
              </a:rPr>
              <a:t> </a:t>
            </a:r>
            <a:r>
              <a:rPr lang="en-US" altLang="ko-KR" sz="1600" dirty="0" err="1" smtClean="0">
                <a:latin typeface="Arial" charset="0"/>
                <a:ea typeface="Gulim" pitchFamily="34" charset="-127"/>
              </a:rPr>
              <a:t>Tdocs</a:t>
            </a:r>
            <a:r>
              <a:rPr lang="en-US" altLang="ko-KR" sz="1600" dirty="0" smtClean="0">
                <a:latin typeface="Arial" charset="0"/>
                <a:ea typeface="Gulim" pitchFamily="34" charset="-127"/>
              </a:rPr>
              <a:t> postponed / not handled</a:t>
            </a:r>
          </a:p>
          <a:p>
            <a:pPr>
              <a:lnSpc>
                <a:spcPct val="80000"/>
              </a:lnSpc>
            </a:pPr>
            <a:r>
              <a:rPr lang="en-US" altLang="ko-KR" sz="2000" dirty="0" smtClean="0">
                <a:latin typeface="Arial" charset="0"/>
                <a:ea typeface="Gulim" pitchFamily="34" charset="-127"/>
              </a:rPr>
              <a:t> Total CRs agreed: </a:t>
            </a:r>
            <a:r>
              <a:rPr lang="de-DE" altLang="ko-KR" sz="2000" dirty="0" smtClean="0">
                <a:solidFill>
                  <a:srgbClr val="FF0000"/>
                </a:solidFill>
                <a:latin typeface="Arial" charset="0"/>
                <a:ea typeface="Gulim" pitchFamily="34" charset="-127"/>
              </a:rPr>
              <a:t>46</a:t>
            </a:r>
            <a:r>
              <a:rPr lang="de-DE" altLang="ko-KR" sz="2000" dirty="0" smtClean="0">
                <a:solidFill>
                  <a:srgbClr val="000000"/>
                </a:solidFill>
                <a:latin typeface="Arial" charset="0"/>
                <a:ea typeface="Gulim" pitchFamily="34" charset="-127"/>
              </a:rPr>
              <a:t> </a:t>
            </a:r>
          </a:p>
          <a:p>
            <a:pPr>
              <a:lnSpc>
                <a:spcPct val="80000"/>
              </a:lnSpc>
              <a:buFont typeface="Arial" charset="0"/>
              <a:buNone/>
            </a:pPr>
            <a:endParaRPr lang="en-US" altLang="ko-KR" sz="2000" b="1" dirty="0" smtClean="0">
              <a:latin typeface="Arial" charset="0"/>
              <a:ea typeface="Gulim" pitchFamily="34" charset="-127"/>
            </a:endParaRPr>
          </a:p>
          <a:p>
            <a:pPr>
              <a:lnSpc>
                <a:spcPct val="80000"/>
              </a:lnSpc>
              <a:buFontTx/>
              <a:buNone/>
            </a:pPr>
            <a:r>
              <a:rPr lang="en-GB" altLang="ko-KR" sz="2400" u="sng" dirty="0" smtClean="0">
                <a:latin typeface="Arial" charset="0"/>
                <a:ea typeface="Gulim" pitchFamily="34" charset="-127"/>
              </a:rPr>
              <a:t>Statistics</a:t>
            </a:r>
            <a:r>
              <a:rPr lang="en-US" altLang="de-DE" sz="2400" u="sng" dirty="0" smtClean="0">
                <a:latin typeface="Arial" charset="0"/>
              </a:rPr>
              <a:t> at SA2 #109 </a:t>
            </a:r>
            <a:r>
              <a:rPr lang="en-US" altLang="de-DE" sz="1900" u="sng" dirty="0" smtClean="0">
                <a:latin typeface="Arial" charset="0"/>
              </a:rPr>
              <a:t>:</a:t>
            </a:r>
          </a:p>
          <a:p>
            <a:pPr>
              <a:lnSpc>
                <a:spcPct val="80000"/>
              </a:lnSpc>
            </a:pPr>
            <a:r>
              <a:rPr lang="en-GB" altLang="ko-KR" sz="2000" dirty="0" smtClean="0">
                <a:solidFill>
                  <a:srgbClr val="FF0000"/>
                </a:solidFill>
                <a:latin typeface="Arial" charset="0"/>
                <a:ea typeface="Gulim" pitchFamily="34" charset="-127"/>
              </a:rPr>
              <a:t>182</a:t>
            </a:r>
            <a:r>
              <a:rPr lang="en-GB" altLang="ko-KR" sz="2000" dirty="0" smtClean="0">
                <a:solidFill>
                  <a:srgbClr val="000000"/>
                </a:solidFill>
                <a:latin typeface="Arial" charset="0"/>
                <a:ea typeface="Gulim" pitchFamily="34" charset="-127"/>
              </a:rPr>
              <a:t> delegates attended SA2 #</a:t>
            </a:r>
            <a:r>
              <a:rPr lang="en-GB" altLang="ko-KR" sz="2000" dirty="0" smtClean="0">
                <a:solidFill>
                  <a:srgbClr val="FF0000"/>
                </a:solidFill>
                <a:latin typeface="Arial" charset="0"/>
                <a:ea typeface="Gulim" pitchFamily="34" charset="-127"/>
              </a:rPr>
              <a:t>109</a:t>
            </a:r>
            <a:endParaRPr lang="en-GB" altLang="ko-KR" sz="2000" u="sng" dirty="0" smtClean="0">
              <a:solidFill>
                <a:srgbClr val="FF0000"/>
              </a:solidFill>
              <a:latin typeface="Arial" charset="0"/>
              <a:ea typeface="Gulim" pitchFamily="34" charset="-127"/>
            </a:endParaRPr>
          </a:p>
          <a:p>
            <a:pPr lvl="1">
              <a:lnSpc>
                <a:spcPct val="80000"/>
              </a:lnSpc>
            </a:pPr>
            <a:r>
              <a:rPr lang="en-US" altLang="ko-KR" sz="1600" dirty="0" smtClean="0">
                <a:solidFill>
                  <a:srgbClr val="FF0000"/>
                </a:solidFill>
                <a:latin typeface="Arial" charset="0"/>
                <a:ea typeface="Gulim" pitchFamily="34" charset="-127"/>
              </a:rPr>
              <a:t>658</a:t>
            </a:r>
            <a:r>
              <a:rPr lang="en-US" altLang="ko-KR" sz="1600" dirty="0" smtClean="0">
                <a:latin typeface="Arial" charset="0"/>
                <a:ea typeface="Gulim" pitchFamily="34" charset="-127"/>
              </a:rPr>
              <a:t> Submitted documents, </a:t>
            </a:r>
            <a:r>
              <a:rPr lang="en-GB" altLang="ko-KR" sz="1600" dirty="0" smtClean="0">
                <a:solidFill>
                  <a:srgbClr val="FF0000"/>
                </a:solidFill>
                <a:latin typeface="Arial" charset="0"/>
                <a:ea typeface="Gulim" pitchFamily="34" charset="-127"/>
              </a:rPr>
              <a:t>593</a:t>
            </a:r>
            <a:r>
              <a:rPr lang="en-GB" altLang="ko-KR" sz="1600" dirty="0" smtClean="0">
                <a:solidFill>
                  <a:srgbClr val="000000"/>
                </a:solidFill>
                <a:latin typeface="Arial" charset="0"/>
                <a:ea typeface="Gulim" pitchFamily="34" charset="-127"/>
              </a:rPr>
              <a:t> </a:t>
            </a:r>
            <a:r>
              <a:rPr lang="en-US" altLang="ko-KR" sz="1600" dirty="0" err="1" smtClean="0">
                <a:latin typeface="Arial" charset="0"/>
                <a:ea typeface="Gulim" pitchFamily="34" charset="-127"/>
              </a:rPr>
              <a:t>Tdocs</a:t>
            </a:r>
            <a:r>
              <a:rPr lang="en-US" altLang="ko-KR" sz="1600" dirty="0" smtClean="0">
                <a:latin typeface="Arial" charset="0"/>
                <a:ea typeface="Gulim" pitchFamily="34" charset="-127"/>
              </a:rPr>
              <a:t> handled (including revisions), including</a:t>
            </a:r>
          </a:p>
          <a:p>
            <a:pPr lvl="2">
              <a:lnSpc>
                <a:spcPct val="80000"/>
              </a:lnSpc>
            </a:pPr>
            <a:r>
              <a:rPr lang="en-GB" altLang="ko-KR" sz="1400" dirty="0" smtClean="0">
                <a:solidFill>
                  <a:srgbClr val="FF0000"/>
                </a:solidFill>
                <a:latin typeface="Arial" charset="0"/>
                <a:ea typeface="Gulim" pitchFamily="34" charset="-127"/>
              </a:rPr>
              <a:t>220</a:t>
            </a:r>
            <a:r>
              <a:rPr lang="en-GB" altLang="ko-KR" sz="1400" dirty="0" smtClean="0">
                <a:solidFill>
                  <a:srgbClr val="000000"/>
                </a:solidFill>
                <a:latin typeface="Arial" charset="0"/>
                <a:ea typeface="Gulim" pitchFamily="34" charset="-127"/>
              </a:rPr>
              <a:t> </a:t>
            </a:r>
            <a:r>
              <a:rPr lang="en-US" altLang="ko-KR" sz="1400" dirty="0" smtClean="0">
                <a:latin typeface="Arial" charset="0"/>
                <a:ea typeface="Gulim" pitchFamily="34" charset="-127"/>
              </a:rPr>
              <a:t>CRs (including revisions)</a:t>
            </a:r>
          </a:p>
          <a:p>
            <a:pPr lvl="2">
              <a:lnSpc>
                <a:spcPct val="80000"/>
              </a:lnSpc>
            </a:pPr>
            <a:r>
              <a:rPr lang="en-US" altLang="ko-KR" sz="1400" dirty="0" smtClean="0">
                <a:latin typeface="Arial" charset="0"/>
                <a:ea typeface="Gulim" pitchFamily="34" charset="-127"/>
              </a:rPr>
              <a:t>  </a:t>
            </a:r>
            <a:r>
              <a:rPr lang="en-US" altLang="ko-KR" sz="1400" dirty="0" smtClean="0">
                <a:solidFill>
                  <a:srgbClr val="FF0000"/>
                </a:solidFill>
                <a:latin typeface="Arial" charset="0"/>
                <a:ea typeface="Gulim" pitchFamily="34" charset="-127"/>
              </a:rPr>
              <a:t>44</a:t>
            </a:r>
            <a:r>
              <a:rPr lang="en-US" altLang="ko-KR" sz="1400" dirty="0" smtClean="0">
                <a:latin typeface="Arial" charset="0"/>
                <a:ea typeface="Gulim" pitchFamily="34" charset="-127"/>
              </a:rPr>
              <a:t> Incoming LSs, of which </a:t>
            </a:r>
            <a:r>
              <a:rPr lang="en-GB" altLang="ko-KR" sz="1400" dirty="0" smtClean="0">
                <a:solidFill>
                  <a:srgbClr val="FF0000"/>
                </a:solidFill>
                <a:latin typeface="Arial" charset="0"/>
                <a:ea typeface="Gulim" pitchFamily="34" charset="-127"/>
              </a:rPr>
              <a:t>11</a:t>
            </a:r>
            <a:r>
              <a:rPr lang="en-GB" altLang="ko-KR" sz="1400" dirty="0" smtClean="0">
                <a:solidFill>
                  <a:srgbClr val="000000"/>
                </a:solidFill>
                <a:latin typeface="Arial" charset="0"/>
                <a:ea typeface="Gulim" pitchFamily="34" charset="-127"/>
              </a:rPr>
              <a:t> </a:t>
            </a:r>
            <a:r>
              <a:rPr lang="en-US" altLang="ko-KR" sz="1400" dirty="0" smtClean="0">
                <a:latin typeface="Arial" charset="0"/>
                <a:ea typeface="Gulim" pitchFamily="34" charset="-127"/>
              </a:rPr>
              <a:t>were postponed</a:t>
            </a:r>
          </a:p>
          <a:p>
            <a:pPr lvl="2">
              <a:lnSpc>
                <a:spcPct val="80000"/>
              </a:lnSpc>
            </a:pPr>
            <a:r>
              <a:rPr lang="de-DE" altLang="ko-KR" sz="1400" dirty="0" smtClean="0">
                <a:latin typeface="Arial" charset="0"/>
                <a:ea typeface="Gulim" pitchFamily="34" charset="-127"/>
              </a:rPr>
              <a:t>    </a:t>
            </a:r>
            <a:r>
              <a:rPr lang="de-DE" altLang="ko-KR" sz="1400" dirty="0" smtClean="0">
                <a:solidFill>
                  <a:srgbClr val="FF0000"/>
                </a:solidFill>
                <a:latin typeface="Arial" charset="0"/>
                <a:ea typeface="Gulim" pitchFamily="34" charset="-127"/>
              </a:rPr>
              <a:t>12</a:t>
            </a:r>
            <a:r>
              <a:rPr lang="de-DE" altLang="ko-KR" sz="1400" dirty="0" smtClean="0">
                <a:latin typeface="Arial" charset="0"/>
                <a:ea typeface="Gulim" pitchFamily="34" charset="-127"/>
              </a:rPr>
              <a:t> </a:t>
            </a:r>
            <a:r>
              <a:rPr lang="en-US" altLang="ko-KR" sz="1400" dirty="0" smtClean="0">
                <a:latin typeface="Arial" charset="0"/>
                <a:ea typeface="Gulim" pitchFamily="34" charset="-127"/>
              </a:rPr>
              <a:t>Outgoing LSs Approved</a:t>
            </a:r>
          </a:p>
          <a:p>
            <a:pPr lvl="1">
              <a:lnSpc>
                <a:spcPct val="80000"/>
              </a:lnSpc>
            </a:pPr>
            <a:r>
              <a:rPr lang="en-GB" altLang="ko-KR" sz="1600" dirty="0" smtClean="0">
                <a:solidFill>
                  <a:srgbClr val="000000"/>
                </a:solidFill>
                <a:latin typeface="Arial" charset="0"/>
                <a:ea typeface="Gulim" pitchFamily="34" charset="-127"/>
              </a:rPr>
              <a:t>  </a:t>
            </a:r>
            <a:r>
              <a:rPr lang="en-GB" altLang="ko-KR" sz="1600" dirty="0" smtClean="0">
                <a:solidFill>
                  <a:srgbClr val="FF0000"/>
                </a:solidFill>
                <a:latin typeface="Arial" charset="0"/>
                <a:ea typeface="Gulim" pitchFamily="34" charset="-127"/>
              </a:rPr>
              <a:t>65</a:t>
            </a:r>
            <a:r>
              <a:rPr lang="en-GB" altLang="ko-KR" sz="1600" dirty="0" smtClean="0">
                <a:solidFill>
                  <a:srgbClr val="000000"/>
                </a:solidFill>
                <a:latin typeface="Arial" charset="0"/>
                <a:ea typeface="Gulim" pitchFamily="34" charset="-127"/>
              </a:rPr>
              <a:t> </a:t>
            </a:r>
            <a:r>
              <a:rPr lang="en-US" altLang="ko-KR" sz="1600" dirty="0" err="1" smtClean="0">
                <a:latin typeface="Arial" charset="0"/>
                <a:ea typeface="Gulim" pitchFamily="34" charset="-127"/>
              </a:rPr>
              <a:t>Tdocs</a:t>
            </a:r>
            <a:r>
              <a:rPr lang="en-US" altLang="ko-KR" sz="1600" dirty="0" smtClean="0">
                <a:latin typeface="Arial" charset="0"/>
                <a:ea typeface="Gulim" pitchFamily="34" charset="-127"/>
              </a:rPr>
              <a:t> postponed / not handled</a:t>
            </a:r>
          </a:p>
          <a:p>
            <a:pPr>
              <a:lnSpc>
                <a:spcPct val="80000"/>
              </a:lnSpc>
            </a:pPr>
            <a:r>
              <a:rPr lang="en-US" altLang="ko-KR" sz="2000" dirty="0" smtClean="0">
                <a:latin typeface="Arial" charset="0"/>
                <a:ea typeface="Gulim" pitchFamily="34" charset="-127"/>
              </a:rPr>
              <a:t> Total CRs agreed: </a:t>
            </a:r>
            <a:r>
              <a:rPr lang="de-DE" altLang="ko-KR" sz="2000" dirty="0" smtClean="0">
                <a:solidFill>
                  <a:srgbClr val="FF0000"/>
                </a:solidFill>
                <a:latin typeface="Arial" charset="0"/>
                <a:ea typeface="Gulim" pitchFamily="34" charset="-127"/>
              </a:rPr>
              <a:t>64</a:t>
            </a:r>
            <a:r>
              <a:rPr lang="de-DE" altLang="ko-KR" sz="2000" dirty="0" smtClean="0">
                <a:solidFill>
                  <a:srgbClr val="000000"/>
                </a:solidFill>
                <a:latin typeface="Arial" charset="0"/>
                <a:ea typeface="Gulim" pitchFamily="34" charset="-127"/>
              </a:rPr>
              <a:t> </a:t>
            </a:r>
          </a:p>
          <a:p>
            <a:pPr>
              <a:lnSpc>
                <a:spcPct val="80000"/>
              </a:lnSpc>
              <a:buFontTx/>
              <a:buNone/>
            </a:pPr>
            <a:endParaRPr lang="en-US" altLang="ko-KR" sz="2000" b="1" dirty="0" smtClean="0">
              <a:latin typeface="Arial" charset="0"/>
              <a:ea typeface="Gulim" pitchFamily="34" charset="-127"/>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a:t>1) General Aspects </a:t>
            </a:r>
            <a:r>
              <a:rPr lang="de-DE" altLang="de-DE" dirty="0" smtClean="0"/>
              <a:t>(5/8)</a:t>
            </a:r>
            <a:endParaRPr lang="de-DE" dirty="0"/>
          </a:p>
        </p:txBody>
      </p:sp>
      <p:graphicFrame>
        <p:nvGraphicFramePr>
          <p:cNvPr id="6" name="Chart 5"/>
          <p:cNvGraphicFramePr/>
          <p:nvPr/>
        </p:nvGraphicFramePr>
        <p:xfrm>
          <a:off x="616689" y="1339702"/>
          <a:ext cx="8208334" cy="48697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30408841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kern="0" dirty="0" smtClean="0"/>
              <a:t>1) General Aspects (6/8)</a:t>
            </a:r>
            <a:br>
              <a:rPr lang="de-DE" altLang="de-DE" kern="0" dirty="0" smtClean="0"/>
            </a:br>
            <a:r>
              <a:rPr lang="de-DE" altLang="de-DE" kern="0" dirty="0" smtClean="0"/>
              <a:t>Maintenance vs. Non-Maintenance</a:t>
            </a:r>
            <a:endParaRPr lang="de-DE" dirty="0"/>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endParaRPr lang="de-DE" altLang="de-DE"/>
          </a:p>
        </p:txBody>
      </p:sp>
      <p:sp>
        <p:nvSpPr>
          <p:cNvPr id="18" name="TextBox 1"/>
          <p:cNvSpPr txBox="1">
            <a:spLocks noChangeArrowheads="1"/>
          </p:cNvSpPr>
          <p:nvPr/>
        </p:nvSpPr>
        <p:spPr bwMode="auto">
          <a:xfrm>
            <a:off x="6283325" y="6346825"/>
            <a:ext cx="17113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SA2 meetings</a:t>
            </a:r>
          </a:p>
        </p:txBody>
      </p:sp>
      <p:sp>
        <p:nvSpPr>
          <p:cNvPr id="19" name="TextBox 15"/>
          <p:cNvSpPr txBox="1">
            <a:spLocks noChangeArrowheads="1"/>
          </p:cNvSpPr>
          <p:nvPr/>
        </p:nvSpPr>
        <p:spPr bwMode="auto">
          <a:xfrm rot="16200000">
            <a:off x="-965200" y="3556001"/>
            <a:ext cx="241617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Number of Sessions</a:t>
            </a:r>
          </a:p>
        </p:txBody>
      </p:sp>
      <p:cxnSp>
        <p:nvCxnSpPr>
          <p:cNvPr id="26" name="Straight Connector 11"/>
          <p:cNvCxnSpPr>
            <a:cxnSpLocks noChangeShapeType="1"/>
          </p:cNvCxnSpPr>
          <p:nvPr/>
        </p:nvCxnSpPr>
        <p:spPr bwMode="auto">
          <a:xfrm>
            <a:off x="956930" y="6110288"/>
            <a:ext cx="1190847" cy="0"/>
          </a:xfrm>
          <a:prstGeom prst="line">
            <a:avLst/>
          </a:prstGeom>
          <a:noFill/>
          <a:ln w="28575" algn="ctr">
            <a:solidFill>
              <a:srgbClr val="7030A0"/>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7" name="Straight Connector 14"/>
          <p:cNvCxnSpPr>
            <a:cxnSpLocks noChangeShapeType="1"/>
          </p:cNvCxnSpPr>
          <p:nvPr/>
        </p:nvCxnSpPr>
        <p:spPr bwMode="auto">
          <a:xfrm flipV="1">
            <a:off x="2261688" y="6116640"/>
            <a:ext cx="1159802" cy="1"/>
          </a:xfrm>
          <a:prstGeom prst="line">
            <a:avLst/>
          </a:prstGeom>
          <a:noFill/>
          <a:ln w="28575" algn="ctr">
            <a:solidFill>
              <a:srgbClr val="0070C0"/>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8" name="Straight Connector 16"/>
          <p:cNvCxnSpPr>
            <a:cxnSpLocks noChangeShapeType="1"/>
          </p:cNvCxnSpPr>
          <p:nvPr/>
        </p:nvCxnSpPr>
        <p:spPr bwMode="auto">
          <a:xfrm>
            <a:off x="4944140" y="6103088"/>
            <a:ext cx="1956390" cy="10633"/>
          </a:xfrm>
          <a:prstGeom prst="line">
            <a:avLst/>
          </a:prstGeom>
          <a:noFill/>
          <a:ln w="28575" algn="ctr">
            <a:solidFill>
              <a:srgbClr val="00B050"/>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29" name="TextBox 26"/>
          <p:cNvSpPr txBox="1">
            <a:spLocks noChangeArrowheads="1"/>
          </p:cNvSpPr>
          <p:nvPr/>
        </p:nvSpPr>
        <p:spPr bwMode="auto">
          <a:xfrm>
            <a:off x="2532004" y="6107925"/>
            <a:ext cx="88582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70C0"/>
                </a:solidFill>
                <a:latin typeface="Arial Black" pitchFamily="34" charset="0"/>
              </a:rPr>
              <a:t>Rel-10</a:t>
            </a:r>
          </a:p>
        </p:txBody>
      </p:sp>
      <p:sp>
        <p:nvSpPr>
          <p:cNvPr id="30" name="TextBox 27"/>
          <p:cNvSpPr txBox="1">
            <a:spLocks noChangeArrowheads="1"/>
          </p:cNvSpPr>
          <p:nvPr/>
        </p:nvSpPr>
        <p:spPr bwMode="auto">
          <a:xfrm>
            <a:off x="5901157" y="6094930"/>
            <a:ext cx="88582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B050"/>
                </a:solidFill>
                <a:latin typeface="Arial Black" pitchFamily="34" charset="0"/>
              </a:rPr>
              <a:t>Rel-12</a:t>
            </a:r>
          </a:p>
        </p:txBody>
      </p:sp>
      <p:cxnSp>
        <p:nvCxnSpPr>
          <p:cNvPr id="31" name="Straight Connector 31"/>
          <p:cNvCxnSpPr>
            <a:cxnSpLocks noChangeShapeType="1"/>
          </p:cNvCxnSpPr>
          <p:nvPr/>
        </p:nvCxnSpPr>
        <p:spPr bwMode="auto">
          <a:xfrm flipV="1">
            <a:off x="3553038" y="6103088"/>
            <a:ext cx="1263511" cy="13553"/>
          </a:xfrm>
          <a:prstGeom prst="line">
            <a:avLst/>
          </a:prstGeom>
          <a:noFill/>
          <a:ln w="28575" algn="ctr">
            <a:solidFill>
              <a:srgbClr val="663300"/>
            </a:solidFill>
            <a:round/>
            <a:headEnd type="oval" w="med" len="me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32" name="TextBox 33"/>
          <p:cNvSpPr txBox="1">
            <a:spLocks noChangeArrowheads="1"/>
          </p:cNvSpPr>
          <p:nvPr/>
        </p:nvSpPr>
        <p:spPr bwMode="auto">
          <a:xfrm>
            <a:off x="4012402" y="6111673"/>
            <a:ext cx="887412"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663300"/>
                </a:solidFill>
                <a:latin typeface="Arial Black" pitchFamily="34" charset="0"/>
              </a:rPr>
              <a:t>Rel-11</a:t>
            </a:r>
          </a:p>
        </p:txBody>
      </p:sp>
      <p:sp>
        <p:nvSpPr>
          <p:cNvPr id="33" name="TextBox 25"/>
          <p:cNvSpPr txBox="1">
            <a:spLocks noChangeArrowheads="1"/>
          </p:cNvSpPr>
          <p:nvPr/>
        </p:nvSpPr>
        <p:spPr bwMode="auto">
          <a:xfrm>
            <a:off x="1193167" y="6113463"/>
            <a:ext cx="750887"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7030A0"/>
                </a:solidFill>
                <a:latin typeface="Arial Black" pitchFamily="34" charset="0"/>
              </a:rPr>
              <a:t>Rel-9</a:t>
            </a:r>
          </a:p>
        </p:txBody>
      </p:sp>
      <p:sp>
        <p:nvSpPr>
          <p:cNvPr id="34" name="TextBox 27"/>
          <p:cNvSpPr txBox="1">
            <a:spLocks noChangeArrowheads="1"/>
          </p:cNvSpPr>
          <p:nvPr/>
        </p:nvSpPr>
        <p:spPr bwMode="auto">
          <a:xfrm>
            <a:off x="7514544" y="6094513"/>
            <a:ext cx="886461"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0000"/>
                </a:solidFill>
                <a:latin typeface="Arial Black" pitchFamily="34" charset="0"/>
              </a:rPr>
              <a:t>Rel-13</a:t>
            </a:r>
            <a:endParaRPr lang="de-DE" altLang="de-DE" sz="1600" dirty="0">
              <a:solidFill>
                <a:srgbClr val="FF0000"/>
              </a:solidFill>
              <a:latin typeface="Arial Black" pitchFamily="34" charset="0"/>
            </a:endParaRPr>
          </a:p>
        </p:txBody>
      </p:sp>
      <p:cxnSp>
        <p:nvCxnSpPr>
          <p:cNvPr id="35" name="Straight Connector 16"/>
          <p:cNvCxnSpPr>
            <a:cxnSpLocks noChangeShapeType="1"/>
          </p:cNvCxnSpPr>
          <p:nvPr/>
        </p:nvCxnSpPr>
        <p:spPr bwMode="auto">
          <a:xfrm flipV="1">
            <a:off x="7028121" y="6106855"/>
            <a:ext cx="1565582" cy="6866"/>
          </a:xfrm>
          <a:prstGeom prst="line">
            <a:avLst/>
          </a:prstGeom>
          <a:noFill/>
          <a:ln w="28575" algn="ctr">
            <a:solidFill>
              <a:srgbClr val="FF0000"/>
            </a:solidFill>
            <a:round/>
            <a:headEnd type="oval" w="med" len="med"/>
            <a:tailEnd type="non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cxnSp>
      <p:sp>
        <p:nvSpPr>
          <p:cNvPr id="45" name="TextBox 27"/>
          <p:cNvSpPr txBox="1">
            <a:spLocks noChangeArrowheads="1"/>
          </p:cNvSpPr>
          <p:nvPr/>
        </p:nvSpPr>
        <p:spPr bwMode="auto">
          <a:xfrm>
            <a:off x="7148784" y="2552514"/>
            <a:ext cx="1371599"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smtClean="0">
                <a:solidFill>
                  <a:srgbClr val="FF0000"/>
                </a:solidFill>
              </a:rPr>
              <a:t>Rel-12 </a:t>
            </a:r>
            <a:r>
              <a:rPr lang="de-DE" altLang="de-DE" sz="1800" b="1" dirty="0">
                <a:solidFill>
                  <a:srgbClr val="FF0000"/>
                </a:solidFill>
              </a:rPr>
              <a:t/>
            </a:r>
            <a:br>
              <a:rPr lang="de-DE" altLang="de-DE" sz="1800" b="1" dirty="0">
                <a:solidFill>
                  <a:srgbClr val="FF0000"/>
                </a:solidFill>
              </a:rPr>
            </a:br>
            <a:r>
              <a:rPr lang="de-DE" altLang="de-DE" sz="1800" b="1" dirty="0">
                <a:solidFill>
                  <a:srgbClr val="FF0000"/>
                </a:solidFill>
              </a:rPr>
              <a:t>correction</a:t>
            </a:r>
          </a:p>
        </p:txBody>
      </p:sp>
      <p:sp>
        <p:nvSpPr>
          <p:cNvPr id="10" name="Oval 9"/>
          <p:cNvSpPr/>
          <p:nvPr/>
        </p:nvSpPr>
        <p:spPr bwMode="auto">
          <a:xfrm rot="2740585">
            <a:off x="6531039" y="3921081"/>
            <a:ext cx="2361253" cy="825543"/>
          </a:xfrm>
          <a:prstGeom prst="ellipse">
            <a:avLst/>
          </a:prstGeom>
          <a:solidFill>
            <a:srgbClr val="ECF96F">
              <a:alpha val="16863"/>
            </a:srgbClr>
          </a:solid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smtClean="0">
              <a:ln>
                <a:noFill/>
              </a:ln>
              <a:solidFill>
                <a:schemeClr val="tx1"/>
              </a:solidFill>
              <a:effectLst/>
              <a:latin typeface="Arial" charset="0"/>
            </a:endParaRPr>
          </a:p>
        </p:txBody>
      </p:sp>
      <p:sp>
        <p:nvSpPr>
          <p:cNvPr id="39" name="Oval 38"/>
          <p:cNvSpPr/>
          <p:nvPr/>
        </p:nvSpPr>
        <p:spPr bwMode="auto">
          <a:xfrm rot="2231121">
            <a:off x="4905238" y="4442640"/>
            <a:ext cx="2158502" cy="592767"/>
          </a:xfrm>
          <a:prstGeom prst="ellipse">
            <a:avLst/>
          </a:prstGeom>
          <a:solidFill>
            <a:srgbClr val="ECF96F">
              <a:alpha val="16863"/>
            </a:srgbClr>
          </a:solid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smtClean="0">
              <a:ln>
                <a:noFill/>
              </a:ln>
              <a:solidFill>
                <a:schemeClr val="tx1"/>
              </a:solidFill>
              <a:effectLst/>
              <a:latin typeface="Arial" charset="0"/>
            </a:endParaRPr>
          </a:p>
        </p:txBody>
      </p:sp>
      <p:sp>
        <p:nvSpPr>
          <p:cNvPr id="41" name="Oval 40"/>
          <p:cNvSpPr/>
          <p:nvPr/>
        </p:nvSpPr>
        <p:spPr bwMode="auto">
          <a:xfrm rot="1860734">
            <a:off x="3628809" y="4548243"/>
            <a:ext cx="1702549" cy="592767"/>
          </a:xfrm>
          <a:prstGeom prst="ellipse">
            <a:avLst/>
          </a:prstGeom>
          <a:solidFill>
            <a:srgbClr val="ECF96F">
              <a:alpha val="16863"/>
            </a:srgbClr>
          </a:solidFill>
          <a:ln w="38100" cap="flat" cmpd="sng" algn="ctr">
            <a:solidFill>
              <a:srgbClr val="6633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smtClean="0">
              <a:ln>
                <a:noFill/>
              </a:ln>
              <a:solidFill>
                <a:schemeClr val="tx1"/>
              </a:solidFill>
              <a:effectLst/>
              <a:latin typeface="Arial" charset="0"/>
            </a:endParaRPr>
          </a:p>
        </p:txBody>
      </p:sp>
      <p:sp>
        <p:nvSpPr>
          <p:cNvPr id="43" name="TextBox 27"/>
          <p:cNvSpPr txBox="1">
            <a:spLocks noChangeArrowheads="1"/>
          </p:cNvSpPr>
          <p:nvPr/>
        </p:nvSpPr>
        <p:spPr bwMode="auto">
          <a:xfrm>
            <a:off x="5191786" y="3386504"/>
            <a:ext cx="1371599"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smtClean="0">
                <a:solidFill>
                  <a:srgbClr val="00B050"/>
                </a:solidFill>
              </a:rPr>
              <a:t>Rel-11 </a:t>
            </a:r>
            <a:r>
              <a:rPr lang="de-DE" altLang="de-DE" sz="1800" b="1" dirty="0">
                <a:solidFill>
                  <a:srgbClr val="00B050"/>
                </a:solidFill>
              </a:rPr>
              <a:t/>
            </a:r>
            <a:br>
              <a:rPr lang="de-DE" altLang="de-DE" sz="1800" b="1" dirty="0">
                <a:solidFill>
                  <a:srgbClr val="00B050"/>
                </a:solidFill>
              </a:rPr>
            </a:br>
            <a:r>
              <a:rPr lang="de-DE" altLang="de-DE" sz="1800" b="1" dirty="0">
                <a:solidFill>
                  <a:srgbClr val="00B050"/>
                </a:solidFill>
              </a:rPr>
              <a:t>correction</a:t>
            </a:r>
          </a:p>
        </p:txBody>
      </p:sp>
      <p:sp>
        <p:nvSpPr>
          <p:cNvPr id="44" name="TextBox 27"/>
          <p:cNvSpPr txBox="1">
            <a:spLocks noChangeArrowheads="1"/>
          </p:cNvSpPr>
          <p:nvPr/>
        </p:nvSpPr>
        <p:spPr bwMode="auto">
          <a:xfrm>
            <a:off x="3662026" y="3386505"/>
            <a:ext cx="1371599"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smtClean="0">
                <a:solidFill>
                  <a:srgbClr val="663300"/>
                </a:solidFill>
              </a:rPr>
              <a:t>Rel-10 </a:t>
            </a:r>
            <a:r>
              <a:rPr lang="de-DE" altLang="de-DE" sz="1800" b="1" dirty="0">
                <a:solidFill>
                  <a:srgbClr val="663300"/>
                </a:solidFill>
              </a:rPr>
              <a:t/>
            </a:r>
            <a:br>
              <a:rPr lang="de-DE" altLang="de-DE" sz="1800" b="1" dirty="0">
                <a:solidFill>
                  <a:srgbClr val="663300"/>
                </a:solidFill>
              </a:rPr>
            </a:br>
            <a:r>
              <a:rPr lang="de-DE" altLang="de-DE" sz="1800" b="1" dirty="0">
                <a:solidFill>
                  <a:srgbClr val="663300"/>
                </a:solidFill>
              </a:rPr>
              <a:t>correction</a:t>
            </a:r>
          </a:p>
        </p:txBody>
      </p:sp>
      <p:graphicFrame>
        <p:nvGraphicFramePr>
          <p:cNvPr id="36" name="Chart 35"/>
          <p:cNvGraphicFramePr/>
          <p:nvPr/>
        </p:nvGraphicFramePr>
        <p:xfrm>
          <a:off x="786809" y="1924494"/>
          <a:ext cx="8165805" cy="417859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803373794"/>
      </p:ext>
    </p:extLst>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772</TotalTime>
  <Words>4500</Words>
  <Application>Microsoft Office PowerPoint</Application>
  <PresentationFormat>On-screen Show (4:3)</PresentationFormat>
  <Paragraphs>1041</Paragraphs>
  <Slides>52</Slides>
  <Notes>2</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3gpp</vt:lpstr>
      <vt:lpstr>  </vt:lpstr>
      <vt:lpstr>Contents</vt:lpstr>
      <vt:lpstr>Contents</vt:lpstr>
      <vt:lpstr>1) General Aspects (1/8)</vt:lpstr>
      <vt:lpstr>1) General Aspects (2/8)</vt:lpstr>
      <vt:lpstr>1) General Aspects (3/8)</vt:lpstr>
      <vt:lpstr>1) General Aspects (4/8)</vt:lpstr>
      <vt:lpstr>1) General Aspects (5/8)</vt:lpstr>
      <vt:lpstr>1) General Aspects (6/8) Maintenance vs. Non-Maintenance</vt:lpstr>
      <vt:lpstr>1) General Aspects (7/8) Document Handling / Meeting</vt:lpstr>
      <vt:lpstr>1) General Aspects (8/8) SA2 Agreed CRs by Release / Meeting</vt:lpstr>
      <vt:lpstr>Contents</vt:lpstr>
      <vt:lpstr>2.1) Pre-Rel-12 Maintenance (1/1)</vt:lpstr>
      <vt:lpstr>Contents</vt:lpstr>
      <vt:lpstr>2.2) Rel-12 Maintenance (1/3) </vt:lpstr>
      <vt:lpstr>2.2) Rel-12 Work Maintenance (2/3)</vt:lpstr>
      <vt:lpstr>2.2) Rel-12 Work Maintenance (3/3)</vt:lpstr>
      <vt:lpstr>Contents</vt:lpstr>
      <vt:lpstr>2.3) Rel-13 Work Ongoing (1/15)</vt:lpstr>
      <vt:lpstr>2.3) Rel-13 Work Ongoing (2/15)</vt:lpstr>
      <vt:lpstr>2.3) Rel-13 Work Ongoing (3/15)</vt:lpstr>
      <vt:lpstr>2.3) Rel-13 Work Ongoing (4/15)</vt:lpstr>
      <vt:lpstr>2.3) Rel-13 Work Ongoing (5/15)</vt:lpstr>
      <vt:lpstr>2.3) Rel-13 Work Ongoing (6/15)</vt:lpstr>
      <vt:lpstr>2.3) Rel-13 Work Ongoing (7/15)</vt:lpstr>
      <vt:lpstr>2.3) Rel-13 Work Ongoing (8/15)</vt:lpstr>
      <vt:lpstr>2.3) Rel-13 Work Ongoing (9/15)</vt:lpstr>
      <vt:lpstr>2.3) Rel-13 Work Ongoing (10/15)</vt:lpstr>
      <vt:lpstr>2.3) Rel-13 Work Ongoing (11/15)</vt:lpstr>
      <vt:lpstr>2.3) Rel-13 Work Ongoing (12/15)</vt:lpstr>
      <vt:lpstr>2.3) Rel-13 Work Ongoing (13/15)</vt:lpstr>
      <vt:lpstr>2.3) Rel-13 Work Ongoing (14/15)</vt:lpstr>
      <vt:lpstr>2.3) Rel-13 Work Ongoing (15/15)</vt:lpstr>
      <vt:lpstr>2.3) Rel-13 Work Maintenance (1/3) </vt:lpstr>
      <vt:lpstr>2.2) Rel-13 Work Maintenance (2/3)</vt:lpstr>
      <vt:lpstr>Rel-13, Work ON HOLD (1/1)</vt:lpstr>
      <vt:lpstr>Contents</vt:lpstr>
      <vt:lpstr>2.4) New and Updated WIDs/SIDs and Exceptions (1/2)</vt:lpstr>
      <vt:lpstr>2.4) New and Updated WIDs/SIDs and Exceptions (2/2)</vt:lpstr>
      <vt:lpstr>SA2 Q3 Summary of budgets (1/2)</vt:lpstr>
      <vt:lpstr>SA2 Q3 Summary of budgets (2/2)</vt:lpstr>
      <vt:lpstr>Contents</vt:lpstr>
      <vt:lpstr>2.5) IETF and External SDO Normative Reference Update (1/1)</vt:lpstr>
      <vt:lpstr>Contents</vt:lpstr>
      <vt:lpstr>3) Action Items</vt:lpstr>
      <vt:lpstr>Contents</vt:lpstr>
      <vt:lpstr>4) Documents for Information and Approval</vt:lpstr>
      <vt:lpstr>Contents</vt:lpstr>
      <vt:lpstr>5) Collected Items requiring action  from SA</vt:lpstr>
      <vt:lpstr>Slide 50</vt:lpstr>
      <vt:lpstr>Abbreviations (1/2)</vt:lpstr>
      <vt:lpstr>Abbreviations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SA2 chairman</dc:creator>
  <dc:description>©3GPP 2009. All rights reserved</dc:description>
  <cp:lastModifiedBy>Frank27</cp:lastModifiedBy>
  <cp:revision>685</cp:revision>
  <dcterms:created xsi:type="dcterms:W3CDTF">2013-07-29T09:19:59Z</dcterms:created>
  <dcterms:modified xsi:type="dcterms:W3CDTF">2015-06-12T08:39:25Z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1434089345</vt:lpwstr>
  </property>
</Properties>
</file>