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743" r:id="rId2"/>
    <p:sldId id="707" r:id="rId3"/>
    <p:sldId id="708" r:id="rId4"/>
    <p:sldId id="709" r:id="rId5"/>
    <p:sldId id="712" r:id="rId6"/>
    <p:sldId id="713" r:id="rId7"/>
    <p:sldId id="807" r:id="rId8"/>
    <p:sldId id="811" r:id="rId9"/>
    <p:sldId id="812" r:id="rId10"/>
    <p:sldId id="795" r:id="rId11"/>
    <p:sldId id="816" r:id="rId12"/>
    <p:sldId id="815" r:id="rId13"/>
    <p:sldId id="817" r:id="rId14"/>
    <p:sldId id="813" r:id="rId15"/>
    <p:sldId id="814" r:id="rId16"/>
    <p:sldId id="808" r:id="rId17"/>
    <p:sldId id="818" r:id="rId18"/>
    <p:sldId id="809" r:id="rId19"/>
    <p:sldId id="614" r:id="rId20"/>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1" autoAdjust="0"/>
    <p:restoredTop sz="94971" autoAdjust="0"/>
  </p:normalViewPr>
  <p:slideViewPr>
    <p:cSldViewPr snapToGrid="0">
      <p:cViewPr>
        <p:scale>
          <a:sx n="85" d="100"/>
          <a:sy n="85" d="100"/>
        </p:scale>
        <p:origin x="-1592" y="-128"/>
      </p:cViewPr>
      <p:guideLst>
        <p:guide orient="horz" pos="2160"/>
        <p:guide pos="2880"/>
      </p:guideLst>
    </p:cSldViewPr>
  </p:slideViewPr>
  <p:outlineViewPr>
    <p:cViewPr>
      <p:scale>
        <a:sx n="33" d="100"/>
        <a:sy n="33" d="100"/>
      </p:scale>
      <p:origin x="0" y="22152"/>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08/06/15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08/06/15</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TS 23.179 has been allocated to SA2 but is as yet unused. If acceptable to SA2 it is proposed that SA6 use the number for their Stage 2 specification work.</a:t>
            </a:r>
            <a:endParaRPr lang="en-US" dirty="0"/>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14</a:t>
            </a:fld>
            <a:endParaRPr lang="en-GB" dirty="0"/>
          </a:p>
        </p:txBody>
      </p:sp>
    </p:spTree>
    <p:extLst>
      <p:ext uri="{BB962C8B-B14F-4D97-AF65-F5344CB8AC3E}">
        <p14:creationId xmlns:p14="http://schemas.microsoft.com/office/powerpoint/2010/main" val="3712310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16</a:t>
            </a:fld>
            <a:endParaRPr lang="en-GB" dirty="0"/>
          </a:p>
        </p:txBody>
      </p:sp>
    </p:spTree>
    <p:extLst>
      <p:ext uri="{BB962C8B-B14F-4D97-AF65-F5344CB8AC3E}">
        <p14:creationId xmlns:p14="http://schemas.microsoft.com/office/powerpoint/2010/main" val="2672231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agenda for the CT/SA Workshop still has</a:t>
            </a:r>
            <a:r>
              <a:rPr lang="en-US" baseline="0" dirty="0" smtClean="0"/>
              <a:t> to be </a:t>
            </a:r>
            <a:r>
              <a:rPr lang="en-US" baseline="0" dirty="0" err="1" smtClean="0"/>
              <a:t>finalised</a:t>
            </a:r>
            <a:r>
              <a:rPr lang="en-US" baseline="0" dirty="0" smtClean="0"/>
              <a:t> so the information listed on the slide is only an outline and may change</a:t>
            </a:r>
            <a:endParaRPr lang="en-US" dirty="0"/>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17</a:t>
            </a:fld>
            <a:endParaRPr lang="en-GB" dirty="0"/>
          </a:p>
        </p:txBody>
      </p:sp>
    </p:spTree>
    <p:extLst>
      <p:ext uri="{BB962C8B-B14F-4D97-AF65-F5344CB8AC3E}">
        <p14:creationId xmlns:p14="http://schemas.microsoft.com/office/powerpoint/2010/main" val="3211723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hangingPunct="0"/>
            <a:r>
              <a:rPr lang="en-GB" sz="1200" b="1" kern="1200" dirty="0" smtClean="0">
                <a:solidFill>
                  <a:schemeClr val="tx1"/>
                </a:solidFill>
                <a:effectLst/>
                <a:latin typeface="Times New Roman" pitchFamily="18" charset="0"/>
                <a:ea typeface="+mn-ea"/>
                <a:cs typeface="+mn-cs"/>
              </a:rPr>
              <a:t>10.1	Overall architecture for on-network operations</a:t>
            </a:r>
          </a:p>
          <a:p>
            <a:pPr hangingPunct="0"/>
            <a:r>
              <a:rPr lang="en-GB" sz="1200" kern="1200" dirty="0" smtClean="0">
                <a:solidFill>
                  <a:schemeClr val="tx1"/>
                </a:solidFill>
                <a:effectLst/>
                <a:latin typeface="Times New Roman" pitchFamily="18" charset="0"/>
                <a:ea typeface="+mn-ea"/>
                <a:cs typeface="+mn-cs"/>
              </a:rPr>
              <a:t>For Release 13 the MCPTT application solution developed by SA6 shall use a SIP core that is based on the 3GPP IMS reference points defined in 3GPP TS 23.228 [13] (see </a:t>
            </a:r>
            <a:r>
              <a:rPr lang="en-GB" sz="1200" kern="1200" dirty="0" err="1" smtClean="0">
                <a:solidFill>
                  <a:schemeClr val="tx1"/>
                </a:solidFill>
                <a:effectLst/>
                <a:latin typeface="Times New Roman" pitchFamily="18" charset="0"/>
                <a:ea typeface="+mn-ea"/>
                <a:cs typeface="+mn-cs"/>
              </a:rPr>
              <a:t>subclause</a:t>
            </a:r>
            <a:r>
              <a:rPr lang="en-GB" sz="1200" kern="1200" dirty="0" smtClean="0">
                <a:solidFill>
                  <a:schemeClr val="tx1"/>
                </a:solidFill>
                <a:effectLst/>
                <a:latin typeface="Times New Roman" pitchFamily="18" charset="0"/>
                <a:ea typeface="+mn-ea"/>
                <a:cs typeface="+mn-cs"/>
              </a:rPr>
              <a:t> 6.6 of this document).</a:t>
            </a:r>
          </a:p>
          <a:p>
            <a:pPr hangingPunct="0"/>
            <a:r>
              <a:rPr lang="en-GB" sz="1200" kern="1200" dirty="0" smtClean="0">
                <a:solidFill>
                  <a:schemeClr val="tx1"/>
                </a:solidFill>
                <a:effectLst/>
                <a:latin typeface="Times New Roman" pitchFamily="18" charset="0"/>
                <a:ea typeface="+mn-ea"/>
                <a:cs typeface="+mn-cs"/>
              </a:rPr>
              <a:t>This means that the SIP core is: </a:t>
            </a:r>
          </a:p>
          <a:p>
            <a:pPr hangingPunct="0"/>
            <a:r>
              <a:rPr lang="en-GB" sz="1200" kern="1200" dirty="0" smtClean="0">
                <a:solidFill>
                  <a:schemeClr val="tx1"/>
                </a:solidFill>
                <a:effectLst/>
                <a:latin typeface="Times New Roman" pitchFamily="18" charset="0"/>
                <a:ea typeface="+mn-ea"/>
                <a:cs typeface="+mn-cs"/>
              </a:rPr>
              <a:t>1.	a 3GPP IM CN subsystem; or </a:t>
            </a:r>
          </a:p>
          <a:p>
            <a:pPr hangingPunct="0"/>
            <a:r>
              <a:rPr lang="en-GB" sz="1200" kern="1200" dirty="0" smtClean="0">
                <a:solidFill>
                  <a:schemeClr val="tx1"/>
                </a:solidFill>
                <a:effectLst/>
                <a:latin typeface="Times New Roman" pitchFamily="18" charset="0"/>
                <a:ea typeface="+mn-ea"/>
                <a:cs typeface="+mn-cs"/>
              </a:rPr>
              <a:t>2.	a SIP core which internally need not comply with the architecture of 3GPP TS 23.228 [13] but where the exposed reference points, between functional entities on different equipment, are compliant to 3GPP IMS (i.e. the SIP core supports the mandatory procedures required by MCPTT and any additional options required by MCPTT).</a:t>
            </a:r>
          </a:p>
          <a:p>
            <a:pPr hangingPunct="0"/>
            <a:r>
              <a:rPr lang="en-GB" sz="1200" kern="1200" dirty="0" smtClean="0">
                <a:solidFill>
                  <a:schemeClr val="tx1"/>
                </a:solidFill>
                <a:effectLst/>
                <a:latin typeface="Times New Roman" pitchFamily="18" charset="0"/>
                <a:ea typeface="+mn-ea"/>
                <a:cs typeface="+mn-cs"/>
              </a:rPr>
              <a:t>In either case enhancements will be considered for the IM CN subsystem and IMS reference points to provide the necessary SIP core support for the MCPTT application (including considering making existing IMS mandatory procedures optional for MCPTT).</a:t>
            </a:r>
          </a:p>
          <a:p>
            <a:pPr hangingPunct="0"/>
            <a:r>
              <a:rPr lang="en-GB" sz="1200" kern="1200" dirty="0" smtClean="0">
                <a:solidFill>
                  <a:schemeClr val="tx1"/>
                </a:solidFill>
                <a:effectLst/>
                <a:latin typeface="Times New Roman" pitchFamily="18" charset="0"/>
                <a:ea typeface="+mn-ea"/>
                <a:cs typeface="+mn-cs"/>
              </a:rPr>
              <a:t>Any extensions or modifications to IMS shall be compatible with the existing Release 13 IMS.</a:t>
            </a:r>
          </a:p>
          <a:p>
            <a:pPr hangingPunct="0"/>
            <a:r>
              <a:rPr lang="en-GB" sz="1200" kern="1200" dirty="0" smtClean="0">
                <a:solidFill>
                  <a:schemeClr val="tx1"/>
                </a:solidFill>
                <a:effectLst/>
                <a:latin typeface="Times New Roman" pitchFamily="18" charset="0"/>
                <a:ea typeface="+mn-ea"/>
                <a:cs typeface="+mn-cs"/>
              </a:rPr>
              <a:t>A single set of information flows will be developed for the Release 13 MCPTT solution.</a:t>
            </a:r>
          </a:p>
          <a:p>
            <a:pPr hangingPunct="0"/>
            <a:r>
              <a:rPr lang="en-GB" sz="1200" kern="1200" dirty="0" smtClean="0">
                <a:solidFill>
                  <a:schemeClr val="tx1"/>
                </a:solidFill>
                <a:effectLst/>
                <a:latin typeface="Times New Roman" pitchFamily="18" charset="0"/>
                <a:ea typeface="+mn-ea"/>
                <a:cs typeface="+mn-cs"/>
              </a:rPr>
              <a:t>NOTE:	The Release 13 schedule may limit the set of 3GPP TS 22.179 [2] MCPTT requirements and deployment scenarios that can be met.</a:t>
            </a:r>
          </a:p>
          <a:p>
            <a:endParaRPr lang="en-US" dirty="0"/>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7</a:t>
            </a:fld>
            <a:endParaRPr lang="en-GB" dirty="0"/>
          </a:p>
        </p:txBody>
      </p:sp>
    </p:spTree>
    <p:extLst>
      <p:ext uri="{BB962C8B-B14F-4D97-AF65-F5344CB8AC3E}">
        <p14:creationId xmlns:p14="http://schemas.microsoft.com/office/powerpoint/2010/main" val="3713479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GB" dirty="0" smtClean="0"/>
              <a:t>SA6 agreed that it would concentrate on stage 2 work, and would pass all protocol work to the CT working groups as appropriate. </a:t>
            </a:r>
          </a:p>
          <a:p>
            <a:endParaRPr lang="en-US" dirty="0"/>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8</a:t>
            </a:fld>
            <a:endParaRPr lang="en-GB" dirty="0"/>
          </a:p>
        </p:txBody>
      </p:sp>
    </p:spTree>
    <p:extLst>
      <p:ext uri="{BB962C8B-B14F-4D97-AF65-F5344CB8AC3E}">
        <p14:creationId xmlns:p14="http://schemas.microsoft.com/office/powerpoint/2010/main" val="3565391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TR 23.779 v1.0.0 is b</a:t>
            </a:r>
            <a:r>
              <a:rPr lang="en-US" sz="2000" dirty="0" smtClean="0"/>
              <a:t>ased on v0.8.0 which was the output from SA6#4</a:t>
            </a:r>
          </a:p>
        </p:txBody>
      </p:sp>
      <p:sp>
        <p:nvSpPr>
          <p:cNvPr id="4" name="Slide Number Placeholder 3"/>
          <p:cNvSpPr>
            <a:spLocks noGrp="1"/>
          </p:cNvSpPr>
          <p:nvPr>
            <p:ph type="sldNum" sz="quarter" idx="10"/>
          </p:nvPr>
        </p:nvSpPr>
        <p:spPr/>
        <p:txBody>
          <a:bodyPr/>
          <a:lstStyle/>
          <a:p>
            <a:pPr>
              <a:defRPr/>
            </a:pPr>
            <a:fld id="{FB412F56-D888-4DCA-B052-C6C7BBD5FA17}" type="slidenum">
              <a:rPr lang="en-GB" smtClean="0"/>
              <a:pPr>
                <a:defRPr/>
              </a:pPr>
              <a:t>9</a:t>
            </a:fld>
            <a:endParaRPr lang="en-GB" dirty="0"/>
          </a:p>
        </p:txBody>
      </p:sp>
    </p:spTree>
    <p:extLst>
      <p:ext uri="{BB962C8B-B14F-4D97-AF65-F5344CB8AC3E}">
        <p14:creationId xmlns:p14="http://schemas.microsoft.com/office/powerpoint/2010/main" val="1288503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xmlns:p14="http://schemas.microsoft.com/office/powerpoint/2010/mai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xmlns:p14="http://schemas.microsoft.com/office/powerpoint/2010/mai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eg"/><Relationship Id="rId7"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SP-150216</a:t>
            </a: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2014</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xmlns:p14="http://schemas.microsoft.com/office/powerpoint/2010/main" spd="slow"/>
  <p:timing>
    <p:tnLst>
      <p:par>
        <p:cTn xmlns:p14="http://schemas.microsoft.com/office/powerpoint/2010/mai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US" sz="6000" b="1" dirty="0">
                <a:latin typeface="Calibri" charset="0"/>
              </a:rPr>
              <a:t>TSG SA </a:t>
            </a:r>
            <a:r>
              <a:rPr lang="en-US" sz="6000" b="1" dirty="0" smtClean="0">
                <a:latin typeface="Calibri" charset="0"/>
              </a:rPr>
              <a:t>WG6 </a:t>
            </a:r>
            <a:r>
              <a:rPr lang="en-US" sz="6000" b="1" dirty="0">
                <a:latin typeface="Calibri" charset="0"/>
              </a:rPr>
              <a:t>(</a:t>
            </a:r>
            <a:r>
              <a:rPr lang="en-US" sz="6000" b="1" dirty="0" smtClean="0">
                <a:latin typeface="Calibri" charset="0"/>
              </a:rPr>
              <a:t>SA6)</a:t>
            </a:r>
            <a:r>
              <a:rPr lang="en-US" sz="6000" b="1" dirty="0">
                <a:latin typeface="Calibri" charset="0"/>
              </a:rPr>
              <a:t/>
            </a:r>
            <a:br>
              <a:rPr lang="en-US" sz="6000" b="1" dirty="0">
                <a:latin typeface="Calibri" charset="0"/>
              </a:rPr>
            </a:br>
            <a:r>
              <a:rPr lang="en-GB" sz="5300" dirty="0" smtClean="0"/>
              <a:t>Status Report to </a:t>
            </a:r>
            <a:r>
              <a:rPr lang="en-GB" sz="5300" dirty="0"/>
              <a:t>TSG </a:t>
            </a:r>
            <a:r>
              <a:rPr lang="en-GB" sz="5300" dirty="0" smtClean="0"/>
              <a:t>SA#68</a:t>
            </a:r>
            <a:r>
              <a:rPr lang="en-GB" sz="5300" smtClean="0"/>
              <a:t/>
            </a:r>
            <a:br>
              <a:rPr lang="en-GB" sz="5300" smtClean="0"/>
            </a:br>
            <a:r>
              <a:rPr lang="en-GB" sz="5300" smtClean="0"/>
              <a:t>SP</a:t>
            </a:r>
            <a:r>
              <a:rPr lang="en-GB" sz="5300" dirty="0" smtClean="0"/>
              <a:t>-150216</a:t>
            </a:r>
            <a:endParaRPr lang="en-GB" sz="53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lstStyle/>
          <a:p>
            <a:pPr>
              <a:lnSpc>
                <a:spcPct val="80000"/>
              </a:lnSpc>
            </a:pPr>
            <a:r>
              <a:rPr lang="en-US" sz="2000" dirty="0" smtClean="0"/>
              <a:t/>
            </a:r>
            <a:br>
              <a:rPr lang="en-US" sz="2000" dirty="0" smtClean="0"/>
            </a:br>
            <a:r>
              <a:rPr lang="en-US" dirty="0" smtClean="0">
                <a:latin typeface="Arial" charset="0"/>
              </a:rPr>
              <a:t>Andrew Howell</a:t>
            </a:r>
          </a:p>
          <a:p>
            <a:pPr>
              <a:lnSpc>
                <a:spcPct val="80000"/>
              </a:lnSpc>
            </a:pPr>
            <a:r>
              <a:rPr lang="en-US" sz="2000" dirty="0" smtClean="0">
                <a:latin typeface="Arial" charset="0"/>
              </a:rPr>
              <a:t>UK Home Office</a:t>
            </a:r>
          </a:p>
          <a:p>
            <a:pPr>
              <a:lnSpc>
                <a:spcPct val="80000"/>
              </a:lnSpc>
            </a:pPr>
            <a:endParaRPr lang="en-GB" sz="2000" dirty="0" smtClean="0">
              <a:latin typeface="Arial" charset="0"/>
            </a:endParaRPr>
          </a:p>
          <a:p>
            <a:pPr eaLnBrk="1"/>
            <a:r>
              <a:rPr lang="en-GB" dirty="0" err="1" smtClean="0">
                <a:latin typeface="Arial" charset="0"/>
              </a:rPr>
              <a:t>Bernt</a:t>
            </a:r>
            <a:r>
              <a:rPr lang="en-GB" dirty="0" smtClean="0">
                <a:latin typeface="Arial" charset="0"/>
              </a:rPr>
              <a:t> </a:t>
            </a:r>
            <a:r>
              <a:rPr lang="en-GB" dirty="0" err="1" smtClean="0">
                <a:latin typeface="Arial" charset="0"/>
              </a:rPr>
              <a:t>Mattsson</a:t>
            </a:r>
            <a:endParaRPr lang="en-GB" dirty="0" smtClean="0">
              <a:latin typeface="Arial" charset="0"/>
            </a:endParaRPr>
          </a:p>
          <a:p>
            <a:pPr eaLnBrk="1"/>
            <a:r>
              <a:rPr lang="en-GB" sz="2000" dirty="0" smtClean="0">
                <a:latin typeface="Arial" charset="0"/>
              </a:rPr>
              <a:t>SA6 Secretary</a:t>
            </a: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 </a:t>
            </a:r>
            <a:r>
              <a:rPr lang="en-GB" dirty="0"/>
              <a:t>23.779 </a:t>
            </a:r>
            <a:r>
              <a:rPr lang="en-GB" dirty="0" smtClean="0"/>
              <a:t>areas of work (1/4)</a:t>
            </a:r>
            <a:endParaRPr lang="en-GB" dirty="0"/>
          </a:p>
        </p:txBody>
      </p:sp>
      <p:sp>
        <p:nvSpPr>
          <p:cNvPr id="3" name="Content Placeholder 2"/>
          <p:cNvSpPr>
            <a:spLocks noGrp="1"/>
          </p:cNvSpPr>
          <p:nvPr>
            <p:ph idx="1"/>
          </p:nvPr>
        </p:nvSpPr>
        <p:spPr/>
        <p:txBody>
          <a:bodyPr/>
          <a:lstStyle/>
          <a:p>
            <a:r>
              <a:rPr lang="en-GB" sz="2400" dirty="0"/>
              <a:t>C</a:t>
            </a:r>
            <a:r>
              <a:rPr lang="en-GB" sz="2400" dirty="0" smtClean="0"/>
              <a:t>andidate solutions in clause 5, including:</a:t>
            </a:r>
          </a:p>
          <a:p>
            <a:pPr lvl="1"/>
            <a:r>
              <a:rPr lang="en-US" sz="2000" dirty="0" smtClean="0"/>
              <a:t>Private </a:t>
            </a:r>
            <a:r>
              <a:rPr lang="en-US" sz="2000" dirty="0"/>
              <a:t>call </a:t>
            </a:r>
            <a:r>
              <a:rPr lang="en-US" sz="2000" dirty="0" smtClean="0"/>
              <a:t>with </a:t>
            </a:r>
            <a:r>
              <a:rPr lang="en-US" sz="2000" dirty="0"/>
              <a:t>and without floor </a:t>
            </a:r>
            <a:r>
              <a:rPr lang="en-US" sz="2000" dirty="0" smtClean="0"/>
              <a:t>control</a:t>
            </a:r>
          </a:p>
          <a:p>
            <a:pPr lvl="2"/>
            <a:r>
              <a:rPr lang="en-US" sz="1800" dirty="0" smtClean="0"/>
              <a:t>Manual commencement</a:t>
            </a:r>
          </a:p>
          <a:p>
            <a:pPr lvl="2"/>
            <a:r>
              <a:rPr lang="en-US" sz="1800" dirty="0" smtClean="0"/>
              <a:t>Automatic commencement</a:t>
            </a:r>
          </a:p>
          <a:p>
            <a:pPr lvl="1"/>
            <a:r>
              <a:rPr lang="en-US" sz="2000" dirty="0"/>
              <a:t>Group call in pre-arranged mode for on-network </a:t>
            </a:r>
            <a:r>
              <a:rPr lang="en-US" sz="2000" dirty="0" smtClean="0"/>
              <a:t>MCPTT</a:t>
            </a:r>
          </a:p>
          <a:p>
            <a:pPr lvl="1"/>
            <a:r>
              <a:rPr lang="en-US" sz="2000" dirty="0"/>
              <a:t>Group call with chat model for on-network MCPTT</a:t>
            </a:r>
            <a:endParaRPr lang="en-GB" sz="2000" dirty="0" smtClean="0"/>
          </a:p>
          <a:p>
            <a:pPr lvl="1"/>
            <a:r>
              <a:rPr lang="en-GB" sz="2000" dirty="0" smtClean="0"/>
              <a:t>Late </a:t>
            </a:r>
            <a:r>
              <a:rPr lang="en-GB" sz="2000" dirty="0"/>
              <a:t>Call Entry </a:t>
            </a:r>
            <a:endParaRPr lang="en-GB" sz="2000" dirty="0" smtClean="0"/>
          </a:p>
          <a:p>
            <a:pPr lvl="1"/>
            <a:r>
              <a:rPr lang="en-GB" sz="2000" dirty="0"/>
              <a:t>Resource allocation in MCPTT Group call setup (unicast) </a:t>
            </a:r>
            <a:endParaRPr lang="en-GB" sz="2000" dirty="0" smtClean="0"/>
          </a:p>
          <a:p>
            <a:pPr lvl="1"/>
            <a:r>
              <a:rPr lang="en-GB" sz="2000" dirty="0"/>
              <a:t>Floor Control </a:t>
            </a:r>
            <a:endParaRPr lang="en-GB" sz="2000" dirty="0" smtClean="0"/>
          </a:p>
          <a:p>
            <a:pPr lvl="1"/>
            <a:r>
              <a:rPr lang="en-GB" sz="2000" dirty="0"/>
              <a:t>Off-network Discovery and Floor Control </a:t>
            </a:r>
            <a:endParaRPr lang="en-GB" sz="2000" dirty="0" smtClean="0"/>
          </a:p>
          <a:p>
            <a:pPr lvl="1"/>
            <a:r>
              <a:rPr lang="en-GB" sz="2000" dirty="0"/>
              <a:t>Resource allocation in the MCPTT Group call setup (MBMS) </a:t>
            </a:r>
          </a:p>
          <a:p>
            <a:pPr lvl="1"/>
            <a:r>
              <a:rPr lang="en-GB" sz="2000" dirty="0"/>
              <a:t>MCPTT architecture over non-trusted SIP core </a:t>
            </a:r>
          </a:p>
          <a:p>
            <a:pPr lvl="1"/>
            <a:r>
              <a:rPr lang="en-GB" sz="2000" dirty="0"/>
              <a:t>Off-Network MCPTT </a:t>
            </a:r>
          </a:p>
        </p:txBody>
      </p:sp>
    </p:spTree>
    <p:extLst>
      <p:ext uri="{BB962C8B-B14F-4D97-AF65-F5344CB8AC3E}">
        <p14:creationId xmlns:p14="http://schemas.microsoft.com/office/powerpoint/2010/main" val="256527934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 23.779 areas of work (2/4)</a:t>
            </a:r>
            <a:endParaRPr lang="en-US" dirty="0"/>
          </a:p>
        </p:txBody>
      </p:sp>
      <p:sp>
        <p:nvSpPr>
          <p:cNvPr id="3" name="Content Placeholder 2"/>
          <p:cNvSpPr>
            <a:spLocks noGrp="1"/>
          </p:cNvSpPr>
          <p:nvPr>
            <p:ph idx="1"/>
          </p:nvPr>
        </p:nvSpPr>
        <p:spPr/>
        <p:txBody>
          <a:bodyPr/>
          <a:lstStyle/>
          <a:p>
            <a:r>
              <a:rPr lang="en-GB" sz="2400" dirty="0"/>
              <a:t>F</a:t>
            </a:r>
            <a:r>
              <a:rPr lang="en-GB" sz="2400" dirty="0" smtClean="0"/>
              <a:t>unctional diagram aspects in clause 6, including:</a:t>
            </a:r>
          </a:p>
          <a:p>
            <a:pPr lvl="1"/>
            <a:r>
              <a:rPr lang="en-GB" sz="2000" dirty="0" smtClean="0"/>
              <a:t>Off-Network functional model description </a:t>
            </a:r>
          </a:p>
          <a:p>
            <a:pPr lvl="1"/>
            <a:r>
              <a:rPr lang="en-GB" sz="2000" dirty="0" smtClean="0"/>
              <a:t>On-Network functional model description </a:t>
            </a:r>
          </a:p>
          <a:p>
            <a:pPr lvl="1"/>
            <a:r>
              <a:rPr lang="en-GB" sz="2000" dirty="0" smtClean="0"/>
              <a:t>Identities in MCPTT </a:t>
            </a:r>
          </a:p>
          <a:p>
            <a:pPr lvl="1"/>
            <a:r>
              <a:rPr lang="en-GB" sz="2000" dirty="0" smtClean="0"/>
              <a:t>Update of database and other SIP Core functionality </a:t>
            </a:r>
          </a:p>
          <a:p>
            <a:pPr lvl="1"/>
            <a:r>
              <a:rPr lang="en-GB" sz="2000" dirty="0" smtClean="0"/>
              <a:t>SIP Core Capabilities and Functions </a:t>
            </a:r>
          </a:p>
          <a:p>
            <a:pPr lvl="1"/>
            <a:r>
              <a:rPr lang="en-GB" sz="2000" dirty="0" smtClean="0"/>
              <a:t>Identity management update </a:t>
            </a:r>
          </a:p>
          <a:p>
            <a:pPr lvl="1"/>
            <a:r>
              <a:rPr lang="en-GB" sz="2000" dirty="0"/>
              <a:t>Reference points</a:t>
            </a:r>
          </a:p>
          <a:p>
            <a:pPr lvl="1"/>
            <a:r>
              <a:rPr lang="en-GB" sz="2000" dirty="0"/>
              <a:t>GCS AS Functional Entity</a:t>
            </a:r>
          </a:p>
          <a:p>
            <a:pPr lvl="1"/>
            <a:r>
              <a:rPr lang="en-GB" sz="2000" dirty="0"/>
              <a:t>MCPTT group identity based on SIP URI </a:t>
            </a:r>
          </a:p>
          <a:p>
            <a:pPr lvl="1"/>
            <a:r>
              <a:rPr lang="en-GB" sz="2000" dirty="0"/>
              <a:t>Application plane reference points </a:t>
            </a:r>
          </a:p>
          <a:p>
            <a:pPr lvl="1"/>
            <a:r>
              <a:rPr lang="en-GB" sz="2000" dirty="0"/>
              <a:t>Functional entities and </a:t>
            </a:r>
            <a:r>
              <a:rPr lang="en-GB" sz="2000" dirty="0" smtClean="0"/>
              <a:t>Identities</a:t>
            </a:r>
            <a:endParaRPr lang="en-GB" sz="2000" dirty="0"/>
          </a:p>
        </p:txBody>
      </p:sp>
    </p:spTree>
    <p:extLst>
      <p:ext uri="{BB962C8B-B14F-4D97-AF65-F5344CB8AC3E}">
        <p14:creationId xmlns:p14="http://schemas.microsoft.com/office/powerpoint/2010/main" val="277286525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 23.779 areas of work (3/4)</a:t>
            </a:r>
            <a:endParaRPr lang="en-US" dirty="0"/>
          </a:p>
        </p:txBody>
      </p:sp>
      <p:sp>
        <p:nvSpPr>
          <p:cNvPr id="3" name="Content Placeholder 2"/>
          <p:cNvSpPr>
            <a:spLocks noGrp="1"/>
          </p:cNvSpPr>
          <p:nvPr>
            <p:ph idx="1"/>
          </p:nvPr>
        </p:nvSpPr>
        <p:spPr/>
        <p:txBody>
          <a:bodyPr/>
          <a:lstStyle/>
          <a:p>
            <a:r>
              <a:rPr lang="en-GB" sz="2400" dirty="0"/>
              <a:t>I</a:t>
            </a:r>
            <a:r>
              <a:rPr lang="en-GB" sz="2400" dirty="0" smtClean="0"/>
              <a:t>nformation flow diagrams in clause 7, including:</a:t>
            </a:r>
          </a:p>
          <a:p>
            <a:pPr lvl="1"/>
            <a:r>
              <a:rPr lang="en-GB" sz="2000" dirty="0"/>
              <a:t>Template for MCPTT information flow diagrams agreed</a:t>
            </a:r>
          </a:p>
          <a:p>
            <a:pPr lvl="1"/>
            <a:r>
              <a:rPr lang="en-GB" sz="2000" dirty="0"/>
              <a:t>Registration and User Authentication </a:t>
            </a:r>
          </a:p>
          <a:p>
            <a:pPr lvl="1"/>
            <a:r>
              <a:rPr lang="en-US" sz="2000" dirty="0"/>
              <a:t>Affiliation to MCPTT groups</a:t>
            </a:r>
          </a:p>
          <a:p>
            <a:pPr lvl="1"/>
            <a:r>
              <a:rPr lang="en-US" sz="2000" dirty="0"/>
              <a:t>Subscription to MCPTT group meta data</a:t>
            </a:r>
          </a:p>
          <a:p>
            <a:pPr lvl="1"/>
            <a:r>
              <a:rPr lang="en-US" sz="2000" dirty="0"/>
              <a:t>Group calls in pre-arranged mode, and with multiple groups</a:t>
            </a:r>
          </a:p>
          <a:p>
            <a:pPr lvl="1"/>
            <a:r>
              <a:rPr lang="en-US" sz="2000" dirty="0"/>
              <a:t>Group Management – Temporary  groups/group re-grouping</a:t>
            </a:r>
          </a:p>
          <a:p>
            <a:pPr lvl="1"/>
            <a:r>
              <a:rPr lang="en-US" sz="2000" dirty="0"/>
              <a:t>Private call with and without floor control</a:t>
            </a:r>
          </a:p>
          <a:p>
            <a:pPr lvl="2"/>
            <a:r>
              <a:rPr lang="en-US" sz="1800" dirty="0"/>
              <a:t>Manual and Automatic commencement modes</a:t>
            </a:r>
          </a:p>
          <a:p>
            <a:pPr lvl="2"/>
            <a:r>
              <a:rPr lang="en-GB" sz="1800" dirty="0"/>
              <a:t>Call set up in on-network and off-network modes</a:t>
            </a:r>
          </a:p>
          <a:p>
            <a:pPr lvl="1"/>
            <a:r>
              <a:rPr lang="en-GB" sz="2000" dirty="0"/>
              <a:t>Media plane transmission with Partner MCPTT systems</a:t>
            </a:r>
          </a:p>
          <a:p>
            <a:pPr lvl="1"/>
            <a:r>
              <a:rPr lang="en-GB" sz="2000" dirty="0"/>
              <a:t>Floor control for on-network MCPTT service</a:t>
            </a:r>
          </a:p>
        </p:txBody>
      </p:sp>
    </p:spTree>
    <p:extLst>
      <p:ext uri="{BB962C8B-B14F-4D97-AF65-F5344CB8AC3E}">
        <p14:creationId xmlns:p14="http://schemas.microsoft.com/office/powerpoint/2010/main" val="517555936"/>
      </p:ext>
    </p:extLst>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 </a:t>
            </a:r>
            <a:r>
              <a:rPr lang="en-US" dirty="0" smtClean="0"/>
              <a:t>23.779 areas of work (4/4)</a:t>
            </a:r>
            <a:endParaRPr lang="en-US" dirty="0"/>
          </a:p>
        </p:txBody>
      </p:sp>
      <p:sp>
        <p:nvSpPr>
          <p:cNvPr id="3" name="Content Placeholder 2"/>
          <p:cNvSpPr>
            <a:spLocks noGrp="1"/>
          </p:cNvSpPr>
          <p:nvPr>
            <p:ph idx="1"/>
          </p:nvPr>
        </p:nvSpPr>
        <p:spPr/>
        <p:txBody>
          <a:bodyPr/>
          <a:lstStyle/>
          <a:p>
            <a:r>
              <a:rPr lang="en-GB" dirty="0" smtClean="0"/>
              <a:t>Initial conclusions to the TR in clause 10</a:t>
            </a:r>
          </a:p>
          <a:p>
            <a:pPr lvl="1"/>
            <a:r>
              <a:rPr lang="en-GB" dirty="0" smtClean="0"/>
              <a:t>Compromise text (see </a:t>
            </a:r>
            <a:r>
              <a:rPr lang="en-GB" dirty="0"/>
              <a:t>S</a:t>
            </a:r>
            <a:r>
              <a:rPr lang="en-GB" dirty="0" smtClean="0"/>
              <a:t>lide 7)</a:t>
            </a:r>
          </a:p>
          <a:p>
            <a:r>
              <a:rPr lang="en-GB" dirty="0" smtClean="0"/>
              <a:t>Annex added, including ones on</a:t>
            </a:r>
          </a:p>
          <a:p>
            <a:pPr lvl="1"/>
            <a:r>
              <a:rPr lang="en-GB" dirty="0" smtClean="0"/>
              <a:t>Roaming scenarios</a:t>
            </a:r>
          </a:p>
          <a:p>
            <a:pPr lvl="1"/>
            <a:r>
              <a:rPr lang="en-GB" dirty="0" smtClean="0"/>
              <a:t>Evaluation criteria to be considered when assessing the candidate solutions</a:t>
            </a:r>
            <a:endParaRPr lang="en-US" dirty="0"/>
          </a:p>
        </p:txBody>
      </p:sp>
    </p:spTree>
    <p:extLst>
      <p:ext uri="{BB962C8B-B14F-4D97-AF65-F5344CB8AC3E}">
        <p14:creationId xmlns:p14="http://schemas.microsoft.com/office/powerpoint/2010/main" val="147970329"/>
      </p:ext>
    </p:extLst>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a:t>
            </a:r>
            <a:r>
              <a:rPr lang="en-GB" dirty="0"/>
              <a:t>aspects </a:t>
            </a:r>
            <a:r>
              <a:rPr lang="en-GB" dirty="0" smtClean="0"/>
              <a:t>(1/2)</a:t>
            </a:r>
            <a:endParaRPr lang="en-US" dirty="0"/>
          </a:p>
        </p:txBody>
      </p:sp>
      <p:sp>
        <p:nvSpPr>
          <p:cNvPr id="3" name="Content Placeholder 2"/>
          <p:cNvSpPr>
            <a:spLocks noGrp="1"/>
          </p:cNvSpPr>
          <p:nvPr>
            <p:ph idx="1"/>
          </p:nvPr>
        </p:nvSpPr>
        <p:spPr/>
        <p:txBody>
          <a:bodyPr/>
          <a:lstStyle/>
          <a:p>
            <a:r>
              <a:rPr lang="en-US" dirty="0" smtClean="0"/>
              <a:t> A skeleton for the TS was approved (S6-150460)</a:t>
            </a:r>
          </a:p>
          <a:p>
            <a:pPr lvl="1"/>
            <a:r>
              <a:rPr lang="en-US" sz="2000" dirty="0" smtClean="0"/>
              <a:t>If acceptable it is proposed that SA6 use TS 23.179</a:t>
            </a:r>
          </a:p>
          <a:p>
            <a:r>
              <a:rPr lang="en-US" dirty="0"/>
              <a:t>I</a:t>
            </a:r>
            <a:r>
              <a:rPr lang="en-US" dirty="0" smtClean="0"/>
              <a:t>n </a:t>
            </a:r>
            <a:r>
              <a:rPr lang="en-US" dirty="0"/>
              <a:t>addition to being the WID </a:t>
            </a:r>
            <a:r>
              <a:rPr lang="en-US" dirty="0" smtClean="0"/>
              <a:t>rapporteur, SA6 approved </a:t>
            </a:r>
            <a:r>
              <a:rPr lang="en-US" dirty="0" err="1" smtClean="0"/>
              <a:t>Yannick</a:t>
            </a:r>
            <a:r>
              <a:rPr lang="en-US" dirty="0" smtClean="0"/>
              <a:t> Lair (LGE) as the TS rapporteur</a:t>
            </a:r>
          </a:p>
          <a:p>
            <a:r>
              <a:rPr lang="en-US" dirty="0" smtClean="0"/>
              <a:t>It was agreed that </a:t>
            </a:r>
            <a:r>
              <a:rPr lang="en-GB" dirty="0" smtClean="0"/>
              <a:t>it is the general understanding of SA6 that any further developments will be included in a single specification</a:t>
            </a:r>
          </a:p>
          <a:p>
            <a:pPr lvl="1"/>
            <a:r>
              <a:rPr lang="en-US" sz="2000" dirty="0" smtClean="0"/>
              <a:t>This </a:t>
            </a:r>
            <a:r>
              <a:rPr lang="en-US" sz="2000" dirty="0"/>
              <a:t>includes both on-network and off-network MCPTT facilities in Release 13, and also subsequent mission critical functionality beyond MCPTT in future releases</a:t>
            </a:r>
            <a:endParaRPr lang="en-GB" sz="2000" dirty="0" smtClean="0"/>
          </a:p>
          <a:p>
            <a:pPr lvl="2"/>
            <a:r>
              <a:rPr lang="en-GB" sz="1600" dirty="0"/>
              <a:t>US </a:t>
            </a:r>
            <a:r>
              <a:rPr lang="en-GB" sz="1600" dirty="0" err="1"/>
              <a:t>DoC</a:t>
            </a:r>
            <a:r>
              <a:rPr lang="en-GB" sz="1600" dirty="0"/>
              <a:t> indicated they did not favour </a:t>
            </a:r>
            <a:r>
              <a:rPr lang="en-GB" sz="1600" dirty="0" smtClean="0"/>
              <a:t>this approach. It was noted "</a:t>
            </a:r>
            <a:r>
              <a:rPr lang="en-GB" sz="1600" dirty="0"/>
              <a:t>The US </a:t>
            </a:r>
            <a:r>
              <a:rPr lang="en-GB" sz="1600" dirty="0" err="1"/>
              <a:t>DoC</a:t>
            </a:r>
            <a:r>
              <a:rPr lang="en-GB" sz="1600" dirty="0"/>
              <a:t> objects to having a single TS for all mission critical communication services." </a:t>
            </a:r>
            <a:endParaRPr lang="en-GB" sz="1600" dirty="0" smtClean="0"/>
          </a:p>
        </p:txBody>
      </p:sp>
    </p:spTree>
    <p:extLst>
      <p:ext uri="{BB962C8B-B14F-4D97-AF65-F5344CB8AC3E}">
        <p14:creationId xmlns:p14="http://schemas.microsoft.com/office/powerpoint/2010/main" val="823686396"/>
      </p:ext>
    </p:extLst>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 aspects (2/2)</a:t>
            </a:r>
            <a:endParaRPr lang="en-US" dirty="0"/>
          </a:p>
        </p:txBody>
      </p:sp>
      <p:sp>
        <p:nvSpPr>
          <p:cNvPr id="3" name="Content Placeholder 2"/>
          <p:cNvSpPr>
            <a:spLocks noGrp="1"/>
          </p:cNvSpPr>
          <p:nvPr>
            <p:ph idx="1"/>
          </p:nvPr>
        </p:nvSpPr>
        <p:spPr/>
        <p:txBody>
          <a:bodyPr/>
          <a:lstStyle/>
          <a:p>
            <a:r>
              <a:rPr lang="en-US" dirty="0" smtClean="0"/>
              <a:t>SA6 approved the following as the scope of the TS</a:t>
            </a:r>
          </a:p>
          <a:p>
            <a:pPr lvl="1"/>
            <a:r>
              <a:rPr lang="en-GB" dirty="0" smtClean="0"/>
              <a:t>This document specifies the functional architecture and information flows needed to support mission critical communication services.</a:t>
            </a:r>
          </a:p>
          <a:p>
            <a:pPr lvl="1"/>
            <a:r>
              <a:rPr lang="en-GB" dirty="0" smtClean="0"/>
              <a:t>Mission critical communication services are services that require preferential handling compared to normal telecommunication services, e.g. in support of police or fire brigade.</a:t>
            </a:r>
          </a:p>
          <a:p>
            <a:pPr lvl="1"/>
            <a:r>
              <a:rPr lang="en-GB" dirty="0" smtClean="0"/>
              <a:t>The MCPTT service can be used for public safety applications and also for general commercial applications (e.g., utility companies and railways).</a:t>
            </a:r>
            <a:endParaRPr lang="en-US" dirty="0"/>
          </a:p>
        </p:txBody>
      </p:sp>
    </p:spTree>
    <p:extLst>
      <p:ext uri="{BB962C8B-B14F-4D97-AF65-F5344CB8AC3E}">
        <p14:creationId xmlns:p14="http://schemas.microsoft.com/office/powerpoint/2010/main" val="400604561"/>
      </p:ext>
    </p:extLst>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MCPTT WID related</a:t>
            </a:r>
            <a:endParaRPr lang="en-GB" dirty="0"/>
          </a:p>
        </p:txBody>
      </p:sp>
      <p:sp>
        <p:nvSpPr>
          <p:cNvPr id="3" name="Content Placeholder 2"/>
          <p:cNvSpPr>
            <a:spLocks noGrp="1"/>
          </p:cNvSpPr>
          <p:nvPr>
            <p:ph idx="1"/>
          </p:nvPr>
        </p:nvSpPr>
        <p:spPr/>
        <p:txBody>
          <a:bodyPr/>
          <a:lstStyle/>
          <a:p>
            <a:r>
              <a:rPr lang="en-GB" dirty="0" smtClean="0"/>
              <a:t>Updated version of the SA6 part of the WID agreed</a:t>
            </a:r>
          </a:p>
          <a:p>
            <a:pPr lvl="1"/>
            <a:r>
              <a:rPr lang="en-GB" dirty="0" smtClean="0"/>
              <a:t>Presented in SP-150217 for TSG SA approval</a:t>
            </a:r>
          </a:p>
          <a:p>
            <a:pPr lvl="1"/>
            <a:r>
              <a:rPr lang="en-GB" dirty="0"/>
              <a:t>MCPTT WID rapporteur updated </a:t>
            </a:r>
            <a:endParaRPr lang="en-GB" dirty="0" smtClean="0"/>
          </a:p>
          <a:p>
            <a:pPr lvl="2"/>
            <a:r>
              <a:rPr lang="en-GB" dirty="0"/>
              <a:t>The new rapporteur is </a:t>
            </a:r>
            <a:r>
              <a:rPr lang="en-GB" dirty="0" err="1"/>
              <a:t>Yannick</a:t>
            </a:r>
            <a:r>
              <a:rPr lang="en-GB" dirty="0"/>
              <a:t> Lair, LGE </a:t>
            </a:r>
            <a:endParaRPr lang="en-GB" dirty="0" smtClean="0"/>
          </a:p>
          <a:p>
            <a:pPr lvl="1"/>
            <a:r>
              <a:rPr lang="en-GB" dirty="0"/>
              <a:t>WID updated to reflect decision to have a single TS</a:t>
            </a:r>
          </a:p>
          <a:p>
            <a:pPr lvl="1"/>
            <a:r>
              <a:rPr lang="en-GB" dirty="0"/>
              <a:t>Dates modified</a:t>
            </a:r>
          </a:p>
          <a:p>
            <a:pPr lvl="2"/>
            <a:r>
              <a:rPr lang="en-GB" dirty="0"/>
              <a:t>SA6 TS for information at TSG SA#</a:t>
            </a:r>
            <a:r>
              <a:rPr lang="en-GB" dirty="0" smtClean="0"/>
              <a:t>69 (as well </a:t>
            </a:r>
            <a:r>
              <a:rPr lang="en-GB" smtClean="0"/>
              <a:t>as approval)</a:t>
            </a:r>
            <a:endParaRPr lang="en-GB" dirty="0" smtClean="0"/>
          </a:p>
          <a:p>
            <a:pPr lvl="1"/>
            <a:r>
              <a:rPr lang="en-GB" dirty="0"/>
              <a:t>The Police of Netherlands </a:t>
            </a:r>
            <a:r>
              <a:rPr lang="en-GB" dirty="0" smtClean="0"/>
              <a:t>added as a supporting company </a:t>
            </a:r>
          </a:p>
        </p:txBody>
      </p:sp>
    </p:spTree>
    <p:extLst>
      <p:ext uri="{BB962C8B-B14F-4D97-AF65-F5344CB8AC3E}">
        <p14:creationId xmlns:p14="http://schemas.microsoft.com/office/powerpoint/2010/main" val="345507853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CT/SA Workshop on MCPTT</a:t>
            </a:r>
            <a:endParaRPr lang="en-US" dirty="0"/>
          </a:p>
        </p:txBody>
      </p:sp>
      <p:sp>
        <p:nvSpPr>
          <p:cNvPr id="3" name="Content Placeholder 2"/>
          <p:cNvSpPr>
            <a:spLocks noGrp="1"/>
          </p:cNvSpPr>
          <p:nvPr>
            <p:ph idx="1"/>
          </p:nvPr>
        </p:nvSpPr>
        <p:spPr/>
        <p:txBody>
          <a:bodyPr/>
          <a:lstStyle/>
          <a:p>
            <a:r>
              <a:rPr lang="en-US" sz="2400" dirty="0" smtClean="0"/>
              <a:t>Workshop to be held 13-14 August 2015</a:t>
            </a:r>
          </a:p>
          <a:p>
            <a:r>
              <a:rPr lang="en-US" sz="2400" dirty="0" smtClean="0"/>
              <a:t>Initial areas considered for inclusion in agenda</a:t>
            </a:r>
          </a:p>
          <a:p>
            <a:pPr lvl="1"/>
            <a:r>
              <a:rPr lang="en-US" sz="2000" dirty="0"/>
              <a:t>Presentation from SA6 on the current scope and status of their work and what issues SA6 thinks will have impact on CT WGs </a:t>
            </a:r>
            <a:endParaRPr lang="en-US" sz="2000" dirty="0" smtClean="0"/>
          </a:p>
          <a:p>
            <a:pPr lvl="1"/>
            <a:r>
              <a:rPr lang="en-US" sz="2000" dirty="0"/>
              <a:t>Potentially look at SA6 TR and TS in more </a:t>
            </a:r>
            <a:r>
              <a:rPr lang="en-US" sz="2000" dirty="0" smtClean="0"/>
              <a:t>detail</a:t>
            </a:r>
            <a:endParaRPr lang="en-US" sz="2000" dirty="0"/>
          </a:p>
          <a:p>
            <a:pPr lvl="1"/>
            <a:r>
              <a:rPr lang="en-US" sz="2000" dirty="0"/>
              <a:t>P</a:t>
            </a:r>
            <a:r>
              <a:rPr lang="en-US" sz="2000" dirty="0" smtClean="0"/>
              <a:t>resentation</a:t>
            </a:r>
            <a:r>
              <a:rPr lang="en-US" sz="2000" dirty="0"/>
              <a:t>, discussion and possible revisions of a CT-wide MCPTT WID, this includes also discussions about the </a:t>
            </a:r>
            <a:r>
              <a:rPr lang="en-US" sz="2000" dirty="0" smtClean="0"/>
              <a:t>work split </a:t>
            </a:r>
            <a:r>
              <a:rPr lang="en-US" sz="2000" dirty="0"/>
              <a:t>between different CT working groups</a:t>
            </a:r>
          </a:p>
          <a:p>
            <a:pPr lvl="1"/>
            <a:r>
              <a:rPr lang="en-US" sz="2000" dirty="0" smtClean="0"/>
              <a:t>Potentially </a:t>
            </a:r>
            <a:r>
              <a:rPr lang="en-US" sz="2000" dirty="0"/>
              <a:t>look at related OMA stage 3 specifications, which might be taken as a baseline by CT </a:t>
            </a:r>
            <a:r>
              <a:rPr lang="en-US" sz="2000" dirty="0" smtClean="0"/>
              <a:t>WGs or </a:t>
            </a:r>
            <a:r>
              <a:rPr lang="en-US" sz="2000" dirty="0"/>
              <a:t>provide source material to the CT WGs</a:t>
            </a:r>
            <a:endParaRPr lang="en-US" sz="2000" dirty="0" smtClean="0"/>
          </a:p>
          <a:p>
            <a:pPr lvl="1"/>
            <a:r>
              <a:rPr lang="en-US" sz="2000" dirty="0" smtClean="0"/>
              <a:t>If </a:t>
            </a:r>
            <a:r>
              <a:rPr lang="en-US" sz="2000" dirty="0"/>
              <a:t>time </a:t>
            </a:r>
            <a:r>
              <a:rPr lang="en-US" sz="2000" dirty="0" smtClean="0"/>
              <a:t>allows review the CT related technical </a:t>
            </a:r>
            <a:r>
              <a:rPr lang="en-US" sz="2000" dirty="0"/>
              <a:t>discussion papers / CRs for the </a:t>
            </a:r>
            <a:r>
              <a:rPr lang="en-US" sz="2000" dirty="0" smtClean="0"/>
              <a:t>meeting the following week</a:t>
            </a:r>
          </a:p>
          <a:p>
            <a:r>
              <a:rPr lang="en-US" sz="2400" dirty="0" smtClean="0"/>
              <a:t>The </a:t>
            </a:r>
            <a:r>
              <a:rPr lang="en-US" sz="2400" dirty="0"/>
              <a:t>workshop </a:t>
            </a:r>
            <a:r>
              <a:rPr lang="en-US" sz="2400" dirty="0" smtClean="0"/>
              <a:t>will </a:t>
            </a:r>
            <a:r>
              <a:rPr lang="en-US" sz="2400" dirty="0"/>
              <a:t>not agree </a:t>
            </a:r>
            <a:r>
              <a:rPr lang="en-US" sz="2400" dirty="0" smtClean="0"/>
              <a:t>any CRs </a:t>
            </a:r>
            <a:r>
              <a:rPr lang="en-US" sz="2400" dirty="0"/>
              <a:t>or </a:t>
            </a:r>
            <a:r>
              <a:rPr lang="en-US" sz="2400" dirty="0" smtClean="0"/>
              <a:t>WIDs</a:t>
            </a:r>
          </a:p>
        </p:txBody>
      </p:sp>
    </p:spTree>
    <p:extLst>
      <p:ext uri="{BB962C8B-B14F-4D97-AF65-F5344CB8AC3E}">
        <p14:creationId xmlns:p14="http://schemas.microsoft.com/office/powerpoint/2010/main" val="1409669834"/>
      </p:ext>
    </p:extLst>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Actions </a:t>
            </a:r>
            <a:r>
              <a:rPr lang="en-GB" smtClean="0"/>
              <a:t>/ issues </a:t>
            </a:r>
            <a:r>
              <a:rPr lang="en-GB" dirty="0" smtClean="0"/>
              <a:t>for TSG SA</a:t>
            </a:r>
            <a:endParaRPr lang="en-GB" dirty="0"/>
          </a:p>
        </p:txBody>
      </p:sp>
      <p:sp>
        <p:nvSpPr>
          <p:cNvPr id="3" name="Content Placeholder 2"/>
          <p:cNvSpPr>
            <a:spLocks noGrp="1"/>
          </p:cNvSpPr>
          <p:nvPr>
            <p:ph idx="1"/>
          </p:nvPr>
        </p:nvSpPr>
        <p:spPr/>
        <p:txBody>
          <a:bodyPr/>
          <a:lstStyle/>
          <a:p>
            <a:r>
              <a:rPr lang="en-GB" dirty="0"/>
              <a:t>Actions</a:t>
            </a:r>
          </a:p>
          <a:p>
            <a:pPr lvl="1"/>
            <a:r>
              <a:rPr lang="en-GB" dirty="0"/>
              <a:t>None</a:t>
            </a:r>
          </a:p>
          <a:p>
            <a:r>
              <a:rPr lang="en-GB" dirty="0" smtClean="0"/>
              <a:t>Issues</a:t>
            </a:r>
          </a:p>
          <a:p>
            <a:pPr lvl="1"/>
            <a:r>
              <a:rPr lang="en-GB" dirty="0" smtClean="0"/>
              <a:t>TR 23.779 presented for information but not approval</a:t>
            </a:r>
          </a:p>
          <a:p>
            <a:pPr lvl="2"/>
            <a:r>
              <a:rPr lang="en-GB" dirty="0" smtClean="0"/>
              <a:t>Does the MCPTT WID need a further update?</a:t>
            </a:r>
          </a:p>
          <a:p>
            <a:r>
              <a:rPr lang="en-GB" dirty="0" smtClean="0"/>
              <a:t>Note</a:t>
            </a:r>
          </a:p>
          <a:p>
            <a:pPr lvl="1"/>
            <a:r>
              <a:rPr lang="en-GB" smtClean="0"/>
              <a:t>CT/SA </a:t>
            </a:r>
            <a:r>
              <a:rPr lang="en-GB" dirty="0" smtClean="0"/>
              <a:t>Workshop 13-14 August 2015</a:t>
            </a:r>
          </a:p>
        </p:txBody>
      </p:sp>
    </p:spTree>
    <p:extLst>
      <p:ext uri="{BB962C8B-B14F-4D97-AF65-F5344CB8AC3E}">
        <p14:creationId xmlns:p14="http://schemas.microsoft.com/office/powerpoint/2010/main" val="346707815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sz="1200" dirty="0">
                <a:latin typeface="Calibri" pitchFamily="34" charset="0"/>
                <a:ea typeface="Kozuka Gothic Pro B" pitchFamily="34" charset="-128"/>
              </a:rPr>
              <a:t>More Information about 3GPP:</a:t>
            </a:r>
            <a:endParaRPr lang="en-GB" sz="1200" dirty="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SA6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Andrew Howell		UK Home Office / ETSI</a:t>
            </a:r>
            <a:r>
              <a:rPr lang="en-GB" baseline="30000" dirty="0" smtClean="0">
                <a:solidFill>
                  <a:srgbClr val="C00000"/>
                </a:solidFill>
              </a:rPr>
              <a:t>1</a:t>
            </a:r>
          </a:p>
          <a:p>
            <a:pPr>
              <a:defRPr/>
            </a:pPr>
            <a:r>
              <a:rPr lang="en-GB" dirty="0" smtClean="0"/>
              <a:t> Vice Chairmen: </a:t>
            </a:r>
          </a:p>
          <a:p>
            <a:pPr lvl="1">
              <a:defRPr/>
            </a:pPr>
            <a:r>
              <a:rPr lang="en-GB" dirty="0" err="1"/>
              <a:t>Mr.</a:t>
            </a:r>
            <a:r>
              <a:rPr lang="en-GB" dirty="0"/>
              <a:t> David </a:t>
            </a:r>
            <a:r>
              <a:rPr lang="en-GB" dirty="0" err="1"/>
              <a:t>Chater</a:t>
            </a:r>
            <a:r>
              <a:rPr lang="en-GB" dirty="0"/>
              <a:t>-Lea	Motorola Solutions UK Ltd / </a:t>
            </a:r>
            <a:r>
              <a:rPr lang="en-GB" dirty="0" smtClean="0"/>
              <a:t>ETSI</a:t>
            </a:r>
            <a:r>
              <a:rPr lang="en-GB" baseline="30000" dirty="0">
                <a:solidFill>
                  <a:srgbClr val="C00000"/>
                </a:solidFill>
              </a:rPr>
              <a:t>1</a:t>
            </a:r>
            <a:endParaRPr lang="en-GB" dirty="0"/>
          </a:p>
          <a:p>
            <a:pPr lvl="1">
              <a:defRPr/>
            </a:pPr>
            <a:r>
              <a:rPr lang="en-GB" dirty="0" err="1"/>
              <a:t>Mr.</a:t>
            </a:r>
            <a:r>
              <a:rPr lang="en-GB" dirty="0"/>
              <a:t> Suresh </a:t>
            </a:r>
            <a:r>
              <a:rPr lang="en-GB" dirty="0" err="1"/>
              <a:t>Chitturi</a:t>
            </a:r>
            <a:r>
              <a:rPr lang="en-GB" dirty="0"/>
              <a:t>	Samsung Electronics Co. Ltd / </a:t>
            </a:r>
            <a:r>
              <a:rPr lang="en-GB" dirty="0" smtClean="0"/>
              <a:t>TTA</a:t>
            </a:r>
            <a:r>
              <a:rPr lang="en-GB" baseline="30000" dirty="0" smtClean="0">
                <a:solidFill>
                  <a:srgbClr val="C00000"/>
                </a:solidFill>
              </a:rPr>
              <a:t>1</a:t>
            </a:r>
            <a:endParaRPr lang="en-GB" baseline="30000" dirty="0">
              <a:solidFill>
                <a:srgbClr val="C00000"/>
              </a:solidFill>
            </a:endParaRPr>
          </a:p>
          <a:p>
            <a:pPr>
              <a:defRPr/>
            </a:pPr>
            <a:r>
              <a:rPr lang="en-GB" dirty="0" smtClean="0"/>
              <a:t>Secretary: </a:t>
            </a:r>
          </a:p>
          <a:p>
            <a:pPr lvl="1">
              <a:spcBef>
                <a:spcPts val="0"/>
              </a:spcBef>
              <a:defRPr/>
            </a:pPr>
            <a:r>
              <a:rPr lang="en-GB" dirty="0" err="1" smtClean="0"/>
              <a:t>Bernt</a:t>
            </a:r>
            <a:r>
              <a:rPr lang="en-GB" dirty="0" smtClean="0"/>
              <a:t> </a:t>
            </a:r>
            <a:r>
              <a:rPr lang="en-GB" dirty="0" err="1" smtClean="0"/>
              <a:t>Mattsson</a:t>
            </a:r>
            <a:r>
              <a:rPr lang="en-GB" dirty="0" smtClean="0"/>
              <a:t> (MCC)</a:t>
            </a:r>
          </a:p>
          <a:p>
            <a:pPr marL="0" indent="0">
              <a:spcBef>
                <a:spcPts val="0"/>
              </a:spcBef>
              <a:buNone/>
              <a:defRPr/>
            </a:pPr>
            <a:endParaRPr lang="en-GB" dirty="0" smtClean="0"/>
          </a:p>
          <a:p>
            <a:pPr marL="0" indent="0">
              <a:spcBef>
                <a:spcPts val="0"/>
              </a:spcBef>
              <a:buNone/>
              <a:defRPr/>
            </a:pPr>
            <a:endParaRPr lang="en-GB" dirty="0"/>
          </a:p>
          <a:p>
            <a:pPr marL="0" indent="0">
              <a:spcBef>
                <a:spcPts val="0"/>
              </a:spcBef>
              <a:buNone/>
              <a:defRPr/>
            </a:pPr>
            <a:endParaRPr lang="en-GB" dirty="0" smtClean="0"/>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Elected February 2015</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dirty="0" smtClean="0"/>
              <a:t>SA6 meetings since last TSG meeting</a:t>
            </a:r>
          </a:p>
        </p:txBody>
      </p:sp>
      <p:sp>
        <p:nvSpPr>
          <p:cNvPr id="5123" name="Content Placeholder 1"/>
          <p:cNvSpPr>
            <a:spLocks noGrp="1"/>
          </p:cNvSpPr>
          <p:nvPr>
            <p:ph idx="1"/>
          </p:nvPr>
        </p:nvSpPr>
        <p:spPr/>
        <p:txBody>
          <a:bodyPr/>
          <a:lstStyle/>
          <a:p>
            <a:r>
              <a:rPr lang="en-GB" sz="2400" dirty="0" smtClean="0"/>
              <a:t>SA6#3	13-17 April 2015</a:t>
            </a:r>
          </a:p>
          <a:p>
            <a:pPr lvl="1"/>
            <a:r>
              <a:rPr lang="en-GB" sz="2000" dirty="0" smtClean="0"/>
              <a:t>San Jose del </a:t>
            </a:r>
            <a:r>
              <a:rPr lang="en-GB" sz="2000" dirty="0" err="1" smtClean="0"/>
              <a:t>Cabo</a:t>
            </a:r>
            <a:r>
              <a:rPr lang="en-GB" sz="2000" dirty="0" smtClean="0"/>
              <a:t>, Mexico</a:t>
            </a:r>
          </a:p>
          <a:p>
            <a:pPr lvl="1"/>
            <a:r>
              <a:rPr lang="en-GB" sz="2000" dirty="0" smtClean="0"/>
              <a:t>Hosted by NAF</a:t>
            </a:r>
          </a:p>
          <a:p>
            <a:pPr lvl="1"/>
            <a:r>
              <a:rPr lang="en-GB" sz="2000" dirty="0" smtClean="0"/>
              <a:t>119 participants</a:t>
            </a:r>
          </a:p>
          <a:p>
            <a:pPr lvl="1"/>
            <a:r>
              <a:rPr lang="en-GB" sz="2000" dirty="0" smtClean="0"/>
              <a:t>122 documents</a:t>
            </a:r>
          </a:p>
          <a:p>
            <a:pPr lvl="2"/>
            <a:r>
              <a:rPr lang="en-GB" sz="1800" dirty="0" smtClean="0"/>
              <a:t>39 contributions approved/agreed/endorsed</a:t>
            </a:r>
          </a:p>
          <a:p>
            <a:r>
              <a:rPr lang="en-GB" sz="2400" dirty="0" smtClean="0"/>
              <a:t>SA6#4	25-29 May 2015</a:t>
            </a:r>
          </a:p>
          <a:p>
            <a:pPr lvl="1"/>
            <a:r>
              <a:rPr lang="en-GB" sz="2000" dirty="0" smtClean="0"/>
              <a:t>Fukuoka, Japan</a:t>
            </a:r>
          </a:p>
          <a:p>
            <a:pPr lvl="1"/>
            <a:r>
              <a:rPr lang="en-GB" sz="2000" dirty="0" smtClean="0"/>
              <a:t>Hosted by JF</a:t>
            </a:r>
          </a:p>
          <a:p>
            <a:pPr lvl="1"/>
            <a:r>
              <a:rPr lang="en-GB" sz="2000" dirty="0" smtClean="0"/>
              <a:t>114 participants</a:t>
            </a:r>
          </a:p>
          <a:p>
            <a:pPr lvl="1"/>
            <a:r>
              <a:rPr lang="en-GB" sz="2000" dirty="0" smtClean="0"/>
              <a:t>192 documents</a:t>
            </a:r>
          </a:p>
          <a:p>
            <a:pPr lvl="2"/>
            <a:r>
              <a:rPr lang="en-GB" sz="1800" dirty="0" smtClean="0"/>
              <a:t>44 contributions approved/agreed/endorsed</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smtClean="0"/>
              <a:t>SA6 meeting calendar for 2015</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946216388"/>
              </p:ext>
            </p:extLst>
          </p:nvPr>
        </p:nvGraphicFramePr>
        <p:xfrm>
          <a:off x="457200" y="1600200"/>
          <a:ext cx="8033657" cy="4464090"/>
        </p:xfrm>
        <a:graphic>
          <a:graphicData uri="http://schemas.openxmlformats.org/drawingml/2006/table">
            <a:tbl>
              <a:tblPr firstRow="1" bandRow="1">
                <a:tableStyleId>{8799B23B-EC83-4686-B30A-512413B5E67A}</a:tableStyleId>
              </a:tblPr>
              <a:tblGrid>
                <a:gridCol w="1984022"/>
                <a:gridCol w="2624667"/>
                <a:gridCol w="3424968"/>
              </a:tblGrid>
              <a:tr h="446409">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SA6#1</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26 – 30 Jan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Sorrento, Italy</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SA6#2</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25</a:t>
                      </a:r>
                      <a:r>
                        <a:rPr lang="en-GB" sz="1800" b="1" kern="1200" baseline="0" dirty="0" smtClean="0">
                          <a:solidFill>
                            <a:schemeClr val="accent3">
                              <a:lumMod val="50000"/>
                            </a:schemeClr>
                          </a:solidFill>
                          <a:latin typeface="+mn-lt"/>
                          <a:ea typeface="+mn-ea"/>
                          <a:cs typeface="+mn-cs"/>
                        </a:rPr>
                        <a:t> – 27 Feb </a:t>
                      </a:r>
                      <a:r>
                        <a:rPr lang="en-GB" sz="1800" b="1" kern="1200" dirty="0" smtClean="0">
                          <a:solidFill>
                            <a:schemeClr val="accent3">
                              <a:lumMod val="50000"/>
                            </a:schemeClr>
                          </a:solidFill>
                          <a:latin typeface="+mn-lt"/>
                          <a:ea typeface="+mn-ea"/>
                          <a:cs typeface="+mn-cs"/>
                        </a:rPr>
                        <a:t>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Sophia </a:t>
                      </a:r>
                      <a:r>
                        <a:rPr lang="en-GB" sz="1800" b="1" kern="1200" dirty="0" err="1" smtClean="0">
                          <a:solidFill>
                            <a:schemeClr val="accent3">
                              <a:lumMod val="50000"/>
                            </a:schemeClr>
                          </a:solidFill>
                          <a:latin typeface="+mn-lt"/>
                          <a:ea typeface="+mn-ea"/>
                          <a:cs typeface="+mn-cs"/>
                        </a:rPr>
                        <a:t>Antipolis</a:t>
                      </a:r>
                      <a:r>
                        <a:rPr lang="en-GB" sz="1800" b="1" kern="1200" dirty="0" smtClean="0">
                          <a:solidFill>
                            <a:schemeClr val="accent3">
                              <a:lumMod val="50000"/>
                            </a:schemeClr>
                          </a:solidFill>
                          <a:latin typeface="+mn-lt"/>
                          <a:ea typeface="+mn-ea"/>
                          <a:cs typeface="+mn-cs"/>
                        </a:rPr>
                        <a:t>, France</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SA6#3</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Apr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San Jose del </a:t>
                      </a:r>
                      <a:r>
                        <a:rPr lang="en-GB" sz="1800" b="1" kern="1200" dirty="0" err="1" smtClean="0">
                          <a:solidFill>
                            <a:schemeClr val="accent3">
                              <a:lumMod val="50000"/>
                            </a:schemeClr>
                          </a:solidFill>
                          <a:latin typeface="+mn-lt"/>
                          <a:ea typeface="+mn-ea"/>
                          <a:cs typeface="+mn-cs"/>
                        </a:rPr>
                        <a:t>Cabo</a:t>
                      </a:r>
                      <a:r>
                        <a:rPr lang="en-GB" sz="1800" b="1" kern="1200" dirty="0" smtClean="0">
                          <a:solidFill>
                            <a:schemeClr val="accent3">
                              <a:lumMod val="50000"/>
                            </a:schemeClr>
                          </a:solidFill>
                          <a:latin typeface="+mn-lt"/>
                          <a:ea typeface="+mn-ea"/>
                          <a:cs typeface="+mn-cs"/>
                        </a:rPr>
                        <a:t>, Mexico</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25 – 29 May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Fukuoka, Japan</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06 – 10 July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Seoul, South Korea</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Workshop</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14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Vancouver, Canada</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17 – 21 Aug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Vancouver, Canada</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12 – 16 Oct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Belgrade, Serbia </a:t>
                      </a:r>
                      <a:endParaRPr lang="en-GB" sz="1800" b="1" kern="1200" dirty="0">
                        <a:solidFill>
                          <a:schemeClr val="accent3">
                            <a:lumMod val="50000"/>
                          </a:schemeClr>
                        </a:solidFill>
                        <a:latin typeface="+mn-lt"/>
                        <a:ea typeface="+mn-ea"/>
                        <a:cs typeface="+mn-cs"/>
                      </a:endParaRPr>
                    </a:p>
                  </a:txBody>
                  <a:tcPr marL="68580" marR="68580" marT="0" marB="0" anchor="ctr"/>
                </a:tc>
              </a:tr>
              <a:tr h="446409">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SA6#8</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16 – 20 Nov 2015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Anaheim, USA</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Way forward for MCPTT Release 13</a:t>
            </a:r>
            <a:endParaRPr lang="en-GB" dirty="0"/>
          </a:p>
        </p:txBody>
      </p:sp>
      <p:sp>
        <p:nvSpPr>
          <p:cNvPr id="3" name="Content Placeholder 2"/>
          <p:cNvSpPr>
            <a:spLocks noGrp="1"/>
          </p:cNvSpPr>
          <p:nvPr>
            <p:ph idx="1"/>
          </p:nvPr>
        </p:nvSpPr>
        <p:spPr/>
        <p:txBody>
          <a:bodyPr/>
          <a:lstStyle/>
          <a:p>
            <a:r>
              <a:rPr lang="en-GB" dirty="0" smtClean="0"/>
              <a:t>The following was approved as the way forward for Release 13 and included in 10.1 of TR 23.779:</a:t>
            </a:r>
          </a:p>
          <a:p>
            <a:pPr lvl="1"/>
            <a:r>
              <a:rPr lang="en-GB" sz="1400" dirty="0"/>
              <a:t>For Release 13 the MCPTT application solution developed by SA6 shall use a SIP core that is based on the 3GPP IMS reference points defined in 3GPP TS 23.228 [13] (see </a:t>
            </a:r>
            <a:r>
              <a:rPr lang="en-GB" sz="1400" dirty="0" err="1"/>
              <a:t>subclause</a:t>
            </a:r>
            <a:r>
              <a:rPr lang="en-GB" sz="1400" dirty="0"/>
              <a:t> 6.6 of this document)</a:t>
            </a:r>
            <a:r>
              <a:rPr lang="en-GB" sz="1400" dirty="0" smtClean="0"/>
              <a:t>.</a:t>
            </a:r>
          </a:p>
          <a:p>
            <a:pPr lvl="1"/>
            <a:r>
              <a:rPr lang="en-GB" sz="1400" dirty="0"/>
              <a:t>This means that the SIP core is: </a:t>
            </a:r>
          </a:p>
          <a:p>
            <a:pPr lvl="2"/>
            <a:r>
              <a:rPr lang="en-GB" sz="1400" dirty="0"/>
              <a:t>1.	a 3GPP IM CN subsystem; or </a:t>
            </a:r>
          </a:p>
          <a:p>
            <a:pPr lvl="2"/>
            <a:r>
              <a:rPr lang="en-GB" sz="1400" dirty="0"/>
              <a:t>2.	a SIP core which internally need not comply with the architecture of 3GPP TS 23.228 [13] but where the exposed reference points, between functional entities on different equipment, are compliant to 3GPP IMS (i.e. the SIP core supports the mandatory procedures required by MCPTT and any additional options required by MCPTT)</a:t>
            </a:r>
            <a:r>
              <a:rPr lang="en-GB" sz="1400" dirty="0" smtClean="0"/>
              <a:t>.</a:t>
            </a:r>
          </a:p>
          <a:p>
            <a:pPr lvl="1"/>
            <a:r>
              <a:rPr lang="en-GB" sz="1400" kern="1200" dirty="0"/>
              <a:t>In either case enhancements will be considered for the IM CN subsystem and IMS reference points to provide the necessary SIP core support for the MCPTT application (including considering making existing IMS mandatory procedures optional for MCPTT).</a:t>
            </a:r>
          </a:p>
          <a:p>
            <a:pPr lvl="1"/>
            <a:r>
              <a:rPr lang="en-GB" sz="1400" kern="1200" dirty="0"/>
              <a:t>Any extensions or modifications to IMS shall be compatible with the existing Release 13 IMS.</a:t>
            </a:r>
          </a:p>
          <a:p>
            <a:pPr lvl="1"/>
            <a:r>
              <a:rPr lang="en-GB" sz="1400" kern="1200" dirty="0"/>
              <a:t>A single set of information flows will be developed for the Release 13 MCPTT solution.</a:t>
            </a:r>
          </a:p>
          <a:p>
            <a:pPr lvl="2"/>
            <a:r>
              <a:rPr lang="en-GB" sz="1400" kern="1200" dirty="0"/>
              <a:t>NOTE:	The Release 13 schedule may limit the set of 3GPP TS 22.179 [2] MCPTT requirements and deployment scenarios that can be met</a:t>
            </a:r>
            <a:r>
              <a:rPr lang="en-GB" sz="1400" kern="1200" dirty="0" smtClean="0"/>
              <a:t>.</a:t>
            </a:r>
            <a:endParaRPr lang="en-GB" sz="1400" dirty="0" smtClean="0"/>
          </a:p>
        </p:txBody>
      </p:sp>
    </p:spTree>
    <p:extLst>
      <p:ext uri="{BB962C8B-B14F-4D97-AF65-F5344CB8AC3E}">
        <p14:creationId xmlns:p14="http://schemas.microsoft.com/office/powerpoint/2010/main" val="19813133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general work related items</a:t>
            </a:r>
            <a:endParaRPr lang="en-US" dirty="0"/>
          </a:p>
        </p:txBody>
      </p:sp>
      <p:sp>
        <p:nvSpPr>
          <p:cNvPr id="3" name="Content Placeholder 2"/>
          <p:cNvSpPr>
            <a:spLocks noGrp="1"/>
          </p:cNvSpPr>
          <p:nvPr>
            <p:ph idx="1"/>
          </p:nvPr>
        </p:nvSpPr>
        <p:spPr/>
        <p:txBody>
          <a:bodyPr/>
          <a:lstStyle/>
          <a:p>
            <a:r>
              <a:rPr lang="en-GB" sz="2400" dirty="0"/>
              <a:t>C</a:t>
            </a:r>
            <a:r>
              <a:rPr lang="en-GB" sz="2400" dirty="0" smtClean="0"/>
              <a:t>opyright </a:t>
            </a:r>
            <a:r>
              <a:rPr lang="en-GB" sz="2400" dirty="0"/>
              <a:t>in respect of OMA PCPS v1.0 </a:t>
            </a:r>
            <a:r>
              <a:rPr lang="en-GB" sz="2400" dirty="0" smtClean="0"/>
              <a:t>specifications</a:t>
            </a:r>
          </a:p>
          <a:p>
            <a:pPr lvl="1"/>
            <a:r>
              <a:rPr lang="en-GB" sz="2000" dirty="0" smtClean="0"/>
              <a:t>The formal signing of the copyright agreement between OMA and OPs of 3GPP was held during the PCG meeting (April 28, 2015)</a:t>
            </a:r>
          </a:p>
          <a:p>
            <a:pPr lvl="1"/>
            <a:r>
              <a:rPr lang="en-GB" sz="2000" dirty="0" smtClean="0"/>
              <a:t>Member </a:t>
            </a:r>
            <a:r>
              <a:rPr lang="en-GB" sz="2000" dirty="0"/>
              <a:t>companies </a:t>
            </a:r>
            <a:r>
              <a:rPr lang="en-GB" sz="2000" dirty="0" smtClean="0"/>
              <a:t>are now able to bring </a:t>
            </a:r>
            <a:r>
              <a:rPr lang="en-GB" sz="2000" dirty="0"/>
              <a:t>OMA </a:t>
            </a:r>
            <a:r>
              <a:rPr lang="en-GB" sz="2000" dirty="0" smtClean="0"/>
              <a:t>PCPS v1.0 </a:t>
            </a:r>
            <a:r>
              <a:rPr lang="en-GB" sz="2000" dirty="0"/>
              <a:t>based contributions </a:t>
            </a:r>
            <a:r>
              <a:rPr lang="en-GB" sz="2000" dirty="0" smtClean="0"/>
              <a:t>to SA6</a:t>
            </a:r>
          </a:p>
          <a:p>
            <a:r>
              <a:rPr lang="en-US" sz="2400" dirty="0" smtClean="0"/>
              <a:t>Protocol related</a:t>
            </a:r>
          </a:p>
          <a:p>
            <a:pPr lvl="1"/>
            <a:r>
              <a:rPr lang="en-GB" sz="2000" dirty="0" smtClean="0"/>
              <a:t>SA6 </a:t>
            </a:r>
            <a:r>
              <a:rPr lang="en-GB" sz="2000" dirty="0"/>
              <a:t>expects that CT Working Groups will take responsibility for any existing and proposed protocols. </a:t>
            </a:r>
            <a:endParaRPr lang="en-GB" sz="2000" dirty="0" smtClean="0"/>
          </a:p>
          <a:p>
            <a:pPr lvl="1"/>
            <a:r>
              <a:rPr lang="en-GB" sz="2000" dirty="0" smtClean="0"/>
              <a:t>There </a:t>
            </a:r>
            <a:r>
              <a:rPr lang="en-GB" sz="2000" dirty="0"/>
              <a:t>are no decisions in SA6 at this time for required protocol changes or additions. </a:t>
            </a:r>
            <a:endParaRPr lang="en-GB" sz="2000" dirty="0" smtClean="0"/>
          </a:p>
          <a:p>
            <a:r>
              <a:rPr lang="en-GB" sz="2400" dirty="0" smtClean="0"/>
              <a:t>Conference calls being used between meetings to discuss ways of progressing the work</a:t>
            </a:r>
            <a:endParaRPr lang="en-US" sz="2400" dirty="0"/>
          </a:p>
        </p:txBody>
      </p:sp>
    </p:spTree>
    <p:extLst>
      <p:ext uri="{BB962C8B-B14F-4D97-AF65-F5344CB8AC3E}">
        <p14:creationId xmlns:p14="http://schemas.microsoft.com/office/powerpoint/2010/main" val="2921965922"/>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 23.779 </a:t>
            </a:r>
            <a:r>
              <a:rPr lang="en-GB" dirty="0" smtClean="0"/>
              <a:t>general aspects</a:t>
            </a:r>
            <a:endParaRPr lang="en-US" dirty="0"/>
          </a:p>
        </p:txBody>
      </p:sp>
      <p:sp>
        <p:nvSpPr>
          <p:cNvPr id="3" name="Content Placeholder 2"/>
          <p:cNvSpPr>
            <a:spLocks noGrp="1"/>
          </p:cNvSpPr>
          <p:nvPr>
            <p:ph idx="1"/>
          </p:nvPr>
        </p:nvSpPr>
        <p:spPr/>
        <p:txBody>
          <a:bodyPr/>
          <a:lstStyle/>
          <a:p>
            <a:r>
              <a:rPr lang="en-US" sz="2400" dirty="0"/>
              <a:t>TR 23.779 v1.0.0 is presented for information in SP-150218</a:t>
            </a:r>
          </a:p>
          <a:p>
            <a:r>
              <a:rPr lang="en-GB" sz="2400" dirty="0" smtClean="0"/>
              <a:t>SA6 </a:t>
            </a:r>
            <a:r>
              <a:rPr lang="en-GB" sz="2400" dirty="0"/>
              <a:t>has had 4 </a:t>
            </a:r>
            <a:r>
              <a:rPr lang="en-GB" sz="2400" dirty="0" smtClean="0"/>
              <a:t>meetings, plus some conference calls</a:t>
            </a:r>
          </a:p>
          <a:p>
            <a:pPr lvl="1"/>
            <a:r>
              <a:rPr lang="en-GB" sz="1800" dirty="0" smtClean="0"/>
              <a:t>On identifying </a:t>
            </a:r>
            <a:r>
              <a:rPr lang="en-GB" sz="1800" dirty="0"/>
              <a:t>solutions for key functions to support MCPTT service (clause 5</a:t>
            </a:r>
            <a:r>
              <a:rPr lang="en-GB" sz="1800" dirty="0" smtClean="0"/>
              <a:t>)</a:t>
            </a:r>
            <a:endParaRPr lang="en-GB" sz="1800" dirty="0"/>
          </a:p>
          <a:p>
            <a:pPr lvl="1"/>
            <a:r>
              <a:rPr lang="en-GB" sz="1800" dirty="0" smtClean="0"/>
              <a:t>Work </a:t>
            </a:r>
            <a:r>
              <a:rPr lang="en-GB" sz="1800" dirty="0"/>
              <a:t>has started on clauses of the TR that are a working area for future normative text (clauses 4, 6 and 7). </a:t>
            </a:r>
            <a:endParaRPr lang="en-GB" sz="1800" dirty="0" smtClean="0"/>
          </a:p>
          <a:p>
            <a:r>
              <a:rPr lang="en-GB" sz="2400" dirty="0" smtClean="0"/>
              <a:t>SA6#4 </a:t>
            </a:r>
            <a:r>
              <a:rPr lang="en-GB" sz="2400" dirty="0" smtClean="0"/>
              <a:t>endorsed </a:t>
            </a:r>
            <a:r>
              <a:rPr lang="en-GB" sz="2400" dirty="0"/>
              <a:t>the </a:t>
            </a:r>
            <a:r>
              <a:rPr lang="en-GB" sz="2400" dirty="0" smtClean="0"/>
              <a:t>following:</a:t>
            </a:r>
            <a:endParaRPr lang="en-GB" sz="2400" dirty="0"/>
          </a:p>
          <a:p>
            <a:pPr lvl="1"/>
            <a:r>
              <a:rPr lang="en-GB" sz="1800" dirty="0" smtClean="0"/>
              <a:t>TR </a:t>
            </a:r>
            <a:r>
              <a:rPr lang="en-GB" sz="1800" dirty="0"/>
              <a:t>23.779 will be sent to TSG SA#68 for information.</a:t>
            </a:r>
          </a:p>
          <a:p>
            <a:pPr lvl="1"/>
            <a:r>
              <a:rPr lang="en-GB" sz="1800" dirty="0" smtClean="0"/>
              <a:t>The </a:t>
            </a:r>
            <a:r>
              <a:rPr lang="en-GB" sz="1800" dirty="0"/>
              <a:t>Rapporteur will transfer material from clauses 4, 6 and 7 from TR 23.779 to the approved stage 2 TS skeleton and generate v0.1.0 that can be used when generating p-CRs to SA6#5.</a:t>
            </a:r>
          </a:p>
          <a:p>
            <a:pPr lvl="1"/>
            <a:r>
              <a:rPr lang="en-GB" sz="1800" dirty="0" smtClean="0"/>
              <a:t>Remaining </a:t>
            </a:r>
            <a:r>
              <a:rPr lang="en-GB" sz="1800" dirty="0"/>
              <a:t>work on TR 23.779 will be limited to the evaluation of the solutions and the conclusions, and no new solution will be introduced into TR 23.779 at this stage of Rel-13. </a:t>
            </a:r>
            <a:endParaRPr lang="en-GB" sz="1800" dirty="0" smtClean="0"/>
          </a:p>
          <a:p>
            <a:r>
              <a:rPr lang="en-GB" sz="2200" dirty="0" smtClean="0"/>
              <a:t>SA6#4 agreed evaluation criteria to assess candidate solutions</a:t>
            </a:r>
            <a:endParaRPr lang="en-GB" sz="2200" dirty="0"/>
          </a:p>
        </p:txBody>
      </p:sp>
    </p:spTree>
    <p:extLst>
      <p:ext uri="{BB962C8B-B14F-4D97-AF65-F5344CB8AC3E}">
        <p14:creationId xmlns:p14="http://schemas.microsoft.com/office/powerpoint/2010/main" val="301386192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TotalTime>
  <Words>1256</Words>
  <Application>Microsoft Macintosh PowerPoint</Application>
  <PresentationFormat>On-screen Show (4:3)</PresentationFormat>
  <Paragraphs>205</Paragraphs>
  <Slides>19</Slides>
  <Notes>12</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    TSG SA WG6 (SA6) Status Report to TSG SA#68 SP-150216</vt:lpstr>
      <vt:lpstr>General information</vt:lpstr>
      <vt:lpstr>SA6 Officials</vt:lpstr>
      <vt:lpstr>SA6 meetings since last TSG meeting</vt:lpstr>
      <vt:lpstr>SA6 meeting calendar for 2015</vt:lpstr>
      <vt:lpstr>Work Summary</vt:lpstr>
      <vt:lpstr>Way forward for MCPTT Release 13</vt:lpstr>
      <vt:lpstr>Other general work related items</vt:lpstr>
      <vt:lpstr>TR 23.779 general aspects</vt:lpstr>
      <vt:lpstr>TR 23.779 areas of work (1/4)</vt:lpstr>
      <vt:lpstr>TR 23.779 areas of work (2/4)</vt:lpstr>
      <vt:lpstr>TR 23.779 areas of work (3/4)</vt:lpstr>
      <vt:lpstr>TR 23.779 areas of work (4/4)</vt:lpstr>
      <vt:lpstr>TS aspects (1/2)</vt:lpstr>
      <vt:lpstr>TS aspects (2/2)</vt:lpstr>
      <vt:lpstr>MCPTT WID related</vt:lpstr>
      <vt:lpstr>CT/SA Workshop on MCPTT</vt:lpstr>
      <vt:lpstr>Actions / issues for TSG SA</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SA6 Report to TSG SA</dc:title>
  <dc:subject/>
  <dc:creator>Andrew Howell</dc:creator>
  <cp:keywords/>
  <dc:description/>
  <cp:lastModifiedBy>Andrew Howell</cp:lastModifiedBy>
  <cp:revision>2446</cp:revision>
  <dcterms:created xsi:type="dcterms:W3CDTF">2008-08-30T09:32:10Z</dcterms:created>
  <dcterms:modified xsi:type="dcterms:W3CDTF">2015-06-08T15:08:14Z</dcterms:modified>
  <cp:category/>
</cp:coreProperties>
</file>