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41"/>
  </p:notesMasterIdLst>
  <p:handoutMasterIdLst>
    <p:handoutMasterId r:id="rId42"/>
  </p:handoutMasterIdLst>
  <p:sldIdLst>
    <p:sldId id="743" r:id="rId2"/>
    <p:sldId id="707" r:id="rId3"/>
    <p:sldId id="708" r:id="rId4"/>
    <p:sldId id="709" r:id="rId5"/>
    <p:sldId id="710" r:id="rId6"/>
    <p:sldId id="711" r:id="rId7"/>
    <p:sldId id="761" r:id="rId8"/>
    <p:sldId id="712" r:id="rId9"/>
    <p:sldId id="752" r:id="rId10"/>
    <p:sldId id="713" r:id="rId11"/>
    <p:sldId id="714" r:id="rId12"/>
    <p:sldId id="804" r:id="rId13"/>
    <p:sldId id="825" r:id="rId14"/>
    <p:sldId id="826" r:id="rId15"/>
    <p:sldId id="827" r:id="rId16"/>
    <p:sldId id="755" r:id="rId17"/>
    <p:sldId id="795" r:id="rId18"/>
    <p:sldId id="810" r:id="rId19"/>
    <p:sldId id="811" r:id="rId20"/>
    <p:sldId id="812" r:id="rId21"/>
    <p:sldId id="816" r:id="rId22"/>
    <p:sldId id="817" r:id="rId23"/>
    <p:sldId id="824" r:id="rId24"/>
    <p:sldId id="734" r:id="rId25"/>
    <p:sldId id="777" r:id="rId26"/>
    <p:sldId id="821" r:id="rId27"/>
    <p:sldId id="764" r:id="rId28"/>
    <p:sldId id="800" r:id="rId29"/>
    <p:sldId id="801" r:id="rId30"/>
    <p:sldId id="781" r:id="rId31"/>
    <p:sldId id="814" r:id="rId32"/>
    <p:sldId id="815" r:id="rId33"/>
    <p:sldId id="818" r:id="rId34"/>
    <p:sldId id="819" r:id="rId35"/>
    <p:sldId id="828" r:id="rId36"/>
    <p:sldId id="820" r:id="rId37"/>
    <p:sldId id="822" r:id="rId38"/>
    <p:sldId id="793" r:id="rId39"/>
    <p:sldId id="614" r:id="rId40"/>
  </p:sldIdLst>
  <p:sldSz cx="9144000" cy="6858000" type="screen4x3"/>
  <p:notesSz cx="6797675" cy="9928225"/>
  <p:defaultTextStyle>
    <a:defPPr>
      <a:defRPr lang="en-GB"/>
    </a:defPPr>
    <a:lvl1pPr algn="l" rtl="0" fontAlgn="base">
      <a:spcBef>
        <a:spcPct val="0"/>
      </a:spcBef>
      <a:spcAft>
        <a:spcPct val="0"/>
      </a:spcAft>
      <a:defRPr sz="1000" kern="1200">
        <a:solidFill>
          <a:schemeClr val="tx1"/>
        </a:solidFill>
        <a:latin typeface="Arial" charset="0"/>
        <a:ea typeface="+mn-ea"/>
        <a:cs typeface="Arial" charset="0"/>
      </a:defRPr>
    </a:lvl1pPr>
    <a:lvl2pPr marL="457200" algn="l" rtl="0" fontAlgn="base">
      <a:spcBef>
        <a:spcPct val="0"/>
      </a:spcBef>
      <a:spcAft>
        <a:spcPct val="0"/>
      </a:spcAft>
      <a:defRPr sz="1000" kern="1200">
        <a:solidFill>
          <a:schemeClr val="tx1"/>
        </a:solidFill>
        <a:latin typeface="Arial" charset="0"/>
        <a:ea typeface="+mn-ea"/>
        <a:cs typeface="Arial" charset="0"/>
      </a:defRPr>
    </a:lvl2pPr>
    <a:lvl3pPr marL="914400" algn="l" rtl="0" fontAlgn="base">
      <a:spcBef>
        <a:spcPct val="0"/>
      </a:spcBef>
      <a:spcAft>
        <a:spcPct val="0"/>
      </a:spcAft>
      <a:defRPr sz="1000" kern="1200">
        <a:solidFill>
          <a:schemeClr val="tx1"/>
        </a:solidFill>
        <a:latin typeface="Arial" charset="0"/>
        <a:ea typeface="+mn-ea"/>
        <a:cs typeface="Arial" charset="0"/>
      </a:defRPr>
    </a:lvl3pPr>
    <a:lvl4pPr marL="1371600" algn="l" rtl="0" fontAlgn="base">
      <a:spcBef>
        <a:spcPct val="0"/>
      </a:spcBef>
      <a:spcAft>
        <a:spcPct val="0"/>
      </a:spcAft>
      <a:defRPr sz="1000" kern="1200">
        <a:solidFill>
          <a:schemeClr val="tx1"/>
        </a:solidFill>
        <a:latin typeface="Arial" charset="0"/>
        <a:ea typeface="+mn-ea"/>
        <a:cs typeface="Arial" charset="0"/>
      </a:defRPr>
    </a:lvl4pPr>
    <a:lvl5pPr marL="1828800" algn="l" rtl="0" fontAlgn="base">
      <a:spcBef>
        <a:spcPct val="0"/>
      </a:spcBef>
      <a:spcAft>
        <a:spcPct val="0"/>
      </a:spcAft>
      <a:defRPr sz="1000" kern="1200">
        <a:solidFill>
          <a:schemeClr val="tx1"/>
        </a:solidFill>
        <a:latin typeface="Arial" charset="0"/>
        <a:ea typeface="+mn-ea"/>
        <a:cs typeface="Arial" charset="0"/>
      </a:defRPr>
    </a:lvl5pPr>
    <a:lvl6pPr marL="2286000" algn="l" defTabSz="914400" rtl="0" eaLnBrk="1" latinLnBrk="0" hangingPunct="1">
      <a:defRPr sz="1000" kern="1200">
        <a:solidFill>
          <a:schemeClr val="tx1"/>
        </a:solidFill>
        <a:latin typeface="Arial" charset="0"/>
        <a:ea typeface="+mn-ea"/>
        <a:cs typeface="Arial" charset="0"/>
      </a:defRPr>
    </a:lvl6pPr>
    <a:lvl7pPr marL="2743200" algn="l" defTabSz="914400" rtl="0" eaLnBrk="1" latinLnBrk="0" hangingPunct="1">
      <a:defRPr sz="1000" kern="1200">
        <a:solidFill>
          <a:schemeClr val="tx1"/>
        </a:solidFill>
        <a:latin typeface="Arial" charset="0"/>
        <a:ea typeface="+mn-ea"/>
        <a:cs typeface="Arial" charset="0"/>
      </a:defRPr>
    </a:lvl7pPr>
    <a:lvl8pPr marL="3200400" algn="l" defTabSz="914400" rtl="0" eaLnBrk="1" latinLnBrk="0" hangingPunct="1">
      <a:defRPr sz="1000" kern="1200">
        <a:solidFill>
          <a:schemeClr val="tx1"/>
        </a:solidFill>
        <a:latin typeface="Arial" charset="0"/>
        <a:ea typeface="+mn-ea"/>
        <a:cs typeface="Arial" charset="0"/>
      </a:defRPr>
    </a:lvl8pPr>
    <a:lvl9pPr marL="3657600" algn="l" defTabSz="914400" rtl="0" eaLnBrk="1" latinLnBrk="0" hangingPunct="1">
      <a:defRPr sz="1000"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66FF66"/>
    <a:srgbClr val="E6FF9F"/>
    <a:srgbClr val="99CC00"/>
    <a:srgbClr val="CCFF33"/>
    <a:srgbClr val="CCFF99"/>
    <a:srgbClr val="00CC00"/>
    <a:srgbClr val="72AF2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91" autoAdjust="0"/>
    <p:restoredTop sz="94625" autoAdjust="0"/>
  </p:normalViewPr>
  <p:slideViewPr>
    <p:cSldViewPr snapToGrid="0">
      <p:cViewPr varScale="1">
        <p:scale>
          <a:sx n="73" d="100"/>
          <a:sy n="73" d="100"/>
        </p:scale>
        <p:origin x="-1278"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1E84C29F-49F3-4FE2-83FA-1777A1DAAFAA}" type="datetime1">
              <a:rPr lang="en-US"/>
              <a:pPr>
                <a:defRPr/>
              </a:pPr>
              <a:t>3/3/2015</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842E232-F8A7-47A5-A7BC-B42DE9E2D80F}" type="slidenum">
              <a:rPr lang="en-GB"/>
              <a:pPr>
                <a:defRPr/>
              </a:pPr>
              <a:t>‹#›</a:t>
            </a:fld>
            <a:endParaRPr lang="en-GB" dirty="0"/>
          </a:p>
        </p:txBody>
      </p:sp>
    </p:spTree>
    <p:extLst>
      <p:ext uri="{BB962C8B-B14F-4D97-AF65-F5344CB8AC3E}">
        <p14:creationId xmlns:p14="http://schemas.microsoft.com/office/powerpoint/2010/main" val="10812186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2AAC1F5-27A6-45DA-8C00-F824433F1A7A}" type="datetime1">
              <a:rPr lang="en-US"/>
              <a:pPr>
                <a:defRPr/>
              </a:pPr>
              <a:t>3/3/2015</a:t>
            </a:fld>
            <a:endParaRPr lang="en-US" dirty="0"/>
          </a:p>
        </p:txBody>
      </p:sp>
      <p:sp>
        <p:nvSpPr>
          <p:cNvPr id="31748"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B412F56-D888-4DCA-B052-C6C7BBD5FA17}" type="slidenum">
              <a:rPr lang="en-GB"/>
              <a:pPr>
                <a:defRPr/>
              </a:pPr>
              <a:t>‹#›</a:t>
            </a:fld>
            <a:endParaRPr lang="en-GB" dirty="0"/>
          </a:p>
        </p:txBody>
      </p:sp>
    </p:spTree>
    <p:extLst>
      <p:ext uri="{BB962C8B-B14F-4D97-AF65-F5344CB8AC3E}">
        <p14:creationId xmlns:p14="http://schemas.microsoft.com/office/powerpoint/2010/main" val="318426665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000">
                <a:solidFill>
                  <a:schemeClr val="tx1"/>
                </a:solidFill>
                <a:latin typeface="Arial" charset="0"/>
                <a:cs typeface="Arial" charset="0"/>
              </a:defRPr>
            </a:lvl1pPr>
            <a:lvl2pPr marL="742950" indent="-285750" defTabSz="930275" eaLnBrk="0" hangingPunct="0">
              <a:defRPr sz="1000">
                <a:solidFill>
                  <a:schemeClr val="tx1"/>
                </a:solidFill>
                <a:latin typeface="Arial" charset="0"/>
                <a:cs typeface="Arial" charset="0"/>
              </a:defRPr>
            </a:lvl2pPr>
            <a:lvl3pPr marL="1143000" indent="-228600" defTabSz="930275" eaLnBrk="0" hangingPunct="0">
              <a:defRPr sz="1000">
                <a:solidFill>
                  <a:schemeClr val="tx1"/>
                </a:solidFill>
                <a:latin typeface="Arial" charset="0"/>
                <a:cs typeface="Arial" charset="0"/>
              </a:defRPr>
            </a:lvl3pPr>
            <a:lvl4pPr marL="1600200" indent="-228600" defTabSz="930275" eaLnBrk="0" hangingPunct="0">
              <a:defRPr sz="1000">
                <a:solidFill>
                  <a:schemeClr val="tx1"/>
                </a:solidFill>
                <a:latin typeface="Arial" charset="0"/>
                <a:cs typeface="Arial" charset="0"/>
              </a:defRPr>
            </a:lvl4pPr>
            <a:lvl5pPr marL="2057400" indent="-228600" defTabSz="930275" eaLnBrk="0" hangingPunct="0">
              <a:defRPr sz="1000">
                <a:solidFill>
                  <a:schemeClr val="tx1"/>
                </a:solidFill>
                <a:latin typeface="Arial" charset="0"/>
                <a:cs typeface="Arial" charset="0"/>
              </a:defRPr>
            </a:lvl5pPr>
            <a:lvl6pPr marL="2514600" indent="-228600" defTabSz="930275" eaLnBrk="0" fontAlgn="base" hangingPunct="0">
              <a:spcBef>
                <a:spcPct val="0"/>
              </a:spcBef>
              <a:spcAft>
                <a:spcPct val="0"/>
              </a:spcAft>
              <a:defRPr sz="1000">
                <a:solidFill>
                  <a:schemeClr val="tx1"/>
                </a:solidFill>
                <a:latin typeface="Arial" charset="0"/>
                <a:cs typeface="Arial" charset="0"/>
              </a:defRPr>
            </a:lvl6pPr>
            <a:lvl7pPr marL="2971800" indent="-228600" defTabSz="930275" eaLnBrk="0" fontAlgn="base" hangingPunct="0">
              <a:spcBef>
                <a:spcPct val="0"/>
              </a:spcBef>
              <a:spcAft>
                <a:spcPct val="0"/>
              </a:spcAft>
              <a:defRPr sz="1000">
                <a:solidFill>
                  <a:schemeClr val="tx1"/>
                </a:solidFill>
                <a:latin typeface="Arial" charset="0"/>
                <a:cs typeface="Arial" charset="0"/>
              </a:defRPr>
            </a:lvl7pPr>
            <a:lvl8pPr marL="3429000" indent="-228600" defTabSz="930275" eaLnBrk="0" fontAlgn="base" hangingPunct="0">
              <a:spcBef>
                <a:spcPct val="0"/>
              </a:spcBef>
              <a:spcAft>
                <a:spcPct val="0"/>
              </a:spcAft>
              <a:defRPr sz="1000">
                <a:solidFill>
                  <a:schemeClr val="tx1"/>
                </a:solidFill>
                <a:latin typeface="Arial" charset="0"/>
                <a:cs typeface="Arial" charset="0"/>
              </a:defRPr>
            </a:lvl8pPr>
            <a:lvl9pPr marL="3886200" indent="-228600" defTabSz="930275" eaLnBrk="0" fontAlgn="base" hangingPunct="0">
              <a:spcBef>
                <a:spcPct val="0"/>
              </a:spcBef>
              <a:spcAft>
                <a:spcPct val="0"/>
              </a:spcAft>
              <a:defRPr sz="1000">
                <a:solidFill>
                  <a:schemeClr val="tx1"/>
                </a:solidFill>
                <a:latin typeface="Arial" charset="0"/>
                <a:cs typeface="Arial" charset="0"/>
              </a:defRPr>
            </a:lvl9pPr>
          </a:lstStyle>
          <a:p>
            <a:pPr eaLnBrk="1" hangingPunct="1"/>
            <a:fld id="{9E6DB1D2-40DB-4110-9D44-EF3080C3D89D}" type="slidenum">
              <a:rPr lang="en-GB" sz="1200" smtClean="0">
                <a:latin typeface="Times New Roman" pitchFamily="18" charset="0"/>
              </a:rPr>
              <a:pPr eaLnBrk="1" hangingPunct="1"/>
              <a:t>1</a:t>
            </a:fld>
            <a:endParaRPr lang="en-GB" sz="1200" dirty="0" smtClean="0">
              <a:latin typeface="Times New Roman" pitchFamily="18" charset="0"/>
            </a:endParaRPr>
          </a:p>
        </p:txBody>
      </p:sp>
      <p:sp>
        <p:nvSpPr>
          <p:cNvPr id="32771" name="Rectangle 2"/>
          <p:cNvSpPr>
            <a:spLocks noGrp="1" noRot="1" noChangeAspect="1" noChangeArrowheads="1" noTextEdit="1"/>
          </p:cNvSpPr>
          <p:nvPr>
            <p:ph type="sldImg"/>
          </p:nvPr>
        </p:nvSpPr>
        <p:spPr>
          <a:xfrm>
            <a:off x="915988" y="742950"/>
            <a:ext cx="4967287" cy="3725863"/>
          </a:xfrm>
          <a:ln/>
        </p:spPr>
      </p:sp>
      <p:sp>
        <p:nvSpPr>
          <p:cNvPr id="327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1986"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0FE8624E-BB58-4D68-B786-34DB17D14B4C}" type="slidenum">
              <a:rPr lang="en-GB" sz="1400" smtClean="0">
                <a:solidFill>
                  <a:srgbClr val="000000"/>
                </a:solidFill>
                <a:latin typeface="Times New Roman" pitchFamily="18" charset="0"/>
              </a:rPr>
              <a:pPr eaLnBrk="1" hangingPunct="1"/>
              <a:t>10</a:t>
            </a:fld>
            <a:endParaRPr lang="en-GB" sz="1400" smtClean="0">
              <a:solidFill>
                <a:srgbClr val="000000"/>
              </a:solidFill>
              <a:latin typeface="Times New Roman" pitchFamily="18" charset="0"/>
            </a:endParaRPr>
          </a:p>
        </p:txBody>
      </p:sp>
      <p:sp>
        <p:nvSpPr>
          <p:cNvPr id="41987" name="Rectangle 2"/>
          <p:cNvSpPr>
            <a:spLocks noGrp="1" noRot="1" noChangeAspect="1" noChangeArrowheads="1" noTextEdit="1"/>
          </p:cNvSpPr>
          <p:nvPr>
            <p:ph type="sldImg"/>
          </p:nvPr>
        </p:nvSpPr>
        <p:spPr>
          <a:xfrm>
            <a:off x="917575" y="755650"/>
            <a:ext cx="4960938" cy="37211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1988" name="Rectangle 3"/>
          <p:cNvSpPr>
            <a:spLocks noGrp="1" noChangeArrowheads="1"/>
          </p:cNvSpPr>
          <p:nvPr>
            <p:ph type="body" idx="1"/>
          </p:nvPr>
        </p:nvSpPr>
        <p:spPr>
          <a:xfrm>
            <a:off x="679450" y="4714875"/>
            <a:ext cx="543877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01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D9C521F8-15CC-4F49-B1B0-BADB097C320E}" type="slidenum">
              <a:rPr lang="en-GB" sz="1400" smtClean="0">
                <a:solidFill>
                  <a:srgbClr val="000000"/>
                </a:solidFill>
                <a:latin typeface="Times New Roman" pitchFamily="18" charset="0"/>
              </a:rPr>
              <a:pPr eaLnBrk="1" hangingPunct="1"/>
              <a:t>11</a:t>
            </a:fld>
            <a:endParaRPr lang="en-GB" sz="1400" smtClean="0">
              <a:solidFill>
                <a:srgbClr val="000000"/>
              </a:solidFill>
              <a:latin typeface="Times New Roman" pitchFamily="18" charset="0"/>
            </a:endParaRPr>
          </a:p>
        </p:txBody>
      </p:sp>
      <p:sp>
        <p:nvSpPr>
          <p:cNvPr id="43011" name="Rectangle 2"/>
          <p:cNvSpPr>
            <a:spLocks noGrp="1" noRot="1" noChangeAspect="1" noChangeArrowheads="1" noTextEdit="1"/>
          </p:cNvSpPr>
          <p:nvPr>
            <p:ph type="sldImg"/>
          </p:nvPr>
        </p:nvSpPr>
        <p:spPr>
          <a:xfrm>
            <a:off x="917575" y="755650"/>
            <a:ext cx="4960938" cy="37211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3012" name="Rectangle 3"/>
          <p:cNvSpPr>
            <a:spLocks noGrp="1" noChangeArrowheads="1"/>
          </p:cNvSpPr>
          <p:nvPr>
            <p:ph type="body" idx="1"/>
          </p:nvPr>
        </p:nvSpPr>
        <p:spPr>
          <a:xfrm>
            <a:off x="679450" y="4714875"/>
            <a:ext cx="543877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505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85DE3259-28DD-42F3-828D-7437DBF7B2D8}" type="slidenum">
              <a:rPr lang="en-GB" sz="1400" smtClean="0">
                <a:solidFill>
                  <a:srgbClr val="000000"/>
                </a:solidFill>
                <a:latin typeface="Times New Roman" pitchFamily="18" charset="0"/>
              </a:rPr>
              <a:pPr eaLnBrk="1" hangingPunct="1"/>
              <a:t>12</a:t>
            </a:fld>
            <a:endParaRPr lang="en-GB" sz="1400" smtClean="0">
              <a:solidFill>
                <a:srgbClr val="000000"/>
              </a:solidFill>
              <a:latin typeface="Times New Roman" pitchFamily="18" charset="0"/>
            </a:endParaRPr>
          </a:p>
        </p:txBody>
      </p:sp>
      <p:sp>
        <p:nvSpPr>
          <p:cNvPr id="45059"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45060"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505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85DE3259-28DD-42F3-828D-7437DBF7B2D8}" type="slidenum">
              <a:rPr lang="en-GB" sz="1400" smtClean="0">
                <a:solidFill>
                  <a:srgbClr val="000000"/>
                </a:solidFill>
                <a:latin typeface="Times New Roman" pitchFamily="18" charset="0"/>
              </a:rPr>
              <a:pPr eaLnBrk="1" hangingPunct="1"/>
              <a:t>13</a:t>
            </a:fld>
            <a:endParaRPr lang="en-GB" sz="1400" smtClean="0">
              <a:solidFill>
                <a:srgbClr val="000000"/>
              </a:solidFill>
              <a:latin typeface="Times New Roman" pitchFamily="18" charset="0"/>
            </a:endParaRPr>
          </a:p>
        </p:txBody>
      </p:sp>
      <p:sp>
        <p:nvSpPr>
          <p:cNvPr id="45059"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45060"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505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85DE3259-28DD-42F3-828D-7437DBF7B2D8}" type="slidenum">
              <a:rPr lang="en-GB" sz="1400" smtClean="0">
                <a:solidFill>
                  <a:srgbClr val="000000"/>
                </a:solidFill>
                <a:latin typeface="Times New Roman" pitchFamily="18" charset="0"/>
              </a:rPr>
              <a:pPr eaLnBrk="1" hangingPunct="1"/>
              <a:t>14</a:t>
            </a:fld>
            <a:endParaRPr lang="en-GB" sz="1400" smtClean="0">
              <a:solidFill>
                <a:srgbClr val="000000"/>
              </a:solidFill>
              <a:latin typeface="Times New Roman" pitchFamily="18" charset="0"/>
            </a:endParaRPr>
          </a:p>
        </p:txBody>
      </p:sp>
      <p:sp>
        <p:nvSpPr>
          <p:cNvPr id="45059"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45060"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505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85DE3259-28DD-42F3-828D-7437DBF7B2D8}" type="slidenum">
              <a:rPr lang="en-GB" sz="1400" smtClean="0">
                <a:solidFill>
                  <a:srgbClr val="000000"/>
                </a:solidFill>
                <a:latin typeface="Times New Roman" pitchFamily="18" charset="0"/>
              </a:rPr>
              <a:pPr eaLnBrk="1" hangingPunct="1"/>
              <a:t>15</a:t>
            </a:fld>
            <a:endParaRPr lang="en-GB" sz="1400" smtClean="0">
              <a:solidFill>
                <a:srgbClr val="000000"/>
              </a:solidFill>
              <a:latin typeface="Times New Roman" pitchFamily="18" charset="0"/>
            </a:endParaRPr>
          </a:p>
        </p:txBody>
      </p:sp>
      <p:sp>
        <p:nvSpPr>
          <p:cNvPr id="45059"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45060"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813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3D359D36-9496-449B-A26D-9E5021FB14FC}" type="slidenum">
              <a:rPr lang="en-GB" sz="1400" smtClean="0">
                <a:solidFill>
                  <a:srgbClr val="000000"/>
                </a:solidFill>
                <a:latin typeface="Times New Roman" pitchFamily="18" charset="0"/>
              </a:rPr>
              <a:pPr eaLnBrk="1" hangingPunct="1"/>
              <a:t>16</a:t>
            </a:fld>
            <a:endParaRPr lang="en-GB" sz="1400" smtClean="0">
              <a:solidFill>
                <a:srgbClr val="000000"/>
              </a:solidFill>
              <a:latin typeface="Times New Roman" pitchFamily="18" charset="0"/>
            </a:endParaRPr>
          </a:p>
        </p:txBody>
      </p:sp>
      <p:sp>
        <p:nvSpPr>
          <p:cNvPr id="48131" name="Rectangle 2"/>
          <p:cNvSpPr>
            <a:spLocks noGrp="1" noRot="1" noChangeAspect="1" noChangeArrowheads="1" noTextEdit="1"/>
          </p:cNvSpPr>
          <p:nvPr>
            <p:ph type="sldImg"/>
          </p:nvPr>
        </p:nvSpPr>
        <p:spPr>
          <a:xfrm>
            <a:off x="917575" y="755650"/>
            <a:ext cx="4960938" cy="37211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8132" name="Rectangle 3"/>
          <p:cNvSpPr>
            <a:spLocks noGrp="1" noChangeArrowheads="1"/>
          </p:cNvSpPr>
          <p:nvPr>
            <p:ph type="body" idx="1"/>
          </p:nvPr>
        </p:nvSpPr>
        <p:spPr>
          <a:xfrm>
            <a:off x="679450" y="4714875"/>
            <a:ext cx="543877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813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3D359D36-9496-449B-A26D-9E5021FB14FC}" type="slidenum">
              <a:rPr lang="en-GB" sz="1400" smtClean="0">
                <a:solidFill>
                  <a:srgbClr val="000000"/>
                </a:solidFill>
                <a:latin typeface="Times New Roman" pitchFamily="18" charset="0"/>
              </a:rPr>
              <a:pPr eaLnBrk="1" hangingPunct="1"/>
              <a:t>18</a:t>
            </a:fld>
            <a:endParaRPr lang="en-GB" sz="1400" smtClean="0">
              <a:solidFill>
                <a:srgbClr val="000000"/>
              </a:solidFill>
              <a:latin typeface="Times New Roman" pitchFamily="18" charset="0"/>
            </a:endParaRPr>
          </a:p>
        </p:txBody>
      </p:sp>
      <p:sp>
        <p:nvSpPr>
          <p:cNvPr id="48131" name="Rectangle 2"/>
          <p:cNvSpPr>
            <a:spLocks noGrp="1" noRot="1" noChangeAspect="1" noChangeArrowheads="1" noTextEdit="1"/>
          </p:cNvSpPr>
          <p:nvPr>
            <p:ph type="sldImg"/>
          </p:nvPr>
        </p:nvSpPr>
        <p:spPr>
          <a:xfrm>
            <a:off x="917575" y="755650"/>
            <a:ext cx="4960938" cy="37211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8132" name="Rectangle 3"/>
          <p:cNvSpPr>
            <a:spLocks noGrp="1" noChangeArrowheads="1"/>
          </p:cNvSpPr>
          <p:nvPr>
            <p:ph type="body" idx="1"/>
          </p:nvPr>
        </p:nvSpPr>
        <p:spPr>
          <a:xfrm>
            <a:off x="679450" y="4714875"/>
            <a:ext cx="543877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3317F243-1BDA-492A-A122-2A877D6F3389}" type="slidenum">
              <a:rPr lang="en-GB" sz="1400" smtClean="0">
                <a:solidFill>
                  <a:srgbClr val="000000"/>
                </a:solidFill>
                <a:latin typeface="Times New Roman" pitchFamily="18" charset="0"/>
              </a:rPr>
              <a:pPr eaLnBrk="1" hangingPunct="1"/>
              <a:t>19</a:t>
            </a:fld>
            <a:endParaRPr lang="en-GB" sz="1400" smtClean="0">
              <a:solidFill>
                <a:srgbClr val="000000"/>
              </a:solidFill>
              <a:latin typeface="Times New Roman" pitchFamily="18" charset="0"/>
            </a:endParaRPr>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017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99053D9E-CF93-469F-845C-46C933115BE7}" type="slidenum">
              <a:rPr lang="en-GB" sz="1400" smtClean="0">
                <a:solidFill>
                  <a:srgbClr val="000000"/>
                </a:solidFill>
                <a:latin typeface="Times New Roman" pitchFamily="18" charset="0"/>
              </a:rPr>
              <a:pPr eaLnBrk="1" hangingPunct="1"/>
              <a:t>20</a:t>
            </a:fld>
            <a:endParaRPr lang="en-GB" sz="1400" smtClean="0">
              <a:solidFill>
                <a:srgbClr val="000000"/>
              </a:solidFill>
              <a:latin typeface="Times New Roman" pitchFamily="18" charset="0"/>
            </a:endParaRPr>
          </a:p>
        </p:txBody>
      </p:sp>
      <p:sp>
        <p:nvSpPr>
          <p:cNvPr id="50179"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0180"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3794"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9F1393A4-1D40-4317-BD51-B5EE8F586EA5}" type="slidenum">
              <a:rPr lang="en-GB" sz="1400" smtClean="0">
                <a:solidFill>
                  <a:srgbClr val="000000"/>
                </a:solidFill>
                <a:latin typeface="Times New Roman" pitchFamily="18" charset="0"/>
              </a:rPr>
              <a:pPr eaLnBrk="1" hangingPunct="1"/>
              <a:t>2</a:t>
            </a:fld>
            <a:endParaRPr lang="en-GB" sz="1400" dirty="0" smtClean="0">
              <a:solidFill>
                <a:srgbClr val="000000"/>
              </a:solidFill>
              <a:latin typeface="Times New Roman" pitchFamily="18" charset="0"/>
            </a:endParaRPr>
          </a:p>
        </p:txBody>
      </p:sp>
      <p:sp>
        <p:nvSpPr>
          <p:cNvPr id="33795" name="Rectangle 1"/>
          <p:cNvSpPr>
            <a:spLocks noGrp="1" noRot="1" noChangeAspect="1" noChangeArrowheads="1" noTextEdit="1"/>
          </p:cNvSpPr>
          <p:nvPr>
            <p:ph type="sldImg"/>
          </p:nvPr>
        </p:nvSpPr>
        <p:spPr>
          <a:xfrm>
            <a:off x="917575" y="755650"/>
            <a:ext cx="4960938" cy="37211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3796" name="Rectangle 2"/>
          <p:cNvSpPr>
            <a:spLocks noGrp="1" noChangeArrowheads="1"/>
          </p:cNvSpPr>
          <p:nvPr>
            <p:ph type="body" idx="1"/>
          </p:nvPr>
        </p:nvSpPr>
        <p:spPr>
          <a:xfrm>
            <a:off x="679450" y="4714875"/>
            <a:ext cx="543877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017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99053D9E-CF93-469F-845C-46C933115BE7}" type="slidenum">
              <a:rPr lang="en-GB" sz="1400" smtClean="0">
                <a:solidFill>
                  <a:srgbClr val="000000"/>
                </a:solidFill>
                <a:latin typeface="Times New Roman" pitchFamily="18" charset="0"/>
              </a:rPr>
              <a:pPr eaLnBrk="1" hangingPunct="1"/>
              <a:t>21</a:t>
            </a:fld>
            <a:endParaRPr lang="en-GB" sz="1400" smtClean="0">
              <a:solidFill>
                <a:srgbClr val="000000"/>
              </a:solidFill>
              <a:latin typeface="Times New Roman" pitchFamily="18" charset="0"/>
            </a:endParaRPr>
          </a:p>
        </p:txBody>
      </p:sp>
      <p:sp>
        <p:nvSpPr>
          <p:cNvPr id="50179"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0180"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017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99053D9E-CF93-469F-845C-46C933115BE7}" type="slidenum">
              <a:rPr lang="en-GB" sz="1400" smtClean="0">
                <a:solidFill>
                  <a:srgbClr val="000000"/>
                </a:solidFill>
                <a:latin typeface="Times New Roman" pitchFamily="18" charset="0"/>
              </a:rPr>
              <a:pPr eaLnBrk="1" hangingPunct="1"/>
              <a:t>22</a:t>
            </a:fld>
            <a:endParaRPr lang="en-GB" sz="1400" smtClean="0">
              <a:solidFill>
                <a:srgbClr val="000000"/>
              </a:solidFill>
              <a:latin typeface="Times New Roman" pitchFamily="18" charset="0"/>
            </a:endParaRPr>
          </a:p>
        </p:txBody>
      </p:sp>
      <p:sp>
        <p:nvSpPr>
          <p:cNvPr id="50179"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0180"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017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99053D9E-CF93-469F-845C-46C933115BE7}" type="slidenum">
              <a:rPr lang="en-GB" sz="1400" smtClean="0">
                <a:solidFill>
                  <a:srgbClr val="000000"/>
                </a:solidFill>
                <a:latin typeface="Times New Roman" pitchFamily="18" charset="0"/>
              </a:rPr>
              <a:pPr eaLnBrk="1" hangingPunct="1"/>
              <a:t>23</a:t>
            </a:fld>
            <a:endParaRPr lang="en-GB" sz="1400" smtClean="0">
              <a:solidFill>
                <a:srgbClr val="000000"/>
              </a:solidFill>
              <a:latin typeface="Times New Roman" pitchFamily="18" charset="0"/>
            </a:endParaRPr>
          </a:p>
        </p:txBody>
      </p:sp>
      <p:sp>
        <p:nvSpPr>
          <p:cNvPr id="50179"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0180"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2226"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9776D7F9-4CC6-49AC-BDB4-71609E981A9E}" type="slidenum">
              <a:rPr lang="en-GB" sz="1400" smtClean="0">
                <a:solidFill>
                  <a:srgbClr val="000000"/>
                </a:solidFill>
                <a:latin typeface="Times New Roman" pitchFamily="18" charset="0"/>
              </a:rPr>
              <a:pPr eaLnBrk="1" hangingPunct="1"/>
              <a:t>24</a:t>
            </a:fld>
            <a:endParaRPr lang="en-GB" sz="1400" dirty="0" smtClean="0">
              <a:solidFill>
                <a:srgbClr val="000000"/>
              </a:solidFill>
              <a:latin typeface="Times New Roman" pitchFamily="18" charset="0"/>
            </a:endParaRPr>
          </a:p>
        </p:txBody>
      </p:sp>
      <p:sp>
        <p:nvSpPr>
          <p:cNvPr id="52227" name="Rectangle 2"/>
          <p:cNvSpPr>
            <a:spLocks noGrp="1" noRot="1" noChangeAspect="1" noChangeArrowheads="1" noTextEdit="1"/>
          </p:cNvSpPr>
          <p:nvPr>
            <p:ph type="sldImg"/>
          </p:nvPr>
        </p:nvSpPr>
        <p:spPr>
          <a:xfrm>
            <a:off x="917575" y="755650"/>
            <a:ext cx="4960938" cy="37211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2228" name="Rectangle 3"/>
          <p:cNvSpPr>
            <a:spLocks noGrp="1" noChangeArrowheads="1"/>
          </p:cNvSpPr>
          <p:nvPr>
            <p:ph type="body" idx="1"/>
          </p:nvPr>
        </p:nvSpPr>
        <p:spPr>
          <a:xfrm>
            <a:off x="679450" y="4714875"/>
            <a:ext cx="543877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4199B0BE-24B2-4052-B136-49FBE3E06AA2}" type="slidenum">
              <a:rPr lang="en-GB" sz="1400" smtClean="0">
                <a:solidFill>
                  <a:srgbClr val="000000"/>
                </a:solidFill>
                <a:latin typeface="Times New Roman" pitchFamily="18" charset="0"/>
              </a:rPr>
              <a:pPr eaLnBrk="1" hangingPunct="1"/>
              <a:t>25</a:t>
            </a:fld>
            <a:endParaRPr lang="en-GB" sz="1400" dirty="0" smtClean="0">
              <a:solidFill>
                <a:srgbClr val="000000"/>
              </a:solidFill>
              <a:latin typeface="Times New Roman" pitchFamily="18" charset="0"/>
            </a:endParaRP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4199B0BE-24B2-4052-B136-49FBE3E06AA2}" type="slidenum">
              <a:rPr lang="en-GB" sz="1400" smtClean="0">
                <a:solidFill>
                  <a:srgbClr val="000000"/>
                </a:solidFill>
                <a:latin typeface="Times New Roman" pitchFamily="18" charset="0"/>
              </a:rPr>
              <a:pPr eaLnBrk="1" hangingPunct="1"/>
              <a:t>26</a:t>
            </a:fld>
            <a:endParaRPr lang="en-GB" sz="1400" dirty="0" smtClean="0">
              <a:solidFill>
                <a:srgbClr val="000000"/>
              </a:solidFill>
              <a:latin typeface="Times New Roman" pitchFamily="18" charset="0"/>
            </a:endParaRP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6322"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DD2A9AFB-D701-4615-9952-EE67AA51357A}" type="slidenum">
              <a:rPr lang="en-GB" sz="1400" smtClean="0">
                <a:solidFill>
                  <a:srgbClr val="000000"/>
                </a:solidFill>
                <a:latin typeface="Times New Roman" pitchFamily="18" charset="0"/>
              </a:rPr>
              <a:pPr eaLnBrk="1" hangingPunct="1"/>
              <a:t>27</a:t>
            </a:fld>
            <a:endParaRPr lang="en-GB" sz="1400" smtClean="0">
              <a:solidFill>
                <a:srgbClr val="000000"/>
              </a:solidFill>
              <a:latin typeface="Times New Roman" pitchFamily="18" charset="0"/>
            </a:endParaRPr>
          </a:p>
        </p:txBody>
      </p:sp>
      <p:sp>
        <p:nvSpPr>
          <p:cNvPr id="56323"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6324"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837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E3D6A774-D665-4E49-BC59-C3FF815503C0}" type="slidenum">
              <a:rPr lang="en-GB" sz="1400" smtClean="0">
                <a:solidFill>
                  <a:srgbClr val="000000"/>
                </a:solidFill>
                <a:latin typeface="Times New Roman" pitchFamily="18" charset="0"/>
              </a:rPr>
              <a:pPr eaLnBrk="1" hangingPunct="1"/>
              <a:t>28</a:t>
            </a:fld>
            <a:endParaRPr lang="en-GB" sz="1400" smtClean="0">
              <a:solidFill>
                <a:srgbClr val="000000"/>
              </a:solidFill>
              <a:latin typeface="Times New Roman" pitchFamily="18" charset="0"/>
            </a:endParaRPr>
          </a:p>
        </p:txBody>
      </p:sp>
      <p:sp>
        <p:nvSpPr>
          <p:cNvPr id="58371"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8372"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837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E3D6A774-D665-4E49-BC59-C3FF815503C0}" type="slidenum">
              <a:rPr lang="en-GB" sz="1400" smtClean="0">
                <a:solidFill>
                  <a:srgbClr val="000000"/>
                </a:solidFill>
                <a:latin typeface="Times New Roman" pitchFamily="18" charset="0"/>
              </a:rPr>
              <a:pPr eaLnBrk="1" hangingPunct="1"/>
              <a:t>29</a:t>
            </a:fld>
            <a:endParaRPr lang="en-GB" sz="1400" smtClean="0">
              <a:solidFill>
                <a:srgbClr val="000000"/>
              </a:solidFill>
              <a:latin typeface="Times New Roman" pitchFamily="18" charset="0"/>
            </a:endParaRPr>
          </a:p>
        </p:txBody>
      </p:sp>
      <p:sp>
        <p:nvSpPr>
          <p:cNvPr id="58371"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8372"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837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E3D6A774-D665-4E49-BC59-C3FF815503C0}" type="slidenum">
              <a:rPr lang="en-GB" sz="1400" smtClean="0">
                <a:solidFill>
                  <a:srgbClr val="000000"/>
                </a:solidFill>
                <a:latin typeface="Times New Roman" pitchFamily="18" charset="0"/>
              </a:rPr>
              <a:pPr eaLnBrk="1" hangingPunct="1"/>
              <a:t>30</a:t>
            </a:fld>
            <a:endParaRPr lang="en-GB" sz="1400" smtClean="0">
              <a:solidFill>
                <a:srgbClr val="000000"/>
              </a:solidFill>
              <a:latin typeface="Times New Roman" pitchFamily="18" charset="0"/>
            </a:endParaRPr>
          </a:p>
        </p:txBody>
      </p:sp>
      <p:sp>
        <p:nvSpPr>
          <p:cNvPr id="58371"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8372"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81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AF73B99D-14F7-4F14-BDF2-410FDBE7AE1E}" type="slidenum">
              <a:rPr lang="en-GB" sz="1400" smtClean="0">
                <a:solidFill>
                  <a:srgbClr val="000000"/>
                </a:solidFill>
                <a:latin typeface="Times New Roman" pitchFamily="18" charset="0"/>
              </a:rPr>
              <a:pPr eaLnBrk="1" hangingPunct="1"/>
              <a:t>3</a:t>
            </a:fld>
            <a:endParaRPr lang="en-GB" sz="1400" smtClean="0">
              <a:solidFill>
                <a:srgbClr val="000000"/>
              </a:solidFill>
              <a:latin typeface="Times New Roman" pitchFamily="18" charset="0"/>
            </a:endParaRPr>
          </a:p>
        </p:txBody>
      </p:sp>
      <p:sp>
        <p:nvSpPr>
          <p:cNvPr id="34819" name="Text Box 1"/>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34820" name="Rectangle 2"/>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837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E3D6A774-D665-4E49-BC59-C3FF815503C0}" type="slidenum">
              <a:rPr lang="en-GB" sz="1400" smtClean="0">
                <a:solidFill>
                  <a:srgbClr val="000000"/>
                </a:solidFill>
                <a:latin typeface="Times New Roman" pitchFamily="18" charset="0"/>
              </a:rPr>
              <a:pPr eaLnBrk="1" hangingPunct="1"/>
              <a:t>31</a:t>
            </a:fld>
            <a:endParaRPr lang="en-GB" sz="1400" smtClean="0">
              <a:solidFill>
                <a:srgbClr val="000000"/>
              </a:solidFill>
              <a:latin typeface="Times New Roman" pitchFamily="18" charset="0"/>
            </a:endParaRPr>
          </a:p>
        </p:txBody>
      </p:sp>
      <p:sp>
        <p:nvSpPr>
          <p:cNvPr id="58371"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8372"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837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E3D6A774-D665-4E49-BC59-C3FF815503C0}" type="slidenum">
              <a:rPr lang="en-GB" sz="1400" smtClean="0">
                <a:solidFill>
                  <a:srgbClr val="000000"/>
                </a:solidFill>
                <a:latin typeface="Times New Roman" pitchFamily="18" charset="0"/>
              </a:rPr>
              <a:pPr eaLnBrk="1" hangingPunct="1"/>
              <a:t>32</a:t>
            </a:fld>
            <a:endParaRPr lang="en-GB" sz="1400" smtClean="0">
              <a:solidFill>
                <a:srgbClr val="000000"/>
              </a:solidFill>
              <a:latin typeface="Times New Roman" pitchFamily="18" charset="0"/>
            </a:endParaRPr>
          </a:p>
        </p:txBody>
      </p:sp>
      <p:sp>
        <p:nvSpPr>
          <p:cNvPr id="58371"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8372"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837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E3D6A774-D665-4E49-BC59-C3FF815503C0}" type="slidenum">
              <a:rPr lang="en-GB" sz="1400" smtClean="0">
                <a:solidFill>
                  <a:srgbClr val="000000"/>
                </a:solidFill>
                <a:latin typeface="Times New Roman" pitchFamily="18" charset="0"/>
              </a:rPr>
              <a:pPr eaLnBrk="1" hangingPunct="1"/>
              <a:t>33</a:t>
            </a:fld>
            <a:endParaRPr lang="en-GB" sz="1400" smtClean="0">
              <a:solidFill>
                <a:srgbClr val="000000"/>
              </a:solidFill>
              <a:latin typeface="Times New Roman" pitchFamily="18" charset="0"/>
            </a:endParaRPr>
          </a:p>
        </p:txBody>
      </p:sp>
      <p:sp>
        <p:nvSpPr>
          <p:cNvPr id="58371"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8372"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837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E3D6A774-D665-4E49-BC59-C3FF815503C0}" type="slidenum">
              <a:rPr lang="en-GB" sz="1400" smtClean="0">
                <a:solidFill>
                  <a:srgbClr val="000000"/>
                </a:solidFill>
                <a:latin typeface="Times New Roman" pitchFamily="18" charset="0"/>
              </a:rPr>
              <a:pPr eaLnBrk="1" hangingPunct="1"/>
              <a:t>34</a:t>
            </a:fld>
            <a:endParaRPr lang="en-GB" sz="1400" smtClean="0">
              <a:solidFill>
                <a:srgbClr val="000000"/>
              </a:solidFill>
              <a:latin typeface="Times New Roman" pitchFamily="18" charset="0"/>
            </a:endParaRPr>
          </a:p>
        </p:txBody>
      </p:sp>
      <p:sp>
        <p:nvSpPr>
          <p:cNvPr id="58371"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8372"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837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E3D6A774-D665-4E49-BC59-C3FF815503C0}" type="slidenum">
              <a:rPr lang="en-GB" sz="1400" smtClean="0">
                <a:solidFill>
                  <a:srgbClr val="000000"/>
                </a:solidFill>
                <a:latin typeface="Times New Roman" pitchFamily="18" charset="0"/>
              </a:rPr>
              <a:pPr eaLnBrk="1" hangingPunct="1"/>
              <a:t>35</a:t>
            </a:fld>
            <a:endParaRPr lang="en-GB" sz="1400" smtClean="0">
              <a:solidFill>
                <a:srgbClr val="000000"/>
              </a:solidFill>
              <a:latin typeface="Times New Roman" pitchFamily="18" charset="0"/>
            </a:endParaRPr>
          </a:p>
        </p:txBody>
      </p:sp>
      <p:sp>
        <p:nvSpPr>
          <p:cNvPr id="58371"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8372"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837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E3D6A774-D665-4E49-BC59-C3FF815503C0}" type="slidenum">
              <a:rPr lang="en-GB" sz="1400" smtClean="0">
                <a:solidFill>
                  <a:srgbClr val="000000"/>
                </a:solidFill>
                <a:latin typeface="Times New Roman" pitchFamily="18" charset="0"/>
              </a:rPr>
              <a:pPr eaLnBrk="1" hangingPunct="1"/>
              <a:t>36</a:t>
            </a:fld>
            <a:endParaRPr lang="en-GB" sz="1400" smtClean="0">
              <a:solidFill>
                <a:srgbClr val="000000"/>
              </a:solidFill>
              <a:latin typeface="Times New Roman" pitchFamily="18" charset="0"/>
            </a:endParaRPr>
          </a:p>
        </p:txBody>
      </p:sp>
      <p:sp>
        <p:nvSpPr>
          <p:cNvPr id="58371"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8372"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837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E3D6A774-D665-4E49-BC59-C3FF815503C0}" type="slidenum">
              <a:rPr lang="en-GB" sz="1400" smtClean="0">
                <a:solidFill>
                  <a:srgbClr val="000000"/>
                </a:solidFill>
                <a:latin typeface="Times New Roman" pitchFamily="18" charset="0"/>
              </a:rPr>
              <a:pPr eaLnBrk="1" hangingPunct="1"/>
              <a:t>37</a:t>
            </a:fld>
            <a:endParaRPr lang="en-GB" sz="1400" smtClean="0">
              <a:solidFill>
                <a:srgbClr val="000000"/>
              </a:solidFill>
              <a:latin typeface="Times New Roman" pitchFamily="18" charset="0"/>
            </a:endParaRPr>
          </a:p>
        </p:txBody>
      </p:sp>
      <p:sp>
        <p:nvSpPr>
          <p:cNvPr id="58371"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8372"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9394"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4E65EF53-6DBC-460D-BF56-CE2E0295721D}" type="slidenum">
              <a:rPr lang="en-GB" sz="1400" smtClean="0">
                <a:solidFill>
                  <a:srgbClr val="000000"/>
                </a:solidFill>
                <a:latin typeface="Times New Roman" pitchFamily="18" charset="0"/>
              </a:rPr>
              <a:pPr eaLnBrk="1" hangingPunct="1"/>
              <a:t>38</a:t>
            </a:fld>
            <a:endParaRPr lang="en-GB" sz="1400" smtClean="0">
              <a:solidFill>
                <a:srgbClr val="000000"/>
              </a:solidFill>
              <a:latin typeface="Times New Roman" pitchFamily="18" charset="0"/>
            </a:endParaRPr>
          </a:p>
        </p:txBody>
      </p:sp>
      <p:sp>
        <p:nvSpPr>
          <p:cNvPr id="59395" name="Rectangle 2"/>
          <p:cNvSpPr>
            <a:spLocks noGrp="1" noRot="1" noChangeAspect="1" noChangeArrowheads="1" noTextEdit="1"/>
          </p:cNvSpPr>
          <p:nvPr>
            <p:ph type="sldImg"/>
          </p:nvPr>
        </p:nvSpPr>
        <p:spPr>
          <a:xfrm>
            <a:off x="917575" y="755650"/>
            <a:ext cx="4960938" cy="3721100"/>
          </a:xfrm>
          <a:ln/>
        </p:spPr>
      </p:sp>
      <p:sp>
        <p:nvSpPr>
          <p:cNvPr id="59396" name="Rectangle 3"/>
          <p:cNvSpPr>
            <a:spLocks noGrp="1" noChangeArrowheads="1"/>
          </p:cNvSpPr>
          <p:nvPr>
            <p:ph type="body" idx="1"/>
          </p:nvPr>
        </p:nvSpPr>
        <p:spPr>
          <a:xfrm>
            <a:off x="679450" y="4714875"/>
            <a:ext cx="543877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it-IT"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5842"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1CDEF6DF-19EF-4210-AF5F-834902A52DB5}" type="slidenum">
              <a:rPr lang="en-GB" sz="1400" smtClean="0">
                <a:solidFill>
                  <a:srgbClr val="000000"/>
                </a:solidFill>
                <a:latin typeface="Times New Roman" pitchFamily="18" charset="0"/>
              </a:rPr>
              <a:pPr eaLnBrk="1" hangingPunct="1"/>
              <a:t>4</a:t>
            </a:fld>
            <a:endParaRPr lang="en-GB" sz="1400" smtClean="0">
              <a:solidFill>
                <a:srgbClr val="000000"/>
              </a:solidFill>
              <a:latin typeface="Times New Roman" pitchFamily="18" charset="0"/>
            </a:endParaRPr>
          </a:p>
        </p:txBody>
      </p:sp>
      <p:sp>
        <p:nvSpPr>
          <p:cNvPr id="35843" name="Text Box 1"/>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35844" name="Rectangle 2"/>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866"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1B96ED51-1387-42B2-B497-E03469C99919}" type="slidenum">
              <a:rPr lang="en-GB" sz="1400" smtClean="0">
                <a:solidFill>
                  <a:srgbClr val="000000"/>
                </a:solidFill>
                <a:latin typeface="Times New Roman" pitchFamily="18" charset="0"/>
              </a:rPr>
              <a:pPr eaLnBrk="1" hangingPunct="1"/>
              <a:t>5</a:t>
            </a:fld>
            <a:endParaRPr lang="en-GB" sz="1400" smtClean="0">
              <a:solidFill>
                <a:srgbClr val="000000"/>
              </a:solidFill>
              <a:latin typeface="Times New Roman" pitchFamily="18" charset="0"/>
            </a:endParaRPr>
          </a:p>
        </p:txBody>
      </p:sp>
      <p:sp>
        <p:nvSpPr>
          <p:cNvPr id="36867" name="Text Box 1"/>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36868" name="Rectangle 2"/>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89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79F7314D-F799-4F34-AD52-FD5D77903F9E}" type="slidenum">
              <a:rPr lang="en-GB" sz="1400" smtClean="0">
                <a:solidFill>
                  <a:srgbClr val="000000"/>
                </a:solidFill>
                <a:latin typeface="Times New Roman" pitchFamily="18" charset="0"/>
              </a:rPr>
              <a:pPr eaLnBrk="1" hangingPunct="1"/>
              <a:t>6</a:t>
            </a:fld>
            <a:endParaRPr lang="en-GB" sz="1400" smtClean="0">
              <a:solidFill>
                <a:srgbClr val="000000"/>
              </a:solidFill>
              <a:latin typeface="Times New Roman" pitchFamily="18" charset="0"/>
            </a:endParaRPr>
          </a:p>
        </p:txBody>
      </p:sp>
      <p:sp>
        <p:nvSpPr>
          <p:cNvPr id="37891" name="Text Box 1"/>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37892" name="Rectangle 2"/>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914"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C54F0A8C-8008-4756-B9F3-60C9B03FC38F}" type="slidenum">
              <a:rPr lang="en-GB" sz="1400" smtClean="0">
                <a:solidFill>
                  <a:srgbClr val="000000"/>
                </a:solidFill>
                <a:latin typeface="Times New Roman" pitchFamily="18" charset="0"/>
              </a:rPr>
              <a:pPr eaLnBrk="1" hangingPunct="1"/>
              <a:t>7</a:t>
            </a:fld>
            <a:endParaRPr lang="en-GB" sz="1400" smtClean="0">
              <a:solidFill>
                <a:srgbClr val="000000"/>
              </a:solidFill>
              <a:latin typeface="Times New Roman" pitchFamily="18" charset="0"/>
            </a:endParaRPr>
          </a:p>
        </p:txBody>
      </p:sp>
      <p:sp>
        <p:nvSpPr>
          <p:cNvPr id="38915" name="Text Box 1"/>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38916" name="Rectangle 2"/>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993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68479D93-8305-40E8-ACA2-28A9A1714A98}" type="slidenum">
              <a:rPr lang="en-GB" sz="1400" smtClean="0">
                <a:solidFill>
                  <a:srgbClr val="000000"/>
                </a:solidFill>
                <a:latin typeface="Times New Roman" pitchFamily="18" charset="0"/>
              </a:rPr>
              <a:pPr eaLnBrk="1" hangingPunct="1"/>
              <a:t>8</a:t>
            </a:fld>
            <a:endParaRPr lang="en-GB" sz="1400" smtClean="0">
              <a:solidFill>
                <a:srgbClr val="000000"/>
              </a:solidFill>
              <a:latin typeface="Times New Roman" pitchFamily="18" charset="0"/>
            </a:endParaRPr>
          </a:p>
        </p:txBody>
      </p:sp>
      <p:sp>
        <p:nvSpPr>
          <p:cNvPr id="39939"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39940"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62"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B5C7E199-F1C6-413A-A2F9-DB0FCB6139E2}" type="slidenum">
              <a:rPr lang="en-GB" sz="1400" smtClean="0">
                <a:solidFill>
                  <a:srgbClr val="000000"/>
                </a:solidFill>
                <a:latin typeface="Times New Roman" pitchFamily="18" charset="0"/>
              </a:rPr>
              <a:pPr eaLnBrk="1" hangingPunct="1"/>
              <a:t>9</a:t>
            </a:fld>
            <a:endParaRPr lang="en-GB" sz="1400" smtClean="0">
              <a:solidFill>
                <a:srgbClr val="000000"/>
              </a:solidFill>
              <a:latin typeface="Times New Roman" pitchFamily="18" charset="0"/>
            </a:endParaRPr>
          </a:p>
        </p:txBody>
      </p:sp>
      <p:sp>
        <p:nvSpPr>
          <p:cNvPr id="40963"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40964"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3457925682"/>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358856478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261373859"/>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2433638"/>
            <a:ext cx="8228013" cy="1143000"/>
          </a:xfrm>
        </p:spPr>
        <p:txBody>
          <a:bodyPr/>
          <a:lstStyle>
            <a:lvl1pPr algn="ctr">
              <a:defRPr/>
            </a:lvl1pPr>
          </a:lstStyle>
          <a:p>
            <a:r>
              <a:rPr lang="en-US" dirty="0" smtClean="0"/>
              <a:t>Click to edit Master title style</a:t>
            </a:r>
            <a:endParaRPr lang="en-GB" dirty="0"/>
          </a:p>
        </p:txBody>
      </p:sp>
    </p:spTree>
    <p:extLst>
      <p:ext uri="{BB962C8B-B14F-4D97-AF65-F5344CB8AC3E}">
        <p14:creationId xmlns:p14="http://schemas.microsoft.com/office/powerpoint/2010/main" val="108412081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Slide Number Placeholder 5"/>
          <p:cNvSpPr txBox="1">
            <a:spLocks/>
          </p:cNvSpPr>
          <p:nvPr userDrawn="1"/>
        </p:nvSpPr>
        <p:spPr>
          <a:xfrm>
            <a:off x="8296275" y="6448425"/>
            <a:ext cx="531813" cy="230188"/>
          </a:xfrm>
          <a:prstGeom prst="rect">
            <a:avLst/>
          </a:prstGeom>
          <a:solidFill>
            <a:srgbClr val="72AF2F"/>
          </a:solidFill>
        </p:spPr>
        <p:txBody>
          <a:bodyPr/>
          <a:lstStyle>
            <a:lvl1pPr>
              <a:defRPr/>
            </a:lvl1pPr>
          </a:lstStyle>
          <a:p>
            <a:pPr algn="ctr" eaLnBrk="0" hangingPunct="0">
              <a:defRPr/>
            </a:pPr>
            <a:endParaRPr lang="en-GB" sz="1100" b="1" dirty="0">
              <a:latin typeface="Arial" pitchFamily="34" charset="0"/>
              <a:cs typeface="+mn-cs"/>
            </a:endParaRPr>
          </a:p>
        </p:txBody>
      </p:sp>
      <p:sp>
        <p:nvSpPr>
          <p:cNvPr id="1027"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0" hangingPunct="0"/>
            <a:endParaRPr lang="en-US"/>
          </a:p>
        </p:txBody>
      </p:sp>
      <p:sp>
        <p:nvSpPr>
          <p:cNvPr id="1028" name="Title Placeholder 1"/>
          <p:cNvSpPr>
            <a:spLocks noGrp="1"/>
          </p:cNvSpPr>
          <p:nvPr>
            <p:ph type="title"/>
          </p:nvPr>
        </p:nvSpPr>
        <p:spPr bwMode="auto">
          <a:xfrm>
            <a:off x="446088" y="228600"/>
            <a:ext cx="68707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1029"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 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pic>
        <p:nvPicPr>
          <p:cNvPr id="1030" name="Picture 6" descr="3GPP_TM_RD.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p:nvPr userDrawn="1"/>
        </p:nvSpPr>
        <p:spPr>
          <a:xfrm>
            <a:off x="538163" y="6394450"/>
            <a:ext cx="4033837" cy="311150"/>
          </a:xfrm>
          <a:prstGeom prst="rect">
            <a:avLst/>
          </a:prstGeom>
          <a:noFill/>
        </p:spPr>
        <p:txBody>
          <a:bodyPr anchor="ctr"/>
          <a:lstStyle/>
          <a:p>
            <a:pPr eaLnBrk="0" hangingPunct="0">
              <a:defRPr/>
            </a:pPr>
            <a:r>
              <a:rPr lang="en-GB" sz="1000" kern="1200" spc="300" dirty="0" smtClean="0">
                <a:solidFill>
                  <a:schemeClr val="tx1"/>
                </a:solidFill>
                <a:latin typeface="Arial" pitchFamily="34" charset="0"/>
                <a:ea typeface="+mn-ea"/>
                <a:cs typeface="Arial" pitchFamily="34" charset="0"/>
              </a:rPr>
              <a:t>SP-150037, </a:t>
            </a:r>
            <a:r>
              <a:rPr lang="en-GB" spc="300" dirty="0">
                <a:latin typeface="Arial" pitchFamily="34" charset="0"/>
                <a:cs typeface="Arial" pitchFamily="34" charset="0"/>
              </a:rPr>
              <a:t>TSG </a:t>
            </a:r>
            <a:r>
              <a:rPr lang="en-GB" spc="300" dirty="0" smtClean="0">
                <a:latin typeface="Arial" pitchFamily="34" charset="0"/>
                <a:cs typeface="Arial" pitchFamily="34" charset="0"/>
              </a:rPr>
              <a:t>SA#67, 11-13 Mar 2015</a:t>
            </a:r>
            <a:endParaRPr lang="en-GB" spc="300" dirty="0">
              <a:solidFill>
                <a:schemeClr val="bg1"/>
              </a:solidFill>
              <a:latin typeface="Arial" pitchFamily="34" charset="0"/>
              <a:cs typeface="Arial" pitchFamily="34" charset="0"/>
            </a:endParaRPr>
          </a:p>
        </p:txBody>
      </p:sp>
      <p:sp>
        <p:nvSpPr>
          <p:cNvPr id="12" name="Oval 11"/>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p>
            <a:pPr algn="ctr" eaLnBrk="0" hangingPunct="0">
              <a:defRPr/>
            </a:pPr>
            <a:fld id="{7466734D-F56B-492A-9C29-DC22F338D171}" type="slidenum">
              <a:rPr lang="en-GB" sz="1050" b="1">
                <a:latin typeface="Arial" pitchFamily="34" charset="0"/>
                <a:cs typeface="Arial" pitchFamily="34" charset="0"/>
              </a:rPr>
              <a:pPr algn="ctr" eaLnBrk="0" hangingPunct="0">
                <a:defRPr/>
              </a:pPr>
              <a:t>‹#›</a:t>
            </a:fld>
            <a:endParaRPr lang="en-GB" b="1" dirty="0">
              <a:latin typeface="Arial" pitchFamily="34" charset="0"/>
              <a:cs typeface="Arial" pitchFamily="34" charset="0"/>
            </a:endParaRPr>
          </a:p>
          <a:p>
            <a:pPr eaLnBrk="0" hangingPunct="0">
              <a:defRPr/>
            </a:pPr>
            <a:endParaRPr lang="en-GB" dirty="0">
              <a:cs typeface="Arial" pitchFamily="34" charset="0"/>
            </a:endParaRPr>
          </a:p>
        </p:txBody>
      </p:sp>
      <p:sp>
        <p:nvSpPr>
          <p:cNvPr id="1033" name="Rectangle 15"/>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solidFill>
                  <a:schemeClr val="bg1"/>
                </a:solidFill>
              </a:rPr>
              <a:t>© 3GPP 2012</a:t>
            </a:r>
            <a:endParaRPr lang="en-GB"/>
          </a:p>
        </p:txBody>
      </p:sp>
      <p:sp>
        <p:nvSpPr>
          <p:cNvPr id="1034" name="Rectangle 16"/>
          <p:cNvSpPr>
            <a:spLocks noChangeArrowheads="1"/>
          </p:cNvSpPr>
          <p:nvPr userDrawn="1"/>
        </p:nvSpPr>
        <p:spPr bwMode="auto">
          <a:xfrm>
            <a:off x="7439025" y="6461125"/>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sz="800" dirty="0"/>
              <a:t>© 3GPP </a:t>
            </a:r>
            <a:r>
              <a:rPr lang="en-GB" sz="800" dirty="0" smtClean="0"/>
              <a:t>2015</a:t>
            </a:r>
            <a:endParaRPr lang="en-GB" sz="800" dirty="0"/>
          </a:p>
        </p:txBody>
      </p:sp>
    </p:spTree>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hyperlink" Target="http://www.3gpp.org/ftp/tsg_sa/TSG_SA/TSGS_61/Docs/SP-130409.zip" TargetMode="External"/><Relationship Id="rId3" Type="http://schemas.openxmlformats.org/officeDocument/2006/relationships/hyperlink" Target="http://www.3gpp.org/ftp/tsg_sa/TSG_SA/TSGS_66/Docs/SP-140746.zip" TargetMode="External"/><Relationship Id="rId7" Type="http://schemas.openxmlformats.org/officeDocument/2006/relationships/hyperlink" Target="http://www.3gpp.org/ftp/tsg_sa/TSG_SA/TSGS_62/Docs/SP-130591.zip"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hyperlink" Target="http://www.3gpp.org/ftp/tsg_sa/TSG_SA/TSGS_63/Docs/SP-140063.zip" TargetMode="External"/><Relationship Id="rId5" Type="http://schemas.openxmlformats.org/officeDocument/2006/relationships/hyperlink" Target="http://www.3gpp.org/ftp/tsg_sa/TSG_SA/TSGS_64/Docs/SP-140221.zip" TargetMode="External"/><Relationship Id="rId10" Type="http://schemas.openxmlformats.org/officeDocument/2006/relationships/hyperlink" Target="http://www.3gpp.org/ftp/tsg_sa/TSG_SA/TSGS_59/Docs/SP-130103.zip" TargetMode="External"/><Relationship Id="rId4" Type="http://schemas.openxmlformats.org/officeDocument/2006/relationships/hyperlink" Target="http://www.3gpp.org/ftp/tsg_sa/TSG_SA/TSGS_65/Docs/SP-140493.zip" TargetMode="External"/><Relationship Id="rId9" Type="http://schemas.openxmlformats.org/officeDocument/2006/relationships/hyperlink" Target="http://www.3gpp.org/ftp/tsg_sa/TSG_SA/TSGS_60/Docs/SP-130193.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658813" y="1614488"/>
            <a:ext cx="7772400" cy="1470025"/>
          </a:xfrm>
        </p:spPr>
        <p:txBody>
          <a:bodyPr>
            <a:normAutofit fontScale="90000"/>
          </a:bodyPr>
          <a:lstStyle/>
          <a:p>
            <a:pPr>
              <a:defRPr/>
            </a:pPr>
            <a:r>
              <a:rPr lang="en-GB" b="1" i="1" dirty="0" smtClean="0">
                <a:effectLst>
                  <a:outerShdw blurRad="38100" dist="38100" dir="2700000" algn="tl">
                    <a:srgbClr val="C0C0C0"/>
                  </a:outerShdw>
                </a:effectLst>
              </a:rPr>
              <a:t>  </a:t>
            </a:r>
            <a:r>
              <a:rPr lang="en-GB" dirty="0" smtClean="0"/>
              <a:t/>
            </a:r>
            <a:br>
              <a:rPr lang="en-GB" dirty="0" smtClean="0"/>
            </a:br>
            <a:r>
              <a:rPr lang="en-GB" dirty="0" smtClean="0"/>
              <a:t> </a:t>
            </a:r>
            <a:r>
              <a:rPr lang="en-GB" sz="6000" dirty="0"/>
              <a:t>SA1 Report to TSG </a:t>
            </a:r>
            <a:r>
              <a:rPr lang="en-GB" sz="6000" dirty="0" smtClean="0"/>
              <a:t>SA#67</a:t>
            </a:r>
            <a:br>
              <a:rPr lang="en-GB" sz="6000" dirty="0" smtClean="0"/>
            </a:br>
            <a:r>
              <a:rPr lang="en-GB" sz="6000" dirty="0" smtClean="0"/>
              <a:t>SP-150037</a:t>
            </a:r>
            <a:endParaRPr lang="en-GB" sz="2800" dirty="0" smtClean="0">
              <a:effectLst>
                <a:outerShdw blurRad="38100" dist="38100" dir="2700000" algn="tl">
                  <a:srgbClr val="C0C0C0"/>
                </a:outerShdw>
              </a:effectLst>
            </a:endParaRPr>
          </a:p>
        </p:txBody>
      </p:sp>
      <p:sp>
        <p:nvSpPr>
          <p:cNvPr id="2051" name="Subtitle 6"/>
          <p:cNvSpPr>
            <a:spLocks noGrp="1"/>
          </p:cNvSpPr>
          <p:nvPr>
            <p:ph type="subTitle" idx="1"/>
          </p:nvPr>
        </p:nvSpPr>
        <p:spPr/>
        <p:txBody>
          <a:bodyPr/>
          <a:lstStyle/>
          <a:p>
            <a:pPr>
              <a:lnSpc>
                <a:spcPct val="80000"/>
              </a:lnSpc>
            </a:pPr>
            <a:r>
              <a:rPr lang="en-US" sz="2000" dirty="0" smtClean="0"/>
              <a:t/>
            </a:r>
            <a:br>
              <a:rPr lang="en-US" sz="2000" dirty="0" smtClean="0"/>
            </a:br>
            <a:r>
              <a:rPr lang="en-US" dirty="0" smtClean="0">
                <a:latin typeface="Arial" charset="0"/>
              </a:rPr>
              <a:t>Mona Mustapha</a:t>
            </a:r>
          </a:p>
          <a:p>
            <a:pPr>
              <a:lnSpc>
                <a:spcPct val="80000"/>
              </a:lnSpc>
            </a:pPr>
            <a:r>
              <a:rPr lang="en-US" sz="2000" dirty="0" smtClean="0">
                <a:latin typeface="Arial" charset="0"/>
              </a:rPr>
              <a:t>SA1 Chairman, Vodafone</a:t>
            </a:r>
          </a:p>
          <a:p>
            <a:pPr>
              <a:lnSpc>
                <a:spcPct val="80000"/>
              </a:lnSpc>
            </a:pPr>
            <a:endParaRPr lang="en-GB" sz="2000" dirty="0" smtClean="0">
              <a:latin typeface="Arial" charset="0"/>
            </a:endParaRPr>
          </a:p>
          <a:p>
            <a:pPr eaLnBrk="1"/>
            <a:r>
              <a:rPr lang="en-GB" dirty="0" smtClean="0">
                <a:latin typeface="Arial" charset="0"/>
              </a:rPr>
              <a:t>Alain Sultan</a:t>
            </a:r>
          </a:p>
          <a:p>
            <a:pPr eaLnBrk="1"/>
            <a:r>
              <a:rPr lang="en-GB" sz="2000" dirty="0" smtClean="0">
                <a:latin typeface="Arial" charset="0"/>
              </a:rPr>
              <a:t>SA1 Secretary</a:t>
            </a: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smtClean="0"/>
              <a:t>Work Summary</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57200" y="2433638"/>
            <a:ext cx="8228013" cy="2178050"/>
          </a:xfrm>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dirty="0" smtClean="0"/>
              <a:t>Work Summary:</a:t>
            </a:r>
            <a:br>
              <a:rPr lang="en-GB" dirty="0" smtClean="0"/>
            </a:br>
            <a:r>
              <a:rPr lang="en-GB" dirty="0" smtClean="0"/>
              <a:t>Rel-13 and earlier corrections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GB" dirty="0" smtClean="0"/>
              <a:t>Rel-12 and Rel-13 corrections</a:t>
            </a:r>
          </a:p>
        </p:txBody>
      </p:sp>
      <p:graphicFrame>
        <p:nvGraphicFramePr>
          <p:cNvPr id="4" name="Content Placeholder 2"/>
          <p:cNvGraphicFramePr>
            <a:graphicFrameLocks/>
          </p:cNvGraphicFramePr>
          <p:nvPr>
            <p:extLst>
              <p:ext uri="{D42A27DB-BD31-4B8C-83A1-F6EECF244321}">
                <p14:modId xmlns:p14="http://schemas.microsoft.com/office/powerpoint/2010/main" val="3499740093"/>
              </p:ext>
            </p:extLst>
          </p:nvPr>
        </p:nvGraphicFramePr>
        <p:xfrm>
          <a:off x="261938" y="1612900"/>
          <a:ext cx="8659813" cy="2340077"/>
        </p:xfrm>
        <a:graphic>
          <a:graphicData uri="http://schemas.openxmlformats.org/drawingml/2006/table">
            <a:tbl>
              <a:tblPr firstRow="1" bandRow="1">
                <a:tableStyleId>{5DA37D80-6434-44D0-A028-1B22A696006F}</a:tableStyleId>
              </a:tblPr>
              <a:tblGrid>
                <a:gridCol w="1131005"/>
                <a:gridCol w="1001104"/>
                <a:gridCol w="4222192"/>
                <a:gridCol w="765858"/>
                <a:gridCol w="786497"/>
                <a:gridCol w="753157"/>
              </a:tblGrid>
              <a:tr h="487557">
                <a:tc gridSpan="6">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err="1" smtClean="0">
                          <a:solidFill>
                            <a:schemeClr val="accent2">
                              <a:lumMod val="50000"/>
                            </a:schemeClr>
                          </a:solidFill>
                        </a:rPr>
                        <a:t>ProSe</a:t>
                      </a:r>
                      <a:r>
                        <a:rPr lang="en-GB" sz="1800" kern="1200" dirty="0" smtClean="0">
                          <a:solidFill>
                            <a:schemeClr val="accent2">
                              <a:lumMod val="50000"/>
                            </a:schemeClr>
                          </a:solidFill>
                        </a:rPr>
                        <a:t>: Agenda item 12.14. Agreed CRs:</a:t>
                      </a:r>
                    </a:p>
                  </a:txBody>
                  <a:tcPr marL="68584" marR="68584" marT="0" marB="0" anchor="ctr"/>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68584" marR="68584" marT="0" marB="0" anchor="ctr"/>
                </a:tc>
                <a:tc hMerge="1">
                  <a:txBody>
                    <a:bodyPr/>
                    <a:lstStyle/>
                    <a:p>
                      <a:endParaRPr lang="en-GB"/>
                    </a:p>
                  </a:txBody>
                  <a:tcPr/>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17780" marR="17780" marT="0" marB="0"/>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17780" marR="17780" marT="0" marB="0"/>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17780" marR="17780" marT="0" marB="0"/>
                </a:tc>
              </a:tr>
              <a:tr h="185543">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2">
                              <a:lumMod val="50000"/>
                            </a:schemeClr>
                          </a:solidFill>
                          <a:latin typeface="Arial" pitchFamily="34" charset="0"/>
                          <a:cs typeface="Arial" pitchFamily="34" charset="0"/>
                        </a:rPr>
                        <a:t>SP-150038</a:t>
                      </a:r>
                      <a:endParaRPr lang="en-GB" sz="1400" b="1" kern="1200" dirty="0" smtClean="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S1-150200</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Alignment of </a:t>
                      </a:r>
                      <a:r>
                        <a:rPr lang="en-GB" sz="1400" b="1" kern="1200" dirty="0" err="1" smtClean="0">
                          <a:solidFill>
                            <a:schemeClr val="accent2">
                              <a:lumMod val="50000"/>
                            </a:schemeClr>
                          </a:solidFill>
                          <a:latin typeface="Arial" pitchFamily="34" charset="0"/>
                          <a:ea typeface="+mn-ea"/>
                          <a:cs typeface="Arial" pitchFamily="34" charset="0"/>
                        </a:rPr>
                        <a:t>ProSe</a:t>
                      </a:r>
                      <a:r>
                        <a:rPr lang="en-GB" sz="1400" b="1" kern="1200" dirty="0" smtClean="0">
                          <a:solidFill>
                            <a:schemeClr val="accent2">
                              <a:lumMod val="50000"/>
                            </a:schemeClr>
                          </a:solidFill>
                          <a:latin typeface="Arial" pitchFamily="34" charset="0"/>
                          <a:ea typeface="+mn-ea"/>
                          <a:cs typeface="Arial" pitchFamily="34" charset="0"/>
                        </a:rPr>
                        <a:t> communication charging data requirements</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22.115</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0075r1</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a:solidFill>
                            <a:schemeClr val="accent2">
                              <a:lumMod val="50000"/>
                            </a:schemeClr>
                          </a:solidFill>
                          <a:latin typeface="Arial" pitchFamily="34" charset="0"/>
                          <a:ea typeface="+mn-ea"/>
                          <a:cs typeface="Arial" pitchFamily="34" charset="0"/>
                        </a:rPr>
                        <a:t>Rel-12</a:t>
                      </a:r>
                    </a:p>
                  </a:txBody>
                  <a:tcPr marL="45720" marR="45720"/>
                </a:tc>
              </a:tr>
              <a:tr h="0">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1" kern="1200" dirty="0" smtClean="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S1-150301</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Alignment of </a:t>
                      </a:r>
                      <a:r>
                        <a:rPr lang="en-GB" sz="1400" b="1" kern="1200" dirty="0" err="1" smtClean="0">
                          <a:solidFill>
                            <a:schemeClr val="accent2">
                              <a:lumMod val="50000"/>
                            </a:schemeClr>
                          </a:solidFill>
                          <a:latin typeface="Arial" pitchFamily="34" charset="0"/>
                          <a:ea typeface="+mn-ea"/>
                          <a:cs typeface="Arial" pitchFamily="34" charset="0"/>
                        </a:rPr>
                        <a:t>ProSe</a:t>
                      </a:r>
                      <a:r>
                        <a:rPr lang="en-GB" sz="1400" b="1" kern="1200" dirty="0" smtClean="0">
                          <a:solidFill>
                            <a:schemeClr val="accent2">
                              <a:lumMod val="50000"/>
                            </a:schemeClr>
                          </a:solidFill>
                          <a:latin typeface="Arial" pitchFamily="34" charset="0"/>
                          <a:ea typeface="+mn-ea"/>
                          <a:cs typeface="Arial" pitchFamily="34" charset="0"/>
                        </a:rPr>
                        <a:t> communication charging data requirements</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22.115</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0077</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Rel-13</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r h="0">
                <a:tc gridSpan="6">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00" b="1" kern="1200" dirty="0" smtClean="0">
                        <a:solidFill>
                          <a:schemeClr val="accent2">
                            <a:lumMod val="50000"/>
                          </a:schemeClr>
                        </a:solidFill>
                        <a:latin typeface="Arial" pitchFamily="34" charset="0"/>
                        <a:ea typeface="+mn-ea"/>
                        <a:cs typeface="Arial" pitchFamily="34" charset="0"/>
                      </a:endParaRPr>
                    </a:p>
                  </a:txBody>
                  <a:tcPr marL="0" marR="0" marT="0" marB="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r h="486000">
                <a:tc gridSpan="6">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smtClean="0">
                          <a:ln>
                            <a:noFill/>
                          </a:ln>
                          <a:solidFill>
                            <a:srgbClr val="C0504D">
                              <a:lumMod val="50000"/>
                            </a:srgbClr>
                          </a:solidFill>
                          <a:effectLst/>
                          <a:uLnTx/>
                          <a:uFillTx/>
                          <a:latin typeface="+mn-lt"/>
                        </a:rPr>
                        <a:t>GUSH: Agenda item 13.9. Agreed CR:</a:t>
                      </a:r>
                    </a:p>
                  </a:txBody>
                  <a:tcPr marL="45720" marR="45720" anchor="ct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2">
                              <a:lumMod val="50000"/>
                            </a:schemeClr>
                          </a:solidFill>
                          <a:latin typeface="Arial" pitchFamily="34" charset="0"/>
                          <a:cs typeface="Arial" pitchFamily="34" charset="0"/>
                        </a:rPr>
                        <a:t>SP-150039</a:t>
                      </a:r>
                      <a:endParaRPr lang="en-GB" sz="1400" b="1" kern="1200" dirty="0" smtClean="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S1-150214</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Update of Definitions</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22.101</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0495r2</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Rel-13</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bl>
          </a:graphicData>
        </a:graphic>
      </p:graphicFrame>
    </p:spTree>
    <p:extLst>
      <p:ext uri="{BB962C8B-B14F-4D97-AF65-F5344CB8AC3E}">
        <p14:creationId xmlns:p14="http://schemas.microsoft.com/office/powerpoint/2010/main" val="679932724"/>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GB" dirty="0" smtClean="0"/>
              <a:t>Rel-13: MCPTT corrections (1)</a:t>
            </a:r>
          </a:p>
        </p:txBody>
      </p:sp>
      <p:graphicFrame>
        <p:nvGraphicFramePr>
          <p:cNvPr id="4" name="Content Placeholder 2"/>
          <p:cNvGraphicFramePr>
            <a:graphicFrameLocks/>
          </p:cNvGraphicFramePr>
          <p:nvPr>
            <p:extLst>
              <p:ext uri="{D42A27DB-BD31-4B8C-83A1-F6EECF244321}">
                <p14:modId xmlns:p14="http://schemas.microsoft.com/office/powerpoint/2010/main" val="2437563334"/>
              </p:ext>
            </p:extLst>
          </p:nvPr>
        </p:nvGraphicFramePr>
        <p:xfrm>
          <a:off x="261938" y="1612900"/>
          <a:ext cx="8697041" cy="4757805"/>
        </p:xfrm>
        <a:graphic>
          <a:graphicData uri="http://schemas.openxmlformats.org/drawingml/2006/table">
            <a:tbl>
              <a:tblPr firstRow="1" bandRow="1">
                <a:tableStyleId>{5DA37D80-6434-44D0-A028-1B22A696006F}</a:tableStyleId>
              </a:tblPr>
              <a:tblGrid>
                <a:gridCol w="1131005"/>
                <a:gridCol w="1001104"/>
                <a:gridCol w="4222192"/>
                <a:gridCol w="765858"/>
                <a:gridCol w="823725"/>
                <a:gridCol w="753157"/>
              </a:tblGrid>
              <a:tr h="487557">
                <a:tc gridSpan="6">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smtClean="0">
                          <a:ln>
                            <a:noFill/>
                          </a:ln>
                          <a:solidFill>
                            <a:srgbClr val="C0504D">
                              <a:lumMod val="50000"/>
                            </a:srgbClr>
                          </a:solidFill>
                          <a:effectLst/>
                          <a:uLnTx/>
                          <a:uFillTx/>
                          <a:latin typeface="+mn-lt"/>
                        </a:rPr>
                        <a:t>Agenda item 13.4. Agreed CRs:</a:t>
                      </a:r>
                    </a:p>
                  </a:txBody>
                  <a:tcPr marL="68584" marR="68584" marT="0" marB="0" anchor="ctr"/>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68584" marR="68584" marT="0" marB="0" anchor="ctr"/>
                </a:tc>
                <a:tc hMerge="1">
                  <a:txBody>
                    <a:bodyPr/>
                    <a:lstStyle/>
                    <a:p>
                      <a:endParaRPr lang="en-GB"/>
                    </a:p>
                  </a:txBody>
                  <a:tcPr/>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17780" marR="17780" marT="0" marB="0"/>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17780" marR="17780" marT="0" marB="0"/>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17780" marR="17780" marT="0" marB="0"/>
                </a:tc>
              </a:tr>
              <a:tr h="420674">
                <a:tc rowSpan="1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2">
                              <a:lumMod val="50000"/>
                            </a:schemeClr>
                          </a:solidFill>
                          <a:latin typeface="Arial" pitchFamily="34" charset="0"/>
                          <a:cs typeface="Arial" pitchFamily="34" charset="0"/>
                        </a:rPr>
                        <a:t>SP-150040</a:t>
                      </a:r>
                      <a:endParaRPr lang="en-GB" sz="1400" b="1" kern="1200" dirty="0" smtClean="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15000"/>
                        </a:lnSpc>
                        <a:spcAft>
                          <a:spcPts val="0"/>
                        </a:spcAft>
                      </a:pPr>
                      <a:r>
                        <a:rPr lang="en-GB" sz="1400" b="1" kern="1200" dirty="0">
                          <a:solidFill>
                            <a:schemeClr val="accent2">
                              <a:lumMod val="50000"/>
                            </a:schemeClr>
                          </a:solidFill>
                          <a:latin typeface="Arial" pitchFamily="34" charset="0"/>
                          <a:ea typeface="+mn-ea"/>
                          <a:cs typeface="Arial" pitchFamily="34" charset="0"/>
                        </a:rPr>
                        <a:t>S1-150011</a:t>
                      </a: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Replacement of Home and Visited by Primary and Partner</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22.179</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0001</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Rel-13</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r h="0">
                <a:tc vMerge="1">
                  <a:txBody>
                    <a:bodyPr/>
                    <a:lstStyle/>
                    <a:p>
                      <a:endParaRPr lang="en-GB" dirty="0"/>
                    </a:p>
                  </a:txBody>
                  <a:tcPr/>
                </a:tc>
                <a:tc>
                  <a:txBody>
                    <a:bodyPr/>
                    <a:lstStyle/>
                    <a:p>
                      <a:pPr>
                        <a:lnSpc>
                          <a:spcPct val="115000"/>
                        </a:lnSpc>
                        <a:spcAft>
                          <a:spcPts val="0"/>
                        </a:spcAft>
                      </a:pPr>
                      <a:r>
                        <a:rPr lang="en-GB" sz="1400" b="1" kern="1200" dirty="0">
                          <a:solidFill>
                            <a:schemeClr val="accent2">
                              <a:lumMod val="50000"/>
                            </a:schemeClr>
                          </a:solidFill>
                          <a:latin typeface="Arial" pitchFamily="34" charset="0"/>
                          <a:ea typeface="+mn-ea"/>
                          <a:cs typeface="Arial" pitchFamily="34" charset="0"/>
                        </a:rPr>
                        <a:t>S1-150225</a:t>
                      </a: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Completion of application of S1-144278</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22.179</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0002r1</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Rel-13</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r h="0">
                <a:tc vMerge="1">
                  <a:txBody>
                    <a:bodyPr/>
                    <a:lstStyle/>
                    <a:p>
                      <a:endParaRPr lang="en-GB"/>
                    </a:p>
                  </a:txBody>
                  <a:tcPr/>
                </a:tc>
                <a:tc>
                  <a:txBody>
                    <a:bodyPr/>
                    <a:lstStyle/>
                    <a:p>
                      <a:pPr>
                        <a:lnSpc>
                          <a:spcPct val="115000"/>
                        </a:lnSpc>
                        <a:spcAft>
                          <a:spcPts val="0"/>
                        </a:spcAft>
                      </a:pPr>
                      <a:r>
                        <a:rPr lang="en-GB" sz="1400" b="1" kern="1200" dirty="0">
                          <a:solidFill>
                            <a:schemeClr val="accent2">
                              <a:lumMod val="50000"/>
                            </a:schemeClr>
                          </a:solidFill>
                          <a:latin typeface="Arial" pitchFamily="34" charset="0"/>
                          <a:ea typeface="+mn-ea"/>
                          <a:cs typeface="Arial" pitchFamily="34" charset="0"/>
                        </a:rPr>
                        <a:t>S1-150226</a:t>
                      </a: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Clarification of number and types of Private Calls</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smtClean="0">
                          <a:solidFill>
                            <a:schemeClr val="accent2">
                              <a:lumMod val="50000"/>
                            </a:schemeClr>
                          </a:solidFill>
                          <a:latin typeface="Arial" pitchFamily="34" charset="0"/>
                          <a:ea typeface="+mn-ea"/>
                          <a:cs typeface="Arial" pitchFamily="34" charset="0"/>
                        </a:rPr>
                        <a:t>22.179</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0003r1</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Rel-13</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r h="0">
                <a:tc vMerge="1">
                  <a:txBody>
                    <a:bodyPr/>
                    <a:lstStyle/>
                    <a:p>
                      <a:endParaRPr lang="en-GB"/>
                    </a:p>
                  </a:txBody>
                  <a:tcPr/>
                </a:tc>
                <a:tc>
                  <a:txBody>
                    <a:bodyPr/>
                    <a:lstStyle/>
                    <a:p>
                      <a:pPr>
                        <a:lnSpc>
                          <a:spcPct val="115000"/>
                        </a:lnSpc>
                        <a:spcAft>
                          <a:spcPts val="0"/>
                        </a:spcAft>
                      </a:pPr>
                      <a:r>
                        <a:rPr lang="en-GB" sz="1400" b="1" kern="1200" dirty="0">
                          <a:solidFill>
                            <a:schemeClr val="accent2">
                              <a:lumMod val="50000"/>
                            </a:schemeClr>
                          </a:solidFill>
                          <a:latin typeface="Arial" pitchFamily="34" charset="0"/>
                          <a:ea typeface="+mn-ea"/>
                          <a:cs typeface="Arial" pitchFamily="34" charset="0"/>
                        </a:rPr>
                        <a:t>S1-150228</a:t>
                      </a: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Completion of application of S1-144570</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smtClean="0">
                          <a:solidFill>
                            <a:schemeClr val="accent2">
                              <a:lumMod val="50000"/>
                            </a:schemeClr>
                          </a:solidFill>
                          <a:latin typeface="Arial" pitchFamily="34" charset="0"/>
                          <a:ea typeface="+mn-ea"/>
                          <a:cs typeface="Arial" pitchFamily="34" charset="0"/>
                        </a:rPr>
                        <a:t>22.179</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0005</a:t>
                      </a:r>
                      <a:r>
                        <a:rPr lang="en-GB" sz="1400" b="1" kern="1200" baseline="0" dirty="0" smtClean="0">
                          <a:solidFill>
                            <a:schemeClr val="accent2">
                              <a:lumMod val="50000"/>
                            </a:schemeClr>
                          </a:solidFill>
                          <a:latin typeface="Arial" pitchFamily="34" charset="0"/>
                          <a:ea typeface="+mn-ea"/>
                          <a:cs typeface="Arial" pitchFamily="34" charset="0"/>
                        </a:rPr>
                        <a:t> </a:t>
                      </a:r>
                      <a:r>
                        <a:rPr lang="en-GB" sz="1400" b="1" kern="1200" dirty="0" smtClean="0">
                          <a:solidFill>
                            <a:schemeClr val="accent2">
                              <a:lumMod val="50000"/>
                            </a:schemeClr>
                          </a:solidFill>
                          <a:latin typeface="Arial" pitchFamily="34" charset="0"/>
                          <a:ea typeface="+mn-ea"/>
                          <a:cs typeface="Arial" pitchFamily="34" charset="0"/>
                        </a:rPr>
                        <a:t>r1</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Rel-13</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r h="0">
                <a:tc vMerge="1">
                  <a:txBody>
                    <a:bodyPr/>
                    <a:lstStyle/>
                    <a:p>
                      <a:endParaRPr lang="en-GB"/>
                    </a:p>
                  </a:txBody>
                  <a:tcPr/>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S1-150016</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Improper use of 'emergency'</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22.179</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0006</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Rel-13</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r h="0">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1" kern="1200" dirty="0" smtClean="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S1-150230</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Correct use of MCPTT terminology </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22.179</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0007r2</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Rel-13</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r h="0">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1" kern="1200" dirty="0" smtClean="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S1-150229</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Clarifying KPI requirement</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22.179</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2">
                              <a:lumMod val="50000"/>
                            </a:schemeClr>
                          </a:solidFill>
                          <a:latin typeface="Arial" pitchFamily="34" charset="0"/>
                          <a:ea typeface="+mn-ea"/>
                          <a:cs typeface="Arial" pitchFamily="34" charset="0"/>
                        </a:rPr>
                        <a:t>0008r1</a:t>
                      </a:r>
                    </a:p>
                  </a:txBody>
                  <a:tcPr marL="45720" marR="45720"/>
                </a:tc>
                <a:tc>
                  <a:txBody>
                    <a:bodyPr/>
                    <a:lstStyle/>
                    <a:p>
                      <a:pPr>
                        <a:lnSpc>
                          <a:spcPct val="100000"/>
                        </a:lnSpc>
                        <a:spcAft>
                          <a:spcPts val="0"/>
                        </a:spcAft>
                      </a:pPr>
                      <a:r>
                        <a:rPr lang="en-GB" sz="1400" b="1" kern="1200" smtClean="0">
                          <a:solidFill>
                            <a:schemeClr val="accent2">
                              <a:lumMod val="50000"/>
                            </a:schemeClr>
                          </a:solidFill>
                          <a:latin typeface="Arial" pitchFamily="34" charset="0"/>
                          <a:ea typeface="+mn-ea"/>
                          <a:cs typeface="Arial" pitchFamily="34" charset="0"/>
                        </a:rPr>
                        <a:t>Rel-13</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r h="0">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1" kern="1200" dirty="0" smtClean="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S1-150019</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Wording correction</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22.179</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0009</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smtClean="0">
                          <a:solidFill>
                            <a:schemeClr val="accent2">
                              <a:lumMod val="50000"/>
                            </a:schemeClr>
                          </a:solidFill>
                          <a:latin typeface="Arial" pitchFamily="34" charset="0"/>
                          <a:ea typeface="+mn-ea"/>
                          <a:cs typeface="Arial" pitchFamily="34" charset="0"/>
                        </a:rPr>
                        <a:t>Rel-13</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r h="0">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1" kern="1200" dirty="0" smtClean="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S1-150021</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Change the title of TS 22.179 to align with MCPTT WID and agreed contribution </a:t>
                      </a:r>
                    </a:p>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S1-144232</a:t>
                      </a: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22.179</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0011</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Rel-13</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r h="0">
                <a:tc vMerge="1">
                  <a:txBody>
                    <a:bodyPr/>
                    <a:lstStyle/>
                    <a:p>
                      <a:endParaRPr lang="en-GB"/>
                    </a:p>
                  </a:txBody>
                  <a:tcPr/>
                </a:tc>
                <a:tc>
                  <a:txBody>
                    <a:bodyPr/>
                    <a:lstStyle/>
                    <a:p>
                      <a:r>
                        <a:rPr lang="en-GB" sz="1400" b="1" kern="1200" dirty="0" smtClean="0">
                          <a:solidFill>
                            <a:schemeClr val="accent2">
                              <a:lumMod val="50000"/>
                            </a:schemeClr>
                          </a:solidFill>
                          <a:latin typeface="Arial" pitchFamily="34" charset="0"/>
                          <a:ea typeface="+mn-ea"/>
                          <a:cs typeface="Arial" pitchFamily="34" charset="0"/>
                        </a:rPr>
                        <a:t>S1-150022</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r>
                        <a:rPr lang="en-GB" sz="1400" b="1" kern="1200" dirty="0" smtClean="0">
                          <a:solidFill>
                            <a:schemeClr val="accent2">
                              <a:lumMod val="50000"/>
                            </a:schemeClr>
                          </a:solidFill>
                          <a:latin typeface="Arial" pitchFamily="34" charset="0"/>
                          <a:ea typeface="+mn-ea"/>
                          <a:cs typeface="Arial" pitchFamily="34" charset="0"/>
                        </a:rPr>
                        <a:t>Changing </a:t>
                      </a:r>
                      <a:r>
                        <a:rPr lang="en-GB" sz="1400" b="1" kern="1200" dirty="0" err="1" smtClean="0">
                          <a:solidFill>
                            <a:schemeClr val="accent2">
                              <a:lumMod val="50000"/>
                            </a:schemeClr>
                          </a:solidFill>
                          <a:latin typeface="Arial" pitchFamily="34" charset="0"/>
                          <a:ea typeface="+mn-ea"/>
                          <a:cs typeface="Arial" pitchFamily="34" charset="0"/>
                        </a:rPr>
                        <a:t>Ues</a:t>
                      </a:r>
                      <a:r>
                        <a:rPr lang="en-GB" sz="1400" b="1" kern="1200" dirty="0" smtClean="0">
                          <a:solidFill>
                            <a:schemeClr val="accent2">
                              <a:lumMod val="50000"/>
                            </a:schemeClr>
                          </a:solidFill>
                          <a:latin typeface="Arial" pitchFamily="34" charset="0"/>
                          <a:ea typeface="+mn-ea"/>
                          <a:cs typeface="Arial" pitchFamily="34" charset="0"/>
                        </a:rPr>
                        <a:t> to UEs</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22.179</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0012</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Rel-13</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r h="0">
                <a:tc vMerge="1">
                  <a:txBody>
                    <a:bodyPr/>
                    <a:lstStyle/>
                    <a:p>
                      <a:endParaRPr lang="en-GB"/>
                    </a:p>
                  </a:txBody>
                  <a:tcPr/>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S1-150023</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Editorial clean ups</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22.179</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0013</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Rel-13</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bl>
          </a:graphicData>
        </a:graphic>
      </p:graphicFrame>
    </p:spTree>
    <p:extLst>
      <p:ext uri="{BB962C8B-B14F-4D97-AF65-F5344CB8AC3E}">
        <p14:creationId xmlns:p14="http://schemas.microsoft.com/office/powerpoint/2010/main" val="1361375520"/>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GB" dirty="0" smtClean="0"/>
              <a:t>Rel-13: MCPTT corrections (2)</a:t>
            </a:r>
          </a:p>
        </p:txBody>
      </p:sp>
      <p:graphicFrame>
        <p:nvGraphicFramePr>
          <p:cNvPr id="4" name="Content Placeholder 2"/>
          <p:cNvGraphicFramePr>
            <a:graphicFrameLocks/>
          </p:cNvGraphicFramePr>
          <p:nvPr>
            <p:extLst>
              <p:ext uri="{D42A27DB-BD31-4B8C-83A1-F6EECF244321}">
                <p14:modId xmlns:p14="http://schemas.microsoft.com/office/powerpoint/2010/main" val="318010931"/>
              </p:ext>
            </p:extLst>
          </p:nvPr>
        </p:nvGraphicFramePr>
        <p:xfrm>
          <a:off x="261938" y="1612900"/>
          <a:ext cx="8697041" cy="4236597"/>
        </p:xfrm>
        <a:graphic>
          <a:graphicData uri="http://schemas.openxmlformats.org/drawingml/2006/table">
            <a:tbl>
              <a:tblPr firstRow="1" bandRow="1">
                <a:tableStyleId>{5DA37D80-6434-44D0-A028-1B22A696006F}</a:tableStyleId>
              </a:tblPr>
              <a:tblGrid>
                <a:gridCol w="1131005"/>
                <a:gridCol w="1001104"/>
                <a:gridCol w="4222192"/>
                <a:gridCol w="765858"/>
                <a:gridCol w="823725"/>
                <a:gridCol w="753157"/>
              </a:tblGrid>
              <a:tr h="487557">
                <a:tc gridSpan="6">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smtClean="0">
                          <a:ln>
                            <a:noFill/>
                          </a:ln>
                          <a:solidFill>
                            <a:srgbClr val="C0504D">
                              <a:lumMod val="50000"/>
                            </a:srgbClr>
                          </a:solidFill>
                          <a:effectLst/>
                          <a:uLnTx/>
                          <a:uFillTx/>
                          <a:latin typeface="+mn-lt"/>
                        </a:rPr>
                        <a:t>Agenda item 13.4. Agreed CRs (continued):</a:t>
                      </a:r>
                    </a:p>
                  </a:txBody>
                  <a:tcPr marL="68584" marR="68584" marT="0" marB="0" anchor="ctr"/>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68584" marR="68584" marT="0" marB="0" anchor="ctr"/>
                </a:tc>
                <a:tc hMerge="1">
                  <a:txBody>
                    <a:bodyPr/>
                    <a:lstStyle/>
                    <a:p>
                      <a:endParaRPr lang="en-GB"/>
                    </a:p>
                  </a:txBody>
                  <a:tcPr/>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17780" marR="17780" marT="0" marB="0"/>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17780" marR="17780" marT="0" marB="0"/>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17780" marR="17780" marT="0" marB="0"/>
                </a:tc>
              </a:tr>
              <a:tr h="0">
                <a:tc rowSpan="6">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2">
                              <a:lumMod val="50000"/>
                            </a:schemeClr>
                          </a:solidFill>
                          <a:latin typeface="Arial" pitchFamily="34" charset="0"/>
                          <a:cs typeface="Arial" pitchFamily="34" charset="0"/>
                        </a:rPr>
                        <a:t>SP-150040</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2">
                              <a:lumMod val="50000"/>
                            </a:schemeClr>
                          </a:solidFill>
                          <a:latin typeface="Arial" pitchFamily="34" charset="0"/>
                          <a:ea typeface="+mn-ea"/>
                          <a:cs typeface="Arial" pitchFamily="34" charset="0"/>
                        </a:rPr>
                        <a:t>(continued)</a:t>
                      </a:r>
                    </a:p>
                  </a:txBody>
                  <a:tcPr marL="45720" marR="45720"/>
                </a:tc>
                <a:tc>
                  <a:txBody>
                    <a:bodyPr/>
                    <a:lstStyle/>
                    <a:p>
                      <a:pPr>
                        <a:lnSpc>
                          <a:spcPct val="115000"/>
                        </a:lnSpc>
                        <a:spcAft>
                          <a:spcPts val="0"/>
                        </a:spcAft>
                      </a:pPr>
                      <a:r>
                        <a:rPr lang="en-GB" sz="1400" b="1" kern="1200" dirty="0" smtClean="0">
                          <a:solidFill>
                            <a:schemeClr val="accent2">
                              <a:lumMod val="50000"/>
                            </a:schemeClr>
                          </a:solidFill>
                          <a:latin typeface="Arial" pitchFamily="34" charset="0"/>
                          <a:ea typeface="+mn-ea"/>
                          <a:cs typeface="Arial" pitchFamily="34" charset="0"/>
                        </a:rPr>
                        <a:t>S1-150342</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Correction of type of Private Calls supported in for both on and off the network use</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22.179</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0014r2</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Rel-13</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r h="0">
                <a:tc vMerge="1">
                  <a:txBody>
                    <a:bodyPr/>
                    <a:lstStyle/>
                    <a:p>
                      <a:endParaRPr lang="en-GB" dirty="0"/>
                    </a:p>
                  </a:txBody>
                  <a:tcPr/>
                </a:tc>
                <a:tc>
                  <a:txBody>
                    <a:bodyPr/>
                    <a:lstStyle/>
                    <a:p>
                      <a:pPr>
                        <a:lnSpc>
                          <a:spcPct val="115000"/>
                        </a:lnSpc>
                        <a:spcAft>
                          <a:spcPts val="0"/>
                        </a:spcAft>
                      </a:pPr>
                      <a:r>
                        <a:rPr lang="en-GB" sz="1400" b="1" kern="1200" dirty="0" smtClean="0">
                          <a:solidFill>
                            <a:schemeClr val="accent2">
                              <a:lumMod val="50000"/>
                            </a:schemeClr>
                          </a:solidFill>
                          <a:latin typeface="Arial" pitchFamily="34" charset="0"/>
                          <a:ea typeface="+mn-ea"/>
                          <a:cs typeface="Arial" pitchFamily="34" charset="0"/>
                        </a:rPr>
                        <a:t>S1-150025</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Clarification of dedicated MCPTT Group type used for Imminent Peril Group call communication by MCPTT User</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22.179</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0015</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Rel-13</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r h="0">
                <a:tc vMerge="1">
                  <a:txBody>
                    <a:bodyPr/>
                    <a:lstStyle/>
                    <a:p>
                      <a:endParaRPr lang="en-GB"/>
                    </a:p>
                  </a:txBody>
                  <a:tcPr/>
                </a:tc>
                <a:tc>
                  <a:txBody>
                    <a:bodyPr/>
                    <a:lstStyle/>
                    <a:p>
                      <a:pPr>
                        <a:lnSpc>
                          <a:spcPct val="115000"/>
                        </a:lnSpc>
                        <a:spcAft>
                          <a:spcPts val="0"/>
                        </a:spcAft>
                      </a:pPr>
                      <a:r>
                        <a:rPr lang="en-GB" sz="1400" b="1" kern="1200" dirty="0" smtClean="0">
                          <a:solidFill>
                            <a:schemeClr val="accent2">
                              <a:lumMod val="50000"/>
                            </a:schemeClr>
                          </a:solidFill>
                          <a:latin typeface="Arial" pitchFamily="34" charset="0"/>
                          <a:ea typeface="+mn-ea"/>
                          <a:cs typeface="Arial" pitchFamily="34" charset="0"/>
                        </a:rPr>
                        <a:t>S1-150026</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Replacement of personality management with user profile management</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22.179</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0016</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Rel-13</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r h="0">
                <a:tc vMerge="1">
                  <a:txBody>
                    <a:bodyPr/>
                    <a:lstStyle/>
                    <a:p>
                      <a:endParaRPr lang="en-GB"/>
                    </a:p>
                  </a:txBody>
                  <a:tcPr/>
                </a:tc>
                <a:tc>
                  <a:txBody>
                    <a:bodyPr/>
                    <a:lstStyle/>
                    <a:p>
                      <a:pPr>
                        <a:lnSpc>
                          <a:spcPct val="115000"/>
                        </a:lnSpc>
                        <a:spcAft>
                          <a:spcPts val="0"/>
                        </a:spcAft>
                      </a:pPr>
                      <a:r>
                        <a:rPr lang="en-GB" sz="1400" b="1" kern="1200" dirty="0" smtClean="0">
                          <a:solidFill>
                            <a:schemeClr val="accent2">
                              <a:lumMod val="50000"/>
                            </a:schemeClr>
                          </a:solidFill>
                          <a:latin typeface="Arial" pitchFamily="34" charset="0"/>
                          <a:ea typeface="+mn-ea"/>
                          <a:cs typeface="Arial" pitchFamily="34" charset="0"/>
                        </a:rPr>
                        <a:t>S1-150027</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Modify text in first sentence of third paragraph for clause 7.1 Off-Network Push-to-Talk overview.</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22.179</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0017</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Rel-13</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r h="0">
                <a:tc vMerge="1">
                  <a:txBody>
                    <a:bodyPr/>
                    <a:lstStyle/>
                    <a:p>
                      <a:endParaRPr lang="en-GB"/>
                    </a:p>
                  </a:txBody>
                  <a:tcPr/>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S1-150028</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Replacement of clause 5.14 title Audio/ video quality with Audio/ voice quality.</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22.179</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0018</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Rel-13</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r h="0">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1" kern="1200" dirty="0" smtClean="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S1-150232</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Convert 2nd sentence of 5th requirement in clause 6.2.4 Call Termination into a new requirement</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22.179</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2">
                              <a:lumMod val="50000"/>
                            </a:schemeClr>
                          </a:solidFill>
                          <a:latin typeface="Arial" pitchFamily="34" charset="0"/>
                          <a:ea typeface="+mn-ea"/>
                          <a:cs typeface="Arial" pitchFamily="34" charset="0"/>
                        </a:rPr>
                        <a:t>0019r1</a:t>
                      </a: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Rel-13</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bl>
          </a:graphicData>
        </a:graphic>
      </p:graphicFrame>
    </p:spTree>
    <p:extLst>
      <p:ext uri="{BB962C8B-B14F-4D97-AF65-F5344CB8AC3E}">
        <p14:creationId xmlns:p14="http://schemas.microsoft.com/office/powerpoint/2010/main" val="22776502"/>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GB" dirty="0" smtClean="0"/>
              <a:t>Rel-13: MCPTT corrections (3)</a:t>
            </a:r>
          </a:p>
        </p:txBody>
      </p:sp>
      <p:graphicFrame>
        <p:nvGraphicFramePr>
          <p:cNvPr id="4" name="Content Placeholder 2"/>
          <p:cNvGraphicFramePr>
            <a:graphicFrameLocks/>
          </p:cNvGraphicFramePr>
          <p:nvPr>
            <p:extLst>
              <p:ext uri="{D42A27DB-BD31-4B8C-83A1-F6EECF244321}">
                <p14:modId xmlns:p14="http://schemas.microsoft.com/office/powerpoint/2010/main" val="2364121788"/>
              </p:ext>
            </p:extLst>
          </p:nvPr>
        </p:nvGraphicFramePr>
        <p:xfrm>
          <a:off x="261938" y="1612900"/>
          <a:ext cx="8697041" cy="3992757"/>
        </p:xfrm>
        <a:graphic>
          <a:graphicData uri="http://schemas.openxmlformats.org/drawingml/2006/table">
            <a:tbl>
              <a:tblPr firstRow="1" bandRow="1">
                <a:tableStyleId>{5DA37D80-6434-44D0-A028-1B22A696006F}</a:tableStyleId>
              </a:tblPr>
              <a:tblGrid>
                <a:gridCol w="1131005"/>
                <a:gridCol w="1001104"/>
                <a:gridCol w="4222192"/>
                <a:gridCol w="765858"/>
                <a:gridCol w="823725"/>
                <a:gridCol w="753157"/>
              </a:tblGrid>
              <a:tr h="487557">
                <a:tc gridSpan="6">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smtClean="0">
                          <a:ln>
                            <a:noFill/>
                          </a:ln>
                          <a:solidFill>
                            <a:srgbClr val="C0504D">
                              <a:lumMod val="50000"/>
                            </a:srgbClr>
                          </a:solidFill>
                          <a:effectLst/>
                          <a:uLnTx/>
                          <a:uFillTx/>
                          <a:latin typeface="+mn-lt"/>
                        </a:rPr>
                        <a:t>Agenda item 13.4. Agreed CRs (continued):</a:t>
                      </a:r>
                    </a:p>
                  </a:txBody>
                  <a:tcPr marL="68584" marR="68584" marT="0" marB="0" anchor="ctr"/>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68584" marR="68584" marT="0" marB="0" anchor="ctr"/>
                </a:tc>
                <a:tc hMerge="1">
                  <a:txBody>
                    <a:bodyPr/>
                    <a:lstStyle/>
                    <a:p>
                      <a:endParaRPr lang="en-GB"/>
                    </a:p>
                  </a:txBody>
                  <a:tcPr/>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17780" marR="17780" marT="0" marB="0"/>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17780" marR="17780" marT="0" marB="0"/>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17780" marR="17780" marT="0" marB="0"/>
                </a:tc>
              </a:tr>
              <a:tr h="0">
                <a:tc rowSpan="8">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2">
                              <a:lumMod val="50000"/>
                            </a:schemeClr>
                          </a:solidFill>
                          <a:latin typeface="Arial" pitchFamily="34" charset="0"/>
                          <a:cs typeface="Arial" pitchFamily="34" charset="0"/>
                        </a:rPr>
                        <a:t>SP-150040</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2">
                              <a:lumMod val="50000"/>
                            </a:schemeClr>
                          </a:solidFill>
                          <a:latin typeface="Arial" pitchFamily="34" charset="0"/>
                          <a:ea typeface="+mn-ea"/>
                          <a:cs typeface="Arial" pitchFamily="34" charset="0"/>
                        </a:rPr>
                        <a:t>(continued)</a:t>
                      </a: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S1-150309</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Move three requirements from clause 6.1 General Administrative –groups and users into common clause 5.19 General Administrative –groups and users. </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22.179</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0020r2</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Rel-13</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r h="0">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1" kern="1200" dirty="0" smtClean="0">
                        <a:solidFill>
                          <a:schemeClr val="accent2">
                            <a:lumMod val="50000"/>
                          </a:schemeClr>
                        </a:solidFill>
                        <a:latin typeface="Arial" pitchFamily="34" charset="0"/>
                        <a:ea typeface="+mn-ea"/>
                        <a:cs typeface="Arial" pitchFamily="34" charset="0"/>
                      </a:endParaRPr>
                    </a:p>
                  </a:txBody>
                  <a:tcPr marL="45720" marR="45720"/>
                </a:tc>
                <a:tc>
                  <a:txBody>
                    <a:bodyPr/>
                    <a:lstStyle/>
                    <a:p>
                      <a:r>
                        <a:rPr lang="en-GB" sz="1400" b="1" kern="1200" dirty="0" smtClean="0">
                          <a:solidFill>
                            <a:schemeClr val="accent2">
                              <a:lumMod val="50000"/>
                            </a:schemeClr>
                          </a:solidFill>
                          <a:latin typeface="Arial" pitchFamily="34" charset="0"/>
                          <a:ea typeface="+mn-ea"/>
                          <a:cs typeface="Arial" pitchFamily="34" charset="0"/>
                        </a:rPr>
                        <a:t>S1-150234</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r>
                        <a:rPr lang="en-GB" sz="1400" b="1" kern="1200" dirty="0" smtClean="0">
                          <a:solidFill>
                            <a:schemeClr val="accent2">
                              <a:lumMod val="50000"/>
                            </a:schemeClr>
                          </a:solidFill>
                          <a:latin typeface="Arial" pitchFamily="34" charset="0"/>
                          <a:ea typeface="+mn-ea"/>
                          <a:cs typeface="Arial" pitchFamily="34" charset="0"/>
                        </a:rPr>
                        <a:t>Charging for MCPTT usage</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r>
                        <a:rPr lang="en-GB" sz="1400" b="1" kern="1200" dirty="0" smtClean="0">
                          <a:solidFill>
                            <a:schemeClr val="accent2">
                              <a:lumMod val="50000"/>
                            </a:schemeClr>
                          </a:solidFill>
                          <a:latin typeface="Arial" pitchFamily="34" charset="0"/>
                          <a:ea typeface="+mn-ea"/>
                          <a:cs typeface="Arial" pitchFamily="34" charset="0"/>
                        </a:rPr>
                        <a:t>22.179</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r>
                        <a:rPr lang="en-GB" sz="1400" b="1" kern="1200" dirty="0" smtClean="0">
                          <a:solidFill>
                            <a:schemeClr val="accent2">
                              <a:lumMod val="50000"/>
                            </a:schemeClr>
                          </a:solidFill>
                          <a:latin typeface="Arial" pitchFamily="34" charset="0"/>
                          <a:ea typeface="+mn-ea"/>
                          <a:cs typeface="Arial" pitchFamily="34" charset="0"/>
                        </a:rPr>
                        <a:t>0021r1</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r>
                        <a:rPr kumimoji="0" lang="en-GB" sz="1400" b="1" i="0" u="none" strike="noStrike" kern="1200" cap="none" spc="0" normalizeH="0" baseline="0" noProof="0" dirty="0" smtClean="0">
                          <a:ln>
                            <a:noFill/>
                          </a:ln>
                          <a:solidFill>
                            <a:srgbClr val="C0504D">
                              <a:lumMod val="50000"/>
                            </a:srgbClr>
                          </a:solidFill>
                          <a:effectLst/>
                          <a:uLnTx/>
                          <a:uFillTx/>
                          <a:latin typeface="Arial" pitchFamily="34" charset="0"/>
                          <a:ea typeface="+mn-ea"/>
                          <a:cs typeface="Arial" pitchFamily="34" charset="0"/>
                        </a:rPr>
                        <a:t>Rel-13</a:t>
                      </a:r>
                      <a:endParaRPr lang="en-GB" dirty="0"/>
                    </a:p>
                  </a:txBody>
                  <a:tcPr marL="45720" marR="45720"/>
                </a:tc>
              </a:tr>
              <a:tr h="0">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1" kern="1200" dirty="0" smtClean="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S1-150092</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Reinstatement of MCPTT User Profile</a:t>
                      </a: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22.179</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0022</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Rel-13</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r h="0">
                <a:tc vMerge="1">
                  <a:txBody>
                    <a:bodyPr/>
                    <a:lstStyle/>
                    <a:p>
                      <a:endParaRPr lang="en-GB"/>
                    </a:p>
                  </a:txBody>
                  <a:tcPr/>
                </a:tc>
                <a:tc>
                  <a:txBody>
                    <a:bodyPr/>
                    <a:lstStyle/>
                    <a:p>
                      <a:r>
                        <a:rPr lang="en-GB" sz="1400" b="1" kern="1200" dirty="0" smtClean="0">
                          <a:solidFill>
                            <a:schemeClr val="accent2">
                              <a:lumMod val="50000"/>
                            </a:schemeClr>
                          </a:solidFill>
                          <a:latin typeface="Arial" pitchFamily="34" charset="0"/>
                          <a:ea typeface="+mn-ea"/>
                          <a:cs typeface="Arial" pitchFamily="34" charset="0"/>
                        </a:rPr>
                        <a:t>S1-150093</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r>
                        <a:rPr lang="en-GB" sz="1400" b="1" kern="1200" dirty="0" smtClean="0">
                          <a:solidFill>
                            <a:schemeClr val="accent2">
                              <a:lumMod val="50000"/>
                            </a:schemeClr>
                          </a:solidFill>
                          <a:latin typeface="Arial" pitchFamily="34" charset="0"/>
                          <a:ea typeface="+mn-ea"/>
                          <a:cs typeface="Arial" pitchFamily="34" charset="0"/>
                        </a:rPr>
                        <a:t>Fix improper multiple requirements</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22.179</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0023</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Rel-13</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r h="0">
                <a:tc vMerge="1">
                  <a:txBody>
                    <a:bodyPr/>
                    <a:lstStyle/>
                    <a:p>
                      <a:endParaRPr lang="en-GB"/>
                    </a:p>
                  </a:txBody>
                  <a:tcPr/>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S1-150094</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Remove implementation-specific requirement for default value</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22.179</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0024</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Rel-13</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r h="0">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1" kern="1200" dirty="0" smtClean="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S1-150236</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CR- to clarify requirements in 6.4.9 and 6.2.4.</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22.179</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0026r1</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Rel-13</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r h="0">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1" kern="1200" dirty="0" smtClean="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S1-150265</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CR to clarify what call type refers to in 6.2.3.3.1</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22.179</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0028r1</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Rel-13</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r h="0">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1" kern="1200" dirty="0" smtClean="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S1-150107</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Separation of supplementary service, </a:t>
                      </a:r>
                      <a:r>
                        <a:rPr lang="en-GB" sz="1400" b="1" kern="1200" dirty="0" err="1" smtClean="0">
                          <a:solidFill>
                            <a:schemeClr val="accent2">
                              <a:lumMod val="50000"/>
                            </a:schemeClr>
                          </a:solidFill>
                          <a:latin typeface="Arial" pitchFamily="34" charset="0"/>
                          <a:ea typeface="+mn-ea"/>
                          <a:cs typeface="Arial" pitchFamily="34" charset="0"/>
                        </a:rPr>
                        <a:t>callback</a:t>
                      </a:r>
                      <a:r>
                        <a:rPr lang="en-GB" sz="1400" b="1" kern="1200" dirty="0" smtClean="0">
                          <a:solidFill>
                            <a:schemeClr val="accent2">
                              <a:lumMod val="50000"/>
                            </a:schemeClr>
                          </a:solidFill>
                          <a:latin typeface="Arial" pitchFamily="34" charset="0"/>
                          <a:ea typeface="+mn-ea"/>
                          <a:cs typeface="Arial" pitchFamily="34" charset="0"/>
                        </a:rPr>
                        <a:t>, requirements</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22.179</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0030</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Rel-13</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bl>
          </a:graphicData>
        </a:graphic>
      </p:graphicFrame>
    </p:spTree>
    <p:extLst>
      <p:ext uri="{BB962C8B-B14F-4D97-AF65-F5344CB8AC3E}">
        <p14:creationId xmlns:p14="http://schemas.microsoft.com/office/powerpoint/2010/main" val="3727110674"/>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dirty="0" smtClean="0"/>
              <a:t>Work Summary:</a:t>
            </a:r>
            <a:br>
              <a:rPr lang="en-GB" dirty="0" smtClean="0"/>
            </a:br>
            <a:r>
              <a:rPr lang="en-GB" dirty="0" smtClean="0"/>
              <a:t>MCPTT core items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MCPTT core modules</a:t>
            </a:r>
            <a:endParaRPr lang="en-GB" dirty="0"/>
          </a:p>
        </p:txBody>
      </p:sp>
      <p:sp>
        <p:nvSpPr>
          <p:cNvPr id="3" name="Content Placeholder 2"/>
          <p:cNvSpPr>
            <a:spLocks noGrp="1"/>
          </p:cNvSpPr>
          <p:nvPr>
            <p:ph idx="1"/>
          </p:nvPr>
        </p:nvSpPr>
        <p:spPr/>
        <p:txBody>
          <a:bodyPr/>
          <a:lstStyle/>
          <a:p>
            <a:pPr marL="360000" indent="-360000"/>
            <a:r>
              <a:rPr lang="en-GB" dirty="0" smtClean="0"/>
              <a:t>Interested </a:t>
            </a:r>
            <a:r>
              <a:rPr lang="en-GB" dirty="0"/>
              <a:t>3GPP individual members identified MCPTT modules they considered necessary in order to provide a </a:t>
            </a:r>
            <a:r>
              <a:rPr lang="en-GB" i="1" dirty="0"/>
              <a:t>viable deployable MCPTT </a:t>
            </a:r>
            <a:r>
              <a:rPr lang="en-GB" i="1" dirty="0" smtClean="0"/>
              <a:t>service</a:t>
            </a:r>
          </a:p>
          <a:p>
            <a:pPr marL="360000" indent="-360000"/>
            <a:r>
              <a:rPr lang="en-GB" dirty="0" smtClean="0"/>
              <a:t>The result of this exercise has been sent via LS to SA2 and SA6, copied to SA </a:t>
            </a:r>
            <a:r>
              <a:rPr lang="en-GB" dirty="0"/>
              <a:t>and SA3 (</a:t>
            </a:r>
            <a:r>
              <a:rPr lang="en-GB"/>
              <a:t>see </a:t>
            </a:r>
            <a:r>
              <a:rPr lang="en-GB" smtClean="0"/>
              <a:t>SP-150009 / S1-150340</a:t>
            </a:r>
            <a:r>
              <a:rPr lang="en-GB" dirty="0" smtClean="0"/>
              <a:t>).</a:t>
            </a:r>
          </a:p>
          <a:p>
            <a:pPr marL="760050" lvl="1" indent="-360000"/>
            <a:r>
              <a:rPr lang="en-GB" dirty="0" smtClean="0"/>
              <a:t>MCPTT modules ordered based on the </a:t>
            </a:r>
            <a:r>
              <a:rPr lang="en-GB" dirty="0"/>
              <a:t>total number of inputs </a:t>
            </a:r>
            <a:r>
              <a:rPr lang="en-GB" dirty="0" smtClean="0"/>
              <a:t>received</a:t>
            </a:r>
          </a:p>
          <a:p>
            <a:pPr marL="760050" lvl="1" indent="-360000"/>
            <a:r>
              <a:rPr lang="en-GB" dirty="0" smtClean="0"/>
              <a:t>It was not possible to clearly distinguish “core” modules</a:t>
            </a:r>
            <a:endParaRPr lang="en-GB" dirty="0"/>
          </a:p>
        </p:txBody>
      </p:sp>
    </p:spTree>
    <p:extLst>
      <p:ext uri="{BB962C8B-B14F-4D97-AF65-F5344CB8AC3E}">
        <p14:creationId xmlns:p14="http://schemas.microsoft.com/office/powerpoint/2010/main" val="2565279341"/>
      </p:ext>
    </p:extLst>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dirty="0" smtClean="0"/>
              <a:t>Work Summary:</a:t>
            </a:r>
            <a:br>
              <a:rPr lang="en-GB" dirty="0" smtClean="0"/>
            </a:br>
            <a:r>
              <a:rPr lang="en-GB" dirty="0"/>
              <a:t>Stage 1 </a:t>
            </a:r>
            <a:r>
              <a:rPr lang="en-GB" dirty="0" smtClean="0"/>
              <a:t>Rel-14 </a:t>
            </a:r>
            <a:r>
              <a:rPr lang="en-GB" dirty="0"/>
              <a:t>Work Items</a:t>
            </a:r>
            <a:endParaRPr lang="en-GB" dirty="0" smtClean="0"/>
          </a:p>
        </p:txBody>
      </p:sp>
    </p:spTree>
    <p:extLst>
      <p:ext uri="{BB962C8B-B14F-4D97-AF65-F5344CB8AC3E}">
        <p14:creationId xmlns:p14="http://schemas.microsoft.com/office/powerpoint/2010/main" val="131686837"/>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04"/>
          <p:cNvSpPr>
            <a:spLocks noGrp="1" noChangeArrowheads="1"/>
          </p:cNvSpPr>
          <p:nvPr>
            <p:ph type="title"/>
          </p:nvPr>
        </p:nvSpPr>
        <p:spPr/>
        <p:txBody>
          <a:bodyPr/>
          <a:lstStyle/>
          <a:p>
            <a:r>
              <a:rPr lang="en-GB" dirty="0" smtClean="0"/>
              <a:t>Overview: Stage 1 Rel-14 Work Items</a:t>
            </a:r>
            <a:endParaRPr lang="it-IT" dirty="0" smtClean="0"/>
          </a:p>
        </p:txBody>
      </p:sp>
      <p:sp>
        <p:nvSpPr>
          <p:cNvPr id="18435" name="Text Box 105"/>
          <p:cNvSpPr txBox="1">
            <a:spLocks noChangeArrowheads="1"/>
          </p:cNvSpPr>
          <p:nvPr/>
        </p:nvSpPr>
        <p:spPr bwMode="auto">
          <a:xfrm>
            <a:off x="250825" y="6189663"/>
            <a:ext cx="7883525" cy="138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1pPr>
            <a:lvl2pPr marL="742950" indent="-28575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2pPr>
            <a:lvl3pPr marL="11430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3pPr>
            <a:lvl4pPr marL="16002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4pPr>
            <a:lvl5pPr marL="20574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9pPr>
          </a:lstStyle>
          <a:p>
            <a:pPr eaLnBrk="1" hangingPunct="1">
              <a:lnSpc>
                <a:spcPct val="74000"/>
              </a:lnSpc>
              <a:spcBef>
                <a:spcPct val="50000"/>
              </a:spcBef>
              <a:buFont typeface="Arial" charset="0"/>
              <a:buNone/>
            </a:pPr>
            <a:r>
              <a:rPr lang="en-GB" sz="1200" b="1">
                <a:solidFill>
                  <a:srgbClr val="000000"/>
                </a:solidFill>
              </a:rPr>
              <a:t>WI status is shown as the completion percentage of WID objectives reflected in the content of agreed CRs</a:t>
            </a:r>
            <a:endParaRPr lang="it-IT" sz="1200" b="1" i="1">
              <a:solidFill>
                <a:srgbClr val="333399"/>
              </a:solidFill>
            </a:endParaRPr>
          </a:p>
        </p:txBody>
      </p:sp>
      <p:sp>
        <p:nvSpPr>
          <p:cNvPr id="18436" name="Text Box 50"/>
          <p:cNvSpPr txBox="1">
            <a:spLocks noChangeArrowheads="1"/>
          </p:cNvSpPr>
          <p:nvPr/>
        </p:nvSpPr>
        <p:spPr bwMode="auto">
          <a:xfrm>
            <a:off x="249238" y="5988050"/>
            <a:ext cx="5537200" cy="158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1pPr>
            <a:lvl2pPr marL="742950" indent="-28575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2pPr>
            <a:lvl3pPr marL="11430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3pPr>
            <a:lvl4pPr marL="16002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4pPr>
            <a:lvl5pPr marL="20574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9pPr>
          </a:lstStyle>
          <a:p>
            <a:pPr eaLnBrk="1" hangingPunct="1">
              <a:lnSpc>
                <a:spcPct val="74000"/>
              </a:lnSpc>
              <a:spcBef>
                <a:spcPct val="50000"/>
              </a:spcBef>
              <a:buFont typeface="Arial" charset="0"/>
              <a:buNone/>
            </a:pPr>
            <a:r>
              <a:rPr lang="en-US" sz="1200" b="1">
                <a:solidFill>
                  <a:srgbClr val="FF0000"/>
                </a:solidFill>
              </a:rPr>
              <a:t>Updates in </a:t>
            </a:r>
            <a:r>
              <a:rPr lang="en-US" sz="1400" b="1" i="1">
                <a:solidFill>
                  <a:srgbClr val="FF0000"/>
                </a:solidFill>
                <a:latin typeface="Century Gothic" pitchFamily="34" charset="0"/>
                <a:cs typeface="Times New Roman" pitchFamily="18" charset="0"/>
              </a:rPr>
              <a:t>RED</a:t>
            </a:r>
            <a:endParaRPr lang="it-IT" sz="1400" b="1" i="1">
              <a:solidFill>
                <a:srgbClr val="FF0000"/>
              </a:solidFill>
              <a:latin typeface="Century Gothic" pitchFamily="34" charset="0"/>
              <a:cs typeface="Times New Roman" pitchFamily="18" charset="0"/>
            </a:endParaRPr>
          </a:p>
        </p:txBody>
      </p:sp>
      <p:graphicFrame>
        <p:nvGraphicFramePr>
          <p:cNvPr id="7" name="Content Placeholder 5"/>
          <p:cNvGraphicFramePr>
            <a:graphicFrameLocks/>
          </p:cNvGraphicFramePr>
          <p:nvPr>
            <p:extLst>
              <p:ext uri="{D42A27DB-BD31-4B8C-83A1-F6EECF244321}">
                <p14:modId xmlns:p14="http://schemas.microsoft.com/office/powerpoint/2010/main" val="723479061"/>
              </p:ext>
            </p:extLst>
          </p:nvPr>
        </p:nvGraphicFramePr>
        <p:xfrm>
          <a:off x="261212" y="1271588"/>
          <a:ext cx="8677217" cy="2372592"/>
        </p:xfrm>
        <a:graphic>
          <a:graphicData uri="http://schemas.openxmlformats.org/drawingml/2006/table">
            <a:tbl>
              <a:tblPr firstRow="1" bandRow="1">
                <a:tableStyleId>{E8B1032C-EA38-4F05-BA0D-38AFFFC7BED3}</a:tableStyleId>
              </a:tblPr>
              <a:tblGrid>
                <a:gridCol w="3853588"/>
                <a:gridCol w="1240971"/>
                <a:gridCol w="780407"/>
                <a:gridCol w="780407"/>
                <a:gridCol w="2021844"/>
              </a:tblGrid>
              <a:tr h="3708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GB" sz="1400" u="none" strike="noStrike" cap="none" normalizeH="0" baseline="0" noProof="0" dirty="0" smtClean="0">
                          <a:ln>
                            <a:noFill/>
                          </a:ln>
                          <a:solidFill>
                            <a:schemeClr val="accent6">
                              <a:lumMod val="50000"/>
                            </a:schemeClr>
                          </a:solidFill>
                          <a:effectLst/>
                          <a:latin typeface="Arial" pitchFamily="34" charset="0"/>
                          <a:cs typeface="Arial" pitchFamily="34" charset="0"/>
                        </a:rPr>
                        <a:t>Work Item</a:t>
                      </a:r>
                      <a:endParaRPr kumimoji="1" lang="en-GB" sz="1400" b="1" i="0" u="none" strike="noStrike"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endParaRPr>
                    </a:p>
                  </a:txBody>
                  <a:tcPr marL="45716" marR="45716" marT="45723" marB="45723"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de-DE" sz="1400" u="none" strike="noStrike" kern="1200" cap="none" normalizeH="0" baseline="0" noProof="0" dirty="0" smtClean="0">
                          <a:ln>
                            <a:noFill/>
                          </a:ln>
                          <a:solidFill>
                            <a:schemeClr val="accent6">
                              <a:lumMod val="50000"/>
                            </a:schemeClr>
                          </a:solidFill>
                          <a:effectLst/>
                          <a:latin typeface="Arial" pitchFamily="34" charset="0"/>
                          <a:cs typeface="Arial" pitchFamily="34" charset="0"/>
                        </a:rPr>
                        <a:t>WI Code</a:t>
                      </a:r>
                      <a:endPar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endParaRPr>
                    </a:p>
                  </a:txBody>
                  <a:tcPr marL="45716" marR="45716" marT="45723" marB="45723" anchor="ctr" horzOverflow="overflow"/>
                </a:tc>
                <a:tc>
                  <a:txBody>
                    <a:bodyPr/>
                    <a:lstStyle/>
                    <a:p>
                      <a:r>
                        <a:rPr lang="de-DE" sz="1400" dirty="0" smtClean="0">
                          <a:solidFill>
                            <a:srgbClr val="C00000"/>
                          </a:solidFill>
                          <a:latin typeface="Arial" pitchFamily="34" charset="0"/>
                          <a:cs typeface="Arial" pitchFamily="34" charset="0"/>
                        </a:rPr>
                        <a:t>03/2015</a:t>
                      </a:r>
                      <a:endParaRPr lang="en-GB" sz="1400" i="0" dirty="0">
                        <a:solidFill>
                          <a:srgbClr val="C00000"/>
                        </a:solidFill>
                        <a:latin typeface="Arial" pitchFamily="34" charset="0"/>
                        <a:cs typeface="Arial" pitchFamily="34" charset="0"/>
                      </a:endParaRPr>
                    </a:p>
                  </a:txBody>
                  <a:tcPr marL="45716" marR="45716" marT="45723" marB="45723" anchor="ctr"/>
                </a:tc>
                <a:tc>
                  <a:txBody>
                    <a:bodyPr/>
                    <a:lstStyle/>
                    <a:p>
                      <a:r>
                        <a:rPr lang="de-DE" sz="1400" dirty="0" smtClean="0">
                          <a:solidFill>
                            <a:schemeClr val="accent6">
                              <a:lumMod val="50000"/>
                            </a:schemeClr>
                          </a:solidFill>
                          <a:latin typeface="Arial" pitchFamily="34" charset="0"/>
                          <a:cs typeface="Arial" pitchFamily="34" charset="0"/>
                        </a:rPr>
                        <a:t>12/2014</a:t>
                      </a:r>
                      <a:endParaRPr lang="en-GB" sz="1400" i="0" dirty="0">
                        <a:solidFill>
                          <a:schemeClr val="accent6">
                            <a:lumMod val="50000"/>
                          </a:schemeClr>
                        </a:solidFill>
                        <a:latin typeface="Arial" pitchFamily="34" charset="0"/>
                        <a:cs typeface="Arial" pitchFamily="34" charset="0"/>
                      </a:endParaRPr>
                    </a:p>
                  </a:txBody>
                  <a:tcPr marL="45716" marR="45716" marT="45723" marB="45723" anchor="ctr"/>
                </a:tc>
                <a:tc>
                  <a:txBody>
                    <a:bodyPr/>
                    <a:lstStyle/>
                    <a:p>
                      <a:pPr marL="0" marR="0" lvl="0" indent="0" algn="l" defTabSz="914400" rtl="0" eaLnBrk="1" fontAlgn="base" latinLnBrk="0" hangingPunct="1">
                        <a:lnSpc>
                          <a:spcPct val="93000"/>
                        </a:lnSpc>
                        <a:spcBef>
                          <a:spcPct val="0"/>
                        </a:spcBef>
                        <a:spcAft>
                          <a:spcPct val="0"/>
                        </a:spcAft>
                        <a:buClrTx/>
                        <a:buSzPct val="100000"/>
                        <a:buFontTx/>
                        <a:buNone/>
                        <a:tabLst/>
                      </a:pPr>
                      <a:r>
                        <a:rPr kumimoji="1" lang="en-GB" sz="1400" u="none" strike="noStrike" cap="none" normalizeH="0" baseline="0" noProof="0" dirty="0" smtClean="0">
                          <a:ln>
                            <a:noFill/>
                          </a:ln>
                          <a:solidFill>
                            <a:schemeClr val="accent6">
                              <a:lumMod val="50000"/>
                            </a:schemeClr>
                          </a:solidFill>
                          <a:effectLst/>
                          <a:latin typeface="Arial" pitchFamily="34" charset="0"/>
                          <a:cs typeface="Arial" pitchFamily="34" charset="0"/>
                        </a:rPr>
                        <a:t>SA1 Status</a:t>
                      </a:r>
                      <a:endParaRPr kumimoji="1" lang="en-GB" sz="1400" b="1" i="0" u="none" strike="noStrike"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endParaRPr>
                    </a:p>
                  </a:txBody>
                  <a:tcPr marL="45716" marR="45716" marT="45723" marB="45723" anchor="ctr" horzOverflow="overflow"/>
                </a:tc>
              </a:tr>
              <a:tr h="48862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Password based service activation for IMS Multimedia Telephony service</a:t>
                      </a:r>
                    </a:p>
                  </a:txBody>
                  <a:tcPr marL="45716" marR="45716" marT="45723" marB="45723" anchor="ctr" horzOverflow="overflow"/>
                </a:tc>
                <a:tc>
                  <a:txBody>
                    <a:bodyPr/>
                    <a:lstStyle/>
                    <a:p>
                      <a:r>
                        <a:rPr lang="en-GB" sz="1400" b="1" i="1" kern="1200" dirty="0" smtClean="0">
                          <a:solidFill>
                            <a:srgbClr val="FF0000"/>
                          </a:solidFill>
                          <a:latin typeface="Century Gothic" pitchFamily="34" charset="0"/>
                          <a:ea typeface="+mn-ea"/>
                          <a:cs typeface="Times New Roman" pitchFamily="18" charset="0"/>
                        </a:rPr>
                        <a:t>PWDIMS</a:t>
                      </a:r>
                      <a:endParaRPr lang="en-GB" sz="1400" b="1" i="1" kern="1200" dirty="0">
                        <a:solidFill>
                          <a:srgbClr val="FF0000"/>
                        </a:solidFill>
                        <a:latin typeface="Century Gothic" pitchFamily="34" charset="0"/>
                        <a:ea typeface="+mn-ea"/>
                        <a:cs typeface="Times New Roman" pitchFamily="18" charset="0"/>
                      </a:endParaRPr>
                    </a:p>
                  </a:txBody>
                  <a:tcPr marL="45716" marR="45716" marT="45723" marB="45723"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100%</a:t>
                      </a:r>
                    </a:p>
                  </a:txBody>
                  <a:tcPr marL="45716" marR="45716" marT="45723" marB="4572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i="1" kern="1200" noProof="0" dirty="0" smtClean="0">
                          <a:solidFill>
                            <a:srgbClr val="FF0000"/>
                          </a:solidFill>
                          <a:latin typeface="Century Gothic" pitchFamily="34" charset="0"/>
                          <a:ea typeface="+mn-ea"/>
                          <a:cs typeface="Times New Roman" pitchFamily="18" charset="0"/>
                        </a:rPr>
                        <a:t>-</a:t>
                      </a:r>
                    </a:p>
                  </a:txBody>
                  <a:tcPr marL="45716" marR="45716" marT="45723" marB="4572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400" b="1" i="1" u="none" strike="noStrike" kern="1200" cap="none" spc="0" normalizeH="0" baseline="0" noProof="0" dirty="0" smtClean="0">
                          <a:ln>
                            <a:noFill/>
                          </a:ln>
                          <a:solidFill>
                            <a:srgbClr val="FF0000"/>
                          </a:solidFill>
                          <a:effectLst/>
                          <a:uLnTx/>
                          <a:uFillTx/>
                          <a:latin typeface="Century Gothic" pitchFamily="34" charset="0"/>
                          <a:ea typeface="+mn-ea"/>
                          <a:cs typeface="Times New Roman" pitchFamily="18" charset="0"/>
                        </a:rPr>
                        <a:t>New WID</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300" b="1" i="1" u="none" strike="noStrike" kern="1200" cap="none" spc="0" normalizeH="0" baseline="0" noProof="0" dirty="0" smtClean="0">
                          <a:ln>
                            <a:noFill/>
                          </a:ln>
                          <a:solidFill>
                            <a:srgbClr val="FF0000"/>
                          </a:solidFill>
                          <a:effectLst/>
                          <a:uLnTx/>
                          <a:uFillTx/>
                          <a:latin typeface="Century Gothic" pitchFamily="34" charset="0"/>
                          <a:ea typeface="+mn-ea"/>
                          <a:cs typeface="Times New Roman" pitchFamily="18" charset="0"/>
                        </a:rPr>
                        <a:t>Completed 02/2015</a:t>
                      </a:r>
                      <a:r>
                        <a:rPr kumimoji="0" lang="en-GB" sz="900" b="1" i="1" u="none" strike="noStrike" kern="1200" cap="none" spc="0" normalizeH="0" baseline="0" noProof="0" dirty="0" smtClean="0">
                          <a:ln>
                            <a:noFill/>
                          </a:ln>
                          <a:solidFill>
                            <a:srgbClr val="FF0000"/>
                          </a:solidFill>
                          <a:effectLst/>
                          <a:uLnTx/>
                          <a:uFillTx/>
                          <a:latin typeface="Century Gothic" pitchFamily="34" charset="0"/>
                          <a:ea typeface="+mn-ea"/>
                          <a:cs typeface="Times New Roman" pitchFamily="18" charset="0"/>
                        </a:rPr>
                        <a:t> (SA1)</a:t>
                      </a:r>
                      <a:endParaRPr lang="en-GB" sz="1400" b="1" i="1" kern="1200" noProof="0" dirty="0" smtClean="0">
                        <a:solidFill>
                          <a:srgbClr val="FF0000"/>
                        </a:solidFill>
                        <a:latin typeface="Century Gothic" pitchFamily="34" charset="0"/>
                        <a:ea typeface="+mn-ea"/>
                        <a:cs typeface="Times New Roman" pitchFamily="18" charset="0"/>
                      </a:endParaRPr>
                    </a:p>
                  </a:txBody>
                  <a:tcPr marL="45716" marR="45716" marT="45723" marB="45723" anchor="ctr" horzOverflow="overflow">
                    <a:solidFill>
                      <a:srgbClr val="66FF66"/>
                    </a:solidFill>
                  </a:tcPr>
                </a:tc>
              </a:tr>
              <a:tr h="48862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Multimedia Priority Service (MPS) Modifications</a:t>
                      </a:r>
                    </a:p>
                  </a:txBody>
                  <a:tcPr marL="45716" marR="45716" marT="45723" marB="45723" anchor="ctr" horzOverflow="overflow"/>
                </a:tc>
                <a:tc>
                  <a:txBody>
                    <a:bodyPr/>
                    <a:lstStyle/>
                    <a:p>
                      <a:r>
                        <a:rPr lang="en-GB" sz="1400" b="1" i="1" kern="1200" dirty="0" err="1" smtClean="0">
                          <a:solidFill>
                            <a:srgbClr val="FF0000"/>
                          </a:solidFill>
                          <a:latin typeface="Century Gothic" pitchFamily="34" charset="0"/>
                          <a:ea typeface="+mn-ea"/>
                          <a:cs typeface="Times New Roman" pitchFamily="18" charset="0"/>
                        </a:rPr>
                        <a:t>MPS_Mods</a:t>
                      </a:r>
                      <a:endParaRPr lang="en-GB" sz="1400" b="1" i="1" kern="1200" dirty="0">
                        <a:solidFill>
                          <a:srgbClr val="FF0000"/>
                        </a:solidFill>
                        <a:latin typeface="Century Gothic" pitchFamily="34" charset="0"/>
                        <a:ea typeface="+mn-ea"/>
                        <a:cs typeface="Times New Roman" pitchFamily="18" charset="0"/>
                      </a:endParaRPr>
                    </a:p>
                  </a:txBody>
                  <a:tcPr marL="45716" marR="45716" marT="45723" marB="45723"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0%</a:t>
                      </a:r>
                    </a:p>
                  </a:txBody>
                  <a:tcPr marL="45716" marR="45716" marT="45723" marB="4572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i="1" kern="1200" noProof="0" dirty="0" smtClean="0">
                          <a:solidFill>
                            <a:srgbClr val="FF0000"/>
                          </a:solidFill>
                          <a:latin typeface="Century Gothic" pitchFamily="34" charset="0"/>
                          <a:ea typeface="+mn-ea"/>
                          <a:cs typeface="Times New Roman" pitchFamily="18" charset="0"/>
                        </a:rPr>
                        <a:t>-</a:t>
                      </a:r>
                    </a:p>
                  </a:txBody>
                  <a:tcPr marL="45716" marR="45716" marT="45723" marB="45723" anchor="ctr" horzOverflow="overflow"/>
                </a:tc>
                <a:tc>
                  <a:txBody>
                    <a:bodyPr/>
                    <a:lstStyle/>
                    <a:p>
                      <a:pPr marL="0" marR="0" lvl="0" indent="0" algn="l" defTabSz="914400" rtl="0" eaLnBrk="1" fontAlgn="base" latinLnBrk="0" hangingPunct="1">
                        <a:lnSpc>
                          <a:spcPct val="100000"/>
                        </a:lnSpc>
                        <a:spcBef>
                          <a:spcPct val="15000"/>
                        </a:spcBef>
                        <a:spcAft>
                          <a:spcPts val="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New</a:t>
                      </a:r>
                      <a:r>
                        <a:rPr lang="en-GB" sz="1400" b="1" i="1" kern="1200" baseline="0" noProof="0" dirty="0" smtClean="0">
                          <a:solidFill>
                            <a:srgbClr val="FF0000"/>
                          </a:solidFill>
                          <a:latin typeface="Century Gothic" pitchFamily="34" charset="0"/>
                          <a:ea typeface="+mn-ea"/>
                          <a:cs typeface="Times New Roman" pitchFamily="18" charset="0"/>
                        </a:rPr>
                        <a:t> WID</a:t>
                      </a:r>
                      <a:endParaRPr lang="en-GB" sz="1400" b="1" i="1" kern="1200" noProof="0" dirty="0" smtClean="0">
                        <a:solidFill>
                          <a:srgbClr val="FF0000"/>
                        </a:solidFill>
                        <a:latin typeface="Century Gothic" pitchFamily="34" charset="0"/>
                        <a:ea typeface="+mn-ea"/>
                        <a:cs typeface="Times New Roman" pitchFamily="18" charset="0"/>
                      </a:endParaRPr>
                    </a:p>
                  </a:txBody>
                  <a:tcPr marL="45716" marR="45716" marT="45723" marB="45723" anchor="ctr" horzOverflow="overflow"/>
                </a:tc>
              </a:tr>
              <a:tr h="48862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Enhancing Location Capabilities for Indoor and Outdoor Emergency Communications</a:t>
                      </a:r>
                    </a:p>
                  </a:txBody>
                  <a:tcPr marL="45716" marR="45716" marT="45723" marB="45723" anchor="ctr" horzOverflow="overflow"/>
                </a:tc>
                <a:tc>
                  <a:txBody>
                    <a:bodyPr/>
                    <a:lstStyle/>
                    <a:p>
                      <a:r>
                        <a:rPr lang="en-GB" sz="1400" b="1" i="1" kern="1200" dirty="0" smtClean="0">
                          <a:solidFill>
                            <a:srgbClr val="FF0000"/>
                          </a:solidFill>
                          <a:latin typeface="Century Gothic" pitchFamily="34" charset="0"/>
                          <a:ea typeface="+mn-ea"/>
                          <a:cs typeface="Times New Roman" pitchFamily="18" charset="0"/>
                        </a:rPr>
                        <a:t>ELIOT</a:t>
                      </a:r>
                      <a:endParaRPr lang="en-GB" sz="1400" b="1" i="1" kern="1200" dirty="0">
                        <a:solidFill>
                          <a:srgbClr val="FF0000"/>
                        </a:solidFill>
                        <a:latin typeface="Century Gothic" pitchFamily="34" charset="0"/>
                        <a:ea typeface="+mn-ea"/>
                        <a:cs typeface="Times New Roman" pitchFamily="18" charset="0"/>
                      </a:endParaRPr>
                    </a:p>
                  </a:txBody>
                  <a:tcPr marL="45716" marR="45716" marT="45723" marB="45723"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0%</a:t>
                      </a:r>
                    </a:p>
                  </a:txBody>
                  <a:tcPr marL="45716" marR="45716" marT="45723" marB="4572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i="1" kern="1200" noProof="0" dirty="0" smtClean="0">
                          <a:solidFill>
                            <a:srgbClr val="FF0000"/>
                          </a:solidFill>
                          <a:latin typeface="Century Gothic" pitchFamily="34" charset="0"/>
                          <a:ea typeface="+mn-ea"/>
                          <a:cs typeface="Times New Roman" pitchFamily="18" charset="0"/>
                        </a:rPr>
                        <a:t>-</a:t>
                      </a:r>
                    </a:p>
                  </a:txBody>
                  <a:tcPr marL="45716" marR="45716" marT="45723" marB="45723" anchor="ctr" horzOverflow="overflow"/>
                </a:tc>
                <a:tc>
                  <a:txBody>
                    <a:bodyPr/>
                    <a:lstStyle/>
                    <a:p>
                      <a:pPr marL="0" marR="0" lvl="0" indent="0" algn="l" defTabSz="914400" rtl="0" eaLnBrk="1" fontAlgn="base" latinLnBrk="0" hangingPunct="1">
                        <a:lnSpc>
                          <a:spcPct val="100000"/>
                        </a:lnSpc>
                        <a:spcBef>
                          <a:spcPct val="15000"/>
                        </a:spcBef>
                        <a:spcAft>
                          <a:spcPts val="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New WID</a:t>
                      </a:r>
                    </a:p>
                  </a:txBody>
                  <a:tcPr marL="45716" marR="45716" marT="45723" marB="45723" anchor="ctr" horzOverflow="overflow"/>
                </a:tc>
              </a:tr>
              <a:tr h="48862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Enhancements to Domain Selection between </a:t>
                      </a:r>
                      <a:r>
                        <a:rPr lang="en-GB" sz="1400" b="1" i="1" kern="1200" noProof="0" dirty="0" err="1" smtClean="0">
                          <a:solidFill>
                            <a:srgbClr val="FF0000"/>
                          </a:solidFill>
                          <a:latin typeface="Century Gothic" pitchFamily="34" charset="0"/>
                          <a:ea typeface="+mn-ea"/>
                          <a:cs typeface="Times New Roman" pitchFamily="18" charset="0"/>
                        </a:rPr>
                        <a:t>VoLTE</a:t>
                      </a:r>
                      <a:r>
                        <a:rPr lang="en-GB" sz="1400" b="1" i="1" kern="1200" noProof="0" dirty="0" smtClean="0">
                          <a:solidFill>
                            <a:srgbClr val="FF0000"/>
                          </a:solidFill>
                          <a:latin typeface="Century Gothic" pitchFamily="34" charset="0"/>
                          <a:ea typeface="+mn-ea"/>
                          <a:cs typeface="Times New Roman" pitchFamily="18" charset="0"/>
                        </a:rPr>
                        <a:t> and CDMA CS</a:t>
                      </a:r>
                    </a:p>
                  </a:txBody>
                  <a:tcPr marL="45716" marR="45716" marT="45723" marB="45723" anchor="ctr" horzOverflow="overflow"/>
                </a:tc>
                <a:tc>
                  <a:txBody>
                    <a:bodyPr/>
                    <a:lstStyle/>
                    <a:p>
                      <a:r>
                        <a:rPr lang="en-GB" sz="1400" b="1" i="1" kern="1200" dirty="0" err="1" smtClean="0">
                          <a:solidFill>
                            <a:srgbClr val="FF0000"/>
                          </a:solidFill>
                          <a:latin typeface="Century Gothic" pitchFamily="34" charset="0"/>
                          <a:ea typeface="+mn-ea"/>
                          <a:cs typeface="Times New Roman" pitchFamily="18" charset="0"/>
                        </a:rPr>
                        <a:t>eDSVCC</a:t>
                      </a:r>
                      <a:endParaRPr lang="en-GB" sz="1400" b="1" i="1" kern="1200" dirty="0">
                        <a:solidFill>
                          <a:srgbClr val="FF0000"/>
                        </a:solidFill>
                        <a:latin typeface="Century Gothic" pitchFamily="34" charset="0"/>
                        <a:ea typeface="+mn-ea"/>
                        <a:cs typeface="Times New Roman" pitchFamily="18" charset="0"/>
                      </a:endParaRPr>
                    </a:p>
                  </a:txBody>
                  <a:tcPr marL="45716" marR="45716" marT="45723" marB="45723"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0%</a:t>
                      </a:r>
                    </a:p>
                  </a:txBody>
                  <a:tcPr marL="45716" marR="45716" marT="45723" marB="4572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i="1" kern="1200" noProof="0" dirty="0" smtClean="0">
                          <a:solidFill>
                            <a:srgbClr val="FF0000"/>
                          </a:solidFill>
                          <a:latin typeface="Century Gothic" pitchFamily="34" charset="0"/>
                          <a:ea typeface="+mn-ea"/>
                          <a:cs typeface="Times New Roman" pitchFamily="18" charset="0"/>
                        </a:rPr>
                        <a:t>-</a:t>
                      </a:r>
                    </a:p>
                  </a:txBody>
                  <a:tcPr marL="45716" marR="45716" marT="45723" marB="45723" anchor="ctr" horzOverflow="overflow"/>
                </a:tc>
                <a:tc>
                  <a:txBody>
                    <a:bodyPr/>
                    <a:lstStyle/>
                    <a:p>
                      <a:pPr marL="0" marR="0" lvl="0" indent="0" algn="l" defTabSz="914400" rtl="0" eaLnBrk="1" fontAlgn="base" latinLnBrk="0" hangingPunct="1">
                        <a:lnSpc>
                          <a:spcPct val="100000"/>
                        </a:lnSpc>
                        <a:spcBef>
                          <a:spcPct val="15000"/>
                        </a:spcBef>
                        <a:spcAft>
                          <a:spcPts val="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New WID</a:t>
                      </a:r>
                    </a:p>
                  </a:txBody>
                  <a:tcPr marL="45716" marR="45716" marT="45723" marB="45723" anchor="ctr" horzOverflow="overflow"/>
                </a:tc>
              </a:tr>
            </a:tbl>
          </a:graphicData>
        </a:graphic>
      </p:graphicFrame>
    </p:spTree>
    <p:extLst>
      <p:ext uri="{BB962C8B-B14F-4D97-AF65-F5344CB8AC3E}">
        <p14:creationId xmlns:p14="http://schemas.microsoft.com/office/powerpoint/2010/main" val="288335277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Grp="1" noChangeArrowheads="1"/>
          </p:cNvSpPr>
          <p:nvPr>
            <p:ph type="title"/>
          </p:nvPr>
        </p:nvSpPr>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dirty="0" smtClean="0"/>
              <a:t>General information and statistics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GB" dirty="0" smtClean="0"/>
              <a:t>Rel-14: PWDIMS</a:t>
            </a:r>
          </a:p>
        </p:txBody>
      </p:sp>
      <p:graphicFrame>
        <p:nvGraphicFramePr>
          <p:cNvPr id="7" name="Content Placeholder 2"/>
          <p:cNvGraphicFramePr>
            <a:graphicFrameLocks/>
          </p:cNvGraphicFramePr>
          <p:nvPr>
            <p:extLst>
              <p:ext uri="{D42A27DB-BD31-4B8C-83A1-F6EECF244321}">
                <p14:modId xmlns:p14="http://schemas.microsoft.com/office/powerpoint/2010/main" val="3701816670"/>
              </p:ext>
            </p:extLst>
          </p:nvPr>
        </p:nvGraphicFramePr>
        <p:xfrm>
          <a:off x="241300" y="1362075"/>
          <a:ext cx="8655050" cy="991283"/>
        </p:xfrm>
        <a:graphic>
          <a:graphicData uri="http://schemas.openxmlformats.org/drawingml/2006/table">
            <a:tbl>
              <a:tblPr firstRow="1" bandRow="1">
                <a:tableStyleId>{8799B23B-EC83-4686-B30A-512413B5E67A}</a:tableStyleId>
              </a:tblPr>
              <a:tblGrid>
                <a:gridCol w="3138858"/>
                <a:gridCol w="1795573"/>
                <a:gridCol w="829533"/>
                <a:gridCol w="829533"/>
                <a:gridCol w="2061553"/>
              </a:tblGrid>
              <a:tr h="29039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Work 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51" marB="45651"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51" marB="45651" anchor="ctr"/>
                </a:tc>
                <a:tc>
                  <a:txBody>
                    <a:bodyPr/>
                    <a:lstStyle/>
                    <a:p>
                      <a:pPr>
                        <a:lnSpc>
                          <a:spcPct val="100000"/>
                        </a:lnSpc>
                      </a:pPr>
                      <a:r>
                        <a:rPr lang="de-DE" sz="1400" b="1" kern="1200" dirty="0" smtClean="0">
                          <a:solidFill>
                            <a:srgbClr val="C00000"/>
                          </a:solidFill>
                          <a:latin typeface="Arial" pitchFamily="34" charset="0"/>
                          <a:cs typeface="Arial" pitchFamily="34" charset="0"/>
                        </a:rPr>
                        <a:t>03/2015</a:t>
                      </a:r>
                      <a:endParaRPr lang="en-GB" sz="1400" b="1" kern="1200" dirty="0">
                        <a:solidFill>
                          <a:srgbClr val="C00000"/>
                        </a:solidFill>
                        <a:latin typeface="Arial" pitchFamily="34" charset="0"/>
                        <a:ea typeface="+mn-ea"/>
                        <a:cs typeface="Arial" pitchFamily="34" charset="0"/>
                      </a:endParaRPr>
                    </a:p>
                  </a:txBody>
                  <a:tcPr marL="45735" marR="45735" marT="45616" marB="45616" anchor="ctr"/>
                </a:tc>
                <a:tc>
                  <a:txBody>
                    <a:bodyPr/>
                    <a:lstStyle/>
                    <a:p>
                      <a:pPr>
                        <a:lnSpc>
                          <a:spcPct val="100000"/>
                        </a:lnSpc>
                      </a:pPr>
                      <a:r>
                        <a:rPr lang="de-DE" sz="1400" b="1" kern="1200" dirty="0" smtClean="0">
                          <a:solidFill>
                            <a:schemeClr val="accent3">
                              <a:lumMod val="50000"/>
                            </a:schemeClr>
                          </a:solidFill>
                          <a:latin typeface="Arial" pitchFamily="34" charset="0"/>
                          <a:cs typeface="Arial" pitchFamily="34" charset="0"/>
                        </a:rPr>
                        <a:t>12/2014</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6" marB="45616"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SA1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51" marB="45651" anchor="ctr" horzOverflow="overflow"/>
                </a:tc>
              </a:tr>
              <a:tr h="501609">
                <a:tc>
                  <a:txBody>
                    <a:bodyPr/>
                    <a:lstStyle/>
                    <a:p>
                      <a:pPr marL="0" marR="0" lvl="0" indent="0" algn="l" defTabSz="914400" rtl="0" eaLnBrk="1" fontAlgn="base" latinLnBrk="0" hangingPunct="1">
                        <a:lnSpc>
                          <a:spcPct val="93000"/>
                        </a:lnSpc>
                        <a:spcBef>
                          <a:spcPct val="15000"/>
                        </a:spcBef>
                        <a:spcAft>
                          <a:spcPts val="60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Password based service activation for IMS Multimedia Telephony service</a:t>
                      </a:r>
                    </a:p>
                  </a:txBody>
                  <a:tcPr marL="45735" marR="45735" marT="45654" marB="4565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3">
                              <a:lumMod val="50000"/>
                            </a:schemeClr>
                          </a:solidFill>
                          <a:latin typeface="Arial" pitchFamily="34" charset="0"/>
                          <a:ea typeface="+mn-ea"/>
                          <a:cs typeface="Arial" pitchFamily="34" charset="0"/>
                          <a:sym typeface="Wingdings" pitchFamily="2" charset="2"/>
                        </a:rPr>
                        <a:t>SA#66 (03/2015)</a:t>
                      </a:r>
                      <a:endParaRPr lang="en-GB" sz="1400" b="1" kern="1200" dirty="0" smtClean="0">
                        <a:solidFill>
                          <a:schemeClr val="accent3">
                            <a:lumMod val="50000"/>
                          </a:schemeClr>
                        </a:solidFill>
                        <a:latin typeface="Arial" pitchFamily="34" charset="0"/>
                        <a:ea typeface="+mn-ea"/>
                        <a:cs typeface="Arial" pitchFamily="34" charset="0"/>
                      </a:endParaRP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cs typeface="Arial" pitchFamily="34" charset="0"/>
                        </a:rPr>
                        <a:t>100%</a:t>
                      </a:r>
                      <a:endParaRPr lang="en-GB" sz="1400" b="1" kern="1200" noProof="0" dirty="0" smtClean="0">
                        <a:solidFill>
                          <a:srgbClr val="C00000"/>
                        </a:solidFill>
                        <a:latin typeface="Arial" pitchFamily="34" charset="0"/>
                        <a:ea typeface="+mn-ea"/>
                        <a:cs typeface="Arial" pitchFamily="34" charset="0"/>
                      </a:endParaRP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kern="1200" noProof="0" dirty="0" smtClean="0">
                          <a:solidFill>
                            <a:srgbClr val="C00000"/>
                          </a:solidFill>
                          <a:latin typeface="Arial" pitchFamily="34" charset="0"/>
                          <a:ea typeface="+mn-ea"/>
                          <a:cs typeface="Arial" pitchFamily="34" charset="0"/>
                        </a:rPr>
                        <a:t>New WID</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kern="1200" noProof="0" dirty="0" smtClean="0">
                          <a:solidFill>
                            <a:srgbClr val="C00000"/>
                          </a:solidFill>
                          <a:latin typeface="Arial" pitchFamily="34" charset="0"/>
                          <a:ea typeface="+mn-ea"/>
                          <a:cs typeface="Arial" pitchFamily="34" charset="0"/>
                        </a:rPr>
                        <a:t>Completed 02/2015 </a:t>
                      </a:r>
                      <a:r>
                        <a:rPr kumimoji="0" lang="en-GB" sz="900" b="1" i="0" u="none" strike="noStrike" kern="1200" cap="none" spc="0" normalizeH="0" baseline="0" noProof="0" dirty="0" smtClean="0">
                          <a:ln>
                            <a:noFill/>
                          </a:ln>
                          <a:solidFill>
                            <a:srgbClr val="C00000"/>
                          </a:solidFill>
                          <a:effectLst/>
                          <a:uLnTx/>
                          <a:uFillTx/>
                          <a:latin typeface="Arial" panose="020B0604020202020204" pitchFamily="34" charset="0"/>
                          <a:ea typeface="+mn-ea"/>
                          <a:cs typeface="Arial" panose="020B0604020202020204" pitchFamily="34" charset="0"/>
                        </a:rPr>
                        <a:t>(SA1)</a:t>
                      </a:r>
                      <a:endParaRPr lang="en-GB" sz="1400" b="1" i="0" kern="1200" noProof="0" dirty="0" smtClean="0">
                        <a:solidFill>
                          <a:srgbClr val="C00000"/>
                        </a:solidFill>
                        <a:latin typeface="Arial" pitchFamily="34" charset="0"/>
                        <a:ea typeface="+mn-ea"/>
                        <a:cs typeface="Arial" pitchFamily="34" charset="0"/>
                      </a:endParaRPr>
                    </a:p>
                  </a:txBody>
                  <a:tcPr marL="45735" marR="45735" marT="45643" marB="45643" anchor="ctr" horzOverflow="overflow">
                    <a:solidFill>
                      <a:srgbClr val="66FF66"/>
                    </a:solidFill>
                  </a:tcPr>
                </a:tc>
              </a:tr>
            </a:tbl>
          </a:graphicData>
        </a:graphic>
      </p:graphicFrame>
      <p:sp>
        <p:nvSpPr>
          <p:cNvPr id="19479" name="Text Box 105"/>
          <p:cNvSpPr txBox="1">
            <a:spLocks noChangeArrowheads="1"/>
          </p:cNvSpPr>
          <p:nvPr/>
        </p:nvSpPr>
        <p:spPr bwMode="auto">
          <a:xfrm>
            <a:off x="250825" y="6189663"/>
            <a:ext cx="7883525" cy="138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1pPr>
            <a:lvl2pPr marL="742950" indent="-28575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2pPr>
            <a:lvl3pPr marL="11430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3pPr>
            <a:lvl4pPr marL="16002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4pPr>
            <a:lvl5pPr marL="20574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9pPr>
          </a:lstStyle>
          <a:p>
            <a:pPr eaLnBrk="1" hangingPunct="1">
              <a:lnSpc>
                <a:spcPct val="74000"/>
              </a:lnSpc>
              <a:spcBef>
                <a:spcPct val="50000"/>
              </a:spcBef>
              <a:buFont typeface="Arial" charset="0"/>
              <a:buNone/>
            </a:pPr>
            <a:r>
              <a:rPr lang="en-GB" sz="1200" b="1" dirty="0">
                <a:solidFill>
                  <a:srgbClr val="000000"/>
                </a:solidFill>
              </a:rPr>
              <a:t>WI status is shown as the completion percentage of WID objectives reflected in the content of agreed CRs</a:t>
            </a:r>
            <a:endParaRPr lang="it-IT" sz="1200" b="1" i="1" dirty="0">
              <a:solidFill>
                <a:srgbClr val="333399"/>
              </a:solidFill>
            </a:endParaRPr>
          </a:p>
        </p:txBody>
      </p:sp>
      <p:graphicFrame>
        <p:nvGraphicFramePr>
          <p:cNvPr id="9" name="Content Placeholder 2"/>
          <p:cNvGraphicFramePr>
            <a:graphicFrameLocks/>
          </p:cNvGraphicFramePr>
          <p:nvPr>
            <p:extLst>
              <p:ext uri="{D42A27DB-BD31-4B8C-83A1-F6EECF244321}">
                <p14:modId xmlns:p14="http://schemas.microsoft.com/office/powerpoint/2010/main" val="3947139437"/>
              </p:ext>
            </p:extLst>
          </p:nvPr>
        </p:nvGraphicFramePr>
        <p:xfrm>
          <a:off x="237762" y="2352099"/>
          <a:ext cx="8661399" cy="2873044"/>
        </p:xfrm>
        <a:graphic>
          <a:graphicData uri="http://schemas.openxmlformats.org/drawingml/2006/table">
            <a:tbl>
              <a:tblPr firstRow="1" bandRow="1">
                <a:tableStyleId>{8799B23B-EC83-4686-B30A-512413B5E67A}</a:tableStyleId>
              </a:tblPr>
              <a:tblGrid>
                <a:gridCol w="1071353"/>
                <a:gridCol w="1006024"/>
                <a:gridCol w="4278088"/>
                <a:gridCol w="765998"/>
                <a:gridCol w="786641"/>
                <a:gridCol w="753295"/>
              </a:tblGrid>
              <a:tr h="440584">
                <a:tc gridSpan="6">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600" b="1" kern="1200" noProof="0" dirty="0" smtClean="0">
                          <a:solidFill>
                            <a:schemeClr val="accent3">
                              <a:lumMod val="50000"/>
                            </a:schemeClr>
                          </a:solidFill>
                          <a:latin typeface="Arial" pitchFamily="34" charset="0"/>
                          <a:cs typeface="Arial" pitchFamily="34" charset="0"/>
                        </a:rPr>
                        <a:t>Agenda item 15. Agreed CR:</a:t>
                      </a:r>
                      <a:endParaRPr lang="en-GB" sz="1600" b="1" kern="1200" noProof="0" dirty="0" smtClean="0">
                        <a:solidFill>
                          <a:schemeClr val="accent3">
                            <a:lumMod val="50000"/>
                          </a:schemeClr>
                        </a:solidFill>
                        <a:latin typeface="Arial" pitchFamily="34" charset="0"/>
                        <a:ea typeface="+mn-ea"/>
                        <a:cs typeface="Arial" pitchFamily="34" charset="0"/>
                      </a:endParaRPr>
                    </a:p>
                  </a:txBody>
                  <a:tcPr marL="45732" marR="45732" marT="45588" marB="45588" anchor="ctr" horzOverflow="overflow"/>
                </a:tc>
                <a:tc hMerge="1">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1400" b="1" kern="1200" noProof="0" dirty="0" smtClean="0">
                        <a:solidFill>
                          <a:schemeClr val="accent6">
                            <a:lumMod val="75000"/>
                          </a:schemeClr>
                        </a:solidFill>
                        <a:latin typeface="Arial" pitchFamily="34" charset="0"/>
                        <a:ea typeface="+mn-ea"/>
                        <a:cs typeface="Lucida Sans Unicode" pitchFamily="34" charset="0"/>
                      </a:endParaRPr>
                    </a:p>
                  </a:txBody>
                  <a:tcPr marL="45724" marR="45724" marT="45670" marB="45670" anchor="ctr" horzOverflow="overflow"/>
                </a:tc>
                <a:tc hMerge="1">
                  <a:txBody>
                    <a:bodyPr/>
                    <a:lstStyle/>
                    <a:p>
                      <a:endParaRPr lang="en-GB"/>
                    </a:p>
                  </a:txBody>
                  <a:tcPr/>
                </a:tc>
                <a:tc hMerge="1">
                  <a:txBody>
                    <a:bodyPr/>
                    <a:lstStyle/>
                    <a:p>
                      <a:pPr marL="0" marR="0" lvl="0" indent="0" algn="l" defTabSz="914400" rtl="0" eaLnBrk="1" fontAlgn="base" latinLnBrk="0" hangingPunct="1">
                        <a:lnSpc>
                          <a:spcPct val="93000"/>
                        </a:lnSpc>
                        <a:spcBef>
                          <a:spcPts val="0"/>
                        </a:spcBef>
                        <a:spcAft>
                          <a:spcPts val="0"/>
                        </a:spcAft>
                        <a:buClrTx/>
                        <a:buSzPct val="100000"/>
                        <a:buFontTx/>
                        <a:buNone/>
                        <a:tabLst/>
                        <a:defRPr/>
                      </a:pPr>
                      <a:endParaRPr lang="en-GB" sz="1400" b="1" kern="1200" noProof="0" dirty="0" smtClean="0">
                        <a:solidFill>
                          <a:schemeClr val="accent6">
                            <a:lumMod val="75000"/>
                          </a:schemeClr>
                        </a:solidFill>
                        <a:latin typeface="Arial" pitchFamily="34" charset="0"/>
                        <a:ea typeface="+mn-ea"/>
                        <a:cs typeface="Lucida Sans Unicode" pitchFamily="34" charset="0"/>
                      </a:endParaRPr>
                    </a:p>
                  </a:txBody>
                  <a:tcPr marL="45724" marR="45724" marT="45670" marB="45670" anchor="ctr" horzOverflow="overflow"/>
                </a:tc>
                <a:tc hMerge="1">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1400" b="1" kern="1200" noProof="0" dirty="0" smtClean="0">
                        <a:solidFill>
                          <a:schemeClr val="accent6">
                            <a:lumMod val="75000"/>
                          </a:schemeClr>
                        </a:solidFill>
                        <a:latin typeface="Arial" pitchFamily="34" charset="0"/>
                        <a:ea typeface="+mn-ea"/>
                        <a:cs typeface="Lucida Sans Unicode" pitchFamily="34" charset="0"/>
                      </a:endParaRPr>
                    </a:p>
                  </a:txBody>
                  <a:tcPr marL="45724" marR="45724" marT="45670" marB="45670" anchor="ctr" horzOverflow="overflow"/>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1" kern="1200" noProof="0" dirty="0" smtClean="0">
                        <a:solidFill>
                          <a:schemeClr val="accent6">
                            <a:lumMod val="75000"/>
                          </a:schemeClr>
                        </a:solidFill>
                        <a:latin typeface="Arial" pitchFamily="34" charset="0"/>
                        <a:ea typeface="+mn-ea"/>
                        <a:cs typeface="Lucida Sans Unicode" pitchFamily="34" charset="0"/>
                      </a:endParaRPr>
                    </a:p>
                  </a:txBody>
                  <a:tcPr marL="45724" marR="45724" marT="45670" marB="45670" anchor="ctr" horzOverflow="overflow"/>
                </a:tc>
              </a:tr>
              <a:tr h="71804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3">
                              <a:lumMod val="50000"/>
                            </a:schemeClr>
                          </a:solidFill>
                          <a:latin typeface="Arial" pitchFamily="34" charset="0"/>
                          <a:cs typeface="Arial" pitchFamily="34" charset="0"/>
                        </a:rPr>
                        <a:t>SP-150042</a:t>
                      </a:r>
                      <a:endParaRPr lang="en-GB" sz="1400" b="1" kern="1200" dirty="0" smtClean="0">
                        <a:solidFill>
                          <a:schemeClr val="accent3">
                            <a:lumMod val="50000"/>
                          </a:schemeClr>
                        </a:solidFill>
                        <a:latin typeface="Arial" pitchFamily="34" charset="0"/>
                        <a:ea typeface="+mn-ea"/>
                        <a:cs typeface="Arial" pitchFamily="34" charset="0"/>
                      </a:endParaRPr>
                    </a:p>
                  </a:txBody>
                  <a:tcPr marL="45728" marR="45728" marT="45644" marB="45644"/>
                </a:tc>
                <a:tc>
                  <a:txBody>
                    <a:bodyPr/>
                    <a:lstStyle/>
                    <a:p>
                      <a:pPr>
                        <a:spcAft>
                          <a:spcPts val="0"/>
                        </a:spcAft>
                      </a:pPr>
                      <a:r>
                        <a:rPr lang="en-GB" sz="1400" b="1" kern="1200" dirty="0" smtClean="0">
                          <a:solidFill>
                            <a:schemeClr val="accent3">
                              <a:lumMod val="50000"/>
                            </a:schemeClr>
                          </a:solidFill>
                          <a:latin typeface="Arial" pitchFamily="34" charset="0"/>
                          <a:ea typeface="+mn-ea"/>
                          <a:cs typeface="Arial" pitchFamily="34" charset="0"/>
                        </a:rPr>
                        <a:t>S1-150218</a:t>
                      </a:r>
                      <a:endParaRPr lang="en-GB" sz="1400" b="1" kern="1200" dirty="0">
                        <a:solidFill>
                          <a:schemeClr val="accent3">
                            <a:lumMod val="50000"/>
                          </a:schemeClr>
                        </a:solidFill>
                        <a:latin typeface="Arial" pitchFamily="34" charset="0"/>
                        <a:ea typeface="+mn-ea"/>
                        <a:cs typeface="Arial" pitchFamily="34" charset="0"/>
                      </a:endParaRPr>
                    </a:p>
                  </a:txBody>
                  <a:tcPr marL="45720" marR="45720"/>
                </a:tc>
                <a:tc>
                  <a:txBody>
                    <a:bodyPr/>
                    <a:lstStyle/>
                    <a:p>
                      <a:pPr>
                        <a:spcAft>
                          <a:spcPts val="0"/>
                        </a:spcAft>
                      </a:pPr>
                      <a:r>
                        <a:rPr lang="en-GB" sz="1400" b="1" kern="1200" dirty="0" smtClean="0">
                          <a:solidFill>
                            <a:schemeClr val="accent3">
                              <a:lumMod val="50000"/>
                            </a:schemeClr>
                          </a:solidFill>
                          <a:latin typeface="Arial" pitchFamily="34" charset="0"/>
                          <a:ea typeface="+mn-ea"/>
                          <a:cs typeface="Arial" pitchFamily="34" charset="0"/>
                        </a:rPr>
                        <a:t>Password based service activation for IMS Multimedia Telephony service</a:t>
                      </a:r>
                      <a:endParaRPr lang="en-GB" sz="1400" b="1" kern="1200" dirty="0">
                        <a:solidFill>
                          <a:schemeClr val="accent3">
                            <a:lumMod val="50000"/>
                          </a:schemeClr>
                        </a:solidFill>
                        <a:latin typeface="Arial" pitchFamily="34" charset="0"/>
                        <a:ea typeface="+mn-ea"/>
                        <a:cs typeface="Arial" pitchFamily="34" charset="0"/>
                      </a:endParaRPr>
                    </a:p>
                  </a:txBody>
                  <a:tcPr marL="45720" marR="45720"/>
                </a:tc>
                <a:tc>
                  <a:txBody>
                    <a:bodyPr/>
                    <a:lstStyle/>
                    <a:p>
                      <a:pPr>
                        <a:spcAft>
                          <a:spcPts val="0"/>
                        </a:spcAft>
                      </a:pPr>
                      <a:r>
                        <a:rPr lang="en-GB" sz="1400" b="1" kern="1200" dirty="0" smtClean="0">
                          <a:solidFill>
                            <a:schemeClr val="accent3">
                              <a:lumMod val="50000"/>
                            </a:schemeClr>
                          </a:solidFill>
                          <a:latin typeface="Arial" pitchFamily="34" charset="0"/>
                          <a:ea typeface="+mn-ea"/>
                          <a:cs typeface="Arial" pitchFamily="34" charset="0"/>
                        </a:rPr>
                        <a:t>22.173</a:t>
                      </a:r>
                      <a:endParaRPr lang="en-GB" sz="1400" b="1" kern="1200" dirty="0">
                        <a:solidFill>
                          <a:schemeClr val="accent3">
                            <a:lumMod val="50000"/>
                          </a:schemeClr>
                        </a:solidFill>
                        <a:latin typeface="Arial" pitchFamily="34" charset="0"/>
                        <a:ea typeface="+mn-ea"/>
                        <a:cs typeface="Arial" pitchFamily="34" charset="0"/>
                      </a:endParaRPr>
                    </a:p>
                  </a:txBody>
                  <a:tcPr marL="45720" marR="45720"/>
                </a:tc>
                <a:tc>
                  <a:txBody>
                    <a:bodyPr/>
                    <a:lstStyle/>
                    <a:p>
                      <a:pPr>
                        <a:spcAft>
                          <a:spcPts val="0"/>
                        </a:spcAft>
                      </a:pPr>
                      <a:r>
                        <a:rPr lang="en-GB" sz="1400" b="1" kern="1200" dirty="0" smtClean="0">
                          <a:solidFill>
                            <a:schemeClr val="accent3">
                              <a:lumMod val="50000"/>
                            </a:schemeClr>
                          </a:solidFill>
                          <a:latin typeface="Arial" pitchFamily="34" charset="0"/>
                          <a:ea typeface="+mn-ea"/>
                          <a:cs typeface="Arial" pitchFamily="34" charset="0"/>
                        </a:rPr>
                        <a:t>0103r3</a:t>
                      </a:r>
                      <a:endParaRPr lang="en-GB" sz="1400" b="1" kern="1200" dirty="0">
                        <a:solidFill>
                          <a:schemeClr val="accent3">
                            <a:lumMod val="50000"/>
                          </a:schemeClr>
                        </a:solidFill>
                        <a:latin typeface="Arial" pitchFamily="34" charset="0"/>
                        <a:ea typeface="+mn-ea"/>
                        <a:cs typeface="Arial" pitchFamily="34" charset="0"/>
                      </a:endParaRPr>
                    </a:p>
                  </a:txBody>
                  <a:tcPr marL="45720" marR="45720"/>
                </a:tc>
                <a:tc>
                  <a:txBody>
                    <a:bodyPr/>
                    <a:lstStyle/>
                    <a:p>
                      <a:pPr>
                        <a:spcAft>
                          <a:spcPts val="0"/>
                        </a:spcAft>
                      </a:pPr>
                      <a:r>
                        <a:rPr lang="en-GB" sz="1400" b="1" kern="1200" dirty="0" smtClean="0">
                          <a:solidFill>
                            <a:schemeClr val="accent3">
                              <a:lumMod val="50000"/>
                            </a:schemeClr>
                          </a:solidFill>
                          <a:latin typeface="Arial" pitchFamily="34" charset="0"/>
                          <a:ea typeface="+mn-ea"/>
                          <a:cs typeface="Arial" pitchFamily="34" charset="0"/>
                        </a:rPr>
                        <a:t>Rel-14</a:t>
                      </a:r>
                      <a:endParaRPr lang="en-GB" sz="1400" b="1" kern="1200" dirty="0">
                        <a:solidFill>
                          <a:schemeClr val="accent3">
                            <a:lumMod val="50000"/>
                          </a:schemeClr>
                        </a:solidFill>
                        <a:latin typeface="Arial" pitchFamily="34" charset="0"/>
                        <a:ea typeface="+mn-ea"/>
                        <a:cs typeface="Arial" pitchFamily="34" charset="0"/>
                      </a:endParaRPr>
                    </a:p>
                  </a:txBody>
                  <a:tcPr marL="45720" marR="45720"/>
                </a:tc>
              </a:tr>
              <a:tr h="1714411">
                <a:tc gridSpan="6">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kumimoji="0" lang="en-GB" sz="1600" b="1" u="none" strike="noStrike" kern="1200" cap="none" spc="0" normalizeH="0" baseline="0" noProof="0" dirty="0" smtClean="0">
                          <a:ln>
                            <a:noFill/>
                          </a:ln>
                          <a:solidFill>
                            <a:srgbClr val="C00000"/>
                          </a:solidFill>
                          <a:effectLst/>
                          <a:uLnTx/>
                          <a:uFillTx/>
                          <a:latin typeface="Arial" pitchFamily="34" charset="0"/>
                          <a:cs typeface="Arial" pitchFamily="34" charset="0"/>
                        </a:rPr>
                        <a:t>New Work Item presented to this plenary for approval (SP-150041 == S1-150219)</a:t>
                      </a:r>
                      <a:endParaRPr lang="en-GB" sz="1600" b="0" kern="1200" dirty="0" smtClean="0">
                        <a:solidFill>
                          <a:schemeClr val="accent3">
                            <a:lumMod val="50000"/>
                          </a:schemeClr>
                        </a:solidFill>
                        <a:latin typeface="Arial" pitchFamily="34" charset="0"/>
                        <a:ea typeface="+mn-ea"/>
                        <a:cs typeface="Arial" pitchFamily="34" charset="0"/>
                      </a:endParaRP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dirty="0" smtClean="0">
                          <a:solidFill>
                            <a:schemeClr val="accent3">
                              <a:lumMod val="50000"/>
                            </a:schemeClr>
                          </a:solidFill>
                          <a:latin typeface="Arial" pitchFamily="34" charset="0"/>
                          <a:ea typeface="+mn-ea"/>
                          <a:cs typeface="Arial" pitchFamily="34" charset="0"/>
                        </a:rPr>
                        <a:t>The objective is to include password</a:t>
                      </a:r>
                      <a:r>
                        <a:rPr lang="en-GB" sz="1600" b="0" kern="1200" baseline="0" dirty="0" smtClean="0">
                          <a:solidFill>
                            <a:schemeClr val="accent3">
                              <a:lumMod val="50000"/>
                            </a:schemeClr>
                          </a:solidFill>
                          <a:latin typeface="Arial" pitchFamily="34" charset="0"/>
                          <a:ea typeface="+mn-ea"/>
                          <a:cs typeface="Arial" pitchFamily="34" charset="0"/>
                        </a:rPr>
                        <a:t>-based supplementary service activation for IMS (</a:t>
                      </a:r>
                      <a:r>
                        <a:rPr lang="en-GB" sz="1600" b="0" kern="1200" baseline="0" dirty="0" err="1" smtClean="0">
                          <a:solidFill>
                            <a:schemeClr val="accent3">
                              <a:lumMod val="50000"/>
                            </a:schemeClr>
                          </a:solidFill>
                          <a:latin typeface="Arial" pitchFamily="34" charset="0"/>
                          <a:ea typeface="+mn-ea"/>
                          <a:cs typeface="Arial" pitchFamily="34" charset="0"/>
                        </a:rPr>
                        <a:t>VoLTE</a:t>
                      </a:r>
                      <a:r>
                        <a:rPr lang="en-GB" sz="1600" b="0" kern="1200" baseline="0" dirty="0" smtClean="0">
                          <a:solidFill>
                            <a:schemeClr val="accent3">
                              <a:lumMod val="50000"/>
                            </a:schemeClr>
                          </a:solidFill>
                          <a:latin typeface="Arial" pitchFamily="34" charset="0"/>
                          <a:ea typeface="+mn-ea"/>
                          <a:cs typeface="Arial" pitchFamily="34" charset="0"/>
                        </a:rPr>
                        <a:t>)  in order to align user experience for CS-based and IMS-based telephony.</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baseline="0" dirty="0" smtClean="0">
                          <a:solidFill>
                            <a:schemeClr val="accent3">
                              <a:lumMod val="50000"/>
                            </a:schemeClr>
                          </a:solidFill>
                          <a:latin typeface="Arial" pitchFamily="34" charset="0"/>
                          <a:ea typeface="+mn-ea"/>
                          <a:cs typeface="Arial" pitchFamily="34" charset="0"/>
                        </a:rPr>
                        <a:t>Based on request from GSMA RILTE in S1-150040 (RILTE#42 Doc 105)</a:t>
                      </a:r>
                    </a:p>
                  </a:txBody>
                  <a:tcPr marL="45728" marR="45728" marT="45644" marB="45644" anchor="ct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r>
            </a:tbl>
          </a:graphicData>
        </a:graphic>
      </p:graphicFrame>
    </p:spTree>
    <p:extLst>
      <p:ext uri="{BB962C8B-B14F-4D97-AF65-F5344CB8AC3E}">
        <p14:creationId xmlns:p14="http://schemas.microsoft.com/office/powerpoint/2010/main" val="802601143"/>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GB" dirty="0" smtClean="0"/>
              <a:t>Rel-14: </a:t>
            </a:r>
            <a:r>
              <a:rPr lang="en-GB" dirty="0" err="1"/>
              <a:t>MPS_Mods</a:t>
            </a:r>
            <a:endParaRPr lang="en-GB" dirty="0" smtClean="0"/>
          </a:p>
        </p:txBody>
      </p:sp>
      <p:graphicFrame>
        <p:nvGraphicFramePr>
          <p:cNvPr id="7" name="Content Placeholder 2"/>
          <p:cNvGraphicFramePr>
            <a:graphicFrameLocks/>
          </p:cNvGraphicFramePr>
          <p:nvPr>
            <p:extLst>
              <p:ext uri="{D42A27DB-BD31-4B8C-83A1-F6EECF244321}">
                <p14:modId xmlns:p14="http://schemas.microsoft.com/office/powerpoint/2010/main" val="2995445675"/>
              </p:ext>
            </p:extLst>
          </p:nvPr>
        </p:nvGraphicFramePr>
        <p:xfrm>
          <a:off x="241300" y="1362075"/>
          <a:ext cx="8655050" cy="806271"/>
        </p:xfrm>
        <a:graphic>
          <a:graphicData uri="http://schemas.openxmlformats.org/drawingml/2006/table">
            <a:tbl>
              <a:tblPr firstRow="1" bandRow="1">
                <a:tableStyleId>{8799B23B-EC83-4686-B30A-512413B5E67A}</a:tableStyleId>
              </a:tblPr>
              <a:tblGrid>
                <a:gridCol w="3138858"/>
                <a:gridCol w="1795573"/>
                <a:gridCol w="829533"/>
                <a:gridCol w="829533"/>
                <a:gridCol w="2061553"/>
              </a:tblGrid>
              <a:tr h="29039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Work 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51" marB="45651"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51" marB="45651" anchor="ctr"/>
                </a:tc>
                <a:tc>
                  <a:txBody>
                    <a:bodyPr/>
                    <a:lstStyle/>
                    <a:p>
                      <a:pPr>
                        <a:lnSpc>
                          <a:spcPct val="100000"/>
                        </a:lnSpc>
                      </a:pPr>
                      <a:r>
                        <a:rPr lang="de-DE" sz="1400" b="1" kern="1200" dirty="0" smtClean="0">
                          <a:solidFill>
                            <a:srgbClr val="C00000"/>
                          </a:solidFill>
                          <a:latin typeface="Arial" pitchFamily="34" charset="0"/>
                          <a:cs typeface="Arial" pitchFamily="34" charset="0"/>
                        </a:rPr>
                        <a:t>03/2015</a:t>
                      </a:r>
                      <a:endParaRPr lang="en-GB" sz="1400" b="1" kern="1200" dirty="0">
                        <a:solidFill>
                          <a:srgbClr val="C00000"/>
                        </a:solidFill>
                        <a:latin typeface="Arial" pitchFamily="34" charset="0"/>
                        <a:ea typeface="+mn-ea"/>
                        <a:cs typeface="Arial" pitchFamily="34" charset="0"/>
                      </a:endParaRPr>
                    </a:p>
                  </a:txBody>
                  <a:tcPr marL="45735" marR="45735" marT="45616" marB="45616" anchor="ctr"/>
                </a:tc>
                <a:tc>
                  <a:txBody>
                    <a:bodyPr/>
                    <a:lstStyle/>
                    <a:p>
                      <a:pPr>
                        <a:lnSpc>
                          <a:spcPct val="100000"/>
                        </a:lnSpc>
                      </a:pPr>
                      <a:r>
                        <a:rPr lang="de-DE" sz="1400" b="1" kern="1200" dirty="0" smtClean="0">
                          <a:solidFill>
                            <a:schemeClr val="accent3">
                              <a:lumMod val="50000"/>
                            </a:schemeClr>
                          </a:solidFill>
                          <a:latin typeface="Arial" pitchFamily="34" charset="0"/>
                          <a:cs typeface="Arial" pitchFamily="34" charset="0"/>
                        </a:rPr>
                        <a:t>12/2014</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6" marB="45616"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SA1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51" marB="45651" anchor="ctr" horzOverflow="overflow"/>
                </a:tc>
              </a:tr>
              <a:tr h="501609">
                <a:tc>
                  <a:txBody>
                    <a:bodyPr/>
                    <a:lstStyle/>
                    <a:p>
                      <a:pPr marL="0" marR="0" lvl="0" indent="0" algn="l" defTabSz="914400" rtl="0" eaLnBrk="1" fontAlgn="base" latinLnBrk="0" hangingPunct="1">
                        <a:lnSpc>
                          <a:spcPct val="93000"/>
                        </a:lnSpc>
                        <a:spcBef>
                          <a:spcPct val="15000"/>
                        </a:spcBef>
                        <a:spcAft>
                          <a:spcPts val="60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Multimedia Priority Service (MPS) Modifications</a:t>
                      </a:r>
                    </a:p>
                  </a:txBody>
                  <a:tcPr marL="45735" marR="45735" marT="45654" marB="4565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3">
                              <a:lumMod val="50000"/>
                            </a:schemeClr>
                          </a:solidFill>
                          <a:latin typeface="Arial" pitchFamily="34" charset="0"/>
                          <a:ea typeface="+mn-ea"/>
                          <a:cs typeface="Arial" pitchFamily="34" charset="0"/>
                          <a:sym typeface="Wingdings" pitchFamily="2" charset="2"/>
                        </a:rPr>
                        <a:t>SA#72 (06/2016)</a:t>
                      </a:r>
                      <a:endParaRPr lang="en-GB" sz="1400" b="1" kern="1200" dirty="0" smtClean="0">
                        <a:solidFill>
                          <a:schemeClr val="accent3">
                            <a:lumMod val="50000"/>
                          </a:schemeClr>
                        </a:solidFill>
                        <a:latin typeface="Arial" pitchFamily="34" charset="0"/>
                        <a:ea typeface="+mn-ea"/>
                        <a:cs typeface="Arial" pitchFamily="34" charset="0"/>
                      </a:endParaRP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cs typeface="Arial" pitchFamily="34" charset="0"/>
                        </a:rPr>
                        <a:t>0%</a:t>
                      </a:r>
                      <a:endParaRPr lang="en-GB" sz="1400" b="1" kern="1200" noProof="0" dirty="0" smtClean="0">
                        <a:solidFill>
                          <a:srgbClr val="C00000"/>
                        </a:solidFill>
                        <a:latin typeface="Arial" pitchFamily="34" charset="0"/>
                        <a:ea typeface="+mn-ea"/>
                        <a:cs typeface="Arial" pitchFamily="34" charset="0"/>
                      </a:endParaRP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kern="1200" noProof="0" dirty="0" smtClean="0">
                          <a:solidFill>
                            <a:srgbClr val="C00000"/>
                          </a:solidFill>
                          <a:latin typeface="Arial" pitchFamily="34" charset="0"/>
                          <a:ea typeface="+mn-ea"/>
                          <a:cs typeface="Arial" pitchFamily="34" charset="0"/>
                        </a:rPr>
                        <a:t>New WID</a:t>
                      </a:r>
                    </a:p>
                  </a:txBody>
                  <a:tcPr marL="45735" marR="45735" marT="45643" marB="45643" anchor="ctr" horzOverflow="overflow">
                    <a:noFill/>
                  </a:tcPr>
                </a:tc>
              </a:tr>
            </a:tbl>
          </a:graphicData>
        </a:graphic>
      </p:graphicFrame>
      <p:sp>
        <p:nvSpPr>
          <p:cNvPr id="19479" name="Text Box 105"/>
          <p:cNvSpPr txBox="1">
            <a:spLocks noChangeArrowheads="1"/>
          </p:cNvSpPr>
          <p:nvPr/>
        </p:nvSpPr>
        <p:spPr bwMode="auto">
          <a:xfrm>
            <a:off x="250825" y="6189663"/>
            <a:ext cx="7883525" cy="138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1pPr>
            <a:lvl2pPr marL="742950" indent="-28575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2pPr>
            <a:lvl3pPr marL="11430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3pPr>
            <a:lvl4pPr marL="16002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4pPr>
            <a:lvl5pPr marL="20574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9pPr>
          </a:lstStyle>
          <a:p>
            <a:pPr eaLnBrk="1" hangingPunct="1">
              <a:lnSpc>
                <a:spcPct val="74000"/>
              </a:lnSpc>
              <a:spcBef>
                <a:spcPct val="50000"/>
              </a:spcBef>
              <a:buFont typeface="Arial" charset="0"/>
              <a:buNone/>
            </a:pPr>
            <a:r>
              <a:rPr lang="en-GB" sz="1200" b="1" dirty="0">
                <a:solidFill>
                  <a:srgbClr val="000000"/>
                </a:solidFill>
              </a:rPr>
              <a:t>WI status is shown as the completion percentage of WID objectives reflected in the content of agreed CRs</a:t>
            </a:r>
            <a:endParaRPr lang="it-IT" sz="1200" b="1" i="1" dirty="0">
              <a:solidFill>
                <a:srgbClr val="333399"/>
              </a:solidFill>
            </a:endParaRPr>
          </a:p>
        </p:txBody>
      </p:sp>
      <p:graphicFrame>
        <p:nvGraphicFramePr>
          <p:cNvPr id="10" name="Content Placeholder 2"/>
          <p:cNvGraphicFramePr>
            <a:graphicFrameLocks/>
          </p:cNvGraphicFramePr>
          <p:nvPr>
            <p:extLst>
              <p:ext uri="{D42A27DB-BD31-4B8C-83A1-F6EECF244321}">
                <p14:modId xmlns:p14="http://schemas.microsoft.com/office/powerpoint/2010/main" val="1880345170"/>
              </p:ext>
            </p:extLst>
          </p:nvPr>
        </p:nvGraphicFramePr>
        <p:xfrm>
          <a:off x="237762" y="2169218"/>
          <a:ext cx="8661399" cy="2520347"/>
        </p:xfrm>
        <a:graphic>
          <a:graphicData uri="http://schemas.openxmlformats.org/drawingml/2006/table">
            <a:tbl>
              <a:tblPr firstRow="1" bandRow="1">
                <a:tableStyleId>{8799B23B-EC83-4686-B30A-512413B5E67A}</a:tableStyleId>
              </a:tblPr>
              <a:tblGrid>
                <a:gridCol w="8661399"/>
              </a:tblGrid>
              <a:tr h="295962">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600" b="1" kern="1200" noProof="0" dirty="0" smtClean="0">
                          <a:solidFill>
                            <a:schemeClr val="accent3">
                              <a:lumMod val="50000"/>
                            </a:schemeClr>
                          </a:solidFill>
                          <a:latin typeface="Arial" pitchFamily="34" charset="0"/>
                          <a:cs typeface="Arial" pitchFamily="34" charset="0"/>
                        </a:rPr>
                        <a:t>Agenda item 15</a:t>
                      </a:r>
                      <a:endParaRPr lang="en-GB" sz="1600" b="1" kern="1200" noProof="0" dirty="0" smtClean="0">
                        <a:solidFill>
                          <a:schemeClr val="accent3">
                            <a:lumMod val="50000"/>
                          </a:schemeClr>
                        </a:solidFill>
                        <a:latin typeface="Arial" pitchFamily="34" charset="0"/>
                        <a:ea typeface="+mn-ea"/>
                        <a:cs typeface="Arial" pitchFamily="34" charset="0"/>
                      </a:endParaRPr>
                    </a:p>
                  </a:txBody>
                  <a:tcPr marL="45732" marR="45732" marT="45588" marB="45588" anchor="ctr" horzOverflow="overflow"/>
                </a:tc>
              </a:tr>
              <a:tr h="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100" b="1" kern="1200" noProof="0" dirty="0" smtClean="0">
                        <a:solidFill>
                          <a:schemeClr val="accent3">
                            <a:lumMod val="50000"/>
                          </a:schemeClr>
                        </a:solidFill>
                        <a:latin typeface="Arial" pitchFamily="34" charset="0"/>
                        <a:ea typeface="+mn-ea"/>
                        <a:cs typeface="Arial" pitchFamily="34" charset="0"/>
                      </a:endParaRPr>
                    </a:p>
                  </a:txBody>
                  <a:tcPr marL="0" marR="0" marT="0" marB="0" anchor="ctr" horzOverflow="overflow"/>
                </a:tc>
              </a:tr>
              <a:tr h="2177012">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kumimoji="0" lang="en-GB" sz="1600" b="1" u="none" strike="noStrike" kern="1200" cap="none" spc="0" normalizeH="0" baseline="0" noProof="0" dirty="0" smtClean="0">
                          <a:ln>
                            <a:noFill/>
                          </a:ln>
                          <a:solidFill>
                            <a:srgbClr val="C00000"/>
                          </a:solidFill>
                          <a:effectLst/>
                          <a:uLnTx/>
                          <a:uFillTx/>
                          <a:latin typeface="Arial" pitchFamily="34" charset="0"/>
                          <a:cs typeface="Arial" pitchFamily="34" charset="0"/>
                        </a:rPr>
                        <a:t>New Work Item presented to this plenary for approval (SP-150043 == S1-150277)</a:t>
                      </a:r>
                      <a:endParaRPr lang="en-GB" sz="1600" b="0" kern="1200" dirty="0" smtClean="0">
                        <a:solidFill>
                          <a:schemeClr val="accent3">
                            <a:lumMod val="50000"/>
                          </a:schemeClr>
                        </a:solidFill>
                        <a:latin typeface="Arial" pitchFamily="34" charset="0"/>
                        <a:ea typeface="+mn-ea"/>
                        <a:cs typeface="Arial" pitchFamily="34" charset="0"/>
                      </a:endParaRP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dirty="0" smtClean="0">
                          <a:solidFill>
                            <a:schemeClr val="accent3">
                              <a:lumMod val="50000"/>
                            </a:schemeClr>
                          </a:solidFill>
                          <a:latin typeface="Arial" pitchFamily="34" charset="0"/>
                          <a:ea typeface="+mn-ea"/>
                          <a:cs typeface="Arial" pitchFamily="34" charset="0"/>
                        </a:rPr>
                        <a:t>The objectives cover:</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lang="en-GB" sz="1600" b="0" kern="1200" dirty="0" smtClean="0">
                          <a:solidFill>
                            <a:schemeClr val="accent3">
                              <a:lumMod val="50000"/>
                            </a:schemeClr>
                          </a:solidFill>
                          <a:latin typeface="Arial" pitchFamily="34" charset="0"/>
                          <a:ea typeface="+mn-ea"/>
                          <a:cs typeface="Arial" pitchFamily="34" charset="0"/>
                        </a:rPr>
                        <a:t>enhancements to priority data and priority video communications</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lang="en-GB" sz="1600" b="0" kern="1200" dirty="0" smtClean="0">
                          <a:solidFill>
                            <a:schemeClr val="accent3">
                              <a:lumMod val="50000"/>
                            </a:schemeClr>
                          </a:solidFill>
                          <a:latin typeface="Arial" pitchFamily="34" charset="0"/>
                          <a:ea typeface="+mn-ea"/>
                          <a:cs typeface="Arial" pitchFamily="34" charset="0"/>
                        </a:rPr>
                        <a:t>end-to-end security protection of MPS</a:t>
                      </a:r>
                      <a:r>
                        <a:rPr lang="en-GB" sz="1600" b="0" kern="1200" baseline="0" dirty="0" smtClean="0">
                          <a:solidFill>
                            <a:schemeClr val="accent3">
                              <a:lumMod val="50000"/>
                            </a:schemeClr>
                          </a:solidFill>
                          <a:latin typeface="Arial" pitchFamily="34" charset="0"/>
                          <a:ea typeface="+mn-ea"/>
                          <a:cs typeface="Arial" pitchFamily="34" charset="0"/>
                        </a:rPr>
                        <a:t> communications</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lang="en-GB" sz="1600" b="0" kern="1200" dirty="0" smtClean="0">
                          <a:solidFill>
                            <a:schemeClr val="accent3">
                              <a:lumMod val="50000"/>
                            </a:schemeClr>
                          </a:solidFill>
                          <a:latin typeface="Arial" pitchFamily="34" charset="0"/>
                          <a:ea typeface="+mn-ea"/>
                          <a:cs typeface="Arial" pitchFamily="34" charset="0"/>
                        </a:rPr>
                        <a:t>Identity Management (</a:t>
                      </a:r>
                      <a:r>
                        <a:rPr lang="en-GB" sz="1600" b="0" kern="1200" dirty="0" err="1" smtClean="0">
                          <a:solidFill>
                            <a:schemeClr val="accent3">
                              <a:lumMod val="50000"/>
                            </a:schemeClr>
                          </a:solidFill>
                          <a:latin typeface="Arial" pitchFamily="34" charset="0"/>
                          <a:ea typeface="+mn-ea"/>
                          <a:cs typeface="Arial" pitchFamily="34" charset="0"/>
                        </a:rPr>
                        <a:t>IdM</a:t>
                      </a:r>
                      <a:r>
                        <a:rPr lang="en-GB" sz="1600" b="0" kern="1200" dirty="0" smtClean="0">
                          <a:solidFill>
                            <a:schemeClr val="accent3">
                              <a:lumMod val="50000"/>
                            </a:schemeClr>
                          </a:solidFill>
                          <a:latin typeface="Arial" pitchFamily="34" charset="0"/>
                          <a:ea typeface="+mn-ea"/>
                          <a:cs typeface="Arial" pitchFamily="34" charset="0"/>
                        </a:rPr>
                        <a:t>)</a:t>
                      </a:r>
                    </a:p>
                  </a:txBody>
                  <a:tcPr marL="45728" marR="45728" marT="45644" marB="45644" anchor="ctr"/>
                </a:tc>
              </a:tr>
            </a:tbl>
          </a:graphicData>
        </a:graphic>
      </p:graphicFrame>
    </p:spTree>
    <p:extLst>
      <p:ext uri="{BB962C8B-B14F-4D97-AF65-F5344CB8AC3E}">
        <p14:creationId xmlns:p14="http://schemas.microsoft.com/office/powerpoint/2010/main" val="3759331088"/>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GB" dirty="0" smtClean="0"/>
              <a:t>Rel-14: ELIOT</a:t>
            </a:r>
          </a:p>
        </p:txBody>
      </p:sp>
      <p:graphicFrame>
        <p:nvGraphicFramePr>
          <p:cNvPr id="7" name="Content Placeholder 2"/>
          <p:cNvGraphicFramePr>
            <a:graphicFrameLocks/>
          </p:cNvGraphicFramePr>
          <p:nvPr>
            <p:extLst>
              <p:ext uri="{D42A27DB-BD31-4B8C-83A1-F6EECF244321}">
                <p14:modId xmlns:p14="http://schemas.microsoft.com/office/powerpoint/2010/main" val="3591229413"/>
              </p:ext>
            </p:extLst>
          </p:nvPr>
        </p:nvGraphicFramePr>
        <p:xfrm>
          <a:off x="241300" y="1362075"/>
          <a:ext cx="8655050" cy="991283"/>
        </p:xfrm>
        <a:graphic>
          <a:graphicData uri="http://schemas.openxmlformats.org/drawingml/2006/table">
            <a:tbl>
              <a:tblPr firstRow="1" bandRow="1">
                <a:tableStyleId>{8799B23B-EC83-4686-B30A-512413B5E67A}</a:tableStyleId>
              </a:tblPr>
              <a:tblGrid>
                <a:gridCol w="3138858"/>
                <a:gridCol w="1795573"/>
                <a:gridCol w="829533"/>
                <a:gridCol w="829533"/>
                <a:gridCol w="2061553"/>
              </a:tblGrid>
              <a:tr h="29039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Work 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51" marB="45651"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51" marB="45651" anchor="ctr"/>
                </a:tc>
                <a:tc>
                  <a:txBody>
                    <a:bodyPr/>
                    <a:lstStyle/>
                    <a:p>
                      <a:pPr>
                        <a:lnSpc>
                          <a:spcPct val="100000"/>
                        </a:lnSpc>
                      </a:pPr>
                      <a:r>
                        <a:rPr lang="de-DE" sz="1400" b="1" kern="1200" dirty="0" smtClean="0">
                          <a:solidFill>
                            <a:srgbClr val="C00000"/>
                          </a:solidFill>
                          <a:latin typeface="Arial" pitchFamily="34" charset="0"/>
                          <a:cs typeface="Arial" pitchFamily="34" charset="0"/>
                        </a:rPr>
                        <a:t>03/2015</a:t>
                      </a:r>
                      <a:endParaRPr lang="en-GB" sz="1400" b="1" kern="1200" dirty="0">
                        <a:solidFill>
                          <a:srgbClr val="C00000"/>
                        </a:solidFill>
                        <a:latin typeface="Arial" pitchFamily="34" charset="0"/>
                        <a:ea typeface="+mn-ea"/>
                        <a:cs typeface="Arial" pitchFamily="34" charset="0"/>
                      </a:endParaRPr>
                    </a:p>
                  </a:txBody>
                  <a:tcPr marL="45735" marR="45735" marT="45616" marB="45616" anchor="ctr"/>
                </a:tc>
                <a:tc>
                  <a:txBody>
                    <a:bodyPr/>
                    <a:lstStyle/>
                    <a:p>
                      <a:pPr>
                        <a:lnSpc>
                          <a:spcPct val="100000"/>
                        </a:lnSpc>
                      </a:pPr>
                      <a:r>
                        <a:rPr lang="de-DE" sz="1400" b="1" kern="1200" dirty="0" smtClean="0">
                          <a:solidFill>
                            <a:schemeClr val="accent3">
                              <a:lumMod val="50000"/>
                            </a:schemeClr>
                          </a:solidFill>
                          <a:latin typeface="Arial" pitchFamily="34" charset="0"/>
                          <a:cs typeface="Arial" pitchFamily="34" charset="0"/>
                        </a:rPr>
                        <a:t>12/2014</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6" marB="45616"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SA1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51" marB="45651" anchor="ctr" horzOverflow="overflow"/>
                </a:tc>
              </a:tr>
              <a:tr h="501609">
                <a:tc>
                  <a:txBody>
                    <a:bodyPr/>
                    <a:lstStyle/>
                    <a:p>
                      <a:pPr marL="0" marR="0" lvl="0" indent="0" algn="l" defTabSz="914400" rtl="0" eaLnBrk="1" fontAlgn="base" latinLnBrk="0" hangingPunct="1">
                        <a:lnSpc>
                          <a:spcPct val="93000"/>
                        </a:lnSpc>
                        <a:spcBef>
                          <a:spcPct val="15000"/>
                        </a:spcBef>
                        <a:spcAft>
                          <a:spcPts val="60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Enhancing Location Capabilities for Indoor and Outdoor Emergency Communications</a:t>
                      </a:r>
                    </a:p>
                  </a:txBody>
                  <a:tcPr marL="45735" marR="45735" marT="45654" marB="4565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3">
                              <a:lumMod val="50000"/>
                            </a:schemeClr>
                          </a:solidFill>
                          <a:latin typeface="Arial" pitchFamily="34" charset="0"/>
                          <a:ea typeface="+mn-ea"/>
                          <a:cs typeface="Arial" pitchFamily="34" charset="0"/>
                          <a:sym typeface="Wingdings" pitchFamily="2" charset="2"/>
                        </a:rPr>
                        <a:t>SA#70 (12/2015)</a:t>
                      </a:r>
                      <a:endParaRPr lang="en-GB" sz="1400" b="1" kern="1200" dirty="0" smtClean="0">
                        <a:solidFill>
                          <a:schemeClr val="accent3">
                            <a:lumMod val="50000"/>
                          </a:schemeClr>
                        </a:solidFill>
                        <a:latin typeface="Arial" pitchFamily="34" charset="0"/>
                        <a:ea typeface="+mn-ea"/>
                        <a:cs typeface="Arial" pitchFamily="34" charset="0"/>
                      </a:endParaRP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cs typeface="Arial" pitchFamily="34" charset="0"/>
                        </a:rPr>
                        <a:t>0%</a:t>
                      </a:r>
                      <a:endParaRPr lang="en-GB" sz="1400" b="1" kern="1200" noProof="0" dirty="0" smtClean="0">
                        <a:solidFill>
                          <a:srgbClr val="C00000"/>
                        </a:solidFill>
                        <a:latin typeface="Arial" pitchFamily="34" charset="0"/>
                        <a:ea typeface="+mn-ea"/>
                        <a:cs typeface="Arial" pitchFamily="34" charset="0"/>
                      </a:endParaRP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kern="1200" noProof="0" dirty="0" smtClean="0">
                          <a:solidFill>
                            <a:srgbClr val="C00000"/>
                          </a:solidFill>
                          <a:latin typeface="Arial" pitchFamily="34" charset="0"/>
                          <a:ea typeface="+mn-ea"/>
                          <a:cs typeface="Arial" pitchFamily="34" charset="0"/>
                        </a:rPr>
                        <a:t>New WID</a:t>
                      </a:r>
                    </a:p>
                  </a:txBody>
                  <a:tcPr marL="45735" marR="45735" marT="45643" marB="45643" anchor="ctr" horzOverflow="overflow">
                    <a:noFill/>
                  </a:tcPr>
                </a:tc>
              </a:tr>
            </a:tbl>
          </a:graphicData>
        </a:graphic>
      </p:graphicFrame>
      <p:sp>
        <p:nvSpPr>
          <p:cNvPr id="19479" name="Text Box 105"/>
          <p:cNvSpPr txBox="1">
            <a:spLocks noChangeArrowheads="1"/>
          </p:cNvSpPr>
          <p:nvPr/>
        </p:nvSpPr>
        <p:spPr bwMode="auto">
          <a:xfrm>
            <a:off x="250825" y="6189663"/>
            <a:ext cx="7883525" cy="138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1pPr>
            <a:lvl2pPr marL="742950" indent="-28575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2pPr>
            <a:lvl3pPr marL="11430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3pPr>
            <a:lvl4pPr marL="16002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4pPr>
            <a:lvl5pPr marL="20574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9pPr>
          </a:lstStyle>
          <a:p>
            <a:pPr eaLnBrk="1" hangingPunct="1">
              <a:lnSpc>
                <a:spcPct val="74000"/>
              </a:lnSpc>
              <a:spcBef>
                <a:spcPct val="50000"/>
              </a:spcBef>
              <a:buFont typeface="Arial" charset="0"/>
              <a:buNone/>
            </a:pPr>
            <a:r>
              <a:rPr lang="en-GB" sz="1200" b="1" dirty="0">
                <a:solidFill>
                  <a:srgbClr val="000000"/>
                </a:solidFill>
              </a:rPr>
              <a:t>WI status is shown as the completion percentage of WID objectives reflected in the content of agreed CRs</a:t>
            </a:r>
            <a:endParaRPr lang="it-IT" sz="1200" b="1" i="1" dirty="0">
              <a:solidFill>
                <a:srgbClr val="333399"/>
              </a:solidFill>
            </a:endParaRPr>
          </a:p>
        </p:txBody>
      </p:sp>
      <p:graphicFrame>
        <p:nvGraphicFramePr>
          <p:cNvPr id="10" name="Content Placeholder 2"/>
          <p:cNvGraphicFramePr>
            <a:graphicFrameLocks/>
          </p:cNvGraphicFramePr>
          <p:nvPr>
            <p:extLst>
              <p:ext uri="{D42A27DB-BD31-4B8C-83A1-F6EECF244321}">
                <p14:modId xmlns:p14="http://schemas.microsoft.com/office/powerpoint/2010/main" val="1517674885"/>
              </p:ext>
            </p:extLst>
          </p:nvPr>
        </p:nvGraphicFramePr>
        <p:xfrm>
          <a:off x="237762" y="2352101"/>
          <a:ext cx="8661399" cy="1919453"/>
        </p:xfrm>
        <a:graphic>
          <a:graphicData uri="http://schemas.openxmlformats.org/drawingml/2006/table">
            <a:tbl>
              <a:tblPr firstRow="1" bandRow="1">
                <a:tableStyleId>{8799B23B-EC83-4686-B30A-512413B5E67A}</a:tableStyleId>
              </a:tblPr>
              <a:tblGrid>
                <a:gridCol w="8661399"/>
              </a:tblGrid>
              <a:tr h="265204">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600" b="1" kern="1200" noProof="0" dirty="0" smtClean="0">
                          <a:solidFill>
                            <a:schemeClr val="accent3">
                              <a:lumMod val="50000"/>
                            </a:schemeClr>
                          </a:solidFill>
                          <a:latin typeface="Arial" pitchFamily="34" charset="0"/>
                          <a:cs typeface="Arial" pitchFamily="34" charset="0"/>
                        </a:rPr>
                        <a:t>Agenda item 15</a:t>
                      </a:r>
                      <a:endParaRPr lang="en-GB" sz="1600" b="1" kern="1200" noProof="0" dirty="0" smtClean="0">
                        <a:solidFill>
                          <a:schemeClr val="accent3">
                            <a:lumMod val="50000"/>
                          </a:schemeClr>
                        </a:solidFill>
                        <a:latin typeface="Arial" pitchFamily="34" charset="0"/>
                        <a:ea typeface="+mn-ea"/>
                        <a:cs typeface="Arial" pitchFamily="34" charset="0"/>
                      </a:endParaRPr>
                    </a:p>
                  </a:txBody>
                  <a:tcPr marL="45732" marR="45732" marT="45588" marB="45588" anchor="ctr" horzOverflow="overflow"/>
                </a:tc>
              </a:tr>
              <a:tr h="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100" b="1" kern="1200" noProof="0" dirty="0" smtClean="0">
                        <a:solidFill>
                          <a:schemeClr val="accent3">
                            <a:lumMod val="50000"/>
                          </a:schemeClr>
                        </a:solidFill>
                        <a:latin typeface="Arial" pitchFamily="34" charset="0"/>
                        <a:ea typeface="+mn-ea"/>
                        <a:cs typeface="Arial" pitchFamily="34" charset="0"/>
                      </a:endParaRPr>
                    </a:p>
                  </a:txBody>
                  <a:tcPr marL="0" marR="0" marT="0" marB="0" anchor="ctr" horzOverflow="overflow"/>
                </a:tc>
              </a:tr>
              <a:tr h="1576118">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kumimoji="0" lang="en-GB" sz="1600" b="1" u="none" strike="noStrike" kern="1200" cap="none" spc="0" normalizeH="0" baseline="0" noProof="0" dirty="0" smtClean="0">
                          <a:ln>
                            <a:noFill/>
                          </a:ln>
                          <a:solidFill>
                            <a:srgbClr val="C00000"/>
                          </a:solidFill>
                          <a:effectLst/>
                          <a:uLnTx/>
                          <a:uFillTx/>
                          <a:latin typeface="Arial" pitchFamily="34" charset="0"/>
                          <a:cs typeface="Arial" pitchFamily="34" charset="0"/>
                        </a:rPr>
                        <a:t>New Work Item presented to this plenary for approval (SP-150044 == S1-150299)</a:t>
                      </a:r>
                      <a:endParaRPr lang="en-GB" sz="1600" b="0" kern="1200" dirty="0" smtClean="0">
                        <a:solidFill>
                          <a:schemeClr val="accent3">
                            <a:lumMod val="50000"/>
                          </a:schemeClr>
                        </a:solidFill>
                        <a:latin typeface="Arial" pitchFamily="34" charset="0"/>
                        <a:ea typeface="+mn-ea"/>
                        <a:cs typeface="Arial" pitchFamily="34" charset="0"/>
                      </a:endParaRP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dirty="0" smtClean="0">
                          <a:solidFill>
                            <a:schemeClr val="accent3">
                              <a:lumMod val="50000"/>
                            </a:schemeClr>
                          </a:solidFill>
                          <a:latin typeface="Arial" pitchFamily="34" charset="0"/>
                          <a:ea typeface="+mn-ea"/>
                          <a:cs typeface="Arial" pitchFamily="34" charset="0"/>
                        </a:rPr>
                        <a:t>The objective is to provide enhanced indoor location capabilities for LTE emergency calls. This includes reporting vertical location,</a:t>
                      </a:r>
                      <a:r>
                        <a:rPr lang="en-GB" sz="1600" b="0" kern="1200" baseline="0" dirty="0" smtClean="0">
                          <a:solidFill>
                            <a:schemeClr val="accent3">
                              <a:lumMod val="50000"/>
                            </a:schemeClr>
                          </a:solidFill>
                          <a:latin typeface="Arial" pitchFamily="34" charset="0"/>
                          <a:ea typeface="+mn-ea"/>
                          <a:cs typeface="Arial" pitchFamily="34" charset="0"/>
                        </a:rPr>
                        <a:t> and emergency location performance metrics.</a:t>
                      </a:r>
                      <a:endParaRPr lang="en-GB" sz="1600" b="0" kern="1200" dirty="0" smtClean="0">
                        <a:solidFill>
                          <a:schemeClr val="accent3">
                            <a:lumMod val="50000"/>
                          </a:schemeClr>
                        </a:solidFill>
                        <a:latin typeface="Arial" pitchFamily="34" charset="0"/>
                        <a:ea typeface="+mn-ea"/>
                        <a:cs typeface="Arial" pitchFamily="34" charset="0"/>
                      </a:endParaRPr>
                    </a:p>
                  </a:txBody>
                  <a:tcPr marL="45728" marR="45728" marT="45644" marB="45644" anchor="ctr"/>
                </a:tc>
              </a:tr>
            </a:tbl>
          </a:graphicData>
        </a:graphic>
      </p:graphicFrame>
    </p:spTree>
    <p:extLst>
      <p:ext uri="{BB962C8B-B14F-4D97-AF65-F5344CB8AC3E}">
        <p14:creationId xmlns:p14="http://schemas.microsoft.com/office/powerpoint/2010/main" val="3910255648"/>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GB" dirty="0" smtClean="0"/>
              <a:t>Rel-14: </a:t>
            </a:r>
            <a:r>
              <a:rPr lang="en-GB" dirty="0" err="1"/>
              <a:t>eDSVCC</a:t>
            </a:r>
            <a:endParaRPr lang="en-GB" dirty="0" smtClean="0"/>
          </a:p>
        </p:txBody>
      </p:sp>
      <p:graphicFrame>
        <p:nvGraphicFramePr>
          <p:cNvPr id="7" name="Content Placeholder 2"/>
          <p:cNvGraphicFramePr>
            <a:graphicFrameLocks/>
          </p:cNvGraphicFramePr>
          <p:nvPr>
            <p:extLst>
              <p:ext uri="{D42A27DB-BD31-4B8C-83A1-F6EECF244321}">
                <p14:modId xmlns:p14="http://schemas.microsoft.com/office/powerpoint/2010/main" val="124468514"/>
              </p:ext>
            </p:extLst>
          </p:nvPr>
        </p:nvGraphicFramePr>
        <p:xfrm>
          <a:off x="241300" y="1362075"/>
          <a:ext cx="8655050" cy="806271"/>
        </p:xfrm>
        <a:graphic>
          <a:graphicData uri="http://schemas.openxmlformats.org/drawingml/2006/table">
            <a:tbl>
              <a:tblPr firstRow="1" bandRow="1">
                <a:tableStyleId>{8799B23B-EC83-4686-B30A-512413B5E67A}</a:tableStyleId>
              </a:tblPr>
              <a:tblGrid>
                <a:gridCol w="3138858"/>
                <a:gridCol w="1795573"/>
                <a:gridCol w="829533"/>
                <a:gridCol w="829533"/>
                <a:gridCol w="2061553"/>
              </a:tblGrid>
              <a:tr h="29039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Work 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51" marB="45651"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51" marB="45651" anchor="ctr"/>
                </a:tc>
                <a:tc>
                  <a:txBody>
                    <a:bodyPr/>
                    <a:lstStyle/>
                    <a:p>
                      <a:pPr>
                        <a:lnSpc>
                          <a:spcPct val="100000"/>
                        </a:lnSpc>
                      </a:pPr>
                      <a:r>
                        <a:rPr lang="de-DE" sz="1400" b="1" kern="1200" dirty="0" smtClean="0">
                          <a:solidFill>
                            <a:srgbClr val="C00000"/>
                          </a:solidFill>
                          <a:latin typeface="Arial" pitchFamily="34" charset="0"/>
                          <a:cs typeface="Arial" pitchFamily="34" charset="0"/>
                        </a:rPr>
                        <a:t>03/2015</a:t>
                      </a:r>
                      <a:endParaRPr lang="en-GB" sz="1400" b="1" kern="1200" dirty="0">
                        <a:solidFill>
                          <a:srgbClr val="C00000"/>
                        </a:solidFill>
                        <a:latin typeface="Arial" pitchFamily="34" charset="0"/>
                        <a:ea typeface="+mn-ea"/>
                        <a:cs typeface="Arial" pitchFamily="34" charset="0"/>
                      </a:endParaRPr>
                    </a:p>
                  </a:txBody>
                  <a:tcPr marL="45735" marR="45735" marT="45616" marB="45616" anchor="ctr"/>
                </a:tc>
                <a:tc>
                  <a:txBody>
                    <a:bodyPr/>
                    <a:lstStyle/>
                    <a:p>
                      <a:pPr>
                        <a:lnSpc>
                          <a:spcPct val="100000"/>
                        </a:lnSpc>
                      </a:pPr>
                      <a:r>
                        <a:rPr lang="de-DE" sz="1400" b="1" kern="1200" dirty="0" smtClean="0">
                          <a:solidFill>
                            <a:schemeClr val="accent3">
                              <a:lumMod val="50000"/>
                            </a:schemeClr>
                          </a:solidFill>
                          <a:latin typeface="Arial" pitchFamily="34" charset="0"/>
                          <a:cs typeface="Arial" pitchFamily="34" charset="0"/>
                        </a:rPr>
                        <a:t>12/2014</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6" marB="45616"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SA1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51" marB="45651" anchor="ctr" horzOverflow="overflow"/>
                </a:tc>
              </a:tr>
              <a:tr h="501609">
                <a:tc>
                  <a:txBody>
                    <a:bodyPr/>
                    <a:lstStyle/>
                    <a:p>
                      <a:pPr marL="0" marR="0" lvl="0" indent="0" algn="l" defTabSz="914400" rtl="0" eaLnBrk="1" fontAlgn="base" latinLnBrk="0" hangingPunct="1">
                        <a:lnSpc>
                          <a:spcPct val="93000"/>
                        </a:lnSpc>
                        <a:spcBef>
                          <a:spcPct val="15000"/>
                        </a:spcBef>
                        <a:spcAft>
                          <a:spcPts val="60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Enhancements to Domain Selection between </a:t>
                      </a:r>
                      <a:r>
                        <a:rPr lang="en-GB" sz="1400" b="1" kern="1200" noProof="0" dirty="0" err="1" smtClean="0">
                          <a:solidFill>
                            <a:schemeClr val="accent3">
                              <a:lumMod val="50000"/>
                            </a:schemeClr>
                          </a:solidFill>
                          <a:latin typeface="Arial" pitchFamily="34" charset="0"/>
                          <a:cs typeface="Arial" pitchFamily="34" charset="0"/>
                        </a:rPr>
                        <a:t>VoLTE</a:t>
                      </a:r>
                      <a:r>
                        <a:rPr lang="en-GB" sz="1400" b="1" kern="1200" noProof="0" dirty="0" smtClean="0">
                          <a:solidFill>
                            <a:schemeClr val="accent3">
                              <a:lumMod val="50000"/>
                            </a:schemeClr>
                          </a:solidFill>
                          <a:latin typeface="Arial" pitchFamily="34" charset="0"/>
                          <a:cs typeface="Arial" pitchFamily="34" charset="0"/>
                        </a:rPr>
                        <a:t> and CDMA CS</a:t>
                      </a:r>
                    </a:p>
                  </a:txBody>
                  <a:tcPr marL="45735" marR="45735" marT="45654" marB="4565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3">
                              <a:lumMod val="50000"/>
                            </a:schemeClr>
                          </a:solidFill>
                          <a:latin typeface="Arial" pitchFamily="34" charset="0"/>
                          <a:ea typeface="+mn-ea"/>
                          <a:cs typeface="Arial" pitchFamily="34" charset="0"/>
                          <a:sym typeface="Wingdings" pitchFamily="2" charset="2"/>
                        </a:rPr>
                        <a:t>SA#68 (06/2015)</a:t>
                      </a:r>
                      <a:endParaRPr lang="en-GB" sz="1400" b="1" kern="1200" dirty="0" smtClean="0">
                        <a:solidFill>
                          <a:schemeClr val="accent3">
                            <a:lumMod val="50000"/>
                          </a:schemeClr>
                        </a:solidFill>
                        <a:latin typeface="Arial" pitchFamily="34" charset="0"/>
                        <a:ea typeface="+mn-ea"/>
                        <a:cs typeface="Arial" pitchFamily="34" charset="0"/>
                      </a:endParaRP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cs typeface="Arial" pitchFamily="34" charset="0"/>
                        </a:rPr>
                        <a:t>0%</a:t>
                      </a:r>
                      <a:endParaRPr lang="en-GB" sz="1400" b="1" kern="1200" noProof="0" dirty="0" smtClean="0">
                        <a:solidFill>
                          <a:srgbClr val="C00000"/>
                        </a:solidFill>
                        <a:latin typeface="Arial" pitchFamily="34" charset="0"/>
                        <a:ea typeface="+mn-ea"/>
                        <a:cs typeface="Arial" pitchFamily="34" charset="0"/>
                      </a:endParaRP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kern="1200" noProof="0" dirty="0" smtClean="0">
                          <a:solidFill>
                            <a:srgbClr val="C00000"/>
                          </a:solidFill>
                          <a:latin typeface="Arial" pitchFamily="34" charset="0"/>
                          <a:ea typeface="+mn-ea"/>
                          <a:cs typeface="Arial" pitchFamily="34" charset="0"/>
                        </a:rPr>
                        <a:t>New WID</a:t>
                      </a:r>
                    </a:p>
                  </a:txBody>
                  <a:tcPr marL="45735" marR="45735" marT="45643" marB="45643" anchor="ctr" horzOverflow="overflow">
                    <a:noFill/>
                  </a:tcPr>
                </a:tc>
              </a:tr>
            </a:tbl>
          </a:graphicData>
        </a:graphic>
      </p:graphicFrame>
      <p:sp>
        <p:nvSpPr>
          <p:cNvPr id="19479" name="Text Box 105"/>
          <p:cNvSpPr txBox="1">
            <a:spLocks noChangeArrowheads="1"/>
          </p:cNvSpPr>
          <p:nvPr/>
        </p:nvSpPr>
        <p:spPr bwMode="auto">
          <a:xfrm>
            <a:off x="250825" y="6189663"/>
            <a:ext cx="7883525" cy="138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1pPr>
            <a:lvl2pPr marL="742950" indent="-28575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2pPr>
            <a:lvl3pPr marL="11430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3pPr>
            <a:lvl4pPr marL="16002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4pPr>
            <a:lvl5pPr marL="20574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9pPr>
          </a:lstStyle>
          <a:p>
            <a:pPr eaLnBrk="1" hangingPunct="1">
              <a:lnSpc>
                <a:spcPct val="74000"/>
              </a:lnSpc>
              <a:spcBef>
                <a:spcPct val="50000"/>
              </a:spcBef>
              <a:buFont typeface="Arial" charset="0"/>
              <a:buNone/>
            </a:pPr>
            <a:r>
              <a:rPr lang="en-GB" sz="1200" b="1" dirty="0">
                <a:solidFill>
                  <a:srgbClr val="000000"/>
                </a:solidFill>
              </a:rPr>
              <a:t>WI status is shown as the completion percentage of WID objectives reflected in the content of agreed CRs</a:t>
            </a:r>
            <a:endParaRPr lang="it-IT" sz="1200" b="1" i="1" dirty="0">
              <a:solidFill>
                <a:srgbClr val="333399"/>
              </a:solidFill>
            </a:endParaRPr>
          </a:p>
        </p:txBody>
      </p:sp>
      <p:graphicFrame>
        <p:nvGraphicFramePr>
          <p:cNvPr id="10" name="Content Placeholder 2"/>
          <p:cNvGraphicFramePr>
            <a:graphicFrameLocks/>
          </p:cNvGraphicFramePr>
          <p:nvPr>
            <p:extLst>
              <p:ext uri="{D42A27DB-BD31-4B8C-83A1-F6EECF244321}">
                <p14:modId xmlns:p14="http://schemas.microsoft.com/office/powerpoint/2010/main" val="2628108555"/>
              </p:ext>
            </p:extLst>
          </p:nvPr>
        </p:nvGraphicFramePr>
        <p:xfrm>
          <a:off x="237762" y="2169219"/>
          <a:ext cx="8661399" cy="1867204"/>
        </p:xfrm>
        <a:graphic>
          <a:graphicData uri="http://schemas.openxmlformats.org/drawingml/2006/table">
            <a:tbl>
              <a:tblPr firstRow="1" bandRow="1">
                <a:tableStyleId>{8799B23B-EC83-4686-B30A-512413B5E67A}</a:tableStyleId>
              </a:tblPr>
              <a:tblGrid>
                <a:gridCol w="8661399"/>
              </a:tblGrid>
              <a:tr h="265204">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600" b="1" kern="1200" noProof="0" dirty="0" smtClean="0">
                          <a:solidFill>
                            <a:schemeClr val="accent3">
                              <a:lumMod val="50000"/>
                            </a:schemeClr>
                          </a:solidFill>
                          <a:latin typeface="Arial" pitchFamily="34" charset="0"/>
                          <a:cs typeface="Arial" pitchFamily="34" charset="0"/>
                        </a:rPr>
                        <a:t>Agenda item 15</a:t>
                      </a:r>
                      <a:endParaRPr lang="en-GB" sz="1600" b="1" kern="1200" noProof="0" dirty="0" smtClean="0">
                        <a:solidFill>
                          <a:schemeClr val="accent3">
                            <a:lumMod val="50000"/>
                          </a:schemeClr>
                        </a:solidFill>
                        <a:latin typeface="Arial" pitchFamily="34" charset="0"/>
                        <a:ea typeface="+mn-ea"/>
                        <a:cs typeface="Arial" pitchFamily="34" charset="0"/>
                      </a:endParaRPr>
                    </a:p>
                  </a:txBody>
                  <a:tcPr marL="45732" marR="45732" marT="45588" marB="45588" anchor="ctr" horzOverflow="overflow"/>
                </a:tc>
              </a:tr>
              <a:tr h="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100" b="1" kern="1200" noProof="0" dirty="0" smtClean="0">
                        <a:solidFill>
                          <a:schemeClr val="accent3">
                            <a:lumMod val="50000"/>
                          </a:schemeClr>
                        </a:solidFill>
                        <a:latin typeface="Arial" pitchFamily="34" charset="0"/>
                        <a:ea typeface="+mn-ea"/>
                        <a:cs typeface="Arial" pitchFamily="34" charset="0"/>
                      </a:endParaRPr>
                    </a:p>
                  </a:txBody>
                  <a:tcPr marL="0" marR="0" marT="0" marB="0" anchor="ctr" horzOverflow="overflow"/>
                </a:tc>
              </a:tr>
              <a:tr h="1523869">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kumimoji="0" lang="en-GB" sz="1600" b="1" u="none" strike="noStrike" kern="1200" cap="none" spc="0" normalizeH="0" baseline="0" noProof="0" dirty="0" smtClean="0">
                          <a:ln>
                            <a:noFill/>
                          </a:ln>
                          <a:solidFill>
                            <a:srgbClr val="C00000"/>
                          </a:solidFill>
                          <a:effectLst/>
                          <a:uLnTx/>
                          <a:uFillTx/>
                          <a:latin typeface="Arial" pitchFamily="34" charset="0"/>
                          <a:cs typeface="Arial" pitchFamily="34" charset="0"/>
                        </a:rPr>
                        <a:t>New Work Item presented to this plenary for approval (SP-150045 == S1-150306)</a:t>
                      </a:r>
                      <a:endParaRPr lang="en-GB" sz="1600" b="0" kern="1200" dirty="0" smtClean="0">
                        <a:solidFill>
                          <a:schemeClr val="accent3">
                            <a:lumMod val="50000"/>
                          </a:schemeClr>
                        </a:solidFill>
                        <a:latin typeface="Arial" pitchFamily="34" charset="0"/>
                        <a:ea typeface="+mn-ea"/>
                        <a:cs typeface="Arial" pitchFamily="34" charset="0"/>
                      </a:endParaRP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dirty="0" smtClean="0">
                          <a:solidFill>
                            <a:schemeClr val="accent3">
                              <a:lumMod val="50000"/>
                            </a:schemeClr>
                          </a:solidFill>
                          <a:latin typeface="Arial" pitchFamily="34" charset="0"/>
                          <a:ea typeface="+mn-ea"/>
                          <a:cs typeface="Arial" pitchFamily="34" charset="0"/>
                        </a:rPr>
                        <a:t>The objective is to enable domain selection between </a:t>
                      </a:r>
                      <a:r>
                        <a:rPr lang="en-GB" sz="1600" b="0" kern="1200" dirty="0" err="1" smtClean="0">
                          <a:solidFill>
                            <a:schemeClr val="accent3">
                              <a:lumMod val="50000"/>
                            </a:schemeClr>
                          </a:solidFill>
                          <a:latin typeface="Arial" pitchFamily="34" charset="0"/>
                          <a:ea typeface="+mn-ea"/>
                          <a:cs typeface="Arial" pitchFamily="34" charset="0"/>
                        </a:rPr>
                        <a:t>VoLTE</a:t>
                      </a:r>
                      <a:r>
                        <a:rPr lang="en-GB" sz="1600" b="0" kern="1200" dirty="0" smtClean="0">
                          <a:solidFill>
                            <a:schemeClr val="accent3">
                              <a:lumMod val="50000"/>
                            </a:schemeClr>
                          </a:solidFill>
                          <a:latin typeface="Arial" pitchFamily="34" charset="0"/>
                          <a:ea typeface="+mn-ea"/>
                          <a:cs typeface="Arial" pitchFamily="34" charset="0"/>
                        </a:rPr>
                        <a:t> and CDMA CS for terminating calls when the terminating UE is attached only to one domain (LTE or CDMA CS)</a:t>
                      </a:r>
                    </a:p>
                  </a:txBody>
                  <a:tcPr marL="45728" marR="45728" marT="45644" marB="45644" anchor="ctr"/>
                </a:tc>
              </a:tr>
            </a:tbl>
          </a:graphicData>
        </a:graphic>
      </p:graphicFrame>
    </p:spTree>
    <p:extLst>
      <p:ext uri="{BB962C8B-B14F-4D97-AF65-F5344CB8AC3E}">
        <p14:creationId xmlns:p14="http://schemas.microsoft.com/office/powerpoint/2010/main" val="3884057635"/>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dirty="0" smtClean="0"/>
              <a:t>Work Summary:</a:t>
            </a:r>
            <a:br>
              <a:rPr lang="en-GB" dirty="0" smtClean="0"/>
            </a:br>
            <a:r>
              <a:rPr lang="en-GB" dirty="0" smtClean="0"/>
              <a:t>Study Items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9"/>
          <p:cNvSpPr>
            <a:spLocks noGrp="1" noChangeArrowheads="1"/>
          </p:cNvSpPr>
          <p:nvPr>
            <p:ph type="title"/>
          </p:nvPr>
        </p:nvSpPr>
        <p:spPr/>
        <p:txBody>
          <a:bodyPr/>
          <a:lstStyle/>
          <a:p>
            <a:r>
              <a:rPr lang="en-GB" dirty="0" smtClean="0"/>
              <a:t>Overview: Study Items (1)</a:t>
            </a:r>
            <a:endParaRPr lang="it-IT" dirty="0" smtClean="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4160173135"/>
              </p:ext>
            </p:extLst>
          </p:nvPr>
        </p:nvGraphicFramePr>
        <p:xfrm>
          <a:off x="287338" y="1271588"/>
          <a:ext cx="8567569" cy="3100218"/>
        </p:xfrm>
        <a:graphic>
          <a:graphicData uri="http://schemas.openxmlformats.org/drawingml/2006/table">
            <a:tbl>
              <a:tblPr firstRow="1" bandRow="1">
                <a:tableStyleId>{E8B1032C-EA38-4F05-BA0D-38AFFFC7BED3}</a:tableStyleId>
              </a:tblPr>
              <a:tblGrid>
                <a:gridCol w="3435576"/>
                <a:gridCol w="1403297"/>
                <a:gridCol w="780407"/>
                <a:gridCol w="780407"/>
                <a:gridCol w="2167882"/>
              </a:tblGrid>
              <a:tr h="3707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GB" sz="1400" u="none" strike="noStrike" cap="none" normalizeH="0" baseline="0" noProof="0" dirty="0" smtClean="0">
                          <a:ln>
                            <a:noFill/>
                          </a:ln>
                          <a:solidFill>
                            <a:schemeClr val="accent6">
                              <a:lumMod val="50000"/>
                            </a:schemeClr>
                          </a:solidFill>
                          <a:effectLst/>
                          <a:latin typeface="Arial" pitchFamily="34" charset="0"/>
                          <a:cs typeface="Arial" pitchFamily="34" charset="0"/>
                        </a:rPr>
                        <a:t>Study Item</a:t>
                      </a:r>
                      <a:endParaRPr kumimoji="1" lang="en-GB" sz="1400" b="1" i="0" u="none" strike="noStrike"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endParaRPr>
                    </a:p>
                  </a:txBody>
                  <a:tcPr marL="45716" marR="45716" marT="45709" marB="45709"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de-DE" sz="1400" u="none" strike="noStrike" kern="1200" cap="none" normalizeH="0" baseline="0" noProof="0" dirty="0" smtClean="0">
                          <a:ln>
                            <a:noFill/>
                          </a:ln>
                          <a:solidFill>
                            <a:schemeClr val="accent6">
                              <a:lumMod val="50000"/>
                            </a:schemeClr>
                          </a:solidFill>
                          <a:effectLst/>
                          <a:latin typeface="Arial" pitchFamily="34" charset="0"/>
                          <a:cs typeface="Arial" pitchFamily="34" charset="0"/>
                        </a:rPr>
                        <a:t>WI Code</a:t>
                      </a:r>
                      <a:endPar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endParaRPr>
                    </a:p>
                  </a:txBody>
                  <a:tcPr marL="45716" marR="45716" marT="45709" marB="45709" anchor="ctr" horzOverflow="overflow"/>
                </a:tc>
                <a:tc>
                  <a:txBody>
                    <a:bodyPr/>
                    <a:lstStyle/>
                    <a:p>
                      <a:r>
                        <a:rPr lang="de-DE" sz="1400" dirty="0" smtClean="0">
                          <a:solidFill>
                            <a:srgbClr val="C00000"/>
                          </a:solidFill>
                          <a:latin typeface="Arial" pitchFamily="34" charset="0"/>
                          <a:cs typeface="Arial" pitchFamily="34" charset="0"/>
                        </a:rPr>
                        <a:t>03/2015</a:t>
                      </a:r>
                      <a:endParaRPr lang="en-GB" sz="1400" i="0" dirty="0">
                        <a:solidFill>
                          <a:srgbClr val="C00000"/>
                        </a:solidFill>
                        <a:latin typeface="Arial" pitchFamily="34" charset="0"/>
                        <a:cs typeface="Arial" pitchFamily="34" charset="0"/>
                      </a:endParaRPr>
                    </a:p>
                  </a:txBody>
                  <a:tcPr marL="45716" marR="45716" marT="45709" marB="45709" anchor="ctr"/>
                </a:tc>
                <a:tc>
                  <a:txBody>
                    <a:bodyPr/>
                    <a:lstStyle/>
                    <a:p>
                      <a:r>
                        <a:rPr kumimoji="1" lang="de-DE" sz="1400" b="1" u="none" strike="noStrike" kern="1200" cap="none" normalizeH="0" baseline="0" dirty="0" smtClean="0">
                          <a:ln>
                            <a:noFill/>
                          </a:ln>
                          <a:solidFill>
                            <a:schemeClr val="accent6">
                              <a:lumMod val="50000"/>
                            </a:schemeClr>
                          </a:solidFill>
                          <a:effectLst/>
                          <a:latin typeface="Arial" pitchFamily="34" charset="0"/>
                          <a:ea typeface="+mn-ea"/>
                          <a:cs typeface="Arial" pitchFamily="34" charset="0"/>
                        </a:rPr>
                        <a:t>12/2014</a:t>
                      </a:r>
                      <a:endParaRPr kumimoji="1" lang="en-GB" sz="1400" b="1" u="none" strike="noStrike" kern="1200" cap="none" normalizeH="0" baseline="0" dirty="0">
                        <a:ln>
                          <a:noFill/>
                        </a:ln>
                        <a:solidFill>
                          <a:schemeClr val="accent6">
                            <a:lumMod val="50000"/>
                          </a:schemeClr>
                        </a:solidFill>
                        <a:effectLst/>
                        <a:latin typeface="Arial" pitchFamily="34" charset="0"/>
                        <a:ea typeface="+mn-ea"/>
                        <a:cs typeface="Arial" pitchFamily="34"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0"/>
                        </a:spcBef>
                        <a:spcAft>
                          <a:spcPct val="0"/>
                        </a:spcAft>
                        <a:buClrTx/>
                        <a:buSzPct val="100000"/>
                        <a:buFontTx/>
                        <a:buNone/>
                        <a:tabLst/>
                      </a:pPr>
                      <a:r>
                        <a:rPr kumimoji="1" lang="en-GB" sz="1400" u="none" strike="noStrike" cap="none" normalizeH="0" baseline="0" noProof="0" dirty="0" smtClean="0">
                          <a:ln>
                            <a:noFill/>
                          </a:ln>
                          <a:solidFill>
                            <a:schemeClr val="accent6">
                              <a:lumMod val="50000"/>
                            </a:schemeClr>
                          </a:solidFill>
                          <a:effectLst/>
                          <a:latin typeface="Arial" pitchFamily="34" charset="0"/>
                          <a:cs typeface="Arial" pitchFamily="34" charset="0"/>
                        </a:rPr>
                        <a:t>SA1 Status</a:t>
                      </a:r>
                      <a:endParaRPr kumimoji="1" lang="en-GB" sz="1400" b="1" i="0" u="none" strike="noStrike"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endParaRPr>
                    </a:p>
                  </a:txBody>
                  <a:tcPr marL="45716" marR="45716" marT="45709" marB="45709" anchor="ctr" horzOverflow="overflow"/>
                </a:tc>
              </a:tr>
              <a:tr h="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Multimedia Broadcast Supplement for PWS</a:t>
                      </a:r>
                    </a:p>
                  </a:txBody>
                  <a:tcPr marL="45716" marR="45716" marT="45709" marB="45709" anchor="ctr" horzOverflow="overflow"/>
                </a:tc>
                <a:tc>
                  <a:txBody>
                    <a:bodyPr/>
                    <a:lstStyle/>
                    <a:p>
                      <a:r>
                        <a:rPr kumimoji="1" lang="en-GB" sz="1400" b="1" u="none" strike="noStrike" kern="1200" cap="none" normalizeH="0" baseline="0" dirty="0" smtClean="0">
                          <a:ln>
                            <a:noFill/>
                          </a:ln>
                          <a:solidFill>
                            <a:schemeClr val="accent6">
                              <a:lumMod val="50000"/>
                            </a:schemeClr>
                          </a:solidFill>
                          <a:effectLst/>
                          <a:latin typeface="Arial" pitchFamily="34" charset="0"/>
                          <a:ea typeface="+mn-ea"/>
                          <a:cs typeface="Arial" pitchFamily="34" charset="0"/>
                        </a:rPr>
                        <a:t>FS_MBSP</a:t>
                      </a:r>
                      <a:endParaRPr kumimoji="1" lang="en-GB" sz="1400" b="1" u="none" strike="noStrike" kern="1200" cap="none" normalizeH="0" baseline="0" dirty="0">
                        <a:ln>
                          <a:noFill/>
                        </a:ln>
                        <a:solidFill>
                          <a:schemeClr val="accent6">
                            <a:lumMod val="50000"/>
                          </a:schemeClr>
                        </a:solidFill>
                        <a:effectLst/>
                        <a:latin typeface="Arial" pitchFamily="34" charset="0"/>
                        <a:ea typeface="+mn-ea"/>
                        <a:cs typeface="Arial" pitchFamily="34"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100%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100%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rPr>
                        <a:t>Study approved 12/2013</a:t>
                      </a:r>
                    </a:p>
                    <a:p>
                      <a:pPr marL="0" marR="0" lvl="0" indent="0" algn="l" defTabSz="914400" rtl="0" eaLnBrk="1" fontAlgn="base" latinLnBrk="0" hangingPunct="1">
                        <a:lnSpc>
                          <a:spcPct val="93000"/>
                        </a:lnSpc>
                        <a:spcBef>
                          <a:spcPts val="0"/>
                        </a:spcBef>
                        <a:spcAft>
                          <a:spcPts val="300"/>
                        </a:spcAft>
                        <a:buClrTx/>
                        <a:buSzPct val="100000"/>
                        <a:buFontTx/>
                        <a:buNone/>
                        <a:tabLst/>
                        <a:defRPr/>
                      </a:pPr>
                      <a:r>
                        <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rPr>
                        <a:t>Completed 12/2014</a:t>
                      </a:r>
                    </a:p>
                  </a:txBody>
                  <a:tcPr marL="45716" marR="45716" marT="45709" marB="45709" anchor="ctr" horzOverflow="overflow">
                    <a:solidFill>
                      <a:srgbClr val="66FF66"/>
                    </a:solidFill>
                  </a:tcPr>
                </a:tc>
              </a:tr>
              <a:tr h="48847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Need for multiple APNs</a:t>
                      </a:r>
                    </a:p>
                  </a:txBody>
                  <a:tcPr marL="45716" marR="45716" marT="45709" marB="45709" anchor="ctr" horzOverflow="overflow"/>
                </a:tc>
                <a:tc>
                  <a:txBody>
                    <a:bodyPr/>
                    <a:lstStyle/>
                    <a:p>
                      <a:r>
                        <a:rPr kumimoji="1" lang="en-GB" sz="1400" b="1" u="none" strike="noStrike" kern="1200" cap="none" normalizeH="0" baseline="0" dirty="0" smtClean="0">
                          <a:ln>
                            <a:noFill/>
                          </a:ln>
                          <a:solidFill>
                            <a:schemeClr val="accent6">
                              <a:lumMod val="50000"/>
                            </a:schemeClr>
                          </a:solidFill>
                          <a:effectLst/>
                          <a:latin typeface="Arial" pitchFamily="34" charset="0"/>
                          <a:ea typeface="+mn-ea"/>
                          <a:cs typeface="Arial" pitchFamily="34" charset="0"/>
                        </a:rPr>
                        <a:t>FS_MAPN</a:t>
                      </a:r>
                      <a:endParaRPr kumimoji="1" lang="en-GB" sz="1400" b="1" u="none" strike="noStrike" kern="1200" cap="none" normalizeH="0" baseline="0" dirty="0">
                        <a:ln>
                          <a:noFill/>
                        </a:ln>
                        <a:solidFill>
                          <a:schemeClr val="accent6">
                            <a:lumMod val="50000"/>
                          </a:schemeClr>
                        </a:solidFill>
                        <a:effectLst/>
                        <a:latin typeface="Arial" pitchFamily="34" charset="0"/>
                        <a:ea typeface="+mn-ea"/>
                        <a:cs typeface="Arial" pitchFamily="34"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90%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70%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Study approved 09/2013</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Work in progress</a:t>
                      </a:r>
                    </a:p>
                  </a:txBody>
                  <a:tcPr marL="45716" marR="45716" marT="45709" marB="45709" anchor="ctr" horzOverflow="overflow"/>
                </a:tc>
              </a:tr>
              <a:tr h="48847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Enhancements to User Location Reporting Support</a:t>
                      </a:r>
                    </a:p>
                  </a:txBody>
                  <a:tcPr marL="45716" marR="45716" marT="45709" marB="45709" anchor="ctr" horzOverflow="overflow"/>
                </a:tc>
                <a:tc>
                  <a:txBody>
                    <a:bodyPr/>
                    <a:lstStyle/>
                    <a:p>
                      <a:r>
                        <a:rPr kumimoji="1" lang="en-GB" sz="1400" b="1" u="none" strike="noStrike" kern="1200" cap="none" normalizeH="0" baseline="0" dirty="0" err="1" smtClean="0">
                          <a:ln>
                            <a:noFill/>
                          </a:ln>
                          <a:solidFill>
                            <a:schemeClr val="accent6">
                              <a:lumMod val="50000"/>
                            </a:schemeClr>
                          </a:solidFill>
                          <a:effectLst/>
                          <a:latin typeface="Arial" pitchFamily="34" charset="0"/>
                          <a:ea typeface="+mn-ea"/>
                          <a:cs typeface="Arial" pitchFamily="34" charset="0"/>
                        </a:rPr>
                        <a:t>FS_eULRS</a:t>
                      </a:r>
                      <a:endParaRPr kumimoji="1" lang="en-GB" sz="1400" b="1" u="none" strike="noStrike" kern="1200" cap="none" normalizeH="0" baseline="0" dirty="0">
                        <a:ln>
                          <a:noFill/>
                        </a:ln>
                        <a:solidFill>
                          <a:schemeClr val="accent6">
                            <a:lumMod val="50000"/>
                          </a:schemeClr>
                        </a:solidFill>
                        <a:effectLst/>
                        <a:latin typeface="Arial" pitchFamily="34" charset="0"/>
                        <a:ea typeface="+mn-ea"/>
                        <a:cs typeface="Arial" pitchFamily="34"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90%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70%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rPr>
                        <a:t>Study approved 06/2014</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rPr>
                        <a:t>Work in progress</a:t>
                      </a:r>
                    </a:p>
                  </a:txBody>
                  <a:tcPr marL="45716" marR="45716" marT="45709" marB="45709" anchor="ctr" horzOverflow="overflow"/>
                </a:tc>
              </a:tr>
              <a:tr h="48847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Control of Applications when Third party Servers encounter difficulties</a:t>
                      </a:r>
                    </a:p>
                  </a:txBody>
                  <a:tcPr marL="45716" marR="45716" marT="45709" marB="45709" anchor="ctr" horzOverflow="overflow"/>
                </a:tc>
                <a:tc>
                  <a:txBody>
                    <a:bodyPr/>
                    <a:lstStyle/>
                    <a:p>
                      <a:r>
                        <a:rPr kumimoji="1" lang="en-GB" sz="1400" b="1" u="none" strike="noStrike" kern="1200" cap="none" normalizeH="0" baseline="0" dirty="0" smtClean="0">
                          <a:ln>
                            <a:noFill/>
                          </a:ln>
                          <a:solidFill>
                            <a:schemeClr val="accent6">
                              <a:lumMod val="50000"/>
                            </a:schemeClr>
                          </a:solidFill>
                          <a:effectLst/>
                          <a:latin typeface="Arial" pitchFamily="34" charset="0"/>
                          <a:ea typeface="+mn-ea"/>
                          <a:cs typeface="Arial" pitchFamily="34" charset="0"/>
                        </a:rPr>
                        <a:t>FS_CATS</a:t>
                      </a:r>
                      <a:endParaRPr kumimoji="1" lang="en-GB" sz="1400" b="1" u="none" strike="noStrike" kern="1200" cap="none" normalizeH="0" baseline="0" dirty="0">
                        <a:ln>
                          <a:noFill/>
                        </a:ln>
                        <a:solidFill>
                          <a:schemeClr val="accent6">
                            <a:lumMod val="50000"/>
                          </a:schemeClr>
                        </a:solidFill>
                        <a:effectLst/>
                        <a:latin typeface="Arial" pitchFamily="34" charset="0"/>
                        <a:ea typeface="+mn-ea"/>
                        <a:cs typeface="Arial" pitchFamily="34"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90%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60%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rPr>
                        <a:t>Study approved 06/2014</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rPr>
                        <a:t>Work in progress</a:t>
                      </a:r>
                    </a:p>
                  </a:txBody>
                  <a:tcPr marL="45716" marR="45716" marT="45709" marB="45709" anchor="ctr" horzOverflow="overflow"/>
                </a:tc>
              </a:tr>
              <a:tr h="48847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Service aspects for dealing with User Control over spoofed calls</a:t>
                      </a:r>
                    </a:p>
                  </a:txBody>
                  <a:tcPr marL="45716" marR="45716" marT="45709" marB="45709" anchor="ctr" horzOverflow="overflow"/>
                </a:tc>
                <a:tc>
                  <a:txBody>
                    <a:bodyPr/>
                    <a:lstStyle/>
                    <a:p>
                      <a:r>
                        <a:rPr kumimoji="1" lang="en-GB" sz="1400" b="1" u="none" strike="noStrike" kern="1200" cap="none" normalizeH="0" baseline="0" dirty="0" smtClean="0">
                          <a:ln>
                            <a:noFill/>
                          </a:ln>
                          <a:solidFill>
                            <a:schemeClr val="accent6">
                              <a:lumMod val="50000"/>
                            </a:schemeClr>
                          </a:solidFill>
                          <a:effectLst/>
                          <a:latin typeface="Arial" pitchFamily="34" charset="0"/>
                          <a:ea typeface="+mn-ea"/>
                          <a:cs typeface="Arial" pitchFamily="34" charset="0"/>
                        </a:rPr>
                        <a:t>FS_UC_SPOOF</a:t>
                      </a:r>
                      <a:endParaRPr kumimoji="1" lang="en-GB" sz="1400" b="1" u="none" strike="noStrike" kern="1200" cap="none" normalizeH="0" baseline="0" dirty="0">
                        <a:ln>
                          <a:noFill/>
                        </a:ln>
                        <a:solidFill>
                          <a:schemeClr val="accent6">
                            <a:lumMod val="50000"/>
                          </a:schemeClr>
                        </a:solidFill>
                        <a:effectLst/>
                        <a:latin typeface="Arial" pitchFamily="34" charset="0"/>
                        <a:ea typeface="+mn-ea"/>
                        <a:cs typeface="Arial" pitchFamily="34"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100%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90%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rPr>
                        <a:t>Study approved 03/2014</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Completed</a:t>
                      </a:r>
                      <a:r>
                        <a:rPr lang="en-GB" sz="1400" b="1" i="1" kern="1200" baseline="0" noProof="0" dirty="0" smtClean="0">
                          <a:solidFill>
                            <a:srgbClr val="FF0000"/>
                          </a:solidFill>
                          <a:latin typeface="Century Gothic" pitchFamily="34" charset="0"/>
                          <a:ea typeface="+mn-ea"/>
                          <a:cs typeface="Times New Roman" pitchFamily="18" charset="0"/>
                        </a:rPr>
                        <a:t> 02/2015</a:t>
                      </a:r>
                      <a:r>
                        <a:rPr lang="en-GB" sz="1000" b="1" i="1" kern="1200" baseline="0" noProof="0" dirty="0" smtClean="0">
                          <a:solidFill>
                            <a:srgbClr val="FF0000"/>
                          </a:solidFill>
                          <a:latin typeface="Century Gothic" pitchFamily="34" charset="0"/>
                          <a:ea typeface="+mn-ea"/>
                          <a:cs typeface="Times New Roman" pitchFamily="18" charset="0"/>
                        </a:rPr>
                        <a:t> (SA1)</a:t>
                      </a:r>
                      <a:endParaRPr lang="en-GB" sz="1000" b="1" i="1" kern="1200" noProof="0" dirty="0" smtClean="0">
                        <a:solidFill>
                          <a:srgbClr val="FF0000"/>
                        </a:solidFill>
                        <a:latin typeface="Century Gothic" pitchFamily="34" charset="0"/>
                        <a:ea typeface="+mn-ea"/>
                        <a:cs typeface="Times New Roman" pitchFamily="18" charset="0"/>
                      </a:endParaRPr>
                    </a:p>
                  </a:txBody>
                  <a:tcPr marL="45716" marR="45716" marT="45709" marB="45709" anchor="ctr" horzOverflow="overflow">
                    <a:solidFill>
                      <a:srgbClr val="66FF66"/>
                    </a:solidFill>
                  </a:tcPr>
                </a:tc>
              </a:tr>
            </a:tbl>
          </a:graphicData>
        </a:graphic>
      </p:graphicFrame>
      <p:sp>
        <p:nvSpPr>
          <p:cNvPr id="22581" name="Text Box 50"/>
          <p:cNvSpPr txBox="1">
            <a:spLocks noChangeArrowheads="1"/>
          </p:cNvSpPr>
          <p:nvPr/>
        </p:nvSpPr>
        <p:spPr bwMode="auto">
          <a:xfrm>
            <a:off x="249238" y="6197600"/>
            <a:ext cx="5537200" cy="158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1pPr>
            <a:lvl2pPr marL="742950" indent="-28575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2pPr>
            <a:lvl3pPr marL="11430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3pPr>
            <a:lvl4pPr marL="16002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4pPr>
            <a:lvl5pPr marL="20574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9pPr>
          </a:lstStyle>
          <a:p>
            <a:pPr eaLnBrk="1" hangingPunct="1">
              <a:lnSpc>
                <a:spcPct val="74000"/>
              </a:lnSpc>
              <a:spcBef>
                <a:spcPct val="50000"/>
              </a:spcBef>
              <a:buFont typeface="Arial" charset="0"/>
              <a:buNone/>
            </a:pPr>
            <a:r>
              <a:rPr lang="en-US" sz="1200" b="1" dirty="0">
                <a:solidFill>
                  <a:srgbClr val="FF0000"/>
                </a:solidFill>
              </a:rPr>
              <a:t>Updates in </a:t>
            </a:r>
            <a:r>
              <a:rPr lang="en-US" sz="1400" b="1" i="1" dirty="0">
                <a:solidFill>
                  <a:srgbClr val="FF0000"/>
                </a:solidFill>
                <a:latin typeface="Century Gothic" pitchFamily="34" charset="0"/>
                <a:cs typeface="Times New Roman" pitchFamily="18" charset="0"/>
              </a:rPr>
              <a:t>RED</a:t>
            </a:r>
            <a:endParaRPr lang="it-IT" sz="1400" b="1" i="1" dirty="0">
              <a:solidFill>
                <a:srgbClr val="FF0000"/>
              </a:solidFill>
              <a:latin typeface="Century Gothic" pitchFamily="34" charset="0"/>
              <a:cs typeface="Times New Roman" pitchFamily="18" charset="0"/>
            </a:endParaRPr>
          </a:p>
        </p:txBody>
      </p:sp>
    </p:spTree>
    <p:extLst>
      <p:ext uri="{BB962C8B-B14F-4D97-AF65-F5344CB8AC3E}">
        <p14:creationId xmlns:p14="http://schemas.microsoft.com/office/powerpoint/2010/main" val="197211418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9"/>
          <p:cNvSpPr>
            <a:spLocks noGrp="1" noChangeArrowheads="1"/>
          </p:cNvSpPr>
          <p:nvPr>
            <p:ph type="title"/>
          </p:nvPr>
        </p:nvSpPr>
        <p:spPr/>
        <p:txBody>
          <a:bodyPr/>
          <a:lstStyle/>
          <a:p>
            <a:r>
              <a:rPr lang="en-GB" dirty="0" smtClean="0"/>
              <a:t>Overview: Study Items (2)</a:t>
            </a:r>
            <a:endParaRPr lang="it-IT" dirty="0" smtClean="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794128311"/>
              </p:ext>
            </p:extLst>
          </p:nvPr>
        </p:nvGraphicFramePr>
        <p:xfrm>
          <a:off x="287338" y="1271588"/>
          <a:ext cx="8567569" cy="3301573"/>
        </p:xfrm>
        <a:graphic>
          <a:graphicData uri="http://schemas.openxmlformats.org/drawingml/2006/table">
            <a:tbl>
              <a:tblPr firstRow="1" bandRow="1">
                <a:tableStyleId>{E8B1032C-EA38-4F05-BA0D-38AFFFC7BED3}</a:tableStyleId>
              </a:tblPr>
              <a:tblGrid>
                <a:gridCol w="3435576"/>
                <a:gridCol w="1403297"/>
                <a:gridCol w="780407"/>
                <a:gridCol w="780407"/>
                <a:gridCol w="2167882"/>
              </a:tblGrid>
              <a:tr h="3707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GB" sz="1400" u="none" strike="noStrike" cap="none" normalizeH="0" baseline="0" noProof="0" dirty="0" smtClean="0">
                          <a:ln>
                            <a:noFill/>
                          </a:ln>
                          <a:solidFill>
                            <a:schemeClr val="accent6">
                              <a:lumMod val="50000"/>
                            </a:schemeClr>
                          </a:solidFill>
                          <a:effectLst/>
                          <a:latin typeface="Arial" pitchFamily="34" charset="0"/>
                          <a:cs typeface="Arial" pitchFamily="34" charset="0"/>
                        </a:rPr>
                        <a:t>Study Item</a:t>
                      </a:r>
                      <a:endParaRPr kumimoji="1" lang="en-GB" sz="1400" b="1" i="0" u="none" strike="noStrike"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endParaRPr>
                    </a:p>
                  </a:txBody>
                  <a:tcPr marL="45716" marR="45716" marT="45709" marB="45709"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de-DE" sz="1400" u="none" strike="noStrike" kern="1200" cap="none" normalizeH="0" baseline="0" noProof="0" dirty="0" smtClean="0">
                          <a:ln>
                            <a:noFill/>
                          </a:ln>
                          <a:solidFill>
                            <a:schemeClr val="accent6">
                              <a:lumMod val="50000"/>
                            </a:schemeClr>
                          </a:solidFill>
                          <a:effectLst/>
                          <a:latin typeface="Arial" pitchFamily="34" charset="0"/>
                          <a:cs typeface="Arial" pitchFamily="34" charset="0"/>
                        </a:rPr>
                        <a:t>WI Code</a:t>
                      </a:r>
                      <a:endPar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endParaRPr>
                    </a:p>
                  </a:txBody>
                  <a:tcPr marL="45716" marR="45716" marT="45709" marB="45709" anchor="ctr" horzOverflow="overflow"/>
                </a:tc>
                <a:tc>
                  <a:txBody>
                    <a:bodyPr/>
                    <a:lstStyle/>
                    <a:p>
                      <a:r>
                        <a:rPr lang="de-DE" sz="1400" dirty="0" smtClean="0">
                          <a:solidFill>
                            <a:srgbClr val="C00000"/>
                          </a:solidFill>
                          <a:latin typeface="Arial" pitchFamily="34" charset="0"/>
                          <a:cs typeface="Arial" pitchFamily="34" charset="0"/>
                        </a:rPr>
                        <a:t>03/2015</a:t>
                      </a:r>
                      <a:endParaRPr lang="en-GB" sz="1400" i="0" dirty="0">
                        <a:solidFill>
                          <a:srgbClr val="C00000"/>
                        </a:solidFill>
                        <a:latin typeface="Arial" pitchFamily="34" charset="0"/>
                        <a:cs typeface="Arial" pitchFamily="34" charset="0"/>
                      </a:endParaRPr>
                    </a:p>
                  </a:txBody>
                  <a:tcPr marL="45716" marR="45716" marT="45709" marB="45709" anchor="ctr"/>
                </a:tc>
                <a:tc>
                  <a:txBody>
                    <a:bodyPr/>
                    <a:lstStyle/>
                    <a:p>
                      <a:r>
                        <a:rPr kumimoji="1" lang="de-DE" sz="1400" b="1" u="none" strike="noStrike" kern="1200" cap="none" normalizeH="0" baseline="0" dirty="0" smtClean="0">
                          <a:ln>
                            <a:noFill/>
                          </a:ln>
                          <a:solidFill>
                            <a:schemeClr val="accent6">
                              <a:lumMod val="50000"/>
                            </a:schemeClr>
                          </a:solidFill>
                          <a:effectLst/>
                          <a:latin typeface="Arial" pitchFamily="34" charset="0"/>
                          <a:ea typeface="+mn-ea"/>
                          <a:cs typeface="Arial" pitchFamily="34" charset="0"/>
                        </a:rPr>
                        <a:t>12/2014</a:t>
                      </a:r>
                      <a:endParaRPr kumimoji="1" lang="en-GB" sz="1400" b="1" u="none" strike="noStrike" kern="1200" cap="none" normalizeH="0" baseline="0" dirty="0">
                        <a:ln>
                          <a:noFill/>
                        </a:ln>
                        <a:solidFill>
                          <a:schemeClr val="accent6">
                            <a:lumMod val="50000"/>
                          </a:schemeClr>
                        </a:solidFill>
                        <a:effectLst/>
                        <a:latin typeface="Arial" pitchFamily="34" charset="0"/>
                        <a:ea typeface="+mn-ea"/>
                        <a:cs typeface="Arial" pitchFamily="34"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0"/>
                        </a:spcBef>
                        <a:spcAft>
                          <a:spcPct val="0"/>
                        </a:spcAft>
                        <a:buClrTx/>
                        <a:buSzPct val="100000"/>
                        <a:buFontTx/>
                        <a:buNone/>
                        <a:tabLst/>
                      </a:pPr>
                      <a:r>
                        <a:rPr kumimoji="1" lang="en-GB" sz="1400" u="none" strike="noStrike" cap="none" normalizeH="0" baseline="0" noProof="0" dirty="0" smtClean="0">
                          <a:ln>
                            <a:noFill/>
                          </a:ln>
                          <a:solidFill>
                            <a:schemeClr val="accent6">
                              <a:lumMod val="50000"/>
                            </a:schemeClr>
                          </a:solidFill>
                          <a:effectLst/>
                          <a:latin typeface="Arial" pitchFamily="34" charset="0"/>
                          <a:cs typeface="Arial" pitchFamily="34" charset="0"/>
                        </a:rPr>
                        <a:t>SA1 Status</a:t>
                      </a:r>
                      <a:endParaRPr kumimoji="1" lang="en-GB" sz="1400" b="1" i="0" u="none" strike="noStrike"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endParaRPr>
                    </a:p>
                  </a:txBody>
                  <a:tcPr marL="45716" marR="45716" marT="45709" marB="45709" anchor="ctr" horzOverflow="overflow"/>
                </a:tc>
              </a:tr>
              <a:tr h="48847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Mission Critical Video over LTE</a:t>
                      </a:r>
                    </a:p>
                  </a:txBody>
                  <a:tcPr marL="45716" marR="45716" marT="45709" marB="45709" anchor="ctr" horzOverflow="overflow"/>
                </a:tc>
                <a:tc>
                  <a:txBody>
                    <a:bodyPr/>
                    <a:lstStyle/>
                    <a:p>
                      <a:r>
                        <a:rPr lang="en-GB" sz="1400" b="1" i="1" kern="1200" dirty="0" err="1" smtClean="0">
                          <a:solidFill>
                            <a:srgbClr val="FF0000"/>
                          </a:solidFill>
                          <a:latin typeface="Century Gothic" pitchFamily="34" charset="0"/>
                          <a:ea typeface="+mn-ea"/>
                          <a:cs typeface="Times New Roman" pitchFamily="18" charset="0"/>
                        </a:rPr>
                        <a:t>FS_MCVideo</a:t>
                      </a:r>
                      <a:endParaRPr lang="en-GB" sz="1400" b="1" i="1" kern="1200" dirty="0">
                        <a:solidFill>
                          <a:srgbClr val="FF0000"/>
                        </a:solidFill>
                        <a:latin typeface="Century Gothic" pitchFamily="34" charset="0"/>
                        <a:ea typeface="+mn-ea"/>
                        <a:cs typeface="Times New Roman" pitchFamily="18"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New study item</a:t>
                      </a:r>
                    </a:p>
                  </a:txBody>
                  <a:tcPr marL="45716" marR="45716" marT="45709" marB="45709" anchor="ctr" horzOverflow="overflow"/>
                </a:tc>
              </a:tr>
              <a:tr h="48847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Mission Critical Data Communications </a:t>
                      </a:r>
                    </a:p>
                  </a:txBody>
                  <a:tcPr marL="45716" marR="45716" marT="45709" marB="45709" anchor="ctr" horzOverflow="overflow"/>
                </a:tc>
                <a:tc>
                  <a:txBody>
                    <a:bodyPr/>
                    <a:lstStyle/>
                    <a:p>
                      <a:r>
                        <a:rPr lang="en-GB" sz="1400" b="1" i="1" kern="1200" dirty="0" smtClean="0">
                          <a:solidFill>
                            <a:srgbClr val="FF0000"/>
                          </a:solidFill>
                          <a:latin typeface="Century Gothic" pitchFamily="34" charset="0"/>
                          <a:ea typeface="+mn-ea"/>
                          <a:cs typeface="Times New Roman" pitchFamily="18" charset="0"/>
                        </a:rPr>
                        <a:t>FS_MCDATA</a:t>
                      </a:r>
                      <a:endParaRPr lang="en-GB" sz="1400" b="1" i="1" kern="1200" dirty="0">
                        <a:solidFill>
                          <a:srgbClr val="FF0000"/>
                        </a:solidFill>
                        <a:latin typeface="Century Gothic" pitchFamily="34" charset="0"/>
                        <a:ea typeface="+mn-ea"/>
                        <a:cs typeface="Times New Roman" pitchFamily="18"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New study item</a:t>
                      </a:r>
                    </a:p>
                  </a:txBody>
                  <a:tcPr marL="45716" marR="45716" marT="45709" marB="45709" anchor="ctr" horzOverflow="overflow"/>
                </a:tc>
              </a:tr>
              <a:tr h="48847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New Services and Markets Technology Enablers</a:t>
                      </a:r>
                    </a:p>
                  </a:txBody>
                  <a:tcPr marL="45716" marR="45716" marT="45709" marB="45709" anchor="ctr" horzOverflow="overflow"/>
                </a:tc>
                <a:tc>
                  <a:txBody>
                    <a:bodyPr/>
                    <a:lstStyle/>
                    <a:p>
                      <a:r>
                        <a:rPr lang="en-GB" sz="1400" b="1" i="1" kern="1200" dirty="0" smtClean="0">
                          <a:solidFill>
                            <a:srgbClr val="FF0000"/>
                          </a:solidFill>
                          <a:latin typeface="Century Gothic" pitchFamily="34" charset="0"/>
                          <a:ea typeface="+mn-ea"/>
                          <a:cs typeface="Times New Roman" pitchFamily="18" charset="0"/>
                        </a:rPr>
                        <a:t>FS_SMARTER</a:t>
                      </a:r>
                      <a:endParaRPr lang="en-GB" sz="1400" b="1" i="1" kern="1200" dirty="0">
                        <a:solidFill>
                          <a:srgbClr val="FF0000"/>
                        </a:solidFill>
                        <a:latin typeface="Century Gothic" pitchFamily="34" charset="0"/>
                        <a:ea typeface="+mn-ea"/>
                        <a:cs typeface="Times New Roman" pitchFamily="18"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New study item</a:t>
                      </a:r>
                    </a:p>
                  </a:txBody>
                  <a:tcPr marL="45716" marR="45716" marT="45709" marB="45709" anchor="ctr" horzOverflow="overflow"/>
                </a:tc>
              </a:tr>
              <a:tr h="48847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LTE support for V2X services</a:t>
                      </a:r>
                    </a:p>
                  </a:txBody>
                  <a:tcPr marL="45716" marR="45716" marT="45709" marB="45709" anchor="ctr" horzOverflow="overflow"/>
                </a:tc>
                <a:tc>
                  <a:txBody>
                    <a:bodyPr/>
                    <a:lstStyle/>
                    <a:p>
                      <a:r>
                        <a:rPr lang="en-GB" sz="1400" b="1" i="1" kern="1200" dirty="0" smtClean="0">
                          <a:solidFill>
                            <a:srgbClr val="FF0000"/>
                          </a:solidFill>
                          <a:latin typeface="Century Gothic" pitchFamily="34" charset="0"/>
                          <a:ea typeface="+mn-ea"/>
                          <a:cs typeface="Times New Roman" pitchFamily="18" charset="0"/>
                        </a:rPr>
                        <a:t>FS_V2XLTE</a:t>
                      </a:r>
                      <a:endParaRPr lang="en-GB" sz="1400" b="1" i="1" kern="1200" dirty="0">
                        <a:solidFill>
                          <a:srgbClr val="FF0000"/>
                        </a:solidFill>
                        <a:latin typeface="Century Gothic" pitchFamily="34" charset="0"/>
                        <a:ea typeface="+mn-ea"/>
                        <a:cs typeface="Times New Roman" pitchFamily="18"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25%</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New study item</a:t>
                      </a:r>
                    </a:p>
                  </a:txBody>
                  <a:tcPr marL="45716" marR="45716" marT="45709" marB="45709" anchor="ctr" horzOverflow="overflow"/>
                </a:tc>
              </a:tr>
              <a:tr h="48847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3GPP Enhancement for TV Video service</a:t>
                      </a:r>
                    </a:p>
                  </a:txBody>
                  <a:tcPr marL="45716" marR="45716" marT="45709" marB="45709" anchor="ctr" horzOverflow="overflow"/>
                </a:tc>
                <a:tc>
                  <a:txBody>
                    <a:bodyPr/>
                    <a:lstStyle/>
                    <a:p>
                      <a:r>
                        <a:rPr lang="en-GB" sz="1400" b="1" i="1" kern="1200" dirty="0" err="1" smtClean="0">
                          <a:solidFill>
                            <a:srgbClr val="FF0000"/>
                          </a:solidFill>
                          <a:latin typeface="Century Gothic" pitchFamily="34" charset="0"/>
                          <a:ea typeface="+mn-ea"/>
                          <a:cs typeface="Times New Roman" pitchFamily="18" charset="0"/>
                        </a:rPr>
                        <a:t>FS_EnTV</a:t>
                      </a:r>
                      <a:endParaRPr lang="en-GB" sz="1400" b="1" i="1" kern="1200" dirty="0">
                        <a:solidFill>
                          <a:srgbClr val="FF0000"/>
                        </a:solidFill>
                        <a:latin typeface="Century Gothic" pitchFamily="34" charset="0"/>
                        <a:ea typeface="+mn-ea"/>
                        <a:cs typeface="Times New Roman" pitchFamily="18"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New study item</a:t>
                      </a:r>
                    </a:p>
                  </a:txBody>
                  <a:tcPr marL="45716" marR="45716" marT="45709" marB="45709" anchor="ctr" horzOverflow="overflow"/>
                </a:tc>
              </a:tr>
              <a:tr h="48847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Paging Policy Enhancements and Procedure Optimizations in LTE</a:t>
                      </a:r>
                    </a:p>
                  </a:txBody>
                  <a:tcPr marL="45716" marR="45716" marT="45709" marB="45709" anchor="ctr" horzOverflow="overflow"/>
                </a:tc>
                <a:tc>
                  <a:txBody>
                    <a:bodyPr/>
                    <a:lstStyle/>
                    <a:p>
                      <a:r>
                        <a:rPr lang="en-GB" sz="1400" b="1" i="1" kern="1200" dirty="0" smtClean="0">
                          <a:solidFill>
                            <a:srgbClr val="FF0000"/>
                          </a:solidFill>
                          <a:latin typeface="Century Gothic" pitchFamily="34" charset="0"/>
                          <a:ea typeface="+mn-ea"/>
                          <a:cs typeface="Times New Roman" pitchFamily="18" charset="0"/>
                        </a:rPr>
                        <a:t>FS_PPEPO_LTE</a:t>
                      </a:r>
                      <a:endParaRPr lang="en-GB" sz="1400" b="1" i="1" kern="1200" dirty="0">
                        <a:solidFill>
                          <a:srgbClr val="FF0000"/>
                        </a:solidFill>
                        <a:latin typeface="Century Gothic" pitchFamily="34" charset="0"/>
                        <a:ea typeface="+mn-ea"/>
                        <a:cs typeface="Times New Roman" pitchFamily="18"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New study item</a:t>
                      </a:r>
                    </a:p>
                  </a:txBody>
                  <a:tcPr marL="45716" marR="45716" marT="45709" marB="45709" anchor="ctr" horzOverflow="overflow"/>
                </a:tc>
              </a:tr>
            </a:tbl>
          </a:graphicData>
        </a:graphic>
      </p:graphicFrame>
      <p:sp>
        <p:nvSpPr>
          <p:cNvPr id="22581" name="Text Box 50"/>
          <p:cNvSpPr txBox="1">
            <a:spLocks noChangeArrowheads="1"/>
          </p:cNvSpPr>
          <p:nvPr/>
        </p:nvSpPr>
        <p:spPr bwMode="auto">
          <a:xfrm>
            <a:off x="249238" y="6197600"/>
            <a:ext cx="5537200" cy="158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1pPr>
            <a:lvl2pPr marL="742950" indent="-28575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2pPr>
            <a:lvl3pPr marL="11430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3pPr>
            <a:lvl4pPr marL="16002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4pPr>
            <a:lvl5pPr marL="20574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9pPr>
          </a:lstStyle>
          <a:p>
            <a:pPr eaLnBrk="1" hangingPunct="1">
              <a:lnSpc>
                <a:spcPct val="74000"/>
              </a:lnSpc>
              <a:spcBef>
                <a:spcPct val="50000"/>
              </a:spcBef>
              <a:buFont typeface="Arial" charset="0"/>
              <a:buNone/>
            </a:pPr>
            <a:r>
              <a:rPr lang="en-US" sz="1200" b="1" dirty="0">
                <a:solidFill>
                  <a:srgbClr val="FF0000"/>
                </a:solidFill>
              </a:rPr>
              <a:t>Updates in </a:t>
            </a:r>
            <a:r>
              <a:rPr lang="en-US" sz="1400" b="1" i="1" dirty="0">
                <a:solidFill>
                  <a:srgbClr val="FF0000"/>
                </a:solidFill>
                <a:latin typeface="Century Gothic" pitchFamily="34" charset="0"/>
                <a:cs typeface="Times New Roman" pitchFamily="18" charset="0"/>
              </a:rPr>
              <a:t>RED</a:t>
            </a:r>
            <a:endParaRPr lang="it-IT" sz="1400" b="1" i="1" dirty="0">
              <a:solidFill>
                <a:srgbClr val="FF0000"/>
              </a:solidFill>
              <a:latin typeface="Century Gothic" pitchFamily="34" charset="0"/>
              <a:cs typeface="Times New Roman" pitchFamily="18" charset="0"/>
            </a:endParaRPr>
          </a:p>
        </p:txBody>
      </p:sp>
    </p:spTree>
    <p:extLst>
      <p:ext uri="{BB962C8B-B14F-4D97-AF65-F5344CB8AC3E}">
        <p14:creationId xmlns:p14="http://schemas.microsoft.com/office/powerpoint/2010/main" val="91062819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GB" smtClean="0"/>
              <a:t>FS_MAPN</a:t>
            </a:r>
          </a:p>
        </p:txBody>
      </p:sp>
      <p:graphicFrame>
        <p:nvGraphicFramePr>
          <p:cNvPr id="7" name="Content Placeholder 2"/>
          <p:cNvGraphicFramePr>
            <a:graphicFrameLocks/>
          </p:cNvGraphicFramePr>
          <p:nvPr>
            <p:extLst>
              <p:ext uri="{D42A27DB-BD31-4B8C-83A1-F6EECF244321}">
                <p14:modId xmlns:p14="http://schemas.microsoft.com/office/powerpoint/2010/main" val="3469374014"/>
              </p:ext>
            </p:extLst>
          </p:nvPr>
        </p:nvGraphicFramePr>
        <p:xfrm>
          <a:off x="241300" y="2307543"/>
          <a:ext cx="8659813" cy="2917600"/>
        </p:xfrm>
        <a:graphic>
          <a:graphicData uri="http://schemas.openxmlformats.org/drawingml/2006/table">
            <a:tbl>
              <a:tblPr firstRow="1" bandRow="1">
                <a:tableStyleId>{8799B23B-EC83-4686-B30A-512413B5E67A}</a:tableStyleId>
              </a:tblPr>
              <a:tblGrid>
                <a:gridCol w="8659813"/>
              </a:tblGrid>
              <a:tr h="225642">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Agenda item 14.1</a:t>
                      </a:r>
                      <a:endParaRPr kumimoji="0" lang="en-GB" sz="1600" b="1" i="0"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endParaRPr>
                    </a:p>
                  </a:txBody>
                  <a:tcPr marL="45724" marR="45724" marT="45622" marB="45622" anchor="ctr" horzOverflow="overflow"/>
                </a:tc>
              </a:tr>
              <a:tr h="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200" b="1" kern="1200" noProof="0" dirty="0" smtClean="0">
                        <a:solidFill>
                          <a:schemeClr val="accent3">
                            <a:lumMod val="50000"/>
                          </a:schemeClr>
                        </a:solidFill>
                        <a:latin typeface="Arial" pitchFamily="34" charset="0"/>
                        <a:ea typeface="+mn-ea"/>
                        <a:cs typeface="Arial" pitchFamily="34" charset="0"/>
                      </a:endParaRPr>
                    </a:p>
                  </a:txBody>
                  <a:tcPr marL="0" marR="0" marT="0" marB="0" anchor="ctr" horzOverflow="overflow"/>
                </a:tc>
              </a:tr>
              <a:tr h="257127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Progress of TR 22.802:</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For the APN provisioning based on UE bootstrap from UICC without an OMA Server: </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Additional technical considerations;</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Conclusions</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For the UICC based solution:</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Made several updates and clarifications</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Added general conclusion</a:t>
                      </a:r>
                    </a:p>
                  </a:txBody>
                  <a:tcPr marL="45720" marR="45720" marT="45668" marB="45668" anchor="ctr"/>
                </a:tc>
              </a:tr>
            </a:tbl>
          </a:graphicData>
        </a:graphic>
      </p:graphicFrame>
      <p:graphicFrame>
        <p:nvGraphicFramePr>
          <p:cNvPr id="5" name="Content Placeholder 2"/>
          <p:cNvGraphicFramePr>
            <a:graphicFrameLocks/>
          </p:cNvGraphicFramePr>
          <p:nvPr>
            <p:extLst>
              <p:ext uri="{D42A27DB-BD31-4B8C-83A1-F6EECF244321}">
                <p14:modId xmlns:p14="http://schemas.microsoft.com/office/powerpoint/2010/main" val="4103001690"/>
              </p:ext>
            </p:extLst>
          </p:nvPr>
        </p:nvGraphicFramePr>
        <p:xfrm>
          <a:off x="241300" y="1362075"/>
          <a:ext cx="8663225" cy="946800"/>
        </p:xfrm>
        <a:graphic>
          <a:graphicData uri="http://schemas.openxmlformats.org/drawingml/2006/table">
            <a:tbl>
              <a:tblPr firstRow="1" bandRow="1">
                <a:tableStyleId>{8799B23B-EC83-4686-B30A-512413B5E67A}</a:tableStyleId>
              </a:tblPr>
              <a:tblGrid>
                <a:gridCol w="3138858"/>
                <a:gridCol w="1795573"/>
                <a:gridCol w="780445"/>
                <a:gridCol w="780445"/>
                <a:gridCol w="2167904"/>
              </a:tblGrid>
              <a:tr h="34821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Study</a:t>
                      </a:r>
                      <a:r>
                        <a:rPr lang="en-GB" sz="1400" b="1" kern="1200" baseline="0" noProof="0" dirty="0" smtClean="0">
                          <a:solidFill>
                            <a:schemeClr val="accent3">
                              <a:lumMod val="50000"/>
                            </a:schemeClr>
                          </a:solidFill>
                          <a:latin typeface="Arial" pitchFamily="34" charset="0"/>
                          <a:cs typeface="Arial" pitchFamily="34" charset="0"/>
                        </a:rPr>
                        <a:t> </a:t>
                      </a:r>
                      <a:r>
                        <a:rPr lang="en-GB" sz="1400" b="1" kern="1200" noProof="0" dirty="0" smtClean="0">
                          <a:solidFill>
                            <a:schemeClr val="accent3">
                              <a:lumMod val="50000"/>
                            </a:schemeClr>
                          </a:solidFill>
                          <a:latin typeface="Arial" pitchFamily="34" charset="0"/>
                          <a:cs typeface="Arial" pitchFamily="34" charset="0"/>
                        </a:rPr>
                        <a:t>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rgbClr val="C00000"/>
                          </a:solidFill>
                          <a:latin typeface="Arial" pitchFamily="34" charset="0"/>
                          <a:cs typeface="Arial" pitchFamily="34" charset="0"/>
                        </a:rPr>
                        <a:t>03/2015</a:t>
                      </a:r>
                      <a:endParaRPr lang="en-GB" sz="1400" b="1" kern="1200" dirty="0">
                        <a:solidFill>
                          <a:srgbClr val="C00000"/>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kumimoji="0" lang="de-DE" sz="1400" b="1" u="none" strike="noStrike" kern="1200" cap="none" spc="0" normalizeH="0" baseline="0" dirty="0" smtClean="0">
                          <a:ln>
                            <a:noFill/>
                          </a:ln>
                          <a:solidFill>
                            <a:schemeClr val="accent3">
                              <a:lumMod val="50000"/>
                            </a:schemeClr>
                          </a:solidFill>
                          <a:effectLst/>
                          <a:uLnTx/>
                          <a:uFillTx/>
                          <a:latin typeface="Arial" pitchFamily="34" charset="0"/>
                          <a:ea typeface="+mn-ea"/>
                          <a:cs typeface="Arial" pitchFamily="34" charset="0"/>
                        </a:rPr>
                        <a:t>12/2014</a:t>
                      </a:r>
                      <a:endParaRPr kumimoji="0" lang="en-GB" sz="1400" b="1" u="none" strike="noStrike" kern="1200" cap="none" spc="0" normalizeH="0" baseline="0" dirty="0">
                        <a:ln>
                          <a:noFill/>
                        </a:ln>
                        <a:solidFill>
                          <a:schemeClr val="accent3">
                            <a:lumMod val="50000"/>
                          </a:schemeClr>
                        </a:solidFill>
                        <a:effectLst/>
                        <a:uLnTx/>
                        <a:uFillTx/>
                        <a:latin typeface="Arial" pitchFamily="34" charset="0"/>
                        <a:ea typeface="+mn-ea"/>
                        <a:cs typeface="Arial" pitchFamily="34" charset="0"/>
                      </a:endParaRPr>
                    </a:p>
                  </a:txBody>
                  <a:tcPr marL="45735" marR="45735" marT="45614" marB="45614"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sz="1400" b="1"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rPr>
                        <a:t>SA1 Status</a:t>
                      </a:r>
                    </a:p>
                  </a:txBody>
                  <a:tcPr marL="45735" marR="45735" marT="45614" marB="45614" anchor="ctr" horzOverflow="overflow"/>
                </a:tc>
              </a:tr>
              <a:tr h="59859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baseline="0" noProof="0" dirty="0" smtClean="0">
                          <a:solidFill>
                            <a:schemeClr val="accent3">
                              <a:lumMod val="50000"/>
                            </a:schemeClr>
                          </a:solidFill>
                          <a:latin typeface="Arial" pitchFamily="34" charset="0"/>
                          <a:cs typeface="Arial" pitchFamily="34" charset="0"/>
                        </a:rPr>
                        <a:t>Need for multiple APNs</a:t>
                      </a:r>
                      <a:endParaRPr lang="en-GB" sz="1400" b="1" kern="1200" baseline="0" noProof="0" dirty="0" smtClean="0">
                        <a:solidFill>
                          <a:schemeClr val="accent3">
                            <a:lumMod val="50000"/>
                          </a:schemeClr>
                        </a:solidFill>
                        <a:latin typeface="Arial" pitchFamily="34" charset="0"/>
                        <a:ea typeface="+mn-ea"/>
                        <a:cs typeface="Arial" pitchFamily="34" charset="0"/>
                      </a:endParaRPr>
                    </a:p>
                  </a:txBody>
                  <a:tcPr marL="45735" marR="45735" marT="45617" marB="45617"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b="1" kern="1200" baseline="0" dirty="0" smtClean="0">
                          <a:solidFill>
                            <a:schemeClr val="accent3">
                              <a:lumMod val="50000"/>
                            </a:schemeClr>
                          </a:solidFill>
                          <a:latin typeface="Arial" pitchFamily="34" charset="0"/>
                          <a:ea typeface="+mn-ea"/>
                          <a:cs typeface="Arial" pitchFamily="34" charset="0"/>
                          <a:sym typeface="Wingdings" pitchFamily="2" charset="2"/>
                        </a:rPr>
                        <a:t>SA#68 (06/2015)</a:t>
                      </a:r>
                      <a:endParaRPr lang="en-GB" sz="1400" b="1" kern="1200" baseline="0" dirty="0" smtClean="0">
                        <a:solidFill>
                          <a:schemeClr val="accent3">
                            <a:lumMod val="50000"/>
                          </a:schemeClr>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cs typeface="Arial" pitchFamily="34" charset="0"/>
                        </a:rPr>
                        <a:t>90%</a:t>
                      </a:r>
                      <a:endParaRPr lang="en-GB" sz="1400" b="1" kern="1200" noProof="0" dirty="0" smtClean="0">
                        <a:solidFill>
                          <a:srgbClr val="C00000"/>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sz="1400" b="1"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rPr>
                        <a:t>70%</a:t>
                      </a:r>
                    </a:p>
                  </a:txBody>
                  <a:tcPr marL="45727" marR="45727" marT="45609" marB="45609" anchor="ctr" horzOverflow="overflow"/>
                </a:tc>
                <a:tc>
                  <a:txBody>
                    <a:bodyPr/>
                    <a:lstStyle/>
                    <a:p>
                      <a:pPr marL="0" marR="0" lvl="0" indent="0" algn="l" defTabSz="914400" rtl="0" eaLnBrk="1" fontAlgn="base" latinLnBrk="0" hangingPunct="1">
                        <a:lnSpc>
                          <a:spcPct val="93000"/>
                        </a:lnSpc>
                        <a:spcBef>
                          <a:spcPts val="0"/>
                        </a:spcBef>
                        <a:spcAft>
                          <a:spcPts val="300"/>
                        </a:spcAft>
                        <a:buClrTx/>
                        <a:buSzPct val="100000"/>
                        <a:buFontTx/>
                        <a:buNone/>
                        <a:tabLst/>
                        <a:defRPr/>
                      </a:pPr>
                      <a:r>
                        <a:rPr kumimoji="0" lang="en-GB" sz="1400" b="1"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rPr>
                        <a:t>Study approved 09/2013</a:t>
                      </a:r>
                    </a:p>
                    <a:p>
                      <a:pPr marL="0" marR="0" lvl="0" indent="0" algn="l" defTabSz="914400" rtl="0" eaLnBrk="1" fontAlgn="base" latinLnBrk="0" hangingPunct="1">
                        <a:lnSpc>
                          <a:spcPct val="93000"/>
                        </a:lnSpc>
                        <a:spcBef>
                          <a:spcPts val="0"/>
                        </a:spcBef>
                        <a:spcAft>
                          <a:spcPts val="300"/>
                        </a:spcAft>
                        <a:buClrTx/>
                        <a:buSzPct val="100000"/>
                        <a:buFontTx/>
                        <a:buNone/>
                        <a:tabLst/>
                        <a:defRPr/>
                      </a:pPr>
                      <a:r>
                        <a:rPr kumimoji="0" lang="en-GB" sz="1400" b="1"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rPr>
                        <a:t>Work in progress</a:t>
                      </a:r>
                    </a:p>
                  </a:txBody>
                  <a:tcPr marL="45727" marR="45727" marT="45609" marB="45609" anchor="ctr" horzOverflow="overflow">
                    <a:noFill/>
                  </a:tcPr>
                </a:tc>
              </a:tr>
            </a:tbl>
          </a:graphicData>
        </a:graphic>
      </p:graphicFrame>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GB" dirty="0" err="1"/>
              <a:t>FS_eULRS</a:t>
            </a:r>
            <a:endParaRPr lang="en-GB" dirty="0"/>
          </a:p>
        </p:txBody>
      </p:sp>
      <p:graphicFrame>
        <p:nvGraphicFramePr>
          <p:cNvPr id="7" name="Content Placeholder 2"/>
          <p:cNvGraphicFramePr>
            <a:graphicFrameLocks/>
          </p:cNvGraphicFramePr>
          <p:nvPr>
            <p:extLst>
              <p:ext uri="{D42A27DB-BD31-4B8C-83A1-F6EECF244321}">
                <p14:modId xmlns:p14="http://schemas.microsoft.com/office/powerpoint/2010/main" val="385476419"/>
              </p:ext>
            </p:extLst>
          </p:nvPr>
        </p:nvGraphicFramePr>
        <p:xfrm>
          <a:off x="241300" y="2307544"/>
          <a:ext cx="8659813" cy="2763788"/>
        </p:xfrm>
        <a:graphic>
          <a:graphicData uri="http://schemas.openxmlformats.org/drawingml/2006/table">
            <a:tbl>
              <a:tblPr firstRow="1" bandRow="1">
                <a:tableStyleId>{8799B23B-EC83-4686-B30A-512413B5E67A}</a:tableStyleId>
              </a:tblPr>
              <a:tblGrid>
                <a:gridCol w="8659813"/>
              </a:tblGrid>
              <a:tr h="130718">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Agenda item 14.6</a:t>
                      </a:r>
                      <a:endParaRPr kumimoji="0" lang="en-GB" sz="1600" b="1" i="0"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endParaRPr>
                    </a:p>
                  </a:txBody>
                  <a:tcPr marL="45724" marR="45724" marT="45621" marB="45621" anchor="ctr" horzOverflow="overflow"/>
                </a:tc>
              </a:tr>
              <a:tr h="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200" b="1" kern="1200" noProof="0" dirty="0" smtClean="0">
                        <a:solidFill>
                          <a:schemeClr val="accent3">
                            <a:lumMod val="50000"/>
                          </a:schemeClr>
                        </a:solidFill>
                        <a:latin typeface="Arial" pitchFamily="34" charset="0"/>
                        <a:ea typeface="+mn-ea"/>
                        <a:cs typeface="Arial" pitchFamily="34" charset="0"/>
                      </a:endParaRPr>
                    </a:p>
                  </a:txBody>
                  <a:tcPr marL="0" marR="0" marT="0" marB="0" anchor="ctr" horzOverflow="overflow"/>
                </a:tc>
              </a:tr>
              <a:tr h="203570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1" u="none" strike="noStrike" kern="1200" cap="none" spc="0" normalizeH="0" baseline="0" noProof="0" dirty="0" smtClean="0">
                          <a:ln>
                            <a:noFill/>
                          </a:ln>
                          <a:solidFill>
                            <a:srgbClr val="C00000"/>
                          </a:solidFill>
                          <a:effectLst/>
                          <a:uLnTx/>
                          <a:uFillTx/>
                          <a:latin typeface="Arial" pitchFamily="34" charset="0"/>
                          <a:cs typeface="Arial" pitchFamily="34" charset="0"/>
                        </a:rPr>
                        <a:t>Draft TR 22.899 presented for information at this plenary</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1" u="none" strike="noStrike" kern="1200" cap="none" spc="0" normalizeH="0" baseline="0" noProof="0" dirty="0" smtClean="0">
                          <a:ln>
                            <a:noFill/>
                          </a:ln>
                          <a:solidFill>
                            <a:srgbClr val="C00000"/>
                          </a:solidFill>
                          <a:effectLst/>
                          <a:uLnTx/>
                          <a:uFillTx/>
                          <a:latin typeface="Arial" pitchFamily="34" charset="0"/>
                          <a:cs typeface="Arial" pitchFamily="34" charset="0"/>
                        </a:rPr>
                        <a:t>SP-150046 == S1-150271 (TR); S1-150348 (Cover page)</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Progress of TR 22.899:</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Updated references</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Updated definition and abbreviations</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Added consideration on congestion</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Consolidated requirements</a:t>
                      </a:r>
                    </a:p>
                  </a:txBody>
                  <a:tcPr marL="45720" marR="45720" marT="45667" marB="45667" anchor="ctr"/>
                </a:tc>
              </a:tr>
            </a:tbl>
          </a:graphicData>
        </a:graphic>
      </p:graphicFrame>
      <p:graphicFrame>
        <p:nvGraphicFramePr>
          <p:cNvPr id="6" name="Content Placeholder 2"/>
          <p:cNvGraphicFramePr>
            <a:graphicFrameLocks/>
          </p:cNvGraphicFramePr>
          <p:nvPr>
            <p:extLst>
              <p:ext uri="{D42A27DB-BD31-4B8C-83A1-F6EECF244321}">
                <p14:modId xmlns:p14="http://schemas.microsoft.com/office/powerpoint/2010/main" val="3080237148"/>
              </p:ext>
            </p:extLst>
          </p:nvPr>
        </p:nvGraphicFramePr>
        <p:xfrm>
          <a:off x="241300" y="1362075"/>
          <a:ext cx="8663225" cy="946800"/>
        </p:xfrm>
        <a:graphic>
          <a:graphicData uri="http://schemas.openxmlformats.org/drawingml/2006/table">
            <a:tbl>
              <a:tblPr firstRow="1" bandRow="1">
                <a:tableStyleId>{8799B23B-EC83-4686-B30A-512413B5E67A}</a:tableStyleId>
              </a:tblPr>
              <a:tblGrid>
                <a:gridCol w="3138858"/>
                <a:gridCol w="1795573"/>
                <a:gridCol w="780445"/>
                <a:gridCol w="780445"/>
                <a:gridCol w="2167904"/>
              </a:tblGrid>
              <a:tr h="34821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Study</a:t>
                      </a:r>
                      <a:r>
                        <a:rPr lang="en-GB" sz="1400" b="1" kern="1200" baseline="0" noProof="0" dirty="0" smtClean="0">
                          <a:solidFill>
                            <a:schemeClr val="accent3">
                              <a:lumMod val="50000"/>
                            </a:schemeClr>
                          </a:solidFill>
                          <a:latin typeface="Arial" pitchFamily="34" charset="0"/>
                          <a:cs typeface="Arial" pitchFamily="34" charset="0"/>
                        </a:rPr>
                        <a:t> </a:t>
                      </a:r>
                      <a:r>
                        <a:rPr lang="en-GB" sz="1400" b="1" kern="1200" noProof="0" dirty="0" smtClean="0">
                          <a:solidFill>
                            <a:schemeClr val="accent3">
                              <a:lumMod val="50000"/>
                            </a:schemeClr>
                          </a:solidFill>
                          <a:latin typeface="Arial" pitchFamily="34" charset="0"/>
                          <a:cs typeface="Arial" pitchFamily="34" charset="0"/>
                        </a:rPr>
                        <a:t>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rgbClr val="C00000"/>
                          </a:solidFill>
                          <a:latin typeface="Arial" pitchFamily="34" charset="0"/>
                          <a:cs typeface="Arial" pitchFamily="34" charset="0"/>
                        </a:rPr>
                        <a:t>03/2015</a:t>
                      </a:r>
                      <a:endParaRPr lang="en-GB" sz="1400" b="1" kern="1200" dirty="0">
                        <a:solidFill>
                          <a:srgbClr val="C00000"/>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chemeClr val="accent3">
                              <a:lumMod val="50000"/>
                            </a:schemeClr>
                          </a:solidFill>
                          <a:latin typeface="Arial" pitchFamily="34" charset="0"/>
                          <a:ea typeface="+mn-ea"/>
                          <a:cs typeface="Arial" pitchFamily="34" charset="0"/>
                        </a:rPr>
                        <a:t>12/2014</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SA1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horzOverflow="overflow"/>
                </a:tc>
              </a:tr>
              <a:tr h="59859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baseline="0" noProof="0" dirty="0" smtClean="0">
                          <a:solidFill>
                            <a:schemeClr val="accent3">
                              <a:lumMod val="50000"/>
                            </a:schemeClr>
                          </a:solidFill>
                          <a:latin typeface="Arial" pitchFamily="34" charset="0"/>
                          <a:cs typeface="Arial" pitchFamily="34" charset="0"/>
                        </a:rPr>
                        <a:t>Enhancements to User Location Reporting Support</a:t>
                      </a:r>
                      <a:endParaRPr lang="en-GB" sz="1400" b="1" kern="1200" baseline="0" noProof="0" dirty="0" smtClean="0">
                        <a:solidFill>
                          <a:schemeClr val="accent3">
                            <a:lumMod val="50000"/>
                          </a:schemeClr>
                        </a:solidFill>
                        <a:latin typeface="Arial" pitchFamily="34" charset="0"/>
                        <a:ea typeface="+mn-ea"/>
                        <a:cs typeface="Arial" pitchFamily="34" charset="0"/>
                      </a:endParaRPr>
                    </a:p>
                  </a:txBody>
                  <a:tcPr marL="45735" marR="45735" marT="45617" marB="45617" anchor="ctr" horzOverflow="overflow"/>
                </a:tc>
                <a:tc>
                  <a:txBody>
                    <a:bodyPr/>
                    <a:lstStyle/>
                    <a:p>
                      <a:r>
                        <a:rPr lang="en-GB" sz="1400" b="1" kern="1200" baseline="0" dirty="0" smtClean="0">
                          <a:solidFill>
                            <a:schemeClr val="accent3">
                              <a:lumMod val="50000"/>
                            </a:schemeClr>
                          </a:solidFill>
                          <a:latin typeface="Arial" pitchFamily="34" charset="0"/>
                          <a:ea typeface="+mn-ea"/>
                          <a:cs typeface="Arial" pitchFamily="34" charset="0"/>
                          <a:sym typeface="Wingdings" pitchFamily="2" charset="2"/>
                        </a:rPr>
                        <a:t>SA#68 (06/2015)</a:t>
                      </a:r>
                      <a:endParaRPr lang="en-GB" sz="1400" b="1" kern="1200" baseline="0" dirty="0">
                        <a:solidFill>
                          <a:schemeClr val="accent3">
                            <a:lumMod val="50000"/>
                          </a:schemeClr>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cs typeface="Arial" pitchFamily="34" charset="0"/>
                        </a:rPr>
                        <a:t>90%</a:t>
                      </a:r>
                      <a:endParaRPr lang="en-GB" sz="1400" b="1" kern="1200" noProof="0" dirty="0" smtClean="0">
                        <a:solidFill>
                          <a:srgbClr val="C00000"/>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ea typeface="+mn-ea"/>
                          <a:cs typeface="Arial" pitchFamily="34" charset="0"/>
                        </a:rPr>
                        <a:t>70%</a:t>
                      </a:r>
                    </a:p>
                  </a:txBody>
                  <a:tcPr marL="45727" marR="45727" marT="45609" marB="45609" anchor="ctr" horzOverflow="overflow"/>
                </a:tc>
                <a:tc>
                  <a:txBody>
                    <a:bodyPr/>
                    <a:lstStyle/>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baseline="0" noProof="0" dirty="0" smtClean="0">
                          <a:solidFill>
                            <a:schemeClr val="accent3">
                              <a:lumMod val="50000"/>
                            </a:schemeClr>
                          </a:solidFill>
                          <a:latin typeface="Arial" pitchFamily="34" charset="0"/>
                          <a:ea typeface="+mn-ea"/>
                          <a:cs typeface="Arial" pitchFamily="34" charset="0"/>
                        </a:rPr>
                        <a:t>Study approved 06/2014</a:t>
                      </a:r>
                    </a:p>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baseline="0" noProof="0" dirty="0" smtClean="0">
                          <a:solidFill>
                            <a:schemeClr val="accent3">
                              <a:lumMod val="50000"/>
                            </a:schemeClr>
                          </a:solidFill>
                          <a:latin typeface="Arial" pitchFamily="34" charset="0"/>
                          <a:ea typeface="+mn-ea"/>
                          <a:cs typeface="Arial" pitchFamily="34" charset="0"/>
                        </a:rPr>
                        <a:t>Work in progress</a:t>
                      </a:r>
                      <a:endParaRPr lang="en-GB" sz="1400" b="1" kern="1200" noProof="0" dirty="0" smtClean="0">
                        <a:solidFill>
                          <a:srgbClr val="C00000"/>
                        </a:solidFill>
                        <a:latin typeface="Arial" pitchFamily="34" charset="0"/>
                        <a:ea typeface="+mn-ea"/>
                        <a:cs typeface="Arial" pitchFamily="34" charset="0"/>
                      </a:endParaRPr>
                    </a:p>
                  </a:txBody>
                  <a:tcPr marL="45727" marR="45727" marT="45609" marB="45609" anchor="ctr" horzOverflow="overflow">
                    <a:noFill/>
                  </a:tcPr>
                </a:tc>
              </a:tr>
            </a:tbl>
          </a:graphicData>
        </a:graphic>
      </p:graphicFrame>
    </p:spTree>
    <p:extLst>
      <p:ext uri="{BB962C8B-B14F-4D97-AF65-F5344CB8AC3E}">
        <p14:creationId xmlns:p14="http://schemas.microsoft.com/office/powerpoint/2010/main" val="3889291781"/>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GB" dirty="0" smtClean="0"/>
              <a:t>FS_CATS</a:t>
            </a:r>
          </a:p>
        </p:txBody>
      </p:sp>
      <p:graphicFrame>
        <p:nvGraphicFramePr>
          <p:cNvPr id="7" name="Content Placeholder 2"/>
          <p:cNvGraphicFramePr>
            <a:graphicFrameLocks/>
          </p:cNvGraphicFramePr>
          <p:nvPr>
            <p:extLst>
              <p:ext uri="{D42A27DB-BD31-4B8C-83A1-F6EECF244321}">
                <p14:modId xmlns:p14="http://schemas.microsoft.com/office/powerpoint/2010/main" val="1628231058"/>
              </p:ext>
            </p:extLst>
          </p:nvPr>
        </p:nvGraphicFramePr>
        <p:xfrm>
          <a:off x="241300" y="2307541"/>
          <a:ext cx="8659813" cy="2447339"/>
        </p:xfrm>
        <a:graphic>
          <a:graphicData uri="http://schemas.openxmlformats.org/drawingml/2006/table">
            <a:tbl>
              <a:tblPr firstRow="1" bandRow="1">
                <a:tableStyleId>{8799B23B-EC83-4686-B30A-512413B5E67A}</a:tableStyleId>
              </a:tblPr>
              <a:tblGrid>
                <a:gridCol w="8659813"/>
              </a:tblGrid>
              <a:tr h="331174">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Agenda item 14.7</a:t>
                      </a:r>
                      <a:endParaRPr kumimoji="0" lang="en-GB" sz="1600" b="1" i="0"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endParaRPr>
                    </a:p>
                  </a:txBody>
                  <a:tcPr marL="45724" marR="45724" marT="45621" marB="45621" anchor="ctr" horzOverflow="overflow"/>
                </a:tc>
              </a:tr>
              <a:tr h="29494">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200" b="1" kern="1200" noProof="0" dirty="0" smtClean="0">
                        <a:solidFill>
                          <a:schemeClr val="accent3">
                            <a:lumMod val="50000"/>
                          </a:schemeClr>
                        </a:solidFill>
                        <a:latin typeface="Arial" pitchFamily="34" charset="0"/>
                        <a:ea typeface="+mn-ea"/>
                        <a:cs typeface="Arial" pitchFamily="34" charset="0"/>
                      </a:endParaRPr>
                    </a:p>
                  </a:txBody>
                  <a:tcPr marL="0" marR="0" marT="0" marB="0" anchor="ctr" horzOverflow="overflow"/>
                </a:tc>
              </a:tr>
              <a:tr h="2086671">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Progress of TR 22.818:</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Added Consideration on Network Sharing, relationship to existing access controls</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Added Use Case on charging</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Application of CATS based on Service Subscription Profiles (3GPP/Third party)</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Application of CATS when a Third Party Server Supports Multiple Applications</a:t>
                      </a:r>
                    </a:p>
                  </a:txBody>
                  <a:tcPr marL="45720" marR="45720" marT="45667" marB="45667" anchor="ctr"/>
                </a:tc>
              </a:tr>
            </a:tbl>
          </a:graphicData>
        </a:graphic>
      </p:graphicFrame>
      <p:graphicFrame>
        <p:nvGraphicFramePr>
          <p:cNvPr id="5" name="Content Placeholder 2"/>
          <p:cNvGraphicFramePr>
            <a:graphicFrameLocks/>
          </p:cNvGraphicFramePr>
          <p:nvPr>
            <p:extLst>
              <p:ext uri="{D42A27DB-BD31-4B8C-83A1-F6EECF244321}">
                <p14:modId xmlns:p14="http://schemas.microsoft.com/office/powerpoint/2010/main" val="3273859036"/>
              </p:ext>
            </p:extLst>
          </p:nvPr>
        </p:nvGraphicFramePr>
        <p:xfrm>
          <a:off x="241300" y="1362075"/>
          <a:ext cx="8660653" cy="946800"/>
        </p:xfrm>
        <a:graphic>
          <a:graphicData uri="http://schemas.openxmlformats.org/drawingml/2006/table">
            <a:tbl>
              <a:tblPr firstRow="1" bandRow="1">
                <a:tableStyleId>{8799B23B-EC83-4686-B30A-512413B5E67A}</a:tableStyleId>
              </a:tblPr>
              <a:tblGrid>
                <a:gridCol w="3138858"/>
                <a:gridCol w="1795573"/>
                <a:gridCol w="780445"/>
                <a:gridCol w="780445"/>
                <a:gridCol w="2165332"/>
              </a:tblGrid>
              <a:tr h="34821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Study</a:t>
                      </a:r>
                      <a:r>
                        <a:rPr lang="en-GB" sz="1400" b="1" kern="1200" baseline="0" noProof="0" dirty="0" smtClean="0">
                          <a:solidFill>
                            <a:schemeClr val="accent3">
                              <a:lumMod val="50000"/>
                            </a:schemeClr>
                          </a:solidFill>
                          <a:latin typeface="Arial" pitchFamily="34" charset="0"/>
                          <a:cs typeface="Arial" pitchFamily="34" charset="0"/>
                        </a:rPr>
                        <a:t> </a:t>
                      </a:r>
                      <a:r>
                        <a:rPr lang="en-GB" sz="1400" b="1" kern="1200" noProof="0" dirty="0" smtClean="0">
                          <a:solidFill>
                            <a:schemeClr val="accent3">
                              <a:lumMod val="50000"/>
                            </a:schemeClr>
                          </a:solidFill>
                          <a:latin typeface="Arial" pitchFamily="34" charset="0"/>
                          <a:cs typeface="Arial" pitchFamily="34" charset="0"/>
                        </a:rPr>
                        <a:t>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rgbClr val="C00000"/>
                          </a:solidFill>
                          <a:latin typeface="Arial" pitchFamily="34" charset="0"/>
                          <a:cs typeface="Arial" pitchFamily="34" charset="0"/>
                        </a:rPr>
                        <a:t>03/2015</a:t>
                      </a:r>
                      <a:endParaRPr lang="en-GB" sz="1400" b="1" kern="1200" dirty="0">
                        <a:solidFill>
                          <a:srgbClr val="C00000"/>
                        </a:solidFill>
                        <a:latin typeface="Arial" pitchFamily="34" charset="0"/>
                        <a:ea typeface="+mn-ea"/>
                        <a:cs typeface="Arial" pitchFamily="34" charset="0"/>
                      </a:endParaRPr>
                    </a:p>
                  </a:txBody>
                  <a:tcPr marL="45735" marR="45735" marT="45614" marB="45614"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sz="1400" b="1" kern="1200" dirty="0" smtClean="0">
                          <a:solidFill>
                            <a:schemeClr val="accent3">
                              <a:lumMod val="50000"/>
                            </a:schemeClr>
                          </a:solidFill>
                          <a:latin typeface="Arial" pitchFamily="34" charset="0"/>
                          <a:ea typeface="+mn-ea"/>
                          <a:cs typeface="Arial" pitchFamily="34" charset="0"/>
                        </a:rPr>
                        <a:t>12/2014</a:t>
                      </a:r>
                      <a:endParaRPr lang="en-GB" sz="1400" b="1" kern="120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ea typeface="+mn-ea"/>
                          <a:cs typeface="Arial" pitchFamily="34" charset="0"/>
                        </a:rPr>
                        <a:t>SA1 Status</a:t>
                      </a:r>
                    </a:p>
                  </a:txBody>
                  <a:tcPr marL="45735" marR="45735" marT="45614" marB="45614" anchor="ctr" horzOverflow="overflow"/>
                </a:tc>
              </a:tr>
              <a:tr h="59859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baseline="0" noProof="0" dirty="0" smtClean="0">
                          <a:solidFill>
                            <a:schemeClr val="accent3">
                              <a:lumMod val="50000"/>
                            </a:schemeClr>
                          </a:solidFill>
                          <a:latin typeface="Arial" pitchFamily="34" charset="0"/>
                          <a:ea typeface="+mn-ea"/>
                          <a:cs typeface="Arial" pitchFamily="34" charset="0"/>
                        </a:rPr>
                        <a:t>Control of Applications when Third party Servers encounter difficulties</a:t>
                      </a:r>
                    </a:p>
                  </a:txBody>
                  <a:tcPr marL="45735" marR="45735" marT="45617" marB="45617" anchor="ctr" horzOverflow="overflow"/>
                </a:tc>
                <a:tc>
                  <a:txBody>
                    <a:bodyPr/>
                    <a:lstStyle/>
                    <a:p>
                      <a:r>
                        <a:rPr lang="en-GB" sz="1400" b="1" kern="1200" baseline="0" dirty="0" smtClean="0">
                          <a:solidFill>
                            <a:schemeClr val="accent3">
                              <a:lumMod val="50000"/>
                            </a:schemeClr>
                          </a:solidFill>
                          <a:latin typeface="Arial" pitchFamily="34" charset="0"/>
                          <a:ea typeface="+mn-ea"/>
                          <a:cs typeface="Arial" pitchFamily="34" charset="0"/>
                          <a:sym typeface="Wingdings" pitchFamily="2" charset="2"/>
                        </a:rPr>
                        <a:t>SA#67 (03/2015) </a:t>
                      </a:r>
                    </a:p>
                    <a:p>
                      <a:r>
                        <a:rPr lang="en-GB" sz="1400" b="1" kern="1200" baseline="0" dirty="0" smtClean="0">
                          <a:solidFill>
                            <a:srgbClr val="C00000"/>
                          </a:solidFill>
                          <a:latin typeface="Arial" pitchFamily="34" charset="0"/>
                          <a:ea typeface="+mn-ea"/>
                          <a:cs typeface="Arial" pitchFamily="34" charset="0"/>
                          <a:sym typeface="Wingdings" pitchFamily="2" charset="2"/>
                        </a:rPr>
                        <a:t> SA#68 (06/2015)</a:t>
                      </a:r>
                      <a:endParaRPr lang="en-GB" sz="1400" b="1" kern="1200" baseline="0" dirty="0" smtClean="0">
                        <a:solidFill>
                          <a:srgbClr val="C00000"/>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cs typeface="Arial" pitchFamily="34" charset="0"/>
                        </a:rPr>
                        <a:t>90%</a:t>
                      </a:r>
                      <a:endParaRPr lang="en-GB" sz="1400" b="1" kern="1200" noProof="0" dirty="0" smtClean="0">
                        <a:solidFill>
                          <a:srgbClr val="C00000"/>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60%</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baseline="0" noProof="0" dirty="0" smtClean="0">
                          <a:solidFill>
                            <a:schemeClr val="accent3">
                              <a:lumMod val="50000"/>
                            </a:schemeClr>
                          </a:solidFill>
                          <a:latin typeface="Arial" pitchFamily="34" charset="0"/>
                          <a:ea typeface="+mn-ea"/>
                          <a:cs typeface="Arial" pitchFamily="34" charset="0"/>
                        </a:rPr>
                        <a:t>Study approved 06/2014</a:t>
                      </a:r>
                    </a:p>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baseline="0" noProof="0" dirty="0" smtClean="0">
                          <a:solidFill>
                            <a:schemeClr val="accent3">
                              <a:lumMod val="50000"/>
                            </a:schemeClr>
                          </a:solidFill>
                          <a:latin typeface="Arial" pitchFamily="34" charset="0"/>
                          <a:ea typeface="+mn-ea"/>
                          <a:cs typeface="Arial" pitchFamily="34" charset="0"/>
                        </a:rPr>
                        <a:t>Work in progress</a:t>
                      </a:r>
                      <a:endParaRPr lang="en-GB" sz="1400" b="1" kern="1200" noProof="0" dirty="0" smtClean="0">
                        <a:solidFill>
                          <a:srgbClr val="C00000"/>
                        </a:solidFill>
                        <a:latin typeface="Arial" pitchFamily="34" charset="0"/>
                        <a:ea typeface="+mn-ea"/>
                        <a:cs typeface="Arial" pitchFamily="34" charset="0"/>
                      </a:endParaRPr>
                    </a:p>
                  </a:txBody>
                  <a:tcPr marL="45727" marR="45727" marT="45609" marB="45609" anchor="ctr" horzOverflow="overflow">
                    <a:noFill/>
                  </a:tcPr>
                </a:tc>
              </a:tr>
            </a:tbl>
          </a:graphicData>
        </a:graphic>
      </p:graphicFrame>
    </p:spTree>
    <p:extLst>
      <p:ext uri="{BB962C8B-B14F-4D97-AF65-F5344CB8AC3E}">
        <p14:creationId xmlns:p14="http://schemas.microsoft.com/office/powerpoint/2010/main" val="14836735"/>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
          <p:cNvSpPr>
            <a:spLocks noGrp="1" noChangeArrowheads="1"/>
          </p:cNvSpPr>
          <p:nvPr>
            <p:ph type="title"/>
          </p:nvPr>
        </p:nvSpPr>
        <p:spPr/>
        <p:txBody>
          <a:bodyPr/>
          <a:lstStyle/>
          <a:p>
            <a:r>
              <a:rPr lang="en-GB" dirty="0" smtClean="0"/>
              <a:t>SA1 Officials</a:t>
            </a:r>
          </a:p>
        </p:txBody>
      </p:sp>
      <p:sp>
        <p:nvSpPr>
          <p:cNvPr id="4099" name="Rectangle 2"/>
          <p:cNvSpPr>
            <a:spLocks noGrp="1" noChangeArrowheads="1"/>
          </p:cNvSpPr>
          <p:nvPr>
            <p:ph idx="1"/>
          </p:nvPr>
        </p:nvSpPr>
        <p:spPr>
          <a:xfrm>
            <a:off x="485775" y="1454150"/>
            <a:ext cx="8388350" cy="4946650"/>
          </a:xfrm>
        </p:spPr>
        <p:txBody>
          <a:bodyPr/>
          <a:lstStyle/>
          <a:p>
            <a:pPr>
              <a:defRPr/>
            </a:pPr>
            <a:r>
              <a:rPr lang="en-GB" dirty="0" smtClean="0"/>
              <a:t>Chairman: </a:t>
            </a:r>
          </a:p>
          <a:p>
            <a:pPr lvl="1">
              <a:defRPr/>
            </a:pPr>
            <a:r>
              <a:rPr lang="en-GB" dirty="0" smtClean="0"/>
              <a:t>Mona Mustapha (Vodafone):</a:t>
            </a:r>
            <a:r>
              <a:rPr lang="en-GB" dirty="0" smtClean="0">
                <a:solidFill>
                  <a:prstClr val="black"/>
                </a:solidFill>
              </a:rPr>
              <a:t> </a:t>
            </a:r>
            <a:r>
              <a:rPr lang="en-GB" dirty="0" smtClean="0">
                <a:solidFill>
                  <a:srgbClr val="FF0000"/>
                </a:solidFill>
              </a:rPr>
              <a:t>Resignation announced </a:t>
            </a:r>
            <a:r>
              <a:rPr lang="en-GB" dirty="0">
                <a:solidFill>
                  <a:srgbClr val="FF0000"/>
                </a:solidFill>
              </a:rPr>
              <a:t>at </a:t>
            </a:r>
            <a:r>
              <a:rPr lang="en-GB" dirty="0" smtClean="0">
                <a:solidFill>
                  <a:srgbClr val="FF0000"/>
                </a:solidFill>
              </a:rPr>
              <a:t>SA1#69 and will take effect </a:t>
            </a:r>
            <a:r>
              <a:rPr lang="en-GB" dirty="0">
                <a:solidFill>
                  <a:srgbClr val="FF0000"/>
                </a:solidFill>
              </a:rPr>
              <a:t>on Friday </a:t>
            </a:r>
            <a:r>
              <a:rPr lang="en-GB" dirty="0" smtClean="0">
                <a:solidFill>
                  <a:srgbClr val="FF0000"/>
                </a:solidFill>
              </a:rPr>
              <a:t>13 March </a:t>
            </a:r>
            <a:r>
              <a:rPr lang="en-GB" dirty="0">
                <a:solidFill>
                  <a:srgbClr val="FF0000"/>
                </a:solidFill>
              </a:rPr>
              <a:t>2015</a:t>
            </a:r>
            <a:endParaRPr lang="en-GB" dirty="0" smtClean="0">
              <a:solidFill>
                <a:srgbClr val="FF0000"/>
              </a:solidFill>
            </a:endParaRPr>
          </a:p>
          <a:p>
            <a:pPr lvl="1">
              <a:defRPr/>
            </a:pPr>
            <a:r>
              <a:rPr lang="en-GB" dirty="0"/>
              <a:t>Elections will be held at SA1#70</a:t>
            </a:r>
          </a:p>
          <a:p>
            <a:pPr>
              <a:defRPr/>
            </a:pPr>
            <a:r>
              <a:rPr lang="en-GB" dirty="0" smtClean="0"/>
              <a:t> Vice Chairmen: </a:t>
            </a:r>
          </a:p>
          <a:p>
            <a:pPr lvl="1">
              <a:defRPr/>
            </a:pPr>
            <a:r>
              <a:rPr lang="en-GB" dirty="0" err="1" smtClean="0"/>
              <a:t>Antonella</a:t>
            </a:r>
            <a:r>
              <a:rPr lang="en-GB" dirty="0" smtClean="0"/>
              <a:t> Napolitano (Telecom Italia)</a:t>
            </a:r>
            <a:r>
              <a:rPr lang="en-GB" baseline="30000" dirty="0" smtClean="0">
                <a:solidFill>
                  <a:srgbClr val="C00000"/>
                </a:solidFill>
              </a:rPr>
              <a:t>1</a:t>
            </a:r>
            <a:endParaRPr lang="en-GB" baseline="30000" dirty="0">
              <a:solidFill>
                <a:srgbClr val="C00000"/>
              </a:solidFill>
            </a:endParaRPr>
          </a:p>
          <a:p>
            <a:pPr lvl="1">
              <a:defRPr/>
            </a:pPr>
            <a:r>
              <a:rPr lang="en-GB" dirty="0" smtClean="0"/>
              <a:t>Mark </a:t>
            </a:r>
            <a:r>
              <a:rPr lang="en-GB" dirty="0" err="1" smtClean="0"/>
              <a:t>Younge</a:t>
            </a:r>
            <a:r>
              <a:rPr lang="en-GB" dirty="0" smtClean="0"/>
              <a:t> (T-Mobile US)</a:t>
            </a:r>
            <a:r>
              <a:rPr lang="en-GB" baseline="30000" dirty="0" smtClean="0">
                <a:solidFill>
                  <a:srgbClr val="C00000"/>
                </a:solidFill>
              </a:rPr>
              <a:t>1</a:t>
            </a:r>
            <a:endParaRPr lang="en-GB" baseline="30000" dirty="0">
              <a:solidFill>
                <a:srgbClr val="C00000"/>
              </a:solidFill>
            </a:endParaRPr>
          </a:p>
          <a:p>
            <a:pPr>
              <a:defRPr/>
            </a:pPr>
            <a:r>
              <a:rPr lang="en-GB" dirty="0" smtClean="0"/>
              <a:t> Secretary: </a:t>
            </a:r>
          </a:p>
          <a:p>
            <a:pPr lvl="1">
              <a:spcBef>
                <a:spcPts val="0"/>
              </a:spcBef>
              <a:defRPr/>
            </a:pPr>
            <a:r>
              <a:rPr lang="en-GB" dirty="0" smtClean="0"/>
              <a:t>Alain Sultan (MCC)</a:t>
            </a:r>
          </a:p>
          <a:p>
            <a:pPr marL="0" lvl="0" indent="0">
              <a:spcBef>
                <a:spcPts val="0"/>
              </a:spcBef>
              <a:buNone/>
              <a:defRPr/>
            </a:pPr>
            <a:endParaRPr lang="en-GB" sz="1800" dirty="0">
              <a:solidFill>
                <a:prstClr val="black"/>
              </a:solidFill>
            </a:endParaRPr>
          </a:p>
          <a:p>
            <a:pPr marL="0" indent="0">
              <a:spcBef>
                <a:spcPts val="0"/>
              </a:spcBef>
              <a:buFont typeface="Arial" charset="0"/>
              <a:buNone/>
              <a:defRPr/>
            </a:pPr>
            <a:endParaRPr lang="en-GB" sz="2200" baseline="30000" dirty="0" smtClean="0">
              <a:solidFill>
                <a:srgbClr val="C00000"/>
              </a:solidFill>
            </a:endParaRPr>
          </a:p>
          <a:p>
            <a:pPr marL="0" indent="0">
              <a:spcBef>
                <a:spcPts val="0"/>
              </a:spcBef>
              <a:buFont typeface="Arial" charset="0"/>
              <a:buNone/>
              <a:defRPr/>
            </a:pPr>
            <a:r>
              <a:rPr lang="en-GB" sz="2200" baseline="30000" dirty="0" smtClean="0">
                <a:solidFill>
                  <a:srgbClr val="C00000"/>
                </a:solidFill>
              </a:rPr>
              <a:t>1</a:t>
            </a:r>
            <a:r>
              <a:rPr lang="en-GB" dirty="0" smtClean="0"/>
              <a:t> </a:t>
            </a:r>
            <a:r>
              <a:rPr lang="en-GB" sz="1800" dirty="0" smtClean="0"/>
              <a:t>Re-elected for second term November 2013</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GB" dirty="0" smtClean="0"/>
              <a:t>FS_UC_SPOOF</a:t>
            </a:r>
          </a:p>
        </p:txBody>
      </p:sp>
      <p:graphicFrame>
        <p:nvGraphicFramePr>
          <p:cNvPr id="7" name="Content Placeholder 2"/>
          <p:cNvGraphicFramePr>
            <a:graphicFrameLocks/>
          </p:cNvGraphicFramePr>
          <p:nvPr>
            <p:extLst>
              <p:ext uri="{D42A27DB-BD31-4B8C-83A1-F6EECF244321}">
                <p14:modId xmlns:p14="http://schemas.microsoft.com/office/powerpoint/2010/main" val="380339221"/>
              </p:ext>
            </p:extLst>
          </p:nvPr>
        </p:nvGraphicFramePr>
        <p:xfrm>
          <a:off x="241300" y="2307542"/>
          <a:ext cx="8659813" cy="3063699"/>
        </p:xfrm>
        <a:graphic>
          <a:graphicData uri="http://schemas.openxmlformats.org/drawingml/2006/table">
            <a:tbl>
              <a:tblPr firstRow="1" bandRow="1">
                <a:tableStyleId>{8799B23B-EC83-4686-B30A-512413B5E67A}</a:tableStyleId>
              </a:tblPr>
              <a:tblGrid>
                <a:gridCol w="8659813"/>
              </a:tblGrid>
              <a:tr h="161577">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Agenda item 14.8</a:t>
                      </a:r>
                      <a:endParaRPr kumimoji="0" lang="en-GB" sz="1600" b="1" i="0"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endParaRPr>
                    </a:p>
                  </a:txBody>
                  <a:tcPr marL="45724" marR="45724" marT="45621" marB="45621" anchor="ctr" horzOverflow="overflow"/>
                </a:tc>
              </a:tr>
              <a:tr h="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200" b="1" kern="1200" noProof="0" dirty="0" smtClean="0">
                        <a:solidFill>
                          <a:schemeClr val="accent3">
                            <a:lumMod val="50000"/>
                          </a:schemeClr>
                        </a:solidFill>
                        <a:latin typeface="Arial" pitchFamily="34" charset="0"/>
                        <a:ea typeface="+mn-ea"/>
                        <a:cs typeface="Arial" pitchFamily="34" charset="0"/>
                      </a:endParaRPr>
                    </a:p>
                  </a:txBody>
                  <a:tcPr marL="0" marR="0" marT="0" marB="0" anchor="ctr" horzOverflow="overflow"/>
                </a:tc>
              </a:tr>
              <a:tr h="638514">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1" u="none" strike="noStrike" kern="1200" cap="none" spc="0" normalizeH="0" baseline="0" noProof="0" dirty="0" smtClean="0">
                          <a:ln>
                            <a:noFill/>
                          </a:ln>
                          <a:solidFill>
                            <a:srgbClr val="C00000"/>
                          </a:solidFill>
                          <a:effectLst/>
                          <a:uLnTx/>
                          <a:uFillTx/>
                          <a:latin typeface="Arial" pitchFamily="34" charset="0"/>
                          <a:cs typeface="Arial" pitchFamily="34" charset="0"/>
                        </a:rPr>
                        <a:t>Draft TR 22.898 presented for approval at this plenary</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1" u="none" strike="noStrike" kern="1200" cap="none" spc="0" normalizeH="0" baseline="0" noProof="0" dirty="0" smtClean="0">
                          <a:ln>
                            <a:noFill/>
                          </a:ln>
                          <a:solidFill>
                            <a:srgbClr val="C00000"/>
                          </a:solidFill>
                          <a:effectLst/>
                          <a:uLnTx/>
                          <a:uFillTx/>
                          <a:latin typeface="Arial" pitchFamily="34" charset="0"/>
                          <a:cs typeface="Arial" pitchFamily="34" charset="0"/>
                        </a:rPr>
                        <a:t>SP-150047 == S1-150264 (TR); S1-150332 (Cover page)</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Progress of TR 22.898:</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Consideration of device capabilities</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Consideration of deployment penetration</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Editorial clean-up</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Consolidation of requirements</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Conclusion</a:t>
                      </a:r>
                    </a:p>
                  </a:txBody>
                  <a:tcPr marL="45720" marR="45720" marT="45667" marB="45667" anchor="ctr"/>
                </a:tc>
              </a:tr>
            </a:tbl>
          </a:graphicData>
        </a:graphic>
      </p:graphicFrame>
      <p:graphicFrame>
        <p:nvGraphicFramePr>
          <p:cNvPr id="5" name="Content Placeholder 2"/>
          <p:cNvGraphicFramePr>
            <a:graphicFrameLocks/>
          </p:cNvGraphicFramePr>
          <p:nvPr>
            <p:extLst>
              <p:ext uri="{D42A27DB-BD31-4B8C-83A1-F6EECF244321}">
                <p14:modId xmlns:p14="http://schemas.microsoft.com/office/powerpoint/2010/main" val="3192955298"/>
              </p:ext>
            </p:extLst>
          </p:nvPr>
        </p:nvGraphicFramePr>
        <p:xfrm>
          <a:off x="241300" y="1362075"/>
          <a:ext cx="8663225" cy="946800"/>
        </p:xfrm>
        <a:graphic>
          <a:graphicData uri="http://schemas.openxmlformats.org/drawingml/2006/table">
            <a:tbl>
              <a:tblPr firstRow="1" bandRow="1">
                <a:tableStyleId>{8799B23B-EC83-4686-B30A-512413B5E67A}</a:tableStyleId>
              </a:tblPr>
              <a:tblGrid>
                <a:gridCol w="3138858"/>
                <a:gridCol w="1795573"/>
                <a:gridCol w="780445"/>
                <a:gridCol w="780445"/>
                <a:gridCol w="2167904"/>
              </a:tblGrid>
              <a:tr h="34821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Study</a:t>
                      </a:r>
                      <a:r>
                        <a:rPr lang="en-GB" sz="1400" b="1" kern="1200" baseline="0" noProof="0" dirty="0" smtClean="0">
                          <a:solidFill>
                            <a:schemeClr val="accent3">
                              <a:lumMod val="50000"/>
                            </a:schemeClr>
                          </a:solidFill>
                          <a:latin typeface="Arial" pitchFamily="34" charset="0"/>
                          <a:cs typeface="Arial" pitchFamily="34" charset="0"/>
                        </a:rPr>
                        <a:t> </a:t>
                      </a:r>
                      <a:r>
                        <a:rPr lang="en-GB" sz="1400" b="1" kern="1200" noProof="0" dirty="0" smtClean="0">
                          <a:solidFill>
                            <a:schemeClr val="accent3">
                              <a:lumMod val="50000"/>
                            </a:schemeClr>
                          </a:solidFill>
                          <a:latin typeface="Arial" pitchFamily="34" charset="0"/>
                          <a:cs typeface="Arial" pitchFamily="34" charset="0"/>
                        </a:rPr>
                        <a:t>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rgbClr val="C00000"/>
                          </a:solidFill>
                          <a:latin typeface="Arial" pitchFamily="34" charset="0"/>
                          <a:cs typeface="Arial" pitchFamily="34" charset="0"/>
                        </a:rPr>
                        <a:t>03/2015</a:t>
                      </a:r>
                      <a:endParaRPr lang="en-GB" sz="1400" b="1" kern="1200" dirty="0">
                        <a:solidFill>
                          <a:srgbClr val="C00000"/>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chemeClr val="accent3">
                              <a:lumMod val="50000"/>
                            </a:schemeClr>
                          </a:solidFill>
                          <a:latin typeface="Arial" pitchFamily="34" charset="0"/>
                          <a:ea typeface="+mn-ea"/>
                          <a:cs typeface="Arial" pitchFamily="34" charset="0"/>
                        </a:rPr>
                        <a:t>12/2014</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SA1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horzOverflow="overflow"/>
                </a:tc>
              </a:tr>
              <a:tr h="59859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baseline="0" noProof="0" dirty="0" smtClean="0">
                          <a:solidFill>
                            <a:schemeClr val="accent3">
                              <a:lumMod val="50000"/>
                            </a:schemeClr>
                          </a:solidFill>
                          <a:latin typeface="Arial" pitchFamily="34" charset="0"/>
                          <a:cs typeface="Arial" pitchFamily="34" charset="0"/>
                        </a:rPr>
                        <a:t>Service aspects for dealing with User Control over spoofed calls</a:t>
                      </a:r>
                      <a:endParaRPr lang="en-GB" sz="1400" b="1" kern="1200" baseline="0" noProof="0" dirty="0" smtClean="0">
                        <a:solidFill>
                          <a:schemeClr val="accent3">
                            <a:lumMod val="50000"/>
                          </a:schemeClr>
                        </a:solidFill>
                        <a:latin typeface="Arial" pitchFamily="34" charset="0"/>
                        <a:ea typeface="+mn-ea"/>
                        <a:cs typeface="Arial" pitchFamily="34" charset="0"/>
                      </a:endParaRPr>
                    </a:p>
                  </a:txBody>
                  <a:tcPr marL="45735" marR="45735" marT="45617" marB="45617" anchor="ctr" horzOverflow="overflow"/>
                </a:tc>
                <a:tc>
                  <a:txBody>
                    <a:bodyPr/>
                    <a:lstStyle/>
                    <a:p>
                      <a:r>
                        <a:rPr lang="en-GB" sz="1400" b="1" kern="1200" baseline="0" dirty="0" smtClean="0">
                          <a:solidFill>
                            <a:schemeClr val="accent3">
                              <a:lumMod val="50000"/>
                            </a:schemeClr>
                          </a:solidFill>
                          <a:latin typeface="Arial" pitchFamily="34" charset="0"/>
                          <a:ea typeface="+mn-ea"/>
                          <a:cs typeface="Arial" pitchFamily="34" charset="0"/>
                          <a:sym typeface="Wingdings" pitchFamily="2" charset="2"/>
                        </a:rPr>
                        <a:t>SA#67 (03/2015) </a:t>
                      </a:r>
                      <a:endParaRPr lang="en-GB" sz="1400" b="1" kern="1200" baseline="0" dirty="0">
                        <a:solidFill>
                          <a:schemeClr val="accent3">
                            <a:lumMod val="50000"/>
                          </a:schemeClr>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cs typeface="Arial" pitchFamily="34" charset="0"/>
                        </a:rPr>
                        <a:t>100%</a:t>
                      </a:r>
                      <a:endParaRPr lang="en-GB" sz="1400" b="1" kern="1200" noProof="0" dirty="0" smtClean="0">
                        <a:solidFill>
                          <a:srgbClr val="C00000"/>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ea typeface="+mn-ea"/>
                          <a:cs typeface="Arial" pitchFamily="34" charset="0"/>
                        </a:rPr>
                        <a:t>90%</a:t>
                      </a:r>
                    </a:p>
                  </a:txBody>
                  <a:tcPr marL="45727" marR="45727" marT="45609" marB="45609" anchor="ctr" horzOverflow="overflow"/>
                </a:tc>
                <a:tc>
                  <a:txBody>
                    <a:bodyPr/>
                    <a:lstStyle/>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noProof="0" dirty="0" smtClean="0">
                          <a:solidFill>
                            <a:schemeClr val="accent3">
                              <a:lumMod val="50000"/>
                            </a:schemeClr>
                          </a:solidFill>
                          <a:latin typeface="Arial" pitchFamily="34" charset="0"/>
                          <a:ea typeface="+mn-ea"/>
                          <a:cs typeface="Arial" pitchFamily="34" charset="0"/>
                        </a:rPr>
                        <a:t>Study approved 03/2014</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Completed</a:t>
                      </a:r>
                      <a:r>
                        <a:rPr lang="en-GB" sz="1400" b="1" i="1" kern="1200" baseline="0" noProof="0" dirty="0" smtClean="0">
                          <a:solidFill>
                            <a:srgbClr val="FF0000"/>
                          </a:solidFill>
                          <a:latin typeface="Century Gothic" pitchFamily="34" charset="0"/>
                          <a:ea typeface="+mn-ea"/>
                          <a:cs typeface="Times New Roman" pitchFamily="18" charset="0"/>
                        </a:rPr>
                        <a:t> 02/2015</a:t>
                      </a:r>
                      <a:r>
                        <a:rPr lang="en-GB" sz="1000" b="1" i="1" kern="1200" baseline="0" noProof="0" dirty="0" smtClean="0">
                          <a:solidFill>
                            <a:srgbClr val="FF0000"/>
                          </a:solidFill>
                          <a:latin typeface="Century Gothic" pitchFamily="34" charset="0"/>
                          <a:ea typeface="+mn-ea"/>
                          <a:cs typeface="Times New Roman" pitchFamily="18" charset="0"/>
                        </a:rPr>
                        <a:t> (SA1)</a:t>
                      </a:r>
                      <a:endParaRPr lang="en-GB" sz="1000" b="1" i="1" kern="1200" noProof="0" dirty="0" smtClean="0">
                        <a:solidFill>
                          <a:srgbClr val="FF0000"/>
                        </a:solidFill>
                        <a:latin typeface="Century Gothic" pitchFamily="34" charset="0"/>
                        <a:ea typeface="+mn-ea"/>
                        <a:cs typeface="Times New Roman" pitchFamily="18" charset="0"/>
                      </a:endParaRPr>
                    </a:p>
                  </a:txBody>
                  <a:tcPr marL="45727" marR="45727" marT="45609" marB="45609" anchor="ctr" horzOverflow="overflow">
                    <a:solidFill>
                      <a:srgbClr val="66FF66"/>
                    </a:solidFill>
                  </a:tcPr>
                </a:tc>
              </a:tr>
            </a:tbl>
          </a:graphicData>
        </a:graphic>
      </p:graphicFrame>
    </p:spTree>
    <p:extLst>
      <p:ext uri="{BB962C8B-B14F-4D97-AF65-F5344CB8AC3E}">
        <p14:creationId xmlns:p14="http://schemas.microsoft.com/office/powerpoint/2010/main" val="843680901"/>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GB" dirty="0" err="1"/>
              <a:t>FS_MCVideo</a:t>
            </a:r>
            <a:endParaRPr lang="en-GB" dirty="0" smtClean="0"/>
          </a:p>
        </p:txBody>
      </p:sp>
      <p:graphicFrame>
        <p:nvGraphicFramePr>
          <p:cNvPr id="5" name="Content Placeholder 2"/>
          <p:cNvGraphicFramePr>
            <a:graphicFrameLocks/>
          </p:cNvGraphicFramePr>
          <p:nvPr>
            <p:extLst>
              <p:ext uri="{D42A27DB-BD31-4B8C-83A1-F6EECF244321}">
                <p14:modId xmlns:p14="http://schemas.microsoft.com/office/powerpoint/2010/main" val="4149747712"/>
              </p:ext>
            </p:extLst>
          </p:nvPr>
        </p:nvGraphicFramePr>
        <p:xfrm>
          <a:off x="241300" y="1362075"/>
          <a:ext cx="8663225" cy="946800"/>
        </p:xfrm>
        <a:graphic>
          <a:graphicData uri="http://schemas.openxmlformats.org/drawingml/2006/table">
            <a:tbl>
              <a:tblPr firstRow="1" bandRow="1">
                <a:tableStyleId>{8799B23B-EC83-4686-B30A-512413B5E67A}</a:tableStyleId>
              </a:tblPr>
              <a:tblGrid>
                <a:gridCol w="3138858"/>
                <a:gridCol w="1795573"/>
                <a:gridCol w="780445"/>
                <a:gridCol w="780445"/>
                <a:gridCol w="2167904"/>
              </a:tblGrid>
              <a:tr h="34821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Study</a:t>
                      </a:r>
                      <a:r>
                        <a:rPr lang="en-GB" sz="1400" b="1" kern="1200" baseline="0" noProof="0" dirty="0" smtClean="0">
                          <a:solidFill>
                            <a:schemeClr val="accent3">
                              <a:lumMod val="50000"/>
                            </a:schemeClr>
                          </a:solidFill>
                          <a:latin typeface="Arial" pitchFamily="34" charset="0"/>
                          <a:cs typeface="Arial" pitchFamily="34" charset="0"/>
                        </a:rPr>
                        <a:t> </a:t>
                      </a:r>
                      <a:r>
                        <a:rPr lang="en-GB" sz="1400" b="1" kern="1200" noProof="0" dirty="0" smtClean="0">
                          <a:solidFill>
                            <a:schemeClr val="accent3">
                              <a:lumMod val="50000"/>
                            </a:schemeClr>
                          </a:solidFill>
                          <a:latin typeface="Arial" pitchFamily="34" charset="0"/>
                          <a:cs typeface="Arial" pitchFamily="34" charset="0"/>
                        </a:rPr>
                        <a:t>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rgbClr val="C00000"/>
                          </a:solidFill>
                          <a:latin typeface="Arial" pitchFamily="34" charset="0"/>
                          <a:cs typeface="Arial" pitchFamily="34" charset="0"/>
                        </a:rPr>
                        <a:t>03/2015</a:t>
                      </a:r>
                      <a:endParaRPr lang="en-GB" sz="1400" b="1" kern="1200" dirty="0">
                        <a:solidFill>
                          <a:srgbClr val="C00000"/>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chemeClr val="accent3">
                              <a:lumMod val="50000"/>
                            </a:schemeClr>
                          </a:solidFill>
                          <a:latin typeface="Arial" pitchFamily="34" charset="0"/>
                          <a:ea typeface="+mn-ea"/>
                          <a:cs typeface="Arial" pitchFamily="34" charset="0"/>
                        </a:rPr>
                        <a:t>12/2014</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SA1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horzOverflow="overflow"/>
                </a:tc>
              </a:tr>
              <a:tr h="598590">
                <a:tc>
                  <a:txBody>
                    <a:bodyPr/>
                    <a:lstStyle/>
                    <a:p>
                      <a:pPr marL="0" marR="0" lvl="0" indent="0" algn="l" defTabSz="914400" rtl="0" eaLnBrk="1" fontAlgn="base" latinLnBrk="0" hangingPunct="1">
                        <a:lnSpc>
                          <a:spcPct val="93000"/>
                        </a:lnSpc>
                        <a:spcBef>
                          <a:spcPct val="15000"/>
                        </a:spcBef>
                        <a:spcAft>
                          <a:spcPts val="60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Mission Critical Video over LTE</a:t>
                      </a:r>
                    </a:p>
                  </a:txBody>
                  <a:tcPr marL="45735" marR="45735" marT="45617" marB="45617" anchor="ctr" horzOverflow="overflow"/>
                </a:tc>
                <a:tc>
                  <a:txBody>
                    <a:bodyPr/>
                    <a:lstStyle/>
                    <a:p>
                      <a:r>
                        <a:rPr lang="en-GB" sz="1400" b="1" kern="1200" dirty="0" smtClean="0">
                          <a:solidFill>
                            <a:schemeClr val="accent3">
                              <a:lumMod val="50000"/>
                            </a:schemeClr>
                          </a:solidFill>
                          <a:latin typeface="Arial" pitchFamily="34" charset="0"/>
                          <a:ea typeface="+mn-ea"/>
                          <a:cs typeface="Arial" pitchFamily="34" charset="0"/>
                          <a:sym typeface="Wingdings" pitchFamily="2" charset="2"/>
                        </a:rPr>
                        <a:t>SA#70 (12/2015)</a:t>
                      </a:r>
                      <a:endParaRPr lang="en-GB" sz="1400" b="1" kern="1200" baseline="0" dirty="0">
                        <a:solidFill>
                          <a:schemeClr val="accent3">
                            <a:lumMod val="50000"/>
                          </a:schemeClr>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cs typeface="Arial" pitchFamily="34" charset="0"/>
                        </a:rPr>
                        <a:t>0%</a:t>
                      </a:r>
                      <a:endParaRPr lang="en-GB" sz="1400" b="1" kern="1200" noProof="0" dirty="0" smtClean="0">
                        <a:solidFill>
                          <a:srgbClr val="C00000"/>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ea typeface="+mn-ea"/>
                          <a:cs typeface="Arial" pitchFamily="34" charset="0"/>
                        </a:rPr>
                        <a:t>-</a:t>
                      </a: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kern="1200" noProof="0" dirty="0" smtClean="0">
                          <a:solidFill>
                            <a:srgbClr val="C00000"/>
                          </a:solidFill>
                          <a:latin typeface="Arial" pitchFamily="34" charset="0"/>
                          <a:ea typeface="+mn-ea"/>
                          <a:cs typeface="Arial" pitchFamily="34" charset="0"/>
                        </a:rPr>
                        <a:t>New study item</a:t>
                      </a:r>
                    </a:p>
                  </a:txBody>
                  <a:tcPr marL="45727" marR="45727" marT="45609" marB="45609" anchor="ctr" horzOverflow="overflow">
                    <a:noFill/>
                  </a:tcPr>
                </a:tc>
              </a:tr>
            </a:tbl>
          </a:graphicData>
        </a:graphic>
      </p:graphicFrame>
      <p:graphicFrame>
        <p:nvGraphicFramePr>
          <p:cNvPr id="6" name="Content Placeholder 2"/>
          <p:cNvGraphicFramePr>
            <a:graphicFrameLocks/>
          </p:cNvGraphicFramePr>
          <p:nvPr>
            <p:extLst>
              <p:ext uri="{D42A27DB-BD31-4B8C-83A1-F6EECF244321}">
                <p14:modId xmlns:p14="http://schemas.microsoft.com/office/powerpoint/2010/main" val="2301922240"/>
              </p:ext>
            </p:extLst>
          </p:nvPr>
        </p:nvGraphicFramePr>
        <p:xfrm>
          <a:off x="237762" y="2299848"/>
          <a:ext cx="8661399" cy="2520347"/>
        </p:xfrm>
        <a:graphic>
          <a:graphicData uri="http://schemas.openxmlformats.org/drawingml/2006/table">
            <a:tbl>
              <a:tblPr firstRow="1" bandRow="1">
                <a:tableStyleId>{8799B23B-EC83-4686-B30A-512413B5E67A}</a:tableStyleId>
              </a:tblPr>
              <a:tblGrid>
                <a:gridCol w="8661399"/>
              </a:tblGrid>
              <a:tr h="295962">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600" b="1" kern="1200" noProof="0" dirty="0" smtClean="0">
                          <a:solidFill>
                            <a:schemeClr val="accent3">
                              <a:lumMod val="50000"/>
                            </a:schemeClr>
                          </a:solidFill>
                          <a:latin typeface="Arial" pitchFamily="34" charset="0"/>
                          <a:cs typeface="Arial" pitchFamily="34" charset="0"/>
                        </a:rPr>
                        <a:t>Agenda item 16</a:t>
                      </a:r>
                      <a:endParaRPr lang="en-GB" sz="1600" b="1" kern="1200" noProof="0" dirty="0" smtClean="0">
                        <a:solidFill>
                          <a:schemeClr val="accent3">
                            <a:lumMod val="50000"/>
                          </a:schemeClr>
                        </a:solidFill>
                        <a:latin typeface="Arial" pitchFamily="34" charset="0"/>
                        <a:ea typeface="+mn-ea"/>
                        <a:cs typeface="Arial" pitchFamily="34" charset="0"/>
                      </a:endParaRPr>
                    </a:p>
                  </a:txBody>
                  <a:tcPr marL="45732" marR="45732" marT="45588" marB="45588" anchor="ctr" horzOverflow="overflow"/>
                </a:tc>
              </a:tr>
              <a:tr h="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100" b="1" kern="1200" noProof="0" dirty="0" smtClean="0">
                        <a:solidFill>
                          <a:schemeClr val="accent3">
                            <a:lumMod val="50000"/>
                          </a:schemeClr>
                        </a:solidFill>
                        <a:latin typeface="Arial" pitchFamily="34" charset="0"/>
                        <a:ea typeface="+mn-ea"/>
                        <a:cs typeface="Arial" pitchFamily="34" charset="0"/>
                      </a:endParaRPr>
                    </a:p>
                  </a:txBody>
                  <a:tcPr marL="0" marR="0" marT="0" marB="0" anchor="ctr" horzOverflow="overflow"/>
                </a:tc>
              </a:tr>
              <a:tr h="2177012">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kumimoji="0" lang="en-GB" sz="1600" b="1" u="none" strike="noStrike" kern="1200" cap="none" spc="0" normalizeH="0" baseline="0" noProof="0" dirty="0" smtClean="0">
                          <a:ln>
                            <a:noFill/>
                          </a:ln>
                          <a:solidFill>
                            <a:srgbClr val="C00000"/>
                          </a:solidFill>
                          <a:effectLst/>
                          <a:uLnTx/>
                          <a:uFillTx/>
                          <a:latin typeface="Arial" pitchFamily="34" charset="0"/>
                          <a:cs typeface="Arial" pitchFamily="34" charset="0"/>
                        </a:rPr>
                        <a:t>New Study Item presented to this plenary for approval (SP-150048 == S1-150297)</a:t>
                      </a:r>
                      <a:endParaRPr lang="en-GB" sz="1600" b="0" kern="1200" dirty="0" smtClean="0">
                        <a:solidFill>
                          <a:schemeClr val="accent3">
                            <a:lumMod val="50000"/>
                          </a:schemeClr>
                        </a:solidFill>
                        <a:latin typeface="Arial" pitchFamily="34" charset="0"/>
                        <a:ea typeface="+mn-ea"/>
                        <a:cs typeface="Arial" pitchFamily="34" charset="0"/>
                      </a:endParaRP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dirty="0" smtClean="0">
                          <a:solidFill>
                            <a:schemeClr val="accent3">
                              <a:lumMod val="50000"/>
                            </a:schemeClr>
                          </a:solidFill>
                          <a:latin typeface="Arial" pitchFamily="34" charset="0"/>
                          <a:ea typeface="+mn-ea"/>
                          <a:cs typeface="Arial" pitchFamily="34" charset="0"/>
                        </a:rPr>
                        <a:t>The objective is</a:t>
                      </a:r>
                      <a:r>
                        <a:rPr lang="en-GB" sz="1600" b="0" kern="1200" baseline="0" dirty="0" smtClean="0">
                          <a:solidFill>
                            <a:schemeClr val="accent3">
                              <a:lumMod val="50000"/>
                            </a:schemeClr>
                          </a:solidFill>
                          <a:latin typeface="Arial" pitchFamily="34" charset="0"/>
                          <a:ea typeface="+mn-ea"/>
                          <a:cs typeface="Arial" pitchFamily="34" charset="0"/>
                        </a:rPr>
                        <a:t> to study use cases and potential requirements for </a:t>
                      </a:r>
                      <a:r>
                        <a:rPr lang="en-GB" sz="1600" b="0" kern="1200" dirty="0" smtClean="0">
                          <a:solidFill>
                            <a:schemeClr val="accent3">
                              <a:lumMod val="50000"/>
                            </a:schemeClr>
                          </a:solidFill>
                          <a:latin typeface="Arial" pitchFamily="34" charset="0"/>
                          <a:ea typeface="+mn-ea"/>
                          <a:cs typeface="Arial" pitchFamily="34" charset="0"/>
                        </a:rPr>
                        <a:t>real-time group-based video services.</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dirty="0" smtClean="0">
                          <a:solidFill>
                            <a:schemeClr val="accent3">
                              <a:lumMod val="50000"/>
                            </a:schemeClr>
                          </a:solidFill>
                          <a:latin typeface="Arial" pitchFamily="34" charset="0"/>
                          <a:ea typeface="+mn-ea"/>
                          <a:cs typeface="Arial" pitchFamily="34" charset="0"/>
                        </a:rPr>
                        <a:t>The scope includes E-UTRAN, EPC, and application layer located in the UE and external network elements (e.g. application servers).</a:t>
                      </a:r>
                    </a:p>
                  </a:txBody>
                  <a:tcPr marL="45728" marR="45728" marT="45644" marB="45644" anchor="ctr"/>
                </a:tc>
              </a:tr>
            </a:tbl>
          </a:graphicData>
        </a:graphic>
      </p:graphicFrame>
    </p:spTree>
    <p:extLst>
      <p:ext uri="{BB962C8B-B14F-4D97-AF65-F5344CB8AC3E}">
        <p14:creationId xmlns:p14="http://schemas.microsoft.com/office/powerpoint/2010/main" val="3804187444"/>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GB" dirty="0" smtClean="0"/>
              <a:t>FS_MCDATA</a:t>
            </a:r>
          </a:p>
        </p:txBody>
      </p:sp>
      <p:graphicFrame>
        <p:nvGraphicFramePr>
          <p:cNvPr id="5" name="Content Placeholder 2"/>
          <p:cNvGraphicFramePr>
            <a:graphicFrameLocks/>
          </p:cNvGraphicFramePr>
          <p:nvPr>
            <p:extLst>
              <p:ext uri="{D42A27DB-BD31-4B8C-83A1-F6EECF244321}">
                <p14:modId xmlns:p14="http://schemas.microsoft.com/office/powerpoint/2010/main" val="706767017"/>
              </p:ext>
            </p:extLst>
          </p:nvPr>
        </p:nvGraphicFramePr>
        <p:xfrm>
          <a:off x="241300" y="1362075"/>
          <a:ext cx="8663225" cy="946800"/>
        </p:xfrm>
        <a:graphic>
          <a:graphicData uri="http://schemas.openxmlformats.org/drawingml/2006/table">
            <a:tbl>
              <a:tblPr firstRow="1" bandRow="1">
                <a:tableStyleId>{8799B23B-EC83-4686-B30A-512413B5E67A}</a:tableStyleId>
              </a:tblPr>
              <a:tblGrid>
                <a:gridCol w="3138858"/>
                <a:gridCol w="1795573"/>
                <a:gridCol w="780445"/>
                <a:gridCol w="780445"/>
                <a:gridCol w="2167904"/>
              </a:tblGrid>
              <a:tr h="34821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Study</a:t>
                      </a:r>
                      <a:r>
                        <a:rPr lang="en-GB" sz="1400" b="1" kern="1200" baseline="0" noProof="0" dirty="0" smtClean="0">
                          <a:solidFill>
                            <a:schemeClr val="accent3">
                              <a:lumMod val="50000"/>
                            </a:schemeClr>
                          </a:solidFill>
                          <a:latin typeface="Arial" pitchFamily="34" charset="0"/>
                          <a:cs typeface="Arial" pitchFamily="34" charset="0"/>
                        </a:rPr>
                        <a:t> </a:t>
                      </a:r>
                      <a:r>
                        <a:rPr lang="en-GB" sz="1400" b="1" kern="1200" noProof="0" dirty="0" smtClean="0">
                          <a:solidFill>
                            <a:schemeClr val="accent3">
                              <a:lumMod val="50000"/>
                            </a:schemeClr>
                          </a:solidFill>
                          <a:latin typeface="Arial" pitchFamily="34" charset="0"/>
                          <a:cs typeface="Arial" pitchFamily="34" charset="0"/>
                        </a:rPr>
                        <a:t>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rgbClr val="C00000"/>
                          </a:solidFill>
                          <a:latin typeface="Arial" pitchFamily="34" charset="0"/>
                          <a:cs typeface="Arial" pitchFamily="34" charset="0"/>
                        </a:rPr>
                        <a:t>03/2015</a:t>
                      </a:r>
                      <a:endParaRPr lang="en-GB" sz="1400" b="1" kern="1200" dirty="0">
                        <a:solidFill>
                          <a:srgbClr val="C00000"/>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chemeClr val="accent3">
                              <a:lumMod val="50000"/>
                            </a:schemeClr>
                          </a:solidFill>
                          <a:latin typeface="Arial" pitchFamily="34" charset="0"/>
                          <a:ea typeface="+mn-ea"/>
                          <a:cs typeface="Arial" pitchFamily="34" charset="0"/>
                        </a:rPr>
                        <a:t>12/2014</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SA1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horzOverflow="overflow"/>
                </a:tc>
              </a:tr>
              <a:tr h="598590">
                <a:tc>
                  <a:txBody>
                    <a:bodyPr/>
                    <a:lstStyle/>
                    <a:p>
                      <a:pPr marL="0" marR="0" lvl="0" indent="0" algn="l" defTabSz="914400" rtl="0" eaLnBrk="1" fontAlgn="base" latinLnBrk="0" hangingPunct="1">
                        <a:lnSpc>
                          <a:spcPct val="93000"/>
                        </a:lnSpc>
                        <a:spcBef>
                          <a:spcPct val="15000"/>
                        </a:spcBef>
                        <a:spcAft>
                          <a:spcPts val="60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Mission Critical Data Communications </a:t>
                      </a:r>
                    </a:p>
                  </a:txBody>
                  <a:tcPr marL="45735" marR="45735" marT="45617" marB="45617" anchor="ctr" horzOverflow="overflow"/>
                </a:tc>
                <a:tc>
                  <a:txBody>
                    <a:bodyPr/>
                    <a:lstStyle/>
                    <a:p>
                      <a:r>
                        <a:rPr lang="en-GB" sz="1400" b="1" kern="1200" dirty="0" smtClean="0">
                          <a:solidFill>
                            <a:schemeClr val="accent3">
                              <a:lumMod val="50000"/>
                            </a:schemeClr>
                          </a:solidFill>
                          <a:latin typeface="Arial" pitchFamily="34" charset="0"/>
                          <a:ea typeface="+mn-ea"/>
                          <a:cs typeface="Arial" pitchFamily="34" charset="0"/>
                          <a:sym typeface="Wingdings" pitchFamily="2" charset="2"/>
                        </a:rPr>
                        <a:t>SA#70 (12/2015)</a:t>
                      </a:r>
                      <a:endParaRPr lang="en-GB" sz="1400" b="1" kern="1200" baseline="0" dirty="0">
                        <a:solidFill>
                          <a:schemeClr val="accent3">
                            <a:lumMod val="50000"/>
                          </a:schemeClr>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cs typeface="Arial" pitchFamily="34" charset="0"/>
                        </a:rPr>
                        <a:t>0%</a:t>
                      </a:r>
                      <a:endParaRPr lang="en-GB" sz="1400" b="1" kern="1200" noProof="0" dirty="0" smtClean="0">
                        <a:solidFill>
                          <a:srgbClr val="C00000"/>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ea typeface="+mn-ea"/>
                          <a:cs typeface="Arial" pitchFamily="34" charset="0"/>
                        </a:rPr>
                        <a:t>-</a:t>
                      </a: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kern="1200" noProof="0" dirty="0" smtClean="0">
                          <a:solidFill>
                            <a:srgbClr val="C00000"/>
                          </a:solidFill>
                          <a:latin typeface="Arial" pitchFamily="34" charset="0"/>
                          <a:ea typeface="+mn-ea"/>
                          <a:cs typeface="Arial" pitchFamily="34" charset="0"/>
                        </a:rPr>
                        <a:t>New study item</a:t>
                      </a:r>
                    </a:p>
                  </a:txBody>
                  <a:tcPr marL="45727" marR="45727" marT="45609" marB="45609" anchor="ctr" horzOverflow="overflow">
                    <a:noFill/>
                  </a:tcPr>
                </a:tc>
              </a:tr>
            </a:tbl>
          </a:graphicData>
        </a:graphic>
      </p:graphicFrame>
      <p:graphicFrame>
        <p:nvGraphicFramePr>
          <p:cNvPr id="6" name="Content Placeholder 2"/>
          <p:cNvGraphicFramePr>
            <a:graphicFrameLocks/>
          </p:cNvGraphicFramePr>
          <p:nvPr>
            <p:extLst>
              <p:ext uri="{D42A27DB-BD31-4B8C-83A1-F6EECF244321}">
                <p14:modId xmlns:p14="http://schemas.microsoft.com/office/powerpoint/2010/main" val="436520895"/>
              </p:ext>
            </p:extLst>
          </p:nvPr>
        </p:nvGraphicFramePr>
        <p:xfrm>
          <a:off x="237762" y="2299848"/>
          <a:ext cx="8661399" cy="2141523"/>
        </p:xfrm>
        <a:graphic>
          <a:graphicData uri="http://schemas.openxmlformats.org/drawingml/2006/table">
            <a:tbl>
              <a:tblPr firstRow="1" bandRow="1">
                <a:tableStyleId>{8799B23B-EC83-4686-B30A-512413B5E67A}</a:tableStyleId>
              </a:tblPr>
              <a:tblGrid>
                <a:gridCol w="8661399"/>
              </a:tblGrid>
              <a:tr h="295962">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600" b="1" kern="1200" noProof="0" dirty="0" smtClean="0">
                          <a:solidFill>
                            <a:schemeClr val="accent3">
                              <a:lumMod val="50000"/>
                            </a:schemeClr>
                          </a:solidFill>
                          <a:latin typeface="Arial" pitchFamily="34" charset="0"/>
                          <a:cs typeface="Arial" pitchFamily="34" charset="0"/>
                        </a:rPr>
                        <a:t>Agenda item 16</a:t>
                      </a:r>
                      <a:endParaRPr lang="en-GB" sz="1600" b="1" kern="1200" noProof="0" dirty="0" smtClean="0">
                        <a:solidFill>
                          <a:schemeClr val="accent3">
                            <a:lumMod val="50000"/>
                          </a:schemeClr>
                        </a:solidFill>
                        <a:latin typeface="Arial" pitchFamily="34" charset="0"/>
                        <a:ea typeface="+mn-ea"/>
                        <a:cs typeface="Arial" pitchFamily="34" charset="0"/>
                      </a:endParaRPr>
                    </a:p>
                  </a:txBody>
                  <a:tcPr marL="45732" marR="45732" marT="45588" marB="45588" anchor="ctr" horzOverflow="overflow"/>
                </a:tc>
              </a:tr>
              <a:tr h="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100" b="1" kern="1200" noProof="0" dirty="0" smtClean="0">
                        <a:solidFill>
                          <a:schemeClr val="accent3">
                            <a:lumMod val="50000"/>
                          </a:schemeClr>
                        </a:solidFill>
                        <a:latin typeface="Arial" pitchFamily="34" charset="0"/>
                        <a:ea typeface="+mn-ea"/>
                        <a:cs typeface="Arial" pitchFamily="34" charset="0"/>
                      </a:endParaRPr>
                    </a:p>
                  </a:txBody>
                  <a:tcPr marL="0" marR="0" marT="0" marB="0" anchor="ctr" horzOverflow="overflow"/>
                </a:tc>
              </a:tr>
              <a:tr h="1798188">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kumimoji="0" lang="en-GB" sz="1600" b="1" u="none" strike="noStrike" kern="1200" cap="none" spc="0" normalizeH="0" baseline="0" noProof="0" dirty="0" smtClean="0">
                          <a:ln>
                            <a:noFill/>
                          </a:ln>
                          <a:solidFill>
                            <a:srgbClr val="C00000"/>
                          </a:solidFill>
                          <a:effectLst/>
                          <a:uLnTx/>
                          <a:uFillTx/>
                          <a:latin typeface="Arial" pitchFamily="34" charset="0"/>
                          <a:cs typeface="Arial" pitchFamily="34" charset="0"/>
                        </a:rPr>
                        <a:t>New Study Item presented to this plenary for approval (SP-150049 == S1-150298)</a:t>
                      </a:r>
                      <a:endParaRPr lang="en-GB" sz="1600" b="0" kern="1200" dirty="0" smtClean="0">
                        <a:solidFill>
                          <a:schemeClr val="accent3">
                            <a:lumMod val="50000"/>
                          </a:schemeClr>
                        </a:solidFill>
                        <a:latin typeface="Arial" pitchFamily="34" charset="0"/>
                        <a:ea typeface="+mn-ea"/>
                        <a:cs typeface="Arial" pitchFamily="34" charset="0"/>
                      </a:endParaRP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dirty="0" smtClean="0">
                          <a:solidFill>
                            <a:schemeClr val="accent3">
                              <a:lumMod val="50000"/>
                            </a:schemeClr>
                          </a:solidFill>
                          <a:latin typeface="Arial" pitchFamily="34" charset="0"/>
                          <a:ea typeface="+mn-ea"/>
                          <a:cs typeface="Arial" pitchFamily="34" charset="0"/>
                        </a:rPr>
                        <a:t>The objective is</a:t>
                      </a:r>
                      <a:r>
                        <a:rPr lang="en-GB" sz="1600" b="0" kern="1200" baseline="0" dirty="0" smtClean="0">
                          <a:solidFill>
                            <a:schemeClr val="accent3">
                              <a:lumMod val="50000"/>
                            </a:schemeClr>
                          </a:solidFill>
                          <a:latin typeface="Arial" pitchFamily="34" charset="0"/>
                          <a:ea typeface="+mn-ea"/>
                          <a:cs typeface="Arial" pitchFamily="34" charset="0"/>
                        </a:rPr>
                        <a:t> to study use cases and potential requirements for </a:t>
                      </a:r>
                      <a:r>
                        <a:rPr lang="en-GB" sz="1600" b="0" kern="1200" dirty="0" smtClean="0">
                          <a:solidFill>
                            <a:schemeClr val="accent3">
                              <a:lumMod val="50000"/>
                            </a:schemeClr>
                          </a:solidFill>
                          <a:latin typeface="Arial" pitchFamily="34" charset="0"/>
                          <a:ea typeface="+mn-ea"/>
                          <a:cs typeface="Arial" pitchFamily="34" charset="0"/>
                        </a:rPr>
                        <a:t>group-based data communications and for data transfer by dedicated Mission Critical applications.</a:t>
                      </a:r>
                      <a:r>
                        <a:rPr lang="en-GB" sz="1600" b="0" kern="1200" baseline="0" dirty="0" smtClean="0">
                          <a:solidFill>
                            <a:schemeClr val="accent3">
                              <a:lumMod val="50000"/>
                            </a:schemeClr>
                          </a:solidFill>
                          <a:latin typeface="Arial" pitchFamily="34" charset="0"/>
                          <a:ea typeface="+mn-ea"/>
                          <a:cs typeface="Arial" pitchFamily="34" charset="0"/>
                        </a:rPr>
                        <a:t> Media types include text-based messaging, multimedia messaging and file transfer (photo, non-real-time video file, map).</a:t>
                      </a:r>
                      <a:endParaRPr lang="en-GB" sz="1600" b="0" kern="1200" dirty="0" smtClean="0">
                        <a:solidFill>
                          <a:schemeClr val="accent3">
                            <a:lumMod val="50000"/>
                          </a:schemeClr>
                        </a:solidFill>
                        <a:latin typeface="Arial" pitchFamily="34" charset="0"/>
                        <a:ea typeface="+mn-ea"/>
                        <a:cs typeface="Arial" pitchFamily="34" charset="0"/>
                      </a:endParaRPr>
                    </a:p>
                  </a:txBody>
                  <a:tcPr marL="45728" marR="45728" marT="45644" marB="45644" anchor="ctr"/>
                </a:tc>
              </a:tr>
            </a:tbl>
          </a:graphicData>
        </a:graphic>
      </p:graphicFrame>
    </p:spTree>
    <p:extLst>
      <p:ext uri="{BB962C8B-B14F-4D97-AF65-F5344CB8AC3E}">
        <p14:creationId xmlns:p14="http://schemas.microsoft.com/office/powerpoint/2010/main" val="3561749154"/>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GB" dirty="0" smtClean="0"/>
              <a:t>FS_SMARTER</a:t>
            </a:r>
          </a:p>
        </p:txBody>
      </p:sp>
      <p:graphicFrame>
        <p:nvGraphicFramePr>
          <p:cNvPr id="5" name="Content Placeholder 2"/>
          <p:cNvGraphicFramePr>
            <a:graphicFrameLocks/>
          </p:cNvGraphicFramePr>
          <p:nvPr>
            <p:extLst>
              <p:ext uri="{D42A27DB-BD31-4B8C-83A1-F6EECF244321}">
                <p14:modId xmlns:p14="http://schemas.microsoft.com/office/powerpoint/2010/main" val="1979220846"/>
              </p:ext>
            </p:extLst>
          </p:nvPr>
        </p:nvGraphicFramePr>
        <p:xfrm>
          <a:off x="241300" y="1362075"/>
          <a:ext cx="8663225" cy="946800"/>
        </p:xfrm>
        <a:graphic>
          <a:graphicData uri="http://schemas.openxmlformats.org/drawingml/2006/table">
            <a:tbl>
              <a:tblPr firstRow="1" bandRow="1">
                <a:tableStyleId>{8799B23B-EC83-4686-B30A-512413B5E67A}</a:tableStyleId>
              </a:tblPr>
              <a:tblGrid>
                <a:gridCol w="3138858"/>
                <a:gridCol w="1795573"/>
                <a:gridCol w="780445"/>
                <a:gridCol w="780445"/>
                <a:gridCol w="2167904"/>
              </a:tblGrid>
              <a:tr h="34821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Study</a:t>
                      </a:r>
                      <a:r>
                        <a:rPr lang="en-GB" sz="1400" b="1" kern="1200" baseline="0" noProof="0" dirty="0" smtClean="0">
                          <a:solidFill>
                            <a:schemeClr val="accent3">
                              <a:lumMod val="50000"/>
                            </a:schemeClr>
                          </a:solidFill>
                          <a:latin typeface="Arial" pitchFamily="34" charset="0"/>
                          <a:cs typeface="Arial" pitchFamily="34" charset="0"/>
                        </a:rPr>
                        <a:t> </a:t>
                      </a:r>
                      <a:r>
                        <a:rPr lang="en-GB" sz="1400" b="1" kern="1200" noProof="0" dirty="0" smtClean="0">
                          <a:solidFill>
                            <a:schemeClr val="accent3">
                              <a:lumMod val="50000"/>
                            </a:schemeClr>
                          </a:solidFill>
                          <a:latin typeface="Arial" pitchFamily="34" charset="0"/>
                          <a:cs typeface="Arial" pitchFamily="34" charset="0"/>
                        </a:rPr>
                        <a:t>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rgbClr val="C00000"/>
                          </a:solidFill>
                          <a:latin typeface="Arial" pitchFamily="34" charset="0"/>
                          <a:cs typeface="Arial" pitchFamily="34" charset="0"/>
                        </a:rPr>
                        <a:t>03/2015</a:t>
                      </a:r>
                      <a:endParaRPr lang="en-GB" sz="1400" b="1" kern="1200" dirty="0">
                        <a:solidFill>
                          <a:srgbClr val="C00000"/>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chemeClr val="accent3">
                              <a:lumMod val="50000"/>
                            </a:schemeClr>
                          </a:solidFill>
                          <a:latin typeface="Arial" pitchFamily="34" charset="0"/>
                          <a:ea typeface="+mn-ea"/>
                          <a:cs typeface="Arial" pitchFamily="34" charset="0"/>
                        </a:rPr>
                        <a:t>12/2014</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SA1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horzOverflow="overflow"/>
                </a:tc>
              </a:tr>
              <a:tr h="598590">
                <a:tc>
                  <a:txBody>
                    <a:bodyPr/>
                    <a:lstStyle/>
                    <a:p>
                      <a:pPr marL="0" marR="0" lvl="0" indent="0" algn="l" defTabSz="914400" rtl="0" eaLnBrk="1" fontAlgn="base" latinLnBrk="0" hangingPunct="1">
                        <a:lnSpc>
                          <a:spcPct val="93000"/>
                        </a:lnSpc>
                        <a:spcBef>
                          <a:spcPct val="15000"/>
                        </a:spcBef>
                        <a:spcAft>
                          <a:spcPts val="60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New Services and Markets Technology Enablers</a:t>
                      </a:r>
                    </a:p>
                  </a:txBody>
                  <a:tcPr marL="45735" marR="45735" marT="45617" marB="45617" anchor="ctr" horzOverflow="overflow"/>
                </a:tc>
                <a:tc>
                  <a:txBody>
                    <a:bodyPr/>
                    <a:lstStyle/>
                    <a:p>
                      <a:r>
                        <a:rPr lang="en-GB" sz="1400" b="1" kern="1200" dirty="0" smtClean="0">
                          <a:solidFill>
                            <a:schemeClr val="accent3">
                              <a:lumMod val="50000"/>
                            </a:schemeClr>
                          </a:solidFill>
                          <a:latin typeface="Arial" pitchFamily="34" charset="0"/>
                          <a:ea typeface="+mn-ea"/>
                          <a:cs typeface="Arial" pitchFamily="34" charset="0"/>
                          <a:sym typeface="Wingdings" pitchFamily="2" charset="2"/>
                        </a:rPr>
                        <a:t>SA#71 (03/2016)</a:t>
                      </a:r>
                      <a:endParaRPr lang="en-GB" sz="1400" b="1" kern="1200" baseline="0" dirty="0">
                        <a:solidFill>
                          <a:schemeClr val="accent3">
                            <a:lumMod val="50000"/>
                          </a:schemeClr>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cs typeface="Arial" pitchFamily="34" charset="0"/>
                        </a:rPr>
                        <a:t>0%</a:t>
                      </a:r>
                      <a:endParaRPr lang="en-GB" sz="1400" b="1" kern="1200" noProof="0" dirty="0" smtClean="0">
                        <a:solidFill>
                          <a:srgbClr val="C00000"/>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ea typeface="+mn-ea"/>
                          <a:cs typeface="Arial" pitchFamily="34" charset="0"/>
                        </a:rPr>
                        <a:t>-</a:t>
                      </a: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kern="1200" noProof="0" dirty="0" smtClean="0">
                          <a:solidFill>
                            <a:srgbClr val="C00000"/>
                          </a:solidFill>
                          <a:latin typeface="Arial" pitchFamily="34" charset="0"/>
                          <a:ea typeface="+mn-ea"/>
                          <a:cs typeface="Arial" pitchFamily="34" charset="0"/>
                        </a:rPr>
                        <a:t>New study item</a:t>
                      </a:r>
                    </a:p>
                  </a:txBody>
                  <a:tcPr marL="45727" marR="45727" marT="45609" marB="45609" anchor="ctr" horzOverflow="overflow">
                    <a:noFill/>
                  </a:tcPr>
                </a:tc>
              </a:tr>
            </a:tbl>
          </a:graphicData>
        </a:graphic>
      </p:graphicFrame>
      <p:graphicFrame>
        <p:nvGraphicFramePr>
          <p:cNvPr id="6" name="Content Placeholder 2"/>
          <p:cNvGraphicFramePr>
            <a:graphicFrameLocks/>
          </p:cNvGraphicFramePr>
          <p:nvPr>
            <p:extLst>
              <p:ext uri="{D42A27DB-BD31-4B8C-83A1-F6EECF244321}">
                <p14:modId xmlns:p14="http://schemas.microsoft.com/office/powerpoint/2010/main" val="3441372285"/>
              </p:ext>
            </p:extLst>
          </p:nvPr>
        </p:nvGraphicFramePr>
        <p:xfrm>
          <a:off x="237762" y="2299848"/>
          <a:ext cx="8661399" cy="4127077"/>
        </p:xfrm>
        <a:graphic>
          <a:graphicData uri="http://schemas.openxmlformats.org/drawingml/2006/table">
            <a:tbl>
              <a:tblPr firstRow="1" bandRow="1">
                <a:tableStyleId>{8799B23B-EC83-4686-B30A-512413B5E67A}</a:tableStyleId>
              </a:tblPr>
              <a:tblGrid>
                <a:gridCol w="8661399"/>
              </a:tblGrid>
              <a:tr h="395849">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600" b="1" kern="1200" noProof="0" dirty="0" smtClean="0">
                          <a:solidFill>
                            <a:schemeClr val="accent3">
                              <a:lumMod val="50000"/>
                            </a:schemeClr>
                          </a:solidFill>
                          <a:latin typeface="Arial" pitchFamily="34" charset="0"/>
                          <a:cs typeface="Arial" pitchFamily="34" charset="0"/>
                        </a:rPr>
                        <a:t>Agenda item 16</a:t>
                      </a:r>
                      <a:endParaRPr lang="en-GB" sz="1600" b="1" kern="1200" noProof="0" dirty="0" smtClean="0">
                        <a:solidFill>
                          <a:schemeClr val="accent3">
                            <a:lumMod val="50000"/>
                          </a:schemeClr>
                        </a:solidFill>
                        <a:latin typeface="Arial" pitchFamily="34" charset="0"/>
                        <a:ea typeface="+mn-ea"/>
                        <a:cs typeface="Arial" pitchFamily="34" charset="0"/>
                      </a:endParaRPr>
                    </a:p>
                  </a:txBody>
                  <a:tcPr marL="45732" marR="45732" marT="45588" marB="45588" anchor="ctr" horzOverflow="overflow"/>
                </a:tc>
              </a:tr>
              <a:tr h="31624">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100" b="1" kern="1200" noProof="0" dirty="0" smtClean="0">
                        <a:solidFill>
                          <a:schemeClr val="accent3">
                            <a:lumMod val="50000"/>
                          </a:schemeClr>
                        </a:solidFill>
                        <a:latin typeface="Arial" pitchFamily="34" charset="0"/>
                        <a:ea typeface="+mn-ea"/>
                        <a:cs typeface="Arial" pitchFamily="34" charset="0"/>
                      </a:endParaRPr>
                    </a:p>
                  </a:txBody>
                  <a:tcPr marL="0" marR="0" marT="0" marB="0" anchor="ctr" horzOverflow="overflow"/>
                </a:tc>
              </a:tr>
              <a:tr h="3699604">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kumimoji="0" lang="en-GB" sz="1600" b="1" u="none" strike="noStrike" kern="1200" cap="none" spc="0" normalizeH="0" baseline="0" noProof="0" dirty="0" smtClean="0">
                          <a:ln>
                            <a:noFill/>
                          </a:ln>
                          <a:solidFill>
                            <a:srgbClr val="C00000"/>
                          </a:solidFill>
                          <a:effectLst/>
                          <a:uLnTx/>
                          <a:uFillTx/>
                          <a:latin typeface="Arial" pitchFamily="34" charset="0"/>
                          <a:cs typeface="Arial" pitchFamily="34" charset="0"/>
                        </a:rPr>
                        <a:t>New Study Item presented to this plenary for approval (SP-150050 == S1-150300)</a:t>
                      </a:r>
                      <a:endParaRPr lang="en-GB" sz="1600" b="0" kern="1200" dirty="0" smtClean="0">
                        <a:solidFill>
                          <a:schemeClr val="accent3">
                            <a:lumMod val="50000"/>
                          </a:schemeClr>
                        </a:solidFill>
                        <a:latin typeface="Arial" pitchFamily="34" charset="0"/>
                        <a:ea typeface="+mn-ea"/>
                        <a:cs typeface="Arial" pitchFamily="34" charset="0"/>
                      </a:endParaRP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dirty="0" smtClean="0">
                          <a:solidFill>
                            <a:schemeClr val="accent3">
                              <a:lumMod val="50000"/>
                            </a:schemeClr>
                          </a:solidFill>
                          <a:latin typeface="Arial" pitchFamily="34" charset="0"/>
                          <a:ea typeface="+mn-ea"/>
                          <a:cs typeface="Arial" pitchFamily="34" charset="0"/>
                        </a:rPr>
                        <a:t>The objectives of this study item include:</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lang="en-GB" sz="1600" b="0" kern="1200" baseline="0" dirty="0" smtClean="0">
                          <a:solidFill>
                            <a:schemeClr val="accent3">
                              <a:lumMod val="50000"/>
                            </a:schemeClr>
                          </a:solidFill>
                          <a:latin typeface="Arial" pitchFamily="34" charset="0"/>
                          <a:ea typeface="+mn-ea"/>
                          <a:cs typeface="Arial" pitchFamily="34" charset="0"/>
                        </a:rPr>
                        <a:t>development of use cases and potential requirements to enable 3GPP network operators to support the needs of new services and markets</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lang="en-GB" sz="1600" b="0" kern="1200" baseline="0" dirty="0" smtClean="0">
                          <a:solidFill>
                            <a:schemeClr val="accent3">
                              <a:lumMod val="50000"/>
                            </a:schemeClr>
                          </a:solidFill>
                          <a:latin typeface="Arial" pitchFamily="34" charset="0"/>
                          <a:ea typeface="+mn-ea"/>
                          <a:cs typeface="Arial" pitchFamily="34" charset="0"/>
                        </a:rPr>
                        <a:t>analysis of legacy services and requirements from the existing 3GPP systems that need to be supported</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1" kern="1200" baseline="0" dirty="0" smtClean="0">
                          <a:solidFill>
                            <a:schemeClr val="accent3">
                              <a:lumMod val="50000"/>
                            </a:schemeClr>
                          </a:solidFill>
                          <a:latin typeface="Arial" pitchFamily="34" charset="0"/>
                          <a:ea typeface="+mn-ea"/>
                          <a:cs typeface="Arial" pitchFamily="34" charset="0"/>
                        </a:rPr>
                        <a:t>It is foreseen that this work will need to be done in phases:</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lang="en-GB" sz="1600" b="0" kern="1200" baseline="0" dirty="0" smtClean="0">
                          <a:solidFill>
                            <a:schemeClr val="accent3">
                              <a:lumMod val="50000"/>
                            </a:schemeClr>
                          </a:solidFill>
                          <a:latin typeface="Arial" pitchFamily="34" charset="0"/>
                          <a:ea typeface="+mn-ea"/>
                          <a:cs typeface="Arial" pitchFamily="34" charset="0"/>
                        </a:rPr>
                        <a:t>the target completion date above is for Phase 1</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lang="en-GB" sz="1600" b="0" kern="1200" baseline="0" dirty="0" smtClean="0">
                          <a:solidFill>
                            <a:schemeClr val="accent3">
                              <a:lumMod val="50000"/>
                            </a:schemeClr>
                          </a:solidFill>
                          <a:latin typeface="Arial" pitchFamily="34" charset="0"/>
                          <a:ea typeface="+mn-ea"/>
                          <a:cs typeface="Arial" pitchFamily="34" charset="0"/>
                        </a:rPr>
                        <a:t>see S1-150300 for details</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1" kern="1200" baseline="0" dirty="0" smtClean="0">
                          <a:solidFill>
                            <a:schemeClr val="accent3">
                              <a:lumMod val="50000"/>
                            </a:schemeClr>
                          </a:solidFill>
                          <a:latin typeface="Arial" pitchFamily="34" charset="0"/>
                          <a:ea typeface="+mn-ea"/>
                          <a:cs typeface="Arial" pitchFamily="34" charset="0"/>
                        </a:rPr>
                        <a:t>Note that for the target completion date, there could be a dependency on the RAN/SA discussion of the 5G work timeline</a:t>
                      </a:r>
                    </a:p>
                  </a:txBody>
                  <a:tcPr marL="45728" marR="45728" marT="45644" marB="45644" anchor="ctr"/>
                </a:tc>
              </a:tr>
            </a:tbl>
          </a:graphicData>
        </a:graphic>
      </p:graphicFrame>
    </p:spTree>
    <p:extLst>
      <p:ext uri="{BB962C8B-B14F-4D97-AF65-F5344CB8AC3E}">
        <p14:creationId xmlns:p14="http://schemas.microsoft.com/office/powerpoint/2010/main" val="616743835"/>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GB" dirty="0" smtClean="0"/>
              <a:t>FS_V2XLTE (1)</a:t>
            </a:r>
          </a:p>
        </p:txBody>
      </p:sp>
      <p:graphicFrame>
        <p:nvGraphicFramePr>
          <p:cNvPr id="5" name="Content Placeholder 2"/>
          <p:cNvGraphicFramePr>
            <a:graphicFrameLocks/>
          </p:cNvGraphicFramePr>
          <p:nvPr>
            <p:extLst>
              <p:ext uri="{D42A27DB-BD31-4B8C-83A1-F6EECF244321}">
                <p14:modId xmlns:p14="http://schemas.microsoft.com/office/powerpoint/2010/main" val="678202855"/>
              </p:ext>
            </p:extLst>
          </p:nvPr>
        </p:nvGraphicFramePr>
        <p:xfrm>
          <a:off x="241300" y="1362075"/>
          <a:ext cx="8663225" cy="946800"/>
        </p:xfrm>
        <a:graphic>
          <a:graphicData uri="http://schemas.openxmlformats.org/drawingml/2006/table">
            <a:tbl>
              <a:tblPr firstRow="1" bandRow="1">
                <a:tableStyleId>{8799B23B-EC83-4686-B30A-512413B5E67A}</a:tableStyleId>
              </a:tblPr>
              <a:tblGrid>
                <a:gridCol w="3138858"/>
                <a:gridCol w="1795573"/>
                <a:gridCol w="780445"/>
                <a:gridCol w="780445"/>
                <a:gridCol w="2167904"/>
              </a:tblGrid>
              <a:tr h="34821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Study</a:t>
                      </a:r>
                      <a:r>
                        <a:rPr lang="en-GB" sz="1400" b="1" kern="1200" baseline="0" noProof="0" dirty="0" smtClean="0">
                          <a:solidFill>
                            <a:schemeClr val="accent3">
                              <a:lumMod val="50000"/>
                            </a:schemeClr>
                          </a:solidFill>
                          <a:latin typeface="Arial" pitchFamily="34" charset="0"/>
                          <a:cs typeface="Arial" pitchFamily="34" charset="0"/>
                        </a:rPr>
                        <a:t> </a:t>
                      </a:r>
                      <a:r>
                        <a:rPr lang="en-GB" sz="1400" b="1" kern="1200" noProof="0" dirty="0" smtClean="0">
                          <a:solidFill>
                            <a:schemeClr val="accent3">
                              <a:lumMod val="50000"/>
                            </a:schemeClr>
                          </a:solidFill>
                          <a:latin typeface="Arial" pitchFamily="34" charset="0"/>
                          <a:cs typeface="Arial" pitchFamily="34" charset="0"/>
                        </a:rPr>
                        <a:t>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rgbClr val="C00000"/>
                          </a:solidFill>
                          <a:latin typeface="Arial" pitchFamily="34" charset="0"/>
                          <a:cs typeface="Arial" pitchFamily="34" charset="0"/>
                        </a:rPr>
                        <a:t>03/2015</a:t>
                      </a:r>
                      <a:endParaRPr lang="en-GB" sz="1400" b="1" kern="1200" dirty="0">
                        <a:solidFill>
                          <a:srgbClr val="C00000"/>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chemeClr val="accent3">
                              <a:lumMod val="50000"/>
                            </a:schemeClr>
                          </a:solidFill>
                          <a:latin typeface="Arial" pitchFamily="34" charset="0"/>
                          <a:ea typeface="+mn-ea"/>
                          <a:cs typeface="Arial" pitchFamily="34" charset="0"/>
                        </a:rPr>
                        <a:t>12/2014</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SA1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horzOverflow="overflow"/>
                </a:tc>
              </a:tr>
              <a:tr h="598590">
                <a:tc>
                  <a:txBody>
                    <a:bodyPr/>
                    <a:lstStyle/>
                    <a:p>
                      <a:pPr marL="0" marR="0" lvl="0" indent="0" algn="l" defTabSz="914400" rtl="0" eaLnBrk="1" fontAlgn="base" latinLnBrk="0" hangingPunct="1">
                        <a:lnSpc>
                          <a:spcPct val="93000"/>
                        </a:lnSpc>
                        <a:spcBef>
                          <a:spcPct val="15000"/>
                        </a:spcBef>
                        <a:spcAft>
                          <a:spcPts val="60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LTE support for V2X services</a:t>
                      </a:r>
                    </a:p>
                  </a:txBody>
                  <a:tcPr marL="45735" marR="45735" marT="45617" marB="45617" anchor="ctr" horzOverflow="overflow"/>
                </a:tc>
                <a:tc>
                  <a:txBody>
                    <a:bodyPr/>
                    <a:lstStyle/>
                    <a:p>
                      <a:r>
                        <a:rPr lang="en-GB" sz="1400" b="1" kern="1200" dirty="0" smtClean="0">
                          <a:solidFill>
                            <a:schemeClr val="accent3">
                              <a:lumMod val="50000"/>
                            </a:schemeClr>
                          </a:solidFill>
                          <a:latin typeface="Arial" pitchFamily="34" charset="0"/>
                          <a:ea typeface="+mn-ea"/>
                          <a:cs typeface="Arial" pitchFamily="34" charset="0"/>
                          <a:sym typeface="Wingdings" pitchFamily="2" charset="2"/>
                        </a:rPr>
                        <a:t>SA#70 (12/2015)</a:t>
                      </a:r>
                      <a:endParaRPr lang="en-GB" sz="1400" b="1" kern="1200" baseline="0" dirty="0">
                        <a:solidFill>
                          <a:schemeClr val="accent3">
                            <a:lumMod val="50000"/>
                          </a:schemeClr>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cs typeface="Arial" pitchFamily="34" charset="0"/>
                        </a:rPr>
                        <a:t>25%</a:t>
                      </a:r>
                      <a:endParaRPr lang="en-GB" sz="1400" b="1" kern="1200" noProof="0" dirty="0" smtClean="0">
                        <a:solidFill>
                          <a:srgbClr val="C00000"/>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ea typeface="+mn-ea"/>
                          <a:cs typeface="Arial" pitchFamily="34" charset="0"/>
                        </a:rPr>
                        <a:t>-</a:t>
                      </a: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kern="1200" noProof="0" dirty="0" smtClean="0">
                          <a:solidFill>
                            <a:srgbClr val="C00000"/>
                          </a:solidFill>
                          <a:latin typeface="Arial" pitchFamily="34" charset="0"/>
                          <a:ea typeface="+mn-ea"/>
                          <a:cs typeface="Arial" pitchFamily="34" charset="0"/>
                        </a:rPr>
                        <a:t>New study item</a:t>
                      </a:r>
                    </a:p>
                  </a:txBody>
                  <a:tcPr marL="45727" marR="45727" marT="45609" marB="45609" anchor="ctr" horzOverflow="overflow">
                    <a:noFill/>
                  </a:tcPr>
                </a:tc>
              </a:tr>
            </a:tbl>
          </a:graphicData>
        </a:graphic>
      </p:graphicFrame>
      <p:graphicFrame>
        <p:nvGraphicFramePr>
          <p:cNvPr id="6" name="Content Placeholder 2"/>
          <p:cNvGraphicFramePr>
            <a:graphicFrameLocks/>
          </p:cNvGraphicFramePr>
          <p:nvPr>
            <p:extLst>
              <p:ext uri="{D42A27DB-BD31-4B8C-83A1-F6EECF244321}">
                <p14:modId xmlns:p14="http://schemas.microsoft.com/office/powerpoint/2010/main" val="3522453314"/>
              </p:ext>
            </p:extLst>
          </p:nvPr>
        </p:nvGraphicFramePr>
        <p:xfrm>
          <a:off x="237762" y="2299849"/>
          <a:ext cx="8661399" cy="4072782"/>
        </p:xfrm>
        <a:graphic>
          <a:graphicData uri="http://schemas.openxmlformats.org/drawingml/2006/table">
            <a:tbl>
              <a:tblPr firstRow="1" bandRow="1">
                <a:tableStyleId>{8799B23B-EC83-4686-B30A-512413B5E67A}</a:tableStyleId>
              </a:tblPr>
              <a:tblGrid>
                <a:gridCol w="8661399"/>
              </a:tblGrid>
              <a:tr h="29966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600" b="1" kern="1200" noProof="0" dirty="0" smtClean="0">
                          <a:solidFill>
                            <a:schemeClr val="accent3">
                              <a:lumMod val="50000"/>
                            </a:schemeClr>
                          </a:solidFill>
                          <a:latin typeface="Arial" pitchFamily="34" charset="0"/>
                          <a:cs typeface="Arial" pitchFamily="34" charset="0"/>
                        </a:rPr>
                        <a:t>Agenda item 16</a:t>
                      </a:r>
                      <a:endParaRPr lang="en-GB" sz="1600" b="1" kern="1200" noProof="0" dirty="0" smtClean="0">
                        <a:solidFill>
                          <a:schemeClr val="accent3">
                            <a:lumMod val="50000"/>
                          </a:schemeClr>
                        </a:solidFill>
                        <a:latin typeface="Arial" pitchFamily="34" charset="0"/>
                        <a:ea typeface="+mn-ea"/>
                        <a:cs typeface="Arial" pitchFamily="34" charset="0"/>
                      </a:endParaRPr>
                    </a:p>
                  </a:txBody>
                  <a:tcPr marL="45732" marR="45732" marT="45588" marB="45588" anchor="ctr" horzOverflow="overflow"/>
                </a:tc>
              </a:tr>
              <a:tr h="31824">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100" b="1" kern="1200" noProof="0" dirty="0" smtClean="0">
                        <a:solidFill>
                          <a:schemeClr val="accent3">
                            <a:lumMod val="50000"/>
                          </a:schemeClr>
                        </a:solidFill>
                        <a:latin typeface="Arial" pitchFamily="34" charset="0"/>
                        <a:ea typeface="+mn-ea"/>
                        <a:cs typeface="Arial" pitchFamily="34" charset="0"/>
                      </a:endParaRPr>
                    </a:p>
                  </a:txBody>
                  <a:tcPr marL="0" marR="0" marT="0" marB="0" anchor="ctr" horzOverflow="overflow"/>
                </a:tc>
              </a:tr>
              <a:tr h="3723023">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kumimoji="0" lang="en-GB" sz="1600" b="1" u="none" strike="noStrike" kern="1200" cap="none" spc="0" normalizeH="0" baseline="0" noProof="0" dirty="0" smtClean="0">
                          <a:ln>
                            <a:noFill/>
                          </a:ln>
                          <a:solidFill>
                            <a:srgbClr val="C00000"/>
                          </a:solidFill>
                          <a:effectLst/>
                          <a:uLnTx/>
                          <a:uFillTx/>
                          <a:latin typeface="Arial" pitchFamily="34" charset="0"/>
                          <a:cs typeface="Arial" pitchFamily="34" charset="0"/>
                        </a:rPr>
                        <a:t>New Study Item presented to this plenary for approval (SP-150051 == S1-150284)</a:t>
                      </a:r>
                      <a:endParaRPr lang="en-GB" sz="1600" b="0" kern="1200" dirty="0" smtClean="0">
                        <a:solidFill>
                          <a:schemeClr val="accent3">
                            <a:lumMod val="50000"/>
                          </a:schemeClr>
                        </a:solidFill>
                        <a:latin typeface="Arial" pitchFamily="34" charset="0"/>
                        <a:ea typeface="+mn-ea"/>
                        <a:cs typeface="Arial" pitchFamily="34" charset="0"/>
                      </a:endParaRP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dirty="0" smtClean="0">
                          <a:solidFill>
                            <a:schemeClr val="accent3">
                              <a:lumMod val="50000"/>
                            </a:schemeClr>
                          </a:solidFill>
                          <a:latin typeface="Arial" pitchFamily="34" charset="0"/>
                          <a:ea typeface="+mn-ea"/>
                          <a:cs typeface="Arial" pitchFamily="34" charset="0"/>
                        </a:rPr>
                        <a:t>The objective is to study use cases and potential requirements for </a:t>
                      </a:r>
                      <a:r>
                        <a:rPr lang="en-GB" sz="1600" b="0" kern="1200" baseline="0" dirty="0" smtClean="0">
                          <a:solidFill>
                            <a:schemeClr val="accent3">
                              <a:lumMod val="50000"/>
                            </a:schemeClr>
                          </a:solidFill>
                          <a:latin typeface="Arial" pitchFamily="34" charset="0"/>
                          <a:ea typeface="+mn-ea"/>
                          <a:cs typeface="Arial" pitchFamily="34" charset="0"/>
                        </a:rPr>
                        <a:t>LTE-based communication between</a:t>
                      </a:r>
                      <a:r>
                        <a:rPr lang="en-GB" sz="1600" b="0" kern="1200" dirty="0" smtClean="0">
                          <a:solidFill>
                            <a:schemeClr val="accent3">
                              <a:lumMod val="50000"/>
                            </a:schemeClr>
                          </a:solidFill>
                          <a:latin typeface="Arial" pitchFamily="34" charset="0"/>
                          <a:ea typeface="+mn-ea"/>
                          <a:cs typeface="Arial" pitchFamily="34" charset="0"/>
                        </a:rPr>
                        <a:t>:</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lang="en-GB" sz="1600" b="0" kern="1200" baseline="0" dirty="0" smtClean="0">
                          <a:solidFill>
                            <a:schemeClr val="accent3">
                              <a:lumMod val="50000"/>
                            </a:schemeClr>
                          </a:solidFill>
                          <a:latin typeface="Arial" pitchFamily="34" charset="0"/>
                          <a:ea typeface="+mn-ea"/>
                          <a:cs typeface="Arial" pitchFamily="34" charset="0"/>
                        </a:rPr>
                        <a:t>vehicles (V2V)</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lang="en-GB" sz="1600" b="0" kern="1200" baseline="0" dirty="0" smtClean="0">
                          <a:solidFill>
                            <a:schemeClr val="accent3">
                              <a:lumMod val="50000"/>
                            </a:schemeClr>
                          </a:solidFill>
                          <a:latin typeface="Arial" pitchFamily="34" charset="0"/>
                          <a:ea typeface="+mn-ea"/>
                          <a:cs typeface="Arial" pitchFamily="34" charset="0"/>
                        </a:rPr>
                        <a:t>a vehicle and a device carried by an individual, e.g. handheld terminal carried by a pedestrian, cyclist, driver or passenger (V2P)</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lang="en-GB" sz="1600" b="0" kern="1200" baseline="0" dirty="0" smtClean="0">
                          <a:solidFill>
                            <a:schemeClr val="accent3">
                              <a:lumMod val="50000"/>
                            </a:schemeClr>
                          </a:solidFill>
                          <a:latin typeface="Arial" pitchFamily="34" charset="0"/>
                          <a:ea typeface="+mn-ea"/>
                          <a:cs typeface="Arial" pitchFamily="34" charset="0"/>
                        </a:rPr>
                        <a:t>a vehicle and a roadside unit (V2I)</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dirty="0" smtClean="0">
                          <a:solidFill>
                            <a:schemeClr val="accent3">
                              <a:lumMod val="50000"/>
                            </a:schemeClr>
                          </a:solidFill>
                          <a:latin typeface="Arial" pitchFamily="34" charset="0"/>
                          <a:ea typeface="+mn-ea"/>
                          <a:cs typeface="Arial" pitchFamily="34" charset="0"/>
                        </a:rPr>
                        <a:t>The study also aims to take into account V2X services and parameters defined in other SDOs (e.g. ETSI ITS, US SAE) or related governmental agencies</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endParaRPr lang="en-GB" sz="1600" b="0" kern="1200" dirty="0" smtClean="0">
                        <a:solidFill>
                          <a:schemeClr val="accent3">
                            <a:lumMod val="50000"/>
                          </a:schemeClr>
                        </a:solidFill>
                        <a:latin typeface="Arial" pitchFamily="34" charset="0"/>
                        <a:ea typeface="+mn-ea"/>
                        <a:cs typeface="Arial" pitchFamily="34" charset="0"/>
                      </a:endParaRP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dirty="0" smtClean="0">
                          <a:solidFill>
                            <a:schemeClr val="accent3">
                              <a:lumMod val="50000"/>
                            </a:schemeClr>
                          </a:solidFill>
                          <a:latin typeface="Arial" pitchFamily="34" charset="0"/>
                          <a:ea typeface="+mn-ea"/>
                          <a:cs typeface="Arial" pitchFamily="34" charset="0"/>
                        </a:rPr>
                        <a:t>Continued</a:t>
                      </a:r>
                      <a:r>
                        <a:rPr lang="en-GB" sz="1600" b="0" kern="1200" baseline="0" dirty="0" smtClean="0">
                          <a:solidFill>
                            <a:schemeClr val="accent3">
                              <a:lumMod val="50000"/>
                            </a:schemeClr>
                          </a:solidFill>
                          <a:latin typeface="Arial" pitchFamily="34" charset="0"/>
                          <a:ea typeface="+mn-ea"/>
                          <a:cs typeface="Arial" pitchFamily="34" charset="0"/>
                        </a:rPr>
                        <a:t> on next page…</a:t>
                      </a:r>
                      <a:endParaRPr lang="en-GB" sz="1600" b="0" kern="1200" dirty="0" smtClean="0">
                        <a:solidFill>
                          <a:schemeClr val="accent3">
                            <a:lumMod val="50000"/>
                          </a:schemeClr>
                        </a:solidFill>
                        <a:latin typeface="Arial" pitchFamily="34" charset="0"/>
                        <a:ea typeface="+mn-ea"/>
                        <a:cs typeface="Arial" pitchFamily="34" charset="0"/>
                      </a:endParaRPr>
                    </a:p>
                  </a:txBody>
                  <a:tcPr marL="45728" marR="45728" marT="45644" marB="45644" anchor="ctr"/>
                </a:tc>
              </a:tr>
            </a:tbl>
          </a:graphicData>
        </a:graphic>
      </p:graphicFrame>
    </p:spTree>
    <p:extLst>
      <p:ext uri="{BB962C8B-B14F-4D97-AF65-F5344CB8AC3E}">
        <p14:creationId xmlns:p14="http://schemas.microsoft.com/office/powerpoint/2010/main" val="849663825"/>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GB" dirty="0" smtClean="0"/>
              <a:t>FS_V2XLTE (2)</a:t>
            </a:r>
          </a:p>
        </p:txBody>
      </p:sp>
      <p:graphicFrame>
        <p:nvGraphicFramePr>
          <p:cNvPr id="5" name="Content Placeholder 2"/>
          <p:cNvGraphicFramePr>
            <a:graphicFrameLocks/>
          </p:cNvGraphicFramePr>
          <p:nvPr>
            <p:extLst>
              <p:ext uri="{D42A27DB-BD31-4B8C-83A1-F6EECF244321}">
                <p14:modId xmlns:p14="http://schemas.microsoft.com/office/powerpoint/2010/main" val="3201435352"/>
              </p:ext>
            </p:extLst>
          </p:nvPr>
        </p:nvGraphicFramePr>
        <p:xfrm>
          <a:off x="241300" y="1362075"/>
          <a:ext cx="8663225" cy="946800"/>
        </p:xfrm>
        <a:graphic>
          <a:graphicData uri="http://schemas.openxmlformats.org/drawingml/2006/table">
            <a:tbl>
              <a:tblPr firstRow="1" bandRow="1">
                <a:tableStyleId>{8799B23B-EC83-4686-B30A-512413B5E67A}</a:tableStyleId>
              </a:tblPr>
              <a:tblGrid>
                <a:gridCol w="3138858"/>
                <a:gridCol w="1795573"/>
                <a:gridCol w="780445"/>
                <a:gridCol w="780445"/>
                <a:gridCol w="2167904"/>
              </a:tblGrid>
              <a:tr h="34821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Study</a:t>
                      </a:r>
                      <a:r>
                        <a:rPr lang="en-GB" sz="1400" b="1" kern="1200" baseline="0" noProof="0" dirty="0" smtClean="0">
                          <a:solidFill>
                            <a:schemeClr val="accent3">
                              <a:lumMod val="50000"/>
                            </a:schemeClr>
                          </a:solidFill>
                          <a:latin typeface="Arial" pitchFamily="34" charset="0"/>
                          <a:cs typeface="Arial" pitchFamily="34" charset="0"/>
                        </a:rPr>
                        <a:t> </a:t>
                      </a:r>
                      <a:r>
                        <a:rPr lang="en-GB" sz="1400" b="1" kern="1200" noProof="0" dirty="0" smtClean="0">
                          <a:solidFill>
                            <a:schemeClr val="accent3">
                              <a:lumMod val="50000"/>
                            </a:schemeClr>
                          </a:solidFill>
                          <a:latin typeface="Arial" pitchFamily="34" charset="0"/>
                          <a:cs typeface="Arial" pitchFamily="34" charset="0"/>
                        </a:rPr>
                        <a:t>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rgbClr val="C00000"/>
                          </a:solidFill>
                          <a:latin typeface="Arial" pitchFamily="34" charset="0"/>
                          <a:cs typeface="Arial" pitchFamily="34" charset="0"/>
                        </a:rPr>
                        <a:t>03/2015</a:t>
                      </a:r>
                      <a:endParaRPr lang="en-GB" sz="1400" b="1" kern="1200" dirty="0">
                        <a:solidFill>
                          <a:srgbClr val="C00000"/>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chemeClr val="accent3">
                              <a:lumMod val="50000"/>
                            </a:schemeClr>
                          </a:solidFill>
                          <a:latin typeface="Arial" pitchFamily="34" charset="0"/>
                          <a:ea typeface="+mn-ea"/>
                          <a:cs typeface="Arial" pitchFamily="34" charset="0"/>
                        </a:rPr>
                        <a:t>12/2014</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SA1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horzOverflow="overflow"/>
                </a:tc>
              </a:tr>
              <a:tr h="598590">
                <a:tc>
                  <a:txBody>
                    <a:bodyPr/>
                    <a:lstStyle/>
                    <a:p>
                      <a:pPr marL="0" marR="0" lvl="0" indent="0" algn="l" defTabSz="914400" rtl="0" eaLnBrk="1" fontAlgn="base" latinLnBrk="0" hangingPunct="1">
                        <a:lnSpc>
                          <a:spcPct val="93000"/>
                        </a:lnSpc>
                        <a:spcBef>
                          <a:spcPct val="15000"/>
                        </a:spcBef>
                        <a:spcAft>
                          <a:spcPts val="60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LTE support for V2X services</a:t>
                      </a:r>
                    </a:p>
                  </a:txBody>
                  <a:tcPr marL="45735" marR="45735" marT="45617" marB="45617" anchor="ctr" horzOverflow="overflow"/>
                </a:tc>
                <a:tc>
                  <a:txBody>
                    <a:bodyPr/>
                    <a:lstStyle/>
                    <a:p>
                      <a:r>
                        <a:rPr lang="en-GB" sz="1400" b="1" kern="1200" dirty="0" smtClean="0">
                          <a:solidFill>
                            <a:schemeClr val="accent3">
                              <a:lumMod val="50000"/>
                            </a:schemeClr>
                          </a:solidFill>
                          <a:latin typeface="Arial" pitchFamily="34" charset="0"/>
                          <a:ea typeface="+mn-ea"/>
                          <a:cs typeface="Arial" pitchFamily="34" charset="0"/>
                          <a:sym typeface="Wingdings" pitchFamily="2" charset="2"/>
                        </a:rPr>
                        <a:t>SA#70 (12/2015)</a:t>
                      </a:r>
                      <a:endParaRPr lang="en-GB" sz="1400" b="1" kern="1200" baseline="0" dirty="0">
                        <a:solidFill>
                          <a:schemeClr val="accent3">
                            <a:lumMod val="50000"/>
                          </a:schemeClr>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cs typeface="Arial" pitchFamily="34" charset="0"/>
                        </a:rPr>
                        <a:t>25%</a:t>
                      </a:r>
                      <a:endParaRPr lang="en-GB" sz="1400" b="1" kern="1200" noProof="0" dirty="0" smtClean="0">
                        <a:solidFill>
                          <a:srgbClr val="C00000"/>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ea typeface="+mn-ea"/>
                          <a:cs typeface="Arial" pitchFamily="34" charset="0"/>
                        </a:rPr>
                        <a:t>-</a:t>
                      </a: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kern="1200" noProof="0" dirty="0" smtClean="0">
                          <a:solidFill>
                            <a:srgbClr val="C00000"/>
                          </a:solidFill>
                          <a:latin typeface="Arial" pitchFamily="34" charset="0"/>
                          <a:ea typeface="+mn-ea"/>
                          <a:cs typeface="Arial" pitchFamily="34" charset="0"/>
                        </a:rPr>
                        <a:t>New study item</a:t>
                      </a:r>
                    </a:p>
                  </a:txBody>
                  <a:tcPr marL="45727" marR="45727" marT="45609" marB="45609" anchor="ctr" horzOverflow="overflow">
                    <a:noFill/>
                  </a:tcPr>
                </a:tc>
              </a:tr>
            </a:tbl>
          </a:graphicData>
        </a:graphic>
      </p:graphicFrame>
      <p:graphicFrame>
        <p:nvGraphicFramePr>
          <p:cNvPr id="6" name="Content Placeholder 2"/>
          <p:cNvGraphicFramePr>
            <a:graphicFrameLocks/>
          </p:cNvGraphicFramePr>
          <p:nvPr>
            <p:extLst>
              <p:ext uri="{D42A27DB-BD31-4B8C-83A1-F6EECF244321}">
                <p14:modId xmlns:p14="http://schemas.microsoft.com/office/powerpoint/2010/main" val="3492487622"/>
              </p:ext>
            </p:extLst>
          </p:nvPr>
        </p:nvGraphicFramePr>
        <p:xfrm>
          <a:off x="237762" y="2299849"/>
          <a:ext cx="8661399" cy="3772841"/>
        </p:xfrm>
        <a:graphic>
          <a:graphicData uri="http://schemas.openxmlformats.org/drawingml/2006/table">
            <a:tbl>
              <a:tblPr firstRow="1" bandRow="1">
                <a:tableStyleId>{8799B23B-EC83-4686-B30A-512413B5E67A}</a:tableStyleId>
              </a:tblPr>
              <a:tblGrid>
                <a:gridCol w="8661399"/>
              </a:tblGrid>
              <a:tr h="307264">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600" b="1" kern="1200" noProof="0" dirty="0" smtClean="0">
                          <a:solidFill>
                            <a:schemeClr val="accent3">
                              <a:lumMod val="50000"/>
                            </a:schemeClr>
                          </a:solidFill>
                          <a:latin typeface="Arial" pitchFamily="34" charset="0"/>
                          <a:cs typeface="Arial" pitchFamily="34" charset="0"/>
                        </a:rPr>
                        <a:t>Agenda item 16</a:t>
                      </a:r>
                      <a:endParaRPr lang="en-GB" sz="1600" b="1" kern="1200" noProof="0" dirty="0" smtClean="0">
                        <a:solidFill>
                          <a:schemeClr val="accent3">
                            <a:lumMod val="50000"/>
                          </a:schemeClr>
                        </a:solidFill>
                        <a:latin typeface="Arial" pitchFamily="34" charset="0"/>
                        <a:ea typeface="+mn-ea"/>
                        <a:cs typeface="Arial" pitchFamily="34" charset="0"/>
                      </a:endParaRPr>
                    </a:p>
                  </a:txBody>
                  <a:tcPr marL="45732" marR="45732" marT="45588" marB="45588" anchor="ctr" horzOverflow="overflow"/>
                </a:tc>
              </a:tr>
              <a:tr h="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100" b="1" kern="1200" noProof="0" dirty="0" smtClean="0">
                        <a:solidFill>
                          <a:schemeClr val="accent3">
                            <a:lumMod val="50000"/>
                          </a:schemeClr>
                        </a:solidFill>
                        <a:latin typeface="Arial" pitchFamily="34" charset="0"/>
                        <a:ea typeface="+mn-ea"/>
                        <a:cs typeface="Arial" pitchFamily="34" charset="0"/>
                      </a:endParaRPr>
                    </a:p>
                  </a:txBody>
                  <a:tcPr marL="0" marR="0" marT="0" marB="0" anchor="ctr" horzOverflow="overflow"/>
                </a:tc>
              </a:tr>
              <a:tr h="342950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 (continued):</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1" kern="1200" dirty="0" smtClean="0">
                          <a:solidFill>
                            <a:schemeClr val="accent3">
                              <a:lumMod val="50000"/>
                            </a:schemeClr>
                          </a:solidFill>
                          <a:latin typeface="Arial" pitchFamily="34" charset="0"/>
                          <a:ea typeface="+mn-ea"/>
                          <a:cs typeface="Arial" pitchFamily="34" charset="0"/>
                        </a:rPr>
                        <a:t>When</a:t>
                      </a:r>
                      <a:r>
                        <a:rPr lang="en-GB" sz="1600" b="1" kern="1200" baseline="0" dirty="0" smtClean="0">
                          <a:solidFill>
                            <a:schemeClr val="accent3">
                              <a:lumMod val="50000"/>
                            </a:schemeClr>
                          </a:solidFill>
                          <a:latin typeface="Arial" pitchFamily="34" charset="0"/>
                          <a:ea typeface="+mn-ea"/>
                          <a:cs typeface="Arial" pitchFamily="34" charset="0"/>
                        </a:rPr>
                        <a:t> the study item is approved, it is proposed that an LS is sent from SA to external SDOs working in similar areas to inform them of this work</a:t>
                      </a:r>
                      <a:endParaRPr lang="en-GB" sz="1600" b="1" kern="1200" dirty="0" smtClean="0">
                        <a:solidFill>
                          <a:schemeClr val="accent3">
                            <a:lumMod val="50000"/>
                          </a:schemeClr>
                        </a:solidFill>
                        <a:latin typeface="Arial" pitchFamily="34" charset="0"/>
                        <a:ea typeface="+mn-ea"/>
                        <a:cs typeface="Arial" pitchFamily="34" charset="0"/>
                      </a:endParaRP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endParaRPr lang="en-GB" sz="1600" b="0" kern="1200" dirty="0" smtClean="0">
                        <a:solidFill>
                          <a:schemeClr val="accent3">
                            <a:lumMod val="50000"/>
                          </a:schemeClr>
                        </a:solidFill>
                        <a:latin typeface="Arial" pitchFamily="34" charset="0"/>
                        <a:ea typeface="+mn-ea"/>
                        <a:cs typeface="Arial" pitchFamily="34" charset="0"/>
                      </a:endParaRP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dirty="0" smtClean="0">
                          <a:solidFill>
                            <a:schemeClr val="accent3">
                              <a:lumMod val="50000"/>
                            </a:schemeClr>
                          </a:solidFill>
                          <a:latin typeface="Arial" pitchFamily="34" charset="0"/>
                          <a:ea typeface="+mn-ea"/>
                          <a:cs typeface="Arial" pitchFamily="34" charset="0"/>
                        </a:rPr>
                        <a:t>SA1 reviewed the LS from RAN on LTE based Vehicular Communication (S1-150039 / RP-142312) </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lang="en-GB" sz="1600" b="0" kern="1200" baseline="0" dirty="0" smtClean="0">
                          <a:solidFill>
                            <a:schemeClr val="accent3">
                              <a:lumMod val="50000"/>
                            </a:schemeClr>
                          </a:solidFill>
                          <a:latin typeface="Arial" pitchFamily="34" charset="0"/>
                          <a:ea typeface="+mn-ea"/>
                          <a:cs typeface="Arial" pitchFamily="34" charset="0"/>
                        </a:rPr>
                        <a:t>The LS is postponed until SA1 completes the V2V requirements</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lang="en-GB" sz="1600" b="0" kern="1200" baseline="0" dirty="0" smtClean="0">
                          <a:solidFill>
                            <a:schemeClr val="accent3">
                              <a:lumMod val="50000"/>
                            </a:schemeClr>
                          </a:solidFill>
                          <a:latin typeface="Arial" pitchFamily="34" charset="0"/>
                          <a:ea typeface="+mn-ea"/>
                          <a:cs typeface="Arial" pitchFamily="34" charset="0"/>
                        </a:rPr>
                        <a:t>When SA1 considers the V2V potential requirements are complete, the potential requirements will be sent to RAN, either by attaching the draft TR to the outgoing LS, or by copying the potential requirements into the LS</a:t>
                      </a:r>
                    </a:p>
                  </a:txBody>
                  <a:tcPr marL="45728" marR="45728" marT="45644" marB="45644" anchor="ctr"/>
                </a:tc>
              </a:tr>
            </a:tbl>
          </a:graphicData>
        </a:graphic>
      </p:graphicFrame>
    </p:spTree>
    <p:extLst>
      <p:ext uri="{BB962C8B-B14F-4D97-AF65-F5344CB8AC3E}">
        <p14:creationId xmlns:p14="http://schemas.microsoft.com/office/powerpoint/2010/main" val="288928054"/>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GB" dirty="0" err="1"/>
              <a:t>FS_EnTV</a:t>
            </a:r>
            <a:endParaRPr lang="en-GB" dirty="0" smtClean="0"/>
          </a:p>
        </p:txBody>
      </p:sp>
      <p:graphicFrame>
        <p:nvGraphicFramePr>
          <p:cNvPr id="5" name="Content Placeholder 2"/>
          <p:cNvGraphicFramePr>
            <a:graphicFrameLocks/>
          </p:cNvGraphicFramePr>
          <p:nvPr>
            <p:extLst>
              <p:ext uri="{D42A27DB-BD31-4B8C-83A1-F6EECF244321}">
                <p14:modId xmlns:p14="http://schemas.microsoft.com/office/powerpoint/2010/main" val="2211469458"/>
              </p:ext>
            </p:extLst>
          </p:nvPr>
        </p:nvGraphicFramePr>
        <p:xfrm>
          <a:off x="241300" y="1362075"/>
          <a:ext cx="8663225" cy="946800"/>
        </p:xfrm>
        <a:graphic>
          <a:graphicData uri="http://schemas.openxmlformats.org/drawingml/2006/table">
            <a:tbl>
              <a:tblPr firstRow="1" bandRow="1">
                <a:tableStyleId>{8799B23B-EC83-4686-B30A-512413B5E67A}</a:tableStyleId>
              </a:tblPr>
              <a:tblGrid>
                <a:gridCol w="3138858"/>
                <a:gridCol w="1795573"/>
                <a:gridCol w="780445"/>
                <a:gridCol w="780445"/>
                <a:gridCol w="2167904"/>
              </a:tblGrid>
              <a:tr h="34821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Study</a:t>
                      </a:r>
                      <a:r>
                        <a:rPr lang="en-GB" sz="1400" b="1" kern="1200" baseline="0" noProof="0" dirty="0" smtClean="0">
                          <a:solidFill>
                            <a:schemeClr val="accent3">
                              <a:lumMod val="50000"/>
                            </a:schemeClr>
                          </a:solidFill>
                          <a:latin typeface="Arial" pitchFamily="34" charset="0"/>
                          <a:cs typeface="Arial" pitchFamily="34" charset="0"/>
                        </a:rPr>
                        <a:t> </a:t>
                      </a:r>
                      <a:r>
                        <a:rPr lang="en-GB" sz="1400" b="1" kern="1200" noProof="0" dirty="0" smtClean="0">
                          <a:solidFill>
                            <a:schemeClr val="accent3">
                              <a:lumMod val="50000"/>
                            </a:schemeClr>
                          </a:solidFill>
                          <a:latin typeface="Arial" pitchFamily="34" charset="0"/>
                          <a:cs typeface="Arial" pitchFamily="34" charset="0"/>
                        </a:rPr>
                        <a:t>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rgbClr val="C00000"/>
                          </a:solidFill>
                          <a:latin typeface="Arial" pitchFamily="34" charset="0"/>
                          <a:cs typeface="Arial" pitchFamily="34" charset="0"/>
                        </a:rPr>
                        <a:t>03/2015</a:t>
                      </a:r>
                      <a:endParaRPr lang="en-GB" sz="1400" b="1" kern="1200" dirty="0">
                        <a:solidFill>
                          <a:srgbClr val="C00000"/>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chemeClr val="accent3">
                              <a:lumMod val="50000"/>
                            </a:schemeClr>
                          </a:solidFill>
                          <a:latin typeface="Arial" pitchFamily="34" charset="0"/>
                          <a:ea typeface="+mn-ea"/>
                          <a:cs typeface="Arial" pitchFamily="34" charset="0"/>
                        </a:rPr>
                        <a:t>12/2014</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SA1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horzOverflow="overflow"/>
                </a:tc>
              </a:tr>
              <a:tr h="598590">
                <a:tc>
                  <a:txBody>
                    <a:bodyPr/>
                    <a:lstStyle/>
                    <a:p>
                      <a:pPr marL="0" marR="0" lvl="0" indent="0" algn="l" defTabSz="914400" rtl="0" eaLnBrk="1" fontAlgn="base" latinLnBrk="0" hangingPunct="1">
                        <a:lnSpc>
                          <a:spcPct val="93000"/>
                        </a:lnSpc>
                        <a:spcBef>
                          <a:spcPct val="15000"/>
                        </a:spcBef>
                        <a:spcAft>
                          <a:spcPts val="600"/>
                        </a:spcAft>
                        <a:buClrTx/>
                        <a:buSzPct val="100000"/>
                        <a:buFontTx/>
                        <a:buNone/>
                        <a:tabLst/>
                      </a:pPr>
                      <a:r>
                        <a:rPr lang="da-DK" sz="1400" b="1" kern="1200" noProof="0" dirty="0" smtClean="0">
                          <a:solidFill>
                            <a:schemeClr val="accent3">
                              <a:lumMod val="50000"/>
                            </a:schemeClr>
                          </a:solidFill>
                          <a:latin typeface="Arial" pitchFamily="34" charset="0"/>
                          <a:cs typeface="Arial" pitchFamily="34" charset="0"/>
                        </a:rPr>
                        <a:t>3GPP Enhancement for TV Video service</a:t>
                      </a:r>
                      <a:endParaRPr lang="en-GB" sz="1400" b="1" kern="1200" noProof="0" dirty="0" smtClean="0">
                        <a:solidFill>
                          <a:schemeClr val="accent3">
                            <a:lumMod val="50000"/>
                          </a:schemeClr>
                        </a:solidFill>
                        <a:latin typeface="Arial" pitchFamily="34" charset="0"/>
                        <a:cs typeface="Arial" pitchFamily="34" charset="0"/>
                      </a:endParaRPr>
                    </a:p>
                  </a:txBody>
                  <a:tcPr marL="45735" marR="45735" marT="45617" marB="45617" anchor="ctr" horzOverflow="overflow"/>
                </a:tc>
                <a:tc>
                  <a:txBody>
                    <a:bodyPr/>
                    <a:lstStyle/>
                    <a:p>
                      <a:r>
                        <a:rPr lang="en-GB" sz="1400" b="1" kern="1200" dirty="0" smtClean="0">
                          <a:solidFill>
                            <a:schemeClr val="accent3">
                              <a:lumMod val="50000"/>
                            </a:schemeClr>
                          </a:solidFill>
                          <a:latin typeface="Arial" pitchFamily="34" charset="0"/>
                          <a:ea typeface="+mn-ea"/>
                          <a:cs typeface="Arial" pitchFamily="34" charset="0"/>
                          <a:sym typeface="Wingdings" pitchFamily="2" charset="2"/>
                        </a:rPr>
                        <a:t>SA#70 (12/2015)</a:t>
                      </a:r>
                      <a:endParaRPr lang="en-GB" sz="1400" b="1" kern="1200" baseline="0" dirty="0">
                        <a:solidFill>
                          <a:schemeClr val="accent3">
                            <a:lumMod val="50000"/>
                          </a:schemeClr>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cs typeface="Arial" pitchFamily="34" charset="0"/>
                        </a:rPr>
                        <a:t>0%</a:t>
                      </a:r>
                      <a:endParaRPr lang="en-GB" sz="1400" b="1" kern="1200" noProof="0" dirty="0" smtClean="0">
                        <a:solidFill>
                          <a:srgbClr val="C00000"/>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ea typeface="+mn-ea"/>
                          <a:cs typeface="Arial" pitchFamily="34" charset="0"/>
                        </a:rPr>
                        <a:t>-</a:t>
                      </a: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kern="1200" noProof="0" dirty="0" smtClean="0">
                          <a:solidFill>
                            <a:srgbClr val="C00000"/>
                          </a:solidFill>
                          <a:latin typeface="Arial" pitchFamily="34" charset="0"/>
                          <a:ea typeface="+mn-ea"/>
                          <a:cs typeface="Arial" pitchFamily="34" charset="0"/>
                        </a:rPr>
                        <a:t>New study item</a:t>
                      </a:r>
                    </a:p>
                  </a:txBody>
                  <a:tcPr marL="45727" marR="45727" marT="45609" marB="45609" anchor="ctr" horzOverflow="overflow">
                    <a:noFill/>
                  </a:tcPr>
                </a:tc>
              </a:tr>
            </a:tbl>
          </a:graphicData>
        </a:graphic>
      </p:graphicFrame>
      <p:graphicFrame>
        <p:nvGraphicFramePr>
          <p:cNvPr id="6" name="Content Placeholder 2"/>
          <p:cNvGraphicFramePr>
            <a:graphicFrameLocks/>
          </p:cNvGraphicFramePr>
          <p:nvPr>
            <p:extLst>
              <p:ext uri="{D42A27DB-BD31-4B8C-83A1-F6EECF244321}">
                <p14:modId xmlns:p14="http://schemas.microsoft.com/office/powerpoint/2010/main" val="671550841"/>
              </p:ext>
            </p:extLst>
          </p:nvPr>
        </p:nvGraphicFramePr>
        <p:xfrm>
          <a:off x="237762" y="2299848"/>
          <a:ext cx="8661399" cy="4127077"/>
        </p:xfrm>
        <a:graphic>
          <a:graphicData uri="http://schemas.openxmlformats.org/drawingml/2006/table">
            <a:tbl>
              <a:tblPr firstRow="1" bandRow="1">
                <a:tableStyleId>{8799B23B-EC83-4686-B30A-512413B5E67A}</a:tableStyleId>
              </a:tblPr>
              <a:tblGrid>
                <a:gridCol w="8661399"/>
              </a:tblGrid>
              <a:tr h="395849">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600" b="1" kern="1200" noProof="0" dirty="0" smtClean="0">
                          <a:solidFill>
                            <a:schemeClr val="accent3">
                              <a:lumMod val="50000"/>
                            </a:schemeClr>
                          </a:solidFill>
                          <a:latin typeface="Arial" pitchFamily="34" charset="0"/>
                          <a:cs typeface="Arial" pitchFamily="34" charset="0"/>
                        </a:rPr>
                        <a:t>Agenda item 16</a:t>
                      </a:r>
                      <a:endParaRPr lang="en-GB" sz="1600" b="1" kern="1200" noProof="0" dirty="0" smtClean="0">
                        <a:solidFill>
                          <a:schemeClr val="accent3">
                            <a:lumMod val="50000"/>
                          </a:schemeClr>
                        </a:solidFill>
                        <a:latin typeface="Arial" pitchFamily="34" charset="0"/>
                        <a:ea typeface="+mn-ea"/>
                        <a:cs typeface="Arial" pitchFamily="34" charset="0"/>
                      </a:endParaRPr>
                    </a:p>
                  </a:txBody>
                  <a:tcPr marL="45732" marR="45732" marT="45588" marB="45588" anchor="ctr" horzOverflow="overflow"/>
                </a:tc>
              </a:tr>
              <a:tr h="31624">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100" b="1" kern="1200" noProof="0" dirty="0" smtClean="0">
                        <a:solidFill>
                          <a:schemeClr val="accent3">
                            <a:lumMod val="50000"/>
                          </a:schemeClr>
                        </a:solidFill>
                        <a:latin typeface="Arial" pitchFamily="34" charset="0"/>
                        <a:ea typeface="+mn-ea"/>
                        <a:cs typeface="Arial" pitchFamily="34" charset="0"/>
                      </a:endParaRPr>
                    </a:p>
                  </a:txBody>
                  <a:tcPr marL="0" marR="0" marT="0" marB="0" anchor="ctr" horzOverflow="overflow"/>
                </a:tc>
              </a:tr>
              <a:tr h="3699604">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kumimoji="0" lang="en-GB" sz="1600" b="1" u="none" strike="noStrike" kern="1200" cap="none" spc="0" normalizeH="0" baseline="0" noProof="0" dirty="0" smtClean="0">
                          <a:ln>
                            <a:noFill/>
                          </a:ln>
                          <a:solidFill>
                            <a:srgbClr val="C00000"/>
                          </a:solidFill>
                          <a:effectLst/>
                          <a:uLnTx/>
                          <a:uFillTx/>
                          <a:latin typeface="Arial" pitchFamily="34" charset="0"/>
                          <a:cs typeface="Arial" pitchFamily="34" charset="0"/>
                        </a:rPr>
                        <a:t>New Study Item presented to this plenary for approval (SP-150052 == S1-150339)</a:t>
                      </a:r>
                      <a:endParaRPr lang="en-GB" sz="1600" b="0" kern="1200" dirty="0" smtClean="0">
                        <a:solidFill>
                          <a:schemeClr val="accent3">
                            <a:lumMod val="50000"/>
                          </a:schemeClr>
                        </a:solidFill>
                        <a:latin typeface="Arial" pitchFamily="34" charset="0"/>
                        <a:ea typeface="+mn-ea"/>
                        <a:cs typeface="Arial" pitchFamily="34" charset="0"/>
                      </a:endParaRP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dirty="0" smtClean="0">
                          <a:solidFill>
                            <a:schemeClr val="accent3">
                              <a:lumMod val="50000"/>
                            </a:schemeClr>
                          </a:solidFill>
                          <a:latin typeface="Arial" pitchFamily="34" charset="0"/>
                          <a:ea typeface="+mn-ea"/>
                          <a:cs typeface="Arial" pitchFamily="34" charset="0"/>
                        </a:rPr>
                        <a:t>The objective is to study use cases and potential requirements for TV service enhancements in LTE, such as:</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lang="en-GB" sz="1600" b="0" kern="1200" baseline="0" dirty="0" err="1" smtClean="0">
                          <a:solidFill>
                            <a:schemeClr val="accent3">
                              <a:lumMod val="50000"/>
                            </a:schemeClr>
                          </a:solidFill>
                          <a:latin typeface="Arial" pitchFamily="34" charset="0"/>
                          <a:ea typeface="+mn-ea"/>
                          <a:cs typeface="Arial" pitchFamily="34" charset="0"/>
                        </a:rPr>
                        <a:t>eMBMS</a:t>
                      </a:r>
                      <a:r>
                        <a:rPr lang="en-GB" sz="1600" b="0" kern="1200" baseline="0" dirty="0" smtClean="0">
                          <a:solidFill>
                            <a:schemeClr val="accent3">
                              <a:lumMod val="50000"/>
                            </a:schemeClr>
                          </a:solidFill>
                          <a:latin typeface="Arial" pitchFamily="34" charset="0"/>
                          <a:ea typeface="+mn-ea"/>
                          <a:cs typeface="Arial" pitchFamily="34" charset="0"/>
                        </a:rPr>
                        <a:t> enhancements including:</a:t>
                      </a:r>
                    </a:p>
                    <a:p>
                      <a:pPr marL="1200150" marR="0" lvl="2"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baseline="0" dirty="0" smtClean="0">
                          <a:solidFill>
                            <a:schemeClr val="accent3">
                              <a:lumMod val="50000"/>
                            </a:schemeClr>
                          </a:solidFill>
                          <a:latin typeface="Arial" pitchFamily="34" charset="0"/>
                          <a:ea typeface="+mn-ea"/>
                          <a:cs typeface="Arial" pitchFamily="34" charset="0"/>
                        </a:rPr>
                        <a:t>Shared broadcast services amongst multiple MNOs</a:t>
                      </a:r>
                    </a:p>
                    <a:p>
                      <a:pPr marL="1200150" marR="0" lvl="2"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baseline="0" dirty="0" smtClean="0">
                          <a:solidFill>
                            <a:schemeClr val="accent3">
                              <a:lumMod val="50000"/>
                            </a:schemeClr>
                          </a:solidFill>
                          <a:latin typeface="Arial" pitchFamily="34" charset="0"/>
                          <a:ea typeface="+mn-ea"/>
                          <a:cs typeface="Arial" pitchFamily="34" charset="0"/>
                        </a:rPr>
                        <a:t>Subscription and reception for both managed content and OTT content</a:t>
                      </a:r>
                    </a:p>
                    <a:p>
                      <a:pPr marL="1200150" marR="0" lvl="2"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baseline="0" dirty="0" smtClean="0">
                          <a:solidFill>
                            <a:schemeClr val="accent3">
                              <a:lumMod val="50000"/>
                            </a:schemeClr>
                          </a:solidFill>
                          <a:latin typeface="Arial" pitchFamily="34" charset="0"/>
                          <a:ea typeface="+mn-ea"/>
                          <a:cs typeface="Arial" pitchFamily="34" charset="0"/>
                        </a:rPr>
                        <a:t>Provision of receive only UEs</a:t>
                      </a:r>
                    </a:p>
                    <a:p>
                      <a:pPr marL="1200150" marR="0" lvl="2"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baseline="0" dirty="0" err="1" smtClean="0">
                          <a:solidFill>
                            <a:schemeClr val="accent3">
                              <a:lumMod val="50000"/>
                            </a:schemeClr>
                          </a:solidFill>
                          <a:latin typeface="Arial" pitchFamily="34" charset="0"/>
                          <a:ea typeface="+mn-ea"/>
                          <a:cs typeface="Arial" pitchFamily="34" charset="0"/>
                        </a:rPr>
                        <a:t>eMBMS</a:t>
                      </a:r>
                      <a:r>
                        <a:rPr lang="en-GB" sz="1600" b="0" kern="1200" baseline="0" dirty="0" smtClean="0">
                          <a:solidFill>
                            <a:schemeClr val="accent3">
                              <a:lumMod val="50000"/>
                            </a:schemeClr>
                          </a:solidFill>
                          <a:latin typeface="Arial" pitchFamily="34" charset="0"/>
                          <a:ea typeface="+mn-ea"/>
                          <a:cs typeface="Arial" pitchFamily="34" charset="0"/>
                        </a:rPr>
                        <a:t> capacity increase</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lang="en-GB" sz="1600" b="0" kern="1200" baseline="0" dirty="0" smtClean="0">
                          <a:solidFill>
                            <a:schemeClr val="accent3">
                              <a:lumMod val="50000"/>
                            </a:schemeClr>
                          </a:solidFill>
                          <a:latin typeface="Arial" pitchFamily="34" charset="0"/>
                          <a:ea typeface="+mn-ea"/>
                          <a:cs typeface="Arial" pitchFamily="34" charset="0"/>
                        </a:rPr>
                        <a:t>EPS enhancements including:</a:t>
                      </a:r>
                    </a:p>
                    <a:p>
                      <a:pPr marL="1200150" marR="0" lvl="2"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baseline="0" dirty="0" smtClean="0">
                          <a:solidFill>
                            <a:schemeClr val="accent3">
                              <a:lumMod val="50000"/>
                            </a:schemeClr>
                          </a:solidFill>
                          <a:latin typeface="Arial" pitchFamily="34" charset="0"/>
                          <a:ea typeface="+mn-ea"/>
                          <a:cs typeface="Arial" pitchFamily="34" charset="0"/>
                        </a:rPr>
                        <a:t>Content delivery via unicast, broadcast or Co-ordinated unicast/broadcast</a:t>
                      </a:r>
                    </a:p>
                    <a:p>
                      <a:pPr marL="1200150" marR="0" lvl="2"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baseline="0" dirty="0" smtClean="0">
                          <a:solidFill>
                            <a:schemeClr val="accent3">
                              <a:lumMod val="50000"/>
                            </a:schemeClr>
                          </a:solidFill>
                          <a:latin typeface="Arial" pitchFamily="34" charset="0"/>
                          <a:ea typeface="+mn-ea"/>
                          <a:cs typeface="Arial" pitchFamily="34" charset="0"/>
                        </a:rPr>
                        <a:t>Scenarios for service layer enhancements</a:t>
                      </a:r>
                    </a:p>
                  </a:txBody>
                  <a:tcPr marL="45728" marR="45728" marT="45644" marB="45644" anchor="ctr"/>
                </a:tc>
              </a:tr>
            </a:tbl>
          </a:graphicData>
        </a:graphic>
      </p:graphicFrame>
    </p:spTree>
    <p:extLst>
      <p:ext uri="{BB962C8B-B14F-4D97-AF65-F5344CB8AC3E}">
        <p14:creationId xmlns:p14="http://schemas.microsoft.com/office/powerpoint/2010/main" val="3313105204"/>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GB" dirty="0"/>
              <a:t>FS_PPEPO_LTE</a:t>
            </a:r>
            <a:endParaRPr lang="en-GB" dirty="0" smtClean="0"/>
          </a:p>
        </p:txBody>
      </p:sp>
      <p:graphicFrame>
        <p:nvGraphicFramePr>
          <p:cNvPr id="5" name="Content Placeholder 2"/>
          <p:cNvGraphicFramePr>
            <a:graphicFrameLocks/>
          </p:cNvGraphicFramePr>
          <p:nvPr>
            <p:extLst>
              <p:ext uri="{D42A27DB-BD31-4B8C-83A1-F6EECF244321}">
                <p14:modId xmlns:p14="http://schemas.microsoft.com/office/powerpoint/2010/main" val="2281891932"/>
              </p:ext>
            </p:extLst>
          </p:nvPr>
        </p:nvGraphicFramePr>
        <p:xfrm>
          <a:off x="241300" y="1362075"/>
          <a:ext cx="8663225" cy="946800"/>
        </p:xfrm>
        <a:graphic>
          <a:graphicData uri="http://schemas.openxmlformats.org/drawingml/2006/table">
            <a:tbl>
              <a:tblPr firstRow="1" bandRow="1">
                <a:tableStyleId>{8799B23B-EC83-4686-B30A-512413B5E67A}</a:tableStyleId>
              </a:tblPr>
              <a:tblGrid>
                <a:gridCol w="3138858"/>
                <a:gridCol w="1795573"/>
                <a:gridCol w="780445"/>
                <a:gridCol w="780445"/>
                <a:gridCol w="2167904"/>
              </a:tblGrid>
              <a:tr h="34821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Study</a:t>
                      </a:r>
                      <a:r>
                        <a:rPr lang="en-GB" sz="1400" b="1" kern="1200" baseline="0" noProof="0" dirty="0" smtClean="0">
                          <a:solidFill>
                            <a:schemeClr val="accent3">
                              <a:lumMod val="50000"/>
                            </a:schemeClr>
                          </a:solidFill>
                          <a:latin typeface="Arial" pitchFamily="34" charset="0"/>
                          <a:cs typeface="Arial" pitchFamily="34" charset="0"/>
                        </a:rPr>
                        <a:t> </a:t>
                      </a:r>
                      <a:r>
                        <a:rPr lang="en-GB" sz="1400" b="1" kern="1200" noProof="0" dirty="0" smtClean="0">
                          <a:solidFill>
                            <a:schemeClr val="accent3">
                              <a:lumMod val="50000"/>
                            </a:schemeClr>
                          </a:solidFill>
                          <a:latin typeface="Arial" pitchFamily="34" charset="0"/>
                          <a:cs typeface="Arial" pitchFamily="34" charset="0"/>
                        </a:rPr>
                        <a:t>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rgbClr val="C00000"/>
                          </a:solidFill>
                          <a:latin typeface="Arial" pitchFamily="34" charset="0"/>
                          <a:cs typeface="Arial" pitchFamily="34" charset="0"/>
                        </a:rPr>
                        <a:t>03/2015</a:t>
                      </a:r>
                      <a:endParaRPr lang="en-GB" sz="1400" b="1" kern="1200" dirty="0">
                        <a:solidFill>
                          <a:srgbClr val="C00000"/>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chemeClr val="accent3">
                              <a:lumMod val="50000"/>
                            </a:schemeClr>
                          </a:solidFill>
                          <a:latin typeface="Arial" pitchFamily="34" charset="0"/>
                          <a:ea typeface="+mn-ea"/>
                          <a:cs typeface="Arial" pitchFamily="34" charset="0"/>
                        </a:rPr>
                        <a:t>12/2014</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SA1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horzOverflow="overflow"/>
                </a:tc>
              </a:tr>
              <a:tr h="598590">
                <a:tc>
                  <a:txBody>
                    <a:bodyPr/>
                    <a:lstStyle/>
                    <a:p>
                      <a:pPr marL="0" marR="0" lvl="0" indent="0" algn="l" defTabSz="914400" rtl="0" eaLnBrk="1" fontAlgn="base" latinLnBrk="0" hangingPunct="1">
                        <a:lnSpc>
                          <a:spcPct val="93000"/>
                        </a:lnSpc>
                        <a:spcBef>
                          <a:spcPct val="15000"/>
                        </a:spcBef>
                        <a:spcAft>
                          <a:spcPts val="60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Paging Policy Enhancements and Procedure Optimizations in LTE</a:t>
                      </a:r>
                    </a:p>
                  </a:txBody>
                  <a:tcPr marL="45735" marR="45735" marT="45617" marB="45617" anchor="ctr" horzOverflow="overflow"/>
                </a:tc>
                <a:tc>
                  <a:txBody>
                    <a:bodyPr/>
                    <a:lstStyle/>
                    <a:p>
                      <a:r>
                        <a:rPr lang="en-GB" sz="1400" b="1" kern="1200" dirty="0" smtClean="0">
                          <a:solidFill>
                            <a:schemeClr val="accent3">
                              <a:lumMod val="50000"/>
                            </a:schemeClr>
                          </a:solidFill>
                          <a:latin typeface="Arial" pitchFamily="34" charset="0"/>
                          <a:ea typeface="+mn-ea"/>
                          <a:cs typeface="Arial" pitchFamily="34" charset="0"/>
                          <a:sym typeface="Wingdings" pitchFamily="2" charset="2"/>
                        </a:rPr>
                        <a:t>SA#70 (12/2015)</a:t>
                      </a:r>
                      <a:endParaRPr lang="en-GB" sz="1400" b="1" kern="1200" baseline="0" dirty="0">
                        <a:solidFill>
                          <a:schemeClr val="accent3">
                            <a:lumMod val="50000"/>
                          </a:schemeClr>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cs typeface="Arial" pitchFamily="34" charset="0"/>
                        </a:rPr>
                        <a:t>0%</a:t>
                      </a:r>
                      <a:endParaRPr lang="en-GB" sz="1400" b="1" kern="1200" noProof="0" dirty="0" smtClean="0">
                        <a:solidFill>
                          <a:srgbClr val="C00000"/>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ea typeface="+mn-ea"/>
                          <a:cs typeface="Arial" pitchFamily="34" charset="0"/>
                        </a:rPr>
                        <a:t>-</a:t>
                      </a: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kern="1200" noProof="0" dirty="0" smtClean="0">
                          <a:solidFill>
                            <a:srgbClr val="C00000"/>
                          </a:solidFill>
                          <a:latin typeface="Arial" pitchFamily="34" charset="0"/>
                          <a:ea typeface="+mn-ea"/>
                          <a:cs typeface="Arial" pitchFamily="34" charset="0"/>
                        </a:rPr>
                        <a:t>New study item</a:t>
                      </a:r>
                    </a:p>
                  </a:txBody>
                  <a:tcPr marL="45727" marR="45727" marT="45609" marB="45609" anchor="ctr" horzOverflow="overflow">
                    <a:noFill/>
                  </a:tcPr>
                </a:tc>
              </a:tr>
            </a:tbl>
          </a:graphicData>
        </a:graphic>
      </p:graphicFrame>
      <p:graphicFrame>
        <p:nvGraphicFramePr>
          <p:cNvPr id="6" name="Content Placeholder 2"/>
          <p:cNvGraphicFramePr>
            <a:graphicFrameLocks/>
          </p:cNvGraphicFramePr>
          <p:nvPr>
            <p:extLst>
              <p:ext uri="{D42A27DB-BD31-4B8C-83A1-F6EECF244321}">
                <p14:modId xmlns:p14="http://schemas.microsoft.com/office/powerpoint/2010/main" val="2727097334"/>
              </p:ext>
            </p:extLst>
          </p:nvPr>
        </p:nvGraphicFramePr>
        <p:xfrm>
          <a:off x="237762" y="2299849"/>
          <a:ext cx="8661399" cy="2115397"/>
        </p:xfrm>
        <a:graphic>
          <a:graphicData uri="http://schemas.openxmlformats.org/drawingml/2006/table">
            <a:tbl>
              <a:tblPr firstRow="1" bandRow="1">
                <a:tableStyleId>{8799B23B-EC83-4686-B30A-512413B5E67A}</a:tableStyleId>
              </a:tblPr>
              <a:tblGrid>
                <a:gridCol w="8661399"/>
              </a:tblGrid>
              <a:tr h="232969">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600" b="1" kern="1200" noProof="0" dirty="0" smtClean="0">
                          <a:solidFill>
                            <a:schemeClr val="accent3">
                              <a:lumMod val="50000"/>
                            </a:schemeClr>
                          </a:solidFill>
                          <a:latin typeface="Arial" pitchFamily="34" charset="0"/>
                          <a:cs typeface="Arial" pitchFamily="34" charset="0"/>
                        </a:rPr>
                        <a:t>Agenda </a:t>
                      </a:r>
                      <a:r>
                        <a:rPr lang="en-GB" sz="1600" b="1" kern="1200" noProof="0" smtClean="0">
                          <a:solidFill>
                            <a:schemeClr val="accent3">
                              <a:lumMod val="50000"/>
                            </a:schemeClr>
                          </a:solidFill>
                          <a:latin typeface="Arial" pitchFamily="34" charset="0"/>
                          <a:cs typeface="Arial" pitchFamily="34" charset="0"/>
                        </a:rPr>
                        <a:t>item 16</a:t>
                      </a:r>
                      <a:endParaRPr lang="en-GB" sz="1600" b="1" kern="1200" noProof="0" dirty="0" smtClean="0">
                        <a:solidFill>
                          <a:schemeClr val="accent3">
                            <a:lumMod val="50000"/>
                          </a:schemeClr>
                        </a:solidFill>
                        <a:latin typeface="Arial" pitchFamily="34" charset="0"/>
                        <a:ea typeface="+mn-ea"/>
                        <a:cs typeface="Arial" pitchFamily="34" charset="0"/>
                      </a:endParaRPr>
                    </a:p>
                  </a:txBody>
                  <a:tcPr marL="45732" marR="45732" marT="45588" marB="45588" anchor="ctr" horzOverflow="overflow"/>
                </a:tc>
              </a:tr>
              <a:tr h="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100" b="1" kern="1200" noProof="0" dirty="0" smtClean="0">
                        <a:solidFill>
                          <a:schemeClr val="accent3">
                            <a:lumMod val="50000"/>
                          </a:schemeClr>
                        </a:solidFill>
                        <a:latin typeface="Arial" pitchFamily="34" charset="0"/>
                        <a:ea typeface="+mn-ea"/>
                        <a:cs typeface="Arial" pitchFamily="34" charset="0"/>
                      </a:endParaRPr>
                    </a:p>
                  </a:txBody>
                  <a:tcPr marL="0" marR="0" marT="0" marB="0" anchor="ctr" horzOverflow="overflow"/>
                </a:tc>
              </a:tr>
              <a:tr h="1772062">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kumimoji="0" lang="en-GB" sz="1600" b="1" u="none" strike="noStrike" kern="1200" cap="none" spc="0" normalizeH="0" baseline="0" noProof="0" dirty="0" smtClean="0">
                          <a:ln>
                            <a:noFill/>
                          </a:ln>
                          <a:solidFill>
                            <a:srgbClr val="C00000"/>
                          </a:solidFill>
                          <a:effectLst/>
                          <a:uLnTx/>
                          <a:uFillTx/>
                          <a:latin typeface="Arial" pitchFamily="34" charset="0"/>
                          <a:cs typeface="Arial" pitchFamily="34" charset="0"/>
                        </a:rPr>
                        <a:t>New Study Item presented to this plenary for approval (SP-150053 == S1-150303)</a:t>
                      </a:r>
                      <a:endParaRPr lang="en-GB" sz="1600" b="0" kern="1200" dirty="0" smtClean="0">
                        <a:solidFill>
                          <a:schemeClr val="accent3">
                            <a:lumMod val="50000"/>
                          </a:schemeClr>
                        </a:solidFill>
                        <a:latin typeface="Arial" pitchFamily="34" charset="0"/>
                        <a:ea typeface="+mn-ea"/>
                        <a:cs typeface="Arial" pitchFamily="34" charset="0"/>
                      </a:endParaRP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dirty="0" smtClean="0">
                          <a:solidFill>
                            <a:schemeClr val="accent3">
                              <a:lumMod val="50000"/>
                            </a:schemeClr>
                          </a:solidFill>
                          <a:latin typeface="Arial" pitchFamily="34" charset="0"/>
                          <a:ea typeface="+mn-ea"/>
                          <a:cs typeface="Arial" pitchFamily="34" charset="0"/>
                        </a:rPr>
                        <a:t>The objective is to study use cases and potential requirements to enhance paging policies (e.g., based on user’s subscription, application type) and optimise paging procedures to reduce paging signalling load in LTE</a:t>
                      </a:r>
                      <a:endParaRPr lang="en-GB" sz="1600" b="0" kern="1200" baseline="0" dirty="0" smtClean="0">
                        <a:solidFill>
                          <a:schemeClr val="accent3">
                            <a:lumMod val="50000"/>
                          </a:schemeClr>
                        </a:solidFill>
                        <a:latin typeface="Arial" pitchFamily="34" charset="0"/>
                        <a:ea typeface="+mn-ea"/>
                        <a:cs typeface="Arial" pitchFamily="34" charset="0"/>
                      </a:endParaRPr>
                    </a:p>
                  </a:txBody>
                  <a:tcPr marL="45728" marR="45728" marT="45644" marB="45644" anchor="ctr"/>
                </a:tc>
              </a:tr>
            </a:tbl>
          </a:graphicData>
        </a:graphic>
      </p:graphicFrame>
    </p:spTree>
    <p:extLst>
      <p:ext uri="{BB962C8B-B14F-4D97-AF65-F5344CB8AC3E}">
        <p14:creationId xmlns:p14="http://schemas.microsoft.com/office/powerpoint/2010/main" val="609427769"/>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smtClean="0"/>
              <a:t>Action Items from SA:</a:t>
            </a:r>
            <a:br>
              <a:rPr lang="en-GB" smtClean="0"/>
            </a:br>
            <a:r>
              <a:rPr lang="en-GB" smtClean="0"/>
              <a:t>None</a:t>
            </a:r>
          </a:p>
        </p:txBody>
      </p:sp>
    </p:spTree>
    <p:extLst>
      <p:ext uri="{BB962C8B-B14F-4D97-AF65-F5344CB8AC3E}">
        <p14:creationId xmlns:p14="http://schemas.microsoft.com/office/powerpoint/2010/main" val="3594779461"/>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Thank you, SA1!</a:t>
            </a:r>
            <a:endParaRPr lang="en-GB" dirty="0"/>
          </a:p>
        </p:txBody>
      </p:sp>
      <p:pic>
        <p:nvPicPr>
          <p:cNvPr id="1028" name="Picture 4"/>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67675" y="2011678"/>
            <a:ext cx="8797891" cy="3001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1"/>
          <p:cNvSpPr txBox="1">
            <a:spLocks/>
          </p:cNvSpPr>
          <p:nvPr/>
        </p:nvSpPr>
        <p:spPr bwMode="auto">
          <a:xfrm>
            <a:off x="1134066" y="5008515"/>
            <a:ext cx="6870700" cy="720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r>
              <a:rPr lang="en-GB" kern="0" dirty="0" smtClean="0"/>
              <a:t>SA1 delegates at SA1#69 in </a:t>
            </a:r>
            <a:r>
              <a:rPr lang="en-GB" kern="0" dirty="0" err="1" smtClean="0"/>
              <a:t>Sanya</a:t>
            </a:r>
            <a:endParaRPr lang="en-GB" kern="0" dirty="0"/>
          </a:p>
        </p:txBody>
      </p:sp>
    </p:spTree>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
          <p:cNvSpPr>
            <a:spLocks noGrp="1" noChangeArrowheads="1"/>
          </p:cNvSpPr>
          <p:nvPr>
            <p:ph type="title"/>
          </p:nvPr>
        </p:nvSpPr>
        <p:spPr/>
        <p:txBody>
          <a:bodyPr/>
          <a:lstStyle/>
          <a:p>
            <a:r>
              <a:rPr lang="en-GB" smtClean="0"/>
              <a:t>Meetings</a:t>
            </a:r>
          </a:p>
        </p:txBody>
      </p:sp>
      <p:sp>
        <p:nvSpPr>
          <p:cNvPr id="5123" name="Content Placeholder 1"/>
          <p:cNvSpPr>
            <a:spLocks noGrp="1"/>
          </p:cNvSpPr>
          <p:nvPr>
            <p:ph idx="1"/>
          </p:nvPr>
        </p:nvSpPr>
        <p:spPr/>
        <p:txBody>
          <a:bodyPr/>
          <a:lstStyle/>
          <a:p>
            <a:r>
              <a:rPr lang="en-GB" dirty="0" smtClean="0"/>
              <a:t>SA1#69: 2 – 6 February 2015</a:t>
            </a:r>
          </a:p>
          <a:p>
            <a:pPr lvl="1"/>
            <a:r>
              <a:rPr lang="en-GB" sz="2800" dirty="0" smtClean="0"/>
              <a:t>Held in </a:t>
            </a:r>
            <a:r>
              <a:rPr lang="en-GB" sz="2800" dirty="0" err="1" smtClean="0"/>
              <a:t>Sanya</a:t>
            </a:r>
            <a:r>
              <a:rPr lang="en-GB" sz="2800" dirty="0" smtClean="0"/>
              <a:t>, China</a:t>
            </a:r>
          </a:p>
          <a:p>
            <a:pPr lvl="1"/>
            <a:r>
              <a:rPr lang="en-GB" sz="2800" dirty="0" smtClean="0"/>
              <a:t>Hosted by Huawei</a:t>
            </a:r>
          </a:p>
          <a:p>
            <a:pPr lvl="1"/>
            <a:r>
              <a:rPr lang="en-GB" sz="2800" dirty="0" smtClean="0"/>
              <a:t>No drafting sessions held</a:t>
            </a:r>
            <a:endParaRPr lang="en-GB" sz="2800" dirty="0"/>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
          <p:cNvSpPr>
            <a:spLocks noGrp="1" noChangeArrowheads="1"/>
          </p:cNvSpPr>
          <p:nvPr>
            <p:ph type="title"/>
          </p:nvPr>
        </p:nvSpPr>
        <p:spPr/>
        <p:txBody>
          <a:bodyPr/>
          <a:lstStyle/>
          <a:p>
            <a:r>
              <a:rPr lang="en-GB" smtClean="0"/>
              <a:t>Statistics</a:t>
            </a:r>
          </a:p>
        </p:txBody>
      </p:sp>
      <p:graphicFrame>
        <p:nvGraphicFramePr>
          <p:cNvPr id="2" name="Content Placeholder 1"/>
          <p:cNvGraphicFramePr>
            <a:graphicFrameLocks noGrp="1"/>
          </p:cNvGraphicFramePr>
          <p:nvPr>
            <p:ph idx="1"/>
            <p:extLst>
              <p:ext uri="{D42A27DB-BD31-4B8C-83A1-F6EECF244321}">
                <p14:modId xmlns:p14="http://schemas.microsoft.com/office/powerpoint/2010/main" val="115386443"/>
              </p:ext>
            </p:extLst>
          </p:nvPr>
        </p:nvGraphicFramePr>
        <p:xfrm>
          <a:off x="522288" y="1180965"/>
          <a:ext cx="8323581" cy="4932866"/>
        </p:xfrm>
        <a:graphic>
          <a:graphicData uri="http://schemas.openxmlformats.org/drawingml/2006/table">
            <a:tbl>
              <a:tblPr firstRow="1" bandRow="1">
                <a:tableStyleId>{ED083AE6-46FA-4A59-8FB0-9F97EB10719F}</a:tableStyleId>
              </a:tblPr>
              <a:tblGrid>
                <a:gridCol w="2130183"/>
                <a:gridCol w="1065835"/>
                <a:gridCol w="973760"/>
                <a:gridCol w="973760"/>
                <a:gridCol w="1092823"/>
                <a:gridCol w="1081710"/>
                <a:gridCol w="1005510"/>
              </a:tblGrid>
              <a:tr h="352652">
                <a:tc>
                  <a:txBody>
                    <a:bodyPr/>
                    <a:lstStyle/>
                    <a:p>
                      <a:endParaRPr lang="en-GB" sz="1700" b="0" dirty="0">
                        <a:solidFill>
                          <a:schemeClr val="tx1">
                            <a:lumMod val="85000"/>
                            <a:lumOff val="15000"/>
                          </a:schemeClr>
                        </a:solidFill>
                      </a:endParaRPr>
                    </a:p>
                  </a:txBody>
                  <a:tcPr marL="91451" marR="91451" marT="45695" marB="45695">
                    <a:solidFill>
                      <a:schemeClr val="bg1"/>
                    </a:solidFill>
                  </a:tcPr>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GB" sz="1700" b="1" kern="1200" baseline="0" dirty="0" smtClean="0">
                          <a:solidFill>
                            <a:schemeClr val="tx1"/>
                          </a:solidFill>
                          <a:latin typeface="+mn-lt"/>
                          <a:ea typeface="+mn-ea"/>
                          <a:cs typeface="+mn-cs"/>
                        </a:rPr>
                        <a:t>Q4 2013</a:t>
                      </a:r>
                    </a:p>
                  </a:txBody>
                  <a:tcPr marL="90005" marR="90005" marT="46787" marB="46787" anchor="ctr">
                    <a:solidFill>
                      <a:schemeClr val="bg1"/>
                    </a:solidFill>
                  </a:tcPr>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GB" sz="1700" b="1" kern="1200" baseline="0" dirty="0" smtClean="0">
                          <a:solidFill>
                            <a:schemeClr val="tx1"/>
                          </a:solidFill>
                          <a:latin typeface="+mn-lt"/>
                          <a:ea typeface="+mn-ea"/>
                          <a:cs typeface="+mn-cs"/>
                        </a:rPr>
                        <a:t>Q1 2014</a:t>
                      </a:r>
                    </a:p>
                  </a:txBody>
                  <a:tcPr marL="90005" marR="90005" marT="46787" marB="46787" anchor="ctr">
                    <a:solidFill>
                      <a:schemeClr val="bg1"/>
                    </a:solidFill>
                  </a:tcPr>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GB" sz="1700" b="1" kern="1200" baseline="0" dirty="0" smtClean="0">
                          <a:solidFill>
                            <a:schemeClr val="tx1"/>
                          </a:solidFill>
                          <a:latin typeface="+mn-lt"/>
                          <a:ea typeface="+mn-ea"/>
                          <a:cs typeface="+mn-cs"/>
                        </a:rPr>
                        <a:t>Q2 2014</a:t>
                      </a:r>
                    </a:p>
                  </a:txBody>
                  <a:tcPr marL="90005" marR="90005" marT="46787" marB="46787" anchor="ctr">
                    <a:solidFill>
                      <a:schemeClr val="bg1"/>
                    </a:solidFill>
                  </a:tcPr>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GB" sz="1700" b="1" kern="1200" baseline="0" dirty="0" smtClean="0">
                          <a:solidFill>
                            <a:schemeClr val="tx1"/>
                          </a:solidFill>
                          <a:latin typeface="+mn-lt"/>
                          <a:ea typeface="+mn-ea"/>
                          <a:cs typeface="+mn-cs"/>
                        </a:rPr>
                        <a:t>Q3 2014*</a:t>
                      </a:r>
                      <a:endParaRPr lang="en-GB" sz="1400" b="1" i="1" kern="1200" dirty="0" smtClean="0">
                        <a:solidFill>
                          <a:srgbClr val="C00000"/>
                        </a:solidFill>
                        <a:latin typeface="Century Gothic" pitchFamily="34" charset="0"/>
                        <a:ea typeface="+mn-ea"/>
                        <a:cs typeface="Times New Roman" pitchFamily="18" charset="0"/>
                      </a:endParaRPr>
                    </a:p>
                  </a:txBody>
                  <a:tcPr marL="90005" marR="90005" marT="46787" marB="46787" anchor="ctr">
                    <a:solidFill>
                      <a:schemeClr val="bg1"/>
                    </a:solidFill>
                  </a:tcPr>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GB" sz="1700" b="1" kern="1200" baseline="0" dirty="0" smtClean="0">
                          <a:solidFill>
                            <a:schemeClr val="tx1"/>
                          </a:solidFill>
                          <a:latin typeface="+mn-lt"/>
                          <a:ea typeface="+mn-ea"/>
                          <a:cs typeface="+mn-cs"/>
                        </a:rPr>
                        <a:t>Q4 2014*</a:t>
                      </a:r>
                    </a:p>
                  </a:txBody>
                  <a:tcPr marL="90005" marR="90005" marT="46787" marB="46787" anchor="ctr">
                    <a:solidFill>
                      <a:schemeClr val="bg1"/>
                    </a:solidFill>
                  </a:tcPr>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GB" sz="1400" b="1" i="1" kern="1200" dirty="0" smtClean="0">
                          <a:solidFill>
                            <a:srgbClr val="C00000"/>
                          </a:solidFill>
                          <a:latin typeface="Century Gothic" pitchFamily="34" charset="0"/>
                          <a:ea typeface="+mn-ea"/>
                          <a:cs typeface="Times New Roman" pitchFamily="18" charset="0"/>
                        </a:rPr>
                        <a:t>Q1</a:t>
                      </a:r>
                      <a:r>
                        <a:rPr lang="en-GB" sz="1400" b="1" i="1" kern="1200" baseline="0" dirty="0" smtClean="0">
                          <a:solidFill>
                            <a:srgbClr val="C00000"/>
                          </a:solidFill>
                          <a:latin typeface="Century Gothic" pitchFamily="34" charset="0"/>
                          <a:ea typeface="+mn-ea"/>
                          <a:cs typeface="Times New Roman" pitchFamily="18" charset="0"/>
                        </a:rPr>
                        <a:t> 20</a:t>
                      </a:r>
                      <a:r>
                        <a:rPr lang="en-GB" sz="1400" b="1" i="1" kern="1200" dirty="0" smtClean="0">
                          <a:solidFill>
                            <a:srgbClr val="C00000"/>
                          </a:solidFill>
                          <a:latin typeface="Century Gothic" pitchFamily="34" charset="0"/>
                          <a:ea typeface="+mn-ea"/>
                          <a:cs typeface="Times New Roman" pitchFamily="18" charset="0"/>
                        </a:rPr>
                        <a:t>15</a:t>
                      </a:r>
                    </a:p>
                  </a:txBody>
                  <a:tcPr marL="90005" marR="90005" marT="46787" marB="46787" anchor="ctr">
                    <a:solidFill>
                      <a:schemeClr val="bg1"/>
                    </a:solidFill>
                  </a:tcPr>
                </a:tc>
              </a:tr>
              <a:tr h="3526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700" b="0" dirty="0" smtClean="0">
                          <a:solidFill>
                            <a:schemeClr val="tx1">
                              <a:lumMod val="85000"/>
                              <a:lumOff val="15000"/>
                            </a:schemeClr>
                          </a:solidFill>
                        </a:rPr>
                        <a:t>Attended delegates</a:t>
                      </a:r>
                    </a:p>
                  </a:txBody>
                  <a:tcPr marL="91451" marR="91451" marT="45695" marB="45695"/>
                </a:tc>
                <a:tc>
                  <a:txBody>
                    <a:bodyPr/>
                    <a:lstStyle/>
                    <a:p>
                      <a:pPr algn="r" fontAlgn="b"/>
                      <a:r>
                        <a:rPr lang="en-GB" sz="1700" b="0" kern="1200" dirty="0" smtClean="0">
                          <a:solidFill>
                            <a:schemeClr val="tx1"/>
                          </a:solidFill>
                          <a:latin typeface="+mn-lt"/>
                          <a:ea typeface="+mn-ea"/>
                          <a:cs typeface="+mn-cs"/>
                        </a:rPr>
                        <a:t>104</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94</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94</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82</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116</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400" b="1" i="1" kern="1200" dirty="0" smtClean="0">
                          <a:solidFill>
                            <a:srgbClr val="C00000"/>
                          </a:solidFill>
                          <a:latin typeface="Century Gothic" pitchFamily="34" charset="0"/>
                          <a:ea typeface="+mn-ea"/>
                          <a:cs typeface="Times New Roman" pitchFamily="18" charset="0"/>
                        </a:rPr>
                        <a:t>90</a:t>
                      </a:r>
                      <a:endParaRPr lang="en-GB" sz="1400" b="1" i="1" kern="1200" dirty="0">
                        <a:solidFill>
                          <a:srgbClr val="C00000"/>
                        </a:solidFill>
                        <a:latin typeface="Century Gothic" pitchFamily="34" charset="0"/>
                        <a:ea typeface="+mn-ea"/>
                        <a:cs typeface="Times New Roman" pitchFamily="18" charset="0"/>
                      </a:endParaRPr>
                    </a:p>
                  </a:txBody>
                  <a:tcPr marL="91445" marR="91445" anchor="ctr"/>
                </a:tc>
              </a:tr>
              <a:tr h="138474">
                <a:tc>
                  <a:txBody>
                    <a:bodyPr/>
                    <a:lstStyle/>
                    <a:p>
                      <a:r>
                        <a:rPr lang="en-GB" sz="1700" b="0" dirty="0" smtClean="0">
                          <a:solidFill>
                            <a:schemeClr val="tx1">
                              <a:lumMod val="85000"/>
                              <a:lumOff val="15000"/>
                            </a:schemeClr>
                          </a:solidFill>
                        </a:rPr>
                        <a:t>Docs at meeting end</a:t>
                      </a:r>
                      <a:endParaRPr lang="en-GB" sz="1700" b="0" dirty="0">
                        <a:solidFill>
                          <a:schemeClr val="tx1">
                            <a:lumMod val="85000"/>
                            <a:lumOff val="15000"/>
                          </a:schemeClr>
                        </a:solidFill>
                      </a:endParaRPr>
                    </a:p>
                  </a:txBody>
                  <a:tcPr marL="91451" marR="91451" marT="45695" marB="45695"/>
                </a:tc>
                <a:tc>
                  <a:txBody>
                    <a:bodyPr/>
                    <a:lstStyle/>
                    <a:p>
                      <a:pPr algn="r" fontAlgn="b"/>
                      <a:r>
                        <a:rPr lang="en-GB" sz="1700" b="0" kern="1200" dirty="0" smtClean="0">
                          <a:solidFill>
                            <a:schemeClr val="tx1"/>
                          </a:solidFill>
                          <a:latin typeface="+mn-lt"/>
                          <a:ea typeface="+mn-ea"/>
                          <a:cs typeface="+mn-cs"/>
                        </a:rPr>
                        <a:t>288</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310</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531</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700" b="0" kern="1200" dirty="0">
                          <a:solidFill>
                            <a:schemeClr val="tx1"/>
                          </a:solidFill>
                          <a:latin typeface="+mn-lt"/>
                          <a:ea typeface="+mn-ea"/>
                          <a:cs typeface="+mn-cs"/>
                        </a:rPr>
                        <a:t>674</a:t>
                      </a:r>
                    </a:p>
                  </a:txBody>
                  <a:tcPr anchor="b"/>
                </a:tc>
                <a:tc>
                  <a:txBody>
                    <a:bodyPr/>
                    <a:lstStyle/>
                    <a:p>
                      <a:pPr algn="r" fontAlgn="b"/>
                      <a:r>
                        <a:rPr lang="en-GB" sz="1700" b="0" kern="1200" dirty="0">
                          <a:solidFill>
                            <a:schemeClr val="tx1"/>
                          </a:solidFill>
                          <a:latin typeface="+mn-lt"/>
                          <a:ea typeface="+mn-ea"/>
                          <a:cs typeface="+mn-cs"/>
                        </a:rPr>
                        <a:t>563</a:t>
                      </a:r>
                    </a:p>
                  </a:txBody>
                  <a:tcPr anchor="b"/>
                </a:tc>
                <a:tc>
                  <a:txBody>
                    <a:bodyPr/>
                    <a:lstStyle/>
                    <a:p>
                      <a:pPr algn="r" fontAlgn="b"/>
                      <a:r>
                        <a:rPr lang="en-GB" sz="1400" b="1" i="1" kern="1200" dirty="0" smtClean="0">
                          <a:solidFill>
                            <a:srgbClr val="C00000"/>
                          </a:solidFill>
                          <a:latin typeface="Century Gothic" pitchFamily="34" charset="0"/>
                          <a:ea typeface="+mn-ea"/>
                          <a:cs typeface="Times New Roman" pitchFamily="18" charset="0"/>
                        </a:rPr>
                        <a:t>307</a:t>
                      </a:r>
                      <a:endParaRPr lang="en-GB" sz="1400" b="1" i="1" kern="1200" dirty="0">
                        <a:solidFill>
                          <a:srgbClr val="C00000"/>
                        </a:solidFill>
                        <a:latin typeface="Century Gothic" pitchFamily="34" charset="0"/>
                        <a:ea typeface="+mn-ea"/>
                        <a:cs typeface="Times New Roman" pitchFamily="18" charset="0"/>
                      </a:endParaRPr>
                    </a:p>
                  </a:txBody>
                  <a:tcPr anchor="b"/>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700" b="0" dirty="0" smtClean="0">
                          <a:solidFill>
                            <a:schemeClr val="tx1">
                              <a:lumMod val="85000"/>
                              <a:lumOff val="15000"/>
                            </a:schemeClr>
                          </a:solidFill>
                        </a:rPr>
                        <a:t>D</a:t>
                      </a:r>
                      <a:r>
                        <a:rPr lang="en-GB" sz="1700" b="0" baseline="0" dirty="0" smtClean="0">
                          <a:solidFill>
                            <a:schemeClr val="tx1">
                              <a:lumMod val="85000"/>
                              <a:lumOff val="15000"/>
                            </a:schemeClr>
                          </a:solidFill>
                        </a:rPr>
                        <a:t>ocs at meeting start</a:t>
                      </a:r>
                      <a:endParaRPr lang="en-GB" sz="1700" b="0" dirty="0" smtClean="0">
                        <a:solidFill>
                          <a:schemeClr val="tx1">
                            <a:lumMod val="85000"/>
                            <a:lumOff val="15000"/>
                          </a:schemeClr>
                        </a:solidFill>
                      </a:endParaRPr>
                    </a:p>
                  </a:txBody>
                  <a:tcPr marL="91451" marR="91451" marT="45695" marB="45695"/>
                </a:tc>
                <a:tc>
                  <a:txBody>
                    <a:bodyPr/>
                    <a:lstStyle/>
                    <a:p>
                      <a:pPr algn="r" fontAlgn="b"/>
                      <a:r>
                        <a:rPr lang="en-GB" sz="1700" b="0" kern="1200" dirty="0" smtClean="0">
                          <a:solidFill>
                            <a:schemeClr val="tx1"/>
                          </a:solidFill>
                          <a:latin typeface="+mn-lt"/>
                          <a:ea typeface="+mn-ea"/>
                          <a:cs typeface="+mn-cs"/>
                        </a:rPr>
                        <a:t>150</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149</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271</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700" b="0" kern="1200" dirty="0">
                          <a:solidFill>
                            <a:schemeClr val="tx1"/>
                          </a:solidFill>
                          <a:latin typeface="+mn-lt"/>
                          <a:ea typeface="+mn-ea"/>
                          <a:cs typeface="+mn-cs"/>
                        </a:rPr>
                        <a:t>372</a:t>
                      </a:r>
                    </a:p>
                  </a:txBody>
                  <a:tcPr anchor="b"/>
                </a:tc>
                <a:tc>
                  <a:txBody>
                    <a:bodyPr/>
                    <a:lstStyle/>
                    <a:p>
                      <a:pPr algn="r" fontAlgn="b"/>
                      <a:r>
                        <a:rPr lang="en-GB" sz="1700" b="0" kern="1200" dirty="0">
                          <a:solidFill>
                            <a:schemeClr val="tx1"/>
                          </a:solidFill>
                          <a:latin typeface="+mn-lt"/>
                          <a:ea typeface="+mn-ea"/>
                          <a:cs typeface="+mn-cs"/>
                        </a:rPr>
                        <a:t>382</a:t>
                      </a:r>
                    </a:p>
                  </a:txBody>
                  <a:tcPr anchor="b"/>
                </a:tc>
                <a:tc>
                  <a:txBody>
                    <a:bodyPr/>
                    <a:lstStyle/>
                    <a:p>
                      <a:pPr algn="r" fontAlgn="b"/>
                      <a:r>
                        <a:rPr lang="en-GB" sz="1400" b="1" i="1" kern="1200" dirty="0" smtClean="0">
                          <a:solidFill>
                            <a:srgbClr val="C00000"/>
                          </a:solidFill>
                          <a:latin typeface="Century Gothic" pitchFamily="34" charset="0"/>
                          <a:ea typeface="+mn-ea"/>
                          <a:cs typeface="Times New Roman" pitchFamily="18" charset="0"/>
                        </a:rPr>
                        <a:t>159</a:t>
                      </a:r>
                      <a:endParaRPr lang="en-GB" sz="1400" b="1" i="1" kern="1200" dirty="0">
                        <a:solidFill>
                          <a:srgbClr val="C00000"/>
                        </a:solidFill>
                        <a:latin typeface="Century Gothic" pitchFamily="34" charset="0"/>
                        <a:ea typeface="+mn-ea"/>
                        <a:cs typeface="Times New Roman" pitchFamily="18" charset="0"/>
                      </a:endParaRPr>
                    </a:p>
                  </a:txBody>
                  <a:tcPr anchor="b"/>
                </a:tc>
              </a:tr>
              <a:tr h="352652">
                <a:tc>
                  <a:txBody>
                    <a:bodyPr/>
                    <a:lstStyle/>
                    <a:p>
                      <a:r>
                        <a:rPr lang="en-GB" sz="1700" b="0" dirty="0" smtClean="0">
                          <a:solidFill>
                            <a:schemeClr val="tx1">
                              <a:lumMod val="85000"/>
                              <a:lumOff val="15000"/>
                            </a:schemeClr>
                          </a:solidFill>
                        </a:rPr>
                        <a:t>Incoming LS</a:t>
                      </a:r>
                      <a:endParaRPr lang="en-GB" sz="1700" b="0" dirty="0">
                        <a:solidFill>
                          <a:schemeClr val="tx1">
                            <a:lumMod val="85000"/>
                            <a:lumOff val="15000"/>
                          </a:schemeClr>
                        </a:solidFill>
                      </a:endParaRPr>
                    </a:p>
                  </a:txBody>
                  <a:tcPr marL="91451" marR="91451" marT="45695" marB="45695"/>
                </a:tc>
                <a:tc>
                  <a:txBody>
                    <a:bodyPr/>
                    <a:lstStyle/>
                    <a:p>
                      <a:pPr algn="r" fontAlgn="b"/>
                      <a:r>
                        <a:rPr lang="en-GB" sz="1700" b="0" kern="1200" dirty="0" smtClean="0">
                          <a:solidFill>
                            <a:schemeClr val="tx1"/>
                          </a:solidFill>
                          <a:latin typeface="+mn-lt"/>
                          <a:ea typeface="+mn-ea"/>
                          <a:cs typeface="+mn-cs"/>
                        </a:rPr>
                        <a:t>10</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16</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29</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700" b="0" kern="1200" dirty="0">
                          <a:solidFill>
                            <a:schemeClr val="tx1"/>
                          </a:solidFill>
                          <a:latin typeface="+mn-lt"/>
                          <a:ea typeface="+mn-ea"/>
                          <a:cs typeface="+mn-cs"/>
                        </a:rPr>
                        <a:t>34</a:t>
                      </a:r>
                    </a:p>
                  </a:txBody>
                  <a:tcPr anchor="b"/>
                </a:tc>
                <a:tc>
                  <a:txBody>
                    <a:bodyPr/>
                    <a:lstStyle/>
                    <a:p>
                      <a:pPr algn="r" fontAlgn="b"/>
                      <a:r>
                        <a:rPr lang="en-GB" sz="1700" b="0" kern="1200" dirty="0">
                          <a:solidFill>
                            <a:schemeClr val="tx1"/>
                          </a:solidFill>
                          <a:latin typeface="+mn-lt"/>
                          <a:ea typeface="+mn-ea"/>
                          <a:cs typeface="+mn-cs"/>
                        </a:rPr>
                        <a:t>23</a:t>
                      </a:r>
                    </a:p>
                  </a:txBody>
                  <a:tcPr anchor="b"/>
                </a:tc>
                <a:tc>
                  <a:txBody>
                    <a:bodyPr/>
                    <a:lstStyle/>
                    <a:p>
                      <a:pPr algn="r" fontAlgn="b"/>
                      <a:r>
                        <a:rPr lang="en-GB" sz="1400" b="1" i="1" kern="1200" dirty="0" smtClean="0">
                          <a:solidFill>
                            <a:srgbClr val="C00000"/>
                          </a:solidFill>
                          <a:latin typeface="Century Gothic" pitchFamily="34" charset="0"/>
                          <a:ea typeface="+mn-ea"/>
                          <a:cs typeface="Times New Roman" pitchFamily="18" charset="0"/>
                        </a:rPr>
                        <a:t>15</a:t>
                      </a:r>
                      <a:endParaRPr lang="en-GB" sz="1400" b="1" i="1" kern="1200" dirty="0">
                        <a:solidFill>
                          <a:srgbClr val="C00000"/>
                        </a:solidFill>
                        <a:latin typeface="Century Gothic" pitchFamily="34" charset="0"/>
                        <a:ea typeface="+mn-ea"/>
                        <a:cs typeface="Times New Roman" pitchFamily="18" charset="0"/>
                      </a:endParaRPr>
                    </a:p>
                  </a:txBody>
                  <a:tcPr anchor="b"/>
                </a:tc>
              </a:tr>
              <a:tr h="352652">
                <a:tc>
                  <a:txBody>
                    <a:bodyPr/>
                    <a:lstStyle/>
                    <a:p>
                      <a:r>
                        <a:rPr lang="en-GB" sz="1700" b="0" dirty="0" smtClean="0">
                          <a:solidFill>
                            <a:schemeClr val="tx1">
                              <a:lumMod val="85000"/>
                              <a:lumOff val="15000"/>
                            </a:schemeClr>
                          </a:solidFill>
                        </a:rPr>
                        <a:t>Outgoing LS</a:t>
                      </a:r>
                      <a:endParaRPr lang="en-GB" sz="1700" b="0" dirty="0">
                        <a:solidFill>
                          <a:schemeClr val="tx1">
                            <a:lumMod val="85000"/>
                            <a:lumOff val="15000"/>
                          </a:schemeClr>
                        </a:solidFill>
                      </a:endParaRPr>
                    </a:p>
                  </a:txBody>
                  <a:tcPr marL="91451" marR="91451" marT="45695" marB="45695"/>
                </a:tc>
                <a:tc>
                  <a:txBody>
                    <a:bodyPr/>
                    <a:lstStyle/>
                    <a:p>
                      <a:pPr algn="r" fontAlgn="b"/>
                      <a:r>
                        <a:rPr lang="en-GB" sz="1700" b="0" kern="1200" dirty="0" smtClean="0">
                          <a:solidFill>
                            <a:schemeClr val="tx1"/>
                          </a:solidFill>
                          <a:latin typeface="+mn-lt"/>
                          <a:ea typeface="+mn-ea"/>
                          <a:cs typeface="+mn-cs"/>
                        </a:rPr>
                        <a:t>4</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5</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6</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700" b="0" kern="1200" dirty="0">
                          <a:solidFill>
                            <a:schemeClr val="tx1"/>
                          </a:solidFill>
                          <a:latin typeface="+mn-lt"/>
                          <a:ea typeface="+mn-ea"/>
                          <a:cs typeface="+mn-cs"/>
                        </a:rPr>
                        <a:t>3</a:t>
                      </a:r>
                    </a:p>
                  </a:txBody>
                  <a:tcPr anchor="b"/>
                </a:tc>
                <a:tc>
                  <a:txBody>
                    <a:bodyPr/>
                    <a:lstStyle/>
                    <a:p>
                      <a:pPr algn="r" fontAlgn="b"/>
                      <a:r>
                        <a:rPr lang="en-GB" sz="1700" b="0" kern="1200" dirty="0">
                          <a:solidFill>
                            <a:schemeClr val="tx1"/>
                          </a:solidFill>
                          <a:latin typeface="+mn-lt"/>
                          <a:ea typeface="+mn-ea"/>
                          <a:cs typeface="+mn-cs"/>
                        </a:rPr>
                        <a:t>6</a:t>
                      </a:r>
                    </a:p>
                  </a:txBody>
                  <a:tcPr anchor="b"/>
                </a:tc>
                <a:tc>
                  <a:txBody>
                    <a:bodyPr/>
                    <a:lstStyle/>
                    <a:p>
                      <a:pPr algn="r" fontAlgn="b"/>
                      <a:r>
                        <a:rPr lang="en-GB" sz="1400" b="1" i="1" kern="1200" dirty="0" smtClean="0">
                          <a:solidFill>
                            <a:srgbClr val="C00000"/>
                          </a:solidFill>
                          <a:latin typeface="Century Gothic" pitchFamily="34" charset="0"/>
                          <a:ea typeface="+mn-ea"/>
                          <a:cs typeface="Times New Roman" pitchFamily="18" charset="0"/>
                        </a:rPr>
                        <a:t>6</a:t>
                      </a:r>
                      <a:endParaRPr lang="en-GB" sz="1400" b="1" i="1" kern="1200" dirty="0">
                        <a:solidFill>
                          <a:srgbClr val="C00000"/>
                        </a:solidFill>
                        <a:latin typeface="Century Gothic" pitchFamily="34" charset="0"/>
                        <a:ea typeface="+mn-ea"/>
                        <a:cs typeface="Times New Roman" pitchFamily="18" charset="0"/>
                      </a:endParaRPr>
                    </a:p>
                  </a:txBody>
                  <a:tcPr anchor="b"/>
                </a:tc>
              </a:tr>
              <a:tr h="352652">
                <a:tc>
                  <a:txBody>
                    <a:bodyPr/>
                    <a:lstStyle/>
                    <a:p>
                      <a:r>
                        <a:rPr lang="en-GB" sz="1700" b="0" dirty="0" smtClean="0">
                          <a:solidFill>
                            <a:schemeClr val="tx1">
                              <a:lumMod val="85000"/>
                              <a:lumOff val="15000"/>
                            </a:schemeClr>
                          </a:solidFill>
                        </a:rPr>
                        <a:t>Agreed CRs</a:t>
                      </a:r>
                      <a:endParaRPr lang="en-GB" sz="1700" b="0" dirty="0">
                        <a:solidFill>
                          <a:schemeClr val="tx1">
                            <a:lumMod val="85000"/>
                            <a:lumOff val="15000"/>
                          </a:schemeClr>
                        </a:solidFill>
                      </a:endParaRPr>
                    </a:p>
                  </a:txBody>
                  <a:tcPr marL="91451" marR="91451" marT="45695" marB="45695"/>
                </a:tc>
                <a:tc>
                  <a:txBody>
                    <a:bodyPr/>
                    <a:lstStyle/>
                    <a:p>
                      <a:pPr algn="r" fontAlgn="b"/>
                      <a:r>
                        <a:rPr lang="en-GB" sz="1700" b="0" kern="1200" dirty="0" smtClean="0">
                          <a:solidFill>
                            <a:schemeClr val="tx1"/>
                          </a:solidFill>
                          <a:latin typeface="+mn-lt"/>
                          <a:ea typeface="+mn-ea"/>
                          <a:cs typeface="+mn-cs"/>
                        </a:rPr>
                        <a:t>11</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5</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31</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700" b="0" kern="1200" dirty="0">
                          <a:solidFill>
                            <a:schemeClr val="tx1"/>
                          </a:solidFill>
                          <a:latin typeface="+mn-lt"/>
                          <a:ea typeface="+mn-ea"/>
                          <a:cs typeface="+mn-cs"/>
                        </a:rPr>
                        <a:t>31</a:t>
                      </a:r>
                    </a:p>
                  </a:txBody>
                  <a:tcPr anchor="b"/>
                </a:tc>
                <a:tc>
                  <a:txBody>
                    <a:bodyPr/>
                    <a:lstStyle/>
                    <a:p>
                      <a:pPr algn="r" fontAlgn="b"/>
                      <a:r>
                        <a:rPr lang="en-GB" sz="1700" b="0" kern="1200" dirty="0">
                          <a:solidFill>
                            <a:schemeClr val="tx1"/>
                          </a:solidFill>
                          <a:latin typeface="+mn-lt"/>
                          <a:ea typeface="+mn-ea"/>
                          <a:cs typeface="+mn-cs"/>
                        </a:rPr>
                        <a:t>24</a:t>
                      </a:r>
                    </a:p>
                  </a:txBody>
                  <a:tcPr anchor="b"/>
                </a:tc>
                <a:tc>
                  <a:txBody>
                    <a:bodyPr/>
                    <a:lstStyle/>
                    <a:p>
                      <a:pPr algn="r" fontAlgn="b"/>
                      <a:r>
                        <a:rPr lang="en-GB" sz="1400" b="1" i="1" kern="1200" dirty="0" smtClean="0">
                          <a:solidFill>
                            <a:srgbClr val="C00000"/>
                          </a:solidFill>
                          <a:latin typeface="Century Gothic" pitchFamily="34" charset="0"/>
                          <a:ea typeface="+mn-ea"/>
                          <a:cs typeface="Times New Roman" pitchFamily="18" charset="0"/>
                        </a:rPr>
                        <a:t>29</a:t>
                      </a:r>
                      <a:endParaRPr lang="en-GB" sz="1400" b="1" i="1" kern="1200" dirty="0">
                        <a:solidFill>
                          <a:srgbClr val="C00000"/>
                        </a:solidFill>
                        <a:latin typeface="Century Gothic" pitchFamily="34" charset="0"/>
                        <a:ea typeface="+mn-ea"/>
                        <a:cs typeface="Times New Roman" pitchFamily="18" charset="0"/>
                      </a:endParaRPr>
                    </a:p>
                  </a:txBody>
                  <a:tcPr anchor="b"/>
                </a:tc>
              </a:tr>
              <a:tr h="352652">
                <a:tc>
                  <a:txBody>
                    <a:bodyPr/>
                    <a:lstStyle/>
                    <a:p>
                      <a:r>
                        <a:rPr lang="en-GB" sz="1700" b="0" dirty="0" smtClean="0">
                          <a:solidFill>
                            <a:schemeClr val="tx1">
                              <a:lumMod val="85000"/>
                              <a:lumOff val="15000"/>
                            </a:schemeClr>
                          </a:solidFill>
                        </a:rPr>
                        <a:t>Agreed alignment CRs</a:t>
                      </a:r>
                    </a:p>
                  </a:txBody>
                  <a:tcPr marL="91451" marR="91451" marT="45695" marB="45695"/>
                </a:tc>
                <a:tc>
                  <a:txBody>
                    <a:bodyPr/>
                    <a:lstStyle/>
                    <a:p>
                      <a:pPr algn="r" fontAlgn="b"/>
                      <a:r>
                        <a:rPr lang="en-GB" sz="1700" b="0" kern="1200" dirty="0" smtClean="0">
                          <a:solidFill>
                            <a:schemeClr val="tx1"/>
                          </a:solidFill>
                          <a:latin typeface="+mn-lt"/>
                          <a:ea typeface="+mn-ea"/>
                          <a:cs typeface="+mn-cs"/>
                        </a:rPr>
                        <a:t>5</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2</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8</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700" b="0" kern="1200" dirty="0">
                          <a:solidFill>
                            <a:schemeClr val="tx1"/>
                          </a:solidFill>
                          <a:latin typeface="+mn-lt"/>
                          <a:ea typeface="+mn-ea"/>
                          <a:cs typeface="+mn-cs"/>
                        </a:rPr>
                        <a:t>12</a:t>
                      </a:r>
                    </a:p>
                  </a:txBody>
                  <a:tcPr anchor="b"/>
                </a:tc>
                <a:tc>
                  <a:txBody>
                    <a:bodyPr/>
                    <a:lstStyle/>
                    <a:p>
                      <a:pPr algn="r" fontAlgn="b"/>
                      <a:r>
                        <a:rPr lang="en-GB" sz="1700" b="0" kern="1200" dirty="0">
                          <a:solidFill>
                            <a:schemeClr val="tx1"/>
                          </a:solidFill>
                          <a:latin typeface="+mn-lt"/>
                          <a:ea typeface="+mn-ea"/>
                          <a:cs typeface="+mn-cs"/>
                        </a:rPr>
                        <a:t>8</a:t>
                      </a:r>
                    </a:p>
                  </a:txBody>
                  <a:tcPr anchor="b"/>
                </a:tc>
                <a:tc>
                  <a:txBody>
                    <a:bodyPr/>
                    <a:lstStyle/>
                    <a:p>
                      <a:pPr algn="r" fontAlgn="b"/>
                      <a:r>
                        <a:rPr lang="en-GB" sz="1400" b="1" i="1" kern="1200" dirty="0" smtClean="0">
                          <a:solidFill>
                            <a:srgbClr val="C00000"/>
                          </a:solidFill>
                          <a:latin typeface="Century Gothic" pitchFamily="34" charset="0"/>
                          <a:ea typeface="+mn-ea"/>
                          <a:cs typeface="Times New Roman" pitchFamily="18" charset="0"/>
                        </a:rPr>
                        <a:t>2</a:t>
                      </a:r>
                      <a:endParaRPr lang="en-GB" sz="1400" b="1" i="1" kern="1200" dirty="0">
                        <a:solidFill>
                          <a:srgbClr val="C00000"/>
                        </a:solidFill>
                        <a:latin typeface="Century Gothic" pitchFamily="34" charset="0"/>
                        <a:ea typeface="+mn-ea"/>
                        <a:cs typeface="Times New Roman" pitchFamily="18" charset="0"/>
                      </a:endParaRPr>
                    </a:p>
                  </a:txBody>
                  <a:tcPr anchor="b"/>
                </a:tc>
              </a:tr>
              <a:tr h="352652">
                <a:tc>
                  <a:txBody>
                    <a:bodyPr/>
                    <a:lstStyle/>
                    <a:p>
                      <a:r>
                        <a:rPr lang="en-GB" sz="1700" b="0" dirty="0" smtClean="0">
                          <a:solidFill>
                            <a:schemeClr val="tx1">
                              <a:lumMod val="85000"/>
                              <a:lumOff val="15000"/>
                            </a:schemeClr>
                          </a:solidFill>
                        </a:rPr>
                        <a:t>New</a:t>
                      </a:r>
                      <a:r>
                        <a:rPr lang="en-GB" sz="1700" b="0" baseline="0" dirty="0" smtClean="0">
                          <a:solidFill>
                            <a:schemeClr val="tx1">
                              <a:lumMod val="85000"/>
                              <a:lumOff val="15000"/>
                            </a:schemeClr>
                          </a:solidFill>
                        </a:rPr>
                        <a:t> Study Items</a:t>
                      </a:r>
                      <a:endParaRPr lang="en-GB" sz="1700" b="0" dirty="0">
                        <a:solidFill>
                          <a:schemeClr val="tx1">
                            <a:lumMod val="85000"/>
                            <a:lumOff val="15000"/>
                          </a:schemeClr>
                        </a:solidFill>
                      </a:endParaRPr>
                    </a:p>
                  </a:txBody>
                  <a:tcPr marL="91451" marR="91451" marT="45695" marB="45695"/>
                </a:tc>
                <a:tc>
                  <a:txBody>
                    <a:bodyPr/>
                    <a:lstStyle/>
                    <a:p>
                      <a:pPr algn="r" fontAlgn="b"/>
                      <a:r>
                        <a:rPr lang="en-GB" sz="1700" b="0" kern="1200" dirty="0" smtClean="0">
                          <a:solidFill>
                            <a:schemeClr val="tx1"/>
                          </a:solidFill>
                          <a:latin typeface="+mn-lt"/>
                          <a:ea typeface="+mn-ea"/>
                          <a:cs typeface="+mn-cs"/>
                        </a:rPr>
                        <a:t>3</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2</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2</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700" b="0" kern="1200" dirty="0">
                          <a:solidFill>
                            <a:schemeClr val="tx1"/>
                          </a:solidFill>
                          <a:latin typeface="+mn-lt"/>
                          <a:ea typeface="+mn-ea"/>
                          <a:cs typeface="+mn-cs"/>
                        </a:rPr>
                        <a:t>0</a:t>
                      </a:r>
                    </a:p>
                  </a:txBody>
                  <a:tcPr anchor="b"/>
                </a:tc>
                <a:tc>
                  <a:txBody>
                    <a:bodyPr/>
                    <a:lstStyle/>
                    <a:p>
                      <a:pPr algn="r" fontAlgn="b"/>
                      <a:r>
                        <a:rPr lang="en-GB" sz="1700" b="0" kern="1200" dirty="0">
                          <a:solidFill>
                            <a:schemeClr val="tx1"/>
                          </a:solidFill>
                          <a:latin typeface="+mn-lt"/>
                          <a:ea typeface="+mn-ea"/>
                          <a:cs typeface="+mn-cs"/>
                        </a:rPr>
                        <a:t>0</a:t>
                      </a:r>
                    </a:p>
                  </a:txBody>
                  <a:tcPr anchor="b"/>
                </a:tc>
                <a:tc>
                  <a:txBody>
                    <a:bodyPr/>
                    <a:lstStyle/>
                    <a:p>
                      <a:pPr algn="r" fontAlgn="b"/>
                      <a:r>
                        <a:rPr lang="en-GB" sz="1400" b="1" i="1" kern="1200" dirty="0" smtClean="0">
                          <a:solidFill>
                            <a:srgbClr val="C00000"/>
                          </a:solidFill>
                          <a:latin typeface="Century Gothic" pitchFamily="34" charset="0"/>
                          <a:ea typeface="+mn-ea"/>
                          <a:cs typeface="Times New Roman" pitchFamily="18" charset="0"/>
                        </a:rPr>
                        <a:t>6</a:t>
                      </a:r>
                      <a:endParaRPr lang="en-GB" sz="1400" b="1" i="1" kern="1200" dirty="0">
                        <a:solidFill>
                          <a:srgbClr val="C00000"/>
                        </a:solidFill>
                        <a:latin typeface="Century Gothic" pitchFamily="34" charset="0"/>
                        <a:ea typeface="+mn-ea"/>
                        <a:cs typeface="Times New Roman" pitchFamily="18" charset="0"/>
                      </a:endParaRPr>
                    </a:p>
                  </a:txBody>
                  <a:tcPr anchor="b"/>
                </a:tc>
              </a:tr>
              <a:tr h="352652">
                <a:tc>
                  <a:txBody>
                    <a:bodyPr/>
                    <a:lstStyle/>
                    <a:p>
                      <a:r>
                        <a:rPr lang="en-GB" sz="1700" b="0" dirty="0" smtClean="0">
                          <a:solidFill>
                            <a:schemeClr val="tx1">
                              <a:lumMod val="85000"/>
                              <a:lumOff val="15000"/>
                            </a:schemeClr>
                          </a:solidFill>
                        </a:rPr>
                        <a:t>New Work Items</a:t>
                      </a:r>
                      <a:endParaRPr lang="en-GB" sz="1700" b="0" dirty="0">
                        <a:solidFill>
                          <a:schemeClr val="tx1">
                            <a:lumMod val="85000"/>
                            <a:lumOff val="15000"/>
                          </a:schemeClr>
                        </a:solidFill>
                      </a:endParaRPr>
                    </a:p>
                  </a:txBody>
                  <a:tcPr marL="91451" marR="91451" marT="45695" marB="45695"/>
                </a:tc>
                <a:tc>
                  <a:txBody>
                    <a:bodyPr/>
                    <a:lstStyle/>
                    <a:p>
                      <a:pPr algn="r" fontAlgn="b"/>
                      <a:r>
                        <a:rPr lang="en-GB" sz="1700" b="0" kern="1200" dirty="0" smtClean="0">
                          <a:solidFill>
                            <a:schemeClr val="tx1"/>
                          </a:solidFill>
                          <a:latin typeface="+mn-lt"/>
                          <a:ea typeface="+mn-ea"/>
                          <a:cs typeface="+mn-cs"/>
                        </a:rPr>
                        <a:t>2</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2</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5</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700" b="0" kern="1200" dirty="0">
                          <a:solidFill>
                            <a:schemeClr val="tx1"/>
                          </a:solidFill>
                          <a:latin typeface="+mn-lt"/>
                          <a:ea typeface="+mn-ea"/>
                          <a:cs typeface="+mn-cs"/>
                        </a:rPr>
                        <a:t>3</a:t>
                      </a:r>
                    </a:p>
                  </a:txBody>
                  <a:tcPr anchor="b"/>
                </a:tc>
                <a:tc>
                  <a:txBody>
                    <a:bodyPr/>
                    <a:lstStyle/>
                    <a:p>
                      <a:pPr algn="r" fontAlgn="b"/>
                      <a:r>
                        <a:rPr lang="en-GB" sz="1700" b="0" kern="1200" dirty="0">
                          <a:solidFill>
                            <a:schemeClr val="tx1"/>
                          </a:solidFill>
                          <a:latin typeface="+mn-lt"/>
                          <a:ea typeface="+mn-ea"/>
                          <a:cs typeface="+mn-cs"/>
                        </a:rPr>
                        <a:t>0</a:t>
                      </a:r>
                    </a:p>
                  </a:txBody>
                  <a:tcPr anchor="b"/>
                </a:tc>
                <a:tc>
                  <a:txBody>
                    <a:bodyPr/>
                    <a:lstStyle/>
                    <a:p>
                      <a:pPr algn="r" fontAlgn="b"/>
                      <a:r>
                        <a:rPr lang="en-GB" sz="1400" b="1" i="1" kern="1200" dirty="0" smtClean="0">
                          <a:solidFill>
                            <a:srgbClr val="C00000"/>
                          </a:solidFill>
                          <a:latin typeface="Century Gothic" pitchFamily="34" charset="0"/>
                          <a:ea typeface="+mn-ea"/>
                          <a:cs typeface="Times New Roman" pitchFamily="18" charset="0"/>
                        </a:rPr>
                        <a:t>4</a:t>
                      </a:r>
                      <a:endParaRPr lang="en-GB" sz="1400" b="1" i="1" kern="1200" dirty="0">
                        <a:solidFill>
                          <a:srgbClr val="C00000"/>
                        </a:solidFill>
                        <a:latin typeface="Century Gothic" pitchFamily="34" charset="0"/>
                        <a:ea typeface="+mn-ea"/>
                        <a:cs typeface="Times New Roman" pitchFamily="18" charset="0"/>
                      </a:endParaRPr>
                    </a:p>
                  </a:txBody>
                  <a:tcPr anchor="b"/>
                </a:tc>
              </a:tr>
              <a:tr h="352652">
                <a:tc>
                  <a:txBody>
                    <a:bodyPr/>
                    <a:lstStyle/>
                    <a:p>
                      <a:r>
                        <a:rPr lang="en-GB" sz="1700" b="0" dirty="0" smtClean="0">
                          <a:solidFill>
                            <a:schemeClr val="tx1">
                              <a:lumMod val="85000"/>
                              <a:lumOff val="15000"/>
                            </a:schemeClr>
                          </a:solidFill>
                        </a:rPr>
                        <a:t>Revised WID/SID</a:t>
                      </a:r>
                      <a:endParaRPr lang="en-GB" sz="1700" b="0" dirty="0">
                        <a:solidFill>
                          <a:schemeClr val="tx1">
                            <a:lumMod val="85000"/>
                            <a:lumOff val="15000"/>
                          </a:schemeClr>
                        </a:solidFill>
                      </a:endParaRPr>
                    </a:p>
                  </a:txBody>
                  <a:tcPr marL="91451" marR="91451" marT="45695" marB="45695"/>
                </a:tc>
                <a:tc>
                  <a:txBody>
                    <a:bodyPr/>
                    <a:lstStyle/>
                    <a:p>
                      <a:pPr algn="r" fontAlgn="b"/>
                      <a:r>
                        <a:rPr lang="en-GB" sz="1700" b="0" kern="1200" dirty="0" smtClean="0">
                          <a:solidFill>
                            <a:schemeClr val="tx1"/>
                          </a:solidFill>
                          <a:latin typeface="+mn-lt"/>
                          <a:ea typeface="+mn-ea"/>
                          <a:cs typeface="+mn-cs"/>
                        </a:rPr>
                        <a:t>1</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0</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1</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700" b="0" kern="1200" dirty="0">
                          <a:solidFill>
                            <a:schemeClr val="tx1"/>
                          </a:solidFill>
                          <a:latin typeface="+mn-lt"/>
                          <a:ea typeface="+mn-ea"/>
                          <a:cs typeface="+mn-cs"/>
                        </a:rPr>
                        <a:t>2</a:t>
                      </a:r>
                    </a:p>
                  </a:txBody>
                  <a:tcPr anchor="b"/>
                </a:tc>
                <a:tc>
                  <a:txBody>
                    <a:bodyPr/>
                    <a:lstStyle/>
                    <a:p>
                      <a:pPr algn="r" fontAlgn="b"/>
                      <a:r>
                        <a:rPr lang="en-GB" sz="1700" b="0" kern="1200" dirty="0">
                          <a:solidFill>
                            <a:schemeClr val="tx1"/>
                          </a:solidFill>
                          <a:latin typeface="+mn-lt"/>
                          <a:ea typeface="+mn-ea"/>
                          <a:cs typeface="+mn-cs"/>
                        </a:rPr>
                        <a:t>1</a:t>
                      </a:r>
                    </a:p>
                  </a:txBody>
                  <a:tcPr anchor="b"/>
                </a:tc>
                <a:tc>
                  <a:txBody>
                    <a:bodyPr/>
                    <a:lstStyle/>
                    <a:p>
                      <a:pPr algn="r" fontAlgn="b"/>
                      <a:r>
                        <a:rPr lang="en-GB" sz="1400" b="1" i="1" kern="1200" dirty="0" smtClean="0">
                          <a:solidFill>
                            <a:srgbClr val="C00000"/>
                          </a:solidFill>
                          <a:latin typeface="Century Gothic" pitchFamily="34" charset="0"/>
                          <a:ea typeface="+mn-ea"/>
                          <a:cs typeface="Times New Roman" pitchFamily="18" charset="0"/>
                        </a:rPr>
                        <a:t>0</a:t>
                      </a:r>
                      <a:endParaRPr lang="en-GB" sz="1400" b="1" i="1" kern="1200" dirty="0">
                        <a:solidFill>
                          <a:srgbClr val="C00000"/>
                        </a:solidFill>
                        <a:latin typeface="Century Gothic" pitchFamily="34" charset="0"/>
                        <a:ea typeface="+mn-ea"/>
                        <a:cs typeface="Times New Roman" pitchFamily="18" charset="0"/>
                      </a:endParaRPr>
                    </a:p>
                  </a:txBody>
                  <a:tcPr anchor="b"/>
                </a:tc>
              </a:tr>
              <a:tr h="352652">
                <a:tc>
                  <a:txBody>
                    <a:bodyPr/>
                    <a:lstStyle/>
                    <a:p>
                      <a:r>
                        <a:rPr lang="en-GB" sz="1700" b="0" dirty="0" smtClean="0">
                          <a:solidFill>
                            <a:schemeClr val="tx1">
                              <a:lumMod val="85000"/>
                              <a:lumOff val="15000"/>
                            </a:schemeClr>
                          </a:solidFill>
                        </a:rPr>
                        <a:t>TR/TS</a:t>
                      </a:r>
                      <a:r>
                        <a:rPr lang="en-GB" sz="1700" b="0" baseline="0" dirty="0" smtClean="0">
                          <a:solidFill>
                            <a:schemeClr val="tx1">
                              <a:lumMod val="85000"/>
                              <a:lumOff val="15000"/>
                            </a:schemeClr>
                          </a:solidFill>
                        </a:rPr>
                        <a:t> for Information</a:t>
                      </a:r>
                      <a:endParaRPr lang="en-GB" sz="1700" b="0" dirty="0">
                        <a:solidFill>
                          <a:schemeClr val="tx1">
                            <a:lumMod val="85000"/>
                            <a:lumOff val="15000"/>
                          </a:schemeClr>
                        </a:solidFill>
                      </a:endParaRPr>
                    </a:p>
                  </a:txBody>
                  <a:tcPr marL="91451" marR="91451" marT="45695" marB="45695"/>
                </a:tc>
                <a:tc>
                  <a:txBody>
                    <a:bodyPr/>
                    <a:lstStyle/>
                    <a:p>
                      <a:pPr algn="r" fontAlgn="b"/>
                      <a:r>
                        <a:rPr lang="en-GB" sz="1700" b="0" kern="1200" dirty="0" smtClean="0">
                          <a:solidFill>
                            <a:schemeClr val="tx1"/>
                          </a:solidFill>
                          <a:latin typeface="+mn-lt"/>
                          <a:ea typeface="+mn-ea"/>
                          <a:cs typeface="+mn-cs"/>
                        </a:rPr>
                        <a:t>0</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4</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4</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700" b="0" kern="1200" dirty="0">
                          <a:solidFill>
                            <a:schemeClr val="tx1"/>
                          </a:solidFill>
                          <a:latin typeface="+mn-lt"/>
                          <a:ea typeface="+mn-ea"/>
                          <a:cs typeface="+mn-cs"/>
                        </a:rPr>
                        <a:t>3</a:t>
                      </a:r>
                    </a:p>
                  </a:txBody>
                  <a:tcPr anchor="b"/>
                </a:tc>
                <a:tc>
                  <a:txBody>
                    <a:bodyPr/>
                    <a:lstStyle/>
                    <a:p>
                      <a:pPr algn="r" fontAlgn="b"/>
                      <a:r>
                        <a:rPr lang="en-GB" sz="1700" b="0" kern="1200" dirty="0">
                          <a:solidFill>
                            <a:schemeClr val="tx1"/>
                          </a:solidFill>
                          <a:latin typeface="+mn-lt"/>
                          <a:ea typeface="+mn-ea"/>
                          <a:cs typeface="+mn-cs"/>
                        </a:rPr>
                        <a:t>2</a:t>
                      </a:r>
                    </a:p>
                  </a:txBody>
                  <a:tcPr anchor="b"/>
                </a:tc>
                <a:tc>
                  <a:txBody>
                    <a:bodyPr/>
                    <a:lstStyle/>
                    <a:p>
                      <a:pPr algn="r" fontAlgn="b"/>
                      <a:r>
                        <a:rPr lang="en-GB" sz="1400" b="1" i="1" kern="1200" dirty="0" smtClean="0">
                          <a:solidFill>
                            <a:srgbClr val="C00000"/>
                          </a:solidFill>
                          <a:latin typeface="Century Gothic" pitchFamily="34" charset="0"/>
                          <a:ea typeface="+mn-ea"/>
                          <a:cs typeface="Times New Roman" pitchFamily="18" charset="0"/>
                        </a:rPr>
                        <a:t>1</a:t>
                      </a:r>
                      <a:endParaRPr lang="en-GB" sz="1400" b="1" i="1" kern="1200" dirty="0">
                        <a:solidFill>
                          <a:srgbClr val="C00000"/>
                        </a:solidFill>
                        <a:latin typeface="Century Gothic" pitchFamily="34" charset="0"/>
                        <a:ea typeface="+mn-ea"/>
                        <a:cs typeface="Times New Roman" pitchFamily="18" charset="0"/>
                      </a:endParaRPr>
                    </a:p>
                  </a:txBody>
                  <a:tcPr anchor="b"/>
                </a:tc>
              </a:tr>
              <a:tr h="3526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700" b="0" dirty="0" smtClean="0">
                          <a:solidFill>
                            <a:schemeClr val="tx1">
                              <a:lumMod val="85000"/>
                              <a:lumOff val="15000"/>
                            </a:schemeClr>
                          </a:solidFill>
                        </a:rPr>
                        <a:t>TR/TS</a:t>
                      </a:r>
                      <a:r>
                        <a:rPr lang="en-GB" sz="1700" b="0" baseline="0" dirty="0" smtClean="0">
                          <a:solidFill>
                            <a:schemeClr val="tx1">
                              <a:lumMod val="85000"/>
                              <a:lumOff val="15000"/>
                            </a:schemeClr>
                          </a:solidFill>
                        </a:rPr>
                        <a:t> for Approval</a:t>
                      </a:r>
                      <a:endParaRPr lang="en-GB" sz="1700" b="0" dirty="0" smtClean="0">
                        <a:solidFill>
                          <a:schemeClr val="tx1">
                            <a:lumMod val="85000"/>
                            <a:lumOff val="15000"/>
                          </a:schemeClr>
                        </a:solidFill>
                      </a:endParaRPr>
                    </a:p>
                  </a:txBody>
                  <a:tcPr marL="91451" marR="91451" marT="45695" marB="45695"/>
                </a:tc>
                <a:tc>
                  <a:txBody>
                    <a:bodyPr/>
                    <a:lstStyle/>
                    <a:p>
                      <a:pPr algn="r" fontAlgn="b"/>
                      <a:r>
                        <a:rPr lang="en-GB" sz="1700" b="0" kern="1200" dirty="0" smtClean="0">
                          <a:solidFill>
                            <a:schemeClr val="tx1"/>
                          </a:solidFill>
                          <a:latin typeface="+mn-lt"/>
                          <a:ea typeface="+mn-ea"/>
                          <a:cs typeface="+mn-cs"/>
                        </a:rPr>
                        <a:t>0</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0</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4</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700" b="0" kern="1200" dirty="0">
                          <a:solidFill>
                            <a:schemeClr val="tx1"/>
                          </a:solidFill>
                          <a:latin typeface="+mn-lt"/>
                          <a:ea typeface="+mn-ea"/>
                          <a:cs typeface="+mn-cs"/>
                        </a:rPr>
                        <a:t>5</a:t>
                      </a:r>
                    </a:p>
                  </a:txBody>
                  <a:tcPr anchor="b"/>
                </a:tc>
                <a:tc>
                  <a:txBody>
                    <a:bodyPr/>
                    <a:lstStyle/>
                    <a:p>
                      <a:pPr algn="r" fontAlgn="b"/>
                      <a:r>
                        <a:rPr lang="en-GB" sz="1700" b="0" kern="1200" dirty="0">
                          <a:solidFill>
                            <a:schemeClr val="tx1"/>
                          </a:solidFill>
                          <a:latin typeface="+mn-lt"/>
                          <a:ea typeface="+mn-ea"/>
                          <a:cs typeface="+mn-cs"/>
                        </a:rPr>
                        <a:t>2</a:t>
                      </a:r>
                    </a:p>
                  </a:txBody>
                  <a:tcPr anchor="b"/>
                </a:tc>
                <a:tc>
                  <a:txBody>
                    <a:bodyPr/>
                    <a:lstStyle/>
                    <a:p>
                      <a:pPr algn="r" fontAlgn="b"/>
                      <a:r>
                        <a:rPr lang="en-GB" sz="1400" b="1" i="1" kern="1200" dirty="0" smtClean="0">
                          <a:solidFill>
                            <a:srgbClr val="C00000"/>
                          </a:solidFill>
                          <a:latin typeface="Century Gothic" pitchFamily="34" charset="0"/>
                          <a:ea typeface="+mn-ea"/>
                          <a:cs typeface="Times New Roman" pitchFamily="18" charset="0"/>
                        </a:rPr>
                        <a:t>1</a:t>
                      </a:r>
                      <a:endParaRPr lang="en-GB" sz="1400" b="1" i="1" kern="1200" dirty="0">
                        <a:solidFill>
                          <a:srgbClr val="C00000"/>
                        </a:solidFill>
                        <a:latin typeface="Century Gothic" pitchFamily="34" charset="0"/>
                        <a:ea typeface="+mn-ea"/>
                        <a:cs typeface="Times New Roman" pitchFamily="18" charset="0"/>
                      </a:endParaRPr>
                    </a:p>
                  </a:txBody>
                  <a:tcPr anchor="b"/>
                </a:tc>
              </a:tr>
              <a:tr h="352652">
                <a:tc>
                  <a:txBody>
                    <a:bodyPr/>
                    <a:lstStyle/>
                    <a:p>
                      <a:r>
                        <a:rPr lang="en-GB" sz="1700" b="0" dirty="0" smtClean="0">
                          <a:solidFill>
                            <a:schemeClr val="tx1">
                              <a:lumMod val="85000"/>
                              <a:lumOff val="15000"/>
                            </a:schemeClr>
                          </a:solidFill>
                        </a:rPr>
                        <a:t>Meeting time</a:t>
                      </a:r>
                      <a:r>
                        <a:rPr lang="en-GB" sz="1700" b="0" baseline="0" dirty="0">
                          <a:solidFill>
                            <a:schemeClr val="tx1">
                              <a:lumMod val="85000"/>
                              <a:lumOff val="15000"/>
                            </a:schemeClr>
                          </a:solidFill>
                        </a:rPr>
                        <a:t> </a:t>
                      </a:r>
                      <a:r>
                        <a:rPr lang="en-GB" sz="1700" b="0" baseline="0" dirty="0" smtClean="0">
                          <a:solidFill>
                            <a:schemeClr val="tx1">
                              <a:lumMod val="85000"/>
                              <a:lumOff val="15000"/>
                            </a:schemeClr>
                          </a:solidFill>
                        </a:rPr>
                        <a:t>(hours)</a:t>
                      </a:r>
                      <a:endParaRPr lang="en-GB" sz="1700" b="0" dirty="0" smtClean="0">
                        <a:solidFill>
                          <a:schemeClr val="tx1">
                            <a:lumMod val="85000"/>
                            <a:lumOff val="15000"/>
                          </a:schemeClr>
                        </a:solidFill>
                      </a:endParaRPr>
                    </a:p>
                  </a:txBody>
                  <a:tcPr marL="91451" marR="91451" marT="45695" marB="45695"/>
                </a:tc>
                <a:tc>
                  <a:txBody>
                    <a:bodyPr/>
                    <a:lstStyle/>
                    <a:p>
                      <a:pPr algn="r" fontAlgn="b"/>
                      <a:r>
                        <a:rPr lang="en-GB" sz="1700" b="0" kern="1200" dirty="0" smtClean="0">
                          <a:solidFill>
                            <a:schemeClr val="tx1"/>
                          </a:solidFill>
                          <a:latin typeface="+mn-lt"/>
                          <a:ea typeface="+mn-ea"/>
                          <a:cs typeface="+mn-cs"/>
                        </a:rPr>
                        <a:t>40</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32.5</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45</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700" b="0" kern="1200" dirty="0">
                          <a:solidFill>
                            <a:schemeClr val="tx1"/>
                          </a:solidFill>
                          <a:latin typeface="+mn-lt"/>
                          <a:ea typeface="+mn-ea"/>
                          <a:cs typeface="+mn-cs"/>
                        </a:rPr>
                        <a:t>66</a:t>
                      </a:r>
                    </a:p>
                  </a:txBody>
                  <a:tcPr anchor="b"/>
                </a:tc>
                <a:tc>
                  <a:txBody>
                    <a:bodyPr/>
                    <a:lstStyle/>
                    <a:p>
                      <a:pPr algn="r" fontAlgn="b"/>
                      <a:r>
                        <a:rPr lang="en-GB" sz="1700" b="0" kern="1200" dirty="0" smtClean="0">
                          <a:solidFill>
                            <a:schemeClr val="tx1"/>
                          </a:solidFill>
                          <a:latin typeface="+mn-lt"/>
                          <a:ea typeface="+mn-ea"/>
                          <a:cs typeface="+mn-cs"/>
                        </a:rPr>
                        <a:t>48.5</a:t>
                      </a:r>
                      <a:endParaRPr lang="en-GB" sz="1700" b="0" kern="1200" dirty="0">
                        <a:solidFill>
                          <a:schemeClr val="tx1"/>
                        </a:solidFill>
                        <a:latin typeface="+mn-lt"/>
                        <a:ea typeface="+mn-ea"/>
                        <a:cs typeface="+mn-cs"/>
                      </a:endParaRPr>
                    </a:p>
                  </a:txBody>
                  <a:tcPr anchor="b"/>
                </a:tc>
                <a:tc>
                  <a:txBody>
                    <a:bodyPr/>
                    <a:lstStyle/>
                    <a:p>
                      <a:pPr algn="r" fontAlgn="b"/>
                      <a:r>
                        <a:rPr lang="en-GB" sz="1400" b="1" i="1" kern="1200" dirty="0" smtClean="0">
                          <a:solidFill>
                            <a:srgbClr val="C00000"/>
                          </a:solidFill>
                          <a:latin typeface="Century Gothic" pitchFamily="34" charset="0"/>
                          <a:ea typeface="+mn-ea"/>
                          <a:cs typeface="Times New Roman" pitchFamily="18" charset="0"/>
                        </a:rPr>
                        <a:t>27.5</a:t>
                      </a:r>
                      <a:endParaRPr lang="en-GB" sz="1400" b="1" i="1" kern="1200" dirty="0">
                        <a:solidFill>
                          <a:srgbClr val="C00000"/>
                        </a:solidFill>
                        <a:latin typeface="Century Gothic" pitchFamily="34" charset="0"/>
                        <a:ea typeface="+mn-ea"/>
                        <a:cs typeface="Times New Roman" pitchFamily="18" charset="0"/>
                      </a:endParaRPr>
                    </a:p>
                  </a:txBody>
                  <a:tcPr anchor="b"/>
                </a:tc>
              </a:tr>
            </a:tbl>
          </a:graphicData>
        </a:graphic>
      </p:graphicFrame>
      <p:sp>
        <p:nvSpPr>
          <p:cNvPr id="5" name="TextBox 4"/>
          <p:cNvSpPr txBox="1"/>
          <p:nvPr/>
        </p:nvSpPr>
        <p:spPr>
          <a:xfrm>
            <a:off x="522288" y="6124957"/>
            <a:ext cx="8256587" cy="307777"/>
          </a:xfrm>
          <a:prstGeom prst="rect">
            <a:avLst/>
          </a:prstGeom>
          <a:noFill/>
        </p:spPr>
        <p:txBody>
          <a:bodyPr>
            <a:spAutoFit/>
          </a:bodyPr>
          <a:lstStyle/>
          <a:p>
            <a:pPr>
              <a:defRPr/>
            </a:pPr>
            <a:r>
              <a:rPr lang="en-GB" sz="1400" dirty="0" smtClean="0">
                <a:solidFill>
                  <a:schemeClr val="accent3">
                    <a:lumMod val="50000"/>
                  </a:schemeClr>
                </a:solidFill>
                <a:latin typeface="+mn-lt"/>
                <a:cs typeface="+mn-cs"/>
              </a:rPr>
              <a:t>* Includes </a:t>
            </a:r>
            <a:r>
              <a:rPr lang="en-GB" sz="1400" dirty="0">
                <a:solidFill>
                  <a:schemeClr val="accent3">
                    <a:lumMod val="50000"/>
                  </a:schemeClr>
                </a:solidFill>
                <a:latin typeface="+mn-lt"/>
                <a:cs typeface="+mn-cs"/>
              </a:rPr>
              <a:t>docs &amp; time of more than one meeting. Delegate count is for meeting with highest </a:t>
            </a:r>
            <a:r>
              <a:rPr lang="en-GB" sz="1400" dirty="0" smtClean="0">
                <a:solidFill>
                  <a:schemeClr val="accent3">
                    <a:lumMod val="50000"/>
                  </a:schemeClr>
                </a:solidFill>
                <a:latin typeface="+mn-lt"/>
                <a:cs typeface="+mn-cs"/>
              </a:rPr>
              <a:t>attendance</a:t>
            </a: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1"/>
          <p:cNvSpPr>
            <a:spLocks noGrp="1"/>
          </p:cNvSpPr>
          <p:nvPr>
            <p:ph type="title"/>
          </p:nvPr>
        </p:nvSpPr>
        <p:spPr/>
        <p:txBody>
          <a:bodyPr/>
          <a:lstStyle/>
          <a:p>
            <a:r>
              <a:rPr lang="en-GB" smtClean="0"/>
              <a:t>Documents per quarter</a:t>
            </a:r>
          </a:p>
        </p:txBody>
      </p:sp>
      <p:sp>
        <p:nvSpPr>
          <p:cNvPr id="12" name="TextBox 11"/>
          <p:cNvSpPr txBox="1"/>
          <p:nvPr/>
        </p:nvSpPr>
        <p:spPr>
          <a:xfrm>
            <a:off x="4867275" y="6030279"/>
            <a:ext cx="3684588" cy="338137"/>
          </a:xfrm>
          <a:prstGeom prst="rect">
            <a:avLst/>
          </a:prstGeom>
          <a:noFill/>
        </p:spPr>
        <p:txBody>
          <a:bodyPr>
            <a:spAutoFit/>
          </a:bodyPr>
          <a:lstStyle/>
          <a:p>
            <a:pPr>
              <a:defRPr/>
            </a:pPr>
            <a:r>
              <a:rPr lang="en-GB" sz="1600" dirty="0">
                <a:solidFill>
                  <a:schemeClr val="accent3">
                    <a:lumMod val="50000"/>
                  </a:schemeClr>
                </a:solidFill>
                <a:latin typeface="+mn-lt"/>
                <a:cs typeface="+mn-cs"/>
              </a:rPr>
              <a:t>* Includes docs of more than one meeting</a:t>
            </a:r>
          </a:p>
        </p:txBody>
      </p:sp>
      <p:pic>
        <p:nvPicPr>
          <p:cNvPr id="4"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78821" y="1175657"/>
            <a:ext cx="8357338" cy="4918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1"/>
          <p:cNvSpPr>
            <a:spLocks noGrp="1"/>
          </p:cNvSpPr>
          <p:nvPr>
            <p:ph type="title"/>
          </p:nvPr>
        </p:nvSpPr>
        <p:spPr/>
        <p:txBody>
          <a:bodyPr/>
          <a:lstStyle/>
          <a:p>
            <a:r>
              <a:rPr lang="en-GB" smtClean="0"/>
              <a:t>Meeting time usage [hours]</a:t>
            </a:r>
          </a:p>
        </p:txBody>
      </p:sp>
      <p:sp>
        <p:nvSpPr>
          <p:cNvPr id="10" name="TextBox 9"/>
          <p:cNvSpPr txBox="1"/>
          <p:nvPr/>
        </p:nvSpPr>
        <p:spPr>
          <a:xfrm>
            <a:off x="106363" y="6051550"/>
            <a:ext cx="6629400" cy="338138"/>
          </a:xfrm>
          <a:prstGeom prst="rect">
            <a:avLst/>
          </a:prstGeom>
          <a:noFill/>
        </p:spPr>
        <p:txBody>
          <a:bodyPr>
            <a:spAutoFit/>
          </a:bodyPr>
          <a:lstStyle/>
          <a:p>
            <a:pPr>
              <a:defRPr/>
            </a:pPr>
            <a:r>
              <a:rPr lang="en-GB" sz="1600" dirty="0">
                <a:solidFill>
                  <a:schemeClr val="accent3">
                    <a:lumMod val="50000"/>
                  </a:schemeClr>
                </a:solidFill>
                <a:latin typeface="+mn-lt"/>
                <a:cs typeface="+mn-cs"/>
              </a:rPr>
              <a:t>Note: Work Items with usage of 1 hour or less not shown</a:t>
            </a:r>
          </a:p>
        </p:txBody>
      </p:sp>
      <p:pic>
        <p:nvPicPr>
          <p:cNvPr id="3" name="Content Placeholder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47870" y="1200252"/>
            <a:ext cx="8881523" cy="48774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GB" smtClean="0"/>
              <a:t>Meeting Calendar</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356399389"/>
              </p:ext>
            </p:extLst>
          </p:nvPr>
        </p:nvGraphicFramePr>
        <p:xfrm>
          <a:off x="457200" y="1600200"/>
          <a:ext cx="8033657" cy="2965448"/>
        </p:xfrm>
        <a:graphic>
          <a:graphicData uri="http://schemas.openxmlformats.org/drawingml/2006/table">
            <a:tbl>
              <a:tblPr firstRow="1" bandRow="1">
                <a:tableStyleId>{8799B23B-EC83-4686-B30A-512413B5E67A}</a:tableStyleId>
              </a:tblPr>
              <a:tblGrid>
                <a:gridCol w="3233674"/>
                <a:gridCol w="1950281"/>
                <a:gridCol w="2849702"/>
              </a:tblGrid>
              <a:tr h="370681">
                <a:tc>
                  <a:txBody>
                    <a:bodyPr/>
                    <a:lstStyle/>
                    <a:p>
                      <a:r>
                        <a:rPr lang="en-GB" sz="1800" dirty="0" smtClean="0">
                          <a:solidFill>
                            <a:schemeClr val="accent3">
                              <a:lumMod val="50000"/>
                            </a:schemeClr>
                          </a:solidFill>
                        </a:rPr>
                        <a:t>Meeting</a:t>
                      </a:r>
                      <a:endParaRPr lang="en-GB" sz="1800" b="1" dirty="0">
                        <a:solidFill>
                          <a:schemeClr val="accent3">
                            <a:lumMod val="50000"/>
                          </a:schemeClr>
                        </a:solidFill>
                      </a:endParaRPr>
                    </a:p>
                  </a:txBody>
                  <a:tcPr marL="91427" marR="91427" marT="45700" marB="45700"/>
                </a:tc>
                <a:tc>
                  <a:txBody>
                    <a:bodyPr/>
                    <a:lstStyle/>
                    <a:p>
                      <a:r>
                        <a:rPr lang="en-GB" sz="1800" dirty="0" smtClean="0">
                          <a:solidFill>
                            <a:schemeClr val="accent3">
                              <a:lumMod val="50000"/>
                            </a:schemeClr>
                          </a:solidFill>
                        </a:rPr>
                        <a:t>Date</a:t>
                      </a:r>
                      <a:endParaRPr lang="en-GB" sz="1800" b="1" dirty="0">
                        <a:solidFill>
                          <a:schemeClr val="accent3">
                            <a:lumMod val="50000"/>
                          </a:schemeClr>
                        </a:solidFill>
                      </a:endParaRPr>
                    </a:p>
                  </a:txBody>
                  <a:tcPr marL="91427" marR="91427" marT="45700" marB="45700"/>
                </a:tc>
                <a:tc>
                  <a:txBody>
                    <a:bodyPr/>
                    <a:lstStyle/>
                    <a:p>
                      <a:r>
                        <a:rPr lang="en-GB" sz="1800" dirty="0" smtClean="0">
                          <a:solidFill>
                            <a:schemeClr val="accent3">
                              <a:lumMod val="50000"/>
                            </a:schemeClr>
                          </a:solidFill>
                        </a:rPr>
                        <a:t>Location</a:t>
                      </a:r>
                      <a:endParaRPr lang="en-GB" sz="1800" b="1" dirty="0">
                        <a:solidFill>
                          <a:schemeClr val="accent3">
                            <a:lumMod val="50000"/>
                          </a:schemeClr>
                        </a:solidFill>
                      </a:endParaRPr>
                    </a:p>
                  </a:txBody>
                  <a:tcPr marL="91427" marR="91427" marT="45700" marB="45700"/>
                </a:tc>
              </a:tr>
              <a:tr h="370681">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SA1#70</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13 – 17 Apr 2015</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San Jose del Cabo, Mexico</a:t>
                      </a:r>
                      <a:endParaRPr lang="en-GB" sz="1800" b="1" kern="1200" dirty="0">
                        <a:solidFill>
                          <a:schemeClr val="accent3">
                            <a:lumMod val="50000"/>
                          </a:schemeClr>
                        </a:solidFill>
                        <a:latin typeface="+mn-lt"/>
                        <a:ea typeface="+mn-ea"/>
                        <a:cs typeface="+mn-cs"/>
                      </a:endParaRPr>
                    </a:p>
                  </a:txBody>
                  <a:tcPr marL="68580" marR="68580" marT="0" marB="0" anchor="ctr"/>
                </a:tc>
              </a:tr>
              <a:tr h="370681">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SA1#71</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17 – 21 Aug 2015</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Belgrade, Serbia</a:t>
                      </a:r>
                      <a:endParaRPr lang="en-GB" sz="1800" b="1" kern="1200" dirty="0">
                        <a:solidFill>
                          <a:schemeClr val="accent3">
                            <a:lumMod val="50000"/>
                          </a:schemeClr>
                        </a:solidFill>
                        <a:latin typeface="+mn-lt"/>
                        <a:ea typeface="+mn-ea"/>
                        <a:cs typeface="+mn-cs"/>
                      </a:endParaRPr>
                    </a:p>
                  </a:txBody>
                  <a:tcPr marL="68580" marR="68580" marT="0" marB="0" anchor="ctr"/>
                </a:tc>
              </a:tr>
              <a:tr h="370681">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SA1#72</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16 – 20 Nov 2015</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Anaheim, CA, USA (TBC)</a:t>
                      </a:r>
                      <a:endParaRPr lang="en-GB" sz="1800" b="1" kern="1200" dirty="0">
                        <a:solidFill>
                          <a:schemeClr val="accent3">
                            <a:lumMod val="50000"/>
                          </a:schemeClr>
                        </a:solidFill>
                        <a:latin typeface="+mn-lt"/>
                        <a:ea typeface="+mn-ea"/>
                        <a:cs typeface="+mn-cs"/>
                      </a:endParaRPr>
                    </a:p>
                  </a:txBody>
                  <a:tcPr marL="68580" marR="68580" marT="0" marB="0" anchor="ctr"/>
                </a:tc>
              </a:tr>
              <a:tr h="370681">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SA1#73</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rgbClr val="C00000"/>
                          </a:solidFill>
                          <a:latin typeface="+mn-lt"/>
                          <a:ea typeface="+mn-ea"/>
                          <a:cs typeface="+mn-cs"/>
                        </a:rPr>
                        <a:t>1 – 5 Feb 2016*</a:t>
                      </a:r>
                      <a:endParaRPr lang="en-GB" sz="1800" b="1" kern="1200" dirty="0">
                        <a:solidFill>
                          <a:srgbClr val="C00000"/>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Japan</a:t>
                      </a:r>
                      <a:r>
                        <a:rPr lang="en-GB" sz="1800" b="1" kern="1200" baseline="0" dirty="0" smtClean="0">
                          <a:solidFill>
                            <a:schemeClr val="accent3">
                              <a:lumMod val="50000"/>
                            </a:schemeClr>
                          </a:solidFill>
                          <a:latin typeface="+mn-lt"/>
                          <a:ea typeface="+mn-ea"/>
                          <a:cs typeface="+mn-cs"/>
                        </a:rPr>
                        <a:t> (</a:t>
                      </a:r>
                      <a:r>
                        <a:rPr lang="en-GB" sz="1800" b="1" kern="1200" dirty="0" smtClean="0">
                          <a:solidFill>
                            <a:schemeClr val="accent3">
                              <a:lumMod val="50000"/>
                            </a:schemeClr>
                          </a:solidFill>
                          <a:latin typeface="+mn-lt"/>
                          <a:ea typeface="+mn-ea"/>
                          <a:cs typeface="+mn-cs"/>
                        </a:rPr>
                        <a:t>TBC)</a:t>
                      </a:r>
                      <a:endParaRPr lang="en-GB" sz="1800" b="1" kern="1200" dirty="0">
                        <a:solidFill>
                          <a:schemeClr val="accent3">
                            <a:lumMod val="50000"/>
                          </a:schemeClr>
                        </a:solidFill>
                        <a:latin typeface="+mn-lt"/>
                        <a:ea typeface="+mn-ea"/>
                        <a:cs typeface="+mn-cs"/>
                      </a:endParaRPr>
                    </a:p>
                  </a:txBody>
                  <a:tcPr marL="68580" marR="68580" marT="0" marB="0" anchor="ctr"/>
                </a:tc>
              </a:tr>
              <a:tr h="370681">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SA1#74</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9 – 13 May 2016</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TBD</a:t>
                      </a:r>
                      <a:endParaRPr lang="en-GB" sz="1800" b="1" kern="1200" dirty="0">
                        <a:solidFill>
                          <a:schemeClr val="accent3">
                            <a:lumMod val="50000"/>
                          </a:schemeClr>
                        </a:solidFill>
                        <a:latin typeface="+mn-lt"/>
                        <a:ea typeface="+mn-ea"/>
                        <a:cs typeface="+mn-cs"/>
                      </a:endParaRPr>
                    </a:p>
                  </a:txBody>
                  <a:tcPr marL="68580" marR="68580" marT="0" marB="0" anchor="ctr"/>
                </a:tc>
              </a:tr>
              <a:tr h="370681">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SA1#75</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22 – 26 Aug 2016</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TBD</a:t>
                      </a:r>
                      <a:endParaRPr lang="en-GB" sz="1800" b="1" kern="1200" dirty="0">
                        <a:solidFill>
                          <a:schemeClr val="accent3">
                            <a:lumMod val="50000"/>
                          </a:schemeClr>
                        </a:solidFill>
                        <a:latin typeface="+mn-lt"/>
                        <a:ea typeface="+mn-ea"/>
                        <a:cs typeface="+mn-cs"/>
                      </a:endParaRPr>
                    </a:p>
                  </a:txBody>
                  <a:tcPr marL="68580" marR="68580" marT="0" marB="0" anchor="ctr"/>
                </a:tc>
              </a:tr>
              <a:tr h="370681">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SA1#76</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7 – 11 Nov 2016</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Tenerife, Spain (TBC)</a:t>
                      </a:r>
                      <a:endParaRPr lang="en-GB" sz="1800" b="1" kern="1200" dirty="0">
                        <a:solidFill>
                          <a:schemeClr val="accent3">
                            <a:lumMod val="50000"/>
                          </a:schemeClr>
                        </a:solidFill>
                        <a:latin typeface="+mn-lt"/>
                        <a:ea typeface="+mn-ea"/>
                        <a:cs typeface="+mn-cs"/>
                      </a:endParaRPr>
                    </a:p>
                  </a:txBody>
                  <a:tcPr marL="68580" marR="68580" marT="0" marB="0" anchor="ctr"/>
                </a:tc>
              </a:tr>
            </a:tbl>
          </a:graphicData>
        </a:graphic>
      </p:graphicFrame>
      <p:sp>
        <p:nvSpPr>
          <p:cNvPr id="6" name="Text Box 105"/>
          <p:cNvSpPr txBox="1">
            <a:spLocks noChangeArrowheads="1"/>
          </p:cNvSpPr>
          <p:nvPr/>
        </p:nvSpPr>
        <p:spPr bwMode="auto">
          <a:xfrm>
            <a:off x="564337" y="6163537"/>
            <a:ext cx="3942351" cy="2146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spAutoFit/>
          </a:bodyPr>
          <a:lstStyle>
            <a:lvl1pPr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1pPr>
            <a:lvl2pPr marL="742950" indent="-28575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2pPr>
            <a:lvl3pPr marL="11430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3pPr>
            <a:lvl4pPr marL="16002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4pPr>
            <a:lvl5pPr marL="20574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9pPr>
          </a:lstStyle>
          <a:p>
            <a:pPr eaLnBrk="1" hangingPunct="1">
              <a:lnSpc>
                <a:spcPct val="74000"/>
              </a:lnSpc>
              <a:spcBef>
                <a:spcPct val="50000"/>
              </a:spcBef>
              <a:buFont typeface="Arial" charset="0"/>
              <a:buNone/>
            </a:pPr>
            <a:r>
              <a:rPr lang="en-GB" sz="1800" b="1" dirty="0">
                <a:solidFill>
                  <a:srgbClr val="C00000"/>
                </a:solidFill>
                <a:latin typeface="+mn-lt"/>
                <a:cs typeface="+mn-cs"/>
              </a:rPr>
              <a:t>* Date changed from 22-26 Feb</a:t>
            </a:r>
            <a:endParaRPr lang="it-IT" sz="1800" b="1" dirty="0">
              <a:solidFill>
                <a:srgbClr val="C00000"/>
              </a:solidFill>
              <a:latin typeface="+mn-lt"/>
              <a:cs typeface="+mn-cs"/>
            </a:endParaRP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GB" smtClean="0"/>
              <a:t>Previous SA1 reports</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382543594"/>
              </p:ext>
            </p:extLst>
          </p:nvPr>
        </p:nvGraphicFramePr>
        <p:xfrm>
          <a:off x="457198" y="1378129"/>
          <a:ext cx="8503921" cy="4941690"/>
        </p:xfrm>
        <a:graphic>
          <a:graphicData uri="http://schemas.openxmlformats.org/drawingml/2006/table">
            <a:tbl>
              <a:tblPr firstRow="1" bandRow="1">
                <a:tableStyleId>{8799B23B-EC83-4686-B30A-512413B5E67A}</a:tableStyleId>
              </a:tblPr>
              <a:tblGrid>
                <a:gridCol w="1881053"/>
                <a:gridCol w="1802675"/>
                <a:gridCol w="4820193"/>
              </a:tblGrid>
              <a:tr h="370152">
                <a:tc>
                  <a:txBody>
                    <a:bodyPr/>
                    <a:lstStyle/>
                    <a:p>
                      <a:r>
                        <a:rPr lang="en-GB" sz="1800" dirty="0" smtClean="0">
                          <a:solidFill>
                            <a:schemeClr val="accent3">
                              <a:lumMod val="50000"/>
                            </a:schemeClr>
                          </a:solidFill>
                        </a:rPr>
                        <a:t>TSG Meeting &amp; location</a:t>
                      </a:r>
                      <a:endParaRPr lang="en-GB" sz="1800" b="1" dirty="0">
                        <a:solidFill>
                          <a:schemeClr val="accent3">
                            <a:lumMod val="50000"/>
                          </a:schemeClr>
                        </a:solidFill>
                      </a:endParaRPr>
                    </a:p>
                  </a:txBody>
                  <a:tcPr marL="91427" marR="91427" marT="45636" marB="45636"/>
                </a:tc>
                <a:tc>
                  <a:txBody>
                    <a:bodyPr/>
                    <a:lstStyle/>
                    <a:p>
                      <a:r>
                        <a:rPr lang="en-GB" sz="1800" b="1" dirty="0" err="1" smtClean="0">
                          <a:solidFill>
                            <a:schemeClr val="accent3">
                              <a:lumMod val="50000"/>
                            </a:schemeClr>
                          </a:solidFill>
                        </a:rPr>
                        <a:t>Tdoc</a:t>
                      </a:r>
                      <a:r>
                        <a:rPr lang="en-GB" sz="1800" b="1" dirty="0" smtClean="0">
                          <a:solidFill>
                            <a:schemeClr val="accent3">
                              <a:lumMod val="50000"/>
                            </a:schemeClr>
                          </a:solidFill>
                        </a:rPr>
                        <a:t> number / hyperlink</a:t>
                      </a:r>
                      <a:endParaRPr lang="en-GB" sz="1800" b="1" dirty="0">
                        <a:solidFill>
                          <a:schemeClr val="accent3">
                            <a:lumMod val="50000"/>
                          </a:schemeClr>
                        </a:solidFill>
                      </a:endParaRPr>
                    </a:p>
                  </a:txBody>
                  <a:tcPr marL="91427" marR="91427" marT="45636" marB="45636"/>
                </a:tc>
                <a:tc>
                  <a:txBody>
                    <a:bodyPr/>
                    <a:lstStyle/>
                    <a:p>
                      <a:r>
                        <a:rPr lang="en-GB" sz="1800" b="1" dirty="0" smtClean="0">
                          <a:solidFill>
                            <a:schemeClr val="accent3">
                              <a:lumMod val="50000"/>
                            </a:schemeClr>
                          </a:solidFill>
                        </a:rPr>
                        <a:t>SA1 meeting(s) covered &amp; location</a:t>
                      </a:r>
                      <a:endParaRPr lang="en-GB" sz="1800" b="1" dirty="0">
                        <a:solidFill>
                          <a:schemeClr val="accent3">
                            <a:lumMod val="50000"/>
                          </a:schemeClr>
                        </a:solidFill>
                      </a:endParaRPr>
                    </a:p>
                  </a:txBody>
                  <a:tcPr marL="91427" marR="91427" marT="45636" marB="45636"/>
                </a:tc>
              </a:tr>
              <a:tr h="3657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b="1" kern="1200" dirty="0" smtClean="0">
                          <a:solidFill>
                            <a:schemeClr val="accent3">
                              <a:lumMod val="50000"/>
                            </a:schemeClr>
                          </a:solidFill>
                          <a:latin typeface="+mn-lt"/>
                          <a:ea typeface="+mn-ea"/>
                          <a:cs typeface="+mn-cs"/>
                        </a:rPr>
                        <a:t>SA#66 Maui</a:t>
                      </a:r>
                    </a:p>
                  </a:txBody>
                  <a:tcPr marT="45699" marB="45699"/>
                </a:tc>
                <a:tc>
                  <a:txBody>
                    <a:bodyPr/>
                    <a:lstStyle/>
                    <a:p>
                      <a:r>
                        <a:rPr lang="en-GB" sz="1800" b="1" u="sng" kern="1200" dirty="0" smtClean="0">
                          <a:solidFill>
                            <a:schemeClr val="tx1"/>
                          </a:solidFill>
                          <a:effectLst/>
                          <a:latin typeface="+mn-lt"/>
                          <a:ea typeface="+mn-ea"/>
                          <a:cs typeface="+mn-cs"/>
                          <a:hlinkClick r:id="rId3"/>
                        </a:rPr>
                        <a:t>SP-140746</a:t>
                      </a:r>
                      <a:endParaRPr lang="en-GB" sz="1800" b="1" kern="1200" dirty="0" smtClean="0">
                        <a:solidFill>
                          <a:schemeClr val="accent3">
                            <a:lumMod val="50000"/>
                          </a:schemeClr>
                        </a:solidFill>
                        <a:latin typeface="+mn-lt"/>
                        <a:ea typeface="+mn-ea"/>
                        <a:cs typeface="+mn-cs"/>
                      </a:endParaRPr>
                    </a:p>
                  </a:txBody>
                  <a:tcPr marT="45699" marB="45699"/>
                </a:tc>
                <a:tc>
                  <a:txBody>
                    <a:bodyPr/>
                    <a:lstStyle/>
                    <a:p>
                      <a:r>
                        <a:rPr lang="en-GB" sz="1800" b="1" kern="1200" dirty="0" smtClean="0">
                          <a:solidFill>
                            <a:schemeClr val="accent3">
                              <a:lumMod val="50000"/>
                            </a:schemeClr>
                          </a:solidFill>
                          <a:latin typeface="+mn-lt"/>
                          <a:ea typeface="+mn-ea"/>
                          <a:cs typeface="+mn-cs"/>
                        </a:rPr>
                        <a:t>SA1#67bis on MCPTT, San Francisco</a:t>
                      </a:r>
                    </a:p>
                    <a:p>
                      <a:r>
                        <a:rPr lang="en-GB" sz="1800" b="1" kern="1200" dirty="0" smtClean="0">
                          <a:solidFill>
                            <a:schemeClr val="accent3">
                              <a:lumMod val="50000"/>
                            </a:schemeClr>
                          </a:solidFill>
                          <a:latin typeface="+mn-lt"/>
                          <a:ea typeface="+mn-ea"/>
                          <a:cs typeface="+mn-cs"/>
                        </a:rPr>
                        <a:t>SA1#68,</a:t>
                      </a:r>
                      <a:r>
                        <a:rPr lang="en-GB" sz="1800" b="1" kern="1200" baseline="0" dirty="0" smtClean="0">
                          <a:solidFill>
                            <a:schemeClr val="accent3">
                              <a:lumMod val="50000"/>
                            </a:schemeClr>
                          </a:solidFill>
                          <a:latin typeface="+mn-lt"/>
                          <a:ea typeface="+mn-ea"/>
                          <a:cs typeface="+mn-cs"/>
                        </a:rPr>
                        <a:t> San Francisco</a:t>
                      </a:r>
                      <a:endParaRPr lang="en-GB" sz="1800" b="1" kern="1200" dirty="0" smtClean="0">
                        <a:solidFill>
                          <a:schemeClr val="accent3">
                            <a:lumMod val="50000"/>
                          </a:schemeClr>
                        </a:solidFill>
                        <a:latin typeface="+mn-lt"/>
                        <a:ea typeface="+mn-ea"/>
                        <a:cs typeface="+mn-cs"/>
                      </a:endParaRPr>
                    </a:p>
                  </a:txBody>
                  <a:tcPr marT="45699" marB="45699"/>
                </a:tc>
              </a:tr>
              <a:tr h="3657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b="1" kern="1200" dirty="0" smtClean="0">
                          <a:solidFill>
                            <a:schemeClr val="accent3">
                              <a:lumMod val="50000"/>
                            </a:schemeClr>
                          </a:solidFill>
                          <a:latin typeface="+mn-lt"/>
                          <a:ea typeface="+mn-ea"/>
                          <a:cs typeface="+mn-cs"/>
                        </a:rPr>
                        <a:t>SA#65 Edinburgh</a:t>
                      </a:r>
                    </a:p>
                  </a:txBody>
                  <a:tcPr marT="45699" marB="45699"/>
                </a:tc>
                <a:tc>
                  <a:txBody>
                    <a:bodyPr/>
                    <a:lstStyle/>
                    <a:p>
                      <a:r>
                        <a:rPr lang="en-GB" sz="1800" b="1" u="sng" kern="1200" dirty="0" smtClean="0">
                          <a:solidFill>
                            <a:schemeClr val="tx1"/>
                          </a:solidFill>
                          <a:effectLst/>
                          <a:latin typeface="+mn-lt"/>
                          <a:ea typeface="+mn-ea"/>
                          <a:cs typeface="+mn-cs"/>
                          <a:hlinkClick r:id="rId4"/>
                        </a:rPr>
                        <a:t>SP-140493</a:t>
                      </a:r>
                      <a:endParaRPr lang="en-GB" sz="1800" b="1" kern="1200" dirty="0" smtClean="0">
                        <a:solidFill>
                          <a:schemeClr val="accent3">
                            <a:lumMod val="50000"/>
                          </a:schemeClr>
                        </a:solidFill>
                        <a:latin typeface="+mn-lt"/>
                        <a:ea typeface="+mn-ea"/>
                        <a:cs typeface="+mn-cs"/>
                      </a:endParaRPr>
                    </a:p>
                  </a:txBody>
                  <a:tcPr marT="45699" marB="45699"/>
                </a:tc>
                <a:tc>
                  <a:txBody>
                    <a:bodyPr/>
                    <a:lstStyle/>
                    <a:p>
                      <a:r>
                        <a:rPr lang="en-GB" sz="1800" b="1" kern="1200" dirty="0" smtClean="0">
                          <a:solidFill>
                            <a:schemeClr val="accent3">
                              <a:lumMod val="50000"/>
                            </a:schemeClr>
                          </a:solidFill>
                          <a:latin typeface="+mn-lt"/>
                          <a:ea typeface="+mn-ea"/>
                          <a:cs typeface="+mn-cs"/>
                        </a:rPr>
                        <a:t>SA1#66bis on MCPTT and GCSE, Dublin</a:t>
                      </a:r>
                    </a:p>
                    <a:p>
                      <a:r>
                        <a:rPr lang="en-GB" sz="1800" b="1" kern="1200" dirty="0" smtClean="0">
                          <a:solidFill>
                            <a:schemeClr val="accent3">
                              <a:lumMod val="50000"/>
                            </a:schemeClr>
                          </a:solidFill>
                          <a:latin typeface="+mn-lt"/>
                          <a:ea typeface="+mn-ea"/>
                          <a:cs typeface="+mn-cs"/>
                        </a:rPr>
                        <a:t>SA1#67,</a:t>
                      </a:r>
                      <a:r>
                        <a:rPr lang="en-GB" sz="1800" b="1" kern="1200" baseline="0" dirty="0" smtClean="0">
                          <a:solidFill>
                            <a:schemeClr val="accent3">
                              <a:lumMod val="50000"/>
                            </a:schemeClr>
                          </a:solidFill>
                          <a:latin typeface="+mn-lt"/>
                          <a:ea typeface="+mn-ea"/>
                          <a:cs typeface="+mn-cs"/>
                        </a:rPr>
                        <a:t> Sophia </a:t>
                      </a:r>
                      <a:r>
                        <a:rPr lang="en-GB" sz="1800" b="1" kern="1200" baseline="0" dirty="0" err="1" smtClean="0">
                          <a:solidFill>
                            <a:schemeClr val="accent3">
                              <a:lumMod val="50000"/>
                            </a:schemeClr>
                          </a:solidFill>
                          <a:latin typeface="+mn-lt"/>
                          <a:ea typeface="+mn-ea"/>
                          <a:cs typeface="+mn-cs"/>
                        </a:rPr>
                        <a:t>Antipolis</a:t>
                      </a:r>
                      <a:endParaRPr lang="en-GB" sz="1800" b="1" kern="1200" dirty="0" smtClean="0">
                        <a:solidFill>
                          <a:schemeClr val="accent3">
                            <a:lumMod val="50000"/>
                          </a:schemeClr>
                        </a:solidFill>
                        <a:latin typeface="+mn-lt"/>
                        <a:ea typeface="+mn-ea"/>
                        <a:cs typeface="+mn-cs"/>
                      </a:endParaRPr>
                    </a:p>
                  </a:txBody>
                  <a:tcPr marT="45699" marB="45699"/>
                </a:tc>
              </a:tr>
              <a:tr h="3657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b="1" kern="1200" dirty="0" smtClean="0">
                          <a:solidFill>
                            <a:schemeClr val="accent3">
                              <a:lumMod val="50000"/>
                            </a:schemeClr>
                          </a:solidFill>
                          <a:latin typeface="+mn-lt"/>
                          <a:ea typeface="+mn-ea"/>
                          <a:cs typeface="+mn-cs"/>
                        </a:rPr>
                        <a:t>SA#64 Sophia </a:t>
                      </a:r>
                      <a:r>
                        <a:rPr lang="en-GB" sz="1800" b="1" kern="1200" dirty="0" err="1" smtClean="0">
                          <a:solidFill>
                            <a:schemeClr val="accent3">
                              <a:lumMod val="50000"/>
                            </a:schemeClr>
                          </a:solidFill>
                          <a:latin typeface="+mn-lt"/>
                          <a:ea typeface="+mn-ea"/>
                          <a:cs typeface="+mn-cs"/>
                        </a:rPr>
                        <a:t>Antipolis</a:t>
                      </a:r>
                      <a:endParaRPr lang="en-GB" sz="1800" b="1" kern="1200" dirty="0" smtClean="0">
                        <a:solidFill>
                          <a:schemeClr val="accent3">
                            <a:lumMod val="50000"/>
                          </a:schemeClr>
                        </a:solidFill>
                        <a:latin typeface="+mn-lt"/>
                        <a:ea typeface="+mn-ea"/>
                        <a:cs typeface="+mn-cs"/>
                      </a:endParaRPr>
                    </a:p>
                  </a:txBody>
                  <a:tcPr marT="45699" marB="45699"/>
                </a:tc>
                <a:tc>
                  <a:txBody>
                    <a:bodyPr/>
                    <a:lstStyle/>
                    <a:p>
                      <a:r>
                        <a:rPr lang="en-GB" sz="1800" b="1" u="sng" kern="1200" dirty="0" smtClean="0">
                          <a:solidFill>
                            <a:schemeClr val="tx1"/>
                          </a:solidFill>
                          <a:effectLst/>
                          <a:latin typeface="+mn-lt"/>
                          <a:ea typeface="+mn-ea"/>
                          <a:cs typeface="+mn-cs"/>
                          <a:hlinkClick r:id="rId5"/>
                        </a:rPr>
                        <a:t>SP-140221</a:t>
                      </a:r>
                      <a:endParaRPr lang="en-GB" sz="1800" b="1" kern="1200" dirty="0" smtClean="0">
                        <a:solidFill>
                          <a:schemeClr val="accent3">
                            <a:lumMod val="50000"/>
                          </a:schemeClr>
                        </a:solidFill>
                        <a:latin typeface="+mn-lt"/>
                        <a:ea typeface="+mn-ea"/>
                        <a:cs typeface="+mn-cs"/>
                      </a:endParaRPr>
                    </a:p>
                  </a:txBody>
                  <a:tcPr marT="45699" marB="45699"/>
                </a:tc>
                <a:tc>
                  <a:txBody>
                    <a:bodyPr/>
                    <a:lstStyle/>
                    <a:p>
                      <a:r>
                        <a:rPr lang="en-GB" sz="1800" b="1" kern="1200" dirty="0" smtClean="0">
                          <a:solidFill>
                            <a:schemeClr val="accent3">
                              <a:lumMod val="50000"/>
                            </a:schemeClr>
                          </a:solidFill>
                          <a:latin typeface="+mn-lt"/>
                          <a:ea typeface="+mn-ea"/>
                          <a:cs typeface="+mn-cs"/>
                        </a:rPr>
                        <a:t>SA1#66 Sapporo</a:t>
                      </a:r>
                    </a:p>
                  </a:txBody>
                  <a:tcPr marT="45699" marB="45699"/>
                </a:tc>
              </a:tr>
              <a:tr h="3657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b="1" kern="1200" dirty="0" smtClean="0">
                          <a:solidFill>
                            <a:schemeClr val="accent3">
                              <a:lumMod val="50000"/>
                            </a:schemeClr>
                          </a:solidFill>
                          <a:latin typeface="+mn-lt"/>
                          <a:ea typeface="+mn-ea"/>
                          <a:cs typeface="+mn-cs"/>
                        </a:rPr>
                        <a:t>SA#63 Fukuoka</a:t>
                      </a:r>
                    </a:p>
                  </a:txBody>
                  <a:tcPr marT="45699" marB="45699"/>
                </a:tc>
                <a:tc>
                  <a:txBody>
                    <a:bodyPr/>
                    <a:lstStyle/>
                    <a:p>
                      <a:r>
                        <a:rPr lang="en-GB" sz="1800" b="1" kern="1200" dirty="0" smtClean="0">
                          <a:solidFill>
                            <a:schemeClr val="tx1"/>
                          </a:solidFill>
                          <a:latin typeface="+mn-lt"/>
                          <a:ea typeface="+mn-ea"/>
                          <a:cs typeface="+mn-cs"/>
                          <a:hlinkClick r:id="rId6" action="ppaction://hlinkfile"/>
                        </a:rPr>
                        <a:t>SP‑140063</a:t>
                      </a:r>
                      <a:endParaRPr lang="en-GB" sz="1800" b="1" kern="1200" dirty="0" smtClean="0">
                        <a:solidFill>
                          <a:schemeClr val="accent3">
                            <a:lumMod val="50000"/>
                          </a:schemeClr>
                        </a:solidFill>
                        <a:latin typeface="+mn-lt"/>
                        <a:ea typeface="+mn-ea"/>
                        <a:cs typeface="+mn-cs"/>
                      </a:endParaRPr>
                    </a:p>
                  </a:txBody>
                  <a:tcPr marT="45699" marB="45699"/>
                </a:tc>
                <a:tc>
                  <a:txBody>
                    <a:bodyPr/>
                    <a:lstStyle/>
                    <a:p>
                      <a:r>
                        <a:rPr lang="en-GB" sz="1800" b="1" kern="1200" dirty="0" smtClean="0">
                          <a:solidFill>
                            <a:schemeClr val="accent3">
                              <a:lumMod val="50000"/>
                            </a:schemeClr>
                          </a:solidFill>
                          <a:latin typeface="+mn-lt"/>
                          <a:ea typeface="+mn-ea"/>
                          <a:cs typeface="+mn-cs"/>
                        </a:rPr>
                        <a:t>SA1#65</a:t>
                      </a:r>
                      <a:r>
                        <a:rPr lang="en-GB" sz="1800" b="1" kern="1200" baseline="0" dirty="0" smtClean="0">
                          <a:solidFill>
                            <a:schemeClr val="accent3">
                              <a:lumMod val="50000"/>
                            </a:schemeClr>
                          </a:solidFill>
                          <a:latin typeface="+mn-lt"/>
                          <a:ea typeface="+mn-ea"/>
                          <a:cs typeface="+mn-cs"/>
                        </a:rPr>
                        <a:t> Taipei</a:t>
                      </a:r>
                      <a:endParaRPr lang="en-GB" sz="1800" b="1" kern="1200" dirty="0" smtClean="0">
                        <a:solidFill>
                          <a:schemeClr val="accent3">
                            <a:lumMod val="50000"/>
                          </a:schemeClr>
                        </a:solidFill>
                        <a:latin typeface="+mn-lt"/>
                        <a:ea typeface="+mn-ea"/>
                        <a:cs typeface="+mn-cs"/>
                      </a:endParaRPr>
                    </a:p>
                  </a:txBody>
                  <a:tcPr marT="45699" marB="45699"/>
                </a:tc>
              </a:tr>
              <a:tr h="3657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b="1" kern="1200" dirty="0" smtClean="0">
                          <a:solidFill>
                            <a:schemeClr val="accent3">
                              <a:lumMod val="50000"/>
                            </a:schemeClr>
                          </a:solidFill>
                          <a:latin typeface="+mn-lt"/>
                          <a:ea typeface="+mn-ea"/>
                          <a:cs typeface="+mn-cs"/>
                        </a:rPr>
                        <a:t>SA#62 </a:t>
                      </a:r>
                      <a:r>
                        <a:rPr lang="en-GB" sz="1800" b="1" kern="1200" dirty="0" err="1" smtClean="0">
                          <a:solidFill>
                            <a:schemeClr val="accent3">
                              <a:lumMod val="50000"/>
                            </a:schemeClr>
                          </a:solidFill>
                          <a:latin typeface="+mn-lt"/>
                          <a:ea typeface="+mn-ea"/>
                          <a:cs typeface="+mn-cs"/>
                        </a:rPr>
                        <a:t>Busan</a:t>
                      </a:r>
                      <a:endParaRPr lang="en-GB" sz="1800" b="1" kern="1200" dirty="0" smtClean="0">
                        <a:solidFill>
                          <a:schemeClr val="accent3">
                            <a:lumMod val="50000"/>
                          </a:schemeClr>
                        </a:solidFill>
                        <a:latin typeface="+mn-lt"/>
                        <a:ea typeface="+mn-ea"/>
                        <a:cs typeface="+mn-cs"/>
                      </a:endParaRPr>
                    </a:p>
                  </a:txBody>
                  <a:tcPr marT="45699" marB="45699"/>
                </a:tc>
                <a:tc>
                  <a:txBody>
                    <a:bodyPr/>
                    <a:lstStyle/>
                    <a:p>
                      <a:r>
                        <a:rPr lang="en-GB" sz="1800" b="1" u="sng" kern="1200" dirty="0" smtClean="0">
                          <a:solidFill>
                            <a:schemeClr val="tx1"/>
                          </a:solidFill>
                          <a:effectLst/>
                          <a:latin typeface="+mn-lt"/>
                          <a:ea typeface="+mn-ea"/>
                          <a:cs typeface="+mn-cs"/>
                          <a:hlinkClick r:id="rId7"/>
                        </a:rPr>
                        <a:t>SP-130591</a:t>
                      </a:r>
                      <a:endParaRPr lang="en-GB" sz="1800" b="1" kern="1200" dirty="0" smtClean="0">
                        <a:solidFill>
                          <a:schemeClr val="accent3">
                            <a:lumMod val="50000"/>
                          </a:schemeClr>
                        </a:solidFill>
                        <a:latin typeface="+mn-lt"/>
                        <a:ea typeface="+mn-ea"/>
                        <a:cs typeface="+mn-cs"/>
                      </a:endParaRPr>
                    </a:p>
                  </a:txBody>
                  <a:tcPr marT="45699" marB="45699"/>
                </a:tc>
                <a:tc>
                  <a:txBody>
                    <a:bodyPr/>
                    <a:lstStyle/>
                    <a:p>
                      <a:r>
                        <a:rPr lang="en-GB" sz="1800" b="1" kern="1200" dirty="0" smtClean="0">
                          <a:solidFill>
                            <a:schemeClr val="accent3">
                              <a:lumMod val="50000"/>
                            </a:schemeClr>
                          </a:solidFill>
                          <a:latin typeface="+mn-lt"/>
                          <a:ea typeface="+mn-ea"/>
                          <a:cs typeface="+mn-cs"/>
                        </a:rPr>
                        <a:t>SA1#64 San Francisco</a:t>
                      </a:r>
                    </a:p>
                  </a:txBody>
                  <a:tcPr marT="45699" marB="45699"/>
                </a:tc>
              </a:tr>
              <a:tr h="3701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b="1" kern="1200" dirty="0" smtClean="0">
                          <a:solidFill>
                            <a:schemeClr val="accent3">
                              <a:lumMod val="50000"/>
                            </a:schemeClr>
                          </a:solidFill>
                          <a:latin typeface="+mn-lt"/>
                          <a:ea typeface="+mn-ea"/>
                          <a:cs typeface="+mn-cs"/>
                        </a:rPr>
                        <a:t>SA#61 Porto</a:t>
                      </a:r>
                    </a:p>
                  </a:txBody>
                  <a:tcPr marT="45699" marB="45699"/>
                </a:tc>
                <a:tc>
                  <a:txBody>
                    <a:bodyPr/>
                    <a:lstStyle/>
                    <a:p>
                      <a:r>
                        <a:rPr lang="en-GB" sz="1800" b="1" u="sng" kern="1200" dirty="0" smtClean="0">
                          <a:solidFill>
                            <a:schemeClr val="tx1"/>
                          </a:solidFill>
                          <a:effectLst/>
                          <a:latin typeface="+mn-lt"/>
                          <a:ea typeface="+mn-ea"/>
                          <a:cs typeface="+mn-cs"/>
                          <a:hlinkClick r:id="rId8"/>
                        </a:rPr>
                        <a:t>SP-130409</a:t>
                      </a:r>
                      <a:endParaRPr lang="en-GB" sz="1800" b="1" kern="1200" dirty="0" smtClean="0">
                        <a:solidFill>
                          <a:schemeClr val="accent3">
                            <a:lumMod val="50000"/>
                          </a:schemeClr>
                        </a:solidFill>
                        <a:latin typeface="+mn-lt"/>
                        <a:ea typeface="+mn-ea"/>
                        <a:cs typeface="+mn-cs"/>
                      </a:endParaRPr>
                    </a:p>
                  </a:txBody>
                  <a:tcPr marT="45699" marB="45699"/>
                </a:tc>
                <a:tc>
                  <a:txBody>
                    <a:bodyPr/>
                    <a:lstStyle/>
                    <a:p>
                      <a:r>
                        <a:rPr lang="en-GB" sz="1800" b="1" kern="1200" dirty="0" smtClean="0">
                          <a:solidFill>
                            <a:schemeClr val="accent3">
                              <a:lumMod val="50000"/>
                            </a:schemeClr>
                          </a:solidFill>
                          <a:latin typeface="+mn-lt"/>
                          <a:ea typeface="+mn-ea"/>
                          <a:cs typeface="+mn-cs"/>
                        </a:rPr>
                        <a:t>SA1#63 Zagreb</a:t>
                      </a:r>
                    </a:p>
                  </a:txBody>
                  <a:tcPr marT="45699" marB="45699"/>
                </a:tc>
              </a:tr>
              <a:tr h="3701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b="1" kern="1200" dirty="0" smtClean="0">
                          <a:solidFill>
                            <a:schemeClr val="accent3">
                              <a:lumMod val="50000"/>
                            </a:schemeClr>
                          </a:solidFill>
                          <a:latin typeface="+mn-lt"/>
                          <a:ea typeface="+mn-ea"/>
                          <a:cs typeface="+mn-cs"/>
                        </a:rPr>
                        <a:t>SA#60 Aruba</a:t>
                      </a:r>
                    </a:p>
                  </a:txBody>
                  <a:tcPr marT="45699" marB="45699"/>
                </a:tc>
                <a:tc>
                  <a:txBody>
                    <a:bodyPr/>
                    <a:lstStyle/>
                    <a:p>
                      <a:r>
                        <a:rPr lang="en-GB" sz="1800" b="1" u="sng" kern="1200" dirty="0" smtClean="0">
                          <a:solidFill>
                            <a:schemeClr val="tx1"/>
                          </a:solidFill>
                          <a:effectLst/>
                          <a:latin typeface="+mn-lt"/>
                          <a:ea typeface="+mn-ea"/>
                          <a:cs typeface="+mn-cs"/>
                          <a:hlinkClick r:id="rId9"/>
                        </a:rPr>
                        <a:t>SP-130193</a:t>
                      </a:r>
                      <a:endParaRPr lang="en-GB" sz="1800" b="1" kern="1200" dirty="0" smtClean="0">
                        <a:solidFill>
                          <a:schemeClr val="accent3">
                            <a:lumMod val="50000"/>
                          </a:schemeClr>
                        </a:solidFill>
                        <a:latin typeface="+mn-lt"/>
                        <a:ea typeface="+mn-ea"/>
                        <a:cs typeface="+mn-cs"/>
                      </a:endParaRPr>
                    </a:p>
                  </a:txBody>
                  <a:tcPr marT="45699" marB="45699"/>
                </a:tc>
                <a:tc>
                  <a:txBody>
                    <a:bodyPr/>
                    <a:lstStyle/>
                    <a:p>
                      <a:r>
                        <a:rPr lang="en-GB" sz="1800" b="1" kern="1200" dirty="0" smtClean="0">
                          <a:solidFill>
                            <a:schemeClr val="accent3">
                              <a:lumMod val="50000"/>
                            </a:schemeClr>
                          </a:solidFill>
                          <a:latin typeface="+mn-lt"/>
                          <a:ea typeface="+mn-ea"/>
                          <a:cs typeface="+mn-cs"/>
                        </a:rPr>
                        <a:t>SA1#62 New Delhi</a:t>
                      </a:r>
                    </a:p>
                    <a:p>
                      <a:r>
                        <a:rPr lang="en-GB" sz="1800" b="1" kern="1200" dirty="0" smtClean="0">
                          <a:solidFill>
                            <a:schemeClr val="accent3">
                              <a:lumMod val="50000"/>
                            </a:schemeClr>
                          </a:solidFill>
                          <a:latin typeface="+mn-lt"/>
                          <a:ea typeface="+mn-ea"/>
                          <a:cs typeface="+mn-cs"/>
                        </a:rPr>
                        <a:t>SA1#61bis on GCSE_LTE and </a:t>
                      </a:r>
                      <a:r>
                        <a:rPr lang="en-GB" sz="1800" b="1" kern="1200" dirty="0" err="1" smtClean="0">
                          <a:solidFill>
                            <a:schemeClr val="accent3">
                              <a:lumMod val="50000"/>
                            </a:schemeClr>
                          </a:solidFill>
                          <a:latin typeface="+mn-lt"/>
                          <a:ea typeface="+mn-ea"/>
                          <a:cs typeface="+mn-cs"/>
                        </a:rPr>
                        <a:t>ProSe</a:t>
                      </a:r>
                      <a:r>
                        <a:rPr lang="en-GB" sz="1800" b="1" kern="1200" dirty="0" smtClean="0">
                          <a:solidFill>
                            <a:schemeClr val="accent3">
                              <a:lumMod val="50000"/>
                            </a:schemeClr>
                          </a:solidFill>
                          <a:latin typeface="+mn-lt"/>
                          <a:ea typeface="+mn-ea"/>
                          <a:cs typeface="+mn-cs"/>
                        </a:rPr>
                        <a:t>, San Diego</a:t>
                      </a:r>
                    </a:p>
                  </a:txBody>
                  <a:tcPr marT="45699" marB="45699"/>
                </a:tc>
              </a:tr>
              <a:tr h="3701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b="1" kern="1200" dirty="0" smtClean="0">
                          <a:solidFill>
                            <a:schemeClr val="accent3">
                              <a:lumMod val="50000"/>
                            </a:schemeClr>
                          </a:solidFill>
                          <a:latin typeface="+mn-lt"/>
                          <a:ea typeface="+mn-ea"/>
                          <a:cs typeface="+mn-cs"/>
                        </a:rPr>
                        <a:t>SA#59 Vienna</a:t>
                      </a:r>
                    </a:p>
                  </a:txBody>
                  <a:tcPr marT="45699" marB="45699"/>
                </a:tc>
                <a:tc>
                  <a:txBody>
                    <a:bodyPr/>
                    <a:lstStyle/>
                    <a:p>
                      <a:r>
                        <a:rPr lang="en-GB" sz="1800" b="1" u="sng" kern="1200" smtClean="0">
                          <a:solidFill>
                            <a:schemeClr val="tx1"/>
                          </a:solidFill>
                          <a:effectLst/>
                          <a:latin typeface="+mn-lt"/>
                          <a:ea typeface="+mn-ea"/>
                          <a:cs typeface="+mn-cs"/>
                          <a:hlinkClick r:id="rId10"/>
                        </a:rPr>
                        <a:t>SP-130103</a:t>
                      </a:r>
                      <a:endParaRPr lang="en-GB" sz="1800" b="1" kern="1200" dirty="0" smtClean="0">
                        <a:solidFill>
                          <a:schemeClr val="accent3">
                            <a:lumMod val="50000"/>
                          </a:schemeClr>
                        </a:solidFill>
                        <a:latin typeface="+mn-lt"/>
                        <a:ea typeface="+mn-ea"/>
                        <a:cs typeface="+mn-cs"/>
                      </a:endParaRPr>
                    </a:p>
                  </a:txBody>
                  <a:tcPr marT="45699" marB="45699"/>
                </a:tc>
                <a:tc>
                  <a:txBody>
                    <a:bodyPr/>
                    <a:lstStyle/>
                    <a:p>
                      <a:r>
                        <a:rPr lang="en-GB" sz="1800" b="1" kern="1200" dirty="0" smtClean="0">
                          <a:solidFill>
                            <a:schemeClr val="accent3">
                              <a:lumMod val="50000"/>
                            </a:schemeClr>
                          </a:solidFill>
                          <a:latin typeface="+mn-lt"/>
                          <a:ea typeface="+mn-ea"/>
                          <a:cs typeface="+mn-cs"/>
                        </a:rPr>
                        <a:t>SA1#61 Prague</a:t>
                      </a:r>
                    </a:p>
                    <a:p>
                      <a:r>
                        <a:rPr lang="en-GB" sz="1800" b="1" kern="1200" dirty="0" smtClean="0">
                          <a:solidFill>
                            <a:schemeClr val="accent3">
                              <a:lumMod val="50000"/>
                            </a:schemeClr>
                          </a:solidFill>
                          <a:latin typeface="+mn-lt"/>
                          <a:ea typeface="+mn-ea"/>
                          <a:cs typeface="+mn-cs"/>
                        </a:rPr>
                        <a:t>SA1 </a:t>
                      </a:r>
                      <a:r>
                        <a:rPr lang="en-GB" sz="1800" b="1" kern="1200" dirty="0" err="1" smtClean="0">
                          <a:solidFill>
                            <a:schemeClr val="accent3">
                              <a:lumMod val="50000"/>
                            </a:schemeClr>
                          </a:solidFill>
                          <a:latin typeface="+mn-lt"/>
                          <a:ea typeface="+mn-ea"/>
                          <a:cs typeface="+mn-cs"/>
                        </a:rPr>
                        <a:t>ProSe</a:t>
                      </a:r>
                      <a:r>
                        <a:rPr lang="en-GB" sz="1800" b="1" kern="1200" dirty="0" smtClean="0">
                          <a:solidFill>
                            <a:schemeClr val="accent3">
                              <a:lumMod val="50000"/>
                            </a:schemeClr>
                          </a:solidFill>
                          <a:latin typeface="+mn-lt"/>
                          <a:ea typeface="+mn-ea"/>
                          <a:cs typeface="+mn-cs"/>
                        </a:rPr>
                        <a:t> and GCSE_LTE Ad Hoc , Prague</a:t>
                      </a:r>
                      <a:endParaRPr lang="en-GB" sz="1800" b="1" kern="1200" dirty="0">
                        <a:solidFill>
                          <a:schemeClr val="accent3">
                            <a:lumMod val="50000"/>
                          </a:schemeClr>
                        </a:solidFill>
                        <a:latin typeface="+mn-lt"/>
                        <a:ea typeface="+mn-ea"/>
                        <a:cs typeface="+mn-cs"/>
                      </a:endParaRPr>
                    </a:p>
                  </a:txBody>
                  <a:tcPr marT="45699" marB="45699"/>
                </a:tc>
              </a:tr>
            </a:tbl>
          </a:graphicData>
        </a:graphic>
      </p:graphicFrame>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2773</Words>
  <Application>Microsoft Office PowerPoint</Application>
  <PresentationFormat>On-screen Show (4:3)</PresentationFormat>
  <Paragraphs>781</Paragraphs>
  <Slides>39</Slides>
  <Notes>37</Notes>
  <HiddenSlides>0</HiddenSlides>
  <MMClips>0</MMClips>
  <ScaleCrop>false</ScaleCrop>
  <HeadingPairs>
    <vt:vector size="4" baseType="variant">
      <vt:variant>
        <vt:lpstr>Theme</vt:lpstr>
      </vt:variant>
      <vt:variant>
        <vt:i4>1</vt:i4>
      </vt:variant>
      <vt:variant>
        <vt:lpstr>Slide Titles</vt:lpstr>
      </vt:variant>
      <vt:variant>
        <vt:i4>39</vt:i4>
      </vt:variant>
    </vt:vector>
  </HeadingPairs>
  <TitlesOfParts>
    <vt:vector size="40" baseType="lpstr">
      <vt:lpstr>Office Theme</vt:lpstr>
      <vt:lpstr>    SA1 Report to TSG SA#67 SP-150037</vt:lpstr>
      <vt:lpstr>General information and statistics</vt:lpstr>
      <vt:lpstr>SA1 Officials</vt:lpstr>
      <vt:lpstr>Meetings</vt:lpstr>
      <vt:lpstr>Statistics</vt:lpstr>
      <vt:lpstr>Documents per quarter</vt:lpstr>
      <vt:lpstr>Meeting time usage [hours]</vt:lpstr>
      <vt:lpstr>Meeting Calendar</vt:lpstr>
      <vt:lpstr>Previous SA1 reports</vt:lpstr>
      <vt:lpstr>Work Summary</vt:lpstr>
      <vt:lpstr>Work Summary: Rel-13 and earlier corrections</vt:lpstr>
      <vt:lpstr>Rel-12 and Rel-13 corrections</vt:lpstr>
      <vt:lpstr>Rel-13: MCPTT corrections (1)</vt:lpstr>
      <vt:lpstr>Rel-13: MCPTT corrections (2)</vt:lpstr>
      <vt:lpstr>Rel-13: MCPTT corrections (3)</vt:lpstr>
      <vt:lpstr>Work Summary: MCPTT core items</vt:lpstr>
      <vt:lpstr>MCPTT core modules</vt:lpstr>
      <vt:lpstr>Work Summary: Stage 1 Rel-14 Work Items</vt:lpstr>
      <vt:lpstr>Overview: Stage 1 Rel-14 Work Items</vt:lpstr>
      <vt:lpstr>Rel-14: PWDIMS</vt:lpstr>
      <vt:lpstr>Rel-14: MPS_Mods</vt:lpstr>
      <vt:lpstr>Rel-14: ELIOT</vt:lpstr>
      <vt:lpstr>Rel-14: eDSVCC</vt:lpstr>
      <vt:lpstr>Work Summary: Study Items</vt:lpstr>
      <vt:lpstr>Overview: Study Items (1)</vt:lpstr>
      <vt:lpstr>Overview: Study Items (2)</vt:lpstr>
      <vt:lpstr>FS_MAPN</vt:lpstr>
      <vt:lpstr>FS_eULRS</vt:lpstr>
      <vt:lpstr>FS_CATS</vt:lpstr>
      <vt:lpstr>FS_UC_SPOOF</vt:lpstr>
      <vt:lpstr>FS_MCVideo</vt:lpstr>
      <vt:lpstr>FS_MCDATA</vt:lpstr>
      <vt:lpstr>FS_SMARTER</vt:lpstr>
      <vt:lpstr>FS_V2XLTE (1)</vt:lpstr>
      <vt:lpstr>FS_V2XLTE (2)</vt:lpstr>
      <vt:lpstr>FS_EnTV</vt:lpstr>
      <vt:lpstr>FS_PPEPO_LTE</vt:lpstr>
      <vt:lpstr>Action Items from SA: None</vt:lpstr>
      <vt:lpstr>Thank you, SA1!</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SA1 Report to TSG SA#60 SP-130xxx</dc:title>
  <dc:creator>Mustapha, Mona, Vodafone Group</dc:creator>
  <cp:lastModifiedBy>Mustapha, Mona, Vodafone Americas</cp:lastModifiedBy>
  <cp:revision>2533</cp:revision>
  <dcterms:created xsi:type="dcterms:W3CDTF">2008-08-30T09:32:10Z</dcterms:created>
  <dcterms:modified xsi:type="dcterms:W3CDTF">2015-03-03T04:58:53Z</dcterms:modified>
</cp:coreProperties>
</file>