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30" r:id="rId2"/>
  </p:sldMasterIdLst>
  <p:notesMasterIdLst>
    <p:notesMasterId r:id="rId6"/>
  </p:notesMasterIdLst>
  <p:handoutMasterIdLst>
    <p:handoutMasterId r:id="rId7"/>
  </p:handoutMasterIdLst>
  <p:sldIdLst>
    <p:sldId id="337" r:id="rId3"/>
    <p:sldId id="343" r:id="rId4"/>
    <p:sldId id="353" r:id="rId5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AF2F"/>
    <a:srgbClr val="72732F"/>
    <a:srgbClr val="B1D254"/>
    <a:srgbClr val="C6D254"/>
    <a:srgbClr val="2A6EA8"/>
    <a:srgbClr val="FF3300"/>
    <a:srgbClr val="FFCC00"/>
    <a:srgbClr val="FEFE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330" autoAdjust="0"/>
  </p:normalViewPr>
  <p:slideViewPr>
    <p:cSldViewPr snapToGrid="0">
      <p:cViewPr>
        <p:scale>
          <a:sx n="76" d="100"/>
          <a:sy n="76" d="100"/>
        </p:scale>
        <p:origin x="-424" y="-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2" d="100"/>
          <a:sy n="72" d="100"/>
        </p:scale>
        <p:origin x="-2202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7" Type="http://schemas.openxmlformats.org/officeDocument/2006/relationships/handoutMaster" Target="handoutMasters/handoutMaster1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endParaRPr lang="ja-JP" alt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endParaRPr lang="ja-JP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endParaRPr lang="ja-JP" alt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fld id="{0ABBE14D-1603-4D74-A6F0-D4A6BA29706C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9570824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endParaRPr lang="ja-JP" alt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endParaRPr lang="ja-JP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endParaRPr lang="ja-JP" alt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fld id="{B498125E-DE13-4264-9C29-02A1926D6990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172680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altLang="en-US" smtClean="0">
              <a:ea typeface="ＭＳ Ｐゴシック" pitchFamily="34" charset="-128"/>
            </a:endParaRPr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1CDB8FE-6EF4-4C4A-82E2-7C7BF4AE7031}" type="slidenum">
              <a:rPr lang="en-GB" altLang="ja-JP"/>
              <a:pPr/>
              <a:t>1</a:t>
            </a:fld>
            <a:endParaRPr lang="en-GB" altLang="ja-JP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8125E-DE13-4264-9C29-02A1926D6990}" type="slidenum">
              <a:rPr lang="en-GB" altLang="ja-JP" smtClean="0"/>
              <a:pPr/>
              <a:t>2</a:t>
            </a:fld>
            <a:endParaRPr lang="en-GB" altLang="ja-JP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8125E-DE13-4264-9C29-02A1926D6990}" type="slidenum">
              <a:rPr lang="en-GB" altLang="ja-JP" smtClean="0"/>
              <a:pPr/>
              <a:t>3</a:t>
            </a:fld>
            <a:endParaRPr lang="en-GB" altLang="ja-JP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EE00A31-3B05-4C1E-8C58-0C780C6AC9F6}" type="slidenum">
              <a:rPr lang="en-GB" altLang="ja-JP"/>
              <a:pPr/>
              <a:t>‹#›</a:t>
            </a:fld>
            <a:endParaRPr lang="en-GB" altLang="ja-JP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0A405FC-8E36-46C1-BC39-8B1B66D74F05}" type="slidenum">
              <a:rPr lang="en-GB" altLang="ja-JP"/>
              <a:pPr/>
              <a:t>‹#›</a:t>
            </a:fld>
            <a:endParaRPr lang="en-GB" altLang="ja-JP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0C048F3-D5BB-4793-B639-6540DCD4BFB9}" type="slidenum">
              <a:rPr lang="en-GB" altLang="ja-JP"/>
              <a:pPr/>
              <a:t>‹#›</a:t>
            </a:fld>
            <a:endParaRPr lang="en-GB" altLang="ja-JP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A49A47-6100-4E96-A9B3-553135798CC5}" type="datetimeFigureOut">
              <a:rPr lang="en-US" altLang="ja-JP"/>
              <a:pPr/>
              <a:t>14/12/5</a:t>
            </a:fld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CA81CA-7B33-4F7F-9F4C-588C9ACEE508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6F8697-7EAF-43FB-ABB4-6C1BC92A48DB}" type="datetimeFigureOut">
              <a:rPr lang="en-US" altLang="ja-JP"/>
              <a:pPr/>
              <a:t>14/12/5</a:t>
            </a:fld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9D3CC8-41F8-4A10-AB36-DD8E4062DD01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76A90CC-C3E7-4989-9877-C9AB7F2899C1}" type="datetimeFigureOut">
              <a:rPr lang="en-US" altLang="ja-JP"/>
              <a:pPr/>
              <a:t>14/12/5</a:t>
            </a:fld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DB90EB-72C2-44E1-8206-469490BADB6B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B7C031D-4C04-45A5-B551-57687BF71F87}" type="datetimeFigureOut">
              <a:rPr lang="en-US" altLang="ja-JP"/>
              <a:pPr/>
              <a:t>14/12/5</a:t>
            </a:fld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532047-71EB-429E-8143-6E07E5980ACB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8C23D0-A67B-48CC-8593-0B69E64770A9}" type="datetimeFigureOut">
              <a:rPr lang="en-US" altLang="ja-JP"/>
              <a:pPr/>
              <a:t>14/12/5</a:t>
            </a:fld>
            <a:endParaRPr lang="en-US" altLang="ja-JP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D6316E-B987-4D13-90A5-E4B26D1DCCFB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BD2B098-0E76-4F9D-87FB-7FD0F23E36B4}" type="datetimeFigureOut">
              <a:rPr lang="en-US" altLang="ja-JP"/>
              <a:pPr/>
              <a:t>14/12/5</a:t>
            </a:fld>
            <a:endParaRPr lang="en-US" altLang="ja-JP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174125-597F-4B7E-9156-BF6DD3791DF8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B814503-3575-42BD-83ED-72DD294E6161}" type="datetimeFigureOut">
              <a:rPr lang="en-US" altLang="ja-JP"/>
              <a:pPr/>
              <a:t>14/12/5</a:t>
            </a:fld>
            <a:endParaRPr lang="en-US" altLang="ja-JP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B24C2F-0FDB-4B19-BE9A-75C4E1F5CD61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9680A3-8D74-4461-A870-CC9C39B29CD2}" type="datetimeFigureOut">
              <a:rPr lang="en-US" altLang="ja-JP"/>
              <a:pPr/>
              <a:t>14/12/5</a:t>
            </a:fld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104BE7E-BD6A-43F7-AE4A-9121A835F5F6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A526C1B-F911-4A86-BC9B-6BAE3BFE1AA2}" type="slidenum">
              <a:rPr lang="en-GB" altLang="ja-JP"/>
              <a:pPr/>
              <a:t>‹#›</a:t>
            </a:fld>
            <a:endParaRPr lang="en-GB" altLang="ja-JP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570B53-A4AE-4BC5-9807-2B8006433553}" type="datetimeFigureOut">
              <a:rPr lang="en-US" altLang="ja-JP"/>
              <a:pPr/>
              <a:t>14/12/5</a:t>
            </a:fld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D298B9-24D8-4502-8B4D-82993534D76F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27E2D3-80A1-4AF5-A097-B23869B86D1E}" type="datetimeFigureOut">
              <a:rPr lang="en-US" altLang="ja-JP"/>
              <a:pPr/>
              <a:t>14/12/5</a:t>
            </a:fld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6E0CC3-CB0E-491E-9524-0C8FF282E490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BF0660-E038-4A8F-B6A8-4A99B6C377EB}" type="datetimeFigureOut">
              <a:rPr lang="en-US" altLang="ja-JP"/>
              <a:pPr/>
              <a:t>14/12/5</a:t>
            </a:fld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88E8A0-F06C-4763-8D80-70BF2F16692F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D5921FC-6D12-4FC0-87AF-1217C7432CDB}" type="slidenum">
              <a:rPr lang="en-GB" altLang="ja-JP"/>
              <a:pPr/>
              <a:t>‹#›</a:t>
            </a:fld>
            <a:endParaRPr lang="en-GB" altLang="ja-JP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C6C9AC1-3401-471F-8F31-8326437E19D6}" type="slidenum">
              <a:rPr lang="en-GB" altLang="ja-JP"/>
              <a:pPr/>
              <a:t>‹#›</a:t>
            </a:fld>
            <a:endParaRPr lang="en-GB" altLang="ja-JP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3735C48-60E1-4C86-A6FA-F880574EC4D5}" type="slidenum">
              <a:rPr lang="en-GB" altLang="ja-JP"/>
              <a:pPr/>
              <a:t>‹#›</a:t>
            </a:fld>
            <a:endParaRPr lang="en-GB" altLang="ja-JP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43D4F74-E7C4-4339-A271-1D35FD9574E3}" type="slidenum">
              <a:rPr lang="en-GB" altLang="ja-JP"/>
              <a:pPr/>
              <a:t>‹#›</a:t>
            </a:fld>
            <a:endParaRPr lang="en-GB" altLang="ja-JP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758A362-073E-4F26-A54A-04DF946F6E8E}" type="slidenum">
              <a:rPr lang="en-GB" altLang="ja-JP"/>
              <a:pPr/>
              <a:t>‹#›</a:t>
            </a:fld>
            <a:endParaRPr lang="en-GB" altLang="ja-JP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8B118F4-51C3-4150-898D-AB5BFCC88BC0}" type="slidenum">
              <a:rPr lang="en-GB" altLang="ja-JP"/>
              <a:pPr/>
              <a:t>‹#›</a:t>
            </a:fld>
            <a:endParaRPr lang="en-GB" altLang="ja-JP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5EB10D8-D5B7-4441-94C3-385173095E49}" type="slidenum">
              <a:rPr lang="en-GB" altLang="ja-JP"/>
              <a:pPr/>
              <a:t>‹#›</a:t>
            </a:fld>
            <a:endParaRPr lang="en-GB" altLang="ja-JP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4" Type="http://schemas.openxmlformats.org/officeDocument/2006/relationships/image" Target="../media/image2.jpeg"/><Relationship Id="rId15" Type="http://schemas.openxmlformats.org/officeDocument/2006/relationships/image" Target="../media/image3.jpeg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Click to edit Master title style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smtClean="0"/>
              <a:t> 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</a:defRPr>
            </a:lvl1pPr>
          </a:lstStyle>
          <a:p>
            <a:fld id="{63072CFC-F773-45EC-A973-7C30544AFFE0}" type="slidenum">
              <a:rPr lang="en-GB" altLang="ja-JP"/>
              <a:pPr/>
              <a:t>‹#›</a:t>
            </a:fld>
            <a:endParaRPr lang="en-GB" altLang="ja-JP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r>
              <a:rPr lang="en-US" altLang="ja-JP" smtClean="0">
                <a:solidFill>
                  <a:schemeClr val="bg1"/>
                </a:solidFill>
              </a:rPr>
              <a:t>© 3GPP 2009     Mobile World Congress, Barcelona, 19</a:t>
            </a:r>
            <a:r>
              <a:rPr lang="en-US" altLang="ja-JP" baseline="30000" smtClean="0">
                <a:solidFill>
                  <a:schemeClr val="bg1"/>
                </a:solidFill>
              </a:rPr>
              <a:t>th</a:t>
            </a:r>
            <a:r>
              <a:rPr lang="en-US" altLang="ja-JP" smtClean="0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8" descr="green.jpg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27038" y="64754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r>
              <a:rPr lang="en-US" altLang="ja-JP" smtClean="0">
                <a:solidFill>
                  <a:schemeClr val="bg1"/>
                </a:solidFill>
              </a:rPr>
              <a:t>© 3GPP 2014     IETF status report to TSG CT &amp; SA #65, September 2014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fld id="{C82AE7E5-BCAD-4E55-BFD9-94B024E33E89}" type="slidenum">
              <a:rPr lang="en-US" altLang="ja-JP" sz="1100">
                <a:solidFill>
                  <a:schemeClr val="bg1"/>
                </a:solidFill>
              </a:rPr>
              <a:pPr eaLnBrk="1" hangingPunct="1"/>
              <a:t>‹#›</a:t>
            </a:fld>
            <a:endParaRPr lang="en-US" altLang="ja-JP" sz="110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44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  <p:sldLayoutId id="2147483831" r:id="rId10"/>
    <p:sldLayoutId id="2147483832" r:id="rId11"/>
  </p:sldLayoutIdLs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83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135EE87D-A834-4584-9783-2F46757795E3}" type="datetimeFigureOut">
              <a:rPr lang="en-US" altLang="ja-JP"/>
              <a:pPr/>
              <a:t>14/12/5</a:t>
            </a:fld>
            <a:endParaRPr lang="en-US" altLang="ja-JP"/>
          </a:p>
        </p:txBody>
      </p:sp>
      <p:sp>
        <p:nvSpPr>
          <p:cNvPr id="583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ja-JP" altLang="en-US"/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7B2EB56-33E9-4E8B-93BF-5E63FBFD235C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6" r:id="rId4"/>
    <p:sldLayoutId id="2147483837" r:id="rId5"/>
    <p:sldLayoutId id="2147483838" r:id="rId6"/>
    <p:sldLayoutId id="2147483839" r:id="rId7"/>
    <p:sldLayoutId id="2147483840" r:id="rId8"/>
    <p:sldLayoutId id="2147483841" r:id="rId9"/>
    <p:sldLayoutId id="2147483842" r:id="rId10"/>
    <p:sldLayoutId id="2147483843" r:id="rId11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3GPP_TM_R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</a:blip>
          <a:srcRect/>
          <a:stretch>
            <a:fillRect/>
          </a:stretch>
        </p:blipFill>
        <p:spPr bwMode="auto">
          <a:xfrm>
            <a:off x="762000" y="1231900"/>
            <a:ext cx="7620000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Rectangle 2"/>
          <p:cNvSpPr>
            <a:spLocks noChangeArrowheads="1"/>
          </p:cNvSpPr>
          <p:nvPr/>
        </p:nvSpPr>
        <p:spPr bwMode="auto">
          <a:xfrm>
            <a:off x="725488" y="1411288"/>
            <a:ext cx="7813675" cy="410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ja-JP" sz="32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/>
            </a:r>
            <a:br>
              <a:rPr lang="en-US" altLang="ja-JP" sz="32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en-US" altLang="ja-JP" sz="2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/>
            </a:r>
            <a:br>
              <a:rPr lang="en-US" altLang="ja-JP" sz="2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en-GB" altLang="ja-JP" sz="280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4100" name="Subtitle 6"/>
          <p:cNvSpPr>
            <a:spLocks/>
          </p:cNvSpPr>
          <p:nvPr/>
        </p:nvSpPr>
        <p:spPr bwMode="auto">
          <a:xfrm>
            <a:off x="1049338" y="4129152"/>
            <a:ext cx="7135812" cy="906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lnSpc>
                <a:spcPct val="90000"/>
              </a:lnSpc>
              <a:spcBef>
                <a:spcPct val="20000"/>
              </a:spcBef>
            </a:pPr>
            <a:r>
              <a:rPr lang="en-US" altLang="ja-JP" sz="2400" dirty="0" smtClean="0"/>
              <a:t>China Mobile, CATT, Huawei, </a:t>
            </a:r>
            <a:r>
              <a:rPr lang="en-US" altLang="ja-JP" sz="2400" dirty="0" smtClean="0"/>
              <a:t>Intel</a:t>
            </a:r>
            <a:endParaRPr lang="en-US" altLang="ja-JP" sz="2400" dirty="0"/>
          </a:p>
        </p:txBody>
      </p:sp>
      <p:sp>
        <p:nvSpPr>
          <p:cNvPr id="4101" name="Text Box 63"/>
          <p:cNvSpPr txBox="1">
            <a:spLocks noChangeArrowheads="1"/>
          </p:cNvSpPr>
          <p:nvPr/>
        </p:nvSpPr>
        <p:spPr bwMode="auto">
          <a:xfrm>
            <a:off x="0" y="1509846"/>
            <a:ext cx="9078068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en-US" sz="3200" dirty="0" smtClean="0">
                <a:solidFill>
                  <a:srgbClr val="FF3300"/>
                </a:solidFill>
              </a:rPr>
              <a:t>SA2 </a:t>
            </a:r>
            <a:r>
              <a:rPr lang="en-US" altLang="ja-JP" sz="3200" b="1" dirty="0" smtClean="0">
                <a:solidFill>
                  <a:srgbClr val="FF3300"/>
                </a:solidFill>
              </a:rPr>
              <a:t>prioritization</a:t>
            </a:r>
            <a:endParaRPr lang="en-US" altLang="ja-JP" sz="3200" b="1" dirty="0">
              <a:solidFill>
                <a:srgbClr val="FF3300"/>
              </a:solidFill>
            </a:endParaRPr>
          </a:p>
          <a:p>
            <a:pPr algn="ctr"/>
            <a:r>
              <a:rPr lang="en-US" altLang="ja-JP" sz="2400" dirty="0">
                <a:solidFill>
                  <a:srgbClr val="FF0000"/>
                </a:solidFill>
              </a:rPr>
              <a:t>of </a:t>
            </a:r>
            <a:endParaRPr lang="en-US" altLang="ja-JP" sz="2400" dirty="0" smtClean="0">
              <a:solidFill>
                <a:srgbClr val="FF0000"/>
              </a:solidFill>
            </a:endParaRPr>
          </a:p>
          <a:p>
            <a:pPr algn="ctr"/>
            <a:r>
              <a:rPr lang="en-GB" altLang="zh-CN" sz="2800" b="1" dirty="0" smtClean="0">
                <a:solidFill>
                  <a:srgbClr val="FF0000"/>
                </a:solidFill>
                <a:ea typeface="Batang"/>
              </a:rPr>
              <a:t>Architecture </a:t>
            </a:r>
            <a:r>
              <a:rPr lang="en-GB" altLang="zh-CN" sz="2800" b="1" dirty="0">
                <a:solidFill>
                  <a:srgbClr val="FF0000"/>
                </a:solidFill>
                <a:ea typeface="Batang"/>
              </a:rPr>
              <a:t>Enhancements for Service </a:t>
            </a:r>
            <a:r>
              <a:rPr lang="en-GB" altLang="zh-CN" sz="2800" b="1" dirty="0" smtClean="0">
                <a:solidFill>
                  <a:srgbClr val="FF0000"/>
                </a:solidFill>
                <a:ea typeface="Batang"/>
              </a:rPr>
              <a:t>Capability Exposure</a:t>
            </a:r>
            <a:endParaRPr lang="de-DE" altLang="zh-CN" sz="2800" dirty="0">
              <a:solidFill>
                <a:srgbClr val="FF0000"/>
              </a:solidFill>
              <a:ea typeface="Batang"/>
            </a:endParaRPr>
          </a:p>
          <a:p>
            <a:pPr algn="ctr"/>
            <a:endParaRPr lang="en-US" altLang="ja-JP" sz="4800" dirty="0">
              <a:solidFill>
                <a:srgbClr val="FF3300"/>
              </a:solidFill>
            </a:endParaRPr>
          </a:p>
        </p:txBody>
      </p:sp>
      <p:sp>
        <p:nvSpPr>
          <p:cNvPr id="4102" name="Text Box 8"/>
          <p:cNvSpPr txBox="1">
            <a:spLocks noChangeArrowheads="1"/>
          </p:cNvSpPr>
          <p:nvPr/>
        </p:nvSpPr>
        <p:spPr bwMode="auto">
          <a:xfrm>
            <a:off x="382588" y="185738"/>
            <a:ext cx="687970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ja-JP" sz="1800" dirty="0"/>
              <a:t>3GPP TSG SA Meeting #66</a:t>
            </a:r>
            <a:r>
              <a:rPr lang="fi-FI" altLang="ja-JP" sz="1800" dirty="0"/>
              <a:t>			</a:t>
            </a:r>
            <a:r>
              <a:rPr lang="en-US" altLang="ja-JP" sz="1800" dirty="0"/>
              <a:t>SP-</a:t>
            </a:r>
            <a:r>
              <a:rPr lang="en-US" altLang="ja-JP" sz="1800" dirty="0" smtClean="0"/>
              <a:t>140843</a:t>
            </a:r>
            <a:endParaRPr lang="fi-FI" altLang="ja-JP" sz="1800" dirty="0"/>
          </a:p>
          <a:p>
            <a:r>
              <a:rPr lang="en-GB" altLang="ja-JP" sz="1800" dirty="0"/>
              <a:t>Maui, US; 10</a:t>
            </a:r>
            <a:r>
              <a:rPr lang="en-GB" altLang="ja-JP" sz="1800" baseline="30000" dirty="0"/>
              <a:t>th</a:t>
            </a:r>
            <a:r>
              <a:rPr lang="en-GB" altLang="ja-JP" sz="1800" dirty="0"/>
              <a:t> – 12</a:t>
            </a:r>
            <a:r>
              <a:rPr lang="en-GB" altLang="ja-JP" sz="1800" baseline="30000" dirty="0"/>
              <a:t>th</a:t>
            </a:r>
            <a:r>
              <a:rPr lang="en-GB" altLang="ja-JP" sz="1800" dirty="0"/>
              <a:t> December 2014</a:t>
            </a:r>
            <a:endParaRPr lang="en-US" altLang="ja-JP" sz="18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/>
          </p:cNvSpPr>
          <p:nvPr>
            <p:ph type="title"/>
          </p:nvPr>
        </p:nvSpPr>
        <p:spPr>
          <a:xfrm>
            <a:off x="457200" y="124326"/>
            <a:ext cx="6834188" cy="940386"/>
          </a:xfrm>
        </p:spPr>
        <p:txBody>
          <a:bodyPr/>
          <a:lstStyle/>
          <a:p>
            <a:r>
              <a:rPr lang="fi-FI" altLang="en-US" dirty="0" smtClean="0">
                <a:ea typeface="ヒラギノ角ゴ Pro W3"/>
                <a:cs typeface="Arial" pitchFamily="34" charset="0"/>
              </a:rPr>
              <a:t>Introduction</a:t>
            </a:r>
            <a:endParaRPr lang="en-US" altLang="ja-JP" dirty="0" smtClean="0">
              <a:ea typeface="ＭＳ Ｐゴシック" pitchFamily="34" charset="-128"/>
            </a:endParaRPr>
          </a:p>
        </p:txBody>
      </p:sp>
      <p:sp>
        <p:nvSpPr>
          <p:cNvPr id="5123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61950" y="911683"/>
            <a:ext cx="8324850" cy="512921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ja-JP" dirty="0" smtClean="0">
                <a:ea typeface="ＭＳ Ｐゴシック" pitchFamily="34" charset="-128"/>
              </a:rPr>
              <a:t>The AESE </a:t>
            </a:r>
            <a:r>
              <a:rPr lang="en-GB" altLang="zh-CN" dirty="0" smtClean="0"/>
              <a:t>WID intends to define architecture enhancements to expose more service capabilities that are valuable for application providers and thereby contribute to monetize the operator’s assets.</a:t>
            </a:r>
            <a:r>
              <a:rPr lang="zh-CN" altLang="zh-CN" dirty="0" smtClean="0"/>
              <a:t> </a:t>
            </a:r>
            <a:r>
              <a:rPr lang="en-GB" altLang="zh-CN" dirty="0" smtClean="0"/>
              <a:t>Application providers could be M2M service providers, 3</a:t>
            </a:r>
            <a:r>
              <a:rPr lang="en-GB" altLang="zh-CN" baseline="30000" dirty="0" smtClean="0"/>
              <a:t>rd</a:t>
            </a:r>
            <a:r>
              <a:rPr lang="en-GB" altLang="zh-CN" dirty="0" smtClean="0"/>
              <a:t> party application providers, or MNO’s internal application platforms.</a:t>
            </a:r>
            <a:r>
              <a:rPr lang="en-US" altLang="ja-JP" dirty="0" smtClean="0">
                <a:ea typeface="ＭＳ Ｐゴシック" pitchFamily="34" charset="-128"/>
              </a:rPr>
              <a:t> </a:t>
            </a:r>
          </a:p>
          <a:p>
            <a:pPr>
              <a:lnSpc>
                <a:spcPct val="90000"/>
              </a:lnSpc>
              <a:buNone/>
            </a:pPr>
            <a:endParaRPr lang="en-US" altLang="ja-JP" dirty="0" smtClean="0">
              <a:ea typeface="ＭＳ Ｐゴシック" pitchFamily="34" charset="-128"/>
            </a:endParaRPr>
          </a:p>
          <a:p>
            <a:pPr>
              <a:lnSpc>
                <a:spcPct val="90000"/>
              </a:lnSpc>
            </a:pPr>
            <a:r>
              <a:rPr lang="en-US" altLang="ja-JP" dirty="0" smtClean="0">
                <a:ea typeface="ＭＳ Ｐゴシック" pitchFamily="34" charset="-128"/>
              </a:rPr>
              <a:t>AESE WID is important to the operators, the AESE work in the coming meeting is proposed to have enough time or high </a:t>
            </a:r>
            <a:r>
              <a:rPr lang="en-US" altLang="zh-CN" dirty="0" smtClean="0">
                <a:ea typeface="ＭＳ Ｐゴシック" pitchFamily="34" charset="-128"/>
              </a:rPr>
              <a:t>priority and focus on the limited key issues.</a:t>
            </a:r>
          </a:p>
          <a:p>
            <a:pPr>
              <a:lnSpc>
                <a:spcPct val="90000"/>
              </a:lnSpc>
              <a:buNone/>
            </a:pPr>
            <a:endParaRPr lang="en-US" altLang="ja-JP" dirty="0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457200" y="252413"/>
            <a:ext cx="6834188" cy="1143000"/>
          </a:xfrm>
          <a:extLst/>
        </p:spPr>
        <p:txBody>
          <a:bodyPr>
            <a:normAutofit/>
          </a:bodyPr>
          <a:lstStyle/>
          <a:p>
            <a:r>
              <a:rPr lang="en-US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AESE Proposal for Release 13</a:t>
            </a:r>
          </a:p>
        </p:txBody>
      </p:sp>
      <p:sp>
        <p:nvSpPr>
          <p:cNvPr id="1229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361950" y="1287463"/>
            <a:ext cx="8324850" cy="5129212"/>
          </a:xfrm>
        </p:spPr>
        <p:txBody>
          <a:bodyPr/>
          <a:lstStyle/>
          <a:p>
            <a:r>
              <a:rPr lang="en-GB" altLang="zh-CN" dirty="0" smtClean="0"/>
              <a:t>We strongly propose that </a:t>
            </a:r>
            <a:r>
              <a:rPr lang="en-US" altLang="zh-CN" dirty="0" smtClean="0"/>
              <a:t>sufficient time shall be allocated to complete the AESE feature whose solution is feasible in commercial use </a:t>
            </a:r>
            <a:r>
              <a:rPr lang="en-GB" altLang="zh-CN" dirty="0" smtClean="0"/>
              <a:t>in Release 13</a:t>
            </a:r>
            <a:r>
              <a:rPr lang="en-US" altLang="zh-CN" dirty="0" smtClean="0"/>
              <a:t>.</a:t>
            </a:r>
            <a:endParaRPr lang="fi-FI" altLang="ja-JP" dirty="0" smtClean="0">
              <a:ea typeface="ＭＳ Ｐゴシック" pitchFamily="34" charset="-128"/>
            </a:endParaRPr>
          </a:p>
          <a:p>
            <a:r>
              <a:rPr lang="en-US" altLang="ja-JP" dirty="0" smtClean="0">
                <a:ea typeface="ＭＳ Ｐゴシック" pitchFamily="34" charset="-128"/>
              </a:rPr>
              <a:t>After SA2#106 meeting which was held in Nov. 2014, there are 7 key issues totally in TR specification.</a:t>
            </a:r>
            <a:r>
              <a:rPr lang="en-US" altLang="zh-CN" dirty="0" smtClean="0"/>
              <a:t> Conclusion and normative CR was agreed on Key Issue 1. Work is ongoing on solutions for other key issues and solutions evaluation</a:t>
            </a:r>
            <a:r>
              <a:rPr lang="en-US" altLang="zh-CN" dirty="0">
                <a:ea typeface="ＭＳ Ｐゴシック" pitchFamily="34" charset="-128"/>
              </a:rPr>
              <a:t>. It is believed the normative work can be completed within R13 timeframe.</a:t>
            </a:r>
            <a:endParaRPr lang="fi-FI" altLang="ja-JP" dirty="0">
              <a:ea typeface="ＭＳ Ｐゴシック" pitchFamily="34" charset="-128"/>
            </a:endParaRPr>
          </a:p>
          <a:p>
            <a:endParaRPr lang="fi-FI" altLang="ja-JP" dirty="0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14679</TotalTime>
  <Words>196</Words>
  <Application>Microsoft Macintosh PowerPoint</Application>
  <PresentationFormat>全屏显示(4:3)</PresentationFormat>
  <Paragraphs>17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3gpp</vt:lpstr>
      <vt:lpstr>Custom Design</vt:lpstr>
      <vt:lpstr>PowerPoint 演示文稿</vt:lpstr>
      <vt:lpstr>Introduction</vt:lpstr>
      <vt:lpstr>AESE Proposal for Release 13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Atle Monrad</dc:creator>
  <dc:description>©3GPP 2009. All rights reserved</dc:description>
  <cp:lastModifiedBy>Hong Liu</cp:lastModifiedBy>
  <cp:revision>286</cp:revision>
  <dcterms:created xsi:type="dcterms:W3CDTF">2009-10-13T12:22:16Z</dcterms:created>
  <dcterms:modified xsi:type="dcterms:W3CDTF">2014-12-05T02:45:33Z</dcterms:modified>
</cp:coreProperties>
</file>