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08" r:id="rId2"/>
    <p:sldId id="376" r:id="rId3"/>
    <p:sldId id="365" r:id="rId4"/>
    <p:sldId id="367" r:id="rId5"/>
    <p:sldId id="368" r:id="rId6"/>
    <p:sldId id="369" r:id="rId7"/>
    <p:sldId id="371" r:id="rId8"/>
    <p:sldId id="372" r:id="rId9"/>
    <p:sldId id="375" r:id="rId10"/>
    <p:sldId id="373" r:id="rId11"/>
    <p:sldId id="377" r:id="rId12"/>
    <p:sldId id="378" r:id="rId13"/>
    <p:sldId id="350" r:id="rId14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B01B5"/>
    <a:srgbClr val="FFA71D"/>
    <a:srgbClr val="25C2D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1" autoAdjust="0"/>
    <p:restoredTop sz="94660"/>
  </p:normalViewPr>
  <p:slideViewPr>
    <p:cSldViewPr snapToObjects="1">
      <p:cViewPr varScale="1">
        <p:scale>
          <a:sx n="84" d="100"/>
          <a:sy n="84" d="100"/>
        </p:scale>
        <p:origin x="-1470" y="-78"/>
      </p:cViewPr>
      <p:guideLst>
        <p:guide orient="horz" pos="215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682" y="-108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C89BAE0-F6E9-444F-8BEE-B66F914635F1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7C0FAA8-405B-4C0F-B4E4-B4F6C7C2008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6131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0FAA8-405B-4C0F-B4E4-B4F6C7C20085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GB">
              <a:latin typeface="Arial Narrow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0FAA8-405B-4C0F-B4E4-B4F6C7C20085}" type="slidenum">
              <a:rPr lang="en-GB" smtClean="0"/>
              <a:pPr/>
              <a:t>10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5ABA6A-EB52-4339-B3BB-D196DFE73D16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297" y="1556792"/>
            <a:ext cx="5970039" cy="45365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190" y="3140968"/>
            <a:ext cx="7772400" cy="89396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9990" y="4032647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143681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05450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232780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995129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660158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996980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645486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471662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614402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623778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4AC79E-EFB8-45A9-999B-02612D1812A6}" type="datetimeFigureOut">
              <a:rPr lang="en-GB" smtClean="0"/>
              <a:pPr/>
              <a:t>03/06/2014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518969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44624"/>
            <a:ext cx="6300192" cy="917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206584"/>
            <a:ext cx="9144000" cy="49727"/>
          </a:xfrm>
          <a:prstGeom prst="rect">
            <a:avLst/>
          </a:pr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j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9671"/>
            <a:ext cx="1184446" cy="893065"/>
          </a:xfrm>
          <a:prstGeom prst="rect">
            <a:avLst/>
          </a:prstGeom>
        </p:spPr>
      </p:pic>
      <p:sp>
        <p:nvSpPr>
          <p:cNvPr id="31745" name="Rectangle 1"/>
          <p:cNvSpPr>
            <a:spLocks noChangeArrowheads="1"/>
          </p:cNvSpPr>
          <p:nvPr userDrawn="1"/>
        </p:nvSpPr>
        <p:spPr bwMode="auto">
          <a:xfrm>
            <a:off x="2123728" y="6272003"/>
            <a:ext cx="4896544" cy="47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  <a:tab pos="5730875" algn="r"/>
              </a:tabLst>
            </a:pPr>
            <a:r>
              <a:rPr kumimoji="0" lang="en-GB" sz="1050" b="0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Presentation on behalf of the TETRA and Critical Communications Association (TCCA)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  <a:tab pos="5730875" algn="r"/>
              </a:tabLst>
            </a:pPr>
            <a:r>
              <a:rPr kumimoji="0" lang="en-GB" sz="1050" b="0" i="1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TCCA is a 3GPP Market Representation Partner</a:t>
            </a:r>
            <a:endParaRPr kumimoji="0" lang="en-GB" sz="105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40352" y="182157"/>
            <a:ext cx="1296143" cy="7985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2617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b="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i="0" kern="1200">
          <a:solidFill>
            <a:srgbClr val="FF0000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i="0" kern="1200">
          <a:solidFill>
            <a:srgbClr val="FF0000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i="0" kern="1200">
          <a:solidFill>
            <a:srgbClr val="FF0000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i="0" kern="1200">
          <a:solidFill>
            <a:srgbClr val="FF0000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hyperlink" Target="mailto:tony.gray@tandcca.com" TargetMode="External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facebook.com/tandcca" TargetMode="External"/><Relationship Id="rId5" Type="http://schemas.openxmlformats.org/officeDocument/2006/relationships/image" Target="../media/image16.jpeg"/><Relationship Id="rId10" Type="http://schemas.openxmlformats.org/officeDocument/2006/relationships/hyperlink" Target="http://www.tandcca.com" TargetMode="External"/><Relationship Id="rId4" Type="http://schemas.openxmlformats.org/officeDocument/2006/relationships/image" Target="../media/image15.png"/><Relationship Id="rId9" Type="http://schemas.openxmlformats.org/officeDocument/2006/relationships/hyperlink" Target="http://www.youtube.com/user/tandcc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Office_Excel_97-2003_Worksheet1.xls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64" y="1700808"/>
            <a:ext cx="7956376" cy="144016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4000" b="1" i="1" dirty="0" smtClean="0">
                <a:solidFill>
                  <a:srgbClr val="FF0000"/>
                </a:solidFill>
                <a:latin typeface="+mj-lt"/>
              </a:rPr>
              <a:t>Critical Communications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4000" b="1" i="1" dirty="0" smtClean="0">
                <a:solidFill>
                  <a:srgbClr val="FF0000"/>
                </a:solidFill>
                <a:latin typeface="+mj-lt"/>
              </a:rPr>
              <a:t>Work Items</a:t>
            </a:r>
            <a:endParaRPr lang="en-US" sz="40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19672" y="4697084"/>
            <a:ext cx="5832648" cy="1511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2000" b="1" dirty="0" smtClean="0">
                <a:latin typeface="Calibri"/>
                <a:ea typeface="Kozuka Gothic Pro H" pitchFamily="34" charset="-128"/>
                <a:cs typeface="Calibri"/>
              </a:rPr>
              <a:t>Tony Gray</a:t>
            </a:r>
          </a:p>
          <a:p>
            <a:pPr algn="ctr">
              <a:lnSpc>
                <a:spcPct val="120000"/>
              </a:lnSpc>
            </a:pPr>
            <a:r>
              <a:rPr lang="en-GB" sz="1200" i="1" dirty="0" smtClean="0">
                <a:latin typeface="Calibri"/>
                <a:ea typeface="Kozuka Gothic Pro H" pitchFamily="34" charset="-128"/>
                <a:cs typeface="Calibri"/>
              </a:rPr>
              <a:t>Board </a:t>
            </a:r>
            <a:r>
              <a:rPr lang="en-GB" sz="1200" i="1" dirty="0">
                <a:latin typeface="Calibri"/>
                <a:ea typeface="Kozuka Gothic Pro H" pitchFamily="34" charset="-128"/>
                <a:cs typeface="Calibri"/>
              </a:rPr>
              <a:t>Member, </a:t>
            </a:r>
            <a:r>
              <a:rPr lang="en-GB" sz="1200" i="1" dirty="0" smtClean="0">
                <a:latin typeface="Calibri"/>
                <a:ea typeface="Kozuka Gothic Pro H" pitchFamily="34" charset="-128"/>
                <a:cs typeface="Calibri"/>
              </a:rPr>
              <a:t>TETRA and Critical Communications Association (TCCA)</a:t>
            </a:r>
            <a:endParaRPr lang="en-GB" sz="1200" i="1" dirty="0">
              <a:latin typeface="Calibri"/>
              <a:ea typeface="Kozuka Gothic Pro H" pitchFamily="34" charset="-128"/>
              <a:cs typeface="Calibri"/>
            </a:endParaRPr>
          </a:p>
          <a:p>
            <a:pPr algn="ctr">
              <a:lnSpc>
                <a:spcPct val="120000"/>
              </a:lnSpc>
            </a:pPr>
            <a:r>
              <a:rPr lang="en-GB" sz="1200" i="1" dirty="0" smtClean="0">
                <a:latin typeface="Calibri"/>
                <a:ea typeface="Kozuka Gothic Pro H" pitchFamily="34" charset="-128"/>
                <a:cs typeface="Calibri"/>
              </a:rPr>
              <a:t>Chairman, TCCA Critical Communications Broadband Group (CCBG)</a:t>
            </a:r>
          </a:p>
          <a:p>
            <a:pPr algn="ctr">
              <a:lnSpc>
                <a:spcPct val="110000"/>
              </a:lnSpc>
            </a:pPr>
            <a:endParaRPr lang="en-GB" sz="1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Kozuka Gothic Pro H" pitchFamily="34" charset="-128"/>
              <a:cs typeface="Calibri"/>
            </a:endParaRPr>
          </a:p>
          <a:p>
            <a:pPr algn="ctr">
              <a:lnSpc>
                <a:spcPct val="110000"/>
              </a:lnSpc>
            </a:pPr>
            <a:r>
              <a:rPr lang="en-GB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Kozuka Gothic Pro H" pitchFamily="34" charset="-128"/>
                <a:cs typeface="Calibri"/>
              </a:rPr>
              <a:t>Regional Business Director</a:t>
            </a:r>
          </a:p>
          <a:p>
            <a:pPr algn="ctr">
              <a:lnSpc>
                <a:spcPct val="110000"/>
              </a:lnSpc>
            </a:pPr>
            <a:r>
              <a:rPr lang="en-GB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Kozuka Gothic Pro H" pitchFamily="34" charset="-128"/>
                <a:cs typeface="Calibri"/>
              </a:rPr>
              <a:t>P3 </a:t>
            </a:r>
            <a:r>
              <a:rPr lang="en-GB" sz="1200" b="1" dirty="0" smtClean="0">
                <a:solidFill>
                  <a:srgbClr val="1B01B5"/>
                </a:solidFill>
                <a:latin typeface="Calibri"/>
                <a:ea typeface="Kozuka Gothic Pro H" pitchFamily="34" charset="-128"/>
                <a:cs typeface="Calibri"/>
              </a:rPr>
              <a:t>communications GmbH</a:t>
            </a:r>
            <a:endParaRPr lang="en-GB" sz="1200" b="1" dirty="0">
              <a:latin typeface="Calibri"/>
              <a:cs typeface="Calibri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483768" y="188640"/>
            <a:ext cx="4104456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</a:rPr>
              <a:t>3GPP SA#64,</a:t>
            </a:r>
            <a:r>
              <a:rPr kumimoji="0" lang="en-GB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</a:rPr>
              <a:t> Sophia </a:t>
            </a:r>
            <a:r>
              <a:rPr kumimoji="0" lang="en-GB" sz="20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</a:rPr>
              <a:t>Antipolis</a:t>
            </a:r>
            <a:endParaRPr kumimoji="0" lang="en-GB" sz="2000" b="1" i="0" u="none" strike="noStrike" kern="1200" cap="none" spc="0" normalizeH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j-lt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sz="2000" b="1" baseline="0" dirty="0" smtClean="0">
                <a:solidFill>
                  <a:schemeClr val="tx1">
                    <a:tint val="75000"/>
                  </a:schemeClr>
                </a:solidFill>
                <a:latin typeface="+mj-lt"/>
              </a:rPr>
              <a:t>16</a:t>
            </a:r>
            <a:r>
              <a:rPr lang="en-GB" sz="2000" b="1" baseline="30000" dirty="0" smtClean="0">
                <a:solidFill>
                  <a:schemeClr val="tx1">
                    <a:tint val="75000"/>
                  </a:schemeClr>
                </a:solidFill>
                <a:latin typeface="+mj-lt"/>
              </a:rPr>
              <a:t>th</a:t>
            </a:r>
            <a:r>
              <a:rPr lang="en-GB" sz="2000" b="1" dirty="0" smtClean="0">
                <a:solidFill>
                  <a:schemeClr val="tx1">
                    <a:tint val="75000"/>
                  </a:schemeClr>
                </a:solidFill>
                <a:latin typeface="+mj-lt"/>
              </a:rPr>
              <a:t> June 2014</a:t>
            </a:r>
            <a:endParaRPr kumimoji="0" lang="en-GB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320" y="1412776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1B01B5"/>
                </a:solidFill>
                <a:latin typeface="Arial" pitchFamily="34" charset="0"/>
                <a:cs typeface="Arial" pitchFamily="34" charset="0"/>
              </a:rPr>
              <a:t>SP-140220</a:t>
            </a:r>
            <a:endParaRPr lang="en-GB" sz="2000" dirty="0">
              <a:solidFill>
                <a:srgbClr val="1B01B5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809" y="1412776"/>
            <a:ext cx="7429544" cy="1873795"/>
          </a:xfrm>
        </p:spPr>
        <p:txBody>
          <a:bodyPr>
            <a:noAutofit/>
          </a:bodyPr>
          <a:lstStyle/>
          <a:p>
            <a:pPr lvl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000" b="1" dirty="0" smtClean="0">
                <a:solidFill>
                  <a:srgbClr val="FF0000"/>
                </a:solidFill>
              </a:rPr>
              <a:t>3GPP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smtClean="0"/>
              <a:t>for </a:t>
            </a:r>
            <a:r>
              <a:rPr lang="en-GB" sz="2000" dirty="0" smtClean="0">
                <a:solidFill>
                  <a:srgbClr val="FF0000"/>
                </a:solidFill>
              </a:rPr>
              <a:t>transport &amp; related aspects </a:t>
            </a:r>
            <a:r>
              <a:rPr lang="en-GB" sz="2000" dirty="0" smtClean="0"/>
              <a:t>in releases 12/13/etc., i.e.: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600" b="1" dirty="0" smtClean="0">
                <a:solidFill>
                  <a:schemeClr val="tx1"/>
                </a:solidFill>
              </a:rPr>
              <a:t>Group working</a:t>
            </a:r>
            <a:r>
              <a:rPr lang="en-GB" sz="1600" dirty="0" smtClean="0">
                <a:solidFill>
                  <a:schemeClr val="tx1"/>
                </a:solidFill>
              </a:rPr>
              <a:t> (GCSE)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600" b="1" dirty="0" smtClean="0">
                <a:solidFill>
                  <a:schemeClr val="tx1"/>
                </a:solidFill>
              </a:rPr>
              <a:t>Direct mode </a:t>
            </a:r>
            <a:r>
              <a:rPr lang="en-GB" sz="1600" dirty="0" smtClean="0">
                <a:solidFill>
                  <a:schemeClr val="tx1"/>
                </a:solidFill>
              </a:rPr>
              <a:t>(</a:t>
            </a:r>
            <a:r>
              <a:rPr lang="en-GB" sz="1600" dirty="0" err="1" smtClean="0">
                <a:solidFill>
                  <a:schemeClr val="tx1"/>
                </a:solidFill>
              </a:rPr>
              <a:t>ProSe</a:t>
            </a:r>
            <a:r>
              <a:rPr lang="en-GB" sz="1600" dirty="0" smtClean="0">
                <a:solidFill>
                  <a:schemeClr val="tx1"/>
                </a:solidFill>
              </a:rPr>
              <a:t>)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600" b="1" dirty="0">
                <a:solidFill>
                  <a:schemeClr val="tx1"/>
                </a:solidFill>
              </a:rPr>
              <a:t>Resilience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smtClean="0">
                <a:solidFill>
                  <a:schemeClr val="tx1"/>
                </a:solidFill>
              </a:rPr>
              <a:t>(IOPS)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480720" cy="917144"/>
          </a:xfrm>
        </p:spPr>
        <p:txBody>
          <a:bodyPr>
            <a:noAutofit/>
          </a:bodyPr>
          <a:lstStyle/>
          <a:p>
            <a:pPr algn="ctr"/>
            <a:r>
              <a:rPr lang="en-GB" dirty="0" smtClean="0">
                <a:cs typeface="Trebuchet MS"/>
              </a:rPr>
              <a:t>Where to s</a:t>
            </a:r>
            <a:r>
              <a:rPr lang="en-GB" i="0" dirty="0" smtClean="0">
                <a:latin typeface="+mj-lt"/>
                <a:cs typeface="Trebuchet MS"/>
              </a:rPr>
              <a:t>tandardise</a:t>
            </a:r>
            <a:br>
              <a:rPr lang="en-GB" i="0" dirty="0" smtClean="0">
                <a:latin typeface="+mj-lt"/>
                <a:cs typeface="Trebuchet MS"/>
              </a:rPr>
            </a:br>
            <a:r>
              <a:rPr lang="en-GB" dirty="0" smtClean="0">
                <a:cs typeface="Trebuchet MS"/>
              </a:rPr>
              <a:t>in a timely manner</a:t>
            </a:r>
            <a:r>
              <a:rPr lang="en-GB" i="0" dirty="0" smtClean="0">
                <a:latin typeface="+mj-lt"/>
                <a:cs typeface="Trebuchet MS"/>
              </a:rPr>
              <a:t>?</a:t>
            </a:r>
            <a:endParaRPr lang="en-GB" i="0" dirty="0">
              <a:latin typeface="+mj-lt"/>
              <a:cs typeface="Trebuchet M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0353" y="1988839"/>
            <a:ext cx="1152128" cy="6759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27633" y="3501007"/>
            <a:ext cx="1308863" cy="633321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10809" y="2996951"/>
            <a:ext cx="7531796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i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000" b="1" dirty="0" smtClean="0">
                <a:solidFill>
                  <a:srgbClr val="FF0000"/>
                </a:solidFill>
              </a:rPr>
              <a:t>ETSI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smtClean="0"/>
              <a:t>for </a:t>
            </a:r>
            <a:r>
              <a:rPr lang="en-GB" sz="2000" dirty="0" smtClean="0">
                <a:solidFill>
                  <a:srgbClr val="FF0000"/>
                </a:solidFill>
              </a:rPr>
              <a:t>application layer &amp; related aspects </a:t>
            </a:r>
            <a:r>
              <a:rPr lang="en-GB" sz="2000" dirty="0" smtClean="0"/>
              <a:t>in parallel with </a:t>
            </a:r>
            <a:r>
              <a:rPr lang="en-GB" sz="2000" i="1" dirty="0" smtClean="0"/>
              <a:t>- &amp; feeding into</a:t>
            </a:r>
            <a:r>
              <a:rPr lang="en-GB" sz="2000" dirty="0" smtClean="0"/>
              <a:t> - 3GPP.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40353" y="5445223"/>
            <a:ext cx="1224135" cy="348846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310809" y="5661247"/>
            <a:ext cx="753179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i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</a:pPr>
            <a:r>
              <a:rPr lang="en-GB" sz="2000" dirty="0" smtClean="0">
                <a:solidFill>
                  <a:srgbClr val="FF0000"/>
                </a:solidFill>
              </a:rPr>
              <a:t>TCCE &amp; OMA</a:t>
            </a:r>
            <a:r>
              <a:rPr lang="en-GB" sz="2000" dirty="0" smtClean="0"/>
              <a:t> have exchanged LSs and intend to collaborate.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39853" y="3717031"/>
            <a:ext cx="7531796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i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000" dirty="0" smtClean="0"/>
              <a:t>ETSI </a:t>
            </a:r>
            <a:r>
              <a:rPr lang="en-GB" sz="2000" dirty="0" smtClean="0">
                <a:solidFill>
                  <a:srgbClr val="FF0000"/>
                </a:solidFill>
              </a:rPr>
              <a:t>TC-TCCE is already</a:t>
            </a:r>
            <a:r>
              <a:rPr lang="en-GB" sz="2000" dirty="0" smtClean="0"/>
              <a:t>: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600" i="0" dirty="0"/>
              <a:t>A</a:t>
            </a:r>
            <a:r>
              <a:rPr lang="en-GB" sz="1600" i="0" dirty="0" smtClean="0"/>
              <a:t>ctively working on standardisation of the all-IP / LTE application layer so that a first set of specifications will be available soon after the 3GPP R12 critical </a:t>
            </a:r>
            <a:r>
              <a:rPr lang="en-GB" sz="1600" i="0" dirty="0" err="1" smtClean="0"/>
              <a:t>comms</a:t>
            </a:r>
            <a:r>
              <a:rPr lang="en-GB" sz="1600" i="0" dirty="0" smtClean="0"/>
              <a:t> work items.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600" i="0" dirty="0"/>
              <a:t>O</a:t>
            </a:r>
            <a:r>
              <a:rPr lang="en-GB" sz="1600" i="0" dirty="0" smtClean="0"/>
              <a:t>rganising cooperation and coordination with other SDOs, to reach a globalisation for the produced standard for critical communications solutions.</a:t>
            </a:r>
          </a:p>
        </p:txBody>
      </p:sp>
    </p:spTree>
    <p:extLst>
      <p:ext uri="{BB962C8B-B14F-4D97-AF65-F5344CB8AC3E}">
        <p14:creationId xmlns="" xmlns:p14="http://schemas.microsoft.com/office/powerpoint/2010/main" val="40686667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5592"/>
            <a:ext cx="6300192" cy="917144"/>
          </a:xfrm>
        </p:spPr>
        <p:txBody>
          <a:bodyPr/>
          <a:lstStyle/>
          <a:p>
            <a:pPr algn="ctr"/>
            <a:r>
              <a:rPr lang="en-GB" dirty="0" smtClean="0"/>
              <a:t>ETSI, OMA &amp; TCCA relationships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00200"/>
            <a:ext cx="8435280" cy="452596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GB" sz="2000" dirty="0" smtClean="0">
                <a:solidFill>
                  <a:srgbClr val="FF0000"/>
                </a:solidFill>
              </a:rPr>
              <a:t>Pre-existing contractual relationship </a:t>
            </a:r>
            <a:r>
              <a:rPr lang="en-GB" sz="2000" dirty="0" smtClean="0"/>
              <a:t>between OMA </a:t>
            </a:r>
            <a:r>
              <a:rPr lang="en-GB" sz="2000" dirty="0"/>
              <a:t>and ETSI </a:t>
            </a:r>
            <a:r>
              <a:rPr lang="en-GB" sz="2000" dirty="0" smtClean="0"/>
              <a:t>TC-TCCE enables </a:t>
            </a:r>
            <a:r>
              <a:rPr lang="en-GB" sz="2000" dirty="0"/>
              <a:t>joint standards </a:t>
            </a:r>
            <a:r>
              <a:rPr lang="en-GB" sz="2000" dirty="0" smtClean="0"/>
              <a:t>development.</a:t>
            </a:r>
            <a:endParaRPr lang="en-GB" sz="2000" dirty="0"/>
          </a:p>
          <a:p>
            <a:r>
              <a:rPr lang="en-GB" sz="2000" dirty="0" smtClean="0"/>
              <a:t>OMA </a:t>
            </a:r>
            <a:r>
              <a:rPr lang="en-GB" sz="2000" dirty="0"/>
              <a:t>and TCCA </a:t>
            </a:r>
            <a:r>
              <a:rPr lang="en-GB" sz="2000" dirty="0" smtClean="0"/>
              <a:t>concluding an agreement </a:t>
            </a:r>
            <a:r>
              <a:rPr lang="en-GB" sz="2000" dirty="0"/>
              <a:t>to </a:t>
            </a:r>
            <a:r>
              <a:rPr lang="en-GB" sz="2000" dirty="0" smtClean="0"/>
              <a:t>allow </a:t>
            </a:r>
            <a:r>
              <a:rPr lang="en-GB" sz="2000" dirty="0" smtClean="0">
                <a:solidFill>
                  <a:srgbClr val="FF0000"/>
                </a:solidFill>
              </a:rPr>
              <a:t>sharing </a:t>
            </a:r>
            <a:r>
              <a:rPr lang="en-GB" sz="2000" dirty="0">
                <a:solidFill>
                  <a:srgbClr val="FF0000"/>
                </a:solidFill>
              </a:rPr>
              <a:t>and </a:t>
            </a:r>
            <a:r>
              <a:rPr lang="en-GB" sz="2000" dirty="0" smtClean="0">
                <a:solidFill>
                  <a:srgbClr val="FF0000"/>
                </a:solidFill>
              </a:rPr>
              <a:t>discussion of </a:t>
            </a:r>
            <a:r>
              <a:rPr lang="en-GB" sz="2000" dirty="0">
                <a:solidFill>
                  <a:srgbClr val="FF0000"/>
                </a:solidFill>
              </a:rPr>
              <a:t>information and future direction</a:t>
            </a:r>
            <a:r>
              <a:rPr lang="en-GB" sz="2000" dirty="0"/>
              <a:t> to help direct OMA and ETSI </a:t>
            </a:r>
            <a:r>
              <a:rPr lang="en-GB" sz="2000" dirty="0" smtClean="0"/>
              <a:t>TC-TCCE </a:t>
            </a:r>
            <a:r>
              <a:rPr lang="en-GB" sz="2000" dirty="0"/>
              <a:t>joint standards development of application layer and related </a:t>
            </a:r>
            <a:r>
              <a:rPr lang="en-GB" sz="2000" dirty="0" smtClean="0"/>
              <a:t>aspects.</a:t>
            </a:r>
            <a:endParaRPr lang="en-GB" sz="2000" dirty="0"/>
          </a:p>
          <a:p>
            <a:r>
              <a:rPr lang="en-GB" sz="2000" dirty="0" smtClean="0"/>
              <a:t>Joint </a:t>
            </a:r>
            <a:r>
              <a:rPr lang="en-GB" sz="2000" dirty="0">
                <a:solidFill>
                  <a:srgbClr val="FF0000"/>
                </a:solidFill>
              </a:rPr>
              <a:t>ETSI </a:t>
            </a:r>
            <a:r>
              <a:rPr lang="en-GB" sz="2000" dirty="0" smtClean="0">
                <a:solidFill>
                  <a:srgbClr val="FF0000"/>
                </a:solidFill>
              </a:rPr>
              <a:t>TC-TCCE </a:t>
            </a:r>
            <a:r>
              <a:rPr lang="en-GB" sz="2000" dirty="0">
                <a:solidFill>
                  <a:srgbClr val="FF0000"/>
                </a:solidFill>
              </a:rPr>
              <a:t>/ OMA standards development </a:t>
            </a:r>
            <a:r>
              <a:rPr lang="en-GB" sz="2000" dirty="0" smtClean="0">
                <a:solidFill>
                  <a:srgbClr val="FF0000"/>
                </a:solidFill>
              </a:rPr>
              <a:t>work to commence soon</a:t>
            </a:r>
            <a:r>
              <a:rPr lang="en-GB" sz="2000" dirty="0" smtClean="0"/>
              <a:t>.</a:t>
            </a:r>
            <a:endParaRPr lang="en-GB" sz="2000" dirty="0"/>
          </a:p>
        </p:txBody>
      </p:sp>
      <p:grpSp>
        <p:nvGrpSpPr>
          <p:cNvPr id="10" name="Group 9"/>
          <p:cNvGrpSpPr/>
          <p:nvPr/>
        </p:nvGrpSpPr>
        <p:grpSpPr>
          <a:xfrm>
            <a:off x="2987824" y="3765171"/>
            <a:ext cx="3168352" cy="2327885"/>
            <a:chOff x="2987824" y="3765171"/>
            <a:chExt cx="3168352" cy="2327885"/>
          </a:xfrm>
        </p:grpSpPr>
        <p:sp>
          <p:nvSpPr>
            <p:cNvPr id="4" name="Curved Left Arrow 3"/>
            <p:cNvSpPr/>
            <p:nvPr/>
          </p:nvSpPr>
          <p:spPr>
            <a:xfrm rot="10800000" flipH="1">
              <a:off x="5292081" y="3789040"/>
              <a:ext cx="864095" cy="2160240"/>
            </a:xfrm>
            <a:prstGeom prst="curvedLeftArrow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" name="Curved Right Arrow 4"/>
            <p:cNvSpPr/>
            <p:nvPr/>
          </p:nvSpPr>
          <p:spPr>
            <a:xfrm>
              <a:off x="2987824" y="3933056"/>
              <a:ext cx="864000" cy="2160000"/>
            </a:xfrm>
            <a:prstGeom prst="curvedRightArrow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568" y="3765171"/>
              <a:ext cx="1308863" cy="63332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07828" y="5701581"/>
              <a:ext cx="1121883" cy="31970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5626" y="4552159"/>
              <a:ext cx="1184446" cy="8930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178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5592"/>
            <a:ext cx="6300192" cy="917144"/>
          </a:xfrm>
        </p:spPr>
        <p:txBody>
          <a:bodyPr/>
          <a:lstStyle/>
          <a:p>
            <a:pPr algn="ctr"/>
            <a:r>
              <a:rPr lang="en-GB" dirty="0" smtClean="0"/>
              <a:t>In 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 smtClean="0"/>
              <a:t>TETRA </a:t>
            </a:r>
            <a:r>
              <a:rPr lang="en-GB" sz="2000" dirty="0"/>
              <a:t>has </a:t>
            </a:r>
            <a:r>
              <a:rPr lang="en-GB" sz="2000" dirty="0" smtClean="0"/>
              <a:t>over </a:t>
            </a:r>
            <a:r>
              <a:rPr lang="en-GB" sz="2000" b="1" dirty="0" smtClean="0">
                <a:solidFill>
                  <a:srgbClr val="FF0000"/>
                </a:solidFill>
              </a:rPr>
              <a:t>190</a:t>
            </a:r>
            <a:r>
              <a:rPr lang="en-GB" sz="2000" dirty="0" smtClean="0">
                <a:solidFill>
                  <a:srgbClr val="FF0000"/>
                </a:solidFill>
              </a:rPr>
              <a:t> critical communications-specific </a:t>
            </a:r>
            <a:r>
              <a:rPr lang="en-GB" sz="2000" dirty="0">
                <a:solidFill>
                  <a:srgbClr val="FF0000"/>
                </a:solidFill>
              </a:rPr>
              <a:t>features </a:t>
            </a:r>
            <a:r>
              <a:rPr lang="en-GB" sz="2000" dirty="0"/>
              <a:t>and </a:t>
            </a:r>
            <a:r>
              <a:rPr lang="en-GB" sz="2000" dirty="0" smtClean="0"/>
              <a:t>functions.</a:t>
            </a:r>
          </a:p>
          <a:p>
            <a:pPr>
              <a:buClr>
                <a:schemeClr val="tx1"/>
              </a:buClr>
            </a:pPr>
            <a:r>
              <a:rPr lang="en-GB" sz="2000" b="1" dirty="0" smtClean="0">
                <a:solidFill>
                  <a:srgbClr val="FF0000"/>
                </a:solidFill>
              </a:rPr>
              <a:t>Many</a:t>
            </a:r>
            <a:r>
              <a:rPr lang="en-GB" sz="2000" dirty="0" smtClean="0">
                <a:solidFill>
                  <a:srgbClr val="FF0000"/>
                </a:solidFill>
              </a:rPr>
              <a:t> will need </a:t>
            </a:r>
            <a:r>
              <a:rPr lang="en-GB" sz="2000" dirty="0">
                <a:solidFill>
                  <a:srgbClr val="FF0000"/>
                </a:solidFill>
              </a:rPr>
              <a:t>to be </a:t>
            </a:r>
            <a:r>
              <a:rPr lang="en-GB" sz="2000" dirty="0" smtClean="0">
                <a:solidFill>
                  <a:srgbClr val="FF0000"/>
                </a:solidFill>
              </a:rPr>
              <a:t>replicated </a:t>
            </a:r>
            <a:r>
              <a:rPr lang="en-GB" sz="2000" dirty="0" smtClean="0"/>
              <a:t>on an </a:t>
            </a:r>
            <a:r>
              <a:rPr lang="en-GB" sz="2000" dirty="0"/>
              <a:t>LTE </a:t>
            </a:r>
            <a:r>
              <a:rPr lang="en-GB" sz="2000" dirty="0" smtClean="0"/>
              <a:t>platform</a:t>
            </a:r>
            <a:r>
              <a:rPr lang="en-GB" sz="2000" dirty="0"/>
              <a:t>.</a:t>
            </a:r>
            <a:endParaRPr lang="en-GB" sz="2000" dirty="0" smtClean="0"/>
          </a:p>
          <a:p>
            <a:pPr>
              <a:buClr>
                <a:schemeClr val="tx1"/>
              </a:buClr>
              <a:buFont typeface="Arial"/>
              <a:buChar char="•"/>
            </a:pPr>
            <a:r>
              <a:rPr lang="en-GB" sz="2000" dirty="0" smtClean="0">
                <a:solidFill>
                  <a:srgbClr val="FF0000"/>
                </a:solidFill>
              </a:rPr>
              <a:t>3GPP, ETSI &amp; OMA </a:t>
            </a:r>
            <a:r>
              <a:rPr lang="en-GB" sz="2000" b="1" dirty="0" smtClean="0">
                <a:solidFill>
                  <a:srgbClr val="FF0000"/>
                </a:solidFill>
              </a:rPr>
              <a:t>working together </a:t>
            </a:r>
            <a:r>
              <a:rPr lang="en-GB" sz="2000" dirty="0" smtClean="0"/>
              <a:t>in partnership will allow the </a:t>
            </a:r>
            <a:r>
              <a:rPr lang="en-GB" sz="2000" dirty="0"/>
              <a:t>substantial </a:t>
            </a:r>
            <a:r>
              <a:rPr lang="en-GB" sz="2000" dirty="0" smtClean="0"/>
              <a:t>body of standards work ahead to be completed </a:t>
            </a:r>
            <a:r>
              <a:rPr lang="en-GB" sz="2000" b="1" dirty="0">
                <a:solidFill>
                  <a:srgbClr val="FF0000"/>
                </a:solidFill>
              </a:rPr>
              <a:t>in parallel </a:t>
            </a:r>
            <a:r>
              <a:rPr lang="en-GB" sz="2000" dirty="0">
                <a:solidFill>
                  <a:srgbClr val="FF0000"/>
                </a:solidFill>
              </a:rPr>
              <a:t>instead of </a:t>
            </a:r>
            <a:r>
              <a:rPr lang="en-GB" sz="2000" dirty="0" smtClean="0">
                <a:solidFill>
                  <a:srgbClr val="FF0000"/>
                </a:solidFill>
              </a:rPr>
              <a:t>serially</a:t>
            </a:r>
            <a:r>
              <a:rPr lang="en-GB" sz="2000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GB" sz="2000" b="1" i="1" dirty="0">
                <a:solidFill>
                  <a:srgbClr val="FF0000"/>
                </a:solidFill>
              </a:rPr>
              <a:t>H</a:t>
            </a:r>
            <a:r>
              <a:rPr lang="en-GB" sz="2000" b="1" i="1" dirty="0" smtClean="0">
                <a:solidFill>
                  <a:srgbClr val="FF0000"/>
                </a:solidFill>
              </a:rPr>
              <a:t>ence effective new standards will be specified and available as fast and efficiently as possible.</a:t>
            </a:r>
            <a:endParaRPr lang="en-GB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708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1628800"/>
            <a:ext cx="5328592" cy="188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GB" sz="2000" b="1" dirty="0">
                <a:latin typeface="+mj-lt"/>
                <a:ea typeface="Kozuka Gothic Pro H" pitchFamily="34" charset="-128"/>
                <a:cs typeface="Ebrima" pitchFamily="2" charset="0"/>
              </a:rPr>
              <a:t>Tony Gray</a:t>
            </a: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Kozuka Gothic Pro H" pitchFamily="34" charset="-128"/>
                <a:cs typeface="Ebrima" pitchFamily="2" charset="0"/>
              </a:rPr>
              <a:t>Board Member, TETRA &amp; Critical Communications Association (TCCA)</a:t>
            </a: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Kozuka Gothic Pro H" pitchFamily="34" charset="-128"/>
                <a:cs typeface="Ebrima" pitchFamily="2" charset="0"/>
              </a:rPr>
              <a:t>Chairman, TCCA Critical Communications Broadband Group (CCBG)</a:t>
            </a:r>
            <a:endParaRPr lang="en-GB" sz="12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10000"/>
              </a:lnSpc>
            </a:pPr>
            <a:endParaRPr lang="en-GB" sz="12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10000"/>
              </a:lnSpc>
            </a:pP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Kozuka Gothic Pro H" pitchFamily="34" charset="-128"/>
                <a:cs typeface="Ebrima" pitchFamily="2" charset="0"/>
              </a:rPr>
              <a:t>Regional Business Director</a:t>
            </a:r>
          </a:p>
          <a:p>
            <a:pPr algn="ctr">
              <a:lnSpc>
                <a:spcPct val="110000"/>
              </a:lnSpc>
            </a:pP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Kozuka Gothic Pro H" pitchFamily="34" charset="-128"/>
                <a:cs typeface="Ebrima" pitchFamily="2" charset="0"/>
              </a:rPr>
              <a:t>P3 communications GmbH</a:t>
            </a: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Kozuka Gothic Pro H" pitchFamily="34" charset="-128"/>
                <a:cs typeface="Ebrima" pitchFamily="2" charset="0"/>
              </a:rPr>
              <a:t>email:</a:t>
            </a:r>
            <a:r>
              <a:rPr lang="en-GB" sz="1200" dirty="0" smtClean="0">
                <a:solidFill>
                  <a:srgbClr val="006CB5"/>
                </a:solidFill>
                <a:latin typeface="+mj-lt"/>
                <a:ea typeface="Kozuka Gothic Pro H" pitchFamily="34" charset="-128"/>
                <a:cs typeface="Ebrima" pitchFamily="2" charset="0"/>
              </a:rPr>
              <a:t> </a:t>
            </a:r>
            <a:r>
              <a:rPr lang="en-GB" sz="1200" dirty="0" smtClean="0">
                <a:solidFill>
                  <a:srgbClr val="006CB5"/>
                </a:solidFill>
                <a:latin typeface="+mj-lt"/>
                <a:ea typeface="Kozuka Gothic Pro H" pitchFamily="34" charset="-128"/>
                <a:cs typeface="Ebrima" pitchFamily="2" charset="0"/>
                <a:hlinkClick r:id="rId3"/>
              </a:rPr>
              <a:t>tony.gray@p3-group.com</a:t>
            </a:r>
            <a:endParaRPr lang="en-GB" sz="1200" dirty="0">
              <a:solidFill>
                <a:srgbClr val="006CB5"/>
              </a:solidFill>
              <a:latin typeface="+mj-lt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10000"/>
              </a:lnSpc>
            </a:pPr>
            <a:r>
              <a:rPr lang="en-GB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Kozuka Gothic Pro H" pitchFamily="34" charset="-128"/>
                <a:cs typeface="Ebrima" pitchFamily="2" charset="0"/>
              </a:rPr>
              <a:t>tel</a:t>
            </a: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Kozuka Gothic Pro H" pitchFamily="34" charset="-128"/>
                <a:cs typeface="Ebrima" pitchFamily="2" charset="0"/>
              </a:rPr>
              <a:t>: +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Kozuka Gothic Pro H" pitchFamily="34" charset="-128"/>
                <a:cs typeface="Ebrima" pitchFamily="2" charset="0"/>
              </a:rPr>
              <a:t>49 151 276 </a:t>
            </a: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Kozuka Gothic Pro H" pitchFamily="34" charset="-128"/>
                <a:cs typeface="Ebrima" pitchFamily="2" charset="0"/>
              </a:rPr>
              <a:t>54501</a:t>
            </a:r>
            <a:endParaRPr lang="en-GB" sz="1200" dirty="0">
              <a:solidFill>
                <a:srgbClr val="006CB5"/>
              </a:solidFill>
              <a:latin typeface="+mj-lt"/>
              <a:ea typeface="Kozuka Gothic Pro H" pitchFamily="34" charset="-128"/>
              <a:cs typeface="Ebrima" pitchFamily="2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2987824" y="4149080"/>
            <a:ext cx="3240360" cy="2016224"/>
            <a:chOff x="2915816" y="4005064"/>
            <a:chExt cx="3240360" cy="2016224"/>
          </a:xfrm>
        </p:grpSpPr>
        <p:grpSp>
          <p:nvGrpSpPr>
            <p:cNvPr id="4" name="Group 15"/>
            <p:cNvGrpSpPr/>
            <p:nvPr/>
          </p:nvGrpSpPr>
          <p:grpSpPr>
            <a:xfrm>
              <a:off x="2915816" y="4005064"/>
              <a:ext cx="3240360" cy="2016224"/>
              <a:chOff x="2627784" y="4221088"/>
              <a:chExt cx="3960440" cy="2160240"/>
            </a:xfrm>
          </p:grpSpPr>
          <p:pic>
            <p:nvPicPr>
              <p:cNvPr id="5" name="Picture 35" descr="facebook_logo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771800" y="5171338"/>
                <a:ext cx="344268" cy="326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" name="Picture 36" descr="linkedin_logo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771800" y="4755732"/>
                <a:ext cx="360040" cy="3817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" name="Rectangle 4"/>
              <p:cNvSpPr>
                <a:spLocks noChangeArrowheads="1"/>
              </p:cNvSpPr>
              <p:nvPr/>
            </p:nvSpPr>
            <p:spPr bwMode="auto">
              <a:xfrm>
                <a:off x="3059832" y="4797152"/>
                <a:ext cx="1008112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GB" sz="1100" b="0" dirty="0">
                    <a:solidFill>
                      <a:srgbClr val="264D9A"/>
                    </a:solidFill>
                    <a:latin typeface="Trebuchet MS" pitchFamily="34" charset="0"/>
                    <a:cs typeface="Trebuchet MS"/>
                  </a:rPr>
                  <a:t>LinkedIn</a:t>
                </a:r>
              </a:p>
            </p:txBody>
          </p:sp>
          <p:sp>
            <p:nvSpPr>
              <p:cNvPr id="8" name="Rectangle 4"/>
              <p:cNvSpPr>
                <a:spLocks noChangeArrowheads="1"/>
              </p:cNvSpPr>
              <p:nvPr/>
            </p:nvSpPr>
            <p:spPr bwMode="auto">
              <a:xfrm>
                <a:off x="3021930" y="5189710"/>
                <a:ext cx="3422278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GB" sz="1100" b="0" dirty="0">
                    <a:solidFill>
                      <a:srgbClr val="264D9A"/>
                    </a:solidFill>
                    <a:latin typeface="Trebuchet MS" pitchFamily="34" charset="0"/>
                    <a:cs typeface="Trebuchet MS"/>
                  </a:rPr>
                  <a:t>Facebook </a:t>
                </a:r>
                <a:r>
                  <a:rPr lang="en-GB" sz="1100" b="0" dirty="0">
                    <a:solidFill>
                      <a:srgbClr val="264D9A"/>
                    </a:solidFill>
                    <a:latin typeface="Trebuchet MS" pitchFamily="34" charset="0"/>
                    <a:cs typeface="Trebuchet MS"/>
                    <a:hlinkClick r:id="rId6"/>
                  </a:rPr>
                  <a:t>www.facebook.com/</a:t>
                </a:r>
                <a:r>
                  <a:rPr lang="en-GB" sz="1100" b="0" dirty="0" smtClean="0">
                    <a:solidFill>
                      <a:srgbClr val="264D9A"/>
                    </a:solidFill>
                    <a:latin typeface="Trebuchet MS" pitchFamily="34" charset="0"/>
                    <a:cs typeface="Trebuchet MS"/>
                    <a:hlinkClick r:id="rId6"/>
                  </a:rPr>
                  <a:t>tandcca</a:t>
                </a:r>
                <a:r>
                  <a:rPr lang="en-GB" sz="1100" b="0" dirty="0" smtClean="0">
                    <a:solidFill>
                      <a:srgbClr val="264D9A"/>
                    </a:solidFill>
                    <a:latin typeface="Trebuchet MS" pitchFamily="34" charset="0"/>
                    <a:cs typeface="Trebuchet MS"/>
                  </a:rPr>
                  <a:t> </a:t>
                </a:r>
                <a:endParaRPr lang="en-GB" sz="1100" b="0" dirty="0">
                  <a:solidFill>
                    <a:srgbClr val="264D9A"/>
                  </a:solidFill>
                  <a:latin typeface="Trebuchet MS" pitchFamily="34" charset="0"/>
                  <a:cs typeface="Trebuchet MS"/>
                </a:endParaRPr>
              </a:p>
            </p:txBody>
          </p:sp>
          <p:pic>
            <p:nvPicPr>
              <p:cNvPr id="9" name="Picture 44" descr="twitter-logo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771800" y="5567817"/>
                <a:ext cx="313062" cy="29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Rectangle 4"/>
              <p:cNvSpPr>
                <a:spLocks noChangeArrowheads="1"/>
              </p:cNvSpPr>
              <p:nvPr/>
            </p:nvSpPr>
            <p:spPr bwMode="auto">
              <a:xfrm>
                <a:off x="3021930" y="5552603"/>
                <a:ext cx="1694086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GB" sz="1100" b="0" dirty="0">
                    <a:solidFill>
                      <a:srgbClr val="264D9A"/>
                    </a:solidFill>
                    <a:latin typeface="Trebuchet MS" pitchFamily="34" charset="0"/>
                    <a:cs typeface="Trebuchet MS"/>
                  </a:rPr>
                  <a:t>Twitter </a:t>
                </a:r>
                <a:r>
                  <a:rPr lang="en-GB" sz="1100" b="0" dirty="0">
                    <a:solidFill>
                      <a:srgbClr val="0000FF"/>
                    </a:solidFill>
                    <a:latin typeface="Trebuchet MS" pitchFamily="34" charset="0"/>
                    <a:cs typeface="Trebuchet MS"/>
                  </a:rPr>
                  <a:t>@</a:t>
                </a:r>
                <a:r>
                  <a:rPr lang="en-GB" sz="1100" b="0" dirty="0" smtClean="0">
                    <a:solidFill>
                      <a:srgbClr val="0000FF"/>
                    </a:solidFill>
                    <a:latin typeface="Trebuchet MS" pitchFamily="34" charset="0"/>
                    <a:cs typeface="Trebuchet MS"/>
                  </a:rPr>
                  <a:t>tandcca</a:t>
                </a:r>
                <a:endParaRPr lang="en-GB" sz="1100" b="0" dirty="0">
                  <a:solidFill>
                    <a:srgbClr val="0000FF"/>
                  </a:solidFill>
                  <a:latin typeface="Trebuchet MS" pitchFamily="34" charset="0"/>
                  <a:cs typeface="Trebuchet MS"/>
                </a:endParaRPr>
              </a:p>
            </p:txBody>
          </p:sp>
          <p:pic>
            <p:nvPicPr>
              <p:cNvPr id="11" name="Picture 47" descr="You_tube-logo-square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764775" y="5939737"/>
                <a:ext cx="293936" cy="277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3021930" y="5929535"/>
                <a:ext cx="3566294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GB" sz="1100" b="0" dirty="0">
                    <a:solidFill>
                      <a:srgbClr val="264D9A"/>
                    </a:solidFill>
                    <a:latin typeface="Trebuchet MS" pitchFamily="34" charset="0"/>
                    <a:cs typeface="Trebuchet MS"/>
                  </a:rPr>
                  <a:t>YouTube  </a:t>
                </a:r>
                <a:r>
                  <a:rPr lang="en-GB" sz="1100" b="0" dirty="0">
                    <a:solidFill>
                      <a:srgbClr val="264D9A"/>
                    </a:solidFill>
                    <a:latin typeface="Trebuchet MS" pitchFamily="34" charset="0"/>
                    <a:cs typeface="Trebuchet MS"/>
                    <a:hlinkClick r:id="rId9"/>
                  </a:rPr>
                  <a:t>www.youtube.com/user/</a:t>
                </a:r>
                <a:r>
                  <a:rPr lang="en-GB" sz="1100" b="0" dirty="0" smtClean="0">
                    <a:solidFill>
                      <a:srgbClr val="264D9A"/>
                    </a:solidFill>
                    <a:latin typeface="Trebuchet MS" pitchFamily="34" charset="0"/>
                    <a:cs typeface="Trebuchet MS"/>
                    <a:hlinkClick r:id="rId9"/>
                  </a:rPr>
                  <a:t>tandcca</a:t>
                </a:r>
                <a:r>
                  <a:rPr lang="en-GB" sz="1100" b="0" dirty="0" smtClean="0">
                    <a:solidFill>
                      <a:srgbClr val="264D9A"/>
                    </a:solidFill>
                    <a:latin typeface="Trebuchet MS" pitchFamily="34" charset="0"/>
                    <a:cs typeface="Trebuchet MS"/>
                  </a:rPr>
                  <a:t> </a:t>
                </a:r>
                <a:endParaRPr lang="en-GB" sz="1100" b="0" dirty="0">
                  <a:solidFill>
                    <a:srgbClr val="264D9A"/>
                  </a:solidFill>
                  <a:latin typeface="Trebuchet MS" pitchFamily="34" charset="0"/>
                  <a:cs typeface="Trebuchet MS"/>
                </a:endParaRP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2627784" y="4221088"/>
                <a:ext cx="3960440" cy="2160240"/>
              </a:xfrm>
              <a:prstGeom prst="roundRect">
                <a:avLst/>
              </a:prstGeom>
              <a:noFill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latin typeface="Trebuchet MS" pitchFamily="34" charset="0"/>
                </a:endParaRPr>
              </a:p>
            </p:txBody>
          </p:sp>
        </p:grp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3131840" y="4005064"/>
              <a:ext cx="2808312" cy="597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GB" sz="1200" b="0" dirty="0" smtClean="0">
                  <a:solidFill>
                    <a:srgbClr val="264D9A"/>
                  </a:solidFill>
                  <a:latin typeface="Trebuchet MS" pitchFamily="34" charset="0"/>
                  <a:cs typeface="Trebuchet MS"/>
                  <a:hlinkClick r:id="rId10"/>
                </a:rPr>
                <a:t>www.tandcca.com</a:t>
              </a:r>
              <a:r>
                <a:rPr lang="en-GB" sz="1200" b="0" dirty="0" smtClean="0">
                  <a:solidFill>
                    <a:srgbClr val="264D9A"/>
                  </a:solidFill>
                  <a:latin typeface="Trebuchet MS" pitchFamily="34" charset="0"/>
                  <a:cs typeface="Trebuchet MS"/>
                </a:rPr>
                <a:t> </a:t>
              </a:r>
              <a:endParaRPr lang="en-GB" sz="1200" dirty="0" smtClean="0">
                <a:solidFill>
                  <a:srgbClr val="264D9A"/>
                </a:solidFill>
                <a:latin typeface="Trebuchet MS" pitchFamily="34" charset="0"/>
                <a:cs typeface="Trebuchet MS"/>
              </a:endParaRPr>
            </a:p>
            <a:p>
              <a:pPr algn="ctr">
                <a:lnSpc>
                  <a:spcPct val="140000"/>
                </a:lnSpc>
              </a:pPr>
              <a:r>
                <a:rPr lang="en-GB" sz="1200" b="1" dirty="0" smtClean="0">
                  <a:solidFill>
                    <a:srgbClr val="264D9A"/>
                  </a:solidFill>
                  <a:latin typeface="Trebuchet MS" pitchFamily="34" charset="0"/>
                  <a:cs typeface="Trebuchet MS"/>
                </a:rPr>
                <a:t>Find TCCA also </a:t>
              </a:r>
              <a:r>
                <a:rPr lang="en-GB" sz="1200" b="1" dirty="0">
                  <a:solidFill>
                    <a:srgbClr val="264D9A"/>
                  </a:solidFill>
                  <a:latin typeface="Trebuchet MS" pitchFamily="34" charset="0"/>
                  <a:cs typeface="Trebuchet MS"/>
                </a:rPr>
                <a:t>o</a:t>
              </a:r>
              <a:r>
                <a:rPr lang="en-GB" sz="1200" b="1" dirty="0" smtClean="0">
                  <a:solidFill>
                    <a:srgbClr val="264D9A"/>
                  </a:solidFill>
                  <a:latin typeface="Trebuchet MS" pitchFamily="34" charset="0"/>
                  <a:cs typeface="Trebuchet MS"/>
                </a:rPr>
                <a:t>n:</a:t>
              </a:r>
              <a:endParaRPr lang="en-GB" sz="1200" b="1" dirty="0">
                <a:solidFill>
                  <a:srgbClr val="264D9A"/>
                </a:solidFill>
                <a:latin typeface="Trebuchet MS" pitchFamily="34" charset="0"/>
                <a:cs typeface="Trebuchet MS"/>
              </a:endParaRPr>
            </a:p>
          </p:txBody>
        </p:sp>
      </p:grpSp>
      <p:sp>
        <p:nvSpPr>
          <p:cNvPr id="17" name="Subtitle 2"/>
          <p:cNvSpPr txBox="1">
            <a:spLocks/>
          </p:cNvSpPr>
          <p:nvPr/>
        </p:nvSpPr>
        <p:spPr>
          <a:xfrm>
            <a:off x="2483768" y="332656"/>
            <a:ext cx="4104456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</a:rPr>
              <a:t>Thank you 3GPP SA#64!</a:t>
            </a:r>
          </a:p>
        </p:txBody>
      </p:sp>
    </p:spTree>
    <p:extLst>
      <p:ext uri="{BB962C8B-B14F-4D97-AF65-F5344CB8AC3E}">
        <p14:creationId xmlns="" xmlns:p14="http://schemas.microsoft.com/office/powerpoint/2010/main" val="3619245895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135592"/>
            <a:ext cx="5760640" cy="917144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TCCA credentials as a</a:t>
            </a:r>
            <a:br>
              <a:rPr lang="en-GB" dirty="0" smtClean="0"/>
            </a:br>
            <a:r>
              <a:rPr lang="en-GB" dirty="0" smtClean="0"/>
              <a:t>3GPP Critical Communications MRP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r>
              <a:rPr lang="en-GB" sz="2000" dirty="0" smtClean="0"/>
              <a:t>TCCA </a:t>
            </a:r>
            <a:r>
              <a:rPr lang="en-GB" sz="2000" dirty="0"/>
              <a:t>has </a:t>
            </a:r>
            <a:r>
              <a:rPr lang="en-GB" sz="2000" dirty="0" smtClean="0"/>
              <a:t>over </a:t>
            </a:r>
            <a:r>
              <a:rPr lang="en-GB" sz="2000" dirty="0" smtClean="0">
                <a:solidFill>
                  <a:srgbClr val="FF0000"/>
                </a:solidFill>
              </a:rPr>
              <a:t>160</a:t>
            </a:r>
            <a:r>
              <a:rPr lang="en-GB" sz="2000" dirty="0" smtClean="0"/>
              <a:t> critical communications members including </a:t>
            </a:r>
            <a:r>
              <a:rPr lang="en-GB" sz="2000" dirty="0" smtClean="0">
                <a:solidFill>
                  <a:srgbClr val="FF0000"/>
                </a:solidFill>
              </a:rPr>
              <a:t>governments, national agencies, PPDR, transport, utility &amp; other industry bodies, </a:t>
            </a:r>
            <a:r>
              <a:rPr lang="en-GB" sz="2000" dirty="0" smtClean="0"/>
              <a:t>etc.</a:t>
            </a:r>
          </a:p>
          <a:p>
            <a:r>
              <a:rPr lang="en-GB" sz="2000" dirty="0">
                <a:solidFill>
                  <a:srgbClr val="FF0000"/>
                </a:solidFill>
              </a:rPr>
              <a:t>A</a:t>
            </a:r>
            <a:r>
              <a:rPr lang="en-GB" sz="2000" dirty="0" smtClean="0">
                <a:solidFill>
                  <a:srgbClr val="FF0000"/>
                </a:solidFill>
              </a:rPr>
              <a:t>ll </a:t>
            </a:r>
            <a:r>
              <a:rPr lang="en-GB" sz="2000" dirty="0">
                <a:solidFill>
                  <a:srgbClr val="FF0000"/>
                </a:solidFill>
              </a:rPr>
              <a:t>governments in Europe </a:t>
            </a:r>
            <a:r>
              <a:rPr lang="en-GB" sz="2000" dirty="0"/>
              <a:t>are members of </a:t>
            </a:r>
            <a:r>
              <a:rPr lang="en-GB" sz="2000" dirty="0" smtClean="0"/>
              <a:t>TCCA.</a:t>
            </a:r>
          </a:p>
          <a:p>
            <a:r>
              <a:rPr lang="en-GB" sz="2000" dirty="0">
                <a:solidFill>
                  <a:srgbClr val="FF0000"/>
                </a:solidFill>
              </a:rPr>
              <a:t>H</a:t>
            </a:r>
            <a:r>
              <a:rPr lang="en-GB" sz="2000" dirty="0" smtClean="0">
                <a:solidFill>
                  <a:srgbClr val="FF0000"/>
                </a:solidFill>
              </a:rPr>
              <a:t>alf </a:t>
            </a:r>
            <a:r>
              <a:rPr lang="en-GB" sz="2000" dirty="0">
                <a:solidFill>
                  <a:srgbClr val="FF0000"/>
                </a:solidFill>
              </a:rPr>
              <a:t>of the Board </a:t>
            </a:r>
            <a:r>
              <a:rPr lang="en-GB" sz="2000" dirty="0"/>
              <a:t>of TCCA are </a:t>
            </a:r>
            <a:r>
              <a:rPr lang="en-GB" sz="2000" dirty="0" smtClean="0"/>
              <a:t>national government representatives.</a:t>
            </a:r>
            <a:endParaRPr lang="en-GB" sz="2000" dirty="0"/>
          </a:p>
          <a:p>
            <a:r>
              <a:rPr lang="en-GB" sz="2000" dirty="0" smtClean="0"/>
              <a:t>PPDR </a:t>
            </a:r>
            <a:r>
              <a:rPr lang="en-GB" sz="2000" dirty="0"/>
              <a:t>operators </a:t>
            </a:r>
            <a:r>
              <a:rPr lang="en-GB" sz="2000" dirty="0" smtClean="0"/>
              <a:t>in </a:t>
            </a:r>
            <a:r>
              <a:rPr lang="en-GB" sz="2000" dirty="0"/>
              <a:t>Europe </a:t>
            </a:r>
            <a:r>
              <a:rPr lang="en-GB" sz="2000" dirty="0" smtClean="0">
                <a:solidFill>
                  <a:srgbClr val="FF0000"/>
                </a:solidFill>
              </a:rPr>
              <a:t>rely </a:t>
            </a:r>
            <a:r>
              <a:rPr lang="en-GB" sz="2000" dirty="0">
                <a:solidFill>
                  <a:srgbClr val="FF0000"/>
                </a:solidFill>
              </a:rPr>
              <a:t>on TCCA </a:t>
            </a:r>
            <a:r>
              <a:rPr lang="en-GB" sz="2000" dirty="0"/>
              <a:t>to help </a:t>
            </a:r>
            <a:r>
              <a:rPr lang="en-GB" sz="2000" dirty="0" smtClean="0"/>
              <a:t>define </a:t>
            </a:r>
            <a:r>
              <a:rPr lang="en-GB" sz="2000" dirty="0"/>
              <a:t>their future </a:t>
            </a:r>
            <a:r>
              <a:rPr lang="en-GB" sz="2000" dirty="0" smtClean="0"/>
              <a:t>roadmaps.</a:t>
            </a:r>
            <a:endParaRPr lang="en-GB" sz="2000" dirty="0"/>
          </a:p>
        </p:txBody>
      </p:sp>
    </p:spTree>
    <p:extLst>
      <p:ext uri="{BB962C8B-B14F-4D97-AF65-F5344CB8AC3E}">
        <p14:creationId xmlns="" xmlns:p14="http://schemas.microsoft.com/office/powerpoint/2010/main" val="170790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403648" y="135592"/>
            <a:ext cx="6300192" cy="91714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GB" altLang="zh-CN" dirty="0" smtClean="0">
                <a:latin typeface="Calibri" charset="0"/>
                <a:ea typeface="宋体" charset="0"/>
                <a:cs typeface="宋体" charset="0"/>
              </a:rPr>
              <a:t>Why ‘</a:t>
            </a:r>
            <a:r>
              <a:rPr lang="en-GB" altLang="zh-CN" i="1" dirty="0" smtClean="0">
                <a:latin typeface="Calibri" charset="0"/>
                <a:ea typeface="宋体" charset="0"/>
                <a:cs typeface="宋体" charset="0"/>
              </a:rPr>
              <a:t>Critical</a:t>
            </a:r>
            <a:r>
              <a:rPr lang="en-GB" altLang="zh-CN" dirty="0" smtClean="0">
                <a:latin typeface="Calibri" charset="0"/>
                <a:ea typeface="宋体" charset="0"/>
                <a:cs typeface="宋体" charset="0"/>
              </a:rPr>
              <a:t>’ Communications?</a:t>
            </a:r>
            <a:endParaRPr lang="en-GB" altLang="zh-CN" dirty="0">
              <a:latin typeface="Calibri" charset="0"/>
              <a:ea typeface="宋体" charset="0"/>
              <a:cs typeface="宋体" charset="0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4598988"/>
            <a:ext cx="8363272" cy="1808162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GB" altLang="zh-CN" sz="2000" dirty="0">
                <a:latin typeface="Calibri" charset="0"/>
                <a:ea typeface="宋体" charset="0"/>
                <a:cs typeface="宋体" charset="0"/>
              </a:rPr>
              <a:t>Defined to </a:t>
            </a:r>
            <a:r>
              <a:rPr lang="en-GB" altLang="zh-CN" sz="2000" dirty="0" smtClean="0">
                <a:latin typeface="Calibri" charset="0"/>
                <a:ea typeface="宋体" charset="0"/>
                <a:cs typeface="宋体" charset="0"/>
              </a:rPr>
              <a:t>meet the </a:t>
            </a:r>
            <a:r>
              <a:rPr lang="en-GB" altLang="zh-CN" sz="2000" dirty="0">
                <a:latin typeface="Calibri" charset="0"/>
                <a:ea typeface="宋体" charset="0"/>
                <a:cs typeface="宋体" charset="0"/>
              </a:rPr>
              <a:t>needs of those that work in </a:t>
            </a:r>
            <a:r>
              <a:rPr lang="en-GB" altLang="zh-CN" sz="2000" b="1" dirty="0">
                <a:solidFill>
                  <a:srgbClr val="FF0000"/>
                </a:solidFill>
                <a:latin typeface="Calibri" charset="0"/>
                <a:ea typeface="宋体" charset="0"/>
                <a:cs typeface="宋体" charset="0"/>
              </a:rPr>
              <a:t>groups</a:t>
            </a:r>
            <a:r>
              <a:rPr lang="en-GB" altLang="zh-CN" sz="2000" dirty="0">
                <a:latin typeface="Calibri" charset="0"/>
                <a:ea typeface="宋体" charset="0"/>
                <a:cs typeface="宋体" charset="0"/>
              </a:rPr>
              <a:t> </a:t>
            </a:r>
            <a:r>
              <a:rPr lang="en-GB" altLang="zh-CN" sz="2000" dirty="0" smtClean="0">
                <a:latin typeface="Calibri" charset="0"/>
                <a:ea typeface="宋体" charset="0"/>
                <a:cs typeface="宋体" charset="0"/>
              </a:rPr>
              <a:t>&amp; that need </a:t>
            </a:r>
            <a:r>
              <a:rPr lang="en-GB" altLang="zh-CN" sz="2000" dirty="0">
                <a:latin typeface="Calibri" charset="0"/>
                <a:ea typeface="宋体" charset="0"/>
                <a:cs typeface="宋体" charset="0"/>
              </a:rPr>
              <a:t>to </a:t>
            </a:r>
            <a:r>
              <a:rPr lang="en-GB" altLang="zh-CN" sz="2000" dirty="0" smtClean="0">
                <a:latin typeface="Calibri" charset="0"/>
                <a:ea typeface="宋体" charset="0"/>
                <a:cs typeface="宋体" charset="0"/>
              </a:rPr>
              <a:t>communicate, </a:t>
            </a:r>
            <a:r>
              <a:rPr lang="en-GB" altLang="zh-CN" sz="2000" b="1" dirty="0" smtClean="0">
                <a:solidFill>
                  <a:srgbClr val="FF0000"/>
                </a:solidFill>
                <a:latin typeface="Calibri" charset="0"/>
                <a:ea typeface="宋体" charset="0"/>
                <a:cs typeface="宋体" charset="0"/>
              </a:rPr>
              <a:t>reliably and securely, </a:t>
            </a:r>
            <a:r>
              <a:rPr lang="en-GB" altLang="zh-CN" sz="2000" b="1" dirty="0">
                <a:solidFill>
                  <a:srgbClr val="FF0000"/>
                </a:solidFill>
                <a:latin typeface="Calibri" charset="0"/>
                <a:ea typeface="宋体" charset="0"/>
                <a:cs typeface="宋体" charset="0"/>
              </a:rPr>
              <a:t>in </a:t>
            </a:r>
            <a:r>
              <a:rPr lang="en-GB" altLang="zh-CN" sz="2000" b="1" dirty="0" smtClean="0">
                <a:solidFill>
                  <a:srgbClr val="FF0000"/>
                </a:solidFill>
                <a:latin typeface="Calibri" charset="0"/>
                <a:ea typeface="宋体" charset="0"/>
                <a:cs typeface="宋体" charset="0"/>
              </a:rPr>
              <a:t>groups, anywhere, anytime</a:t>
            </a:r>
            <a:r>
              <a:rPr lang="en-GB" altLang="zh-CN" sz="2000" dirty="0" smtClean="0">
                <a:latin typeface="Calibri" charset="0"/>
                <a:ea typeface="宋体" charset="0"/>
                <a:cs typeface="宋体" charset="0"/>
              </a:rPr>
              <a:t>, i.e.:</a:t>
            </a:r>
            <a:endParaRPr lang="en-GB" altLang="zh-CN" sz="2000" dirty="0">
              <a:latin typeface="Calibri" charset="0"/>
              <a:ea typeface="宋体" charset="0"/>
              <a:cs typeface="宋体" charset="0"/>
            </a:endParaRPr>
          </a:p>
          <a:p>
            <a:pPr lvl="1" eaLnBrk="1" hangingPunct="1"/>
            <a:r>
              <a:rPr lang="en-GB" altLang="zh-CN" sz="2000" dirty="0">
                <a:latin typeface="Calibri" charset="0"/>
                <a:ea typeface="宋体" charset="0"/>
                <a:cs typeface="宋体" charset="0"/>
              </a:rPr>
              <a:t>Mission Critical users</a:t>
            </a:r>
          </a:p>
          <a:p>
            <a:pPr lvl="1" eaLnBrk="1" hangingPunct="1"/>
            <a:r>
              <a:rPr lang="en-GB" altLang="zh-CN" sz="2000" dirty="0">
                <a:latin typeface="Calibri" charset="0"/>
                <a:ea typeface="宋体" charset="0"/>
                <a:cs typeface="宋体" charset="0"/>
              </a:rPr>
              <a:t>Business Critical users</a:t>
            </a:r>
          </a:p>
        </p:txBody>
      </p:sp>
      <p:pic>
        <p:nvPicPr>
          <p:cNvPr id="1331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169" b="8463"/>
          <a:stretch>
            <a:fillRect/>
          </a:stretch>
        </p:blipFill>
        <p:spPr bwMode="auto">
          <a:xfrm>
            <a:off x="508000" y="1341438"/>
            <a:ext cx="81280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63858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9806" y="2628759"/>
            <a:ext cx="4728458" cy="2671903"/>
          </a:xfrm>
          <a:prstGeom prst="rect">
            <a:avLst/>
          </a:prstGeom>
        </p:spPr>
      </p:pic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403648" y="63584"/>
            <a:ext cx="6300192" cy="917144"/>
          </a:xfrm>
        </p:spPr>
        <p:txBody>
          <a:bodyPr/>
          <a:lstStyle/>
          <a:p>
            <a:pPr algn="ctr" eaLnBrk="1" hangingPunct="1"/>
            <a:r>
              <a:rPr lang="en-GB" altLang="zh-CN" dirty="0">
                <a:latin typeface="Calibri" charset="0"/>
                <a:ea typeface="宋体" charset="0"/>
                <a:cs typeface="宋体" charset="0"/>
              </a:rPr>
              <a:t>Disasters </a:t>
            </a:r>
            <a:r>
              <a:rPr lang="en-GB" altLang="zh-CN" dirty="0" smtClean="0">
                <a:latin typeface="Calibri" charset="0"/>
                <a:ea typeface="宋体" charset="0"/>
                <a:cs typeface="宋体" charset="0"/>
              </a:rPr>
              <a:t>&amp; major incidents happen… </a:t>
            </a:r>
            <a:endParaRPr lang="en-GB" altLang="zh-CN" dirty="0">
              <a:latin typeface="Calibri" charset="0"/>
              <a:ea typeface="宋体" charset="0"/>
              <a:cs typeface="宋体" charset="0"/>
            </a:endParaRPr>
          </a:p>
        </p:txBody>
      </p:sp>
      <p:pic>
        <p:nvPicPr>
          <p:cNvPr id="6" name="Picture 5" descr="London Bus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56"/>
          <a:stretch>
            <a:fillRect/>
          </a:stretch>
        </p:blipFill>
        <p:spPr bwMode="auto">
          <a:xfrm>
            <a:off x="-17463" y="1260475"/>
            <a:ext cx="4029076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79" y="3933057"/>
            <a:ext cx="3888233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931346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44624"/>
            <a:ext cx="6696075" cy="1080864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MY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10am… What happens next?</a:t>
            </a:r>
            <a:endParaRPr lang="nl-NL" dirty="0" smtClean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337" b="1337"/>
          <a:stretch>
            <a:fillRect/>
          </a:stretch>
        </p:blipFill>
        <p:spPr/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36607" y="2821557"/>
            <a:ext cx="4839849" cy="3343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8241932"/>
      </p:ext>
    </p:extLst>
  </p:cSld>
  <p:clrMapOvr>
    <a:masterClrMapping/>
  </p:clrMapOvr>
  <p:transition spd="slow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dirty="0">
                <a:latin typeface="Calibri" charset="0"/>
                <a:cs typeface="Tahoma" charset="0"/>
              </a:rPr>
              <a:t>Call patterns</a:t>
            </a:r>
          </a:p>
        </p:txBody>
      </p:sp>
      <p:graphicFrame>
        <p:nvGraphicFramePr>
          <p:cNvPr id="17411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2477972"/>
              </p:ext>
            </p:extLst>
          </p:nvPr>
        </p:nvGraphicFramePr>
        <p:xfrm>
          <a:off x="1619250" y="1793875"/>
          <a:ext cx="5905500" cy="4140200"/>
        </p:xfrm>
        <a:graphic>
          <a:graphicData uri="http://schemas.openxmlformats.org/presentationml/2006/ole">
            <p:oleObj spid="_x0000_s17527" name="Chart" r:id="rId4" imgW="5896800" imgH="4132440" progId="MSGraph.Chart.8">
              <p:embed followColorScheme="full"/>
            </p:oleObj>
          </a:graphicData>
        </a:graphic>
      </p:graphicFrame>
      <p:graphicFrame>
        <p:nvGraphicFramePr>
          <p:cNvPr id="17412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="" xmlns:p14="http://schemas.microsoft.com/office/powerpoint/2010/main" val="1096026901"/>
              </p:ext>
            </p:extLst>
          </p:nvPr>
        </p:nvGraphicFramePr>
        <p:xfrm>
          <a:off x="539750" y="1685925"/>
          <a:ext cx="8056563" cy="4581525"/>
        </p:xfrm>
        <a:graphic>
          <a:graphicData uri="http://schemas.openxmlformats.org/presentationml/2006/ole">
            <p:oleObj spid="_x0000_s17528" name="Worksheet" r:id="rId5" imgW="9499320" imgH="5394240" progId="Excel.Sheet.8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120440526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403648" y="44624"/>
            <a:ext cx="6300192" cy="1224136"/>
          </a:xfrm>
        </p:spPr>
        <p:txBody>
          <a:bodyPr>
            <a:normAutofit/>
          </a:bodyPr>
          <a:lstStyle/>
          <a:p>
            <a:pPr algn="ctr"/>
            <a:r>
              <a:rPr lang="en-GB" dirty="0" smtClean="0">
                <a:latin typeface="Calibri" charset="0"/>
                <a:cs typeface="Tahoma" charset="0"/>
              </a:rPr>
              <a:t>TCCA position on standards</a:t>
            </a:r>
            <a:endParaRPr lang="en-GB" dirty="0">
              <a:latin typeface="Calibri" charset="0"/>
              <a:cs typeface="Tahoma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GB" sz="2000" dirty="0" smtClean="0">
                <a:solidFill>
                  <a:srgbClr val="FF0000"/>
                </a:solidFill>
                <a:ea typeface="ＭＳ Ｐゴシック" charset="-128"/>
              </a:rPr>
              <a:t>Standardisation</a:t>
            </a:r>
            <a:r>
              <a:rPr lang="en-GB" sz="2000" dirty="0" smtClean="0">
                <a:ea typeface="ＭＳ Ｐゴシック" charset="-128"/>
              </a:rPr>
              <a:t>, &amp; consequent conformance &amp; interoperability, have been </a:t>
            </a:r>
            <a:r>
              <a:rPr lang="en-GB" sz="2000" dirty="0" smtClean="0">
                <a:solidFill>
                  <a:srgbClr val="FF0000"/>
                </a:solidFill>
                <a:ea typeface="ＭＳ Ｐゴシック" charset="-128"/>
              </a:rPr>
              <a:t>fundamental aspects</a:t>
            </a:r>
            <a:r>
              <a:rPr lang="en-GB" sz="2000" dirty="0" smtClean="0">
                <a:ea typeface="ＭＳ Ｐゴシック" charset="-128"/>
              </a:rPr>
              <a:t> in the worldwide success of the TETRA standard &amp; markets.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sz="2000" dirty="0">
                <a:ea typeface="ＭＳ Ｐゴシック" charset="-128"/>
              </a:rPr>
              <a:t>T</a:t>
            </a:r>
            <a:r>
              <a:rPr lang="en-GB" sz="2000" dirty="0" smtClean="0">
                <a:ea typeface="ＭＳ Ｐゴシック" charset="-128"/>
              </a:rPr>
              <a:t>CCA strongly supports development of </a:t>
            </a:r>
            <a:r>
              <a:rPr lang="en-GB" sz="2000" dirty="0" smtClean="0">
                <a:solidFill>
                  <a:srgbClr val="FF0000"/>
                </a:solidFill>
                <a:ea typeface="ＭＳ Ｐゴシック" charset="-128"/>
              </a:rPr>
              <a:t>common, global standards, based on LTE</a:t>
            </a:r>
            <a:r>
              <a:rPr lang="en-GB" sz="2000" dirty="0" smtClean="0">
                <a:ea typeface="ＭＳ Ｐゴシック" charset="-128"/>
              </a:rPr>
              <a:t>, for the future of critical communications worldwide.</a:t>
            </a:r>
          </a:p>
          <a:p>
            <a:pPr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GB" sz="2000" i="1" dirty="0" smtClean="0">
                <a:solidFill>
                  <a:srgbClr val="FF0000"/>
                </a:solidFill>
                <a:ea typeface="ＭＳ Ｐゴシック" charset="-128"/>
              </a:rPr>
              <a:t>‘Pre-standards’ </a:t>
            </a:r>
            <a:r>
              <a:rPr lang="en-GB" sz="2000" dirty="0" smtClean="0">
                <a:ea typeface="ＭＳ Ｐゴシック" charset="-128"/>
              </a:rPr>
              <a:t>&amp; other proprietary offerings….?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sz="2000" dirty="0" smtClean="0">
                <a:ea typeface="ＭＳ Ｐゴシック" charset="-128"/>
              </a:rPr>
              <a:t>Multiple </a:t>
            </a:r>
            <a:r>
              <a:rPr lang="en-GB" sz="2000" dirty="0" smtClean="0">
                <a:solidFill>
                  <a:srgbClr val="FF0000"/>
                </a:solidFill>
                <a:ea typeface="ＭＳ Ｐゴシック" charset="-128"/>
              </a:rPr>
              <a:t>regional</a:t>
            </a:r>
            <a:r>
              <a:rPr lang="en-GB" sz="2000" dirty="0" smtClean="0">
                <a:ea typeface="ＭＳ Ｐゴシック" charset="-128"/>
              </a:rPr>
              <a:t> standards….?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056" y="3356992"/>
            <a:ext cx="1833857" cy="2592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2876849" y="4299817"/>
            <a:ext cx="3423343" cy="929383"/>
            <a:chOff x="4644008" y="5163912"/>
            <a:chExt cx="3423343" cy="92938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4008" y="5163912"/>
              <a:ext cx="1584176" cy="92938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72200" y="5229200"/>
              <a:ext cx="1695151" cy="8202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298321100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135592"/>
            <a:ext cx="5616624" cy="917144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TCCA’s 3GPP MRP viewpoint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65104"/>
          </a:xfrm>
        </p:spPr>
        <p:txBody>
          <a:bodyPr>
            <a:normAutofit/>
          </a:bodyPr>
          <a:lstStyle/>
          <a:p>
            <a:r>
              <a:rPr lang="en-GB" sz="2000" dirty="0"/>
              <a:t>For the long term, </a:t>
            </a:r>
            <a:r>
              <a:rPr lang="en-GB" sz="2000" dirty="0">
                <a:solidFill>
                  <a:srgbClr val="FF0000"/>
                </a:solidFill>
              </a:rPr>
              <a:t>LTE will become the basis of </a:t>
            </a:r>
            <a:r>
              <a:rPr lang="en-GB" sz="2000" b="1" dirty="0">
                <a:solidFill>
                  <a:srgbClr val="FF0000"/>
                </a:solidFill>
              </a:rPr>
              <a:t>all</a:t>
            </a:r>
            <a:r>
              <a:rPr lang="en-GB" sz="2000" dirty="0">
                <a:solidFill>
                  <a:srgbClr val="FF0000"/>
                </a:solidFill>
              </a:rPr>
              <a:t> Critical Communications users’ services worldwide</a:t>
            </a:r>
            <a:r>
              <a:rPr lang="en-GB" sz="2000" dirty="0"/>
              <a:t>, including for Blue &amp; Yellow light, transportation, utilities, </a:t>
            </a:r>
            <a:r>
              <a:rPr lang="en-GB" sz="2000" dirty="0" smtClean="0"/>
              <a:t>etc.</a:t>
            </a:r>
          </a:p>
          <a:p>
            <a:r>
              <a:rPr lang="en-GB" sz="2000" dirty="0" smtClean="0"/>
              <a:t>The </a:t>
            </a:r>
            <a:r>
              <a:rPr lang="en-GB" sz="2000" dirty="0"/>
              <a:t>potential market is </a:t>
            </a:r>
            <a:r>
              <a:rPr lang="en-GB" sz="2000" dirty="0">
                <a:solidFill>
                  <a:srgbClr val="FF0000"/>
                </a:solidFill>
              </a:rPr>
              <a:t>much larger than just for Public </a:t>
            </a:r>
            <a:r>
              <a:rPr lang="en-GB" sz="2000" dirty="0" smtClean="0">
                <a:solidFill>
                  <a:srgbClr val="FF0000"/>
                </a:solidFill>
              </a:rPr>
              <a:t>Safety alone.</a:t>
            </a:r>
            <a:endParaRPr lang="en-GB" sz="2000" dirty="0">
              <a:solidFill>
                <a:srgbClr val="FF0000"/>
              </a:solidFill>
            </a:endParaRPr>
          </a:p>
          <a:p>
            <a:r>
              <a:rPr lang="en-GB" sz="2000" dirty="0"/>
              <a:t>TCCA is convinced that nations will ultimately have </a:t>
            </a:r>
            <a:r>
              <a:rPr lang="en-GB" sz="2000" dirty="0">
                <a:solidFill>
                  <a:srgbClr val="FF0000"/>
                </a:solidFill>
              </a:rPr>
              <a:t>one or more private critical LTE networks</a:t>
            </a:r>
            <a:r>
              <a:rPr lang="en-GB" sz="2000" dirty="0"/>
              <a:t> operating in dedicated spectrum, </a:t>
            </a:r>
            <a:r>
              <a:rPr lang="en-GB" sz="2000" dirty="0">
                <a:solidFill>
                  <a:srgbClr val="FF0000"/>
                </a:solidFill>
              </a:rPr>
              <a:t>supported by public MNO services</a:t>
            </a:r>
            <a:r>
              <a:rPr lang="en-GB" sz="2000" dirty="0" smtClean="0">
                <a:solidFill>
                  <a:srgbClr val="FF0000"/>
                </a:solidFill>
              </a:rPr>
              <a:t>.</a:t>
            </a:r>
            <a:endParaRPr lang="en-GB" sz="2000" dirty="0"/>
          </a:p>
        </p:txBody>
      </p:sp>
    </p:spTree>
    <p:extLst>
      <p:ext uri="{BB962C8B-B14F-4D97-AF65-F5344CB8AC3E}">
        <p14:creationId xmlns="" xmlns:p14="http://schemas.microsoft.com/office/powerpoint/2010/main" val="68189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135592"/>
            <a:ext cx="5616624" cy="917144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TCCA concerns over</a:t>
            </a:r>
            <a:br>
              <a:rPr lang="en-GB" dirty="0" smtClean="0"/>
            </a:br>
            <a:r>
              <a:rPr lang="en-GB" dirty="0" smtClean="0"/>
              <a:t>standardisation timescales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65104"/>
          </a:xfrm>
        </p:spPr>
        <p:txBody>
          <a:bodyPr>
            <a:normAutofit/>
          </a:bodyPr>
          <a:lstStyle/>
          <a:p>
            <a:r>
              <a:rPr lang="en-GB" sz="2000" dirty="0" smtClean="0"/>
              <a:t>There </a:t>
            </a:r>
            <a:r>
              <a:rPr lang="en-GB" sz="2000" dirty="0"/>
              <a:t>is a strong will among the Critical Communications community to push for </a:t>
            </a:r>
            <a:r>
              <a:rPr lang="en-GB" sz="2000" dirty="0">
                <a:solidFill>
                  <a:srgbClr val="FF0000"/>
                </a:solidFill>
              </a:rPr>
              <a:t>standardised solutions globally</a:t>
            </a:r>
            <a:r>
              <a:rPr lang="en-GB" sz="2000" dirty="0"/>
              <a:t>.</a:t>
            </a:r>
          </a:p>
          <a:p>
            <a:r>
              <a:rPr lang="en-GB" sz="2000" dirty="0" smtClean="0"/>
              <a:t>However </a:t>
            </a:r>
            <a:r>
              <a:rPr lang="en-GB" sz="2000" dirty="0" smtClean="0">
                <a:solidFill>
                  <a:srgbClr val="FF0000"/>
                </a:solidFill>
              </a:rPr>
              <a:t>proprietary alternatives </a:t>
            </a:r>
            <a:r>
              <a:rPr lang="en-GB" sz="2000" dirty="0"/>
              <a:t>are </a:t>
            </a:r>
            <a:r>
              <a:rPr lang="en-GB" sz="2000" dirty="0" smtClean="0"/>
              <a:t>already becoming available </a:t>
            </a:r>
            <a:r>
              <a:rPr lang="en-GB" sz="2000" dirty="0"/>
              <a:t>o</a:t>
            </a:r>
            <a:r>
              <a:rPr lang="en-GB" sz="2000" dirty="0" smtClean="0"/>
              <a:t>n </a:t>
            </a:r>
            <a:r>
              <a:rPr lang="en-GB" sz="2000" dirty="0"/>
              <a:t>the </a:t>
            </a:r>
            <a:r>
              <a:rPr lang="en-GB" sz="2000" dirty="0" smtClean="0"/>
              <a:t>market.</a:t>
            </a:r>
            <a:endParaRPr lang="en-GB" sz="2000" dirty="0"/>
          </a:p>
          <a:p>
            <a:r>
              <a:rPr lang="en-GB" sz="2000" dirty="0" smtClean="0"/>
              <a:t>Critical user organisations wishing </a:t>
            </a:r>
            <a:r>
              <a:rPr lang="en-GB" sz="2000" dirty="0"/>
              <a:t>to implement </a:t>
            </a:r>
            <a:r>
              <a:rPr lang="en-GB" sz="2000" dirty="0" smtClean="0"/>
              <a:t>LTE-based solutions </a:t>
            </a:r>
            <a:r>
              <a:rPr lang="en-GB" sz="2000" dirty="0" smtClean="0">
                <a:solidFill>
                  <a:srgbClr val="FF0000"/>
                </a:solidFill>
              </a:rPr>
              <a:t>in the near term </a:t>
            </a:r>
            <a:r>
              <a:rPr lang="en-GB" sz="2000" dirty="0" smtClean="0"/>
              <a:t>may </a:t>
            </a:r>
            <a:r>
              <a:rPr lang="en-GB" sz="2000" dirty="0"/>
              <a:t>be tempted to adopt </a:t>
            </a:r>
            <a:r>
              <a:rPr lang="en-GB" sz="2000" dirty="0" smtClean="0"/>
              <a:t>such proprietary alternatives.</a:t>
            </a:r>
          </a:p>
          <a:p>
            <a:r>
              <a:rPr lang="en-GB" sz="2000" dirty="0" smtClean="0"/>
              <a:t>Multiple </a:t>
            </a:r>
            <a:r>
              <a:rPr lang="en-GB" sz="2000" dirty="0"/>
              <a:t>proprietary technologies </a:t>
            </a:r>
            <a:r>
              <a:rPr lang="en-GB" sz="2000" dirty="0" smtClean="0"/>
              <a:t>would result </a:t>
            </a:r>
            <a:r>
              <a:rPr lang="en-GB" sz="2000" dirty="0"/>
              <a:t>in </a:t>
            </a:r>
            <a:r>
              <a:rPr lang="en-GB" sz="2000" dirty="0">
                <a:solidFill>
                  <a:srgbClr val="FF0000"/>
                </a:solidFill>
              </a:rPr>
              <a:t>incompatible </a:t>
            </a:r>
            <a:r>
              <a:rPr lang="en-GB" sz="2000" dirty="0" smtClean="0">
                <a:solidFill>
                  <a:srgbClr val="FF0000"/>
                </a:solidFill>
              </a:rPr>
              <a:t>solutions with many potential downsides</a:t>
            </a:r>
            <a:r>
              <a:rPr lang="en-GB" sz="2000" dirty="0" smtClean="0"/>
              <a:t> for users and industry, including e.g.:</a:t>
            </a:r>
          </a:p>
          <a:p>
            <a:pPr lvl="1"/>
            <a:r>
              <a:rPr lang="en-GB" sz="1600" i="1" dirty="0" smtClean="0">
                <a:solidFill>
                  <a:srgbClr val="000000"/>
                </a:solidFill>
              </a:rPr>
              <a:t>Loss of economies of scale, lack of interoperability, inability to implement cross-border </a:t>
            </a:r>
            <a:r>
              <a:rPr lang="en-GB" sz="1600" i="1" dirty="0">
                <a:solidFill>
                  <a:srgbClr val="000000"/>
                </a:solidFill>
              </a:rPr>
              <a:t>working, customer lock-in </a:t>
            </a:r>
            <a:r>
              <a:rPr lang="en-GB" sz="1600" i="1" dirty="0" smtClean="0">
                <a:solidFill>
                  <a:srgbClr val="000000"/>
                </a:solidFill>
              </a:rPr>
              <a:t>&amp; consequent higher </a:t>
            </a:r>
            <a:r>
              <a:rPr lang="en-GB" sz="1600" i="1" dirty="0">
                <a:solidFill>
                  <a:srgbClr val="000000"/>
                </a:solidFill>
              </a:rPr>
              <a:t>prices, fragmented markets resulting in difficulties for </a:t>
            </a:r>
            <a:r>
              <a:rPr lang="en-GB" sz="1600" i="1" dirty="0" smtClean="0">
                <a:solidFill>
                  <a:srgbClr val="000000"/>
                </a:solidFill>
              </a:rPr>
              <a:t>App. developers, </a:t>
            </a:r>
            <a:r>
              <a:rPr lang="en-GB" sz="1600" i="1" dirty="0">
                <a:solidFill>
                  <a:srgbClr val="000000"/>
                </a:solidFill>
              </a:rPr>
              <a:t>etc</a:t>
            </a:r>
            <a:r>
              <a:rPr lang="en-GB" sz="1600" i="1" dirty="0" smtClean="0">
                <a:solidFill>
                  <a:srgbClr val="000000"/>
                </a:solidFill>
              </a:rPr>
              <a:t>.</a:t>
            </a:r>
            <a:endParaRPr lang="en-GB" sz="1600" i="1" dirty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Hence </a:t>
            </a:r>
            <a:r>
              <a:rPr lang="en-GB" sz="2000" dirty="0" smtClean="0">
                <a:solidFill>
                  <a:srgbClr val="FF0000"/>
                </a:solidFill>
              </a:rPr>
              <a:t>standardised </a:t>
            </a:r>
            <a:r>
              <a:rPr lang="en-GB" sz="2000" dirty="0">
                <a:solidFill>
                  <a:srgbClr val="FF0000"/>
                </a:solidFill>
              </a:rPr>
              <a:t>solutions </a:t>
            </a:r>
            <a:r>
              <a:rPr lang="en-GB" sz="2000" dirty="0" smtClean="0">
                <a:solidFill>
                  <a:srgbClr val="FF0000"/>
                </a:solidFill>
              </a:rPr>
              <a:t>must be </a:t>
            </a:r>
            <a:r>
              <a:rPr lang="en-GB" sz="2000" dirty="0">
                <a:solidFill>
                  <a:srgbClr val="FF0000"/>
                </a:solidFill>
              </a:rPr>
              <a:t>available in good time</a:t>
            </a:r>
            <a:r>
              <a:rPr lang="en-GB" sz="2000" dirty="0" smtClean="0"/>
              <a:t>, or there is a risk that proprietary alternatives become accepted as ‘de-facto standards’.</a:t>
            </a:r>
            <a:endParaRPr lang="en-GB" sz="2000" dirty="0"/>
          </a:p>
        </p:txBody>
      </p:sp>
    </p:spTree>
    <p:extLst>
      <p:ext uri="{BB962C8B-B14F-4D97-AF65-F5344CB8AC3E}">
        <p14:creationId xmlns="" xmlns:p14="http://schemas.microsoft.com/office/powerpoint/2010/main" val="291094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734</Words>
  <Application>Microsoft Office PowerPoint</Application>
  <PresentationFormat>On-screen Show (4:3)</PresentationFormat>
  <Paragraphs>76</Paragraphs>
  <Slides>13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Office Theme</vt:lpstr>
      <vt:lpstr>Chart</vt:lpstr>
      <vt:lpstr>Worksheet</vt:lpstr>
      <vt:lpstr>Slide 1</vt:lpstr>
      <vt:lpstr>TCCA credentials as a 3GPP Critical Communications MRP</vt:lpstr>
      <vt:lpstr>Why ‘Critical’ Communications?</vt:lpstr>
      <vt:lpstr>Disasters &amp; major incidents happen… </vt:lpstr>
      <vt:lpstr>10am… What happens next?</vt:lpstr>
      <vt:lpstr>Call patterns</vt:lpstr>
      <vt:lpstr>TCCA position on standards</vt:lpstr>
      <vt:lpstr>TCCA’s 3GPP MRP viewpoint</vt:lpstr>
      <vt:lpstr>TCCA concerns over standardisation timescales</vt:lpstr>
      <vt:lpstr>Where to standardise in a timely manner?</vt:lpstr>
      <vt:lpstr>ETSI, OMA &amp; TCCA relationships</vt:lpstr>
      <vt:lpstr>In summary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TETRA</dc:subject>
  <dc:creator>agy</dc:creator>
  <cp:lastModifiedBy>baboescu@broadcom.com Changes</cp:lastModifiedBy>
  <cp:revision>378</cp:revision>
  <dcterms:created xsi:type="dcterms:W3CDTF">2011-11-18T15:17:56Z</dcterms:created>
  <dcterms:modified xsi:type="dcterms:W3CDTF">2014-06-03T06:25:00Z</dcterms:modified>
</cp:coreProperties>
</file>