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97" r:id="rId1"/>
  </p:sldMasterIdLst>
  <p:notesMasterIdLst>
    <p:notesMasterId r:id="rId16"/>
  </p:notesMasterIdLst>
  <p:handoutMasterIdLst>
    <p:handoutMasterId r:id="rId17"/>
  </p:handoutMasterIdLst>
  <p:sldIdLst>
    <p:sldId id="404" r:id="rId2"/>
    <p:sldId id="436" r:id="rId3"/>
    <p:sldId id="437" r:id="rId4"/>
    <p:sldId id="438" r:id="rId5"/>
    <p:sldId id="427" r:id="rId6"/>
    <p:sldId id="410" r:id="rId7"/>
    <p:sldId id="414" r:id="rId8"/>
    <p:sldId id="439" r:id="rId9"/>
    <p:sldId id="440" r:id="rId10"/>
    <p:sldId id="415" r:id="rId11"/>
    <p:sldId id="421" r:id="rId12"/>
    <p:sldId id="417" r:id="rId13"/>
    <p:sldId id="418" r:id="rId14"/>
    <p:sldId id="302" r:id="rId15"/>
  </p:sldIdLst>
  <p:sldSz cx="9144000" cy="5715000" type="screen16x10"/>
  <p:notesSz cx="6858000" cy="9296400"/>
  <p:defaultTextStyle>
    <a:defPPr>
      <a:defRPr lang="en-US"/>
    </a:defPPr>
    <a:lvl1pPr marL="0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4436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48874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73312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97749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22184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46621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71057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95493" algn="l" defTabSz="84887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025"/>
    <a:srgbClr val="0E243E"/>
    <a:srgbClr val="00519A"/>
    <a:srgbClr val="00B0F0"/>
    <a:srgbClr val="00A5C7"/>
    <a:srgbClr val="F89E5A"/>
    <a:srgbClr val="081626"/>
    <a:srgbClr val="2765AF"/>
    <a:srgbClr val="194171"/>
    <a:srgbClr val="1D4A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129" autoAdjust="0"/>
    <p:restoredTop sz="78446" autoAdjust="0"/>
  </p:normalViewPr>
  <p:slideViewPr>
    <p:cSldViewPr>
      <p:cViewPr varScale="1">
        <p:scale>
          <a:sx n="113" d="100"/>
          <a:sy n="113" d="100"/>
        </p:scale>
        <p:origin x="-112" y="-512"/>
      </p:cViewPr>
      <p:guideLst>
        <p:guide orient="horz" pos="600"/>
        <p:guide orient="horz" pos="3367"/>
        <p:guide orient="horz" pos="1800"/>
        <p:guide pos="362"/>
        <p:guide pos="2880"/>
        <p:guide pos="55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766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63C7-03DD-443C-8A46-A24B848496F1}" type="datetimeFigureOut">
              <a:rPr lang="en-US" smtClean="0">
                <a:latin typeface="Arial" pitchFamily="34" charset="0"/>
                <a:cs typeface="Arial" pitchFamily="34" charset="0"/>
              </a:rPr>
              <a:pPr/>
              <a:t>26/02/2014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BE6BC-125A-4B15-9875-84775EE76C94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667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621DCB22-3B61-4FBE-A1A6-774D8B952781}" type="datetimeFigureOut">
              <a:rPr lang="en-US" smtClean="0"/>
              <a:pPr/>
              <a:t>26/02/2014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97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6D71DC3E-9B58-4178-99D0-EDD655FFF52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144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8874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24436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48874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73312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97749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22184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6621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71057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5493" algn="l" defTabSz="8488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3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12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13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4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5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6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7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8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9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10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95F56-585B-4969-9502-B99548441B74}" type="slidenum">
              <a:rPr lang="en-US"/>
              <a:pPr/>
              <a:t>11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9763" y="696913"/>
            <a:ext cx="5578475" cy="348615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irst slide_16x9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28600" y="615687"/>
            <a:ext cx="8686800" cy="3257816"/>
          </a:xfrm>
        </p:spPr>
        <p:txBody>
          <a:bodyPr anchor="t" anchorCtr="0">
            <a:noAutofit/>
          </a:bodyPr>
          <a:lstStyle>
            <a:lvl1pPr algn="ctr">
              <a:lnSpc>
                <a:spcPct val="80000"/>
              </a:lnSpc>
              <a:defRPr lang="en-US" sz="4300" b="1" kern="1200" spc="0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53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4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55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3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371600" y="3870720"/>
            <a:ext cx="6400800" cy="268022"/>
          </a:xfrm>
        </p:spPr>
        <p:txBody>
          <a:bodyPr lIns="0" tIns="0" rIns="0" bIns="0" anchor="ctr" anchorCtr="1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1900" b="1" kern="12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24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8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3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7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2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6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1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5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34" name="Text Placeholder 4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71600" y="4132952"/>
            <a:ext cx="6400800" cy="268022"/>
          </a:xfrm>
        </p:spPr>
        <p:txBody>
          <a:bodyPr lIns="0" tIns="0" rIns="0" bIns="0" anchor="ctr" anchorCtr="1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Tx/>
              <a:buNone/>
              <a:defRPr lang="en-US" sz="19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5" name="Text Placeholder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371600" y="4597608"/>
            <a:ext cx="6400800" cy="191719"/>
          </a:xfrm>
        </p:spPr>
        <p:txBody>
          <a:bodyPr vert="horz" lIns="0" tIns="0" rIns="0" bIns="0" rtlCol="0" anchor="ctr" anchorCtr="1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Tx/>
              <a:buNone/>
              <a:defRPr lang="en-US" sz="13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marL="0" lv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6CA4B"/>
              </a:buClr>
              <a:buSzPct val="90000"/>
              <a:buFontTx/>
              <a:buNone/>
              <a:tabLst/>
            </a:pPr>
            <a:r>
              <a:rPr lang="en-US" dirty="0" smtClean="0"/>
              <a:t>Date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359766" y="1230313"/>
            <a:ext cx="8439461" cy="358775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229701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9702" y="5051765"/>
            <a:ext cx="8412480" cy="230833"/>
          </a:xfrm>
        </p:spPr>
        <p:txBody>
          <a:bodyPr vert="horz" wrap="square" lIns="84887" tIns="42444" rIns="84887" bIns="42444" rtlCol="0" anchor="b" anchorCtr="0">
            <a:noAutofit/>
          </a:bodyPr>
          <a:lstStyle>
            <a:lvl1pPr marL="0" indent="0" algn="l" defTabSz="747187">
              <a:lnSpc>
                <a:spcPct val="90000"/>
              </a:lnSpc>
              <a:spcBef>
                <a:spcPct val="50000"/>
              </a:spcBef>
              <a:buNone/>
              <a:defRPr lang="en-US" sz="1100" kern="1200" dirty="0" smtClean="0">
                <a:solidFill>
                  <a:srgbClr val="0E243E"/>
                </a:solidFill>
                <a:latin typeface="+mj-lt"/>
                <a:ea typeface="+mn-ea"/>
                <a:cs typeface="+mn-cs"/>
              </a:defRPr>
            </a:lvl1pPr>
            <a:lvl2pPr>
              <a:buFont typeface="Arial" pitchFamily="34" charset="0"/>
              <a:buNone/>
              <a:defRPr sz="1300"/>
            </a:lvl2pPr>
            <a:lvl3pPr>
              <a:buFont typeface="Arial" pitchFamily="34" charset="0"/>
              <a:buNone/>
              <a:defRPr sz="1300"/>
            </a:lvl3pPr>
            <a:lvl4pPr>
              <a:buFont typeface="Arial" pitchFamily="34" charset="0"/>
              <a:buNone/>
              <a:defRPr sz="1300"/>
            </a:lvl4pPr>
            <a:lvl5pPr>
              <a:buFont typeface="Arial" pitchFamily="34" charset="0"/>
              <a:buNone/>
              <a:defRPr sz="1300"/>
            </a:lvl5pPr>
          </a:lstStyle>
          <a:p>
            <a:pPr marL="212218" lvl="0" indent="-212218" algn="l" defTabSz="74718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4696110"/>
            <a:ext cx="8558698" cy="527594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29702" y="687917"/>
            <a:ext cx="4294673" cy="3683000"/>
          </a:xfrm>
        </p:spPr>
        <p:txBody>
          <a:bodyPr anchor="ctr" anchorCtr="0">
            <a:noAutofit/>
          </a:bodyPr>
          <a:lstStyle>
            <a:lvl1pPr marL="0" indent="0" algn="l" defTabSz="848874" rtl="0" eaLnBrk="1" latinLnBrk="0" hangingPunct="1">
              <a:lnSpc>
                <a:spcPct val="95000"/>
              </a:lnSpc>
              <a:spcBef>
                <a:spcPct val="0"/>
              </a:spcBef>
              <a:buFontTx/>
              <a:buNone/>
              <a:defRPr lang="en-US" sz="2200" b="0" kern="1200" spc="0" baseline="0" dirty="0" smtClean="0">
                <a:solidFill>
                  <a:srgbClr val="0E243E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Simple text goes here and can wrap to accommodate more lines of information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648200" y="929217"/>
            <a:ext cx="4114800" cy="3200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" name="Picture Placeholder 30"/>
          <p:cNvSpPr>
            <a:spLocks noGrp="1"/>
          </p:cNvSpPr>
          <p:nvPr>
            <p:ph type="pic" sz="quarter" idx="11" hasCustomPrompt="1"/>
          </p:nvPr>
        </p:nvSpPr>
        <p:spPr>
          <a:xfrm>
            <a:off x="4648200" y="929217"/>
            <a:ext cx="4114800" cy="32004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Autofit/>
          </a:bodyPr>
          <a:lstStyle>
            <a:lvl1pPr marL="212218" indent="-212218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chemeClr val="tx1"/>
              </a:buClr>
              <a:buSzPct val="90000"/>
              <a:buFontTx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2984501"/>
            <a:ext cx="8558698" cy="2239203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0177" y="4888939"/>
            <a:ext cx="8239332" cy="365922"/>
          </a:xfrm>
        </p:spPr>
        <p:txBody>
          <a:bodyPr wrap="square" anchor="b" anchorCtr="0">
            <a:spAutoFit/>
          </a:bodyPr>
          <a:lstStyle>
            <a:lvl1pPr marL="0" indent="0" algn="l" defTabSz="848874" rtl="0" eaLnBrk="1" latinLnBrk="0" hangingPunct="1">
              <a:lnSpc>
                <a:spcPct val="95000"/>
              </a:lnSpc>
              <a:spcBef>
                <a:spcPts val="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rgbClr val="0E243E"/>
                </a:solidFill>
                <a:latin typeface="+mj-lt"/>
                <a:ea typeface="+mn-ea"/>
                <a:cs typeface="+mn-cs"/>
              </a:defRPr>
            </a:lvl1pPr>
            <a:lvl2pPr marL="424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8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3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7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2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6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1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5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9702" y="1333501"/>
            <a:ext cx="8533299" cy="2941320"/>
          </a:xfrm>
        </p:spPr>
        <p:txBody>
          <a:bodyPr vert="horz" lIns="84887" tIns="42444" rIns="76399" bIns="42444" rtlCol="0" anchor="b" anchorCtr="0">
            <a:noAutofit/>
          </a:bodyPr>
          <a:lstStyle>
            <a:lvl1pPr marL="224949" indent="-224949" algn="l" defTabSz="84887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None/>
              <a:defRPr lang="en-US" sz="50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</a:t>
            </a:r>
            <a:br>
              <a:rPr lang="en-US" dirty="0" smtClean="0"/>
            </a:br>
            <a:r>
              <a:rPr lang="en-US" dirty="0" smtClean="0"/>
              <a:t>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087816"/>
            <a:ext cx="9144000" cy="382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marL="0" algn="ctr" defTabSz="848874" rtl="0" eaLnBrk="1" latinLnBrk="0" hangingPunct="1"/>
            <a:endParaRPr lang="en-US" sz="17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29701" y="2113235"/>
            <a:ext cx="4294674" cy="1342471"/>
          </a:xfrm>
        </p:spPr>
        <p:txBody>
          <a:bodyPr vert="horz" wrap="square" lIns="84887" tIns="42444" rIns="76399" bIns="42444" rtlCol="0" anchor="ctr" anchorCtr="0">
            <a:spAutoFit/>
          </a:bodyPr>
          <a:lstStyle>
            <a:lvl1pPr marL="0" indent="0" algn="l" defTabSz="84887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0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Telling Shared Experiences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24400" y="441325"/>
            <a:ext cx="4114800" cy="4686300"/>
          </a:xfrm>
        </p:spPr>
        <p:txBody>
          <a:bodyPr wrap="square" anchor="ctr" anchorCtr="0">
            <a:noAutofit/>
          </a:bodyPr>
          <a:lstStyle>
            <a:lvl1pPr marL="0" indent="0">
              <a:spcBef>
                <a:spcPts val="780"/>
              </a:spcBef>
              <a:buFontTx/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  <a:lvl2pPr>
              <a:defRPr sz="1900"/>
            </a:lvl2pPr>
            <a:lvl3pPr>
              <a:defRPr sz="19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en-US" dirty="0" smtClean="0"/>
              <a:t>Tell your story here</a:t>
            </a:r>
            <a:endParaRPr lang="en-US" dirty="0"/>
          </a:p>
        </p:txBody>
      </p:sp>
      <p:pic>
        <p:nvPicPr>
          <p:cNvPr id="6" name="Picture 5" descr="bkg_video.jpg"/>
          <p:cNvPicPr>
            <a:picLocks/>
          </p:cNvPicPr>
          <p:nvPr userDrawn="1"/>
        </p:nvPicPr>
        <p:blipFill>
          <a:blip r:embed="rId2" cstate="email"/>
          <a:srcRect t="43946" b="53665"/>
          <a:stretch>
            <a:fillRect/>
          </a:stretch>
        </p:blipFill>
        <p:spPr>
          <a:xfrm rot="5400000" flipV="1">
            <a:off x="2228850" y="2741574"/>
            <a:ext cx="4686300" cy="88982"/>
          </a:xfrm>
          <a:prstGeom prst="roundRect">
            <a:avLst>
              <a:gd name="adj" fmla="val 50000"/>
            </a:avLst>
          </a:prstGeom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kg_video_line pattern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9702" y="2159001"/>
            <a:ext cx="4418499" cy="749877"/>
          </a:xfrm>
        </p:spPr>
        <p:txBody>
          <a:bodyPr vert="horz" wrap="square" lIns="84887" tIns="42444" rIns="76399" bIns="42444" rtlCol="0" anchor="ctr" anchorCtr="0">
            <a:spAutoFit/>
          </a:bodyPr>
          <a:lstStyle>
            <a:lvl1pPr marL="0" indent="0" algn="l" defTabSz="848874" rtl="0" eaLnBrk="1" latinLnBrk="0" hangingPunct="1">
              <a:lnSpc>
                <a:spcPct val="80000"/>
              </a:lnSpc>
              <a:spcBef>
                <a:spcPts val="0"/>
              </a:spcBef>
              <a:buClr>
                <a:schemeClr val="tx1"/>
              </a:buClr>
              <a:buFont typeface="Ciscolight" pitchFamily="2" charset="0"/>
              <a:buNone/>
              <a:def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48874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Ciscolight" pitchFamily="2" charset="0"/>
              <a:buNone/>
              <a:tabLst/>
              <a:defRPr/>
            </a:pPr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24" name="Subtitle 2"/>
          <p:cNvSpPr txBox="1">
            <a:spLocks/>
          </p:cNvSpPr>
          <p:nvPr userDrawn="1"/>
        </p:nvSpPr>
        <p:spPr>
          <a:xfrm>
            <a:off x="229702" y="2919874"/>
            <a:ext cx="4418499" cy="280205"/>
          </a:xfrm>
          <a:prstGeom prst="rect">
            <a:avLst/>
          </a:prstGeom>
        </p:spPr>
        <p:txBody>
          <a:bodyPr vert="horz" wrap="square" lIns="84887" tIns="0" rIns="0" bIns="0" rtlCol="0" anchor="ctr" anchorCtr="0">
            <a:spAutoFit/>
          </a:bodyPr>
          <a:lstStyle>
            <a:lvl1pPr marL="0" indent="0" algn="ctr">
              <a:buNone/>
              <a:defRPr lang="en-US" sz="2000" b="1" kern="12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848874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Presenter Name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5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229702" y="3182106"/>
            <a:ext cx="4418499" cy="280205"/>
          </a:xfrm>
        </p:spPr>
        <p:txBody>
          <a:bodyPr wrap="square" lIns="84887" tIns="0" rIns="0" bIns="0" anchor="ctr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19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19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648200" y="1193800"/>
            <a:ext cx="4114800" cy="3200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1" name="Picture Placeholder 30"/>
          <p:cNvSpPr>
            <a:spLocks noGrp="1"/>
          </p:cNvSpPr>
          <p:nvPr>
            <p:ph type="pic" sz="quarter" idx="12" hasCustomPrompt="1"/>
          </p:nvPr>
        </p:nvSpPr>
        <p:spPr>
          <a:xfrm>
            <a:off x="4648200" y="1193800"/>
            <a:ext cx="4114800" cy="32004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Autofit/>
          </a:bodyPr>
          <a:lstStyle>
            <a:lvl1pPr marL="212218" indent="-212218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chemeClr val="tx1"/>
              </a:buClr>
              <a:buSzPct val="90000"/>
              <a:buFontTx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kg_text statement_16x9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37744" y="952500"/>
            <a:ext cx="8755128" cy="3348818"/>
          </a:xfrm>
          <a:effectLst/>
        </p:spPr>
        <p:txBody>
          <a:bodyPr anchor="b" anchorCtr="0">
            <a:noAutofit/>
          </a:bodyPr>
          <a:lstStyle>
            <a:lvl1pPr marL="212218" indent="-212218">
              <a:buFont typeface="Arial" pitchFamily="34" charset="0"/>
              <a:buNone/>
              <a:defRPr sz="5600" spc="0" baseline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 dirty="0" smtClean="0"/>
              <a:t>Click to edit Master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7716" y="4465754"/>
            <a:ext cx="8574685" cy="410165"/>
          </a:xfrm>
        </p:spPr>
        <p:txBody>
          <a:bodyPr vert="horz" lIns="84887" tIns="42444" rIns="84887" bIns="42444" rtlCol="0">
            <a:spAutoFit/>
          </a:bodyPr>
          <a:lstStyle>
            <a:lvl1pPr marL="0" indent="0">
              <a:spcBef>
                <a:spcPts val="0"/>
              </a:spcBef>
              <a:buNone/>
              <a:defRPr lang="en-US" sz="22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8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8" name="Rectangle 7"/>
          <p:cNvSpPr>
            <a:spLocks/>
          </p:cNvSpPr>
          <p:nvPr userDrawn="1"/>
        </p:nvSpPr>
        <p:spPr>
          <a:xfrm>
            <a:off x="1911096" y="357717"/>
            <a:ext cx="5320665" cy="4140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  <a:miter lim="800000"/>
          </a:ln>
          <a:effectLst>
            <a:outerShdw blurRad="190500" dist="127000" dir="2700000" algn="tl" rotWithShape="0">
              <a:prstClr val="black"/>
            </a:outerShdw>
          </a:effectLst>
        </p:spPr>
        <p:txBody>
          <a:bodyPr vert="horz" lIns="84887" tIns="42444" rIns="84887" bIns="42444" rtlCol="0" anchor="ctr" anchorCtr="0">
            <a:noAutofit/>
          </a:bodyPr>
          <a:lstStyle/>
          <a:p>
            <a:pPr marL="212218" indent="-212218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chemeClr val="tx1"/>
              </a:buClr>
              <a:buSzPct val="90000"/>
              <a:buFontTx/>
              <a:buNone/>
              <a:tabLst/>
            </a:pPr>
            <a:endParaRPr lang="en-US" sz="190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9" name="Picture Placeholder 30"/>
          <p:cNvSpPr>
            <a:spLocks noGrp="1"/>
          </p:cNvSpPr>
          <p:nvPr>
            <p:ph type="pic" sz="quarter" idx="11" hasCustomPrompt="1"/>
          </p:nvPr>
        </p:nvSpPr>
        <p:spPr>
          <a:xfrm>
            <a:off x="1911096" y="357717"/>
            <a:ext cx="5320665" cy="4140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/>
        </p:spPr>
        <p:txBody>
          <a:bodyPr vert="horz" lIns="84887" tIns="42444" rIns="84887" bIns="42444" rtlCol="0" anchor="ctr" anchorCtr="0">
            <a:noAutofit/>
          </a:bodyPr>
          <a:lstStyle>
            <a:lvl1pPr marL="212218" indent="-212218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chemeClr val="tx1"/>
              </a:buClr>
              <a:buSzPct val="90000"/>
              <a:buFontTx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377336" y="312262"/>
            <a:ext cx="4114800" cy="3200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2" name="Picture Placeholder 30"/>
          <p:cNvSpPr>
            <a:spLocks noGrp="1"/>
          </p:cNvSpPr>
          <p:nvPr>
            <p:ph type="pic" sz="quarter" idx="11" hasCustomPrompt="1"/>
          </p:nvPr>
        </p:nvSpPr>
        <p:spPr>
          <a:xfrm>
            <a:off x="377336" y="312262"/>
            <a:ext cx="4114800" cy="32004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Autofit/>
          </a:bodyPr>
          <a:lstStyle>
            <a:lvl1pPr marL="212218" indent="-212218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chemeClr val="tx1"/>
              </a:buClr>
              <a:buSzPct val="90000"/>
              <a:buFontTx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29707" y="3724722"/>
            <a:ext cx="8533297" cy="1340777"/>
          </a:xfrm>
        </p:spPr>
        <p:txBody>
          <a:bodyPr wrap="square" anchor="t">
            <a:spAutoFit/>
          </a:bodyPr>
          <a:lstStyle>
            <a:lvl1pPr marL="0" marR="0" indent="0" algn="l" defTabSz="848874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Large photo </a:t>
            </a:r>
            <a:br>
              <a:rPr lang="en-US" dirty="0" smtClean="0"/>
            </a:br>
            <a:r>
              <a:rPr lang="en-US" dirty="0" smtClean="0"/>
              <a:t>caption here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5105400" y="508000"/>
            <a:ext cx="3657600" cy="4572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5105400" y="508000"/>
            <a:ext cx="3657600" cy="45720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9702" y="444500"/>
            <a:ext cx="4647099" cy="4699000"/>
          </a:xfrm>
        </p:spPr>
        <p:txBody>
          <a:bodyPr wrap="square"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kg_video 16x9.jpg"/>
          <p:cNvPicPr>
            <a:picLocks noChangeAspect="1"/>
          </p:cNvPicPr>
          <p:nvPr userDrawn="1"/>
        </p:nvPicPr>
        <p:blipFill>
          <a:blip r:embed="rId2"/>
          <a:srcRect t="22342" b="22899"/>
          <a:stretch>
            <a:fillRect/>
          </a:stretch>
        </p:blipFill>
        <p:spPr>
          <a:xfrm>
            <a:off x="320040" y="2540000"/>
            <a:ext cx="8503920" cy="2910417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>
          <a:xfrm>
            <a:off x="0" y="2492051"/>
            <a:ext cx="9144000" cy="298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marL="0" algn="ctr" defTabSz="848874" rtl="0" eaLnBrk="1" latinLnBrk="0" hangingPunct="1"/>
            <a:endParaRPr lang="en-US" sz="17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3794" y="0"/>
            <a:ext cx="8541607" cy="2751667"/>
          </a:xfrm>
        </p:spPr>
        <p:txBody>
          <a:bodyPr vert="horz" lIns="84887" tIns="42444" rIns="76399" bIns="42444" rtlCol="0" anchor="b" anchorCtr="0">
            <a:noAutofit/>
          </a:bodyPr>
          <a:lstStyle>
            <a:lvl1pPr marL="0" indent="0" algn="l" defTabSz="84887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None/>
              <a:defRPr lang="en-US" sz="50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1.94444E-6 -0.48102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3668713" y="259291"/>
            <a:ext cx="3268136" cy="221721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3668991" y="259291"/>
            <a:ext cx="3267861" cy="22172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34963" y="259291"/>
            <a:ext cx="3258612" cy="221721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49401" y="259291"/>
            <a:ext cx="3272751" cy="22172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7011988" y="259295"/>
            <a:ext cx="1806574" cy="109008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6983413" y="259295"/>
            <a:ext cx="1828800" cy="109008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334964" y="2524126"/>
            <a:ext cx="2501965" cy="288244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349399" y="2524127"/>
            <a:ext cx="2516104" cy="288244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2911476" y="2524126"/>
            <a:ext cx="4025374" cy="288244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2908334" y="2524127"/>
            <a:ext cx="4028516" cy="288244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7011988" y="1403049"/>
            <a:ext cx="1806574" cy="286846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6983413" y="1397000"/>
            <a:ext cx="1828800" cy="2874508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7011988" y="4319136"/>
            <a:ext cx="1806574" cy="108743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6983413" y="4319136"/>
            <a:ext cx="1828800" cy="1087438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marL="0" algn="r" defTabSz="756029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320040" y="190500"/>
            <a:ext cx="8503920" cy="505968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4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20040" y="190500"/>
            <a:ext cx="8503920" cy="505968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lIns="84887" tIns="42444" rIns="84887" bIns="42444" rtlCol="0" anchor="ctr" anchorCtr="0">
            <a:normAutofit/>
          </a:bodyPr>
          <a:lstStyle>
            <a:lvl1pPr marL="0" indent="0" algn="ctr" defTabSz="848874" rtl="0" eaLnBrk="1" latinLnBrk="0" hangingPunct="1">
              <a:lnSpc>
                <a:spcPct val="95000"/>
              </a:lnSpc>
              <a:spcBef>
                <a:spcPts val="1337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9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71500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Full bleed image placeholder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bkg_video_line pattern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4" name="Media Placeholder 39"/>
          <p:cNvSpPr>
            <a:spLocks noGrp="1"/>
          </p:cNvSpPr>
          <p:nvPr>
            <p:ph type="media" sz="quarter" idx="12" hasCustomPrompt="1"/>
          </p:nvPr>
        </p:nvSpPr>
        <p:spPr>
          <a:xfrm>
            <a:off x="2773515" y="423333"/>
            <a:ext cx="5394960" cy="4497917"/>
          </a:xfrm>
          <a:solidFill>
            <a:srgbClr val="0E243E"/>
          </a:solidFill>
          <a:ln>
            <a:noFill/>
          </a:ln>
          <a:effectLst>
            <a:outerShdw blurRad="254000" dist="127000" dir="2700000" algn="tl" rotWithShape="0">
              <a:prstClr val="black">
                <a:alpha val="60000"/>
              </a:prstClr>
            </a:outerShdw>
          </a:effectLst>
        </p:spPr>
        <p:txBody>
          <a:bodyPr vert="horz" lIns="59425" tIns="29712" rIns="59425" bIns="29712" rtlCol="0" anchor="ctr">
            <a:normAutofit/>
          </a:bodyPr>
          <a:lstStyle>
            <a:lvl1pPr marL="0" indent="0" algn="ctr" defTabSz="594241" rtl="0" eaLnBrk="1" latinLnBrk="0" hangingPunct="1">
              <a:lnSpc>
                <a:spcPct val="95000"/>
              </a:lnSpc>
              <a:spcBef>
                <a:spcPts val="936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200" kern="1200" baseline="0" smtClean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video</a:t>
            </a:r>
            <a:endParaRPr lang="en-US" dirty="0"/>
          </a:p>
        </p:txBody>
      </p:sp>
      <p:grpSp>
        <p:nvGrpSpPr>
          <p:cNvPr id="19" name="Group 38"/>
          <p:cNvGrpSpPr>
            <a:grpSpLocks noChangeAspect="1"/>
          </p:cNvGrpSpPr>
          <p:nvPr userDrawn="1"/>
        </p:nvGrpSpPr>
        <p:grpSpPr>
          <a:xfrm>
            <a:off x="341319" y="5103813"/>
            <a:ext cx="594557" cy="349250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21" name="Rectangle 20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mage fill v2.jpg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 userDrawn="1"/>
        </p:nvSpPr>
        <p:spPr bwMode="black">
          <a:xfrm>
            <a:off x="4222608" y="4816737"/>
            <a:ext cx="72885" cy="3068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9" name="Freeform 18"/>
          <p:cNvSpPr>
            <a:spLocks/>
          </p:cNvSpPr>
          <p:nvPr userDrawn="1"/>
        </p:nvSpPr>
        <p:spPr bwMode="black">
          <a:xfrm>
            <a:off x="4647204" y="4809100"/>
            <a:ext cx="211026" cy="32381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0" name="Freeform 19"/>
          <p:cNvSpPr>
            <a:spLocks/>
          </p:cNvSpPr>
          <p:nvPr userDrawn="1"/>
        </p:nvSpPr>
        <p:spPr bwMode="black">
          <a:xfrm>
            <a:off x="3917510" y="4809100"/>
            <a:ext cx="211026" cy="32381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 noEditPoints="1"/>
          </p:cNvSpPr>
          <p:nvPr userDrawn="1"/>
        </p:nvSpPr>
        <p:spPr bwMode="black">
          <a:xfrm>
            <a:off x="4934504" y="4809100"/>
            <a:ext cx="289844" cy="32381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 userDrawn="1"/>
        </p:nvSpPr>
        <p:spPr bwMode="black">
          <a:xfrm>
            <a:off x="4389563" y="4809100"/>
            <a:ext cx="188992" cy="32381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/>
          </p:cNvSpPr>
          <p:nvPr userDrawn="1"/>
        </p:nvSpPr>
        <p:spPr bwMode="black">
          <a:xfrm>
            <a:off x="3772587" y="4381901"/>
            <a:ext cx="68647" cy="15766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 userDrawn="1"/>
        </p:nvSpPr>
        <p:spPr bwMode="black">
          <a:xfrm>
            <a:off x="3964968" y="4276165"/>
            <a:ext cx="68647" cy="26339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 userDrawn="1"/>
        </p:nvSpPr>
        <p:spPr bwMode="black">
          <a:xfrm>
            <a:off x="4153962" y="4130778"/>
            <a:ext cx="68647" cy="485255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 userDrawn="1"/>
        </p:nvSpPr>
        <p:spPr bwMode="black">
          <a:xfrm>
            <a:off x="4346342" y="4276166"/>
            <a:ext cx="68647" cy="26339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 userDrawn="1"/>
        </p:nvSpPr>
        <p:spPr bwMode="black">
          <a:xfrm>
            <a:off x="4534486" y="4381902"/>
            <a:ext cx="72885" cy="157660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 userDrawn="1"/>
        </p:nvSpPr>
        <p:spPr bwMode="black">
          <a:xfrm>
            <a:off x="4726869" y="4276166"/>
            <a:ext cx="69494" cy="26339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 userDrawn="1"/>
        </p:nvSpPr>
        <p:spPr bwMode="black">
          <a:xfrm>
            <a:off x="4919252" y="4130779"/>
            <a:ext cx="69494" cy="485254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 userDrawn="1"/>
        </p:nvSpPr>
        <p:spPr bwMode="black">
          <a:xfrm>
            <a:off x="5108242" y="4276166"/>
            <a:ext cx="69494" cy="26339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 userDrawn="1"/>
        </p:nvSpPr>
        <p:spPr bwMode="black">
          <a:xfrm>
            <a:off x="5300624" y="4381902"/>
            <a:ext cx="69494" cy="157660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33" dur="7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35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first slide_16x9 v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73" name="Freeform 72"/>
          <p:cNvSpPr>
            <a:spLocks noChangeAspect="1"/>
          </p:cNvSpPr>
          <p:nvPr userDrawn="1"/>
        </p:nvSpPr>
        <p:spPr bwMode="black">
          <a:xfrm>
            <a:off x="7729033" y="2029478"/>
            <a:ext cx="110576" cy="41910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004" y="2381250"/>
            <a:ext cx="2391967" cy="624326"/>
          </a:xfrm>
          <a:prstGeom prst="rect">
            <a:avLst/>
          </a:prstGeom>
          <a:noFill/>
        </p:spPr>
        <p:txBody>
          <a:bodyPr wrap="none" lIns="84887" tIns="42444" rIns="84887" bIns="42444" rtlCol="0">
            <a:spAutoFit/>
          </a:bodyPr>
          <a:lstStyle/>
          <a:p>
            <a:pPr algn="l" defTabSz="848874" rtl="0"/>
            <a:r>
              <a:rPr lang="en-US" sz="3500" kern="1200" dirty="0">
                <a:solidFill>
                  <a:srgbClr val="FFFFFF"/>
                </a:solidFill>
                <a:latin typeface="+mj-lt"/>
                <a:ea typeface="+mn-ea"/>
                <a:cs typeface="+mn-cs"/>
              </a:rPr>
              <a:t>Thank you.</a:t>
            </a:r>
          </a:p>
        </p:txBody>
      </p:sp>
      <p:sp>
        <p:nvSpPr>
          <p:cNvPr id="33" name="Freeform 32"/>
          <p:cNvSpPr>
            <a:spLocks noChangeAspect="1" noEditPoints="1"/>
          </p:cNvSpPr>
          <p:nvPr userDrawn="1"/>
        </p:nvSpPr>
        <p:spPr bwMode="black">
          <a:xfrm>
            <a:off x="7453815" y="2872317"/>
            <a:ext cx="460386" cy="514350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4" name="Rectangle 33"/>
          <p:cNvSpPr>
            <a:spLocks noChangeAspect="1" noChangeArrowheads="1"/>
          </p:cNvSpPr>
          <p:nvPr userDrawn="1"/>
        </p:nvSpPr>
        <p:spPr bwMode="black">
          <a:xfrm>
            <a:off x="6326091" y="2882896"/>
            <a:ext cx="116148" cy="488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3" name="Freeform 62"/>
          <p:cNvSpPr>
            <a:spLocks noChangeAspect="1"/>
          </p:cNvSpPr>
          <p:nvPr userDrawn="1"/>
        </p:nvSpPr>
        <p:spPr bwMode="black">
          <a:xfrm>
            <a:off x="6998698" y="2872317"/>
            <a:ext cx="335193" cy="514350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ChangeAspect="1"/>
          </p:cNvSpPr>
          <p:nvPr userDrawn="1"/>
        </p:nvSpPr>
        <p:spPr bwMode="black">
          <a:xfrm>
            <a:off x="5842781" y="2872317"/>
            <a:ext cx="335193" cy="514350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5" name="Freeform 64"/>
          <p:cNvSpPr>
            <a:spLocks noChangeAspect="1"/>
          </p:cNvSpPr>
          <p:nvPr userDrawn="1"/>
        </p:nvSpPr>
        <p:spPr bwMode="black">
          <a:xfrm>
            <a:off x="6590566" y="2872317"/>
            <a:ext cx="300194" cy="514350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6" name="Freeform 65"/>
          <p:cNvSpPr>
            <a:spLocks noChangeAspect="1"/>
          </p:cNvSpPr>
          <p:nvPr userDrawn="1"/>
        </p:nvSpPr>
        <p:spPr bwMode="black">
          <a:xfrm>
            <a:off x="5613207" y="2196974"/>
            <a:ext cx="107829" cy="247650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7" name="Freeform 66"/>
          <p:cNvSpPr>
            <a:spLocks noChangeAspect="1"/>
          </p:cNvSpPr>
          <p:nvPr userDrawn="1"/>
        </p:nvSpPr>
        <p:spPr bwMode="black">
          <a:xfrm>
            <a:off x="5917960" y="2029476"/>
            <a:ext cx="109227" cy="41910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8" name="Freeform 67"/>
          <p:cNvSpPr>
            <a:spLocks noChangeAspect="1"/>
          </p:cNvSpPr>
          <p:nvPr userDrawn="1"/>
        </p:nvSpPr>
        <p:spPr bwMode="black">
          <a:xfrm>
            <a:off x="6217346" y="1799167"/>
            <a:ext cx="108695" cy="76835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9" name="Freeform 68"/>
          <p:cNvSpPr>
            <a:spLocks noChangeAspect="1"/>
          </p:cNvSpPr>
          <p:nvPr userDrawn="1"/>
        </p:nvSpPr>
        <p:spPr bwMode="black">
          <a:xfrm>
            <a:off x="6522099" y="2029478"/>
            <a:ext cx="109226" cy="41910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0" name="Freeform 69"/>
          <p:cNvSpPr>
            <a:spLocks noChangeAspect="1"/>
          </p:cNvSpPr>
          <p:nvPr userDrawn="1"/>
        </p:nvSpPr>
        <p:spPr bwMode="black">
          <a:xfrm>
            <a:off x="6820141" y="2196974"/>
            <a:ext cx="114486" cy="247650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1" name="Freeform 70"/>
          <p:cNvSpPr>
            <a:spLocks noChangeAspect="1"/>
          </p:cNvSpPr>
          <p:nvPr userDrawn="1"/>
        </p:nvSpPr>
        <p:spPr bwMode="black">
          <a:xfrm>
            <a:off x="7124896" y="2029478"/>
            <a:ext cx="110576" cy="41910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2" name="Freeform 71"/>
          <p:cNvSpPr>
            <a:spLocks noChangeAspect="1"/>
          </p:cNvSpPr>
          <p:nvPr userDrawn="1"/>
        </p:nvSpPr>
        <p:spPr bwMode="black">
          <a:xfrm>
            <a:off x="7429652" y="1799168"/>
            <a:ext cx="110037" cy="76835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4" name="Freeform 73"/>
          <p:cNvSpPr>
            <a:spLocks noChangeAspect="1"/>
          </p:cNvSpPr>
          <p:nvPr userDrawn="1"/>
        </p:nvSpPr>
        <p:spPr bwMode="black">
          <a:xfrm>
            <a:off x="8033788" y="2196974"/>
            <a:ext cx="109161" cy="247650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59436" tIns="29718" rIns="59436" bIns="29718"/>
          <a:lstStyle/>
          <a:p>
            <a:endParaRPr lang="en-US" dirty="0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19" grpId="0"/>
      <p:bldP spid="33" grpId="0" animBg="1"/>
      <p:bldP spid="34" grpId="0" animBg="1"/>
      <p:bldP spid="63" grpId="0" animBg="1"/>
      <p:bldP spid="64" grpId="0" animBg="1"/>
      <p:bldP spid="65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4" grpId="0" animBg="1"/>
      <p:bldP spid="74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kg_video 16x9.jpg"/>
          <p:cNvPicPr>
            <a:picLocks noChangeAspect="1"/>
          </p:cNvPicPr>
          <p:nvPr userDrawn="1"/>
        </p:nvPicPr>
        <p:blipFill>
          <a:blip r:embed="rId2"/>
          <a:srcRect t="49224" b="22899"/>
          <a:stretch>
            <a:fillRect/>
          </a:stretch>
        </p:blipFill>
        <p:spPr>
          <a:xfrm>
            <a:off x="320040" y="3968750"/>
            <a:ext cx="8503920" cy="1481667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>
          <a:xfrm>
            <a:off x="0" y="2517099"/>
            <a:ext cx="9144000" cy="1464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marL="0" algn="ctr" defTabSz="848874" rtl="0" eaLnBrk="1" latinLnBrk="0" hangingPunct="1"/>
            <a:endParaRPr lang="en-US" sz="17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8" y="952504"/>
            <a:ext cx="8617807" cy="2693341"/>
          </a:xfrm>
        </p:spPr>
        <p:txBody>
          <a:bodyPr vert="horz" lIns="84887" tIns="42444" rIns="76399" bIns="42444" rtlCol="0" anchor="b" anchorCtr="0">
            <a:noAutofit/>
          </a:bodyPr>
          <a:lstStyle>
            <a:lvl1pPr marL="0" indent="0" algn="l" defTabSz="84887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None/>
              <a:defRPr lang="en-US" sz="50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3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29702" y="1120140"/>
            <a:ext cx="8578850" cy="376936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2000">
                <a:solidFill>
                  <a:srgbClr val="0E243E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2pPr>
            <a:lvl3pPr>
              <a:spcBef>
                <a:spcPts val="780"/>
              </a:spcBef>
              <a:defRPr sz="1400">
                <a:solidFill>
                  <a:srgbClr val="0E243E"/>
                </a:solidFill>
                <a:latin typeface="+mj-lt"/>
              </a:defRPr>
            </a:lvl3pPr>
            <a:lvl4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4pPr>
            <a:lvl5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9702" y="5051765"/>
            <a:ext cx="8412480" cy="230833"/>
          </a:xfrm>
        </p:spPr>
        <p:txBody>
          <a:bodyPr vert="horz" wrap="square" lIns="84887" tIns="42444" rIns="84887" bIns="42444" rtlCol="0" anchor="b" anchorCtr="0">
            <a:noAutofit/>
          </a:bodyPr>
          <a:lstStyle>
            <a:lvl1pPr marL="0" indent="0" algn="l" defTabSz="747187">
              <a:lnSpc>
                <a:spcPct val="90000"/>
              </a:lnSpc>
              <a:spcBef>
                <a:spcPct val="50000"/>
              </a:spcBef>
              <a:buNone/>
              <a:defRPr lang="en-US" sz="1100" kern="1200" dirty="0" smtClean="0">
                <a:solidFill>
                  <a:srgbClr val="0E243E"/>
                </a:solidFill>
                <a:latin typeface="+mj-lt"/>
                <a:ea typeface="+mn-ea"/>
                <a:cs typeface="+mn-cs"/>
              </a:defRPr>
            </a:lvl1pPr>
            <a:lvl2pPr>
              <a:buFont typeface="Arial" pitchFamily="34" charset="0"/>
              <a:buNone/>
              <a:defRPr sz="1300"/>
            </a:lvl2pPr>
            <a:lvl3pPr>
              <a:buFont typeface="Arial" pitchFamily="34" charset="0"/>
              <a:buNone/>
              <a:defRPr sz="1300"/>
            </a:lvl3pPr>
            <a:lvl4pPr>
              <a:buFont typeface="Arial" pitchFamily="34" charset="0"/>
              <a:buNone/>
              <a:defRPr sz="1300"/>
            </a:lvl4pPr>
            <a:lvl5pPr>
              <a:buFont typeface="Arial" pitchFamily="34" charset="0"/>
              <a:buNone/>
              <a:defRPr sz="1300"/>
            </a:lvl5pPr>
          </a:lstStyle>
          <a:p>
            <a:pPr marL="212218" lvl="0" indent="-212218" algn="l" defTabSz="74718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Without Multi-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049630"/>
            <a:ext cx="91440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marL="0" algn="ctr" defTabSz="848874" rtl="0" eaLnBrk="1" latinLnBrk="0" hangingPunct="1"/>
            <a:endParaRPr lang="en-US" sz="1700" kern="1200" dirty="0" smtClean="0">
              <a:solidFill>
                <a:srgbClr val="0E243E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3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29702" y="1120140"/>
            <a:ext cx="8578850" cy="376936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2000">
                <a:solidFill>
                  <a:srgbClr val="0E243E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2pPr>
            <a:lvl3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3pPr>
            <a:lvl4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4pPr>
            <a:lvl5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9702" y="5051765"/>
            <a:ext cx="8412480" cy="230833"/>
          </a:xfrm>
        </p:spPr>
        <p:txBody>
          <a:bodyPr vert="horz" wrap="square" lIns="84887" tIns="42444" rIns="84887" bIns="42444" rtlCol="0" anchor="b" anchorCtr="0">
            <a:noAutofit/>
          </a:bodyPr>
          <a:lstStyle>
            <a:lvl1pPr marL="0" indent="0" algn="l" defTabSz="747187">
              <a:lnSpc>
                <a:spcPct val="90000"/>
              </a:lnSpc>
              <a:spcBef>
                <a:spcPct val="50000"/>
              </a:spcBef>
              <a:buNone/>
              <a:defRPr lang="en-US" sz="1100" kern="1200" dirty="0" smtClean="0">
                <a:solidFill>
                  <a:srgbClr val="0E243E"/>
                </a:solidFill>
                <a:latin typeface="+mj-lt"/>
                <a:ea typeface="+mn-ea"/>
                <a:cs typeface="+mn-cs"/>
              </a:defRPr>
            </a:lvl1pPr>
            <a:lvl2pPr>
              <a:buFont typeface="Arial" pitchFamily="34" charset="0"/>
              <a:buNone/>
              <a:defRPr sz="1300"/>
            </a:lvl2pPr>
            <a:lvl3pPr>
              <a:buFont typeface="Arial" pitchFamily="34" charset="0"/>
              <a:buNone/>
              <a:defRPr sz="1300"/>
            </a:lvl3pPr>
            <a:lvl4pPr>
              <a:buFont typeface="Arial" pitchFamily="34" charset="0"/>
              <a:buNone/>
              <a:defRPr sz="1300"/>
            </a:lvl4pPr>
            <a:lvl5pPr>
              <a:buFont typeface="Arial" pitchFamily="34" charset="0"/>
              <a:buNone/>
              <a:defRPr sz="1300"/>
            </a:lvl5pPr>
          </a:lstStyle>
          <a:p>
            <a:pPr marL="212218" lvl="0" indent="-212218" algn="l" defTabSz="74718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gradien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049630"/>
            <a:ext cx="9144000" cy="444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algn="ctr"/>
            <a:endParaRPr lang="en-US" dirty="0" smtClean="0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476501"/>
            <a:ext cx="9144000" cy="32385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  <a:alpha val="0"/>
                </a:schemeClr>
              </a:gs>
              <a:gs pos="100000">
                <a:srgbClr val="00519A">
                  <a:alpha val="90000"/>
                </a:srgb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436" tIns="29718" rIns="59436" bIns="29718" rtlCol="0" anchor="ctr"/>
          <a:lstStyle/>
          <a:p>
            <a:pPr marL="0" algn="ctr" defTabSz="594360" rtl="0" eaLnBrk="1" latinLnBrk="0" hangingPunct="1"/>
            <a:endParaRPr lang="en-US" sz="1200" kern="1200" dirty="0" smtClean="0">
              <a:gradFill>
                <a:gsLst>
                  <a:gs pos="0">
                    <a:srgbClr val="00519A"/>
                  </a:gs>
                  <a:gs pos="100000">
                    <a:srgbClr val="003882"/>
                  </a:gs>
                </a:gsLst>
                <a:lin ang="4800000" scaled="0"/>
              </a:gra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3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29702" y="1120140"/>
            <a:ext cx="8578850" cy="376936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2000">
                <a:solidFill>
                  <a:schemeClr val="bg1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>
                <a:solidFill>
                  <a:schemeClr val="bg1"/>
                </a:solidFill>
                <a:latin typeface="+mj-lt"/>
              </a:defRPr>
            </a:lvl2pPr>
            <a:lvl3pPr>
              <a:spcBef>
                <a:spcPts val="780"/>
              </a:spcBef>
              <a:defRPr>
                <a:solidFill>
                  <a:schemeClr val="bg1"/>
                </a:solidFill>
                <a:latin typeface="+mj-lt"/>
              </a:defRPr>
            </a:lvl3pPr>
            <a:lvl4pPr>
              <a:spcBef>
                <a:spcPts val="780"/>
              </a:spcBef>
              <a:defRPr>
                <a:solidFill>
                  <a:schemeClr val="bg1"/>
                </a:solidFill>
                <a:latin typeface="+mj-lt"/>
              </a:defRPr>
            </a:lvl4pPr>
            <a:lvl5pPr>
              <a:spcBef>
                <a:spcPts val="780"/>
              </a:spcBef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9702" y="5051765"/>
            <a:ext cx="8412480" cy="230833"/>
          </a:xfrm>
        </p:spPr>
        <p:txBody>
          <a:bodyPr vert="horz" wrap="square" lIns="84887" tIns="42444" rIns="84887" bIns="42444" rtlCol="0" anchor="b" anchorCtr="0">
            <a:noAutofit/>
          </a:bodyPr>
          <a:lstStyle>
            <a:lvl1pPr marL="0" indent="0" algn="l" defTabSz="747187">
              <a:lnSpc>
                <a:spcPct val="90000"/>
              </a:lnSpc>
              <a:spcBef>
                <a:spcPct val="50000"/>
              </a:spcBef>
              <a:buNone/>
              <a:defRPr lang="en-US" sz="11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buFont typeface="Arial" pitchFamily="34" charset="0"/>
              <a:buNone/>
              <a:defRPr sz="1300"/>
            </a:lvl2pPr>
            <a:lvl3pPr>
              <a:buFont typeface="Arial" pitchFamily="34" charset="0"/>
              <a:buNone/>
              <a:defRPr sz="1300"/>
            </a:lvl3pPr>
            <a:lvl4pPr>
              <a:buFont typeface="Arial" pitchFamily="34" charset="0"/>
              <a:buNone/>
              <a:defRPr sz="1300"/>
            </a:lvl4pPr>
            <a:lvl5pPr>
              <a:buFont typeface="Arial" pitchFamily="34" charset="0"/>
              <a:buNone/>
              <a:defRPr sz="1300"/>
            </a:lvl5pPr>
          </a:lstStyle>
          <a:p>
            <a:pPr marL="212218" lvl="0" indent="-212218" algn="l" defTabSz="74718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Source: Placeholder for Notes Is 12 Points</a:t>
            </a: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229704" y="1116456"/>
            <a:ext cx="4122425" cy="4154046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1700">
                <a:solidFill>
                  <a:srgbClr val="0E243E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 sz="1300">
                <a:solidFill>
                  <a:srgbClr val="0E243E"/>
                </a:solidFill>
                <a:latin typeface="+mj-lt"/>
              </a:defRPr>
            </a:lvl2pPr>
            <a:lvl3pPr>
              <a:spcBef>
                <a:spcPts val="780"/>
              </a:spcBef>
              <a:defRPr sz="1100">
                <a:solidFill>
                  <a:srgbClr val="0E243E"/>
                </a:solidFill>
                <a:latin typeface="+mj-lt"/>
              </a:defRPr>
            </a:lvl3pPr>
            <a:lvl4pPr>
              <a:spcBef>
                <a:spcPts val="780"/>
              </a:spcBef>
              <a:defRPr sz="1000">
                <a:solidFill>
                  <a:srgbClr val="0E243E"/>
                </a:solidFill>
                <a:latin typeface="+mj-lt"/>
              </a:defRPr>
            </a:lvl4pPr>
            <a:lvl5pPr>
              <a:spcBef>
                <a:spcPts val="780"/>
              </a:spcBef>
              <a:defRPr sz="1000">
                <a:solidFill>
                  <a:srgbClr val="0E243E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116456"/>
            <a:ext cx="4122425" cy="4154046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1700">
                <a:solidFill>
                  <a:srgbClr val="0E243E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 sz="1300">
                <a:solidFill>
                  <a:srgbClr val="0E243E"/>
                </a:solidFill>
                <a:latin typeface="+mj-lt"/>
              </a:defRPr>
            </a:lvl2pPr>
            <a:lvl3pPr>
              <a:spcBef>
                <a:spcPts val="780"/>
              </a:spcBef>
              <a:defRPr sz="1100">
                <a:solidFill>
                  <a:srgbClr val="0E243E"/>
                </a:solidFill>
                <a:latin typeface="+mj-lt"/>
              </a:defRPr>
            </a:lvl3pPr>
            <a:lvl4pPr>
              <a:spcBef>
                <a:spcPts val="780"/>
              </a:spcBef>
              <a:defRPr sz="1000">
                <a:solidFill>
                  <a:srgbClr val="0E243E"/>
                </a:solidFill>
                <a:latin typeface="+mj-lt"/>
              </a:defRPr>
            </a:lvl4pPr>
            <a:lvl5pPr>
              <a:spcBef>
                <a:spcPts val="780"/>
              </a:spcBef>
              <a:defRPr sz="1000">
                <a:solidFill>
                  <a:srgbClr val="0E243E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29701" y="317503"/>
            <a:ext cx="8588861" cy="741179"/>
          </a:xfrm>
          <a:prstGeom prst="rect">
            <a:avLst/>
          </a:prstGeo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5087816"/>
            <a:ext cx="9144000" cy="382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87" tIns="42444" rIns="84887" bIns="42444" rtlCol="0" anchor="ctr"/>
          <a:lstStyle/>
          <a:p>
            <a:pPr marL="0" algn="ctr" defTabSz="848874" rtl="0" eaLnBrk="1" latinLnBrk="0" hangingPunct="1"/>
            <a:endParaRPr lang="en-US" sz="17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9" name="Rounded Rectangle 8"/>
          <p:cNvSpPr/>
          <p:nvPr userDrawn="1"/>
        </p:nvSpPr>
        <p:spPr>
          <a:xfrm>
            <a:off x="4607040" y="1135724"/>
            <a:ext cx="4216920" cy="3994994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519A"/>
              </a:gs>
              <a:gs pos="100000">
                <a:srgbClr val="00193A"/>
              </a:gs>
            </a:gsLst>
            <a:lin ang="3600000" scaled="0"/>
          </a:gradFill>
          <a:ln w="12700">
            <a:noFill/>
          </a:ln>
          <a:effectLst>
            <a:outerShdw blurRad="190500" dist="88900" dir="2700000" algn="ctr" rotWithShape="0">
              <a:srgbClr val="000000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436" tIns="29718" rIns="59436" bIns="29718" rtlCol="0" anchor="ctr"/>
          <a:lstStyle/>
          <a:p>
            <a:pPr marL="0" algn="ctr" defTabSz="594360" rtl="0" eaLnBrk="1" latinLnBrk="0" hangingPunct="1">
              <a:lnSpc>
                <a:spcPct val="95000"/>
              </a:lnSpc>
              <a:spcBef>
                <a:spcPts val="780"/>
              </a:spcBef>
            </a:pPr>
            <a:endParaRPr lang="en-US" sz="12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8" y="1116457"/>
            <a:ext cx="4103687" cy="4090546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780"/>
              </a:spcBef>
              <a:defRPr sz="2000">
                <a:solidFill>
                  <a:srgbClr val="0E243E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2pPr>
            <a:lvl3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3pPr>
            <a:lvl4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4pPr>
            <a:lvl5pPr>
              <a:spcBef>
                <a:spcPts val="780"/>
              </a:spcBef>
              <a:defRPr>
                <a:solidFill>
                  <a:srgbClr val="0E243E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689895" y="1233294"/>
            <a:ext cx="4025481" cy="3402206"/>
          </a:xfrm>
        </p:spPr>
        <p:txBody>
          <a:bodyPr vert="horz" lIns="59436" tIns="29718" rIns="0" bIns="29718" rtlCol="0">
            <a:noAutofit/>
          </a:bodyPr>
          <a:lstStyle>
            <a:lvl1pPr marL="154781" indent="-154781" algn="l" defTabSz="848874" rtl="0" eaLnBrk="1" latinLnBrk="0" hangingPunct="1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  <a:defRPr lang="en-US" sz="2200" b="1" kern="1200" spc="0" baseline="0" dirty="0" smtClean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marL="106109" indent="-106109" algn="l" defTabSz="848874" rtl="0" eaLnBrk="1" latinLnBrk="0" hangingPunct="1">
              <a:defRPr lang="en-US" sz="19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06109" indent="-106109" algn="l" defTabSz="848874" rtl="0" eaLnBrk="1" latinLnBrk="0" hangingPunct="1">
              <a:defRPr lang="en-US" sz="19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06109" indent="-106109" algn="l" defTabSz="848874" rtl="0" eaLnBrk="1" latinLnBrk="0" hangingPunct="1">
              <a:defRPr lang="en-US" sz="19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06109" indent="-106109" algn="l" defTabSz="848874" rtl="0" eaLnBrk="1" latinLnBrk="0" hangingPunct="1">
              <a:defRPr lang="en-US" sz="19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marL="114538" lvl="0" indent="-114538" algn="l" defTabSz="594360" rtl="0" eaLnBrk="1" latinLnBrk="0" hangingPunct="1">
              <a:lnSpc>
                <a:spcPct val="95000"/>
              </a:lnSpc>
              <a:spcBef>
                <a:spcPts val="390"/>
              </a:spcBef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“This is the sample pull quote.”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29701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860758" y="4769530"/>
            <a:ext cx="3962400" cy="277436"/>
          </a:xfrm>
        </p:spPr>
        <p:txBody>
          <a:bodyPr anchor="b" anchorCtr="0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endParaRPr lang="en-US" dirty="0"/>
          </a:p>
        </p:txBody>
      </p:sp>
      <p:pic>
        <p:nvPicPr>
          <p:cNvPr id="17" name="Picture 16" descr="bkg_video.jpg"/>
          <p:cNvPicPr>
            <a:picLocks noChangeAspect="1"/>
          </p:cNvPicPr>
          <p:nvPr userDrawn="1"/>
        </p:nvPicPr>
        <p:blipFill>
          <a:blip r:embed="rId2" cstate="email"/>
          <a:srcRect t="43946" b="53665"/>
          <a:stretch>
            <a:fillRect/>
          </a:stretch>
        </p:blipFill>
        <p:spPr>
          <a:xfrm rot="5400000" flipV="1">
            <a:off x="2503170" y="3093682"/>
            <a:ext cx="4137660" cy="88982"/>
          </a:xfrm>
          <a:prstGeom prst="roundRect">
            <a:avLst>
              <a:gd name="adj" fmla="val 50000"/>
            </a:avLst>
          </a:prstGeom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229701" y="317503"/>
            <a:ext cx="8588861" cy="741179"/>
          </a:xfrm>
        </p:spPr>
        <p:txBody>
          <a:bodyPr vert="horz" lIns="83210" tIns="41605" rIns="77267" bIns="41605" rtlCol="0" anchor="b" anchorCtr="0">
            <a:noAutofit/>
          </a:bodyPr>
          <a:lstStyle>
            <a:lvl1pPr algn="l" defTabSz="59436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300" b="0" kern="1200" spc="0" baseline="0" dirty="0">
                <a:gradFill>
                  <a:gsLst>
                    <a:gs pos="0">
                      <a:srgbClr val="00A5C7"/>
                    </a:gs>
                    <a:gs pos="44000">
                      <a:srgbClr val="00B0F0"/>
                    </a:gs>
                    <a:gs pos="100000">
                      <a:srgbClr val="00519A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theme" Target="../theme/theme1.xml"/><Relationship Id="rId29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kg_video 16x9.jpg"/>
          <p:cNvPicPr>
            <a:picLocks noChangeAspect="1"/>
          </p:cNvPicPr>
          <p:nvPr userDrawn="1"/>
        </p:nvPicPr>
        <p:blipFill>
          <a:blip r:embed="rId29"/>
          <a:srcRect t="75110" b="22899"/>
          <a:stretch>
            <a:fillRect/>
          </a:stretch>
        </p:blipFill>
        <p:spPr>
          <a:xfrm>
            <a:off x="320040" y="5344584"/>
            <a:ext cx="8503920" cy="10583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229701" y="317503"/>
            <a:ext cx="8588861" cy="741179"/>
          </a:xfrm>
          <a:prstGeom prst="rect">
            <a:avLst/>
          </a:prstGeom>
        </p:spPr>
        <p:txBody>
          <a:bodyPr vert="horz" lIns="83210" tIns="41605" rIns="77267" bIns="41605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229701" y="1116457"/>
            <a:ext cx="8551441" cy="4090546"/>
          </a:xfrm>
          <a:prstGeom prst="rect">
            <a:avLst/>
          </a:prstGeom>
        </p:spPr>
        <p:txBody>
          <a:bodyPr vert="horz" lIns="84887" tIns="42444" rIns="84887" bIns="42444" rtlCol="0">
            <a:no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251374" y="5497654"/>
            <a:ext cx="3420515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6239" tIns="38119" rIns="76239" bIns="38119" anchor="b" anchorCtr="0">
            <a:spAutoFit/>
          </a:bodyPr>
          <a:lstStyle/>
          <a:p>
            <a:pPr algn="l" defTabSz="756029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7801557" y="5496208"/>
            <a:ext cx="774104" cy="16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ltGray">
          <a:xfrm>
            <a:off x="8652410" y="5492788"/>
            <a:ext cx="248006" cy="169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76239" tIns="38119" rIns="76239" bIns="38119" anchor="b">
            <a:spAutoFit/>
          </a:bodyPr>
          <a:lstStyle/>
          <a:p>
            <a:pPr algn="r" defTabSz="756029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756029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00" r:id="rId2"/>
    <p:sldLayoutId id="2147483930" r:id="rId3"/>
    <p:sldLayoutId id="2147483901" r:id="rId4"/>
    <p:sldLayoutId id="2147483941" r:id="rId5"/>
    <p:sldLayoutId id="2147483942" r:id="rId6"/>
    <p:sldLayoutId id="2147483902" r:id="rId7"/>
    <p:sldLayoutId id="2147483903" r:id="rId8"/>
    <p:sldLayoutId id="2147483904" r:id="rId9"/>
    <p:sldLayoutId id="2147483907" r:id="rId10"/>
    <p:sldLayoutId id="2147483908" r:id="rId11"/>
    <p:sldLayoutId id="2147483909" r:id="rId12"/>
    <p:sldLayoutId id="2147483910" r:id="rId13"/>
    <p:sldLayoutId id="2147483931" r:id="rId14"/>
    <p:sldLayoutId id="2147483912" r:id="rId15"/>
    <p:sldLayoutId id="2147483913" r:id="rId16"/>
    <p:sldLayoutId id="2147483914" r:id="rId17"/>
    <p:sldLayoutId id="2147483915" r:id="rId18"/>
    <p:sldLayoutId id="2147483916" r:id="rId19"/>
    <p:sldLayoutId id="2147483917" r:id="rId20"/>
    <p:sldLayoutId id="2147483918" r:id="rId21"/>
    <p:sldLayoutId id="2147483919" r:id="rId22"/>
    <p:sldLayoutId id="2147483921" r:id="rId23"/>
    <p:sldLayoutId id="2147483922" r:id="rId24"/>
    <p:sldLayoutId id="2147483923" r:id="rId25"/>
    <p:sldLayoutId id="2147483924" r:id="rId26"/>
    <p:sldLayoutId id="2147483925" r:id="rId27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594360" rtl="0" eaLnBrk="1" latinLnBrk="0" hangingPunct="1">
        <a:lnSpc>
          <a:spcPct val="80000"/>
        </a:lnSpc>
        <a:spcBef>
          <a:spcPct val="0"/>
        </a:spcBef>
        <a:buNone/>
        <a:defRPr lang="en-US" sz="3300" b="0" kern="1200" spc="0" baseline="0" dirty="0">
          <a:gradFill>
            <a:gsLst>
              <a:gs pos="0">
                <a:srgbClr val="00A5C7"/>
              </a:gs>
              <a:gs pos="44000">
                <a:srgbClr val="00B0F0"/>
              </a:gs>
              <a:gs pos="100000">
                <a:srgbClr val="00519A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12218" indent="-212218" algn="l" defTabSz="848874" rtl="0" eaLnBrk="1" latinLnBrk="0" hangingPunct="1">
        <a:lnSpc>
          <a:spcPct val="95000"/>
        </a:lnSpc>
        <a:spcBef>
          <a:spcPts val="780"/>
        </a:spcBef>
        <a:buClr>
          <a:schemeClr val="tx1"/>
        </a:buClr>
        <a:buSzPct val="90000"/>
        <a:buFont typeface="Arial" pitchFamily="34" charset="0"/>
        <a:buChar char="•"/>
        <a:tabLst/>
        <a:defRPr lang="en-US" sz="1900" kern="1200" dirty="0" smtClean="0">
          <a:solidFill>
            <a:srgbClr val="0E243E"/>
          </a:solidFill>
          <a:latin typeface="+mj-lt"/>
          <a:ea typeface="+mn-ea"/>
          <a:cs typeface="+mn-cs"/>
        </a:defRPr>
      </a:lvl1pPr>
      <a:lvl2pPr marL="377274" indent="0" algn="l" defTabSz="848874" rtl="0" eaLnBrk="1" latinLnBrk="0" hangingPunct="1">
        <a:lnSpc>
          <a:spcPct val="95000"/>
        </a:lnSpc>
        <a:spcBef>
          <a:spcPts val="780"/>
        </a:spcBef>
        <a:buClr>
          <a:schemeClr val="tx2"/>
        </a:buClr>
        <a:buFontTx/>
        <a:buNone/>
        <a:defRPr lang="en-US" sz="1700" kern="1200" dirty="0" smtClean="0">
          <a:solidFill>
            <a:srgbClr val="0E243E"/>
          </a:solidFill>
          <a:latin typeface="+mj-lt"/>
          <a:ea typeface="+mn-ea"/>
          <a:cs typeface="+mn-cs"/>
        </a:defRPr>
      </a:lvl2pPr>
      <a:lvl3pPr marL="530548" indent="-1474" algn="l" defTabSz="848874" rtl="0" eaLnBrk="1" latinLnBrk="0" hangingPunct="1">
        <a:lnSpc>
          <a:spcPct val="95000"/>
        </a:lnSpc>
        <a:spcBef>
          <a:spcPts val="780"/>
        </a:spcBef>
        <a:buFont typeface="Arial" pitchFamily="34" charset="0"/>
        <a:buNone/>
        <a:defRPr lang="en-US" sz="1500" kern="1200" dirty="0" smtClean="0">
          <a:solidFill>
            <a:srgbClr val="0E243E"/>
          </a:solidFill>
          <a:latin typeface="+mj-lt"/>
          <a:ea typeface="+mn-ea"/>
          <a:cs typeface="+mn-cs"/>
        </a:defRPr>
      </a:lvl3pPr>
      <a:lvl4pPr marL="639601" indent="0" algn="l" defTabSz="848874" rtl="0" eaLnBrk="1" latinLnBrk="0" hangingPunct="1">
        <a:lnSpc>
          <a:spcPct val="95000"/>
        </a:lnSpc>
        <a:spcBef>
          <a:spcPts val="780"/>
        </a:spcBef>
        <a:buFont typeface="Arial" pitchFamily="34" charset="0"/>
        <a:buNone/>
        <a:defRPr lang="en-US" sz="1300" kern="1200" dirty="0" smtClean="0">
          <a:solidFill>
            <a:srgbClr val="0E243E"/>
          </a:solidFill>
          <a:latin typeface="+mj-lt"/>
          <a:ea typeface="+mn-ea"/>
          <a:cs typeface="+mn-cs"/>
        </a:defRPr>
      </a:lvl4pPr>
      <a:lvl5pPr marL="744239" indent="0" algn="l" defTabSz="848874" rtl="0" eaLnBrk="1" latinLnBrk="0" hangingPunct="1">
        <a:lnSpc>
          <a:spcPct val="95000"/>
        </a:lnSpc>
        <a:spcBef>
          <a:spcPts val="780"/>
        </a:spcBef>
        <a:buFont typeface="Arial" pitchFamily="34" charset="0"/>
        <a:buNone/>
        <a:defRPr lang="en-US" sz="1300" kern="1200" dirty="0">
          <a:solidFill>
            <a:srgbClr val="0E243E"/>
          </a:solidFill>
          <a:latin typeface="+mj-lt"/>
          <a:ea typeface="+mn-ea"/>
          <a:cs typeface="+mn-cs"/>
        </a:defRPr>
      </a:lvl5pPr>
      <a:lvl6pPr marL="2334401" indent="-212218" algn="l" defTabSz="84887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58838" indent="-212218" algn="l" defTabSz="84887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76" indent="-212218" algn="l" defTabSz="84887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713" indent="-212218" algn="l" defTabSz="84887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436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874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3312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7749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2184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6621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71057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5493" algn="l" defTabSz="8488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irst-slide_v9-wom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006" y="317500"/>
            <a:ext cx="1972994" cy="5397500"/>
          </a:xfrm>
          <a:prstGeom prst="rect">
            <a:avLst/>
          </a:prstGeom>
        </p:spPr>
      </p:pic>
      <p:pic>
        <p:nvPicPr>
          <p:cNvPr id="11" name="Picture 10" descr="first-slide_v9-2-people.png"/>
          <p:cNvPicPr>
            <a:picLocks noChangeAspect="1"/>
          </p:cNvPicPr>
          <p:nvPr/>
        </p:nvPicPr>
        <p:blipFill>
          <a:blip r:embed="rId3"/>
          <a:srcRect l="8493"/>
          <a:stretch>
            <a:fillRect/>
          </a:stretch>
        </p:blipFill>
        <p:spPr>
          <a:xfrm>
            <a:off x="2" y="2909094"/>
            <a:ext cx="3592099" cy="28059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3GPP and NFV</a:t>
            </a:r>
            <a:endParaRPr lang="en-US" dirty="0"/>
          </a:p>
        </p:txBody>
      </p:sp>
      <p:grpSp>
        <p:nvGrpSpPr>
          <p:cNvPr id="23" name="Group 38"/>
          <p:cNvGrpSpPr>
            <a:grpSpLocks noChangeAspect="1"/>
          </p:cNvGrpSpPr>
          <p:nvPr/>
        </p:nvGrpSpPr>
        <p:grpSpPr>
          <a:xfrm>
            <a:off x="4258507" y="5076999"/>
            <a:ext cx="626988" cy="368300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24" name="Rectangle 23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6"/>
                </a:solidFill>
              </a:rPr>
              <a:t>OA&amp;M</a:t>
            </a:r>
            <a:endParaRPr lang="en-US" sz="2200" dirty="0">
              <a:solidFill>
                <a:srgbClr val="F58025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OA&amp;M has been suggested as an area where there might be most impact on 3GPP (i.e. SA5)</a:t>
            </a:r>
          </a:p>
          <a:p>
            <a:r>
              <a:rPr lang="en-GB" dirty="0" smtClean="0"/>
              <a:t>At </a:t>
            </a:r>
            <a:r>
              <a:rPr lang="en-GB" dirty="0" smtClean="0"/>
              <a:t>time of writing the NFV MANO WG has not documented possible impacts on 3GPP (but it has identified gaps for OASIS and TMF)</a:t>
            </a:r>
          </a:p>
          <a:p>
            <a:r>
              <a:rPr lang="en-GB" dirty="0" smtClean="0"/>
              <a:t>It seems the mapping of the NFV architecture to the SA5 architecture is not yet well </a:t>
            </a:r>
            <a:r>
              <a:rPr lang="en-GB" dirty="0" smtClean="0"/>
              <a:t>understood</a:t>
            </a:r>
          </a:p>
          <a:p>
            <a:r>
              <a:rPr lang="en-GB" dirty="0" smtClean="0"/>
              <a:t>Work in SA5 shouldn’t start until the NFV ISG has largely finished its own work, and this looks likely to be mid-June 2014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364550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6"/>
                </a:solidFill>
              </a:rPr>
              <a:t>Relationship with 5G</a:t>
            </a:r>
            <a:endParaRPr lang="en-US" sz="2200" dirty="0">
              <a:solidFill>
                <a:srgbClr val="F58025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Discussions about 5G are starting to gain momentum in the industry</a:t>
            </a:r>
          </a:p>
          <a:p>
            <a:pPr lvl="1"/>
            <a:r>
              <a:rPr lang="en-GB" dirty="0" smtClean="0"/>
              <a:t>But it seems unlikely that 3GPP would start a study item before Release 14</a:t>
            </a:r>
          </a:p>
          <a:p>
            <a:pPr lvl="1"/>
            <a:r>
              <a:rPr lang="en-GB" dirty="0" smtClean="0"/>
              <a:t>Normative work might then translate as being in the Release 15 timeframe</a:t>
            </a:r>
          </a:p>
          <a:p>
            <a:r>
              <a:rPr lang="en-GB" dirty="0"/>
              <a:t>Virtualization </a:t>
            </a:r>
            <a:r>
              <a:rPr lang="en-GB" dirty="0" smtClean="0"/>
              <a:t>is a deployment option now and lessons will be learnt as VNFs are deployed</a:t>
            </a:r>
          </a:p>
          <a:p>
            <a:r>
              <a:rPr lang="en-GB" dirty="0" smtClean="0"/>
              <a:t>Can </a:t>
            </a:r>
            <a:r>
              <a:rPr lang="en-GB" dirty="0"/>
              <a:t>expect that as 5G is </a:t>
            </a:r>
            <a:r>
              <a:rPr lang="en-GB" dirty="0" smtClean="0"/>
              <a:t>developed, </a:t>
            </a:r>
            <a:r>
              <a:rPr lang="en-GB" dirty="0"/>
              <a:t>a virtualized deployment will be </a:t>
            </a:r>
            <a:r>
              <a:rPr lang="en-GB" b="1" dirty="0" smtClean="0"/>
              <a:t>the</a:t>
            </a:r>
            <a:r>
              <a:rPr lang="en-GB" dirty="0" smtClean="0"/>
              <a:t> deployment scenario</a:t>
            </a:r>
          </a:p>
          <a:p>
            <a:pPr lvl="1"/>
            <a:r>
              <a:rPr lang="en-GB" dirty="0" smtClean="0"/>
              <a:t>This </a:t>
            </a:r>
            <a:r>
              <a:rPr lang="en-GB" dirty="0"/>
              <a:t>knowledge </a:t>
            </a:r>
            <a:r>
              <a:rPr lang="en-GB" dirty="0" smtClean="0"/>
              <a:t>is likely to have </a:t>
            </a:r>
            <a:r>
              <a:rPr lang="en-GB" dirty="0"/>
              <a:t>an impact on any new </a:t>
            </a:r>
            <a:r>
              <a:rPr lang="en-GB" dirty="0" smtClean="0"/>
              <a:t>architecture</a:t>
            </a:r>
          </a:p>
          <a:p>
            <a:pPr lvl="1"/>
            <a:r>
              <a:rPr lang="en-GB" dirty="0" smtClean="0"/>
              <a:t>Development of 5G seems to be the appropriate time to incorporate new architecture thinking around virtualization into 3GPP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933581839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>
                <a:solidFill>
                  <a:schemeClr val="accent6"/>
                </a:solidFill>
              </a:rPr>
              <a:t>Keeping up with p</a:t>
            </a:r>
            <a:r>
              <a:rPr lang="en-US" sz="2200" dirty="0" smtClean="0">
                <a:solidFill>
                  <a:schemeClr val="accent6"/>
                </a:solidFill>
              </a:rPr>
              <a:t>ace of feature deployment</a:t>
            </a:r>
            <a:endParaRPr lang="en-US" sz="2200" dirty="0">
              <a:solidFill>
                <a:srgbClr val="F58025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 smtClean="0"/>
              <a:t>One characteristic </a:t>
            </a:r>
            <a:r>
              <a:rPr lang="en-GB" sz="2000" dirty="0"/>
              <a:t>of virtualized deployments should </a:t>
            </a:r>
            <a:r>
              <a:rPr lang="en-GB" sz="2000" dirty="0" smtClean="0"/>
              <a:t>be more </a:t>
            </a:r>
            <a:r>
              <a:rPr lang="en-GB" sz="2000" dirty="0"/>
              <a:t>rapid deployment of new features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/>
              <a:t>If this is the case then standardisation of these features might need to be accelerated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/>
              <a:t>The current release-based process in 3GPP seems unlikely to cope with a significant acceleration of current </a:t>
            </a:r>
            <a:r>
              <a:rPr lang="en-GB" sz="2000" dirty="0" smtClean="0"/>
              <a:t>timescales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 smtClean="0"/>
              <a:t>Alternative approaches are worth exploring (</a:t>
            </a:r>
            <a:r>
              <a:rPr lang="en-GB" sz="2000" dirty="0" err="1" smtClean="0"/>
              <a:t>eg</a:t>
            </a:r>
            <a:r>
              <a:rPr lang="en-GB" sz="2000" dirty="0" smtClean="0"/>
              <a:t> feature-centric planning)</a:t>
            </a: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387405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rgbClr val="F79646"/>
                </a:solidFill>
              </a:rPr>
              <a:t>Summary of Cisco position</a:t>
            </a:r>
            <a:endParaRPr lang="en-US" sz="2200" dirty="0">
              <a:solidFill>
                <a:srgbClr val="F79646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 smtClean="0"/>
              <a:t>We expect impacts </a:t>
            </a:r>
            <a:r>
              <a:rPr lang="en-GB" sz="2000" dirty="0" smtClean="0"/>
              <a:t>on EPC architecture  and protocols </a:t>
            </a:r>
            <a:r>
              <a:rPr lang="en-GB" sz="2000" dirty="0" smtClean="0"/>
              <a:t>to </a:t>
            </a:r>
            <a:r>
              <a:rPr lang="en-GB" sz="2000" dirty="0" smtClean="0"/>
              <a:t>be minor in the short term (Release 13</a:t>
            </a:r>
            <a:r>
              <a:rPr lang="en-GB" sz="2000" dirty="0" smtClean="0"/>
              <a:t>)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 smtClean="0"/>
              <a:t>The </a:t>
            </a:r>
            <a:r>
              <a:rPr lang="en-GB" sz="2000" dirty="0"/>
              <a:t>impact on OA&amp;M (SA5) might be more significant, but the NFV ISG has yet to complete its gap </a:t>
            </a:r>
            <a:r>
              <a:rPr lang="en-GB" sz="2000" dirty="0" smtClean="0"/>
              <a:t>analysis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 smtClean="0"/>
              <a:t>Longer term, 5G development in 3GPP would need to target virtualized deployments and this might be the opportunity for more fundamental reworking of the </a:t>
            </a:r>
            <a:r>
              <a:rPr lang="en-GB" sz="2000" dirty="0" smtClean="0"/>
              <a:t>architecture if deemed necessary</a:t>
            </a:r>
            <a:endParaRPr lang="en-GB" sz="2000" dirty="0"/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en-GB" sz="2000" dirty="0"/>
              <a:t>3GPP Process changes </a:t>
            </a:r>
            <a:r>
              <a:rPr lang="en-GB" sz="2000" dirty="0" smtClean="0"/>
              <a:t>might </a:t>
            </a:r>
            <a:r>
              <a:rPr lang="en-GB" sz="2000" dirty="0"/>
              <a:t>be needed to keep pace with </a:t>
            </a:r>
            <a:r>
              <a:rPr lang="en-GB" sz="2000" dirty="0" smtClean="0"/>
              <a:t>feature development and </a:t>
            </a:r>
            <a:r>
              <a:rPr lang="en-GB" sz="2000" dirty="0"/>
              <a:t>deployment</a:t>
            </a:r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endParaRPr lang="en-GB" sz="2000" dirty="0" smtClean="0"/>
          </a:p>
          <a:p>
            <a:pPr marL="212218" lvl="1" indent="-212218">
              <a:buClr>
                <a:schemeClr val="tx1"/>
              </a:buClr>
              <a:buSzPct val="90000"/>
              <a:buFont typeface="Arial" pitchFamily="34" charset="0"/>
              <a:buChar char="•"/>
            </a:pP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587518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Architecture 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68041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>
          <a:xfrm>
            <a:off x="229703" y="287521"/>
            <a:ext cx="8588861" cy="741179"/>
          </a:xfrm>
        </p:spPr>
        <p:txBody>
          <a:bodyPr/>
          <a:lstStyle/>
          <a:p>
            <a:r>
              <a:rPr lang="en-US" dirty="0" smtClean="0"/>
              <a:t>NFV architecture </a:t>
            </a:r>
            <a:r>
              <a:rPr lang="en-US" dirty="0" smtClean="0"/>
              <a:t>(work in progress)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800600" y="2728211"/>
            <a:ext cx="3187615" cy="914399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VNF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Manager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4800601" y="1432811"/>
            <a:ext cx="3187615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Orchestrator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800600" y="4023611"/>
            <a:ext cx="3187615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Virtual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Infrastructure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Manager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09600" y="4023611"/>
            <a:ext cx="3187614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609600" y="2019300"/>
            <a:ext cx="3187614" cy="162331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ysDash"/>
          </a:ln>
          <a:effectLst/>
        </p:spPr>
        <p:txBody>
          <a:bodyPr rtlCol="0" anchor="ctr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VNF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domain</a:t>
            </a:r>
          </a:p>
        </p:txBody>
      </p:sp>
      <p:cxnSp>
        <p:nvCxnSpPr>
          <p:cNvPr id="60" name="Straight Connector 59"/>
          <p:cNvCxnSpPr>
            <a:stCxn id="56" idx="2"/>
            <a:endCxn id="55" idx="0"/>
          </p:cNvCxnSpPr>
          <p:nvPr/>
        </p:nvCxnSpPr>
        <p:spPr>
          <a:xfrm flipH="1">
            <a:off x="6394408" y="2347211"/>
            <a:ext cx="1" cy="381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5" idx="2"/>
            <a:endCxn id="57" idx="0"/>
          </p:cNvCxnSpPr>
          <p:nvPr/>
        </p:nvCxnSpPr>
        <p:spPr>
          <a:xfrm>
            <a:off x="6394408" y="3642610"/>
            <a:ext cx="0" cy="38100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58" idx="0"/>
          </p:cNvCxnSpPr>
          <p:nvPr/>
        </p:nvCxnSpPr>
        <p:spPr>
          <a:xfrm flipH="1">
            <a:off x="2203407" y="3467100"/>
            <a:ext cx="6393" cy="55651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29"/>
          <p:cNvCxnSpPr>
            <a:stCxn id="56" idx="0"/>
            <a:endCxn id="71" idx="3"/>
          </p:cNvCxnSpPr>
          <p:nvPr/>
        </p:nvCxnSpPr>
        <p:spPr>
          <a:xfrm rot="16200000" flipV="1">
            <a:off x="4977783" y="16184"/>
            <a:ext cx="236060" cy="2597193"/>
          </a:xfrm>
          <a:prstGeom prst="bentConnector2">
            <a:avLst/>
          </a:prstGeom>
          <a:ln>
            <a:headEnd type="none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2"/>
          <p:cNvCxnSpPr>
            <a:stCxn id="56" idx="3"/>
            <a:endCxn id="57" idx="3"/>
          </p:cNvCxnSpPr>
          <p:nvPr/>
        </p:nvCxnSpPr>
        <p:spPr>
          <a:xfrm flipH="1">
            <a:off x="7988215" y="1890011"/>
            <a:ext cx="1" cy="2590800"/>
          </a:xfrm>
          <a:prstGeom prst="bentConnector3">
            <a:avLst>
              <a:gd name="adj1" fmla="val -22860000000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5" idx="1"/>
            <a:endCxn id="87" idx="3"/>
          </p:cNvCxnSpPr>
          <p:nvPr/>
        </p:nvCxnSpPr>
        <p:spPr>
          <a:xfrm flipH="1">
            <a:off x="2819400" y="3185411"/>
            <a:ext cx="1981200" cy="2654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7" idx="1"/>
            <a:endCxn id="58" idx="3"/>
          </p:cNvCxnSpPr>
          <p:nvPr/>
        </p:nvCxnSpPr>
        <p:spPr>
          <a:xfrm flipH="1">
            <a:off x="3797214" y="4480811"/>
            <a:ext cx="1003386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41"/>
          <p:cNvCxnSpPr>
            <a:stCxn id="71" idx="1"/>
            <a:endCxn id="58" idx="1"/>
          </p:cNvCxnSpPr>
          <p:nvPr/>
        </p:nvCxnSpPr>
        <p:spPr>
          <a:xfrm rot="10800000" flipV="1">
            <a:off x="609601" y="1196751"/>
            <a:ext cx="1" cy="3284060"/>
          </a:xfrm>
          <a:prstGeom prst="bentConnector3">
            <a:avLst>
              <a:gd name="adj1" fmla="val 22860100000"/>
            </a:avLst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1" name="Rounded Rectangle 70"/>
          <p:cNvSpPr/>
          <p:nvPr/>
        </p:nvSpPr>
        <p:spPr>
          <a:xfrm>
            <a:off x="609601" y="899411"/>
            <a:ext cx="3187615" cy="59468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OSS/BSS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486400" y="899411"/>
            <a:ext cx="607859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Os-Nfvo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3237" y="2423411"/>
            <a:ext cx="753106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Nfvo-Vnfm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453237" y="3701190"/>
            <a:ext cx="607859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Vnfm-Vi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153400" y="3122092"/>
            <a:ext cx="573582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Nfvo-Vi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257220" y="3701190"/>
            <a:ext cx="485980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Vn-Nf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581400" y="3238500"/>
            <a:ext cx="764126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VeNf-Vnfm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48149" y="4176011"/>
            <a:ext cx="448034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Nf-Vi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sp>
        <p:nvSpPr>
          <p:cNvPr id="80" name="Folded Corner 79"/>
          <p:cNvSpPr/>
          <p:nvPr/>
        </p:nvSpPr>
        <p:spPr>
          <a:xfrm>
            <a:off x="7315200" y="190500"/>
            <a:ext cx="1519147" cy="880875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 Catalog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 smtClean="0">
                <a:solidFill>
                  <a:srgbClr val="4F81BD"/>
                </a:solidFill>
                <a:latin typeface="Arial"/>
              </a:rPr>
              <a:t>VNF Catalog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  <a:r>
              <a:rPr kumimoji="0" lang="en-US" sz="1200" b="0" i="0" u="none" strike="noStrike" kern="0" cap="none" spc="0" normalizeH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Instances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baseline="0" dirty="0" smtClean="0">
                <a:solidFill>
                  <a:srgbClr val="4F81BD"/>
                </a:solidFill>
                <a:latin typeface="Arial"/>
              </a:rPr>
              <a:t>NFVI</a:t>
            </a:r>
            <a:r>
              <a:rPr lang="en-US" sz="1200" kern="0" dirty="0" smtClean="0">
                <a:solidFill>
                  <a:srgbClr val="4F81BD"/>
                </a:solidFill>
                <a:latin typeface="Arial"/>
              </a:rPr>
              <a:t> Resources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81" name="Straight Connector 80"/>
          <p:cNvCxnSpPr>
            <a:stCxn id="80" idx="2"/>
          </p:cNvCxnSpPr>
          <p:nvPr/>
        </p:nvCxnSpPr>
        <p:spPr>
          <a:xfrm flipH="1">
            <a:off x="7912628" y="1071375"/>
            <a:ext cx="162146" cy="307240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7" name="Rounded Rectangle 86"/>
          <p:cNvSpPr/>
          <p:nvPr/>
        </p:nvSpPr>
        <p:spPr>
          <a:xfrm>
            <a:off x="1600200" y="2933700"/>
            <a:ext cx="1219200" cy="556511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VNF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600200" y="2171700"/>
            <a:ext cx="1219200" cy="53340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lang="en-US" sz="1000" kern="0" dirty="0">
                <a:solidFill>
                  <a:srgbClr val="FFFFFF"/>
                </a:solidFill>
                <a:latin typeface="Arial"/>
              </a:rPr>
              <a:t>M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cxnSp>
        <p:nvCxnSpPr>
          <p:cNvPr id="89" name="Straight Connector 88"/>
          <p:cNvCxnSpPr>
            <a:stCxn id="88" idx="2"/>
            <a:endCxn id="87" idx="0"/>
          </p:cNvCxnSpPr>
          <p:nvPr/>
        </p:nvCxnSpPr>
        <p:spPr>
          <a:xfrm>
            <a:off x="2209800" y="2705100"/>
            <a:ext cx="0" cy="2286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1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29702" y="5051765"/>
            <a:ext cx="8412480" cy="230833"/>
          </a:xfrm>
        </p:spPr>
        <p:txBody>
          <a:bodyPr/>
          <a:lstStyle/>
          <a:p>
            <a:r>
              <a:rPr lang="en-US" dirty="0" smtClean="0"/>
              <a:t>Based on NFV ISG Management and Orchestration Working Group GS</a:t>
            </a:r>
            <a:endParaRPr lang="en-US" dirty="0"/>
          </a:p>
        </p:txBody>
      </p:sp>
      <p:sp>
        <p:nvSpPr>
          <p:cNvPr id="42" name="Rounded Rectangle 41"/>
          <p:cNvSpPr/>
          <p:nvPr/>
        </p:nvSpPr>
        <p:spPr>
          <a:xfrm>
            <a:off x="1600200" y="1638300"/>
            <a:ext cx="1219200" cy="29931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NMS</a:t>
            </a:r>
          </a:p>
        </p:txBody>
      </p:sp>
      <p:cxnSp>
        <p:nvCxnSpPr>
          <p:cNvPr id="48" name="Straight Connector 47"/>
          <p:cNvCxnSpPr>
            <a:stCxn id="42" idx="2"/>
            <a:endCxn id="88" idx="0"/>
          </p:cNvCxnSpPr>
          <p:nvPr/>
        </p:nvCxnSpPr>
        <p:spPr>
          <a:xfrm>
            <a:off x="2209800" y="1937610"/>
            <a:ext cx="0" cy="23409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55" idx="1"/>
            <a:endCxn id="88" idx="3"/>
          </p:cNvCxnSpPr>
          <p:nvPr/>
        </p:nvCxnSpPr>
        <p:spPr>
          <a:xfrm flipH="1" flipV="1">
            <a:off x="2819400" y="2438400"/>
            <a:ext cx="1981200" cy="74701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3505200" y="2400300"/>
            <a:ext cx="827433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</a:rPr>
              <a:t>VeNm-Vnfm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</a:endParaRPr>
          </a:p>
        </p:txBody>
      </p:sp>
      <p:cxnSp>
        <p:nvCxnSpPr>
          <p:cNvPr id="82" name="Straight Connector 81"/>
          <p:cNvCxnSpPr>
            <a:stCxn id="71" idx="2"/>
            <a:endCxn id="42" idx="0"/>
          </p:cNvCxnSpPr>
          <p:nvPr/>
        </p:nvCxnSpPr>
        <p:spPr>
          <a:xfrm>
            <a:off x="2203409" y="1494091"/>
            <a:ext cx="6391" cy="144209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055592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>
          <a:xfrm>
            <a:off x="229703" y="287521"/>
            <a:ext cx="8588861" cy="741179"/>
          </a:xfrm>
        </p:spPr>
        <p:txBody>
          <a:bodyPr/>
          <a:lstStyle/>
          <a:p>
            <a:r>
              <a:rPr lang="en-US" dirty="0" smtClean="0"/>
              <a:t>NFV architecture </a:t>
            </a:r>
            <a:r>
              <a:rPr lang="en-US" dirty="0" smtClean="0"/>
              <a:t>(work in progress)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800600" y="2728211"/>
            <a:ext cx="3187615" cy="914399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VNF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Manager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4800601" y="1432811"/>
            <a:ext cx="3187615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Orchestrator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800600" y="4023611"/>
            <a:ext cx="3187615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Virtual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Infrastructure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Manager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09600" y="4023611"/>
            <a:ext cx="3187614" cy="914400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0" name="Straight Connector 59"/>
          <p:cNvCxnSpPr>
            <a:stCxn id="56" idx="2"/>
            <a:endCxn id="55" idx="0"/>
          </p:cNvCxnSpPr>
          <p:nvPr/>
        </p:nvCxnSpPr>
        <p:spPr>
          <a:xfrm flipH="1">
            <a:off x="6394408" y="2347211"/>
            <a:ext cx="1" cy="381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5" idx="2"/>
            <a:endCxn id="57" idx="0"/>
          </p:cNvCxnSpPr>
          <p:nvPr/>
        </p:nvCxnSpPr>
        <p:spPr>
          <a:xfrm>
            <a:off x="6394408" y="3642610"/>
            <a:ext cx="0" cy="38100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87" idx="2"/>
            <a:endCxn id="58" idx="0"/>
          </p:cNvCxnSpPr>
          <p:nvPr/>
        </p:nvCxnSpPr>
        <p:spPr>
          <a:xfrm>
            <a:off x="1104900" y="3543300"/>
            <a:ext cx="1098507" cy="48031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29"/>
          <p:cNvCxnSpPr>
            <a:stCxn id="56" idx="0"/>
            <a:endCxn id="71" idx="3"/>
          </p:cNvCxnSpPr>
          <p:nvPr/>
        </p:nvCxnSpPr>
        <p:spPr>
          <a:xfrm rot="16200000" flipV="1">
            <a:off x="4977783" y="16184"/>
            <a:ext cx="236060" cy="2597193"/>
          </a:xfrm>
          <a:prstGeom prst="bentConnector2">
            <a:avLst/>
          </a:prstGeom>
          <a:ln>
            <a:headEnd type="none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2"/>
          <p:cNvCxnSpPr>
            <a:stCxn id="56" idx="3"/>
            <a:endCxn id="57" idx="3"/>
          </p:cNvCxnSpPr>
          <p:nvPr/>
        </p:nvCxnSpPr>
        <p:spPr>
          <a:xfrm flipH="1">
            <a:off x="7988215" y="1890011"/>
            <a:ext cx="1" cy="2590800"/>
          </a:xfrm>
          <a:prstGeom prst="bentConnector3">
            <a:avLst>
              <a:gd name="adj1" fmla="val -22860000000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5" idx="1"/>
          </p:cNvCxnSpPr>
          <p:nvPr/>
        </p:nvCxnSpPr>
        <p:spPr>
          <a:xfrm flipH="1">
            <a:off x="3657600" y="3185411"/>
            <a:ext cx="1143000" cy="53089"/>
          </a:xfrm>
          <a:prstGeom prst="line">
            <a:avLst/>
          </a:prstGeom>
          <a:ln>
            <a:headEnd type="non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7" idx="1"/>
            <a:endCxn id="58" idx="3"/>
          </p:cNvCxnSpPr>
          <p:nvPr/>
        </p:nvCxnSpPr>
        <p:spPr>
          <a:xfrm flipH="1">
            <a:off x="3797214" y="4480811"/>
            <a:ext cx="1003386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1" name="Rounded Rectangle 70"/>
          <p:cNvSpPr/>
          <p:nvPr/>
        </p:nvSpPr>
        <p:spPr>
          <a:xfrm>
            <a:off x="609601" y="899411"/>
            <a:ext cx="3187615" cy="59468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Enterprise Systems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0" name="Folded Corner 79"/>
          <p:cNvSpPr/>
          <p:nvPr/>
        </p:nvSpPr>
        <p:spPr>
          <a:xfrm>
            <a:off x="7315200" y="190500"/>
            <a:ext cx="1519147" cy="880875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 Catalog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 smtClean="0">
                <a:solidFill>
                  <a:srgbClr val="4F81BD"/>
                </a:solidFill>
                <a:latin typeface="Arial"/>
              </a:rPr>
              <a:t>VNF Catalog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NFV</a:t>
            </a:r>
            <a:r>
              <a:rPr kumimoji="0" lang="en-US" sz="1200" b="0" i="0" u="none" strike="noStrike" kern="0" cap="none" spc="0" normalizeH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Instances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baseline="0" dirty="0" smtClean="0">
                <a:solidFill>
                  <a:srgbClr val="4F81BD"/>
                </a:solidFill>
                <a:latin typeface="Arial"/>
              </a:rPr>
              <a:t>NFVI</a:t>
            </a:r>
            <a:r>
              <a:rPr lang="en-US" sz="1200" kern="0" dirty="0" smtClean="0">
                <a:solidFill>
                  <a:srgbClr val="4F81BD"/>
                </a:solidFill>
                <a:latin typeface="Arial"/>
              </a:rPr>
              <a:t> Resources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81" name="Straight Connector 80"/>
          <p:cNvCxnSpPr>
            <a:stCxn id="80" idx="2"/>
          </p:cNvCxnSpPr>
          <p:nvPr/>
        </p:nvCxnSpPr>
        <p:spPr>
          <a:xfrm flipH="1">
            <a:off x="7912628" y="1071375"/>
            <a:ext cx="162146" cy="307240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7" name="Rounded Rectangle 86"/>
          <p:cNvSpPr/>
          <p:nvPr/>
        </p:nvSpPr>
        <p:spPr>
          <a:xfrm>
            <a:off x="762000" y="2986789"/>
            <a:ext cx="685800" cy="556511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MME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89" name="Straight Connector 88"/>
          <p:cNvCxnSpPr>
            <a:stCxn id="88" idx="2"/>
            <a:endCxn id="87" idx="0"/>
          </p:cNvCxnSpPr>
          <p:nvPr/>
        </p:nvCxnSpPr>
        <p:spPr>
          <a:xfrm>
            <a:off x="1104900" y="2705100"/>
            <a:ext cx="0" cy="281689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1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29702" y="5051765"/>
            <a:ext cx="8412480" cy="230833"/>
          </a:xfrm>
        </p:spPr>
        <p:txBody>
          <a:bodyPr/>
          <a:lstStyle/>
          <a:p>
            <a:r>
              <a:rPr lang="en-US" dirty="0" smtClean="0"/>
              <a:t>Based on NFV ISG Management and Orchestration Working Group GS</a:t>
            </a:r>
            <a:endParaRPr lang="en-US" dirty="0"/>
          </a:p>
        </p:txBody>
      </p:sp>
      <p:sp>
        <p:nvSpPr>
          <p:cNvPr id="42" name="Rounded Rectangle 41"/>
          <p:cNvSpPr/>
          <p:nvPr/>
        </p:nvSpPr>
        <p:spPr>
          <a:xfrm>
            <a:off x="1600200" y="1719990"/>
            <a:ext cx="1219200" cy="29931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Network Manager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8" name="Straight Connector 47"/>
          <p:cNvCxnSpPr>
            <a:stCxn id="42" idx="2"/>
            <a:endCxn id="88" idx="0"/>
          </p:cNvCxnSpPr>
          <p:nvPr/>
        </p:nvCxnSpPr>
        <p:spPr>
          <a:xfrm flipH="1">
            <a:off x="1104900" y="2019300"/>
            <a:ext cx="1104900" cy="30480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55" idx="1"/>
          </p:cNvCxnSpPr>
          <p:nvPr/>
        </p:nvCxnSpPr>
        <p:spPr>
          <a:xfrm flipH="1" flipV="1">
            <a:off x="3733800" y="2552700"/>
            <a:ext cx="1066800" cy="632711"/>
          </a:xfrm>
          <a:prstGeom prst="line">
            <a:avLst/>
          </a:prstGeom>
          <a:ln>
            <a:headEnd type="non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71" idx="2"/>
            <a:endCxn id="42" idx="0"/>
          </p:cNvCxnSpPr>
          <p:nvPr/>
        </p:nvCxnSpPr>
        <p:spPr>
          <a:xfrm>
            <a:off x="2203409" y="1494091"/>
            <a:ext cx="6391" cy="225899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1828800" y="2986789"/>
            <a:ext cx="685800" cy="556511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SGW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2895600" y="2986789"/>
            <a:ext cx="685800" cy="556511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/>
              </a:rPr>
              <a:t>P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GW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8" name="Straight Connector 67"/>
          <p:cNvCxnSpPr>
            <a:stCxn id="50" idx="2"/>
            <a:endCxn id="58" idx="0"/>
          </p:cNvCxnSpPr>
          <p:nvPr/>
        </p:nvCxnSpPr>
        <p:spPr>
          <a:xfrm>
            <a:off x="2171700" y="3543300"/>
            <a:ext cx="31707" cy="48031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64" idx="2"/>
            <a:endCxn id="58" idx="0"/>
          </p:cNvCxnSpPr>
          <p:nvPr/>
        </p:nvCxnSpPr>
        <p:spPr>
          <a:xfrm flipH="1">
            <a:off x="2203407" y="3543300"/>
            <a:ext cx="1035093" cy="480311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87" idx="3"/>
            <a:endCxn id="50" idx="1"/>
          </p:cNvCxnSpPr>
          <p:nvPr/>
        </p:nvCxnSpPr>
        <p:spPr>
          <a:xfrm>
            <a:off x="1447800" y="3265045"/>
            <a:ext cx="3810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50" idx="3"/>
            <a:endCxn id="64" idx="1"/>
          </p:cNvCxnSpPr>
          <p:nvPr/>
        </p:nvCxnSpPr>
        <p:spPr>
          <a:xfrm>
            <a:off x="2514600" y="3265045"/>
            <a:ext cx="3810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84" idx="2"/>
            <a:endCxn id="50" idx="0"/>
          </p:cNvCxnSpPr>
          <p:nvPr/>
        </p:nvCxnSpPr>
        <p:spPr>
          <a:xfrm>
            <a:off x="2171700" y="2705100"/>
            <a:ext cx="0" cy="281689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85" idx="2"/>
            <a:endCxn id="64" idx="0"/>
          </p:cNvCxnSpPr>
          <p:nvPr/>
        </p:nvCxnSpPr>
        <p:spPr>
          <a:xfrm>
            <a:off x="3238500" y="2705100"/>
            <a:ext cx="0" cy="281689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42" idx="2"/>
            <a:endCxn id="84" idx="0"/>
          </p:cNvCxnSpPr>
          <p:nvPr/>
        </p:nvCxnSpPr>
        <p:spPr>
          <a:xfrm flipH="1">
            <a:off x="2171700" y="2019300"/>
            <a:ext cx="38100" cy="30480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42" idx="2"/>
            <a:endCxn id="85" idx="0"/>
          </p:cNvCxnSpPr>
          <p:nvPr/>
        </p:nvCxnSpPr>
        <p:spPr>
          <a:xfrm>
            <a:off x="2209800" y="2019300"/>
            <a:ext cx="1028700" cy="30480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8" name="Rounded Rectangle 87"/>
          <p:cNvSpPr/>
          <p:nvPr/>
        </p:nvSpPr>
        <p:spPr>
          <a:xfrm>
            <a:off x="762000" y="2324100"/>
            <a:ext cx="685800" cy="3810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Element Manager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1828800" y="2324100"/>
            <a:ext cx="685800" cy="3810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E</a:t>
            </a:r>
            <a:r>
              <a:rPr lang="en-US" sz="900" kern="0" noProof="0" dirty="0" smtClean="0">
                <a:solidFill>
                  <a:srgbClr val="FFFFFF"/>
                </a:solidFill>
                <a:latin typeface="Arial"/>
              </a:rPr>
              <a:t>lement Manager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2895600" y="2324100"/>
            <a:ext cx="685800" cy="3810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rgbClr val="FFFFFF"/>
                </a:solidFill>
                <a:latin typeface="Arial"/>
              </a:rPr>
              <a:t>Element Manager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5428966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NFV work</a:t>
            </a:r>
            <a:br>
              <a:rPr lang="en-US" dirty="0" smtClean="0"/>
            </a:br>
            <a:r>
              <a:rPr lang="en-US" sz="2200" dirty="0" smtClean="0">
                <a:solidFill>
                  <a:srgbClr val="F58025"/>
                </a:solidFill>
              </a:rPr>
              <a:t>Gap analysis</a:t>
            </a:r>
            <a:endParaRPr lang="en-US" sz="2200" dirty="0">
              <a:solidFill>
                <a:srgbClr val="F58025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This is a key </a:t>
            </a:r>
            <a:r>
              <a:rPr lang="en-US" dirty="0" smtClean="0"/>
              <a:t>part of </a:t>
            </a:r>
            <a:r>
              <a:rPr lang="en-US" dirty="0"/>
              <a:t>the </a:t>
            </a:r>
            <a:r>
              <a:rPr lang="en-US" dirty="0" smtClean="0"/>
              <a:t>group’s work</a:t>
            </a:r>
            <a:endParaRPr lang="en-GB" dirty="0"/>
          </a:p>
          <a:p>
            <a:pPr lvl="0"/>
            <a:r>
              <a:rPr lang="en-US" dirty="0"/>
              <a:t>Will identify what work is required in other bodies in order to meet the NFV ISG requirements</a:t>
            </a:r>
            <a:endParaRPr lang="en-GB" dirty="0"/>
          </a:p>
          <a:p>
            <a:pPr lvl="0"/>
            <a:r>
              <a:rPr lang="en-US" dirty="0"/>
              <a:t>Output from the WG’s so far is mixed, and certainly not complete</a:t>
            </a:r>
            <a:endParaRPr lang="en-GB" dirty="0"/>
          </a:p>
          <a:p>
            <a:pPr lvl="0"/>
            <a:r>
              <a:rPr lang="en-US" dirty="0"/>
              <a:t>The TSC will coordinate engagement with the external bodies, but clearly there will need to be member company participation in </a:t>
            </a:r>
            <a:r>
              <a:rPr lang="en-US" dirty="0" smtClean="0"/>
              <a:t>each of them </a:t>
            </a:r>
            <a:r>
              <a:rPr lang="en-US" dirty="0"/>
              <a:t>to move work forward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04097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NFV schedule for 2014</a:t>
            </a:r>
            <a:br>
              <a:rPr lang="en-US" dirty="0" smtClean="0"/>
            </a:br>
            <a:r>
              <a:rPr lang="en-US" sz="2200" dirty="0" smtClean="0">
                <a:solidFill>
                  <a:srgbClr val="F58025"/>
                </a:solidFill>
              </a:rPr>
              <a:t>Meetings and targets</a:t>
            </a:r>
            <a:endParaRPr lang="en-US" sz="2200" dirty="0">
              <a:solidFill>
                <a:srgbClr val="F58025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 smtClean="0"/>
              <a:t>WG approval of all documents by mid-June (and available in public area after that)</a:t>
            </a:r>
          </a:p>
          <a:p>
            <a:r>
              <a:rPr lang="en-US" sz="1600" dirty="0" smtClean="0"/>
              <a:t>Process of alignment across all documents until NFV#8</a:t>
            </a:r>
            <a:endParaRPr lang="en-US" sz="1600" dirty="0"/>
          </a:p>
          <a:p>
            <a:r>
              <a:rPr lang="en-US" sz="1600" dirty="0" smtClean="0"/>
              <a:t>Formal publication of documents in December 2014</a:t>
            </a:r>
            <a:endParaRPr lang="en-US" sz="1600" dirty="0"/>
          </a:p>
          <a:p>
            <a:r>
              <a:rPr lang="en-US" sz="1600" dirty="0"/>
              <a:t>Each of the WG’s is doing a gap analysis to identify which standards might be </a:t>
            </a:r>
            <a:r>
              <a:rPr lang="en-US" sz="1600" dirty="0" smtClean="0"/>
              <a:t>impacted – </a:t>
            </a:r>
            <a:r>
              <a:rPr lang="en-US" sz="1600" dirty="0" smtClean="0"/>
              <a:t>planned </a:t>
            </a:r>
            <a:r>
              <a:rPr lang="en-US" sz="1600" dirty="0" smtClean="0"/>
              <a:t>completion by NFV#6</a:t>
            </a:r>
            <a:endParaRPr lang="en-US" sz="1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343202"/>
              </p:ext>
            </p:extLst>
          </p:nvPr>
        </p:nvGraphicFramePr>
        <p:xfrm>
          <a:off x="304800" y="4620260"/>
          <a:ext cx="8534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Jan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Feb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Mar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Apr</a:t>
                      </a:r>
                      <a:r>
                        <a:rPr lang="en-US" sz="1100" baseline="0" dirty="0" smtClean="0"/>
                        <a:t>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May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Jun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Jul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Aug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Sep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Oct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Nov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Dec 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Jan 15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Feb 15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ular Callout 5"/>
          <p:cNvSpPr/>
          <p:nvPr/>
        </p:nvSpPr>
        <p:spPr>
          <a:xfrm>
            <a:off x="914400" y="4239260"/>
            <a:ext cx="609600" cy="228600"/>
          </a:xfrm>
          <a:prstGeom prst="wedgeRectCallou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NFV#5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1524000" y="2933700"/>
            <a:ext cx="609600" cy="228600"/>
          </a:xfrm>
          <a:prstGeom prst="wedgeRectCallou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SA#63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2743200" y="4239260"/>
            <a:ext cx="609600" cy="228600"/>
          </a:xfrm>
          <a:prstGeom prst="wedgeRectCallou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NFV#6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4572000" y="4239260"/>
            <a:ext cx="609600" cy="228600"/>
          </a:xfrm>
          <a:prstGeom prst="wedgeRectCallou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NFV#7</a:t>
            </a:r>
          </a:p>
        </p:txBody>
      </p:sp>
      <p:sp>
        <p:nvSpPr>
          <p:cNvPr id="14" name="Rectangular Callout 13"/>
          <p:cNvSpPr/>
          <p:nvPr/>
        </p:nvSpPr>
        <p:spPr>
          <a:xfrm>
            <a:off x="6400800" y="4239260"/>
            <a:ext cx="609600" cy="228600"/>
          </a:xfrm>
          <a:prstGeom prst="wedgeRectCallou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NFV#8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3352800" y="2933700"/>
            <a:ext cx="609600" cy="228600"/>
          </a:xfrm>
          <a:prstGeom prst="wedgeRectCallou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SA#64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5181600" y="2933700"/>
            <a:ext cx="609600" cy="228600"/>
          </a:xfrm>
          <a:prstGeom prst="wedgeRectCallou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SA#65</a:t>
            </a:r>
          </a:p>
        </p:txBody>
      </p:sp>
      <p:sp>
        <p:nvSpPr>
          <p:cNvPr id="17" name="Rectangular Callout 16"/>
          <p:cNvSpPr/>
          <p:nvPr/>
        </p:nvSpPr>
        <p:spPr>
          <a:xfrm>
            <a:off x="7010400" y="2933700"/>
            <a:ext cx="609600" cy="228600"/>
          </a:xfrm>
          <a:prstGeom prst="wedgeRectCallou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SA#66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8229600" y="4239260"/>
            <a:ext cx="609600" cy="228600"/>
          </a:xfrm>
          <a:prstGeom prst="wedgeRectCallou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NFV#9</a:t>
            </a:r>
          </a:p>
        </p:txBody>
      </p:sp>
      <p:sp>
        <p:nvSpPr>
          <p:cNvPr id="19" name="Rectangular Callout 18"/>
          <p:cNvSpPr/>
          <p:nvPr/>
        </p:nvSpPr>
        <p:spPr>
          <a:xfrm>
            <a:off x="19050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0" name="Rectangular Callout 19"/>
          <p:cNvSpPr/>
          <p:nvPr/>
        </p:nvSpPr>
        <p:spPr>
          <a:xfrm>
            <a:off x="28194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1" name="Rectangular Callout 20"/>
          <p:cNvSpPr/>
          <p:nvPr/>
        </p:nvSpPr>
        <p:spPr>
          <a:xfrm>
            <a:off x="39624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2" name="Rectangular Callout 21"/>
          <p:cNvSpPr/>
          <p:nvPr/>
        </p:nvSpPr>
        <p:spPr>
          <a:xfrm>
            <a:off x="57912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3" name="Rectangular Callout 22"/>
          <p:cNvSpPr/>
          <p:nvPr/>
        </p:nvSpPr>
        <p:spPr>
          <a:xfrm>
            <a:off x="64008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4" name="Rectangular Callout 23"/>
          <p:cNvSpPr/>
          <p:nvPr/>
        </p:nvSpPr>
        <p:spPr>
          <a:xfrm>
            <a:off x="3048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2743200" y="32385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SA1</a:t>
            </a:r>
          </a:p>
        </p:txBody>
      </p:sp>
      <p:sp>
        <p:nvSpPr>
          <p:cNvPr id="26" name="Rectangular Callout 25"/>
          <p:cNvSpPr/>
          <p:nvPr/>
        </p:nvSpPr>
        <p:spPr>
          <a:xfrm>
            <a:off x="304800" y="32385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SA1</a:t>
            </a:r>
          </a:p>
        </p:txBody>
      </p:sp>
      <p:sp>
        <p:nvSpPr>
          <p:cNvPr id="27" name="Rectangular Callout 26"/>
          <p:cNvSpPr/>
          <p:nvPr/>
        </p:nvSpPr>
        <p:spPr>
          <a:xfrm>
            <a:off x="4572000" y="32385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SA1</a:t>
            </a:r>
          </a:p>
        </p:txBody>
      </p:sp>
      <p:sp>
        <p:nvSpPr>
          <p:cNvPr id="28" name="Rectangular Callout 27"/>
          <p:cNvSpPr/>
          <p:nvPr/>
        </p:nvSpPr>
        <p:spPr>
          <a:xfrm>
            <a:off x="6400800" y="32385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SA1</a:t>
            </a:r>
          </a:p>
        </p:txBody>
      </p:sp>
      <p:sp>
        <p:nvSpPr>
          <p:cNvPr id="29" name="Rectangular Callout 28"/>
          <p:cNvSpPr/>
          <p:nvPr/>
        </p:nvSpPr>
        <p:spPr>
          <a:xfrm>
            <a:off x="7620000" y="35433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SA2</a:t>
            </a:r>
          </a:p>
        </p:txBody>
      </p:sp>
      <p:sp>
        <p:nvSpPr>
          <p:cNvPr id="30" name="Rectangular Callout 29"/>
          <p:cNvSpPr/>
          <p:nvPr/>
        </p:nvSpPr>
        <p:spPr>
          <a:xfrm>
            <a:off x="8153400" y="32385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SA1</a:t>
            </a:r>
          </a:p>
        </p:txBody>
      </p:sp>
      <p:sp>
        <p:nvSpPr>
          <p:cNvPr id="31" name="Rectangular Callout 30"/>
          <p:cNvSpPr/>
          <p:nvPr/>
        </p:nvSpPr>
        <p:spPr>
          <a:xfrm>
            <a:off x="3048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2" name="Rectangular Callout 31"/>
          <p:cNvSpPr/>
          <p:nvPr/>
        </p:nvSpPr>
        <p:spPr>
          <a:xfrm>
            <a:off x="19050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3" name="Rectangular Callout 32"/>
          <p:cNvSpPr/>
          <p:nvPr/>
        </p:nvSpPr>
        <p:spPr>
          <a:xfrm>
            <a:off x="27432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4" name="Rectangular Callout 33"/>
          <p:cNvSpPr/>
          <p:nvPr/>
        </p:nvSpPr>
        <p:spPr>
          <a:xfrm>
            <a:off x="45720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5" name="Rectangular Callout 34"/>
          <p:cNvSpPr/>
          <p:nvPr/>
        </p:nvSpPr>
        <p:spPr>
          <a:xfrm>
            <a:off x="58674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6" name="Rectangular Callout 35"/>
          <p:cNvSpPr/>
          <p:nvPr/>
        </p:nvSpPr>
        <p:spPr>
          <a:xfrm>
            <a:off x="64008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  <p:sp>
        <p:nvSpPr>
          <p:cNvPr id="37" name="Rectangular Callout 36"/>
          <p:cNvSpPr/>
          <p:nvPr/>
        </p:nvSpPr>
        <p:spPr>
          <a:xfrm>
            <a:off x="8229600" y="3848100"/>
            <a:ext cx="609600" cy="228600"/>
          </a:xfrm>
          <a:prstGeom prst="wedgeRectCallou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SA5</a:t>
            </a:r>
          </a:p>
        </p:txBody>
      </p:sp>
    </p:spTree>
    <p:extLst>
      <p:ext uri="{BB962C8B-B14F-4D97-AF65-F5344CB8AC3E}">
        <p14:creationId xmlns:p14="http://schemas.microsoft.com/office/powerpoint/2010/main" val="71814062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6"/>
                </a:solidFill>
              </a:rPr>
              <a:t>Core network</a:t>
            </a:r>
            <a:endParaRPr lang="en-US" sz="2200" dirty="0">
              <a:solidFill>
                <a:schemeClr val="accent6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There are </a:t>
            </a:r>
            <a:r>
              <a:rPr lang="en-GB" dirty="0" smtClean="0"/>
              <a:t>characteristics </a:t>
            </a:r>
            <a:r>
              <a:rPr lang="en-GB" dirty="0"/>
              <a:t>of virtualized deployments that open up new possibilities </a:t>
            </a:r>
            <a:endParaRPr lang="en-GB" dirty="0" smtClean="0"/>
          </a:p>
          <a:p>
            <a:pPr marL="663024" lvl="1" indent="-285750">
              <a:buFont typeface="Arial"/>
              <a:buChar char="•"/>
            </a:pPr>
            <a:r>
              <a:rPr lang="en-US" sz="1800" dirty="0"/>
              <a:t>Easier to instantiate a new EPC entity, or entire EPC</a:t>
            </a:r>
            <a:endParaRPr lang="en-GB" sz="1800" dirty="0"/>
          </a:p>
          <a:p>
            <a:pPr marL="663024" lvl="1" indent="-285750">
              <a:buFont typeface="Arial"/>
              <a:buChar char="•"/>
            </a:pPr>
            <a:r>
              <a:rPr lang="en-US" sz="1800" dirty="0" smtClean="0"/>
              <a:t>More </a:t>
            </a:r>
            <a:r>
              <a:rPr lang="en-US" sz="1800" dirty="0"/>
              <a:t>flexible scaling of EPC entities</a:t>
            </a:r>
            <a:endParaRPr lang="en-GB" sz="1800" dirty="0"/>
          </a:p>
          <a:p>
            <a:pPr marL="663024" lvl="1" indent="-285750">
              <a:buFont typeface="Arial"/>
              <a:buChar char="•"/>
            </a:pPr>
            <a:r>
              <a:rPr lang="en-US" sz="1800" dirty="0" smtClean="0"/>
              <a:t>Common </a:t>
            </a:r>
            <a:r>
              <a:rPr lang="en-US" sz="1800" dirty="0"/>
              <a:t>deployment </a:t>
            </a:r>
            <a:r>
              <a:rPr lang="en-US" sz="1800" dirty="0" smtClean="0"/>
              <a:t>environment</a:t>
            </a:r>
          </a:p>
          <a:p>
            <a:r>
              <a:rPr lang="en-GB" dirty="0"/>
              <a:t>I</a:t>
            </a:r>
            <a:r>
              <a:rPr lang="en-GB" dirty="0" smtClean="0"/>
              <a:t>n </a:t>
            </a:r>
            <a:r>
              <a:rPr lang="en-GB" dirty="0"/>
              <a:t>general these seem to be independent of changes to 3GPP interfaces and </a:t>
            </a:r>
            <a:r>
              <a:rPr lang="en-GB" dirty="0" smtClean="0"/>
              <a:t>entities, since our architecture is largely implementation-independent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0122936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6"/>
                </a:solidFill>
              </a:rPr>
              <a:t>Core network</a:t>
            </a:r>
            <a:endParaRPr lang="en-US" sz="2200" dirty="0">
              <a:solidFill>
                <a:schemeClr val="accent6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 smtClean="0"/>
              <a:t>Looking </a:t>
            </a:r>
            <a:r>
              <a:rPr lang="en-US" sz="1800" dirty="0" smtClean="0"/>
              <a:t>forward, </a:t>
            </a:r>
            <a:r>
              <a:rPr lang="en-US" sz="1800" dirty="0"/>
              <a:t>i</a:t>
            </a:r>
            <a:r>
              <a:rPr lang="en-US" sz="1800" dirty="0" smtClean="0"/>
              <a:t>t seems that new </a:t>
            </a:r>
            <a:r>
              <a:rPr lang="en-US" sz="1800" dirty="0" smtClean="0"/>
              <a:t>work items </a:t>
            </a:r>
            <a:r>
              <a:rPr lang="en-US" sz="1800" dirty="0" smtClean="0"/>
              <a:t>for 3GPP could be classified as one </a:t>
            </a:r>
            <a:r>
              <a:rPr lang="en-US" sz="1800" dirty="0" smtClean="0"/>
              <a:t>of the following:</a:t>
            </a:r>
            <a:endParaRPr lang="en-US" sz="1800" dirty="0" smtClean="0"/>
          </a:p>
          <a:p>
            <a:pPr marL="720174" lvl="1" indent="-342900">
              <a:buFont typeface="+mj-lt"/>
              <a:buAutoNum type="arabicPeriod"/>
            </a:pPr>
            <a:r>
              <a:rPr lang="en-US" sz="1600" dirty="0" smtClean="0"/>
              <a:t>Virtualization</a:t>
            </a:r>
            <a:r>
              <a:rPr lang="en-US" sz="1600" dirty="0"/>
              <a:t>-specific enhancements/</a:t>
            </a:r>
            <a:r>
              <a:rPr lang="en-US" sz="1600" dirty="0" smtClean="0"/>
              <a:t>optimizations </a:t>
            </a:r>
            <a:r>
              <a:rPr lang="en-US" sz="1600" dirty="0" smtClean="0"/>
              <a:t>of the existing logical architecture</a:t>
            </a:r>
            <a:endParaRPr lang="en-US" sz="1600" dirty="0" smtClean="0"/>
          </a:p>
          <a:p>
            <a:pPr marL="720174" lvl="1" indent="-342900">
              <a:buFont typeface="+mj-lt"/>
              <a:buAutoNum type="arabicPeriod"/>
            </a:pPr>
            <a:r>
              <a:rPr lang="en-US" sz="1600" dirty="0" smtClean="0"/>
              <a:t>Use </a:t>
            </a:r>
            <a:r>
              <a:rPr lang="en-US" sz="1600" dirty="0"/>
              <a:t>cases/features that are made easier/more feasible by </a:t>
            </a:r>
            <a:r>
              <a:rPr lang="en-US" sz="1600" dirty="0" smtClean="0"/>
              <a:t>virtualisation deployments</a:t>
            </a:r>
          </a:p>
          <a:p>
            <a:pPr marL="720174" lvl="1" indent="-342900">
              <a:buFont typeface="+mj-lt"/>
              <a:buAutoNum type="arabicPeriod"/>
            </a:pPr>
            <a:r>
              <a:rPr lang="en-US" sz="1600" dirty="0" smtClean="0"/>
              <a:t>Use </a:t>
            </a:r>
            <a:r>
              <a:rPr lang="en-US" sz="1600" dirty="0"/>
              <a:t>cases/features that are independent of whether the deployment environment is </a:t>
            </a:r>
            <a:r>
              <a:rPr lang="en-US" sz="1600" dirty="0" smtClean="0"/>
              <a:t>virtualized </a:t>
            </a:r>
            <a:r>
              <a:rPr lang="en-US" sz="1600" dirty="0"/>
              <a:t>or </a:t>
            </a:r>
            <a:r>
              <a:rPr lang="en-US" sz="1600" dirty="0" smtClean="0"/>
              <a:t>not</a:t>
            </a:r>
          </a:p>
          <a:p>
            <a:pPr marL="720174" lvl="1" indent="-342900">
              <a:buFont typeface="+mj-lt"/>
              <a:buAutoNum type="arabicPeriod"/>
            </a:pPr>
            <a:r>
              <a:rPr lang="en-US" sz="1600" dirty="0" smtClean="0"/>
              <a:t>Re-architecture of the core network (motivated by virtualisation, or other drivers)</a:t>
            </a:r>
            <a:endParaRPr lang="en-US" sz="1600" dirty="0" smtClean="0"/>
          </a:p>
          <a:p>
            <a:r>
              <a:rPr lang="en-US" sz="1800" dirty="0" smtClean="0"/>
              <a:t>The first </a:t>
            </a:r>
            <a:r>
              <a:rPr lang="en-US" sz="1800" dirty="0" smtClean="0"/>
              <a:t>item </a:t>
            </a:r>
            <a:r>
              <a:rPr lang="en-US" sz="1800" dirty="0" smtClean="0"/>
              <a:t>could </a:t>
            </a:r>
            <a:r>
              <a:rPr lang="en-US" sz="1800" dirty="0" smtClean="0"/>
              <a:t>be a </a:t>
            </a:r>
            <a:r>
              <a:rPr lang="en-US" sz="1800" dirty="0" smtClean="0"/>
              <a:t>tightly-scoped Release </a:t>
            </a:r>
            <a:r>
              <a:rPr lang="en-US" sz="1800" dirty="0" smtClean="0"/>
              <a:t>13 </a:t>
            </a:r>
            <a:r>
              <a:rPr lang="en-US" sz="1800" dirty="0" smtClean="0"/>
              <a:t>study item, if there is sufficient support</a:t>
            </a:r>
          </a:p>
          <a:p>
            <a:r>
              <a:rPr lang="en-US" sz="1800" dirty="0" smtClean="0"/>
              <a:t>Items 2 and 3 should be </a:t>
            </a:r>
            <a:r>
              <a:rPr lang="en-US" sz="1800" dirty="0" smtClean="0"/>
              <a:t>handled on a case-by-case basis </a:t>
            </a:r>
            <a:r>
              <a:rPr lang="en-US" sz="1800" dirty="0" smtClean="0"/>
              <a:t>as we do now</a:t>
            </a:r>
          </a:p>
          <a:p>
            <a:r>
              <a:rPr lang="en-US" sz="1800" dirty="0" smtClean="0"/>
              <a:t>Item 4 is clearly a very significant undertaking, and in our view is something to look at in the longer-term 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86965600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70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3GPP</a:t>
            </a:r>
            <a:br>
              <a:rPr lang="en-US" dirty="0" smtClean="0"/>
            </a:br>
            <a:r>
              <a:rPr lang="en-US" sz="2200" dirty="0" smtClean="0">
                <a:solidFill>
                  <a:schemeClr val="accent6"/>
                </a:solidFill>
              </a:rPr>
              <a:t>Core network</a:t>
            </a:r>
            <a:endParaRPr lang="en-US" sz="2200" dirty="0">
              <a:solidFill>
                <a:schemeClr val="accent6"/>
              </a:solidFill>
            </a:endParaRPr>
          </a:p>
        </p:txBody>
      </p:sp>
      <p:sp>
        <p:nvSpPr>
          <p:cNvPr id="967709" name="Rectangle 2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 smtClean="0"/>
              <a:t>If there is sufficient interest then we suggest starting a Study Item in SA2 in Release 13</a:t>
            </a:r>
          </a:p>
          <a:p>
            <a:r>
              <a:rPr lang="en-US" sz="1800" dirty="0" smtClean="0"/>
              <a:t>SA2 need not necessarily wait for the NFV ISG work to complete</a:t>
            </a:r>
          </a:p>
          <a:p>
            <a:pPr lvl="1"/>
            <a:r>
              <a:rPr lang="en-US" sz="1500" dirty="0" smtClean="0"/>
              <a:t>But if they do identify gaps then these could be considered (input as company contributions in the normal way)</a:t>
            </a:r>
          </a:p>
          <a:p>
            <a:r>
              <a:rPr lang="en-US" sz="1800" dirty="0" smtClean="0"/>
              <a:t>Other groups could be involved as necessary as the study progresses</a:t>
            </a:r>
          </a:p>
          <a:p>
            <a:r>
              <a:rPr lang="en-US" sz="1800" dirty="0" smtClean="0"/>
              <a:t>The scope should be such that the existing logical architecture (functional entities and reference points) is preserved</a:t>
            </a:r>
          </a:p>
          <a:p>
            <a:r>
              <a:rPr lang="en-US" sz="1800" dirty="0" smtClean="0"/>
              <a:t>The focus would be on investigation into new or modified procedures that might help optimize deployment of core network entities in a virtualization </a:t>
            </a:r>
            <a:r>
              <a:rPr lang="en-US" sz="1800" dirty="0" smtClean="0"/>
              <a:t>environment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848635586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Engineering_PPT_template_16x9_white-032712.potx</Template>
  <TotalTime>18540</TotalTime>
  <Words>986</Words>
  <Application>Microsoft Macintosh PowerPoint</Application>
  <PresentationFormat>On-screen Show (16:10)</PresentationFormat>
  <Paragraphs>161</Paragraphs>
  <Slides>14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blank</vt:lpstr>
      <vt:lpstr>3GPP and NFV</vt:lpstr>
      <vt:lpstr>Architecture mapping</vt:lpstr>
      <vt:lpstr>NFV architecture (work in progress) </vt:lpstr>
      <vt:lpstr>NFV architecture (work in progress) </vt:lpstr>
      <vt:lpstr>Status of NFV work Gap analysis</vt:lpstr>
      <vt:lpstr>NFV schedule for 2014 Meetings and targets</vt:lpstr>
      <vt:lpstr>Impacts on 3GPP Core network</vt:lpstr>
      <vt:lpstr>Impacts on 3GPP Core network</vt:lpstr>
      <vt:lpstr>Impacts on 3GPP Core network</vt:lpstr>
      <vt:lpstr>Impacts on 3GPP OA&amp;M</vt:lpstr>
      <vt:lpstr>Impacts on 3GPP Relationship with 5G</vt:lpstr>
      <vt:lpstr>Impacts on 3GPP Keeping up with pace of feature deployment</vt:lpstr>
      <vt:lpstr>Impacts on 3GPP Summary of Cisco position</vt:lpstr>
      <vt:lpstr>PowerPoint Presentation</vt:lpstr>
    </vt:vector>
  </TitlesOfParts>
  <Company>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Chart Templates</dc:title>
  <dc:creator>sabyu</dc:creator>
  <cp:lastModifiedBy>Andrew Bennett</cp:lastModifiedBy>
  <cp:revision>1019</cp:revision>
  <dcterms:created xsi:type="dcterms:W3CDTF">2011-06-08T18:18:21Z</dcterms:created>
  <dcterms:modified xsi:type="dcterms:W3CDTF">2014-02-28T13:12:49Z</dcterms:modified>
</cp:coreProperties>
</file>