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6"/>
  </p:notesMasterIdLst>
  <p:handoutMasterIdLst>
    <p:handoutMasterId r:id="rId37"/>
  </p:handoutMasterIdLst>
  <p:sldIdLst>
    <p:sldId id="743" r:id="rId2"/>
    <p:sldId id="707" r:id="rId3"/>
    <p:sldId id="708" r:id="rId4"/>
    <p:sldId id="709" r:id="rId5"/>
    <p:sldId id="710" r:id="rId6"/>
    <p:sldId id="711" r:id="rId7"/>
    <p:sldId id="761" r:id="rId8"/>
    <p:sldId id="712" r:id="rId9"/>
    <p:sldId id="752" r:id="rId10"/>
    <p:sldId id="713" r:id="rId11"/>
    <p:sldId id="714" r:id="rId12"/>
    <p:sldId id="762" r:id="rId13"/>
    <p:sldId id="716" r:id="rId14"/>
    <p:sldId id="774" r:id="rId15"/>
    <p:sldId id="769" r:id="rId16"/>
    <p:sldId id="773" r:id="rId17"/>
    <p:sldId id="755" r:id="rId18"/>
    <p:sldId id="756" r:id="rId19"/>
    <p:sldId id="757" r:id="rId20"/>
    <p:sldId id="763" r:id="rId21"/>
    <p:sldId id="768" r:id="rId22"/>
    <p:sldId id="734" r:id="rId23"/>
    <p:sldId id="735" r:id="rId24"/>
    <p:sldId id="739" r:id="rId25"/>
    <p:sldId id="758" r:id="rId26"/>
    <p:sldId id="764" r:id="rId27"/>
    <p:sldId id="765" r:id="rId28"/>
    <p:sldId id="766" r:id="rId29"/>
    <p:sldId id="770" r:id="rId30"/>
    <p:sldId id="771" r:id="rId31"/>
    <p:sldId id="772" r:id="rId32"/>
    <p:sldId id="740" r:id="rId33"/>
    <p:sldId id="767" r:id="rId34"/>
    <p:sldId id="614" r:id="rId35"/>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charset="0"/>
        <a:ea typeface="+mn-ea"/>
        <a:cs typeface="Arial" charset="0"/>
      </a:defRPr>
    </a:lvl1pPr>
    <a:lvl2pPr marL="457200" algn="l" rtl="0" fontAlgn="base">
      <a:spcBef>
        <a:spcPct val="0"/>
      </a:spcBef>
      <a:spcAft>
        <a:spcPct val="0"/>
      </a:spcAft>
      <a:defRPr sz="1000" kern="1200">
        <a:solidFill>
          <a:schemeClr val="tx1"/>
        </a:solidFill>
        <a:latin typeface="Arial" charset="0"/>
        <a:ea typeface="+mn-ea"/>
        <a:cs typeface="Arial" charset="0"/>
      </a:defRPr>
    </a:lvl2pPr>
    <a:lvl3pPr marL="914400" algn="l" rtl="0" fontAlgn="base">
      <a:spcBef>
        <a:spcPct val="0"/>
      </a:spcBef>
      <a:spcAft>
        <a:spcPct val="0"/>
      </a:spcAft>
      <a:defRPr sz="1000" kern="1200">
        <a:solidFill>
          <a:schemeClr val="tx1"/>
        </a:solidFill>
        <a:latin typeface="Arial" charset="0"/>
        <a:ea typeface="+mn-ea"/>
        <a:cs typeface="Arial" charset="0"/>
      </a:defRPr>
    </a:lvl3pPr>
    <a:lvl4pPr marL="1371600" algn="l" rtl="0" fontAlgn="base">
      <a:spcBef>
        <a:spcPct val="0"/>
      </a:spcBef>
      <a:spcAft>
        <a:spcPct val="0"/>
      </a:spcAft>
      <a:defRPr sz="1000" kern="1200">
        <a:solidFill>
          <a:schemeClr val="tx1"/>
        </a:solidFill>
        <a:latin typeface="Arial" charset="0"/>
        <a:ea typeface="+mn-ea"/>
        <a:cs typeface="Arial" charset="0"/>
      </a:defRPr>
    </a:lvl4pPr>
    <a:lvl5pPr marL="1828800" algn="l" rtl="0" fontAlgn="base">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FF66"/>
    <a:srgbClr val="99CC00"/>
    <a:srgbClr val="E6FF9F"/>
    <a:srgbClr val="CCFF33"/>
    <a:srgbClr val="CCFF99"/>
    <a:srgbClr val="00CC00"/>
    <a:srgbClr val="72AF2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91" autoAdjust="0"/>
    <p:restoredTop sz="94625" autoAdjust="0"/>
  </p:normalViewPr>
  <p:slideViewPr>
    <p:cSldViewPr snapToGrid="0">
      <p:cViewPr varScale="1">
        <p:scale>
          <a:sx n="85" d="100"/>
          <a:sy n="85" d="100"/>
        </p:scale>
        <p:origin x="-91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1E84C29F-49F3-4FE2-83FA-1777A1DAAFAA}" type="datetime1">
              <a:rPr lang="en-US"/>
              <a:pPr>
                <a:defRPr/>
              </a:pPr>
              <a:t>12/3/2013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842E232-F8A7-47A5-A7BC-B42DE9E2D80F}" type="slidenum">
              <a:rPr lang="en-GB"/>
              <a:pPr>
                <a:defRPr/>
              </a:pPr>
              <a:t>‹#›</a:t>
            </a:fld>
            <a:endParaRPr lang="en-GB" dirty="0"/>
          </a:p>
        </p:txBody>
      </p:sp>
    </p:spTree>
    <p:extLst>
      <p:ext uri="{BB962C8B-B14F-4D97-AF65-F5344CB8AC3E}">
        <p14:creationId xmlns:p14="http://schemas.microsoft.com/office/powerpoint/2010/main" val="1081218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2AAC1F5-27A6-45DA-8C00-F824433F1A7A}" type="datetime1">
              <a:rPr lang="en-US"/>
              <a:pPr>
                <a:defRPr/>
              </a:pPr>
              <a:t>12/3/2013</a:t>
            </a:fld>
            <a:endParaRPr lang="en-US" dirty="0"/>
          </a:p>
        </p:txBody>
      </p:sp>
      <p:sp>
        <p:nvSpPr>
          <p:cNvPr id="317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B412F56-D888-4DCA-B052-C6C7BBD5FA17}" type="slidenum">
              <a:rPr lang="en-GB"/>
              <a:pPr>
                <a:defRPr/>
              </a:pPr>
              <a:t>‹#›</a:t>
            </a:fld>
            <a:endParaRPr lang="en-GB" dirty="0"/>
          </a:p>
        </p:txBody>
      </p:sp>
    </p:spTree>
    <p:extLst>
      <p:ext uri="{BB962C8B-B14F-4D97-AF65-F5344CB8AC3E}">
        <p14:creationId xmlns:p14="http://schemas.microsoft.com/office/powerpoint/2010/main" val="31842666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charset="0"/>
                <a:cs typeface="Arial" charset="0"/>
              </a:defRPr>
            </a:lvl1pPr>
            <a:lvl2pPr marL="742950" indent="-285750" defTabSz="930275" eaLnBrk="0" hangingPunct="0">
              <a:defRPr sz="1000">
                <a:solidFill>
                  <a:schemeClr val="tx1"/>
                </a:solidFill>
                <a:latin typeface="Arial" charset="0"/>
                <a:cs typeface="Arial" charset="0"/>
              </a:defRPr>
            </a:lvl2pPr>
            <a:lvl3pPr marL="1143000" indent="-228600" defTabSz="930275" eaLnBrk="0" hangingPunct="0">
              <a:defRPr sz="1000">
                <a:solidFill>
                  <a:schemeClr val="tx1"/>
                </a:solidFill>
                <a:latin typeface="Arial" charset="0"/>
                <a:cs typeface="Arial" charset="0"/>
              </a:defRPr>
            </a:lvl3pPr>
            <a:lvl4pPr marL="1600200" indent="-228600" defTabSz="930275" eaLnBrk="0" hangingPunct="0">
              <a:defRPr sz="1000">
                <a:solidFill>
                  <a:schemeClr val="tx1"/>
                </a:solidFill>
                <a:latin typeface="Arial" charset="0"/>
                <a:cs typeface="Arial" charset="0"/>
              </a:defRPr>
            </a:lvl4pPr>
            <a:lvl5pPr marL="2057400" indent="-228600" defTabSz="930275" eaLnBrk="0" hangingPunct="0">
              <a:defRPr sz="1000">
                <a:solidFill>
                  <a:schemeClr val="tx1"/>
                </a:solidFill>
                <a:latin typeface="Arial" charset="0"/>
                <a:cs typeface="Arial" charset="0"/>
              </a:defRPr>
            </a:lvl5pPr>
            <a:lvl6pPr marL="2514600" indent="-228600" defTabSz="930275" eaLnBrk="0" fontAlgn="base" hangingPunct="0">
              <a:spcBef>
                <a:spcPct val="0"/>
              </a:spcBef>
              <a:spcAft>
                <a:spcPct val="0"/>
              </a:spcAft>
              <a:defRPr sz="1000">
                <a:solidFill>
                  <a:schemeClr val="tx1"/>
                </a:solidFill>
                <a:latin typeface="Arial" charset="0"/>
                <a:cs typeface="Arial" charset="0"/>
              </a:defRPr>
            </a:lvl6pPr>
            <a:lvl7pPr marL="2971800" indent="-228600" defTabSz="930275" eaLnBrk="0" fontAlgn="base" hangingPunct="0">
              <a:spcBef>
                <a:spcPct val="0"/>
              </a:spcBef>
              <a:spcAft>
                <a:spcPct val="0"/>
              </a:spcAft>
              <a:defRPr sz="1000">
                <a:solidFill>
                  <a:schemeClr val="tx1"/>
                </a:solidFill>
                <a:latin typeface="Arial" charset="0"/>
                <a:cs typeface="Arial" charset="0"/>
              </a:defRPr>
            </a:lvl7pPr>
            <a:lvl8pPr marL="3429000" indent="-228600" defTabSz="930275" eaLnBrk="0" fontAlgn="base" hangingPunct="0">
              <a:spcBef>
                <a:spcPct val="0"/>
              </a:spcBef>
              <a:spcAft>
                <a:spcPct val="0"/>
              </a:spcAft>
              <a:defRPr sz="1000">
                <a:solidFill>
                  <a:schemeClr val="tx1"/>
                </a:solidFill>
                <a:latin typeface="Arial" charset="0"/>
                <a:cs typeface="Arial" charset="0"/>
              </a:defRPr>
            </a:lvl8pPr>
            <a:lvl9pPr marL="3886200" indent="-228600" defTabSz="930275" eaLnBrk="0" fontAlgn="base" hangingPunct="0">
              <a:spcBef>
                <a:spcPct val="0"/>
              </a:spcBef>
              <a:spcAft>
                <a:spcPct val="0"/>
              </a:spcAft>
              <a:defRPr sz="1000">
                <a:solidFill>
                  <a:schemeClr val="tx1"/>
                </a:solidFill>
                <a:latin typeface="Arial" charset="0"/>
                <a:cs typeface="Arial" charset="0"/>
              </a:defRPr>
            </a:lvl9pPr>
          </a:lstStyle>
          <a:p>
            <a:pPr eaLnBrk="1" hangingPunct="1"/>
            <a:fld id="{9E6DB1D2-40DB-4110-9D44-EF3080C3D89D}" type="slidenum">
              <a:rPr lang="en-GB" sz="1200" smtClean="0">
                <a:latin typeface="Times New Roman" pitchFamily="18" charset="0"/>
              </a:rPr>
              <a:pPr eaLnBrk="1" hangingPunct="1"/>
              <a:t>1</a:t>
            </a:fld>
            <a:endParaRPr lang="en-GB" sz="1200" smtClean="0">
              <a:latin typeface="Times New Roman" pitchFamily="18" charset="0"/>
            </a:endParaRPr>
          </a:p>
        </p:txBody>
      </p:sp>
      <p:sp>
        <p:nvSpPr>
          <p:cNvPr id="32771" name="Rectangle 2"/>
          <p:cNvSpPr>
            <a:spLocks noGrp="1" noRot="1" noChangeAspect="1" noChangeArrowheads="1" noTextEdit="1"/>
          </p:cNvSpPr>
          <p:nvPr>
            <p:ph type="sldImg"/>
          </p:nvPr>
        </p:nvSpPr>
        <p:spPr>
          <a:xfrm>
            <a:off x="915988" y="742950"/>
            <a:ext cx="4967287" cy="3725863"/>
          </a:xfrm>
          <a:ln/>
        </p:spPr>
      </p:sp>
      <p:sp>
        <p:nvSpPr>
          <p:cNvPr id="327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0FE8624E-BB58-4D68-B786-34DB17D14B4C}" type="slidenum">
              <a:rPr lang="en-GB" sz="1400" smtClean="0">
                <a:solidFill>
                  <a:srgbClr val="000000"/>
                </a:solidFill>
                <a:latin typeface="Times New Roman" pitchFamily="18" charset="0"/>
              </a:rPr>
              <a:pPr eaLnBrk="1" hangingPunct="1"/>
              <a:t>10</a:t>
            </a:fld>
            <a:endParaRPr lang="en-GB" sz="1400" smtClean="0">
              <a:solidFill>
                <a:srgbClr val="000000"/>
              </a:solidFill>
              <a:latin typeface="Times New Roman" pitchFamily="18" charset="0"/>
            </a:endParaRPr>
          </a:p>
        </p:txBody>
      </p:sp>
      <p:sp>
        <p:nvSpPr>
          <p:cNvPr id="41987"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1988"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D9C521F8-15CC-4F49-B1B0-BADB097C320E}" type="slidenum">
              <a:rPr lang="en-GB" sz="1400" smtClean="0">
                <a:solidFill>
                  <a:srgbClr val="000000"/>
                </a:solidFill>
                <a:latin typeface="Times New Roman" pitchFamily="18" charset="0"/>
              </a:rPr>
              <a:pPr eaLnBrk="1" hangingPunct="1"/>
              <a:t>11</a:t>
            </a:fld>
            <a:endParaRPr lang="en-GB" sz="1400" smtClean="0">
              <a:solidFill>
                <a:srgbClr val="000000"/>
              </a:solidFill>
              <a:latin typeface="Times New Roman" pitchFamily="18" charset="0"/>
            </a:endParaRPr>
          </a:p>
        </p:txBody>
      </p:sp>
      <p:sp>
        <p:nvSpPr>
          <p:cNvPr id="43011"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3012"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03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F27A144E-12F1-47FC-910F-1C1AC3F45293}" type="slidenum">
              <a:rPr lang="en-GB" sz="1400" smtClean="0">
                <a:solidFill>
                  <a:srgbClr val="000000"/>
                </a:solidFill>
                <a:latin typeface="Times New Roman" pitchFamily="18" charset="0"/>
              </a:rPr>
              <a:pPr eaLnBrk="1" hangingPunct="1"/>
              <a:t>12</a:t>
            </a:fld>
            <a:endParaRPr lang="en-GB" sz="1400" smtClean="0">
              <a:solidFill>
                <a:srgbClr val="000000"/>
              </a:solidFill>
              <a:latin typeface="Times New Roman" pitchFamily="18" charset="0"/>
            </a:endParaRPr>
          </a:p>
        </p:txBody>
      </p:sp>
      <p:sp>
        <p:nvSpPr>
          <p:cNvPr id="44035"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4036"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85DE3259-28DD-42F3-828D-7437DBF7B2D8}" type="slidenum">
              <a:rPr lang="en-GB" sz="1400" smtClean="0">
                <a:solidFill>
                  <a:srgbClr val="000000"/>
                </a:solidFill>
                <a:latin typeface="Times New Roman" pitchFamily="18" charset="0"/>
              </a:rPr>
              <a:pPr eaLnBrk="1" hangingPunct="1"/>
              <a:t>13</a:t>
            </a:fld>
            <a:endParaRPr lang="en-GB" sz="1400" smtClean="0">
              <a:solidFill>
                <a:srgbClr val="000000"/>
              </a:solidFill>
              <a:latin typeface="Times New Roman" pitchFamily="18" charset="0"/>
            </a:endParaRPr>
          </a:p>
        </p:txBody>
      </p:sp>
      <p:sp>
        <p:nvSpPr>
          <p:cNvPr id="4505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506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D9C521F8-15CC-4F49-B1B0-BADB097C320E}" type="slidenum">
              <a:rPr lang="en-GB" sz="1400" smtClean="0">
                <a:solidFill>
                  <a:srgbClr val="000000"/>
                </a:solidFill>
                <a:latin typeface="Times New Roman" pitchFamily="18" charset="0"/>
              </a:rPr>
              <a:pPr eaLnBrk="1" hangingPunct="1"/>
              <a:t>14</a:t>
            </a:fld>
            <a:endParaRPr lang="en-GB" sz="1400" smtClean="0">
              <a:solidFill>
                <a:srgbClr val="000000"/>
              </a:solidFill>
              <a:latin typeface="Times New Roman" pitchFamily="18" charset="0"/>
            </a:endParaRPr>
          </a:p>
        </p:txBody>
      </p:sp>
      <p:sp>
        <p:nvSpPr>
          <p:cNvPr id="43011"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3012"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pitchFamily="34" charset="0"/>
                <a:cs typeface="Arial" pitchFamily="34" charset="0"/>
              </a:defRPr>
            </a:lvl1pPr>
            <a:lvl2pPr marL="742950" indent="-285750" defTabSz="930275" eaLnBrk="0" hangingPunct="0">
              <a:tabLst>
                <a:tab pos="723900" algn="l"/>
                <a:tab pos="1447800" algn="l"/>
                <a:tab pos="2171700" algn="l"/>
                <a:tab pos="2895600" algn="l"/>
              </a:tabLst>
              <a:defRPr sz="1000">
                <a:solidFill>
                  <a:schemeClr val="tx1"/>
                </a:solidFill>
                <a:latin typeface="Arial" pitchFamily="34" charset="0"/>
                <a:cs typeface="Arial" pitchFamily="34" charset="0"/>
              </a:defRPr>
            </a:lvl2pPr>
            <a:lvl3pPr marL="1143000" indent="-228600" defTabSz="930275" eaLnBrk="0" hangingPunct="0">
              <a:tabLst>
                <a:tab pos="723900" algn="l"/>
                <a:tab pos="1447800" algn="l"/>
                <a:tab pos="2171700" algn="l"/>
                <a:tab pos="2895600" algn="l"/>
              </a:tabLst>
              <a:defRPr sz="1000">
                <a:solidFill>
                  <a:schemeClr val="tx1"/>
                </a:solidFill>
                <a:latin typeface="Arial" pitchFamily="34" charset="0"/>
                <a:cs typeface="Arial" pitchFamily="34" charset="0"/>
              </a:defRPr>
            </a:lvl3pPr>
            <a:lvl4pPr marL="1600200" indent="-228600" defTabSz="930275" eaLnBrk="0" hangingPunct="0">
              <a:tabLst>
                <a:tab pos="723900" algn="l"/>
                <a:tab pos="1447800" algn="l"/>
                <a:tab pos="2171700" algn="l"/>
                <a:tab pos="2895600" algn="l"/>
              </a:tabLst>
              <a:defRPr sz="1000">
                <a:solidFill>
                  <a:schemeClr val="tx1"/>
                </a:solidFill>
                <a:latin typeface="Arial" pitchFamily="34" charset="0"/>
                <a:cs typeface="Arial" pitchFamily="34" charset="0"/>
              </a:defRPr>
            </a:lvl4pPr>
            <a:lvl5pPr marL="2057400" indent="-228600" defTabSz="930275" eaLnBrk="0" hangingPunct="0">
              <a:tabLst>
                <a:tab pos="723900" algn="l"/>
                <a:tab pos="1447800" algn="l"/>
                <a:tab pos="2171700" algn="l"/>
                <a:tab pos="2895600" algn="l"/>
              </a:tabLst>
              <a:defRPr sz="1000">
                <a:solidFill>
                  <a:schemeClr val="tx1"/>
                </a:solidFill>
                <a:latin typeface="Arial" pitchFamily="34" charset="0"/>
                <a:cs typeface="Arial" pitchFamily="34"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itchFamily="34" charset="0"/>
                <a:cs typeface="Arial" pitchFamily="34"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itchFamily="34" charset="0"/>
                <a:cs typeface="Arial" pitchFamily="34"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itchFamily="34" charset="0"/>
                <a:cs typeface="Arial" pitchFamily="34"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itchFamily="34" charset="0"/>
                <a:cs typeface="Arial" pitchFamily="34" charset="0"/>
              </a:defRPr>
            </a:lvl9pPr>
          </a:lstStyle>
          <a:p>
            <a:pPr eaLnBrk="1" hangingPunct="1"/>
            <a:fld id="{CA88019D-3ED1-4CCA-8948-E303F1B45F38}" type="slidenum">
              <a:rPr lang="en-GB" sz="1400" smtClean="0">
                <a:solidFill>
                  <a:srgbClr val="000000"/>
                </a:solidFill>
                <a:latin typeface="Times New Roman" pitchFamily="18" charset="0"/>
              </a:rPr>
              <a:pPr eaLnBrk="1" hangingPunct="1"/>
              <a:t>15</a:t>
            </a:fld>
            <a:endParaRPr lang="en-GB" sz="1400" smtClean="0">
              <a:solidFill>
                <a:srgbClr val="000000"/>
              </a:solidFill>
              <a:latin typeface="Times New Roman" pitchFamily="18"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9053D9E-CF93-469F-845C-46C933115BE7}" type="slidenum">
              <a:rPr lang="en-GB" sz="1400" smtClean="0">
                <a:solidFill>
                  <a:srgbClr val="000000"/>
                </a:solidFill>
                <a:latin typeface="Times New Roman" pitchFamily="18" charset="0"/>
              </a:rPr>
              <a:pPr eaLnBrk="1" hangingPunct="1"/>
              <a:t>16</a:t>
            </a:fld>
            <a:endParaRPr lang="en-GB" sz="1400" smtClean="0">
              <a:solidFill>
                <a:srgbClr val="000000"/>
              </a:solidFill>
              <a:latin typeface="Times New Roman" pitchFamily="18" charset="0"/>
            </a:endParaRPr>
          </a:p>
        </p:txBody>
      </p:sp>
      <p:sp>
        <p:nvSpPr>
          <p:cNvPr id="5017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018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3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3D359D36-9496-449B-A26D-9E5021FB14FC}" type="slidenum">
              <a:rPr lang="en-GB" sz="1400" smtClean="0">
                <a:solidFill>
                  <a:srgbClr val="000000"/>
                </a:solidFill>
                <a:latin typeface="Times New Roman" pitchFamily="18" charset="0"/>
              </a:rPr>
              <a:pPr eaLnBrk="1" hangingPunct="1"/>
              <a:t>17</a:t>
            </a:fld>
            <a:endParaRPr lang="en-GB" sz="1400" smtClean="0">
              <a:solidFill>
                <a:srgbClr val="000000"/>
              </a:solidFill>
              <a:latin typeface="Times New Roman" pitchFamily="18" charset="0"/>
            </a:endParaRPr>
          </a:p>
        </p:txBody>
      </p:sp>
      <p:sp>
        <p:nvSpPr>
          <p:cNvPr id="48131"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8132"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3317F243-1BDA-492A-A122-2A877D6F3389}" type="slidenum">
              <a:rPr lang="en-GB" sz="1400" smtClean="0">
                <a:solidFill>
                  <a:srgbClr val="000000"/>
                </a:solidFill>
                <a:latin typeface="Times New Roman" pitchFamily="18" charset="0"/>
              </a:rPr>
              <a:pPr eaLnBrk="1" hangingPunct="1"/>
              <a:t>18</a:t>
            </a:fld>
            <a:endParaRPr lang="en-GB" sz="1400" smtClean="0">
              <a:solidFill>
                <a:srgbClr val="000000"/>
              </a:solidFill>
              <a:latin typeface="Times New Roman" pitchFamily="18"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9053D9E-CF93-469F-845C-46C933115BE7}" type="slidenum">
              <a:rPr lang="en-GB" sz="1400" smtClean="0">
                <a:solidFill>
                  <a:srgbClr val="000000"/>
                </a:solidFill>
                <a:latin typeface="Times New Roman" pitchFamily="18" charset="0"/>
              </a:rPr>
              <a:pPr eaLnBrk="1" hangingPunct="1"/>
              <a:t>19</a:t>
            </a:fld>
            <a:endParaRPr lang="en-GB" sz="1400" smtClean="0">
              <a:solidFill>
                <a:srgbClr val="000000"/>
              </a:solidFill>
              <a:latin typeface="Times New Roman" pitchFamily="18" charset="0"/>
            </a:endParaRPr>
          </a:p>
        </p:txBody>
      </p:sp>
      <p:sp>
        <p:nvSpPr>
          <p:cNvPr id="5017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018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F1393A4-1D40-4317-BD51-B5EE8F586EA5}" type="slidenum">
              <a:rPr lang="en-GB" sz="1400" smtClean="0">
                <a:solidFill>
                  <a:srgbClr val="000000"/>
                </a:solidFill>
                <a:latin typeface="Times New Roman" pitchFamily="18" charset="0"/>
              </a:rPr>
              <a:pPr eaLnBrk="1" hangingPunct="1"/>
              <a:t>2</a:t>
            </a:fld>
            <a:endParaRPr lang="en-GB" sz="1400" smtClean="0">
              <a:solidFill>
                <a:srgbClr val="000000"/>
              </a:solidFill>
              <a:latin typeface="Times New Roman" pitchFamily="18" charset="0"/>
            </a:endParaRPr>
          </a:p>
        </p:txBody>
      </p:sp>
      <p:sp>
        <p:nvSpPr>
          <p:cNvPr id="33795" name="Rectangle 1"/>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796" name="Rectangle 2"/>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0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545B5AF1-4C9B-40E3-B012-859A07CA1B3E}" type="slidenum">
              <a:rPr lang="en-GB" sz="1400" smtClean="0">
                <a:solidFill>
                  <a:srgbClr val="000000"/>
                </a:solidFill>
                <a:latin typeface="Times New Roman" pitchFamily="18" charset="0"/>
              </a:rPr>
              <a:pPr eaLnBrk="1" hangingPunct="1"/>
              <a:t>20</a:t>
            </a:fld>
            <a:endParaRPr lang="en-GB" sz="1400" smtClean="0">
              <a:solidFill>
                <a:srgbClr val="000000"/>
              </a:solidFill>
              <a:latin typeface="Times New Roman" pitchFamily="18" charset="0"/>
            </a:endParaRPr>
          </a:p>
        </p:txBody>
      </p:sp>
      <p:sp>
        <p:nvSpPr>
          <p:cNvPr id="51203"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1204"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0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545B5AF1-4C9B-40E3-B012-859A07CA1B3E}" type="slidenum">
              <a:rPr lang="en-GB" sz="1400" smtClean="0">
                <a:solidFill>
                  <a:srgbClr val="000000"/>
                </a:solidFill>
                <a:latin typeface="Times New Roman" pitchFamily="18" charset="0"/>
              </a:rPr>
              <a:pPr eaLnBrk="1" hangingPunct="1"/>
              <a:t>21</a:t>
            </a:fld>
            <a:endParaRPr lang="en-GB" sz="1400" smtClean="0">
              <a:solidFill>
                <a:srgbClr val="000000"/>
              </a:solidFill>
              <a:latin typeface="Times New Roman" pitchFamily="18" charset="0"/>
            </a:endParaRPr>
          </a:p>
        </p:txBody>
      </p:sp>
      <p:sp>
        <p:nvSpPr>
          <p:cNvPr id="51203"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1204"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6"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776D7F9-4CC6-49AC-BDB4-71609E981A9E}" type="slidenum">
              <a:rPr lang="en-GB" sz="1400" smtClean="0">
                <a:solidFill>
                  <a:srgbClr val="000000"/>
                </a:solidFill>
                <a:latin typeface="Times New Roman" pitchFamily="18" charset="0"/>
              </a:rPr>
              <a:pPr eaLnBrk="1" hangingPunct="1"/>
              <a:t>22</a:t>
            </a:fld>
            <a:endParaRPr lang="en-GB" sz="1400" smtClean="0">
              <a:solidFill>
                <a:srgbClr val="000000"/>
              </a:solidFill>
              <a:latin typeface="Times New Roman" pitchFamily="18" charset="0"/>
            </a:endParaRPr>
          </a:p>
        </p:txBody>
      </p:sp>
      <p:sp>
        <p:nvSpPr>
          <p:cNvPr id="52227"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2228"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4199B0BE-24B2-4052-B136-49FBE3E06AA2}" type="slidenum">
              <a:rPr lang="en-GB" sz="1400" smtClean="0">
                <a:solidFill>
                  <a:srgbClr val="000000"/>
                </a:solidFill>
                <a:latin typeface="Times New Roman" pitchFamily="18" charset="0"/>
              </a:rPr>
              <a:pPr eaLnBrk="1" hangingPunct="1"/>
              <a:t>23</a:t>
            </a:fld>
            <a:endParaRPr lang="en-GB" sz="1400" smtClean="0">
              <a:solidFill>
                <a:srgbClr val="000000"/>
              </a:solidFill>
              <a:latin typeface="Times New Roman" pitchFamily="18"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F320D35D-9BE7-4401-A471-6F5391F218BF}" type="slidenum">
              <a:rPr lang="en-GB" sz="1400" smtClean="0">
                <a:solidFill>
                  <a:srgbClr val="000000"/>
                </a:solidFill>
                <a:latin typeface="Times New Roman" pitchFamily="18" charset="0"/>
              </a:rPr>
              <a:pPr eaLnBrk="1" hangingPunct="1"/>
              <a:t>24</a:t>
            </a:fld>
            <a:endParaRPr lang="en-GB" sz="1400" smtClean="0">
              <a:solidFill>
                <a:srgbClr val="000000"/>
              </a:solidFill>
              <a:latin typeface="Times New Roman" pitchFamily="18" charset="0"/>
            </a:endParaRPr>
          </a:p>
        </p:txBody>
      </p:sp>
      <p:sp>
        <p:nvSpPr>
          <p:cNvPr id="54275"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4276"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29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66B14EAE-7F3F-4EDD-BBA0-5834559C18C4}" type="slidenum">
              <a:rPr lang="en-GB" sz="1400" smtClean="0">
                <a:solidFill>
                  <a:srgbClr val="000000"/>
                </a:solidFill>
                <a:latin typeface="Times New Roman" pitchFamily="18" charset="0"/>
              </a:rPr>
              <a:pPr eaLnBrk="1" hangingPunct="1"/>
              <a:t>25</a:t>
            </a:fld>
            <a:endParaRPr lang="en-GB" sz="1400" smtClean="0">
              <a:solidFill>
                <a:srgbClr val="000000"/>
              </a:solidFill>
              <a:latin typeface="Times New Roman" pitchFamily="18" charset="0"/>
            </a:endParaRPr>
          </a:p>
        </p:txBody>
      </p:sp>
      <p:sp>
        <p:nvSpPr>
          <p:cNvPr id="5529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530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DD2A9AFB-D701-4615-9952-EE67AA51357A}" type="slidenum">
              <a:rPr lang="en-GB" sz="1400" smtClean="0">
                <a:solidFill>
                  <a:srgbClr val="000000"/>
                </a:solidFill>
                <a:latin typeface="Times New Roman" pitchFamily="18" charset="0"/>
              </a:rPr>
              <a:pPr eaLnBrk="1" hangingPunct="1"/>
              <a:t>26</a:t>
            </a:fld>
            <a:endParaRPr lang="en-GB" sz="1400" smtClean="0">
              <a:solidFill>
                <a:srgbClr val="000000"/>
              </a:solidFill>
              <a:latin typeface="Times New Roman" pitchFamily="18" charset="0"/>
            </a:endParaRPr>
          </a:p>
        </p:txBody>
      </p:sp>
      <p:sp>
        <p:nvSpPr>
          <p:cNvPr id="56323"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6324"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7346"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8BB62408-CC56-484F-9E82-1BE3076A5549}" type="slidenum">
              <a:rPr lang="en-GB" sz="1400" smtClean="0">
                <a:solidFill>
                  <a:srgbClr val="000000"/>
                </a:solidFill>
                <a:latin typeface="Times New Roman" pitchFamily="18" charset="0"/>
              </a:rPr>
              <a:pPr eaLnBrk="1" hangingPunct="1"/>
              <a:t>27</a:t>
            </a:fld>
            <a:endParaRPr lang="en-GB" sz="1400" smtClean="0">
              <a:solidFill>
                <a:srgbClr val="000000"/>
              </a:solidFill>
              <a:latin typeface="Times New Roman" pitchFamily="18" charset="0"/>
            </a:endParaRPr>
          </a:p>
        </p:txBody>
      </p:sp>
      <p:sp>
        <p:nvSpPr>
          <p:cNvPr id="57347"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7348"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28</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29</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AF73B99D-14F7-4F14-BDF2-410FDBE7AE1E}" type="slidenum">
              <a:rPr lang="en-GB" sz="1400" smtClean="0">
                <a:solidFill>
                  <a:srgbClr val="000000"/>
                </a:solidFill>
                <a:latin typeface="Times New Roman" pitchFamily="18" charset="0"/>
              </a:rPr>
              <a:pPr eaLnBrk="1" hangingPunct="1"/>
              <a:t>3</a:t>
            </a:fld>
            <a:endParaRPr lang="en-GB" sz="1400" smtClean="0">
              <a:solidFill>
                <a:srgbClr val="000000"/>
              </a:solidFill>
              <a:latin typeface="Times New Roman" pitchFamily="18" charset="0"/>
            </a:endParaRPr>
          </a:p>
        </p:txBody>
      </p:sp>
      <p:sp>
        <p:nvSpPr>
          <p:cNvPr id="34819"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4820"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30</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31</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939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4E65EF53-6DBC-460D-BF56-CE2E0295721D}" type="slidenum">
              <a:rPr lang="en-GB" sz="1400" smtClean="0">
                <a:solidFill>
                  <a:srgbClr val="000000"/>
                </a:solidFill>
                <a:latin typeface="Times New Roman" pitchFamily="18" charset="0"/>
              </a:rPr>
              <a:pPr eaLnBrk="1" hangingPunct="1"/>
              <a:t>32</a:t>
            </a:fld>
            <a:endParaRPr lang="en-GB" sz="1400" smtClean="0">
              <a:solidFill>
                <a:srgbClr val="000000"/>
              </a:solidFill>
              <a:latin typeface="Times New Roman" pitchFamily="18" charset="0"/>
            </a:endParaRPr>
          </a:p>
        </p:txBody>
      </p:sp>
      <p:sp>
        <p:nvSpPr>
          <p:cNvPr id="59395" name="Rectangle 2"/>
          <p:cNvSpPr>
            <a:spLocks noGrp="1" noRot="1" noChangeAspect="1" noChangeArrowheads="1" noTextEdit="1"/>
          </p:cNvSpPr>
          <p:nvPr>
            <p:ph type="sldImg"/>
          </p:nvPr>
        </p:nvSpPr>
        <p:spPr>
          <a:xfrm>
            <a:off x="917575" y="755650"/>
            <a:ext cx="4960938" cy="3721100"/>
          </a:xfrm>
          <a:ln/>
        </p:spPr>
      </p:sp>
      <p:sp>
        <p:nvSpPr>
          <p:cNvPr id="59396"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it-IT"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041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6DD20A16-252F-4AFA-9849-6928F147A05A}" type="slidenum">
              <a:rPr lang="en-GB" sz="1400" smtClean="0">
                <a:solidFill>
                  <a:srgbClr val="000000"/>
                </a:solidFill>
                <a:latin typeface="Times New Roman" pitchFamily="18" charset="0"/>
              </a:rPr>
              <a:pPr eaLnBrk="1" hangingPunct="1"/>
              <a:t>33</a:t>
            </a:fld>
            <a:endParaRPr lang="en-GB" sz="1400" smtClean="0">
              <a:solidFill>
                <a:srgbClr val="000000"/>
              </a:solidFill>
              <a:latin typeface="Times New Roman" pitchFamily="18" charset="0"/>
            </a:endParaRPr>
          </a:p>
        </p:txBody>
      </p:sp>
      <p:sp>
        <p:nvSpPr>
          <p:cNvPr id="60419" name="Rectangle 2"/>
          <p:cNvSpPr>
            <a:spLocks noGrp="1" noRot="1" noChangeAspect="1" noChangeArrowheads="1" noTextEdit="1"/>
          </p:cNvSpPr>
          <p:nvPr>
            <p:ph type="sldImg"/>
          </p:nvPr>
        </p:nvSpPr>
        <p:spPr>
          <a:xfrm>
            <a:off x="917575" y="755650"/>
            <a:ext cx="4960938" cy="3721100"/>
          </a:xfrm>
          <a:ln/>
        </p:spPr>
      </p:sp>
      <p:sp>
        <p:nvSpPr>
          <p:cNvPr id="60420"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it-IT"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1CDEF6DF-19EF-4210-AF5F-834902A52DB5}" type="slidenum">
              <a:rPr lang="en-GB" sz="1400" smtClean="0">
                <a:solidFill>
                  <a:srgbClr val="000000"/>
                </a:solidFill>
                <a:latin typeface="Times New Roman" pitchFamily="18" charset="0"/>
              </a:rPr>
              <a:pPr eaLnBrk="1" hangingPunct="1"/>
              <a:t>4</a:t>
            </a:fld>
            <a:endParaRPr lang="en-GB" sz="1400" smtClean="0">
              <a:solidFill>
                <a:srgbClr val="000000"/>
              </a:solidFill>
              <a:latin typeface="Times New Roman" pitchFamily="18" charset="0"/>
            </a:endParaRPr>
          </a:p>
        </p:txBody>
      </p:sp>
      <p:sp>
        <p:nvSpPr>
          <p:cNvPr id="35843"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5844"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1B96ED51-1387-42B2-B497-E03469C99919}" type="slidenum">
              <a:rPr lang="en-GB" sz="1400" smtClean="0">
                <a:solidFill>
                  <a:srgbClr val="000000"/>
                </a:solidFill>
                <a:latin typeface="Times New Roman" pitchFamily="18" charset="0"/>
              </a:rPr>
              <a:pPr eaLnBrk="1" hangingPunct="1"/>
              <a:t>5</a:t>
            </a:fld>
            <a:endParaRPr lang="en-GB" sz="1400" smtClean="0">
              <a:solidFill>
                <a:srgbClr val="000000"/>
              </a:solidFill>
              <a:latin typeface="Times New Roman" pitchFamily="18" charset="0"/>
            </a:endParaRPr>
          </a:p>
        </p:txBody>
      </p:sp>
      <p:sp>
        <p:nvSpPr>
          <p:cNvPr id="36867"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6868"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79F7314D-F799-4F34-AD52-FD5D77903F9E}" type="slidenum">
              <a:rPr lang="en-GB" sz="1400" smtClean="0">
                <a:solidFill>
                  <a:srgbClr val="000000"/>
                </a:solidFill>
                <a:latin typeface="Times New Roman" pitchFamily="18" charset="0"/>
              </a:rPr>
              <a:pPr eaLnBrk="1" hangingPunct="1"/>
              <a:t>6</a:t>
            </a:fld>
            <a:endParaRPr lang="en-GB" sz="1400" smtClean="0">
              <a:solidFill>
                <a:srgbClr val="000000"/>
              </a:solidFill>
              <a:latin typeface="Times New Roman" pitchFamily="18" charset="0"/>
            </a:endParaRPr>
          </a:p>
        </p:txBody>
      </p:sp>
      <p:sp>
        <p:nvSpPr>
          <p:cNvPr id="37891"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7892"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C54F0A8C-8008-4756-B9F3-60C9B03FC38F}" type="slidenum">
              <a:rPr lang="en-GB" sz="1400" smtClean="0">
                <a:solidFill>
                  <a:srgbClr val="000000"/>
                </a:solidFill>
                <a:latin typeface="Times New Roman" pitchFamily="18" charset="0"/>
              </a:rPr>
              <a:pPr eaLnBrk="1" hangingPunct="1"/>
              <a:t>7</a:t>
            </a:fld>
            <a:endParaRPr lang="en-GB" sz="1400" smtClean="0">
              <a:solidFill>
                <a:srgbClr val="000000"/>
              </a:solidFill>
              <a:latin typeface="Times New Roman" pitchFamily="18" charset="0"/>
            </a:endParaRPr>
          </a:p>
        </p:txBody>
      </p:sp>
      <p:sp>
        <p:nvSpPr>
          <p:cNvPr id="38915"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8916"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68479D93-8305-40E8-ACA2-28A9A1714A98}" type="slidenum">
              <a:rPr lang="en-GB" sz="1400" smtClean="0">
                <a:solidFill>
                  <a:srgbClr val="000000"/>
                </a:solidFill>
                <a:latin typeface="Times New Roman" pitchFamily="18" charset="0"/>
              </a:rPr>
              <a:pPr eaLnBrk="1" hangingPunct="1"/>
              <a:t>8</a:t>
            </a:fld>
            <a:endParaRPr lang="en-GB" sz="1400" smtClean="0">
              <a:solidFill>
                <a:srgbClr val="000000"/>
              </a:solidFill>
              <a:latin typeface="Times New Roman" pitchFamily="18" charset="0"/>
            </a:endParaRPr>
          </a:p>
        </p:txBody>
      </p:sp>
      <p:sp>
        <p:nvSpPr>
          <p:cNvPr id="3993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994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B5C7E199-F1C6-413A-A2F9-DB0FCB6139E2}" type="slidenum">
              <a:rPr lang="en-GB" sz="1400" smtClean="0">
                <a:solidFill>
                  <a:srgbClr val="000000"/>
                </a:solidFill>
                <a:latin typeface="Times New Roman" pitchFamily="18" charset="0"/>
              </a:rPr>
              <a:pPr eaLnBrk="1" hangingPunct="1"/>
              <a:t>9</a:t>
            </a:fld>
            <a:endParaRPr lang="en-GB" sz="1400" smtClean="0">
              <a:solidFill>
                <a:srgbClr val="000000"/>
              </a:solidFill>
              <a:latin typeface="Times New Roman" pitchFamily="18" charset="0"/>
            </a:endParaRPr>
          </a:p>
        </p:txBody>
      </p:sp>
      <p:sp>
        <p:nvSpPr>
          <p:cNvPr id="40963"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0964"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3457925682"/>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58856478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61373859"/>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433638"/>
            <a:ext cx="8228013" cy="1143000"/>
          </a:xfrm>
        </p:spPr>
        <p:txBody>
          <a:bodyPr/>
          <a:lstStyle>
            <a:lvl1pPr algn="ctr">
              <a:defRPr/>
            </a:lvl1pPr>
          </a:lstStyle>
          <a:p>
            <a:r>
              <a:rPr lang="en-US" dirty="0" smtClean="0"/>
              <a:t>Click to edit Master title style</a:t>
            </a:r>
            <a:endParaRPr lang="en-GB" dirty="0"/>
          </a:p>
        </p:txBody>
      </p:sp>
    </p:spTree>
    <p:extLst>
      <p:ext uri="{BB962C8B-B14F-4D97-AF65-F5344CB8AC3E}">
        <p14:creationId xmlns:p14="http://schemas.microsoft.com/office/powerpoint/2010/main" val="10841208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latin typeface="Arial" pitchFamily="34" charset="0"/>
              <a:cs typeface="+mn-cs"/>
            </a:endParaRPr>
          </a:p>
        </p:txBody>
      </p:sp>
      <p:sp>
        <p:nvSpPr>
          <p:cNvPr id="1027"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1028" name="Title Placeholder 1"/>
          <p:cNvSpPr>
            <a:spLocks noGrp="1"/>
          </p:cNvSpPr>
          <p:nvPr>
            <p:ph type="title"/>
          </p:nvPr>
        </p:nvSpPr>
        <p:spPr bwMode="auto">
          <a:xfrm>
            <a:off x="446088" y="228600"/>
            <a:ext cx="68707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29"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1030" name="Picture 6" descr="3GPP_TM_RD.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userDrawn="1"/>
        </p:nvSpPr>
        <p:spPr>
          <a:xfrm>
            <a:off x="538163" y="6394450"/>
            <a:ext cx="4033837" cy="311150"/>
          </a:xfrm>
          <a:prstGeom prst="rect">
            <a:avLst/>
          </a:prstGeom>
          <a:noFill/>
        </p:spPr>
        <p:txBody>
          <a:bodyPr anchor="ctr"/>
          <a:lstStyle/>
          <a:p>
            <a:pPr eaLnBrk="0" hangingPunct="0">
              <a:defRPr/>
            </a:pPr>
            <a:r>
              <a:rPr lang="en-GB" spc="300" dirty="0" smtClean="0">
                <a:latin typeface="Arial" pitchFamily="34" charset="0"/>
                <a:cs typeface="Arial" pitchFamily="34" charset="0"/>
              </a:rPr>
              <a:t>SP-130591, </a:t>
            </a:r>
            <a:r>
              <a:rPr lang="en-GB" spc="300" dirty="0">
                <a:latin typeface="Arial" pitchFamily="34" charset="0"/>
                <a:cs typeface="Arial" pitchFamily="34" charset="0"/>
              </a:rPr>
              <a:t>TSG SA#62, 9-11 Dec 2013</a:t>
            </a:r>
            <a:endParaRPr lang="en-GB" spc="300" dirty="0">
              <a:solidFill>
                <a:schemeClr val="bg1"/>
              </a:solidFill>
              <a:latin typeface="Arial" pitchFamily="34" charset="0"/>
              <a:cs typeface="Arial" pitchFamily="34" charset="0"/>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eaLnBrk="0" hangingPunct="0">
              <a:defRPr/>
            </a:pPr>
            <a:fld id="{7466734D-F56B-492A-9C29-DC22F338D171}" type="slidenum">
              <a:rPr lang="en-GB" sz="1050" b="1">
                <a:latin typeface="Arial" pitchFamily="34" charset="0"/>
                <a:cs typeface="Arial" pitchFamily="34" charset="0"/>
              </a:rPr>
              <a:pPr algn="ctr" eaLnBrk="0" hangingPunct="0">
                <a:defRPr/>
              </a:pPr>
              <a:t>‹#›</a:t>
            </a:fld>
            <a:endParaRPr lang="en-GB" b="1" dirty="0">
              <a:latin typeface="Arial" pitchFamily="34" charset="0"/>
              <a:cs typeface="Arial" pitchFamily="34" charset="0"/>
            </a:endParaRPr>
          </a:p>
          <a:p>
            <a:pPr eaLnBrk="0" hangingPunct="0">
              <a:defRPr/>
            </a:pPr>
            <a:endParaRPr lang="en-GB" dirty="0">
              <a:cs typeface="Arial" pitchFamily="34" charset="0"/>
            </a:endParaRPr>
          </a:p>
        </p:txBody>
      </p:sp>
      <p:sp>
        <p:nvSpPr>
          <p:cNvPr id="1033" name="Rectangle 15"/>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solidFill>
                  <a:schemeClr val="bg1"/>
                </a:solidFill>
              </a:rPr>
              <a:t>© 3GPP 2012</a:t>
            </a:r>
            <a:endParaRPr lang="en-GB"/>
          </a:p>
        </p:txBody>
      </p:sp>
      <p:sp>
        <p:nvSpPr>
          <p:cNvPr id="1034" name="Rectangle 16"/>
          <p:cNvSpPr>
            <a:spLocks noChangeArrowheads="1"/>
          </p:cNvSpPr>
          <p:nvPr userDrawn="1"/>
        </p:nvSpPr>
        <p:spPr bwMode="auto">
          <a:xfrm>
            <a:off x="7439025" y="6461125"/>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800"/>
              <a:t>© 3GPP 2013</a:t>
            </a:r>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3gpp.org/ftp/tsg_sa/WG1_Serv/TSGS1_64_SanFrancisco/docs/S1-135022.zip"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www.3gpp.org/ftp/tsg_sa/TSG_SA/TSGS_56/Docs/SP-120283.zip" TargetMode="External"/><Relationship Id="rId3" Type="http://schemas.openxmlformats.org/officeDocument/2006/relationships/hyperlink" Target="http://www.3gpp.org/ftp/tsg_sa/TSG_SA/TSGS_61/Docs/SP-130409.zip" TargetMode="External"/><Relationship Id="rId7" Type="http://schemas.openxmlformats.org/officeDocument/2006/relationships/hyperlink" Target="http://www.3gpp.org/ftp/tsg_sa/TSG_SA/TSGS_57/Docs/SP-120518.zip"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www.3gpp.org/ftp/tsg_sa/TSG_SA/TSGS_58/Docs/SP-120863.zip" TargetMode="External"/><Relationship Id="rId5" Type="http://schemas.openxmlformats.org/officeDocument/2006/relationships/hyperlink" Target="http://www.3gpp.org/ftp/tsg_sa/TSG_SA/TSGS_59/Docs/SP-130103.zip" TargetMode="External"/><Relationship Id="rId10" Type="http://schemas.openxmlformats.org/officeDocument/2006/relationships/hyperlink" Target="http://www.3gpp.org/ftp/tsg_sa/TSG_SA/TSGS_54/docs/SP-110805.zip" TargetMode="External"/><Relationship Id="rId4" Type="http://schemas.openxmlformats.org/officeDocument/2006/relationships/hyperlink" Target="http://www.3gpp.org/ftp/tsg_sa/TSG_SA/TSGS_60/Docs/SP-130193.zip" TargetMode="External"/><Relationship Id="rId9" Type="http://schemas.openxmlformats.org/officeDocument/2006/relationships/hyperlink" Target="http://www.3gpp.org/ftp/tsg_sa/TSG_SA/TSGS_55/Docs/SP-120100.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pPr>
              <a:defRPr/>
            </a:pPr>
            <a:r>
              <a:rPr lang="en-GB" b="1" i="1" dirty="0" smtClean="0">
                <a:effectLst>
                  <a:outerShdw blurRad="38100" dist="38100" dir="2700000" algn="tl">
                    <a:srgbClr val="C0C0C0"/>
                  </a:outerShdw>
                </a:effectLst>
              </a:rPr>
              <a:t>  </a:t>
            </a:r>
            <a:r>
              <a:rPr lang="en-GB" dirty="0" smtClean="0"/>
              <a:t/>
            </a:r>
            <a:br>
              <a:rPr lang="en-GB" dirty="0" smtClean="0"/>
            </a:br>
            <a:r>
              <a:rPr lang="en-GB" dirty="0" smtClean="0"/>
              <a:t> </a:t>
            </a:r>
            <a:r>
              <a:rPr lang="en-GB" sz="6000" dirty="0"/>
              <a:t>SA1 Report to TSG </a:t>
            </a:r>
            <a:r>
              <a:rPr lang="en-GB" sz="6000" dirty="0" smtClean="0"/>
              <a:t>SA#62</a:t>
            </a:r>
            <a:r>
              <a:rPr lang="en-GB" sz="6000" dirty="0"/>
              <a:t/>
            </a:r>
            <a:br>
              <a:rPr lang="en-GB" sz="6000" dirty="0"/>
            </a:br>
            <a:r>
              <a:rPr lang="en-GB" sz="6000" dirty="0"/>
              <a:t>SP-130591</a:t>
            </a:r>
            <a:r>
              <a:rPr lang="en-US" sz="2800" dirty="0" smtClean="0">
                <a:effectLst>
                  <a:outerShdw blurRad="38100" dist="38100" dir="2700000" algn="tl">
                    <a:srgbClr val="C0C0C0"/>
                  </a:outerShdw>
                </a:effectLst>
              </a:rPr>
              <a:t/>
            </a:r>
            <a:br>
              <a:rPr lang="en-US" sz="2800" dirty="0" smtClean="0">
                <a:effectLst>
                  <a:outerShdw blurRad="38100" dist="38100" dir="2700000" algn="tl">
                    <a:srgbClr val="C0C0C0"/>
                  </a:outerShdw>
                </a:effectLst>
              </a:rPr>
            </a:br>
            <a:endParaRPr lang="en-GB" sz="2800" dirty="0" smtClean="0">
              <a:effectLst>
                <a:outerShdw blurRad="38100" dist="38100" dir="2700000" algn="tl">
                  <a:srgbClr val="C0C0C0"/>
                </a:outerShdw>
              </a:effectLst>
            </a:endParaRPr>
          </a:p>
        </p:txBody>
      </p:sp>
      <p:sp>
        <p:nvSpPr>
          <p:cNvPr id="2051" name="Subtitle 6"/>
          <p:cNvSpPr>
            <a:spLocks noGrp="1"/>
          </p:cNvSpPr>
          <p:nvPr>
            <p:ph type="subTitle" idx="1"/>
          </p:nvPr>
        </p:nvSpPr>
        <p:spPr/>
        <p:txBody>
          <a:bodyPr/>
          <a:lstStyle/>
          <a:p>
            <a:pPr>
              <a:lnSpc>
                <a:spcPct val="80000"/>
              </a:lnSpc>
            </a:pPr>
            <a:r>
              <a:rPr lang="en-US" sz="2000" smtClean="0"/>
              <a:t/>
            </a:r>
            <a:br>
              <a:rPr lang="en-US" sz="2000" smtClean="0"/>
            </a:br>
            <a:r>
              <a:rPr lang="en-US" smtClean="0">
                <a:latin typeface="Arial" charset="0"/>
              </a:rPr>
              <a:t>Mona Mustapha</a:t>
            </a:r>
          </a:p>
          <a:p>
            <a:pPr>
              <a:lnSpc>
                <a:spcPct val="80000"/>
              </a:lnSpc>
            </a:pPr>
            <a:r>
              <a:rPr lang="en-US" sz="2000" smtClean="0">
                <a:latin typeface="Arial" charset="0"/>
              </a:rPr>
              <a:t>SA1 Chairman, Vodafone</a:t>
            </a:r>
          </a:p>
          <a:p>
            <a:pPr>
              <a:lnSpc>
                <a:spcPct val="80000"/>
              </a:lnSpc>
            </a:pPr>
            <a:endParaRPr lang="en-GB" sz="2000" smtClean="0">
              <a:latin typeface="Arial" charset="0"/>
            </a:endParaRPr>
          </a:p>
          <a:p>
            <a:pPr eaLnBrk="1"/>
            <a:r>
              <a:rPr lang="en-GB" smtClean="0">
                <a:latin typeface="Arial" charset="0"/>
              </a:rPr>
              <a:t>Alain Sultan</a:t>
            </a:r>
          </a:p>
          <a:p>
            <a:pPr eaLnBrk="1"/>
            <a:r>
              <a:rPr lang="en-GB" sz="2000" smtClean="0">
                <a:latin typeface="Arial" charset="0"/>
              </a:rPr>
              <a:t>SA1 Secretary</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mtClean="0"/>
              <a:t>Work Summary</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2433638"/>
            <a:ext cx="8228013" cy="2178050"/>
          </a:xfrm>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Work Summary:</a:t>
            </a:r>
            <a:br>
              <a:rPr lang="en-GB" dirty="0" smtClean="0"/>
            </a:br>
            <a:r>
              <a:rPr lang="en-GB" dirty="0" smtClean="0"/>
              <a:t>Alignment with Stage 2/3</a:t>
            </a:r>
            <a:br>
              <a:rPr lang="en-GB" dirty="0" smtClean="0"/>
            </a:br>
            <a:r>
              <a:rPr lang="en-GB" dirty="0" smtClean="0"/>
              <a:t>and</a:t>
            </a:r>
            <a:br>
              <a:rPr lang="en-GB" dirty="0" smtClean="0"/>
            </a:br>
            <a:r>
              <a:rPr lang="en-GB" dirty="0" smtClean="0"/>
              <a:t>Rel-12 and earlier corrections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GB" smtClean="0"/>
              <a:t>Correction for Rel-11</a:t>
            </a:r>
          </a:p>
        </p:txBody>
      </p:sp>
      <p:graphicFrame>
        <p:nvGraphicFramePr>
          <p:cNvPr id="4" name="Content Placeholder 2"/>
          <p:cNvGraphicFramePr>
            <a:graphicFrameLocks/>
          </p:cNvGraphicFramePr>
          <p:nvPr>
            <p:extLst>
              <p:ext uri="{D42A27DB-BD31-4B8C-83A1-F6EECF244321}">
                <p14:modId xmlns:p14="http://schemas.microsoft.com/office/powerpoint/2010/main" val="1000811040"/>
              </p:ext>
            </p:extLst>
          </p:nvPr>
        </p:nvGraphicFramePr>
        <p:xfrm>
          <a:off x="261938" y="1612901"/>
          <a:ext cx="8659813" cy="2676961"/>
        </p:xfrm>
        <a:graphic>
          <a:graphicData uri="http://schemas.openxmlformats.org/drawingml/2006/table">
            <a:tbl>
              <a:tblPr firstRow="1" bandRow="1">
                <a:tableStyleId>{5DA37D80-6434-44D0-A028-1B22A696006F}</a:tableStyleId>
              </a:tblPr>
              <a:tblGrid>
                <a:gridCol w="1131005"/>
                <a:gridCol w="1001104"/>
                <a:gridCol w="4222192"/>
                <a:gridCol w="765858"/>
                <a:gridCol w="786497"/>
                <a:gridCol w="753157"/>
              </a:tblGrid>
              <a:tr h="287697">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accent2">
                              <a:lumMod val="50000"/>
                            </a:schemeClr>
                          </a:solidFill>
                        </a:rPr>
                        <a:t>TEI11: Agenda item 11.35. Agreed CR:</a:t>
                      </a:r>
                    </a:p>
                  </a:txBody>
                  <a:tcPr marL="68584" marR="68584" marT="0" marB="0" anchor="ct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68584" marR="68584" marT="0" marB="0" anchor="ctr"/>
                </a:tc>
                <a:tc hMerge="1">
                  <a:txBody>
                    <a:bodyPr/>
                    <a:lstStyle/>
                    <a:p>
                      <a:endParaRPr lang="en-GB"/>
                    </a:p>
                  </a:txBody>
                  <a:tcP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r>
              <a:tr h="255148">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SP-130592</a:t>
                      </a:r>
                      <a:endParaRPr lang="en-GB" sz="1400" b="1" kern="1200" dirty="0" smtClean="0">
                        <a:solidFill>
                          <a:schemeClr val="accent2">
                            <a:lumMod val="50000"/>
                          </a:schemeClr>
                        </a:solidFill>
                        <a:latin typeface="Arial" pitchFamily="34" charset="0"/>
                        <a:ea typeface="+mn-ea"/>
                        <a:cs typeface="Arial" pitchFamily="34" charset="0"/>
                      </a:endParaRPr>
                    </a:p>
                  </a:txBody>
                  <a:tcPr marL="68584" marR="68584" marT="0" marB="0" anchor="ctr"/>
                </a:tc>
                <a:tc>
                  <a:txBody>
                    <a:bodyPr/>
                    <a:lstStyle/>
                    <a:p>
                      <a:pPr>
                        <a:spcAft>
                          <a:spcPts val="0"/>
                        </a:spcAft>
                      </a:pPr>
                      <a:r>
                        <a:rPr lang="en-GB" sz="1400" b="1" kern="1200" dirty="0" smtClean="0">
                          <a:solidFill>
                            <a:schemeClr val="accent2">
                              <a:lumMod val="50000"/>
                            </a:schemeClr>
                          </a:solidFill>
                          <a:latin typeface="Arial" pitchFamily="34" charset="0"/>
                          <a:cs typeface="Arial" pitchFamily="34" charset="0"/>
                        </a:rPr>
                        <a:t>S1-135287</a:t>
                      </a:r>
                      <a:endParaRPr lang="en-GB" sz="1400" b="1" kern="1200" dirty="0">
                        <a:solidFill>
                          <a:schemeClr val="accent2">
                            <a:lumMod val="50000"/>
                          </a:schemeClr>
                        </a:solidFill>
                        <a:latin typeface="Arial" pitchFamily="34" charset="0"/>
                        <a:ea typeface="+mn-ea"/>
                        <a:cs typeface="Arial" pitchFamily="34" charset="0"/>
                      </a:endParaRPr>
                    </a:p>
                  </a:txBody>
                  <a:tcPr marL="45720" marR="45720" marT="45717" marB="45717" anchor="ctr"/>
                </a:tc>
                <a:tc>
                  <a:txBody>
                    <a:bodyPr/>
                    <a:lstStyle/>
                    <a:p>
                      <a:pPr>
                        <a:spcAft>
                          <a:spcPts val="0"/>
                        </a:spcAft>
                      </a:pPr>
                      <a:r>
                        <a:rPr lang="en-GB" sz="1400" b="1" kern="1200" dirty="0" smtClean="0">
                          <a:solidFill>
                            <a:schemeClr val="accent2">
                              <a:lumMod val="50000"/>
                            </a:schemeClr>
                          </a:solidFill>
                          <a:latin typeface="Arial" pitchFamily="34" charset="0"/>
                          <a:cs typeface="Arial" pitchFamily="34" charset="0"/>
                        </a:rPr>
                        <a:t>TS reference corrections</a:t>
                      </a:r>
                      <a:endParaRPr lang="en-GB" sz="1400" b="1" kern="1200" dirty="0">
                        <a:solidFill>
                          <a:schemeClr val="accent2">
                            <a:lumMod val="50000"/>
                          </a:schemeClr>
                        </a:solidFill>
                        <a:latin typeface="Arial" pitchFamily="34" charset="0"/>
                        <a:ea typeface="+mn-ea"/>
                        <a:cs typeface="Arial" pitchFamily="34" charset="0"/>
                      </a:endParaRPr>
                    </a:p>
                  </a:txBody>
                  <a:tcPr marL="45720" marR="45720" marT="45717" marB="45717" anchor="ctr"/>
                </a:tc>
                <a:tc>
                  <a:txBody>
                    <a:bodyPr/>
                    <a:lstStyle/>
                    <a:p>
                      <a:pPr>
                        <a:spcAft>
                          <a:spcPts val="0"/>
                        </a:spcAft>
                      </a:pPr>
                      <a:r>
                        <a:rPr lang="en-GB" sz="1400" b="1" kern="1200" dirty="0" smtClean="0">
                          <a:solidFill>
                            <a:schemeClr val="accent2">
                              <a:lumMod val="50000"/>
                            </a:schemeClr>
                          </a:solidFill>
                          <a:latin typeface="Arial" pitchFamily="34" charset="0"/>
                          <a:cs typeface="Arial" pitchFamily="34" charset="0"/>
                        </a:rPr>
                        <a:t>22.067</a:t>
                      </a:r>
                      <a:endParaRPr lang="en-GB" sz="1400" b="1" kern="1200" dirty="0">
                        <a:solidFill>
                          <a:schemeClr val="accent2">
                            <a:lumMod val="50000"/>
                          </a:schemeClr>
                        </a:solidFill>
                        <a:latin typeface="Arial" pitchFamily="34" charset="0"/>
                        <a:ea typeface="+mn-ea"/>
                        <a:cs typeface="Arial" pitchFamily="34" charset="0"/>
                      </a:endParaRPr>
                    </a:p>
                  </a:txBody>
                  <a:tcPr marL="45720" marR="45720" marT="45717" marB="45717" anchor="ctr"/>
                </a:tc>
                <a:tc>
                  <a:txBody>
                    <a:bodyPr/>
                    <a:lstStyle/>
                    <a:p>
                      <a:pPr>
                        <a:spcAft>
                          <a:spcPts val="0"/>
                        </a:spcAft>
                      </a:pPr>
                      <a:r>
                        <a:rPr lang="en-GB" sz="1400" b="1" kern="1200" dirty="0" smtClean="0">
                          <a:solidFill>
                            <a:schemeClr val="accent2">
                              <a:lumMod val="50000"/>
                            </a:schemeClr>
                          </a:solidFill>
                          <a:latin typeface="Arial" pitchFamily="34" charset="0"/>
                          <a:cs typeface="Arial" pitchFamily="34" charset="0"/>
                        </a:rPr>
                        <a:t>0009r1</a:t>
                      </a:r>
                      <a:endParaRPr lang="en-GB" sz="1400" b="1" kern="1200" dirty="0">
                        <a:solidFill>
                          <a:schemeClr val="accent2">
                            <a:lumMod val="50000"/>
                          </a:schemeClr>
                        </a:solidFill>
                        <a:latin typeface="Arial" pitchFamily="34" charset="0"/>
                        <a:ea typeface="+mn-ea"/>
                        <a:cs typeface="Arial" pitchFamily="34" charset="0"/>
                      </a:endParaRPr>
                    </a:p>
                  </a:txBody>
                  <a:tcPr marL="45720" marR="45720" marT="45717" marB="45717" anchor="ctr"/>
                </a:tc>
                <a:tc>
                  <a:txBody>
                    <a:bodyPr/>
                    <a:lstStyle/>
                    <a:p>
                      <a:pPr>
                        <a:spcAft>
                          <a:spcPts val="0"/>
                        </a:spcAft>
                      </a:pPr>
                      <a:r>
                        <a:rPr lang="en-GB" sz="1400" b="1" kern="1200" dirty="0">
                          <a:solidFill>
                            <a:schemeClr val="accent2">
                              <a:lumMod val="50000"/>
                            </a:schemeClr>
                          </a:solidFill>
                          <a:latin typeface="Arial" pitchFamily="34" charset="0"/>
                          <a:cs typeface="Arial" pitchFamily="34" charset="0"/>
                        </a:rPr>
                        <a:t>Rel-11</a:t>
                      </a:r>
                      <a:endParaRPr lang="en-GB" sz="1400" b="1" kern="1200" dirty="0">
                        <a:solidFill>
                          <a:schemeClr val="accent2">
                            <a:lumMod val="50000"/>
                          </a:schemeClr>
                        </a:solidFill>
                        <a:latin typeface="Arial" pitchFamily="34" charset="0"/>
                        <a:ea typeface="+mn-ea"/>
                        <a:cs typeface="Arial" pitchFamily="34" charset="0"/>
                      </a:endParaRPr>
                    </a:p>
                  </a:txBody>
                  <a:tcPr marL="45720" marR="45720" marT="45717" marB="45717" anchor="ctr"/>
                </a:tc>
              </a:tr>
              <a:tr h="255148">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68584" marR="68584" marT="0" marB="0" anchor="ctr"/>
                </a:tc>
                <a:tc>
                  <a:txBody>
                    <a:bodyPr/>
                    <a:lstStyle/>
                    <a:p>
                      <a:pPr>
                        <a:spcAft>
                          <a:spcPts val="0"/>
                        </a:spcAft>
                      </a:pPr>
                      <a:r>
                        <a:rPr lang="en-GB" sz="1400" b="1" kern="1200" dirty="0" smtClean="0">
                          <a:solidFill>
                            <a:schemeClr val="accent2">
                              <a:lumMod val="50000"/>
                            </a:schemeClr>
                          </a:solidFill>
                          <a:latin typeface="Arial" pitchFamily="34" charset="0"/>
                          <a:ea typeface="+mn-ea"/>
                          <a:cs typeface="Arial" pitchFamily="34" charset="0"/>
                        </a:rPr>
                        <a:t>S1-135288</a:t>
                      </a:r>
                      <a:endParaRPr lang="en-GB" sz="1400" b="1" kern="1200" dirty="0">
                        <a:solidFill>
                          <a:schemeClr val="accent2">
                            <a:lumMod val="50000"/>
                          </a:schemeClr>
                        </a:solidFill>
                        <a:latin typeface="Arial" pitchFamily="34" charset="0"/>
                        <a:ea typeface="+mn-ea"/>
                        <a:cs typeface="Arial" pitchFamily="34" charset="0"/>
                      </a:endParaRPr>
                    </a:p>
                  </a:txBody>
                  <a:tcPr marL="45720" marR="45720" marT="45717" marB="45717" anchor="ctr"/>
                </a:tc>
                <a:tc>
                  <a:txBody>
                    <a:bodyPr/>
                    <a:lstStyle/>
                    <a:p>
                      <a:pPr>
                        <a:spcAft>
                          <a:spcPts val="0"/>
                        </a:spcAft>
                      </a:pPr>
                      <a:r>
                        <a:rPr lang="en-GB" sz="1400" b="1" kern="1200" dirty="0" smtClean="0">
                          <a:solidFill>
                            <a:schemeClr val="accent2">
                              <a:lumMod val="50000"/>
                            </a:schemeClr>
                          </a:solidFill>
                          <a:latin typeface="Arial" pitchFamily="34" charset="0"/>
                          <a:ea typeface="+mn-ea"/>
                          <a:cs typeface="Arial" pitchFamily="34" charset="0"/>
                        </a:rPr>
                        <a:t>Correction of external references</a:t>
                      </a:r>
                      <a:endParaRPr lang="en-GB" sz="1400" b="1" kern="1200" dirty="0">
                        <a:solidFill>
                          <a:schemeClr val="accent2">
                            <a:lumMod val="50000"/>
                          </a:schemeClr>
                        </a:solidFill>
                        <a:latin typeface="Arial" pitchFamily="34" charset="0"/>
                        <a:ea typeface="+mn-ea"/>
                        <a:cs typeface="Arial" pitchFamily="34" charset="0"/>
                      </a:endParaRPr>
                    </a:p>
                  </a:txBody>
                  <a:tcPr marL="45720" marR="45720" marT="45717" marB="45717" anchor="ctr"/>
                </a:tc>
                <a:tc>
                  <a:txBody>
                    <a:bodyPr/>
                    <a:lstStyle/>
                    <a:p>
                      <a:pPr>
                        <a:spcAft>
                          <a:spcPts val="0"/>
                        </a:spcAft>
                      </a:pPr>
                      <a:r>
                        <a:rPr lang="en-GB" sz="1400" b="1" kern="1200" dirty="0" smtClean="0">
                          <a:solidFill>
                            <a:schemeClr val="accent2">
                              <a:lumMod val="50000"/>
                            </a:schemeClr>
                          </a:solidFill>
                          <a:latin typeface="Arial" pitchFamily="34" charset="0"/>
                          <a:ea typeface="+mn-ea"/>
                          <a:cs typeface="Arial" pitchFamily="34" charset="0"/>
                        </a:rPr>
                        <a:t>22.105</a:t>
                      </a:r>
                      <a:endParaRPr lang="en-GB" sz="1400" b="1" kern="1200" dirty="0">
                        <a:solidFill>
                          <a:schemeClr val="accent2">
                            <a:lumMod val="50000"/>
                          </a:schemeClr>
                        </a:solidFill>
                        <a:latin typeface="Arial" pitchFamily="34" charset="0"/>
                        <a:ea typeface="+mn-ea"/>
                        <a:cs typeface="Arial" pitchFamily="34" charset="0"/>
                      </a:endParaRPr>
                    </a:p>
                  </a:txBody>
                  <a:tcPr marL="45720" marR="45720" marT="45717" marB="45717" anchor="ctr"/>
                </a:tc>
                <a:tc>
                  <a:txBody>
                    <a:bodyPr/>
                    <a:lstStyle/>
                    <a:p>
                      <a:pPr>
                        <a:spcAft>
                          <a:spcPts val="0"/>
                        </a:spcAft>
                      </a:pPr>
                      <a:r>
                        <a:rPr lang="en-GB" sz="1400" b="1" kern="1200" dirty="0" smtClean="0">
                          <a:solidFill>
                            <a:schemeClr val="accent2">
                              <a:lumMod val="50000"/>
                            </a:schemeClr>
                          </a:solidFill>
                          <a:latin typeface="Arial" pitchFamily="34" charset="0"/>
                          <a:ea typeface="+mn-ea"/>
                          <a:cs typeface="Arial" pitchFamily="34" charset="0"/>
                        </a:rPr>
                        <a:t>0056r1</a:t>
                      </a:r>
                      <a:endParaRPr lang="en-GB" sz="1400" b="1" kern="1200" dirty="0">
                        <a:solidFill>
                          <a:schemeClr val="accent2">
                            <a:lumMod val="50000"/>
                          </a:schemeClr>
                        </a:solidFill>
                        <a:latin typeface="Arial" pitchFamily="34" charset="0"/>
                        <a:ea typeface="+mn-ea"/>
                        <a:cs typeface="Arial" pitchFamily="34" charset="0"/>
                      </a:endParaRPr>
                    </a:p>
                  </a:txBody>
                  <a:tcPr marL="45720" marR="45720" marT="45717" marB="45717" anchor="ctr"/>
                </a:tc>
                <a:tc>
                  <a:txBody>
                    <a:bodyPr/>
                    <a:lstStyle/>
                    <a:p>
                      <a:pPr>
                        <a:spcAft>
                          <a:spcPts val="0"/>
                        </a:spcAft>
                      </a:pPr>
                      <a:r>
                        <a:rPr lang="en-GB" sz="1400" b="1" kern="1200" dirty="0" smtClean="0">
                          <a:solidFill>
                            <a:schemeClr val="accent2">
                              <a:lumMod val="50000"/>
                            </a:schemeClr>
                          </a:solidFill>
                          <a:latin typeface="Arial" pitchFamily="34" charset="0"/>
                          <a:ea typeface="+mn-ea"/>
                          <a:cs typeface="Arial" pitchFamily="34" charset="0"/>
                        </a:rPr>
                        <a:t>Rel-11</a:t>
                      </a:r>
                      <a:endParaRPr lang="en-GB" sz="1400" b="1" kern="1200" dirty="0">
                        <a:solidFill>
                          <a:schemeClr val="accent2">
                            <a:lumMod val="50000"/>
                          </a:schemeClr>
                        </a:solidFill>
                        <a:latin typeface="Arial" pitchFamily="34" charset="0"/>
                        <a:ea typeface="+mn-ea"/>
                        <a:cs typeface="Arial" pitchFamily="34" charset="0"/>
                      </a:endParaRPr>
                    </a:p>
                  </a:txBody>
                  <a:tcPr marL="45720" marR="45720" marT="45717" marB="45717" anchor="ctr"/>
                </a:tc>
              </a:tr>
              <a:tr h="255148">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68584" marR="68584" marT="0" marB="0" anchor="ctr"/>
                </a:tc>
                <a:tc>
                  <a:txBody>
                    <a:bodyPr/>
                    <a:lstStyle/>
                    <a:p>
                      <a:pPr>
                        <a:spcAft>
                          <a:spcPts val="0"/>
                        </a:spcAft>
                      </a:pPr>
                      <a:r>
                        <a:rPr lang="en-GB" sz="1400" b="1" kern="1200" dirty="0" smtClean="0">
                          <a:solidFill>
                            <a:schemeClr val="accent2">
                              <a:lumMod val="50000"/>
                            </a:schemeClr>
                          </a:solidFill>
                          <a:latin typeface="Arial" pitchFamily="34" charset="0"/>
                          <a:ea typeface="+mn-ea"/>
                          <a:cs typeface="Arial" pitchFamily="34" charset="0"/>
                        </a:rPr>
                        <a:t>S1-135289</a:t>
                      </a:r>
                      <a:endParaRPr lang="en-GB" sz="1400" b="1" kern="1200" dirty="0">
                        <a:solidFill>
                          <a:schemeClr val="accent2">
                            <a:lumMod val="50000"/>
                          </a:schemeClr>
                        </a:solidFill>
                        <a:latin typeface="Arial" pitchFamily="34" charset="0"/>
                        <a:ea typeface="+mn-ea"/>
                        <a:cs typeface="Arial" pitchFamily="34" charset="0"/>
                      </a:endParaRPr>
                    </a:p>
                  </a:txBody>
                  <a:tcPr marL="45720" marR="45720" marT="45717" marB="45717" anchor="ctr"/>
                </a:tc>
                <a:tc>
                  <a:txBody>
                    <a:bodyPr/>
                    <a:lstStyle/>
                    <a:p>
                      <a:pPr>
                        <a:spcAft>
                          <a:spcPts val="0"/>
                        </a:spcAft>
                      </a:pPr>
                      <a:r>
                        <a:rPr lang="en-GB" sz="1400" b="1" kern="1200" dirty="0" smtClean="0">
                          <a:solidFill>
                            <a:schemeClr val="accent2">
                              <a:lumMod val="50000"/>
                            </a:schemeClr>
                          </a:solidFill>
                          <a:latin typeface="Arial" pitchFamily="34" charset="0"/>
                          <a:ea typeface="+mn-ea"/>
                          <a:cs typeface="Arial" pitchFamily="34" charset="0"/>
                        </a:rPr>
                        <a:t>Correction of external references</a:t>
                      </a:r>
                      <a:endParaRPr lang="en-GB" sz="1400" b="1" kern="1200" dirty="0">
                        <a:solidFill>
                          <a:schemeClr val="accent2">
                            <a:lumMod val="50000"/>
                          </a:schemeClr>
                        </a:solidFill>
                        <a:latin typeface="Arial" pitchFamily="34" charset="0"/>
                        <a:ea typeface="+mn-ea"/>
                        <a:cs typeface="Arial" pitchFamily="34" charset="0"/>
                      </a:endParaRPr>
                    </a:p>
                  </a:txBody>
                  <a:tcPr marL="45720" marR="45720" marT="45717" marB="45717" anchor="ctr"/>
                </a:tc>
                <a:tc>
                  <a:txBody>
                    <a:bodyPr/>
                    <a:lstStyle/>
                    <a:p>
                      <a:pPr>
                        <a:spcAft>
                          <a:spcPts val="0"/>
                        </a:spcAft>
                      </a:pPr>
                      <a:r>
                        <a:rPr lang="en-GB" sz="1400" b="1" kern="1200" dirty="0" smtClean="0">
                          <a:solidFill>
                            <a:schemeClr val="accent2">
                              <a:lumMod val="50000"/>
                            </a:schemeClr>
                          </a:solidFill>
                          <a:latin typeface="Arial" pitchFamily="34" charset="0"/>
                          <a:ea typeface="+mn-ea"/>
                          <a:cs typeface="Arial" pitchFamily="34" charset="0"/>
                        </a:rPr>
                        <a:t>22.240</a:t>
                      </a:r>
                      <a:endParaRPr lang="en-GB" sz="1400" b="1" kern="1200" dirty="0">
                        <a:solidFill>
                          <a:schemeClr val="accent2">
                            <a:lumMod val="50000"/>
                          </a:schemeClr>
                        </a:solidFill>
                        <a:latin typeface="Arial" pitchFamily="34" charset="0"/>
                        <a:ea typeface="+mn-ea"/>
                        <a:cs typeface="Arial" pitchFamily="34" charset="0"/>
                      </a:endParaRPr>
                    </a:p>
                  </a:txBody>
                  <a:tcPr marL="45720" marR="45720" marT="45717" marB="45717" anchor="ctr"/>
                </a:tc>
                <a:tc>
                  <a:txBody>
                    <a:bodyPr/>
                    <a:lstStyle/>
                    <a:p>
                      <a:pPr>
                        <a:spcAft>
                          <a:spcPts val="0"/>
                        </a:spcAft>
                      </a:pPr>
                      <a:r>
                        <a:rPr lang="en-GB" sz="1400" b="1" kern="1200" dirty="0" smtClean="0">
                          <a:solidFill>
                            <a:schemeClr val="accent2">
                              <a:lumMod val="50000"/>
                            </a:schemeClr>
                          </a:solidFill>
                          <a:latin typeface="Arial" pitchFamily="34" charset="0"/>
                          <a:ea typeface="+mn-ea"/>
                          <a:cs typeface="Arial" pitchFamily="34" charset="0"/>
                        </a:rPr>
                        <a:t>0009r1</a:t>
                      </a:r>
                      <a:endParaRPr lang="en-GB" sz="1400" b="1" kern="1200" dirty="0">
                        <a:solidFill>
                          <a:schemeClr val="accent2">
                            <a:lumMod val="50000"/>
                          </a:schemeClr>
                        </a:solidFill>
                        <a:latin typeface="Arial" pitchFamily="34" charset="0"/>
                        <a:ea typeface="+mn-ea"/>
                        <a:cs typeface="Arial" pitchFamily="34" charset="0"/>
                      </a:endParaRPr>
                    </a:p>
                  </a:txBody>
                  <a:tcPr marL="45720" marR="45720" marT="45717" marB="4571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ea typeface="+mn-ea"/>
                          <a:cs typeface="Arial" pitchFamily="34" charset="0"/>
                        </a:rPr>
                        <a:t>Rel-11</a:t>
                      </a:r>
                    </a:p>
                  </a:txBody>
                  <a:tcPr marL="45720" marR="45720" marT="45717" marB="45717" anchor="ctr"/>
                </a:tc>
              </a:tr>
              <a:tr h="1474882">
                <a:tc gridSpan="6">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600" b="1" u="sng" kern="1200" dirty="0" smtClean="0">
                          <a:solidFill>
                            <a:srgbClr val="C00000"/>
                          </a:solidFill>
                          <a:latin typeface="Arial" pitchFamily="34" charset="0"/>
                          <a:ea typeface="+mn-ea"/>
                          <a:cs typeface="Arial" pitchFamily="34" charset="0"/>
                        </a:rPr>
                        <a:t>Remarks:</a:t>
                      </a:r>
                      <a:endParaRPr lang="en-GB" sz="1400" b="1" u="none" kern="1200" dirty="0" smtClean="0">
                        <a:solidFill>
                          <a:srgbClr val="C00000"/>
                        </a:solidFill>
                        <a:latin typeface="Arial" pitchFamily="34" charset="0"/>
                        <a:ea typeface="+mn-ea"/>
                        <a:cs typeface="Arial" pitchFamily="34" charset="0"/>
                      </a:endParaRPr>
                    </a:p>
                    <a:p>
                      <a:pPr marL="285750" marR="0" lvl="0" indent="-285750" algn="l" defTabSz="914400" rtl="0" eaLnBrk="1" fontAlgn="auto" latinLnBrk="0" hangingPunct="1">
                        <a:lnSpc>
                          <a:spcPct val="100000"/>
                        </a:lnSpc>
                        <a:spcBef>
                          <a:spcPts val="300"/>
                        </a:spcBef>
                        <a:spcAft>
                          <a:spcPts val="300"/>
                        </a:spcAft>
                        <a:buClrTx/>
                        <a:buSzTx/>
                        <a:buFont typeface="Arial" pitchFamily="34" charset="0"/>
                        <a:buChar char="•"/>
                        <a:tabLst/>
                        <a:defRPr/>
                      </a:pPr>
                      <a:r>
                        <a:rPr lang="en-GB" sz="1600" b="0" u="none" kern="1200" dirty="0" smtClean="0">
                          <a:solidFill>
                            <a:srgbClr val="C00000"/>
                          </a:solidFill>
                          <a:latin typeface="Arial" pitchFamily="34" charset="0"/>
                          <a:ea typeface="+mn-ea"/>
                          <a:cs typeface="Arial" pitchFamily="34" charset="0"/>
                        </a:rPr>
                        <a:t>Corrections to TS 22.105 and TS</a:t>
                      </a:r>
                      <a:r>
                        <a:rPr lang="en-GB" sz="1600" b="0" u="none" kern="1200" baseline="0" dirty="0" smtClean="0">
                          <a:solidFill>
                            <a:srgbClr val="C00000"/>
                          </a:solidFill>
                          <a:latin typeface="Arial" pitchFamily="34" charset="0"/>
                          <a:ea typeface="+mn-ea"/>
                          <a:cs typeface="Arial" pitchFamily="34" charset="0"/>
                        </a:rPr>
                        <a:t> </a:t>
                      </a:r>
                      <a:r>
                        <a:rPr lang="en-GB" sz="1600" b="0" u="none" kern="1200" dirty="0" smtClean="0">
                          <a:solidFill>
                            <a:srgbClr val="C00000"/>
                          </a:solidFill>
                          <a:latin typeface="Arial" pitchFamily="34" charset="0"/>
                          <a:ea typeface="+mn-ea"/>
                          <a:cs typeface="Arial" pitchFamily="34" charset="0"/>
                        </a:rPr>
                        <a:t>22.240 done as a result</a:t>
                      </a:r>
                      <a:r>
                        <a:rPr lang="en-GB" sz="1600" b="0" u="none" kern="1200" baseline="0" dirty="0" smtClean="0">
                          <a:solidFill>
                            <a:srgbClr val="C00000"/>
                          </a:solidFill>
                          <a:latin typeface="Arial" pitchFamily="34" charset="0"/>
                          <a:ea typeface="+mn-ea"/>
                          <a:cs typeface="Arial" pitchFamily="34" charset="0"/>
                        </a:rPr>
                        <a:t> of SA request to check references to external documents and to refer to a specific version of the external document</a:t>
                      </a:r>
                      <a:endParaRPr lang="en-GB" sz="1600" b="0" u="none" kern="1200" dirty="0" smtClean="0">
                        <a:solidFill>
                          <a:srgbClr val="C00000"/>
                        </a:solidFill>
                        <a:latin typeface="Arial" pitchFamily="34" charset="0"/>
                        <a:ea typeface="+mn-ea"/>
                        <a:cs typeface="Arial" pitchFamily="34" charset="0"/>
                      </a:endParaRPr>
                    </a:p>
                  </a:txBody>
                  <a:tcPr marT="45731" marB="45731" anchor="ct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dirty="0" smtClean="0"/>
              <a:t>Alignment with Stage 2 for Rel-12</a:t>
            </a:r>
          </a:p>
        </p:txBody>
      </p:sp>
      <p:graphicFrame>
        <p:nvGraphicFramePr>
          <p:cNvPr id="4" name="Content Placeholder 2"/>
          <p:cNvGraphicFramePr>
            <a:graphicFrameLocks/>
          </p:cNvGraphicFramePr>
          <p:nvPr>
            <p:extLst>
              <p:ext uri="{D42A27DB-BD31-4B8C-83A1-F6EECF244321}">
                <p14:modId xmlns:p14="http://schemas.microsoft.com/office/powerpoint/2010/main" val="714399004"/>
              </p:ext>
            </p:extLst>
          </p:nvPr>
        </p:nvGraphicFramePr>
        <p:xfrm>
          <a:off x="261938" y="1612900"/>
          <a:ext cx="8659813" cy="1981468"/>
        </p:xfrm>
        <a:graphic>
          <a:graphicData uri="http://schemas.openxmlformats.org/drawingml/2006/table">
            <a:tbl>
              <a:tblPr firstRow="1" bandRow="1">
                <a:tableStyleId>{5DA37D80-6434-44D0-A028-1B22A696006F}</a:tableStyleId>
              </a:tblPr>
              <a:tblGrid>
                <a:gridCol w="1131005"/>
                <a:gridCol w="1001104"/>
                <a:gridCol w="4222192"/>
                <a:gridCol w="765858"/>
                <a:gridCol w="786497"/>
                <a:gridCol w="753157"/>
              </a:tblGrid>
              <a:tr h="487557">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err="1" smtClean="0">
                          <a:solidFill>
                            <a:schemeClr val="accent2">
                              <a:lumMod val="50000"/>
                            </a:schemeClr>
                          </a:solidFill>
                        </a:rPr>
                        <a:t>MTCe</a:t>
                      </a:r>
                      <a:r>
                        <a:rPr lang="en-GB" sz="1800" kern="1200" dirty="0" smtClean="0">
                          <a:solidFill>
                            <a:schemeClr val="accent2">
                              <a:lumMod val="50000"/>
                            </a:schemeClr>
                          </a:solidFill>
                        </a:rPr>
                        <a:t>-SRM: Agenda item 12.23. Agreed CRs:</a:t>
                      </a:r>
                    </a:p>
                  </a:txBody>
                  <a:tcPr marL="68584" marR="68584" marT="0" marB="0" anchor="ct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68584" marR="68584" marT="0" marB="0" anchor="ctr"/>
                </a:tc>
                <a:tc hMerge="1">
                  <a:txBody>
                    <a:bodyPr/>
                    <a:lstStyle/>
                    <a:p>
                      <a:endParaRPr lang="en-GB"/>
                    </a:p>
                  </a:txBody>
                  <a:tcP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r>
              <a:tr h="5182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SP-130593</a:t>
                      </a: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2">
                              <a:lumMod val="50000"/>
                            </a:schemeClr>
                          </a:solidFill>
                          <a:latin typeface="Arial" pitchFamily="34" charset="0"/>
                          <a:cs typeface="Arial" pitchFamily="34" charset="0"/>
                        </a:rPr>
                        <a:t>S1-135102</a:t>
                      </a:r>
                      <a:endParaRPr lang="en-GB" sz="1400" b="1" kern="1200" dirty="0">
                        <a:solidFill>
                          <a:schemeClr val="accent2">
                            <a:lumMod val="50000"/>
                          </a:schemeClr>
                        </a:solidFill>
                        <a:latin typeface="Arial" pitchFamily="34" charset="0"/>
                        <a:ea typeface="+mn-ea"/>
                        <a:cs typeface="Arial" pitchFamily="34" charset="0"/>
                      </a:endParaRPr>
                    </a:p>
                  </a:txBody>
                  <a:tcPr marL="45720" marR="45720" marT="45718" marB="45718"/>
                </a:tc>
                <a:tc>
                  <a:txBody>
                    <a:bodyPr/>
                    <a:lstStyle/>
                    <a:p>
                      <a:pPr>
                        <a:spcAft>
                          <a:spcPts val="0"/>
                        </a:spcAft>
                      </a:pPr>
                      <a:r>
                        <a:rPr lang="en-GB" sz="1400" b="1" kern="1200" dirty="0" smtClean="0">
                          <a:solidFill>
                            <a:schemeClr val="accent2">
                              <a:lumMod val="50000"/>
                            </a:schemeClr>
                          </a:solidFill>
                          <a:latin typeface="Arial" pitchFamily="34" charset="0"/>
                          <a:cs typeface="Arial" pitchFamily="34" charset="0"/>
                        </a:rPr>
                        <a:t>Removal of group based charging requirements</a:t>
                      </a:r>
                      <a:endParaRPr lang="en-GB" sz="1400" b="1" kern="1200" dirty="0">
                        <a:solidFill>
                          <a:schemeClr val="accent2">
                            <a:lumMod val="50000"/>
                          </a:schemeClr>
                        </a:solidFill>
                        <a:latin typeface="Arial" pitchFamily="34" charset="0"/>
                        <a:ea typeface="+mn-ea"/>
                        <a:cs typeface="Arial" pitchFamily="34" charset="0"/>
                      </a:endParaRPr>
                    </a:p>
                  </a:txBody>
                  <a:tcPr marL="45720" marR="45720" marT="45718" marB="45718"/>
                </a:tc>
                <a:tc>
                  <a:txBody>
                    <a:bodyPr/>
                    <a:lstStyle/>
                    <a:p>
                      <a:pPr>
                        <a:spcAft>
                          <a:spcPts val="0"/>
                        </a:spcAft>
                      </a:pPr>
                      <a:r>
                        <a:rPr lang="en-GB" sz="1400" b="1" kern="1200" dirty="0" smtClean="0">
                          <a:solidFill>
                            <a:schemeClr val="accent2">
                              <a:lumMod val="50000"/>
                            </a:schemeClr>
                          </a:solidFill>
                          <a:latin typeface="Arial" pitchFamily="34" charset="0"/>
                          <a:cs typeface="Arial" pitchFamily="34" charset="0"/>
                        </a:rPr>
                        <a:t>22.368</a:t>
                      </a:r>
                      <a:endParaRPr lang="en-GB" sz="1400" b="1" kern="1200" dirty="0">
                        <a:solidFill>
                          <a:schemeClr val="accent2">
                            <a:lumMod val="50000"/>
                          </a:schemeClr>
                        </a:solidFill>
                        <a:latin typeface="Arial" pitchFamily="34" charset="0"/>
                        <a:ea typeface="+mn-ea"/>
                        <a:cs typeface="Arial" pitchFamily="34" charset="0"/>
                      </a:endParaRPr>
                    </a:p>
                  </a:txBody>
                  <a:tcPr marL="45720" marR="45720" marT="45718" marB="45718"/>
                </a:tc>
                <a:tc>
                  <a:txBody>
                    <a:bodyPr/>
                    <a:lstStyle/>
                    <a:p>
                      <a:pPr>
                        <a:spcAft>
                          <a:spcPts val="0"/>
                        </a:spcAft>
                      </a:pPr>
                      <a:r>
                        <a:rPr lang="en-GB" sz="1400" b="1" kern="1200" dirty="0" smtClean="0">
                          <a:solidFill>
                            <a:schemeClr val="accent2">
                              <a:lumMod val="50000"/>
                            </a:schemeClr>
                          </a:solidFill>
                          <a:latin typeface="Arial" pitchFamily="34" charset="0"/>
                          <a:cs typeface="Arial" pitchFamily="34" charset="0"/>
                        </a:rPr>
                        <a:t>0151</a:t>
                      </a:r>
                      <a:endParaRPr lang="en-GB" sz="1400" b="1" kern="1200" dirty="0">
                        <a:solidFill>
                          <a:schemeClr val="accent2">
                            <a:lumMod val="50000"/>
                          </a:schemeClr>
                        </a:solidFill>
                        <a:latin typeface="Arial" pitchFamily="34" charset="0"/>
                        <a:ea typeface="+mn-ea"/>
                        <a:cs typeface="Arial" pitchFamily="34" charset="0"/>
                      </a:endParaRPr>
                    </a:p>
                  </a:txBody>
                  <a:tcPr marL="45720" marR="45720" marT="45718" marB="45718"/>
                </a:tc>
                <a:tc>
                  <a:txBody>
                    <a:bodyPr/>
                    <a:lstStyle/>
                    <a:p>
                      <a:pPr>
                        <a:spcAft>
                          <a:spcPts val="0"/>
                        </a:spcAft>
                      </a:pPr>
                      <a:r>
                        <a:rPr lang="en-GB" sz="1400" b="1" kern="1200" dirty="0" smtClean="0">
                          <a:solidFill>
                            <a:schemeClr val="accent2">
                              <a:lumMod val="50000"/>
                            </a:schemeClr>
                          </a:solidFill>
                          <a:latin typeface="Arial" pitchFamily="34" charset="0"/>
                          <a:cs typeface="Arial" pitchFamily="34" charset="0"/>
                        </a:rPr>
                        <a:t>Rel-12</a:t>
                      </a:r>
                      <a:endParaRPr lang="en-GB" sz="1400" b="1" kern="1200" dirty="0">
                        <a:solidFill>
                          <a:schemeClr val="accent2">
                            <a:lumMod val="50000"/>
                          </a:schemeClr>
                        </a:solidFill>
                        <a:latin typeface="Arial" pitchFamily="34" charset="0"/>
                        <a:ea typeface="+mn-ea"/>
                        <a:cs typeface="Arial" pitchFamily="34" charset="0"/>
                      </a:endParaRPr>
                    </a:p>
                  </a:txBody>
                  <a:tcPr marL="45720" marR="45720" marT="45718" marB="45718"/>
                </a:tc>
              </a:tr>
              <a:tr h="975634">
                <a:tc gridSpan="6">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600" b="1" u="sng" kern="1200" dirty="0" smtClean="0">
                          <a:solidFill>
                            <a:srgbClr val="C00000"/>
                          </a:solidFill>
                          <a:latin typeface="Arial" pitchFamily="34" charset="0"/>
                          <a:ea typeface="+mn-ea"/>
                          <a:cs typeface="Arial" pitchFamily="34" charset="0"/>
                        </a:rPr>
                        <a:t>Remarks:</a:t>
                      </a:r>
                      <a:endParaRPr lang="en-GB" sz="1400" b="1" u="none" kern="1200" dirty="0" smtClean="0">
                        <a:solidFill>
                          <a:srgbClr val="C00000"/>
                        </a:solidFill>
                        <a:latin typeface="Arial" pitchFamily="34" charset="0"/>
                        <a:ea typeface="+mn-ea"/>
                        <a:cs typeface="Arial" pitchFamily="34" charset="0"/>
                      </a:endParaRPr>
                    </a:p>
                    <a:p>
                      <a:pPr marL="285750" marR="0" lvl="0" indent="-285750" algn="l" defTabSz="914400" rtl="0" eaLnBrk="1" fontAlgn="auto" latinLnBrk="0" hangingPunct="1">
                        <a:lnSpc>
                          <a:spcPct val="100000"/>
                        </a:lnSpc>
                        <a:spcBef>
                          <a:spcPts val="300"/>
                        </a:spcBef>
                        <a:spcAft>
                          <a:spcPts val="300"/>
                        </a:spcAft>
                        <a:buClrTx/>
                        <a:buSzTx/>
                        <a:buFont typeface="Arial" pitchFamily="34" charset="0"/>
                        <a:buChar char="•"/>
                        <a:tabLst/>
                        <a:defRPr/>
                      </a:pPr>
                      <a:r>
                        <a:rPr lang="en-GB" sz="1600" b="0" u="none" kern="1200" dirty="0" smtClean="0">
                          <a:solidFill>
                            <a:srgbClr val="C00000"/>
                          </a:solidFill>
                          <a:latin typeface="Arial" pitchFamily="34" charset="0"/>
                          <a:ea typeface="+mn-ea"/>
                          <a:cs typeface="Arial" pitchFamily="34" charset="0"/>
                        </a:rPr>
                        <a:t>Requirements moved to Rel-13 (see slide 16)</a:t>
                      </a:r>
                    </a:p>
                  </a:txBody>
                  <a:tcPr marT="45732" marB="45732" anchor="ct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2433638"/>
            <a:ext cx="8228013" cy="2178050"/>
          </a:xfrm>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Work Summary:</a:t>
            </a:r>
            <a:br>
              <a:rPr lang="en-GB" dirty="0" smtClean="0"/>
            </a:br>
            <a:r>
              <a:rPr lang="en-GB" dirty="0" smtClean="0"/>
              <a:t>Rel-12 “leftover” requirements –</a:t>
            </a:r>
            <a:br>
              <a:rPr lang="en-GB" dirty="0" smtClean="0"/>
            </a:br>
            <a:r>
              <a:rPr lang="en-GB" dirty="0" smtClean="0"/>
              <a:t>consideration for Rel-13</a:t>
            </a:r>
          </a:p>
        </p:txBody>
      </p:sp>
    </p:spTree>
    <p:extLst>
      <p:ext uri="{BB962C8B-B14F-4D97-AF65-F5344CB8AC3E}">
        <p14:creationId xmlns:p14="http://schemas.microsoft.com/office/powerpoint/2010/main" val="228062056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04"/>
          <p:cNvSpPr>
            <a:spLocks noGrp="1" noChangeArrowheads="1"/>
          </p:cNvSpPr>
          <p:nvPr>
            <p:ph type="title"/>
          </p:nvPr>
        </p:nvSpPr>
        <p:spPr/>
        <p:txBody>
          <a:bodyPr/>
          <a:lstStyle/>
          <a:p>
            <a:r>
              <a:rPr lang="en-GB" dirty="0" smtClean="0"/>
              <a:t>Overview: Rel-12 “leftover” requirements considered for Rel-13</a:t>
            </a:r>
            <a:endParaRPr lang="it-IT" dirty="0" smtClean="0"/>
          </a:p>
        </p:txBody>
      </p:sp>
      <p:sp>
        <p:nvSpPr>
          <p:cNvPr id="13335"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9pPr>
          </a:lstStyle>
          <a:p>
            <a:pPr eaLnBrk="1" hangingPunct="1">
              <a:lnSpc>
                <a:spcPct val="74000"/>
              </a:lnSpc>
              <a:spcBef>
                <a:spcPct val="50000"/>
              </a:spcBef>
              <a:buFont typeface="Arial" pitchFamily="34" charset="0"/>
              <a:buNone/>
            </a:pPr>
            <a:r>
              <a:rPr lang="en-GB" sz="1200" b="1">
                <a:solidFill>
                  <a:srgbClr val="000000"/>
                </a:solidFill>
              </a:rPr>
              <a:t>WI status is shown as the completion percentage of WID objectives reflected in the content of agreed CRs</a:t>
            </a:r>
            <a:endParaRPr lang="it-IT" sz="1200" b="1" i="1">
              <a:solidFill>
                <a:srgbClr val="333399"/>
              </a:solidFill>
            </a:endParaRPr>
          </a:p>
        </p:txBody>
      </p:sp>
      <p:sp>
        <p:nvSpPr>
          <p:cNvPr id="13336" name="Text Box 50"/>
          <p:cNvSpPr txBox="1">
            <a:spLocks noChangeArrowheads="1"/>
          </p:cNvSpPr>
          <p:nvPr/>
        </p:nvSpPr>
        <p:spPr bwMode="auto">
          <a:xfrm>
            <a:off x="249238" y="5988050"/>
            <a:ext cx="5537200" cy="161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itchFamily="34" charset="0"/>
                <a:cs typeface="Arial" pitchFamily="34" charset="0"/>
              </a:defRPr>
            </a:lvl9pPr>
          </a:lstStyle>
          <a:p>
            <a:pPr eaLnBrk="1" hangingPunct="1">
              <a:lnSpc>
                <a:spcPct val="74000"/>
              </a:lnSpc>
              <a:spcBef>
                <a:spcPct val="50000"/>
              </a:spcBef>
              <a:buFont typeface="Arial" pitchFamily="34" charset="0"/>
              <a:buNone/>
            </a:pPr>
            <a:r>
              <a:rPr lang="en-US" sz="1200" b="1">
                <a:solidFill>
                  <a:srgbClr val="FF0000"/>
                </a:solidFill>
              </a:rPr>
              <a:t>Updates in </a:t>
            </a:r>
            <a:r>
              <a:rPr lang="en-US" sz="1400" b="1" i="1">
                <a:solidFill>
                  <a:srgbClr val="FF0000"/>
                </a:solidFill>
                <a:latin typeface="Century Gothic" pitchFamily="34" charset="0"/>
                <a:cs typeface="Times New Roman" pitchFamily="18" charset="0"/>
              </a:rPr>
              <a:t>RED</a:t>
            </a:r>
            <a:endParaRPr lang="it-IT" sz="1400" b="1" i="1">
              <a:solidFill>
                <a:srgbClr val="FF0000"/>
              </a:solidFill>
              <a:latin typeface="Century Gothic" pitchFamily="34" charset="0"/>
              <a:cs typeface="Times New Roman" pitchFamily="18" charset="0"/>
            </a:endParaRPr>
          </a:p>
        </p:txBody>
      </p:sp>
      <p:graphicFrame>
        <p:nvGraphicFramePr>
          <p:cNvPr id="6" name="Content Placeholder 5"/>
          <p:cNvGraphicFramePr>
            <a:graphicFrameLocks/>
          </p:cNvGraphicFramePr>
          <p:nvPr>
            <p:extLst>
              <p:ext uri="{D42A27DB-BD31-4B8C-83A1-F6EECF244321}">
                <p14:modId xmlns:p14="http://schemas.microsoft.com/office/powerpoint/2010/main" val="2783390784"/>
              </p:ext>
            </p:extLst>
          </p:nvPr>
        </p:nvGraphicFramePr>
        <p:xfrm>
          <a:off x="287338" y="1480596"/>
          <a:ext cx="8639176" cy="1165456"/>
        </p:xfrm>
        <a:graphic>
          <a:graphicData uri="http://schemas.openxmlformats.org/drawingml/2006/table">
            <a:tbl>
              <a:tblPr firstRow="1" bandRow="1">
                <a:tableStyleId>{E8B1032C-EA38-4F05-BA0D-38AFFFC7BED3}</a:tableStyleId>
              </a:tblPr>
              <a:tblGrid>
                <a:gridCol w="3959622"/>
                <a:gridCol w="1259880"/>
                <a:gridCol w="809923"/>
                <a:gridCol w="809923"/>
                <a:gridCol w="1799828"/>
              </a:tblGrid>
              <a:tr h="3708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Work Item</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23" marB="45723"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de-DE" sz="1400" u="none" strike="noStrike" kern="1200" cap="none" normalizeH="0" baseline="0" noProof="0" dirty="0" smtClean="0">
                          <a:ln>
                            <a:noFill/>
                          </a:ln>
                          <a:solidFill>
                            <a:schemeClr val="accent6">
                              <a:lumMod val="50000"/>
                            </a:schemeClr>
                          </a:solidFill>
                          <a:effectLst/>
                          <a:latin typeface="Arial" pitchFamily="34" charset="0"/>
                          <a:cs typeface="Arial" pitchFamily="34" charset="0"/>
                        </a:rPr>
                        <a:t>WI Code</a:t>
                      </a:r>
                      <a:endPar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23" marB="45723" anchor="ctr" horzOverflow="overflow"/>
                </a:tc>
                <a:tc>
                  <a:txBody>
                    <a:bodyPr/>
                    <a:lstStyle/>
                    <a:p>
                      <a:r>
                        <a:rPr lang="de-DE" sz="1400" dirty="0" smtClean="0">
                          <a:solidFill>
                            <a:srgbClr val="C00000"/>
                          </a:solidFill>
                          <a:latin typeface="Arial" pitchFamily="34" charset="0"/>
                          <a:cs typeface="Arial" pitchFamily="34" charset="0"/>
                        </a:rPr>
                        <a:t>12/2013</a:t>
                      </a:r>
                      <a:endParaRPr lang="en-GB" sz="1400" i="0" dirty="0">
                        <a:solidFill>
                          <a:srgbClr val="C00000"/>
                        </a:solidFill>
                        <a:latin typeface="Arial" pitchFamily="34" charset="0"/>
                        <a:cs typeface="Arial" pitchFamily="34" charset="0"/>
                      </a:endParaRPr>
                    </a:p>
                  </a:txBody>
                  <a:tcPr marL="45716" marR="45716" marT="45723" marB="45723" anchor="ctr"/>
                </a:tc>
                <a:tc>
                  <a:txBody>
                    <a:bodyPr/>
                    <a:lstStyle/>
                    <a:p>
                      <a:r>
                        <a:rPr lang="de-DE" sz="1400" dirty="0" smtClean="0">
                          <a:solidFill>
                            <a:schemeClr val="accent6">
                              <a:lumMod val="50000"/>
                            </a:schemeClr>
                          </a:solidFill>
                          <a:latin typeface="Arial" pitchFamily="34" charset="0"/>
                          <a:cs typeface="Arial" pitchFamily="34" charset="0"/>
                        </a:rPr>
                        <a:t>09/2013</a:t>
                      </a:r>
                      <a:endParaRPr lang="en-GB" sz="1400" i="0" dirty="0">
                        <a:solidFill>
                          <a:schemeClr val="accent6">
                            <a:lumMod val="50000"/>
                          </a:schemeClr>
                        </a:solidFill>
                        <a:latin typeface="Arial" pitchFamily="34" charset="0"/>
                        <a:cs typeface="Arial" pitchFamily="34"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Stage 1 Status</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23" marB="45723" anchor="ctr" horzOverflow="overflow"/>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FF0000"/>
                          </a:solidFill>
                          <a:latin typeface="Century Gothic" pitchFamily="34" charset="0"/>
                          <a:ea typeface="+mn-ea"/>
                          <a:cs typeface="Times New Roman" pitchFamily="18" charset="0"/>
                        </a:rPr>
                        <a:t>Service Requirements Maintenance for Machine-Type Communications (MTC)</a:t>
                      </a:r>
                    </a:p>
                  </a:txBody>
                  <a:tcPr marL="45724" marR="45724" marT="45554" marB="4555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i="1" kern="1200" noProof="0" dirty="0" smtClean="0">
                          <a:solidFill>
                            <a:srgbClr val="FF0000"/>
                          </a:solidFill>
                          <a:latin typeface="Century Gothic" pitchFamily="34" charset="0"/>
                          <a:ea typeface="+mn-ea"/>
                          <a:cs typeface="Times New Roman" pitchFamily="18" charset="0"/>
                        </a:rPr>
                        <a:t>SRMMTC</a:t>
                      </a:r>
                    </a:p>
                  </a:txBody>
                  <a:tcPr marL="45724" marR="45724" marT="45554" marB="45554"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FF0000"/>
                          </a:solidFill>
                          <a:latin typeface="Century Gothic" pitchFamily="34" charset="0"/>
                          <a:ea typeface="+mn-ea"/>
                          <a:cs typeface="Times New Roman" pitchFamily="18" charset="0"/>
                        </a:rPr>
                        <a:t>0%</a:t>
                      </a:r>
                    </a:p>
                  </a:txBody>
                  <a:tcPr marL="45724" marR="45724" marT="45554" marB="45554"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FF0000"/>
                          </a:solidFill>
                          <a:latin typeface="Century Gothic" pitchFamily="34" charset="0"/>
                          <a:ea typeface="+mn-ea"/>
                          <a:cs typeface="Times New Roman" pitchFamily="18" charset="0"/>
                        </a:rPr>
                        <a:t>-</a:t>
                      </a:r>
                    </a:p>
                  </a:txBody>
                  <a:tcPr marL="45724" marR="45724" marT="45554" marB="45554" anchor="ctr" horzOverflow="overflow"/>
                </a:tc>
                <a:tc>
                  <a:txBody>
                    <a:bodyPr/>
                    <a:lstStyle/>
                    <a:p>
                      <a:pPr marL="0" marR="0" lvl="0" indent="0" algn="l" defTabSz="914400" rtl="0" eaLnBrk="1" fontAlgn="base" latinLnBrk="0" hangingPunct="1">
                        <a:lnSpc>
                          <a:spcPct val="93000"/>
                        </a:lnSpc>
                        <a:spcBef>
                          <a:spcPts val="0"/>
                        </a:spcBef>
                        <a:spcAft>
                          <a:spcPts val="6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MTC objectives to be moved to Rel-13</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New WID</a:t>
                      </a:r>
                    </a:p>
                  </a:txBody>
                  <a:tcPr marL="45724" marR="45724" marT="45554" marB="45554" anchor="ctr" horzOverflow="overflow"/>
                </a:tc>
              </a:tr>
            </a:tbl>
          </a:graphicData>
        </a:graphic>
      </p:graphicFrame>
    </p:spTree>
    <p:extLst>
      <p:ext uri="{BB962C8B-B14F-4D97-AF65-F5344CB8AC3E}">
        <p14:creationId xmlns:p14="http://schemas.microsoft.com/office/powerpoint/2010/main" val="20137078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dirty="0" smtClean="0"/>
              <a:t>Rel-13: SRMMTC</a:t>
            </a:r>
          </a:p>
        </p:txBody>
      </p:sp>
      <p:graphicFrame>
        <p:nvGraphicFramePr>
          <p:cNvPr id="7" name="Content Placeholder 2"/>
          <p:cNvGraphicFramePr>
            <a:graphicFrameLocks/>
          </p:cNvGraphicFramePr>
          <p:nvPr>
            <p:extLst>
              <p:ext uri="{D42A27DB-BD31-4B8C-83A1-F6EECF244321}">
                <p14:modId xmlns:p14="http://schemas.microsoft.com/office/powerpoint/2010/main" val="1382867031"/>
              </p:ext>
            </p:extLst>
          </p:nvPr>
        </p:nvGraphicFramePr>
        <p:xfrm>
          <a:off x="241300" y="1362075"/>
          <a:ext cx="8655050" cy="806271"/>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290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pPr>
                        <a:lnSpc>
                          <a:spcPct val="100000"/>
                        </a:lnSpc>
                      </a:pPr>
                      <a:r>
                        <a:rPr lang="de-DE" sz="1400" b="1" kern="1200" dirty="0" smtClean="0">
                          <a:solidFill>
                            <a:srgbClr val="C00000"/>
                          </a:solidFill>
                          <a:latin typeface="Arial" pitchFamily="34" charset="0"/>
                          <a:cs typeface="Arial" pitchFamily="34" charset="0"/>
                        </a:rPr>
                        <a:t>12/2013</a:t>
                      </a:r>
                      <a:endParaRPr lang="en-GB" sz="1400" b="1" kern="1200" dirty="0">
                        <a:solidFill>
                          <a:srgbClr val="C00000"/>
                        </a:solidFill>
                        <a:latin typeface="Arial" pitchFamily="34" charset="0"/>
                        <a:ea typeface="+mn-ea"/>
                        <a:cs typeface="Arial" pitchFamily="34" charset="0"/>
                      </a:endParaRPr>
                    </a:p>
                  </a:txBody>
                  <a:tcPr marL="45735" marR="45735" marT="45616" marB="45616"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09/2013</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6" marB="45616"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Stage 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horzOverflow="overflow"/>
                </a:tc>
              </a:tr>
              <a:tr h="501609">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Service Requirements Maintenance for Machine-Type Communications</a:t>
                      </a:r>
                    </a:p>
                  </a:txBody>
                  <a:tcPr marL="45735" marR="45735" marT="45654" marB="4565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SA#66 (12/2014)</a:t>
                      </a:r>
                      <a:endParaRPr lang="en-GB" sz="1400" b="1" kern="1200" dirty="0" smtClean="0">
                        <a:solidFill>
                          <a:schemeClr val="accent3">
                            <a:lumMod val="50000"/>
                          </a:schemeClr>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0%</a:t>
                      </a:r>
                      <a:endParaRPr lang="en-GB" sz="1400" b="1" kern="1200" noProof="0" dirty="0" smtClean="0">
                        <a:solidFill>
                          <a:srgbClr val="C0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a:t>
                      </a:r>
                    </a:p>
                  </a:txBody>
                  <a:tcPr marL="45735" marR="45735" marT="45643" marB="45643"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New WID</a:t>
                      </a:r>
                    </a:p>
                  </a:txBody>
                  <a:tcPr marL="45735" marR="45735" marT="45643" marB="45643" anchor="ctr" horzOverflow="overflow">
                    <a:noFill/>
                  </a:tcPr>
                </a:tc>
              </a:tr>
            </a:tbl>
          </a:graphicData>
        </a:graphic>
      </p:graphicFrame>
      <p:sp>
        <p:nvSpPr>
          <p:cNvPr id="19479"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a:solidFill>
                  <a:srgbClr val="000000"/>
                </a:solidFill>
              </a:rPr>
              <a:t>WI status is shown as the completion percentage of WID objectives reflected in the content of agreed CRs</a:t>
            </a:r>
            <a:endParaRPr lang="it-IT" sz="1200" b="1" i="1">
              <a:solidFill>
                <a:srgbClr val="333399"/>
              </a:solidFill>
            </a:endParaRPr>
          </a:p>
        </p:txBody>
      </p:sp>
      <p:graphicFrame>
        <p:nvGraphicFramePr>
          <p:cNvPr id="8" name="Content Placeholder 2"/>
          <p:cNvGraphicFramePr>
            <a:graphicFrameLocks noGrp="1"/>
          </p:cNvGraphicFramePr>
          <p:nvPr>
            <p:ph idx="1"/>
            <p:extLst>
              <p:ext uri="{D42A27DB-BD31-4B8C-83A1-F6EECF244321}">
                <p14:modId xmlns:p14="http://schemas.microsoft.com/office/powerpoint/2010/main" val="419111348"/>
              </p:ext>
            </p:extLst>
          </p:nvPr>
        </p:nvGraphicFramePr>
        <p:xfrm>
          <a:off x="241300" y="2162811"/>
          <a:ext cx="8661399" cy="3833039"/>
        </p:xfrm>
        <a:graphic>
          <a:graphicData uri="http://schemas.openxmlformats.org/drawingml/2006/table">
            <a:tbl>
              <a:tblPr firstRow="1" bandRow="1">
                <a:tableStyleId>{8799B23B-EC83-4686-B30A-512413B5E67A}</a:tableStyleId>
              </a:tblPr>
              <a:tblGrid>
                <a:gridCol w="1071353"/>
                <a:gridCol w="1006024"/>
                <a:gridCol w="4278088"/>
                <a:gridCol w="765998"/>
                <a:gridCol w="786641"/>
                <a:gridCol w="753295"/>
              </a:tblGrid>
              <a:tr h="340815">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15. Agreed CR:</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endParaRPr lang="en-GB"/>
                    </a:p>
                  </a:txBody>
                  <a:tcPr/>
                </a:tc>
                <a:tc hMerge="1">
                  <a:txBody>
                    <a:bodyPr/>
                    <a:lstStyle/>
                    <a:p>
                      <a:pPr marL="0" marR="0" lvl="0" indent="0" algn="l" defTabSz="914400" rtl="0" eaLnBrk="1" fontAlgn="base" latinLnBrk="0" hangingPunct="1">
                        <a:lnSpc>
                          <a:spcPct val="93000"/>
                        </a:lnSpc>
                        <a:spcBef>
                          <a:spcPts val="0"/>
                        </a:spcBef>
                        <a:spcAft>
                          <a:spcPts val="0"/>
                        </a:spcAft>
                        <a:buClrTx/>
                        <a:buSzPct val="100000"/>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r>
              <a:tr h="7841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cs typeface="Arial" pitchFamily="34" charset="0"/>
                        </a:rPr>
                        <a:t>SP-130594</a:t>
                      </a: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S1-135307</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Bulk charging records for roaming, interconnect, conveyance and usage charging, and charging to third parties</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22.115</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0072r2</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Rel-13</a:t>
                      </a:r>
                      <a:endParaRPr lang="en-GB" sz="1400" b="1" kern="1200" dirty="0">
                        <a:solidFill>
                          <a:schemeClr val="accent3">
                            <a:lumMod val="50000"/>
                          </a:schemeClr>
                        </a:solidFill>
                        <a:latin typeface="Arial" pitchFamily="34" charset="0"/>
                        <a:ea typeface="+mn-ea"/>
                        <a:cs typeface="Arial" pitchFamily="34" charset="0"/>
                      </a:endParaRPr>
                    </a:p>
                  </a:txBody>
                  <a:tcPr marL="45720" marR="45720" marT="45692" marB="45692"/>
                </a:tc>
              </a:tr>
              <a:tr h="2708060">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New Work Item presented to this plenary (SP-130600 == S1-135304)</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Objective: </a:t>
                      </a: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to decide which MTC service requirements with no on-going Stage 2 work should be removed and which should be maintained in Rel-13</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Agreed to keep requirements for bulk charging and to generalise it so it is not restricted to MTC use cases. Requirements also removed from Rel-12 (see slide 13)</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Based on feedback from GSMA BARG RCPG on the usefulness of bulk charging (see </a:t>
                      </a:r>
                      <a:r>
                        <a:rPr lang="en-GB" sz="1600" b="0" u="sng" kern="1200" dirty="0" smtClean="0">
                          <a:solidFill>
                            <a:schemeClr val="tx1"/>
                          </a:solidFill>
                          <a:effectLst/>
                          <a:latin typeface="Arial" pitchFamily="34" charset="0"/>
                          <a:ea typeface="+mn-ea"/>
                          <a:cs typeface="Arial" pitchFamily="34" charset="0"/>
                          <a:hlinkClick r:id="rId3"/>
                        </a:rPr>
                        <a:t>S1-135022</a:t>
                      </a: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t>
                      </a:r>
                    </a:p>
                  </a:txBody>
                  <a:tcPr marL="45728" marR="45728" marT="45644" marB="45644" anchor="ctr"/>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a:solidFill>
                          <a:schemeClr val="accent3">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a:solidFill>
                          <a:schemeClr val="accent3">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tc>
              </a:tr>
            </a:tbl>
          </a:graphicData>
        </a:graphic>
      </p:graphicFrame>
    </p:spTree>
    <p:extLst>
      <p:ext uri="{BB962C8B-B14F-4D97-AF65-F5344CB8AC3E}">
        <p14:creationId xmlns:p14="http://schemas.microsoft.com/office/powerpoint/2010/main" val="2223238096"/>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mtClean="0"/>
              <a:t>Work Summary:</a:t>
            </a:r>
            <a:br>
              <a:rPr lang="en-GB" smtClean="0"/>
            </a:br>
            <a:r>
              <a:rPr lang="en-GB" smtClean="0"/>
              <a:t>Stage 1 Rel-13 Work Items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04"/>
          <p:cNvSpPr>
            <a:spLocks noGrp="1" noChangeArrowheads="1"/>
          </p:cNvSpPr>
          <p:nvPr>
            <p:ph type="title"/>
          </p:nvPr>
        </p:nvSpPr>
        <p:spPr/>
        <p:txBody>
          <a:bodyPr/>
          <a:lstStyle/>
          <a:p>
            <a:r>
              <a:rPr lang="en-GB" smtClean="0"/>
              <a:t>Overview: Stage 1 Rel-13 Work Items</a:t>
            </a:r>
            <a:endParaRPr lang="it-IT" smtClean="0"/>
          </a:p>
        </p:txBody>
      </p:sp>
      <p:sp>
        <p:nvSpPr>
          <p:cNvPr id="18435"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a:solidFill>
                  <a:srgbClr val="000000"/>
                </a:solidFill>
              </a:rPr>
              <a:t>WI status is shown as the completion percentage of WID objectives reflected in the content of agreed CRs</a:t>
            </a:r>
            <a:endParaRPr lang="it-IT" sz="1200" b="1" i="1">
              <a:solidFill>
                <a:srgbClr val="333399"/>
              </a:solidFill>
            </a:endParaRPr>
          </a:p>
        </p:txBody>
      </p:sp>
      <p:sp>
        <p:nvSpPr>
          <p:cNvPr id="18436" name="Text Box 50"/>
          <p:cNvSpPr txBox="1">
            <a:spLocks noChangeArrowheads="1"/>
          </p:cNvSpPr>
          <p:nvPr/>
        </p:nvSpPr>
        <p:spPr bwMode="auto">
          <a:xfrm>
            <a:off x="249238" y="5988050"/>
            <a:ext cx="5537200" cy="158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US" sz="1200" b="1">
                <a:solidFill>
                  <a:srgbClr val="FF0000"/>
                </a:solidFill>
              </a:rPr>
              <a:t>Updates in </a:t>
            </a:r>
            <a:r>
              <a:rPr lang="en-US" sz="1400" b="1" i="1">
                <a:solidFill>
                  <a:srgbClr val="FF0000"/>
                </a:solidFill>
                <a:latin typeface="Century Gothic" pitchFamily="34" charset="0"/>
                <a:cs typeface="Times New Roman" pitchFamily="18" charset="0"/>
              </a:rPr>
              <a:t>RED</a:t>
            </a:r>
            <a:endParaRPr lang="it-IT" sz="1400" b="1" i="1">
              <a:solidFill>
                <a:srgbClr val="FF0000"/>
              </a:solidFill>
              <a:latin typeface="Century Gothic" pitchFamily="34" charset="0"/>
              <a:cs typeface="Times New Roman" pitchFamily="18" charset="0"/>
            </a:endParaRPr>
          </a:p>
        </p:txBody>
      </p:sp>
      <p:graphicFrame>
        <p:nvGraphicFramePr>
          <p:cNvPr id="7" name="Content Placeholder 5"/>
          <p:cNvGraphicFramePr>
            <a:graphicFrameLocks/>
          </p:cNvGraphicFramePr>
          <p:nvPr>
            <p:extLst>
              <p:ext uri="{D42A27DB-BD31-4B8C-83A1-F6EECF244321}">
                <p14:modId xmlns:p14="http://schemas.microsoft.com/office/powerpoint/2010/main" val="918169319"/>
              </p:ext>
            </p:extLst>
          </p:nvPr>
        </p:nvGraphicFramePr>
        <p:xfrm>
          <a:off x="287338" y="1271588"/>
          <a:ext cx="8639176" cy="1959870"/>
        </p:xfrm>
        <a:graphic>
          <a:graphicData uri="http://schemas.openxmlformats.org/drawingml/2006/table">
            <a:tbl>
              <a:tblPr firstRow="1" bandRow="1">
                <a:tableStyleId>{E8B1032C-EA38-4F05-BA0D-38AFFFC7BED3}</a:tableStyleId>
              </a:tblPr>
              <a:tblGrid>
                <a:gridCol w="3959622"/>
                <a:gridCol w="1259880"/>
                <a:gridCol w="809923"/>
                <a:gridCol w="809923"/>
                <a:gridCol w="1799828"/>
              </a:tblGrid>
              <a:tr h="3708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Work Item</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23" marB="45723"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de-DE" sz="1400" u="none" strike="noStrike" kern="1200" cap="none" normalizeH="0" baseline="0" noProof="0" dirty="0" smtClean="0">
                          <a:ln>
                            <a:noFill/>
                          </a:ln>
                          <a:solidFill>
                            <a:schemeClr val="accent6">
                              <a:lumMod val="50000"/>
                            </a:schemeClr>
                          </a:solidFill>
                          <a:effectLst/>
                          <a:latin typeface="Arial" pitchFamily="34" charset="0"/>
                          <a:cs typeface="Arial" pitchFamily="34" charset="0"/>
                        </a:rPr>
                        <a:t>WI Code</a:t>
                      </a:r>
                      <a:endPar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23" marB="45723" anchor="ctr" horzOverflow="overflow"/>
                </a:tc>
                <a:tc>
                  <a:txBody>
                    <a:bodyPr/>
                    <a:lstStyle/>
                    <a:p>
                      <a:r>
                        <a:rPr lang="de-DE" sz="1400" dirty="0" smtClean="0">
                          <a:solidFill>
                            <a:srgbClr val="C00000"/>
                          </a:solidFill>
                          <a:latin typeface="Arial" pitchFamily="34" charset="0"/>
                          <a:cs typeface="Arial" pitchFamily="34" charset="0"/>
                        </a:rPr>
                        <a:t>12/2013</a:t>
                      </a:r>
                      <a:endParaRPr lang="en-GB" sz="1400" i="0" dirty="0">
                        <a:solidFill>
                          <a:srgbClr val="C00000"/>
                        </a:solidFill>
                        <a:latin typeface="Arial" pitchFamily="34" charset="0"/>
                        <a:cs typeface="Arial" pitchFamily="34" charset="0"/>
                      </a:endParaRPr>
                    </a:p>
                  </a:txBody>
                  <a:tcPr marL="45716" marR="45716" marT="45723" marB="45723" anchor="ctr"/>
                </a:tc>
                <a:tc>
                  <a:txBody>
                    <a:bodyPr/>
                    <a:lstStyle/>
                    <a:p>
                      <a:r>
                        <a:rPr lang="de-DE" sz="1400" dirty="0" smtClean="0">
                          <a:solidFill>
                            <a:schemeClr val="accent6">
                              <a:lumMod val="50000"/>
                            </a:schemeClr>
                          </a:solidFill>
                          <a:latin typeface="Arial" pitchFamily="34" charset="0"/>
                          <a:cs typeface="Arial" pitchFamily="34" charset="0"/>
                        </a:rPr>
                        <a:t>09/2013</a:t>
                      </a:r>
                      <a:endParaRPr lang="en-GB" sz="1400" i="0" dirty="0">
                        <a:solidFill>
                          <a:schemeClr val="accent6">
                            <a:lumMod val="50000"/>
                          </a:schemeClr>
                        </a:solidFill>
                        <a:latin typeface="Arial" pitchFamily="34" charset="0"/>
                        <a:cs typeface="Arial" pitchFamily="34"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Stage 1 Status</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23" marB="45723" anchor="ctr" horzOverflow="overflow"/>
                </a:tc>
              </a:tr>
              <a:tr h="550243">
                <a:tc>
                  <a:txBody>
                    <a:bodyPr/>
                    <a:lstStyle/>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RAN Sharing Enhancements</a:t>
                      </a:r>
                    </a:p>
                  </a:txBody>
                  <a:tcPr marL="45722" marR="45722" marT="45660" marB="45660" anchor="ctr" horzOverflow="overflow"/>
                </a:tc>
                <a:tc>
                  <a:txBody>
                    <a:bodyPr/>
                    <a:lstStyle/>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RSE</a:t>
                      </a:r>
                    </a:p>
                  </a:txBody>
                  <a:tcPr marL="45722" marR="45722" marT="45660" marB="45660" anchor="ctr" horzOverflow="overflow"/>
                </a:tc>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i="1" kern="1200" noProof="0" dirty="0" smtClean="0">
                          <a:solidFill>
                            <a:srgbClr val="FF0000"/>
                          </a:solidFill>
                          <a:latin typeface="Century Gothic" pitchFamily="34" charset="0"/>
                          <a:ea typeface="+mn-ea"/>
                          <a:cs typeface="Times New Roman" pitchFamily="18" charset="0"/>
                        </a:rPr>
                        <a:t>100%</a:t>
                      </a:r>
                    </a:p>
                  </a:txBody>
                  <a:tcPr marL="45722" marR="45722" marT="45657" marB="45657" anchor="ctr" horzOverflow="overflow"/>
                </a:tc>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6">
                              <a:lumMod val="50000"/>
                            </a:schemeClr>
                          </a:solidFill>
                          <a:latin typeface="Arial" pitchFamily="34" charset="0"/>
                          <a:ea typeface="+mn-ea"/>
                          <a:cs typeface="Arial" pitchFamily="34" charset="0"/>
                        </a:rPr>
                        <a:t>70%</a:t>
                      </a:r>
                    </a:p>
                  </a:txBody>
                  <a:tcPr marL="45722" marR="45722" marT="45657" marB="45657" anchor="ctr" horzOverflow="overflow"/>
                </a:tc>
                <a:tc>
                  <a:txBody>
                    <a:bodyPr/>
                    <a:lstStyle/>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WID approved 06/13</a:t>
                      </a:r>
                    </a:p>
                    <a:p>
                      <a:pPr marL="0" marR="0" lvl="0" indent="0" algn="l" defTabSz="914400" rtl="0" eaLnBrk="1" fontAlgn="base" latinLnBrk="0" hangingPunct="1">
                        <a:lnSpc>
                          <a:spcPct val="100000"/>
                        </a:lnSpc>
                        <a:spcBef>
                          <a:spcPct val="15000"/>
                        </a:spcBef>
                        <a:spcAft>
                          <a:spcPts val="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Completed</a:t>
                      </a:r>
                    </a:p>
                  </a:txBody>
                  <a:tcPr marL="45722" marR="45722" marT="45657" marB="45657" anchor="ctr" horzOverflow="overflow">
                    <a:solidFill>
                      <a:srgbClr val="66FF66"/>
                    </a:solidFill>
                  </a:tcPr>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Service Exposure and Enablement Support</a:t>
                      </a:r>
                    </a:p>
                  </a:txBody>
                  <a:tcPr marL="45716" marR="45716" marT="45723" marB="45723"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SEES</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15%</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6">
                              <a:lumMod val="50000"/>
                            </a:schemeClr>
                          </a:solidFill>
                          <a:latin typeface="Arial" pitchFamily="34" charset="0"/>
                          <a:ea typeface="+mn-ea"/>
                          <a:cs typeface="Arial" pitchFamily="34" charset="0"/>
                        </a:rPr>
                        <a:t>0%</a:t>
                      </a:r>
                    </a:p>
                  </a:txBody>
                  <a:tcPr marL="45716" marR="45716" marT="45723" marB="45723" anchor="ctr" horzOverflow="overflow"/>
                </a:tc>
                <a:tc>
                  <a:txBody>
                    <a:bodyPr/>
                    <a:lstStyle/>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WID approved 09/13</a:t>
                      </a:r>
                    </a:p>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Work in progress</a:t>
                      </a:r>
                    </a:p>
                  </a:txBody>
                  <a:tcPr marL="45716" marR="45716" marT="45723" marB="45723" anchor="ctr" horzOverflow="overflow"/>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Mission Critical Push To Talk over LTE</a:t>
                      </a:r>
                    </a:p>
                  </a:txBody>
                  <a:tcPr marL="45716" marR="45716" marT="45723" marB="45723" anchor="ctr" horzOverflow="overflow"/>
                </a:tc>
                <a:tc>
                  <a:txBody>
                    <a:bodyPr/>
                    <a:lstStyle/>
                    <a:p>
                      <a:r>
                        <a:rPr lang="en-GB" sz="1400" b="1" i="1" kern="1200" dirty="0" err="1" smtClean="0">
                          <a:solidFill>
                            <a:srgbClr val="FF0000"/>
                          </a:solidFill>
                          <a:latin typeface="Century Gothic" pitchFamily="34" charset="0"/>
                          <a:ea typeface="+mn-ea"/>
                          <a:cs typeface="Times New Roman" pitchFamily="18" charset="0"/>
                        </a:rPr>
                        <a:t>MCPTToLTE</a:t>
                      </a:r>
                      <a:endParaRPr lang="en-GB" sz="1400" b="1" i="1" kern="1200" dirty="0">
                        <a:solidFill>
                          <a:srgbClr val="FF0000"/>
                        </a:solidFill>
                        <a:latin typeface="Century Gothic" pitchFamily="34" charset="0"/>
                        <a:ea typeface="+mn-ea"/>
                        <a:cs typeface="Times New Roman" pitchFamily="18"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FF0000"/>
                          </a:solidFill>
                          <a:latin typeface="Century Gothic" pitchFamily="34" charset="0"/>
                          <a:ea typeface="+mn-ea"/>
                          <a:cs typeface="Times New Roman" pitchFamily="18" charset="0"/>
                        </a:rPr>
                        <a:t>-</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New WID</a:t>
                      </a:r>
                    </a:p>
                  </a:txBody>
                  <a:tcPr marL="45716" marR="45716" marT="45723" marB="45723" anchor="ctr" horzOverflow="overflow"/>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smtClean="0"/>
              <a:t>Rel-13: RSE</a:t>
            </a:r>
          </a:p>
        </p:txBody>
      </p:sp>
      <p:graphicFrame>
        <p:nvGraphicFramePr>
          <p:cNvPr id="7" name="Content Placeholder 2"/>
          <p:cNvGraphicFramePr>
            <a:graphicFrameLocks/>
          </p:cNvGraphicFramePr>
          <p:nvPr>
            <p:extLst>
              <p:ext uri="{D42A27DB-BD31-4B8C-83A1-F6EECF244321}">
                <p14:modId xmlns:p14="http://schemas.microsoft.com/office/powerpoint/2010/main" val="2252730923"/>
              </p:ext>
            </p:extLst>
          </p:nvPr>
        </p:nvGraphicFramePr>
        <p:xfrm>
          <a:off x="241300" y="1362075"/>
          <a:ext cx="8655050" cy="830923"/>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290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pPr>
                        <a:lnSpc>
                          <a:spcPct val="100000"/>
                        </a:lnSpc>
                      </a:pPr>
                      <a:r>
                        <a:rPr lang="de-DE" sz="1400" b="1" kern="1200" dirty="0" smtClean="0">
                          <a:solidFill>
                            <a:srgbClr val="C00000"/>
                          </a:solidFill>
                          <a:latin typeface="Arial" pitchFamily="34" charset="0"/>
                          <a:cs typeface="Arial" pitchFamily="34" charset="0"/>
                        </a:rPr>
                        <a:t>12/2013</a:t>
                      </a:r>
                      <a:endParaRPr lang="en-GB" sz="1400" b="1" kern="1200" dirty="0">
                        <a:solidFill>
                          <a:srgbClr val="C00000"/>
                        </a:solidFill>
                        <a:latin typeface="Arial" pitchFamily="34" charset="0"/>
                        <a:ea typeface="+mn-ea"/>
                        <a:cs typeface="Arial" pitchFamily="34" charset="0"/>
                      </a:endParaRPr>
                    </a:p>
                  </a:txBody>
                  <a:tcPr marL="45735" marR="45735" marT="45616" marB="45616"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09/2013</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6" marB="45616"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Stage 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horzOverflow="overflow"/>
                </a:tc>
              </a:tr>
              <a:tr h="501609">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RAN Sharing Enhancements</a:t>
                      </a:r>
                    </a:p>
                  </a:txBody>
                  <a:tcPr marL="45735" marR="45735" marT="45654" marB="4565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SA#62 (12/2013)</a:t>
                      </a:r>
                      <a:endParaRPr lang="en-GB" sz="1400" b="1" kern="1200" dirty="0" smtClean="0">
                        <a:solidFill>
                          <a:schemeClr val="accent3">
                            <a:lumMod val="50000"/>
                          </a:schemeClr>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100%</a:t>
                      </a:r>
                      <a:endParaRPr lang="en-GB" sz="1400" b="1" kern="1200" noProof="0" dirty="0" smtClean="0">
                        <a:solidFill>
                          <a:srgbClr val="C0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70%</a:t>
                      </a:r>
                    </a:p>
                  </a:txBody>
                  <a:tcPr marL="45735" marR="45735" marT="45643" marB="45643"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WID approved 06/13</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Completed</a:t>
                      </a:r>
                    </a:p>
                  </a:txBody>
                  <a:tcPr marL="45735" marR="45735" marT="45643" marB="45643" anchor="ctr" horzOverflow="overflow">
                    <a:solidFill>
                      <a:srgbClr val="66FF66"/>
                    </a:solidFill>
                  </a:tcPr>
                </a:tc>
              </a:tr>
            </a:tbl>
          </a:graphicData>
        </a:graphic>
      </p:graphicFrame>
      <p:sp>
        <p:nvSpPr>
          <p:cNvPr id="19479"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a:solidFill>
                  <a:srgbClr val="000000"/>
                </a:solidFill>
              </a:rPr>
              <a:t>WI status is shown as the completion percentage of WID objectives reflected in the content of agreed CRs</a:t>
            </a:r>
            <a:endParaRPr lang="it-IT" sz="1200" b="1" i="1">
              <a:solidFill>
                <a:srgbClr val="333399"/>
              </a:solidFill>
            </a:endParaRPr>
          </a:p>
        </p:txBody>
      </p:sp>
      <p:graphicFrame>
        <p:nvGraphicFramePr>
          <p:cNvPr id="8" name="Content Placeholder 2"/>
          <p:cNvGraphicFramePr>
            <a:graphicFrameLocks noGrp="1"/>
          </p:cNvGraphicFramePr>
          <p:nvPr>
            <p:ph idx="1"/>
            <p:extLst>
              <p:ext uri="{D42A27DB-BD31-4B8C-83A1-F6EECF244321}">
                <p14:modId xmlns:p14="http://schemas.microsoft.com/office/powerpoint/2010/main" val="3039096957"/>
              </p:ext>
            </p:extLst>
          </p:nvPr>
        </p:nvGraphicFramePr>
        <p:xfrm>
          <a:off x="241300" y="2188938"/>
          <a:ext cx="8661399" cy="3813271"/>
        </p:xfrm>
        <a:graphic>
          <a:graphicData uri="http://schemas.openxmlformats.org/drawingml/2006/table">
            <a:tbl>
              <a:tblPr firstRow="1" bandRow="1">
                <a:tableStyleId>{8799B23B-EC83-4686-B30A-512413B5E67A}</a:tableStyleId>
              </a:tblPr>
              <a:tblGrid>
                <a:gridCol w="1071353"/>
                <a:gridCol w="1006024"/>
                <a:gridCol w="4278088"/>
                <a:gridCol w="765998"/>
                <a:gridCol w="786641"/>
                <a:gridCol w="753295"/>
              </a:tblGrid>
              <a:tr h="295962">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13.2. Agreed CR:</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endParaRPr lang="en-GB"/>
                    </a:p>
                  </a:txBody>
                  <a:tcPr/>
                </a:tc>
                <a:tc hMerge="1">
                  <a:txBody>
                    <a:bodyPr/>
                    <a:lstStyle/>
                    <a:p>
                      <a:pPr marL="0" marR="0" lvl="0" indent="0" algn="l" defTabSz="914400" rtl="0" eaLnBrk="1" fontAlgn="base" latinLnBrk="0" hangingPunct="1">
                        <a:lnSpc>
                          <a:spcPct val="93000"/>
                        </a:lnSpc>
                        <a:spcBef>
                          <a:spcPts val="0"/>
                        </a:spcBef>
                        <a:spcAft>
                          <a:spcPts val="0"/>
                        </a:spcAft>
                        <a:buClrTx/>
                        <a:buSzPct val="100000"/>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r>
              <a:tr h="283735">
                <a:tc row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cs typeface="Arial" pitchFamily="34" charset="0"/>
                        </a:rPr>
                        <a:t>SP-130601</a:t>
                      </a: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nchor="ctr"/>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S1-135293</a:t>
                      </a:r>
                    </a:p>
                  </a:txBody>
                  <a:tcPr marL="45720" marR="45720"/>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Editorial fixes to RAN Sharing Enhancements</a:t>
                      </a:r>
                    </a:p>
                  </a:txBody>
                  <a:tcPr marL="45720" marR="45720"/>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22.101</a:t>
                      </a:r>
                    </a:p>
                  </a:txBody>
                  <a:tcPr marL="45720" marR="45720"/>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0464r2</a:t>
                      </a: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Rel-13</a:t>
                      </a:r>
                      <a:endParaRPr lang="en-GB" sz="1400" b="1" kern="1200" dirty="0">
                        <a:solidFill>
                          <a:schemeClr val="accent3">
                            <a:lumMod val="50000"/>
                          </a:schemeClr>
                        </a:solidFill>
                        <a:latin typeface="Arial" pitchFamily="34" charset="0"/>
                        <a:ea typeface="+mn-ea"/>
                        <a:cs typeface="Arial" pitchFamily="34" charset="0"/>
                      </a:endParaRPr>
                    </a:p>
                  </a:txBody>
                  <a:tcPr marL="45720" marR="45720" marT="45692" marB="45692" anchor="ctr"/>
                </a:tc>
              </a:tr>
              <a:tr h="283735">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nchor="ctr"/>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S1-135294</a:t>
                      </a:r>
                    </a:p>
                  </a:txBody>
                  <a:tcPr marL="45720" marR="45720"/>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Clarification of Hosting E-UTRAN Operator role</a:t>
                      </a:r>
                    </a:p>
                  </a:txBody>
                  <a:tcPr marL="45720" marR="45720"/>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22.101</a:t>
                      </a:r>
                    </a:p>
                  </a:txBody>
                  <a:tcPr marL="45720" marR="45720"/>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0468r2</a:t>
                      </a:r>
                    </a:p>
                  </a:txBody>
                  <a:tcPr marL="45720" marR="45720"/>
                </a:tc>
                <a:tc>
                  <a:txBody>
                    <a:bodyPr/>
                    <a:lstStyle/>
                    <a:p>
                      <a:pPr>
                        <a:spcAft>
                          <a:spcPts val="0"/>
                        </a:spcAft>
                      </a:pPr>
                      <a:r>
                        <a:rPr lang="en-GB" sz="1400" b="1" kern="1200" smtClean="0">
                          <a:solidFill>
                            <a:schemeClr val="accent3">
                              <a:lumMod val="50000"/>
                            </a:schemeClr>
                          </a:solidFill>
                          <a:latin typeface="Arial" pitchFamily="34" charset="0"/>
                          <a:ea typeface="+mn-ea"/>
                          <a:cs typeface="Arial" pitchFamily="34" charset="0"/>
                        </a:rPr>
                        <a:t>Rel-13</a:t>
                      </a:r>
                      <a:endParaRPr lang="en-GB" sz="1400" b="1" kern="1200" dirty="0">
                        <a:solidFill>
                          <a:schemeClr val="accent3">
                            <a:lumMod val="50000"/>
                          </a:schemeClr>
                        </a:solidFill>
                        <a:latin typeface="Arial" pitchFamily="34" charset="0"/>
                        <a:ea typeface="+mn-ea"/>
                        <a:cs typeface="Arial" pitchFamily="34" charset="0"/>
                      </a:endParaRPr>
                    </a:p>
                  </a:txBody>
                  <a:tcPr marL="45720" marR="45720" marT="45692" marB="45692" anchor="ctr"/>
                </a:tc>
              </a:tr>
              <a:tr h="283735">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nchor="ctr"/>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S1-135309</a:t>
                      </a:r>
                    </a:p>
                  </a:txBody>
                  <a:tcPr marL="45720" marR="45720"/>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Support for Load Balancing in Hosting E-UTRAN</a:t>
                      </a:r>
                    </a:p>
                  </a:txBody>
                  <a:tcPr marL="45720" marR="45720"/>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22.101</a:t>
                      </a:r>
                    </a:p>
                  </a:txBody>
                  <a:tcPr marL="45720" marR="45720"/>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0465r3</a:t>
                      </a:r>
                    </a:p>
                  </a:txBody>
                  <a:tcPr marL="45720" marR="45720"/>
                </a:tc>
                <a:tc>
                  <a:txBody>
                    <a:bodyPr/>
                    <a:lstStyle/>
                    <a:p>
                      <a:pPr>
                        <a:spcAft>
                          <a:spcPts val="0"/>
                        </a:spcAft>
                      </a:pPr>
                      <a:r>
                        <a:rPr lang="en-GB" sz="1400" b="1" kern="1200" smtClean="0">
                          <a:solidFill>
                            <a:schemeClr val="accent3">
                              <a:lumMod val="50000"/>
                            </a:schemeClr>
                          </a:solidFill>
                          <a:latin typeface="Arial" pitchFamily="34" charset="0"/>
                          <a:ea typeface="+mn-ea"/>
                          <a:cs typeface="Arial" pitchFamily="34" charset="0"/>
                        </a:rPr>
                        <a:t>Rel-13</a:t>
                      </a:r>
                      <a:endParaRPr lang="en-GB" sz="1400" b="1" kern="1200" dirty="0">
                        <a:solidFill>
                          <a:schemeClr val="accent3">
                            <a:lumMod val="50000"/>
                          </a:schemeClr>
                        </a:solidFill>
                        <a:latin typeface="Arial" pitchFamily="34" charset="0"/>
                        <a:ea typeface="+mn-ea"/>
                        <a:cs typeface="Arial" pitchFamily="34" charset="0"/>
                      </a:endParaRPr>
                    </a:p>
                  </a:txBody>
                  <a:tcPr marL="45720" marR="45720" marT="45692" marB="45692" anchor="ctr"/>
                </a:tc>
              </a:tr>
              <a:tr h="283735">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nchor="ctr"/>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S1-135310</a:t>
                      </a:r>
                    </a:p>
                  </a:txBody>
                  <a:tcPr marL="45720" marR="45720"/>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Additional RAN Sharing Requirements</a:t>
                      </a:r>
                    </a:p>
                  </a:txBody>
                  <a:tcPr marL="45720" marR="45720"/>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22.101</a:t>
                      </a:r>
                    </a:p>
                  </a:txBody>
                  <a:tcPr marL="45720" marR="45720"/>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0466r3</a:t>
                      </a:r>
                    </a:p>
                  </a:txBody>
                  <a:tcPr marL="45720" marR="45720"/>
                </a:tc>
                <a:tc>
                  <a:txBody>
                    <a:bodyPr/>
                    <a:lstStyle/>
                    <a:p>
                      <a:pPr>
                        <a:spcAft>
                          <a:spcPts val="0"/>
                        </a:spcAft>
                      </a:pPr>
                      <a:r>
                        <a:rPr lang="en-GB" sz="1400" b="1" kern="1200" smtClean="0">
                          <a:solidFill>
                            <a:schemeClr val="accent3">
                              <a:lumMod val="50000"/>
                            </a:schemeClr>
                          </a:solidFill>
                          <a:latin typeface="Arial" pitchFamily="34" charset="0"/>
                          <a:ea typeface="+mn-ea"/>
                          <a:cs typeface="Arial" pitchFamily="34" charset="0"/>
                        </a:rPr>
                        <a:t>Rel-13</a:t>
                      </a:r>
                      <a:endParaRPr lang="en-GB" sz="1400" b="1" kern="1200" dirty="0">
                        <a:solidFill>
                          <a:schemeClr val="accent3">
                            <a:lumMod val="50000"/>
                          </a:schemeClr>
                        </a:solidFill>
                        <a:latin typeface="Arial" pitchFamily="34" charset="0"/>
                        <a:ea typeface="+mn-ea"/>
                        <a:cs typeface="Arial" pitchFamily="34" charset="0"/>
                      </a:endParaRPr>
                    </a:p>
                  </a:txBody>
                  <a:tcPr marL="45720" marR="45720" marT="45692" marB="45692" anchor="ctr"/>
                </a:tc>
              </a:tr>
              <a:tr h="283735">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nchor="ctr"/>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S1-135312</a:t>
                      </a: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Enabling Dynamic capacity negotiation</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22.101</a:t>
                      </a:r>
                    </a:p>
                  </a:txBody>
                  <a:tcPr marL="45720" marR="45720"/>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0470r3</a:t>
                      </a:r>
                    </a:p>
                  </a:txBody>
                  <a:tcPr marL="45720" marR="45720"/>
                </a:tc>
                <a:tc>
                  <a:txBody>
                    <a:bodyPr/>
                    <a:lstStyle/>
                    <a:p>
                      <a:pPr>
                        <a:spcAft>
                          <a:spcPts val="0"/>
                        </a:spcAft>
                      </a:pPr>
                      <a:r>
                        <a:rPr lang="en-GB" sz="1400" b="1" kern="1200" smtClean="0">
                          <a:solidFill>
                            <a:schemeClr val="accent3">
                              <a:lumMod val="50000"/>
                            </a:schemeClr>
                          </a:solidFill>
                          <a:latin typeface="Arial" pitchFamily="34" charset="0"/>
                          <a:ea typeface="+mn-ea"/>
                          <a:cs typeface="Arial" pitchFamily="34" charset="0"/>
                        </a:rPr>
                        <a:t>Rel-13</a:t>
                      </a:r>
                      <a:endParaRPr lang="en-GB" sz="1400" b="1" kern="1200" dirty="0">
                        <a:solidFill>
                          <a:schemeClr val="accent3">
                            <a:lumMod val="50000"/>
                          </a:schemeClr>
                        </a:solidFill>
                        <a:latin typeface="Arial" pitchFamily="34" charset="0"/>
                        <a:ea typeface="+mn-ea"/>
                        <a:cs typeface="Arial" pitchFamily="34" charset="0"/>
                      </a:endParaRPr>
                    </a:p>
                  </a:txBody>
                  <a:tcPr marL="45720" marR="45720" marT="45692" marB="45692" anchor="ctr"/>
                </a:tc>
              </a:tr>
              <a:tr h="266807">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nchor="ctr"/>
                </a:tc>
                <a:tc>
                  <a:txBody>
                    <a:bodyPr/>
                    <a:lstStyle/>
                    <a:p>
                      <a:pPr>
                        <a:spcAft>
                          <a:spcPts val="0"/>
                        </a:spcAft>
                      </a:pPr>
                      <a:r>
                        <a:rPr lang="en-GB" sz="1400" b="1" kern="1200">
                          <a:solidFill>
                            <a:schemeClr val="accent3">
                              <a:lumMod val="50000"/>
                            </a:schemeClr>
                          </a:solidFill>
                          <a:latin typeface="Arial" pitchFamily="34" charset="0"/>
                          <a:ea typeface="+mn-ea"/>
                          <a:cs typeface="Arial" pitchFamily="34" charset="0"/>
                        </a:rPr>
                        <a:t>S1-135313</a:t>
                      </a:r>
                    </a:p>
                  </a:txBody>
                  <a:tcPr marL="45720" marR="45720"/>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Adding explanatory text to </a:t>
                      </a:r>
                      <a:r>
                        <a:rPr lang="en-GB" sz="1400" b="1" kern="1200" dirty="0" smtClean="0">
                          <a:solidFill>
                            <a:schemeClr val="accent3">
                              <a:lumMod val="50000"/>
                            </a:schemeClr>
                          </a:solidFill>
                          <a:latin typeface="Arial" pitchFamily="34" charset="0"/>
                          <a:ea typeface="+mn-ea"/>
                          <a:cs typeface="Arial" pitchFamily="34" charset="0"/>
                        </a:rPr>
                        <a:t>requirements …</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22.101</a:t>
                      </a:r>
                    </a:p>
                  </a:txBody>
                  <a:tcPr marL="45720" marR="45720"/>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0469r3</a:t>
                      </a: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Rel-13</a:t>
                      </a:r>
                      <a:endParaRPr lang="en-GB" sz="1400" b="1" kern="1200" dirty="0">
                        <a:solidFill>
                          <a:schemeClr val="accent3">
                            <a:lumMod val="50000"/>
                          </a:schemeClr>
                        </a:solidFill>
                        <a:latin typeface="Arial" pitchFamily="34" charset="0"/>
                        <a:ea typeface="+mn-ea"/>
                        <a:cs typeface="Arial" pitchFamily="34" charset="0"/>
                      </a:endParaRPr>
                    </a:p>
                  </a:txBody>
                  <a:tcPr marL="45720" marR="45720" marT="45692" marB="45692" anchor="ctr"/>
                </a:tc>
              </a:tr>
              <a:tr h="0">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 b="1" kern="1200" dirty="0" smtClean="0">
                        <a:solidFill>
                          <a:schemeClr val="accent3">
                            <a:lumMod val="50000"/>
                          </a:schemeClr>
                        </a:solidFill>
                        <a:latin typeface="Arial" pitchFamily="34" charset="0"/>
                        <a:ea typeface="+mn-ea"/>
                        <a:cs typeface="Arial" pitchFamily="34" charset="0"/>
                      </a:endParaRPr>
                    </a:p>
                  </a:txBody>
                  <a:tcPr marL="0" marR="0" marT="0" marB="0" anchor="ctr"/>
                </a:tc>
                <a:tc hMerge="1">
                  <a:txBody>
                    <a:bodyPr/>
                    <a:lstStyle/>
                    <a:p>
                      <a:pPr>
                        <a:spcAft>
                          <a:spcPts val="0"/>
                        </a:spcAft>
                      </a:pPr>
                      <a:endParaRPr lang="en-GB" sz="1400" b="1" kern="1200">
                        <a:solidFill>
                          <a:schemeClr val="accent3">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marT="45692" marB="45692" anchor="ctr"/>
                </a:tc>
              </a:tr>
              <a:tr h="1636056">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Joint session with SA5 held to align definitions and to get feedback on SA1 requirements</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Result: updated SA1 definitions and OA&amp;M access requirements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requirements on load balancing and “on-demand capacity negotiation”</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justification text to existing requirements</a:t>
                      </a:r>
                    </a:p>
                  </a:txBody>
                  <a:tcPr marL="45728" marR="45728" marT="45644" marB="45644" anchor="ctr"/>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a:solidFill>
                          <a:schemeClr val="accent3">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a:solidFill>
                          <a:schemeClr val="accent3">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3">
                            <a:lumMod val="50000"/>
                          </a:schemeClr>
                        </a:solidFill>
                        <a:latin typeface="Arial" pitchFamily="34" charset="0"/>
                        <a:ea typeface="+mn-ea"/>
                        <a:cs typeface="Arial" pitchFamily="34" charset="0"/>
                      </a:endParaRPr>
                    </a:p>
                  </a:txBody>
                  <a:tcPr marL="45720" marR="45720"/>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mtClean="0"/>
              <a:t>General information and statistics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GB" smtClean="0"/>
              <a:t>Rel-13: SEES</a:t>
            </a:r>
          </a:p>
        </p:txBody>
      </p:sp>
      <p:graphicFrame>
        <p:nvGraphicFramePr>
          <p:cNvPr id="6" name="Content Placeholder 2"/>
          <p:cNvGraphicFramePr>
            <a:graphicFrameLocks/>
          </p:cNvGraphicFramePr>
          <p:nvPr>
            <p:extLst>
              <p:ext uri="{D42A27DB-BD31-4B8C-83A1-F6EECF244321}">
                <p14:modId xmlns:p14="http://schemas.microsoft.com/office/powerpoint/2010/main" val="106440160"/>
              </p:ext>
            </p:extLst>
          </p:nvPr>
        </p:nvGraphicFramePr>
        <p:xfrm>
          <a:off x="242888" y="2299063"/>
          <a:ext cx="8659812" cy="2800465"/>
        </p:xfrm>
        <a:graphic>
          <a:graphicData uri="http://schemas.openxmlformats.org/drawingml/2006/table">
            <a:tbl>
              <a:tblPr firstRow="1" bandRow="1">
                <a:tableStyleId>{8799B23B-EC83-4686-B30A-512413B5E67A}</a:tableStyleId>
              </a:tblPr>
              <a:tblGrid>
                <a:gridCol w="8659812"/>
              </a:tblGrid>
              <a:tr h="247911">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600" b="1" kern="1200" noProof="0" dirty="0" smtClean="0">
                          <a:solidFill>
                            <a:schemeClr val="accent3">
                              <a:lumMod val="50000"/>
                            </a:schemeClr>
                          </a:solidFill>
                          <a:latin typeface="Arial" pitchFamily="34" charset="0"/>
                          <a:cs typeface="Arial" pitchFamily="34" charset="0"/>
                        </a:rPr>
                        <a:t>Agenda item 13.1</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24" marR="45724" marT="45562" marB="45562" anchor="ctr" horzOverflow="overflow"/>
                </a:tc>
              </a:tr>
              <a:tr h="475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400" b="1" kern="1200" dirty="0" smtClean="0">
                        <a:solidFill>
                          <a:schemeClr val="accent3">
                            <a:lumMod val="50000"/>
                          </a:schemeClr>
                        </a:solidFill>
                        <a:latin typeface="Arial" pitchFamily="34" charset="0"/>
                        <a:ea typeface="+mn-ea"/>
                        <a:cs typeface="Arial" pitchFamily="34" charset="0"/>
                      </a:endParaRPr>
                    </a:p>
                  </a:txBody>
                  <a:tcPr marL="0" marR="0" marT="0" marB="0" anchor="ctr"/>
                </a:tc>
              </a:tr>
              <a:tr h="242162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Study phase progress: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Agreed skeleton and scope for TR 22.853</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Agreed use cases and potential requirements to provide to a third party application with:</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aggregate data rate and associated time window for a given area</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UE connection properties e.g. RAT type, data rate</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number of UEs in a given area</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option of either charging the end user or a third party for the communication</a:t>
                      </a:r>
                    </a:p>
                  </a:txBody>
                  <a:tcPr marL="45720" marR="45720" marT="45618" marB="45618" anchor="ctr"/>
                </a:tc>
              </a:tr>
            </a:tbl>
          </a:graphicData>
        </a:graphic>
      </p:graphicFrame>
      <p:graphicFrame>
        <p:nvGraphicFramePr>
          <p:cNvPr id="7" name="Content Placeholder 2"/>
          <p:cNvGraphicFramePr>
            <a:graphicFrameLocks/>
          </p:cNvGraphicFramePr>
          <p:nvPr>
            <p:extLst>
              <p:ext uri="{D42A27DB-BD31-4B8C-83A1-F6EECF244321}">
                <p14:modId xmlns:p14="http://schemas.microsoft.com/office/powerpoint/2010/main" val="808768399"/>
              </p:ext>
            </p:extLst>
          </p:nvPr>
        </p:nvGraphicFramePr>
        <p:xfrm>
          <a:off x="241300" y="1350963"/>
          <a:ext cx="8655050" cy="947716"/>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4215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12/2013</a:t>
                      </a:r>
                      <a:endParaRPr lang="en-GB" sz="1400" b="1" kern="1200" dirty="0">
                        <a:solidFill>
                          <a:srgbClr val="C00000"/>
                        </a:solidFill>
                        <a:latin typeface="Arial" pitchFamily="34" charset="0"/>
                        <a:ea typeface="+mn-ea"/>
                        <a:cs typeface="Arial" pitchFamily="34" charset="0"/>
                      </a:endParaRPr>
                    </a:p>
                  </a:txBody>
                  <a:tcPr marL="45735" marR="45735" marT="45579" marB="45579"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09/2013</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579" marB="45579"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Stage 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488108">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Service Exposure and Enablement Support</a:t>
                      </a:r>
                    </a:p>
                  </a:txBody>
                  <a:tcPr marL="45735" marR="45735" marT="45617" marB="45617"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SA#64 (06/2014)</a:t>
                      </a:r>
                    </a:p>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rgbClr val="C00000"/>
                          </a:solidFill>
                          <a:latin typeface="Arial" pitchFamily="34" charset="0"/>
                          <a:ea typeface="+mn-ea"/>
                          <a:cs typeface="Arial" pitchFamily="34" charset="0"/>
                          <a:sym typeface="Wingdings" pitchFamily="2" charset="2"/>
                        </a:rPr>
                        <a:t> SA#65 (09/2014)</a:t>
                      </a:r>
                      <a:endParaRPr lang="en-GB" sz="1400" b="1" kern="1200" dirty="0" smtClean="0">
                        <a:solidFill>
                          <a:schemeClr val="accent3">
                            <a:lumMod val="50000"/>
                          </a:schemeClr>
                        </a:solidFill>
                        <a:latin typeface="Arial" pitchFamily="34" charset="0"/>
                        <a:ea typeface="+mn-ea"/>
                        <a:cs typeface="Arial" pitchFamily="34" charset="0"/>
                      </a:endParaRPr>
                    </a:p>
                  </a:txBody>
                  <a:tcPr marL="45735" marR="45735" marT="45606" marB="45606"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15%</a:t>
                      </a:r>
                      <a:endParaRPr lang="en-GB" sz="1400" b="1" kern="1200" noProof="0" dirty="0" smtClean="0">
                        <a:solidFill>
                          <a:srgbClr val="C00000"/>
                        </a:solidFill>
                        <a:latin typeface="Arial" pitchFamily="34" charset="0"/>
                        <a:ea typeface="+mn-ea"/>
                        <a:cs typeface="Arial" pitchFamily="34" charset="0"/>
                      </a:endParaRPr>
                    </a:p>
                  </a:txBody>
                  <a:tcPr marL="45735" marR="45735" marT="45606" marB="45606"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a:t>
                      </a:r>
                    </a:p>
                  </a:txBody>
                  <a:tcPr marL="45735" marR="45735" marT="45606" marB="45606"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WID approved 09/13</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Work</a:t>
                      </a:r>
                      <a:r>
                        <a:rPr lang="en-GB" sz="1400" b="1" kern="1200" baseline="0" noProof="0" dirty="0" smtClean="0">
                          <a:solidFill>
                            <a:schemeClr val="accent3">
                              <a:lumMod val="50000"/>
                            </a:schemeClr>
                          </a:solidFill>
                          <a:latin typeface="Arial" pitchFamily="34" charset="0"/>
                          <a:ea typeface="+mn-ea"/>
                          <a:cs typeface="Arial" pitchFamily="34" charset="0"/>
                        </a:rPr>
                        <a:t> in progress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06" marB="45606" anchor="ctr" horzOverflow="overflow">
                    <a:noFill/>
                  </a:tcPr>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GB" dirty="0" smtClean="0"/>
              <a:t>Rel-13: </a:t>
            </a:r>
            <a:r>
              <a:rPr lang="en-GB" dirty="0" err="1" smtClean="0"/>
              <a:t>MCPTToLTE</a:t>
            </a:r>
            <a:endParaRPr lang="en-GB" dirty="0" smtClean="0"/>
          </a:p>
        </p:txBody>
      </p:sp>
      <p:graphicFrame>
        <p:nvGraphicFramePr>
          <p:cNvPr id="6" name="Content Placeholder 2"/>
          <p:cNvGraphicFramePr>
            <a:graphicFrameLocks/>
          </p:cNvGraphicFramePr>
          <p:nvPr>
            <p:extLst>
              <p:ext uri="{D42A27DB-BD31-4B8C-83A1-F6EECF244321}">
                <p14:modId xmlns:p14="http://schemas.microsoft.com/office/powerpoint/2010/main" val="2678266853"/>
              </p:ext>
            </p:extLst>
          </p:nvPr>
        </p:nvGraphicFramePr>
        <p:xfrm>
          <a:off x="242888" y="2259874"/>
          <a:ext cx="8659812" cy="3810437"/>
        </p:xfrm>
        <a:graphic>
          <a:graphicData uri="http://schemas.openxmlformats.org/drawingml/2006/table">
            <a:tbl>
              <a:tblPr firstRow="1" bandRow="1">
                <a:tableStyleId>{8799B23B-EC83-4686-B30A-512413B5E67A}</a:tableStyleId>
              </a:tblPr>
              <a:tblGrid>
                <a:gridCol w="8659812"/>
              </a:tblGrid>
              <a:tr h="34644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600" b="1" kern="1200" noProof="0" dirty="0" smtClean="0">
                          <a:solidFill>
                            <a:schemeClr val="accent3">
                              <a:lumMod val="50000"/>
                            </a:schemeClr>
                          </a:solidFill>
                          <a:latin typeface="Arial" pitchFamily="34" charset="0"/>
                          <a:cs typeface="Arial" pitchFamily="34" charset="0"/>
                        </a:rPr>
                        <a:t>Agenda item 15</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24" marR="45724" marT="45562" marB="45562" anchor="ctr" horzOverflow="overflow"/>
                </a:tc>
              </a:tr>
              <a:tr h="664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400" b="1" kern="1200" dirty="0" smtClean="0">
                        <a:solidFill>
                          <a:schemeClr val="accent3">
                            <a:lumMod val="50000"/>
                          </a:schemeClr>
                        </a:solidFill>
                        <a:latin typeface="Arial" pitchFamily="34" charset="0"/>
                        <a:ea typeface="+mn-ea"/>
                        <a:cs typeface="Arial" pitchFamily="34" charset="0"/>
                      </a:endParaRPr>
                    </a:p>
                  </a:txBody>
                  <a:tcPr marL="0" marR="0" marT="0" marB="0" anchor="ctr"/>
                </a:tc>
              </a:tr>
              <a:tr h="3384129">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New Work Item presented to this plenary (SP-130595 == S1-135330)</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Objective: to specify requirements for a Push To Talk functionality to support Mission Critical voice communication over LTE which includes:</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Application-layer functionality, such as applications supported by UEs and external network elements (e.g. Application Servers) </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Push To Talk (PTT) group and PTT individual communications</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Services such as talker identification, location and emergency alerting</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Special privilege handling (For console interaction - e.g. override, monitor, exception handling)</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Floor control, priority and pre-emption</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Use of GCSE_LTE and </a:t>
                      </a:r>
                      <a:r>
                        <a:rPr kumimoji="0" lang="en-GB" sz="1600" b="0" u="none" strike="noStrike" kern="1200" cap="none" spc="0" normalizeH="0" baseline="0" noProof="0" dirty="0" err="1" smtClean="0">
                          <a:ln>
                            <a:noFill/>
                          </a:ln>
                          <a:solidFill>
                            <a:schemeClr val="accent3">
                              <a:lumMod val="50000"/>
                            </a:schemeClr>
                          </a:solidFill>
                          <a:effectLst/>
                          <a:uLnTx/>
                          <a:uFillTx/>
                          <a:latin typeface="Arial" pitchFamily="34" charset="0"/>
                          <a:cs typeface="Arial" pitchFamily="34" charset="0"/>
                        </a:rPr>
                        <a:t>ProSe</a:t>
                      </a:r>
                      <a:endPar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endParaRPr>
                    </a:p>
                  </a:txBody>
                  <a:tcPr marL="45720" marR="45720" marT="45618" marB="45618" anchor="ctr"/>
                </a:tc>
              </a:tr>
            </a:tbl>
          </a:graphicData>
        </a:graphic>
      </p:graphicFrame>
      <p:graphicFrame>
        <p:nvGraphicFramePr>
          <p:cNvPr id="7" name="Content Placeholder 2"/>
          <p:cNvGraphicFramePr>
            <a:graphicFrameLocks/>
          </p:cNvGraphicFramePr>
          <p:nvPr>
            <p:extLst>
              <p:ext uri="{D42A27DB-BD31-4B8C-83A1-F6EECF244321}">
                <p14:modId xmlns:p14="http://schemas.microsoft.com/office/powerpoint/2010/main" val="1106708368"/>
              </p:ext>
            </p:extLst>
          </p:nvPr>
        </p:nvGraphicFramePr>
        <p:xfrm>
          <a:off x="241300" y="1350963"/>
          <a:ext cx="8655050" cy="909638"/>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4215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12/2013</a:t>
                      </a:r>
                      <a:endParaRPr lang="en-GB" sz="1400" b="1" kern="1200" dirty="0">
                        <a:solidFill>
                          <a:srgbClr val="C00000"/>
                        </a:solidFill>
                        <a:latin typeface="Arial" pitchFamily="34" charset="0"/>
                        <a:ea typeface="+mn-ea"/>
                        <a:cs typeface="Arial" pitchFamily="34" charset="0"/>
                      </a:endParaRPr>
                    </a:p>
                  </a:txBody>
                  <a:tcPr marL="45735" marR="45735" marT="45579" marB="45579"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09/2013</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579" marB="45579"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Stage 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488108">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Mission Critical Push To Talk over LTE</a:t>
                      </a:r>
                    </a:p>
                  </a:txBody>
                  <a:tcPr marL="45735" marR="45735" marT="45617" marB="45617"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SA#65 (09/2014)</a:t>
                      </a:r>
                      <a:endParaRPr lang="en-GB" sz="1400" b="1" kern="1200" dirty="0" smtClean="0">
                        <a:solidFill>
                          <a:schemeClr val="accent3">
                            <a:lumMod val="50000"/>
                          </a:schemeClr>
                        </a:solidFill>
                        <a:latin typeface="Arial" pitchFamily="34" charset="0"/>
                        <a:ea typeface="+mn-ea"/>
                        <a:cs typeface="Arial" pitchFamily="34" charset="0"/>
                      </a:endParaRPr>
                    </a:p>
                  </a:txBody>
                  <a:tcPr marL="45735" marR="45735" marT="45606" marB="45606"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0%</a:t>
                      </a:r>
                      <a:endParaRPr lang="en-GB" sz="1400" b="1" kern="1200" noProof="0" dirty="0" smtClean="0">
                        <a:solidFill>
                          <a:srgbClr val="C00000"/>
                        </a:solidFill>
                        <a:latin typeface="Arial" pitchFamily="34" charset="0"/>
                        <a:ea typeface="+mn-ea"/>
                        <a:cs typeface="Arial" pitchFamily="34" charset="0"/>
                      </a:endParaRPr>
                    </a:p>
                  </a:txBody>
                  <a:tcPr marL="45735" marR="45735" marT="45606" marB="45606"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a:t>
                      </a:r>
                    </a:p>
                  </a:txBody>
                  <a:tcPr marL="45735" marR="45735" marT="45606" marB="45606"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New WID</a:t>
                      </a:r>
                    </a:p>
                  </a:txBody>
                  <a:tcPr marL="45735" marR="45735" marT="45606" marB="45606" anchor="ctr" horzOverflow="overflow">
                    <a:noFill/>
                  </a:tcPr>
                </a:tc>
              </a:tr>
            </a:tbl>
          </a:graphicData>
        </a:graphic>
      </p:graphicFrame>
    </p:spTree>
    <p:extLst>
      <p:ext uri="{BB962C8B-B14F-4D97-AF65-F5344CB8AC3E}">
        <p14:creationId xmlns:p14="http://schemas.microsoft.com/office/powerpoint/2010/main" val="994313338"/>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mtClean="0"/>
              <a:t>Work Summary:</a:t>
            </a:r>
            <a:br>
              <a:rPr lang="en-GB" smtClean="0"/>
            </a:br>
            <a:r>
              <a:rPr lang="en-GB" smtClean="0"/>
              <a:t>Study Items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9"/>
          <p:cNvSpPr>
            <a:spLocks noGrp="1" noChangeArrowheads="1"/>
          </p:cNvSpPr>
          <p:nvPr>
            <p:ph type="title"/>
          </p:nvPr>
        </p:nvSpPr>
        <p:spPr/>
        <p:txBody>
          <a:bodyPr/>
          <a:lstStyle/>
          <a:p>
            <a:r>
              <a:rPr lang="en-GB" smtClean="0"/>
              <a:t>Overview: Study Items</a:t>
            </a:r>
            <a:endParaRPr lang="it-IT" smtClean="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959304948"/>
              </p:ext>
            </p:extLst>
          </p:nvPr>
        </p:nvGraphicFramePr>
        <p:xfrm>
          <a:off x="287338" y="1271588"/>
          <a:ext cx="8639176" cy="4597780"/>
        </p:xfrm>
        <a:graphic>
          <a:graphicData uri="http://schemas.openxmlformats.org/drawingml/2006/table">
            <a:tbl>
              <a:tblPr firstRow="1" bandRow="1">
                <a:tableStyleId>{E8B1032C-EA38-4F05-BA0D-38AFFFC7BED3}</a:tableStyleId>
              </a:tblPr>
              <a:tblGrid>
                <a:gridCol w="3959622"/>
                <a:gridCol w="1259880"/>
                <a:gridCol w="809923"/>
                <a:gridCol w="809923"/>
                <a:gridCol w="1799828"/>
              </a:tblGrid>
              <a:tr h="3707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Study Item</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de-DE" sz="1400" u="none" strike="noStrike" kern="1200" cap="none" normalizeH="0" baseline="0" noProof="0" dirty="0" smtClean="0">
                          <a:ln>
                            <a:noFill/>
                          </a:ln>
                          <a:solidFill>
                            <a:schemeClr val="accent6">
                              <a:lumMod val="50000"/>
                            </a:schemeClr>
                          </a:solidFill>
                          <a:effectLst/>
                          <a:latin typeface="Arial" pitchFamily="34" charset="0"/>
                          <a:cs typeface="Arial" pitchFamily="34" charset="0"/>
                        </a:rPr>
                        <a:t>WI Code</a:t>
                      </a:r>
                      <a:endPar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horzOverflow="overflow"/>
                </a:tc>
                <a:tc>
                  <a:txBody>
                    <a:bodyPr/>
                    <a:lstStyle/>
                    <a:p>
                      <a:r>
                        <a:rPr lang="de-DE" sz="1400" dirty="0" smtClean="0">
                          <a:solidFill>
                            <a:srgbClr val="C00000"/>
                          </a:solidFill>
                          <a:latin typeface="Arial" pitchFamily="34" charset="0"/>
                          <a:cs typeface="Arial" pitchFamily="34" charset="0"/>
                        </a:rPr>
                        <a:t>12/2013</a:t>
                      </a:r>
                      <a:endParaRPr lang="en-GB" sz="1400" i="0" dirty="0">
                        <a:solidFill>
                          <a:srgbClr val="C00000"/>
                        </a:solidFill>
                        <a:latin typeface="Arial" pitchFamily="34" charset="0"/>
                        <a:cs typeface="Arial" pitchFamily="34" charset="0"/>
                      </a:endParaRPr>
                    </a:p>
                  </a:txBody>
                  <a:tcPr marL="45716" marR="45716" marT="45709" marB="45709" anchor="ctr"/>
                </a:tc>
                <a:tc>
                  <a:txBody>
                    <a:bodyPr/>
                    <a:lstStyle/>
                    <a:p>
                      <a:r>
                        <a:rPr lang="de-DE" sz="1400" dirty="0" smtClean="0">
                          <a:solidFill>
                            <a:schemeClr val="accent6">
                              <a:lumMod val="50000"/>
                            </a:schemeClr>
                          </a:solidFill>
                          <a:latin typeface="Arial" pitchFamily="34" charset="0"/>
                          <a:cs typeface="Arial" pitchFamily="34" charset="0"/>
                        </a:rPr>
                        <a:t>09/2013</a:t>
                      </a:r>
                      <a:endParaRPr lang="en-GB" sz="1400" i="0" dirty="0">
                        <a:solidFill>
                          <a:schemeClr val="accent6">
                            <a:lumMod val="50000"/>
                          </a:schemeClr>
                        </a:solidFill>
                        <a:latin typeface="Arial" pitchFamily="34" charset="0"/>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Stage 1 Status</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horzOverflow="overflow"/>
                </a:tc>
              </a:tr>
              <a:tr h="55236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Application specific Congestion control for Data Communication</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FS_ACDC</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50%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50%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cs typeface="Arial" pitchFamily="34" charset="0"/>
                        </a:rPr>
                        <a:t>Approved 09/12</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cs typeface="Arial" pitchFamily="34" charset="0"/>
                        </a:rPr>
                        <a:t>Work in progress</a:t>
                      </a:r>
                      <a:endPar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horzOverflow="overflow"/>
                </a:tc>
              </a:tr>
              <a:tr h="55236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Resilient E-UTRAN Operation for Public Safety</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FS_REOPS</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50%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5%</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cs typeface="Arial" pitchFamily="34" charset="0"/>
                        </a:rPr>
                        <a:t>Approved 06/13</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cs typeface="Arial" pitchFamily="34" charset="0"/>
                        </a:rPr>
                        <a:t>Work in progress</a:t>
                      </a:r>
                      <a:endPar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Need for multiple APNs</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FS_MAPN</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20%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cs typeface="Arial" pitchFamily="34" charset="0"/>
                        </a:rPr>
                        <a:t>Approved 09/13</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cs typeface="Arial" pitchFamily="34" charset="0"/>
                        </a:rPr>
                        <a:t>Work in progress</a:t>
                      </a:r>
                      <a:endPar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Co-ordinated P-GW change for SIPTO</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FS_CSIPTO</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15%</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smtClean="0">
                          <a:ln>
                            <a:noFill/>
                          </a:ln>
                          <a:solidFill>
                            <a:schemeClr val="accent6">
                              <a:lumMod val="50000"/>
                            </a:schemeClr>
                          </a:solidFill>
                          <a:effectLst/>
                          <a:latin typeface="Arial" pitchFamily="34" charset="0"/>
                          <a:ea typeface="MS Mincho" pitchFamily="49" charset="-128"/>
                          <a:cs typeface="Arial" pitchFamily="34" charset="0"/>
                        </a:rPr>
                        <a:t>0%</a:t>
                      </a:r>
                      <a:endPar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cs typeface="Arial" pitchFamily="34" charset="0"/>
                        </a:rPr>
                        <a:t>Approved 09/13</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cs typeface="Arial" pitchFamily="34" charset="0"/>
                        </a:rPr>
                        <a:t>Work in progress</a:t>
                      </a:r>
                      <a:endParaRPr lang="en-GB" sz="1400" b="1" i="1" kern="1200" noProof="0" dirty="0" smtClean="0">
                        <a:solidFill>
                          <a:srgbClr val="FF0000"/>
                        </a:solidFill>
                        <a:latin typeface="Century Gothic" pitchFamily="34" charset="0"/>
                        <a:ea typeface="+mn-ea"/>
                        <a:cs typeface="Times New Roman" pitchFamily="18" charset="0"/>
                      </a:endParaRP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Enhancements for infrastructure based data communication between devices</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FS_eICBD</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10%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cs typeface="Arial" pitchFamily="34" charset="0"/>
                        </a:rPr>
                        <a:t>Approved 09/13</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cs typeface="Arial" pitchFamily="34" charset="0"/>
                        </a:rPr>
                        <a:t>Work in progress</a:t>
                      </a:r>
                      <a:endParaRPr lang="en-GB" sz="1400" b="1" i="1" kern="1200" noProof="0" dirty="0" smtClean="0">
                        <a:solidFill>
                          <a:srgbClr val="FF0000"/>
                        </a:solidFill>
                        <a:latin typeface="Century Gothic" pitchFamily="34" charset="0"/>
                        <a:ea typeface="+mn-ea"/>
                        <a:cs typeface="Times New Roman" pitchFamily="18" charset="0"/>
                      </a:endParaRP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Flexible Mobile Service Steering</a:t>
                      </a:r>
                    </a:p>
                  </a:txBody>
                  <a:tcPr marL="45716" marR="45716" marT="45709" marB="45709" anchor="ctr" horzOverflow="overflow"/>
                </a:tc>
                <a:tc>
                  <a:txBody>
                    <a:bodyPr/>
                    <a:lstStyle/>
                    <a:p>
                      <a:r>
                        <a:rPr lang="en-GB" sz="1400" b="1" i="1" kern="1200" dirty="0" smtClean="0">
                          <a:solidFill>
                            <a:srgbClr val="FF0000"/>
                          </a:solidFill>
                          <a:latin typeface="Century Gothic" pitchFamily="34" charset="0"/>
                          <a:ea typeface="+mn-ea"/>
                          <a:cs typeface="Times New Roman" pitchFamily="18" charset="0"/>
                        </a:rPr>
                        <a:t>FS_FMSS</a:t>
                      </a:r>
                      <a:endParaRPr lang="en-GB" sz="1400" b="1" i="1" kern="1200" dirty="0">
                        <a:solidFill>
                          <a:srgbClr val="FF0000"/>
                        </a:solidFill>
                        <a:latin typeface="Century Gothic" pitchFamily="34" charset="0"/>
                        <a:ea typeface="+mn-ea"/>
                        <a:cs typeface="Times New Roman" pitchFamily="18"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New WID</a:t>
                      </a: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Enhanced Calling Information Presentation</a:t>
                      </a:r>
                    </a:p>
                  </a:txBody>
                  <a:tcPr marL="45716" marR="45716" marT="45709" marB="45709" anchor="ctr" horzOverflow="overflow"/>
                </a:tc>
                <a:tc>
                  <a:txBody>
                    <a:bodyPr/>
                    <a:lstStyle/>
                    <a:p>
                      <a:r>
                        <a:rPr lang="en-GB" sz="1400" b="1" i="1" kern="1200" dirty="0" smtClean="0">
                          <a:solidFill>
                            <a:srgbClr val="FF0000"/>
                          </a:solidFill>
                          <a:latin typeface="Century Gothic" pitchFamily="34" charset="0"/>
                          <a:ea typeface="+mn-ea"/>
                          <a:cs typeface="Times New Roman" pitchFamily="18" charset="0"/>
                        </a:rPr>
                        <a:t>FS_ECIP</a:t>
                      </a:r>
                      <a:endParaRPr lang="en-GB" sz="1400" b="1" i="1" kern="1200" dirty="0">
                        <a:solidFill>
                          <a:srgbClr val="FF0000"/>
                        </a:solidFill>
                        <a:latin typeface="Century Gothic" pitchFamily="34" charset="0"/>
                        <a:ea typeface="+mn-ea"/>
                        <a:cs typeface="Times New Roman" pitchFamily="18"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smtClean="0">
                          <a:solidFill>
                            <a:srgbClr val="FF0000"/>
                          </a:solidFill>
                          <a:latin typeface="Century Gothic" pitchFamily="34" charset="0"/>
                          <a:ea typeface="+mn-ea"/>
                          <a:cs typeface="Times New Roman" pitchFamily="18" charset="0"/>
                        </a:rPr>
                        <a:t>0%</a:t>
                      </a:r>
                      <a:endParaRPr lang="en-GB" sz="1400" b="1" i="1" kern="1200" noProof="0" dirty="0" smtClean="0">
                        <a:solidFill>
                          <a:srgbClr val="FF0000"/>
                        </a:solidFill>
                        <a:latin typeface="Century Gothic" pitchFamily="34" charset="0"/>
                        <a:ea typeface="+mn-ea"/>
                        <a:cs typeface="Times New Roman" pitchFamily="18" charset="0"/>
                      </a:endParaRP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New WID</a:t>
                      </a: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Multimedia Broadcast Supplement for PWS</a:t>
                      </a:r>
                    </a:p>
                  </a:txBody>
                  <a:tcPr marL="45716" marR="45716" marT="45709" marB="45709" anchor="ctr" horzOverflow="overflow"/>
                </a:tc>
                <a:tc>
                  <a:txBody>
                    <a:bodyPr/>
                    <a:lstStyle/>
                    <a:p>
                      <a:r>
                        <a:rPr lang="en-GB" sz="1400" b="1" i="1" kern="1200" dirty="0" smtClean="0">
                          <a:solidFill>
                            <a:srgbClr val="FF0000"/>
                          </a:solidFill>
                          <a:latin typeface="Century Gothic" pitchFamily="34" charset="0"/>
                          <a:ea typeface="+mn-ea"/>
                          <a:cs typeface="Times New Roman" pitchFamily="18" charset="0"/>
                        </a:rPr>
                        <a:t>FS_MBSP</a:t>
                      </a:r>
                      <a:endParaRPr lang="en-GB" sz="1400" b="1" i="1" kern="1200" dirty="0">
                        <a:solidFill>
                          <a:srgbClr val="FF0000"/>
                        </a:solidFill>
                        <a:latin typeface="Century Gothic" pitchFamily="34" charset="0"/>
                        <a:ea typeface="+mn-ea"/>
                        <a:cs typeface="Times New Roman" pitchFamily="18"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New WID</a:t>
                      </a:r>
                    </a:p>
                  </a:txBody>
                  <a:tcPr marL="45716" marR="45716" marT="45709" marB="45709" anchor="ctr" horzOverflow="overflow"/>
                </a:tc>
              </a:tr>
            </a:tbl>
          </a:graphicData>
        </a:graphic>
      </p:graphicFrame>
      <p:sp>
        <p:nvSpPr>
          <p:cNvPr id="22581" name="Text Box 50"/>
          <p:cNvSpPr txBox="1">
            <a:spLocks noChangeArrowheads="1"/>
          </p:cNvSpPr>
          <p:nvPr/>
        </p:nvSpPr>
        <p:spPr bwMode="auto">
          <a:xfrm>
            <a:off x="249238" y="6197600"/>
            <a:ext cx="5537200" cy="158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US" sz="1200" b="1">
                <a:solidFill>
                  <a:srgbClr val="FF0000"/>
                </a:solidFill>
              </a:rPr>
              <a:t>Updates in </a:t>
            </a:r>
            <a:r>
              <a:rPr lang="en-US" sz="1400" b="1" i="1">
                <a:solidFill>
                  <a:srgbClr val="FF0000"/>
                </a:solidFill>
                <a:latin typeface="Century Gothic" pitchFamily="34" charset="0"/>
                <a:cs typeface="Times New Roman" pitchFamily="18" charset="0"/>
              </a:rPr>
              <a:t>RED</a:t>
            </a:r>
            <a:endParaRPr lang="it-IT" sz="1400" b="1" i="1">
              <a:solidFill>
                <a:srgbClr val="FF0000"/>
              </a:solidFill>
              <a:latin typeface="Century Gothic"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GB" smtClean="0"/>
              <a:t>FS_ACDC</a:t>
            </a:r>
          </a:p>
        </p:txBody>
      </p:sp>
      <p:graphicFrame>
        <p:nvGraphicFramePr>
          <p:cNvPr id="7" name="Content Placeholder 2"/>
          <p:cNvGraphicFramePr>
            <a:graphicFrameLocks/>
          </p:cNvGraphicFramePr>
          <p:nvPr>
            <p:extLst>
              <p:ext uri="{D42A27DB-BD31-4B8C-83A1-F6EECF244321}">
                <p14:modId xmlns:p14="http://schemas.microsoft.com/office/powerpoint/2010/main" val="1030978608"/>
              </p:ext>
            </p:extLst>
          </p:nvPr>
        </p:nvGraphicFramePr>
        <p:xfrm>
          <a:off x="241300" y="2294480"/>
          <a:ext cx="8659813" cy="3649662"/>
        </p:xfrm>
        <a:graphic>
          <a:graphicData uri="http://schemas.openxmlformats.org/drawingml/2006/table">
            <a:tbl>
              <a:tblPr firstRow="1" bandRow="1">
                <a:tableStyleId>{8799B23B-EC83-4686-B30A-512413B5E67A}</a:tableStyleId>
              </a:tblPr>
              <a:tblGrid>
                <a:gridCol w="8659813"/>
              </a:tblGrid>
              <a:tr h="421759">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14.13</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37" marB="45637" anchor="ctr" horzOverflow="overflow"/>
                </a:tc>
              </a:tr>
              <a:tr h="56729">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4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317117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Possible overlap with RAN2 study “Smart Congestion Mitigation in E-UTRAN” TR 36.848</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prioritising MMTEL voice over other traffic during congestion</a:t>
                      </a:r>
                    </a:p>
                    <a:p>
                      <a:pPr marL="0" marR="0" lvl="0" indent="0" algn="l" defTabSz="914400" rtl="0" eaLnBrk="1" fontAlgn="base" latinLnBrk="0" hangingPunct="1">
                        <a:lnSpc>
                          <a:spcPct val="93000"/>
                        </a:lnSpc>
                        <a:spcBef>
                          <a:spcPct val="15000"/>
                        </a:spcBef>
                        <a:spcAft>
                          <a:spcPct val="15000"/>
                        </a:spcAft>
                        <a:buClrTx/>
                        <a:buSzPct val="100000"/>
                        <a:buFont typeface="Arial" pitchFamily="34" charset="0"/>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(TR 22.806):</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Agreed to add the following:</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Interaction with ACB and SSAC</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Congestion control proportional to the level of congestion</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Secure provisioning of the ACDC list</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Applicability to UTRAN and E-UTRAN initial access on a per cell basis</a:t>
                      </a:r>
                    </a:p>
                  </a:txBody>
                  <a:tcPr marL="45720" marR="45720" marT="45683" marB="45683"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453976690"/>
              </p:ext>
            </p:extLst>
          </p:nvPr>
        </p:nvGraphicFramePr>
        <p:xfrm>
          <a:off x="241300" y="1351335"/>
          <a:ext cx="8655050" cy="946800"/>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34619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12/2013</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09/2013</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Stage 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600601">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Application specific Congestion control for Data Communication</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SA#63 (03/2014)</a:t>
                      </a:r>
                    </a:p>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baseline="0" dirty="0" smtClean="0">
                          <a:solidFill>
                            <a:srgbClr val="C00000"/>
                          </a:solidFill>
                          <a:latin typeface="Arial" pitchFamily="34" charset="0"/>
                          <a:ea typeface="+mn-ea"/>
                          <a:cs typeface="Arial" pitchFamily="34" charset="0"/>
                          <a:sym typeface="Wingdings" pitchFamily="2" charset="2"/>
                        </a:rPr>
                        <a:t> SA#64 (06/2014)</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50%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50%</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cs typeface="Arial" pitchFamily="34" charset="0"/>
                        </a:rPr>
                        <a:t>Approved SA#57 09/12</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kumimoji="0" lang="en-GB" sz="1400" b="1"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Work in progress</a:t>
                      </a:r>
                      <a:endParaRPr kumimoji="1" lang="en-GB" sz="1400" b="1" u="none" strike="noStrike" kern="1200" cap="none" normalizeH="0" baseline="0" noProof="0" dirty="0" smtClean="0">
                        <a:ln>
                          <a:noFill/>
                        </a:ln>
                        <a:solidFill>
                          <a:schemeClr val="accent3">
                            <a:lumMod val="50000"/>
                          </a:schemeClr>
                        </a:solidFill>
                        <a:effectLst/>
                        <a:latin typeface="Arial" pitchFamily="34" charset="0"/>
                        <a:cs typeface="Arial" pitchFamily="34" charset="0"/>
                      </a:endParaRPr>
                    </a:p>
                  </a:txBody>
                  <a:tcPr marL="45727" marR="45727" marT="45609" marB="45609" anchor="ctr" horzOverflow="overflow"/>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smtClean="0"/>
              <a:t>FS_REOPS</a:t>
            </a:r>
          </a:p>
        </p:txBody>
      </p:sp>
      <p:graphicFrame>
        <p:nvGraphicFramePr>
          <p:cNvPr id="7" name="Content Placeholder 2"/>
          <p:cNvGraphicFramePr>
            <a:graphicFrameLocks/>
          </p:cNvGraphicFramePr>
          <p:nvPr>
            <p:extLst>
              <p:ext uri="{D42A27DB-BD31-4B8C-83A1-F6EECF244321}">
                <p14:modId xmlns:p14="http://schemas.microsoft.com/office/powerpoint/2010/main" val="2385121099"/>
              </p:ext>
            </p:extLst>
          </p:nvPr>
        </p:nvGraphicFramePr>
        <p:xfrm>
          <a:off x="241300" y="2307543"/>
          <a:ext cx="8659813" cy="3949184"/>
        </p:xfrm>
        <a:graphic>
          <a:graphicData uri="http://schemas.openxmlformats.org/drawingml/2006/table">
            <a:tbl>
              <a:tblPr firstRow="1" bandRow="1">
                <a:tableStyleId>{8799B23B-EC83-4686-B30A-512413B5E67A}</a:tableStyleId>
              </a:tblPr>
              <a:tblGrid>
                <a:gridCol w="8659813"/>
              </a:tblGrid>
              <a:tr h="421653">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14.5</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6" marB="45626" anchor="ctr" horzOverflow="overflow"/>
                </a:tc>
              </a:tr>
              <a:tr h="56717">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4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725205">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Updated study item presented to this plenary (SP-130596 == S1-135111)</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Proposal to change WI name to “</a:t>
                      </a:r>
                      <a:r>
                        <a:rPr kumimoji="0" lang="en-GB" sz="1600" b="1"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Isolated E-UTRAN operation for Public Safety”</a:t>
                      </a:r>
                      <a:r>
                        <a:rPr kumimoji="0" lang="en-GB" sz="1600" b="1"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 and WI acronym to “</a:t>
                      </a:r>
                      <a:r>
                        <a:rPr kumimoji="0" lang="en-GB" sz="1600" b="1"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FS_IOPS”</a:t>
                      </a:r>
                      <a:endParaRPr kumimoji="0" lang="en-GB" sz="1600" b="0"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(TR 22.897):</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Agreed definitions for Mobile </a:t>
                      </a:r>
                      <a:r>
                        <a:rPr kumimoji="0" lang="en-GB" sz="1600" b="0" u="none" strike="noStrike" kern="1200" cap="none" spc="0" normalizeH="0" baseline="0" noProof="0" dirty="0" err="1" smtClean="0">
                          <a:ln>
                            <a:noFill/>
                          </a:ln>
                          <a:solidFill>
                            <a:schemeClr val="accent3">
                              <a:lumMod val="50000"/>
                            </a:schemeClr>
                          </a:solidFill>
                          <a:effectLst/>
                          <a:uLnTx/>
                          <a:uFillTx/>
                          <a:latin typeface="Arial" pitchFamily="34" charset="0"/>
                          <a:cs typeface="Arial" pitchFamily="34" charset="0"/>
                        </a:rPr>
                        <a:t>eNB</a:t>
                      </a: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 Isolated E-UTRAN operation, Network resiliency, and Network redundancy</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Agreed use cases and potential requirements considering the following:</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local </a:t>
                      </a:r>
                      <a:r>
                        <a:rPr kumimoji="0" lang="en-GB" sz="1600" b="0" u="none" strike="noStrike" kern="1200" cap="none" spc="0" normalizeH="0" baseline="0" noProof="0" dirty="0" err="1" smtClean="0">
                          <a:ln>
                            <a:noFill/>
                          </a:ln>
                          <a:solidFill>
                            <a:schemeClr val="accent3">
                              <a:lumMod val="50000"/>
                            </a:schemeClr>
                          </a:solidFill>
                          <a:effectLst/>
                          <a:uLnTx/>
                          <a:uFillTx/>
                          <a:latin typeface="Arial" pitchFamily="34" charset="0"/>
                          <a:cs typeface="Arial" pitchFamily="34" charset="0"/>
                        </a:rPr>
                        <a:t>fallback</a:t>
                      </a: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 (group and individual calls)</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local routing at E-UTRAN, limited backhaul to EPC</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moving from Isolated to fully connected E-UTRAN</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wide area multi-</a:t>
                      </a:r>
                      <a:r>
                        <a:rPr kumimoji="0" lang="en-GB" sz="1600" b="0" u="none" strike="noStrike" kern="1200" cap="none" spc="0" normalizeH="0" baseline="0" noProof="0" dirty="0" err="1" smtClean="0">
                          <a:ln>
                            <a:noFill/>
                          </a:ln>
                          <a:solidFill>
                            <a:schemeClr val="accent3">
                              <a:lumMod val="50000"/>
                            </a:schemeClr>
                          </a:solidFill>
                          <a:effectLst/>
                          <a:uLnTx/>
                          <a:uFillTx/>
                          <a:latin typeface="Arial" pitchFamily="34" charset="0"/>
                          <a:cs typeface="Arial" pitchFamily="34" charset="0"/>
                        </a:rPr>
                        <a:t>eNB</a:t>
                      </a: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 Isolated E-UTRAN</a:t>
                      </a:r>
                    </a:p>
                  </a:txBody>
                  <a:tcPr marL="45720" marR="45720" marT="45672" marB="45672"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935227350"/>
              </p:ext>
            </p:extLst>
          </p:nvPr>
        </p:nvGraphicFramePr>
        <p:xfrm>
          <a:off x="241300" y="1362076"/>
          <a:ext cx="8655050" cy="946800"/>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12/2013</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09/2013</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Stage 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Resilient E-UTRAN Operation for Public Safety</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SA#64 (06/2014)</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50%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5%</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cs typeface="Arial" pitchFamily="34" charset="0"/>
                        </a:rPr>
                        <a:t>Approved SA#60 06/12</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kumimoji="0" lang="en-GB" sz="1400" b="1"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Work in progress</a:t>
                      </a:r>
                      <a:endParaRPr kumimoji="1" lang="en-GB" sz="1400" b="1" u="none" strike="noStrike" kern="1200" cap="none" normalizeH="0" baseline="0" noProof="0" dirty="0" smtClean="0">
                        <a:ln>
                          <a:noFill/>
                        </a:ln>
                        <a:solidFill>
                          <a:schemeClr val="accent3">
                            <a:lumMod val="50000"/>
                          </a:schemeClr>
                        </a:solidFill>
                        <a:effectLst/>
                        <a:latin typeface="Arial" pitchFamily="34" charset="0"/>
                        <a:cs typeface="Arial" pitchFamily="34" charset="0"/>
                      </a:endParaRPr>
                    </a:p>
                  </a:txBody>
                  <a:tcPr marL="45727" marR="45727" marT="45609" marB="45609" anchor="ctr" horzOverflow="overflow"/>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GB" smtClean="0"/>
              <a:t>FS_MAPN</a:t>
            </a:r>
          </a:p>
        </p:txBody>
      </p:sp>
      <p:graphicFrame>
        <p:nvGraphicFramePr>
          <p:cNvPr id="7" name="Content Placeholder 2"/>
          <p:cNvGraphicFramePr>
            <a:graphicFrameLocks/>
          </p:cNvGraphicFramePr>
          <p:nvPr>
            <p:extLst>
              <p:ext uri="{D42A27DB-BD31-4B8C-83A1-F6EECF244321}">
                <p14:modId xmlns:p14="http://schemas.microsoft.com/office/powerpoint/2010/main" val="370767668"/>
              </p:ext>
            </p:extLst>
          </p:nvPr>
        </p:nvGraphicFramePr>
        <p:xfrm>
          <a:off x="241300" y="2307543"/>
          <a:ext cx="8659813" cy="3349625"/>
        </p:xfrm>
        <a:graphic>
          <a:graphicData uri="http://schemas.openxmlformats.org/drawingml/2006/table">
            <a:tbl>
              <a:tblPr firstRow="1" bandRow="1">
                <a:tableStyleId>{8799B23B-EC83-4686-B30A-512413B5E67A}</a:tableStyleId>
              </a:tblPr>
              <a:tblGrid>
                <a:gridCol w="8659813"/>
              </a:tblGrid>
              <a:tr h="421617">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14.6</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2" marB="45622" anchor="ctr" horzOverflow="overflow"/>
                </a:tc>
              </a:tr>
              <a:tr h="5671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4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87129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(TR 22.802):</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Agreed skeleton and scope</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use cases on:</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Automotive with different applications and/or connectivity needs, including 2 potential technical solutions</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In-vehicle UE for devices provided without knowledge of the mobile service provider that will be used, including 1 potential technical solution</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Provision of an International M2M Service where devices are provided without knowledge of which country they will be deployed in</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endPar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endParaRPr>
                    </a:p>
                  </a:txBody>
                  <a:tcPr marL="45720" marR="45720" marT="45668" marB="45668"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3277055367"/>
              </p:ext>
            </p:extLst>
          </p:nvPr>
        </p:nvGraphicFramePr>
        <p:xfrm>
          <a:off x="241300" y="1362075"/>
          <a:ext cx="8655050" cy="946800"/>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12/2013</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09/2013</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Stage 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Need for multiple APNs</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SA#63 (03/2014)</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20%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cs typeface="Arial" pitchFamily="34" charset="0"/>
                        </a:rPr>
                        <a:t>Approved SA#61 09/12</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kumimoji="0" lang="en-GB" sz="1400" b="1"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Work in progress</a:t>
                      </a:r>
                      <a:endParaRPr kumimoji="1" lang="en-GB" sz="1400" b="1" u="none" strike="noStrike" kern="1200" cap="none" normalizeH="0" baseline="0" noProof="0" dirty="0" smtClean="0">
                        <a:ln>
                          <a:noFill/>
                        </a:ln>
                        <a:solidFill>
                          <a:schemeClr val="accent3">
                            <a:lumMod val="50000"/>
                          </a:schemeClr>
                        </a:solidFill>
                        <a:effectLst/>
                        <a:latin typeface="Arial" pitchFamily="34" charset="0"/>
                        <a:cs typeface="Arial" pitchFamily="34" charset="0"/>
                      </a:endParaRPr>
                    </a:p>
                  </a:txBody>
                  <a:tcPr marL="45727" marR="45727" marT="45609" marB="45609" anchor="ctr" horzOverflow="overflow"/>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GB" smtClean="0"/>
              <a:t>FS_CSIPTO</a:t>
            </a:r>
          </a:p>
        </p:txBody>
      </p:sp>
      <p:graphicFrame>
        <p:nvGraphicFramePr>
          <p:cNvPr id="7" name="Content Placeholder 2"/>
          <p:cNvGraphicFramePr>
            <a:graphicFrameLocks/>
          </p:cNvGraphicFramePr>
          <p:nvPr>
            <p:extLst>
              <p:ext uri="{D42A27DB-BD31-4B8C-83A1-F6EECF244321}">
                <p14:modId xmlns:p14="http://schemas.microsoft.com/office/powerpoint/2010/main" val="675966273"/>
              </p:ext>
            </p:extLst>
          </p:nvPr>
        </p:nvGraphicFramePr>
        <p:xfrm>
          <a:off x="241300" y="2346732"/>
          <a:ext cx="8659813" cy="3276099"/>
        </p:xfrm>
        <a:graphic>
          <a:graphicData uri="http://schemas.openxmlformats.org/drawingml/2006/table">
            <a:tbl>
              <a:tblPr firstRow="1" bandRow="1">
                <a:tableStyleId>{8799B23B-EC83-4686-B30A-512413B5E67A}</a:tableStyleId>
              </a:tblPr>
              <a:tblGrid>
                <a:gridCol w="8659813"/>
              </a:tblGrid>
              <a:tr h="42157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14.7</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17" marB="45617" anchor="ctr" horzOverflow="overflow"/>
                </a:tc>
              </a:tr>
              <a:tr h="5670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4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197123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(TR 22.828):</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Agreed skeleton, introduction and scope</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use cases and potential requirements considering the following:</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PDN connection change supporting service continuity for non-IMS traffic</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PDN connection change supporting service continuity for IMS traffic</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Always-on dual PDN connection – keep two PDN connections via P-GW and L-GW and select PDN connection on a per application/flow basis</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On-demand PDN connection – have first PDN connection established via either P-GW or L-GW and then, when needed, establish a second PDN connection via a different type of GW than the first one. Select PDN connection on a per application/flow basis </a:t>
                      </a:r>
                    </a:p>
                  </a:txBody>
                  <a:tcPr marL="45720" marR="45720" marT="45663" marB="45663"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3591183459"/>
              </p:ext>
            </p:extLst>
          </p:nvPr>
        </p:nvGraphicFramePr>
        <p:xfrm>
          <a:off x="241300" y="1362075"/>
          <a:ext cx="8655050" cy="946800"/>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12/2013</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09/2013</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Stage 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Co-ordinated P-GW change for SIPTO</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SA#64 (06/2014)</a:t>
                      </a:r>
                      <a:endParaRPr lang="en-GB" sz="1400" b="1" kern="1200" baseline="0" dirty="0" smtClean="0">
                        <a:solidFill>
                          <a:srgbClr val="C00000"/>
                        </a:solidFill>
                        <a:latin typeface="Arial" pitchFamily="34" charset="0"/>
                        <a:ea typeface="+mn-ea"/>
                        <a:cs typeface="Arial" pitchFamily="34" charset="0"/>
                        <a:sym typeface="Wingdings" pitchFamily="2" charset="2"/>
                      </a:endParaRPr>
                    </a:p>
                    <a:p>
                      <a:r>
                        <a:rPr lang="en-GB" sz="1400" b="1" kern="1200" baseline="0" dirty="0" smtClean="0">
                          <a:solidFill>
                            <a:srgbClr val="C00000"/>
                          </a:solidFill>
                          <a:latin typeface="Arial" pitchFamily="34" charset="0"/>
                          <a:ea typeface="+mn-ea"/>
                          <a:cs typeface="Arial" pitchFamily="34" charset="0"/>
                          <a:sym typeface="Wingdings" pitchFamily="2" charset="2"/>
                        </a:rPr>
                        <a:t> SA#66 (12/2014)</a:t>
                      </a:r>
                      <a:endParaRPr lang="en-GB" sz="1400" b="1" kern="1200" baseline="0" dirty="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15%</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cs typeface="Arial" pitchFamily="34" charset="0"/>
                        </a:rPr>
                        <a:t>Approved SA#61 09/12</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kumimoji="0" lang="en-GB" sz="1400" b="1"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Work in progress</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smtClean="0"/>
              <a:t>FS_eICBD</a:t>
            </a:r>
          </a:p>
        </p:txBody>
      </p:sp>
      <p:graphicFrame>
        <p:nvGraphicFramePr>
          <p:cNvPr id="7" name="Content Placeholder 2"/>
          <p:cNvGraphicFramePr>
            <a:graphicFrameLocks/>
          </p:cNvGraphicFramePr>
          <p:nvPr>
            <p:extLst>
              <p:ext uri="{D42A27DB-BD31-4B8C-83A1-F6EECF244321}">
                <p14:modId xmlns:p14="http://schemas.microsoft.com/office/powerpoint/2010/main" val="3910822441"/>
              </p:ext>
            </p:extLst>
          </p:nvPr>
        </p:nvGraphicFramePr>
        <p:xfrm>
          <a:off x="241300" y="2503488"/>
          <a:ext cx="8659813" cy="3422450"/>
        </p:xfrm>
        <a:graphic>
          <a:graphicData uri="http://schemas.openxmlformats.org/drawingml/2006/table">
            <a:tbl>
              <a:tblPr firstRow="1" bandRow="1">
                <a:tableStyleId>{8799B23B-EC83-4686-B30A-512413B5E67A}</a:tableStyleId>
              </a:tblPr>
              <a:tblGrid>
                <a:gridCol w="8659813"/>
              </a:tblGrid>
              <a:tr h="42160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14.8</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1" marB="45621" anchor="ctr" horzOverflow="overflow"/>
                </a:tc>
              </a:tr>
              <a:tr h="56711">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4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57127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(TR 22.807):</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Agreed skeleton and scope</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Initial scope agreements documented in temporary annex</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use cases (potential requirements and impact/interaction with existing services still TBD) considering the following:</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UE requests public IP address from MNO</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UE requests its MNO to help create IP connection to another UE</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Automated IP Connection Establishment for UEs with Private IP Addresses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use cases and potential requirements considering the following:</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Local routing of traffic via a local gateway</a:t>
                      </a:r>
                    </a:p>
                  </a:txBody>
                  <a:tcPr marL="45720" marR="45720" marT="45667" marB="45667"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2515072350"/>
              </p:ext>
            </p:extLst>
          </p:nvPr>
        </p:nvGraphicFramePr>
        <p:xfrm>
          <a:off x="241300" y="1362075"/>
          <a:ext cx="8655050" cy="1146175"/>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4215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12/2013</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09/2013</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Stage 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72464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Enhancements for infrastructure based data communication between devices</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SA#65 (09/2014)</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10%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cs typeface="Arial" pitchFamily="34" charset="0"/>
                        </a:rPr>
                        <a:t>Approved SA#61 09/12</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kumimoji="0" lang="en-GB" sz="1400" b="1"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Work in progress</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FS_FMSS</a:t>
            </a:r>
          </a:p>
        </p:txBody>
      </p:sp>
      <p:graphicFrame>
        <p:nvGraphicFramePr>
          <p:cNvPr id="7" name="Content Placeholder 2"/>
          <p:cNvGraphicFramePr>
            <a:graphicFrameLocks/>
          </p:cNvGraphicFramePr>
          <p:nvPr>
            <p:extLst>
              <p:ext uri="{D42A27DB-BD31-4B8C-83A1-F6EECF244321}">
                <p14:modId xmlns:p14="http://schemas.microsoft.com/office/powerpoint/2010/main" val="2057313373"/>
              </p:ext>
            </p:extLst>
          </p:nvPr>
        </p:nvGraphicFramePr>
        <p:xfrm>
          <a:off x="241300" y="2307543"/>
          <a:ext cx="8659813" cy="3049587"/>
        </p:xfrm>
        <a:graphic>
          <a:graphicData uri="http://schemas.openxmlformats.org/drawingml/2006/table">
            <a:tbl>
              <a:tblPr firstRow="1" bandRow="1">
                <a:tableStyleId>{8799B23B-EC83-4686-B30A-512413B5E67A}</a:tableStyleId>
              </a:tblPr>
              <a:tblGrid>
                <a:gridCol w="8659813"/>
              </a:tblGrid>
              <a:tr h="42160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16</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1" marB="45621" anchor="ctr" horzOverflow="overflow"/>
                </a:tc>
              </a:tr>
              <a:tr h="56711">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4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57127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New study presented to this plenary (SP-130597 == S1-135300)</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Objectives are to study:</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supporting traffic classification and service chain selection capabilities per operator’s policy (e.g., based on user’s profile, application type, RAN type, RAN status and flow direction) in order to realize efficient and flexible mobile service steering in the </a:t>
                      </a:r>
                      <a:r>
                        <a:rPr kumimoji="0" lang="en-GB" sz="1600" b="0" u="none" strike="noStrike" kern="1200" cap="none" spc="0" normalizeH="0" baseline="0" noProof="0" dirty="0" err="1" smtClean="0">
                          <a:ln>
                            <a:noFill/>
                          </a:ln>
                          <a:solidFill>
                            <a:schemeClr val="accent3">
                              <a:lumMod val="50000"/>
                            </a:schemeClr>
                          </a:solidFill>
                          <a:effectLst/>
                          <a:uLnTx/>
                          <a:uFillTx/>
                          <a:latin typeface="Arial" pitchFamily="34" charset="0"/>
                          <a:cs typeface="Arial" pitchFamily="34" charset="0"/>
                        </a:rPr>
                        <a:t>Gi</a:t>
                      </a: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-LAN network</a:t>
                      </a:r>
                    </a:p>
                  </a:txBody>
                  <a:tcPr marL="45720" marR="45720" marT="45667" marB="45667"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1186997825"/>
              </p:ext>
            </p:extLst>
          </p:nvPr>
        </p:nvGraphicFramePr>
        <p:xfrm>
          <a:off x="241300" y="1362075"/>
          <a:ext cx="8655050" cy="946800"/>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12/2013</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09/2013</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Stage 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Flexible Mobile Service Steering</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SA#65 (09/2014)</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rgbClr val="C00000"/>
                          </a:solidFill>
                          <a:latin typeface="Arial" pitchFamily="34" charset="0"/>
                          <a:ea typeface="+mn-ea"/>
                          <a:cs typeface="Arial" pitchFamily="34" charset="0"/>
                        </a:rPr>
                        <a:t>New WID</a:t>
                      </a:r>
                    </a:p>
                  </a:txBody>
                  <a:tcPr marL="45727" marR="45727" marT="45609" marB="45609" anchor="ctr" horzOverflow="overflow"/>
                </a:tc>
              </a:tr>
            </a:tbl>
          </a:graphicData>
        </a:graphic>
      </p:graphicFrame>
    </p:spTree>
    <p:extLst>
      <p:ext uri="{BB962C8B-B14F-4D97-AF65-F5344CB8AC3E}">
        <p14:creationId xmlns:p14="http://schemas.microsoft.com/office/powerpoint/2010/main" val="148318802"/>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p:cNvSpPr>
            <a:spLocks noGrp="1" noChangeArrowheads="1"/>
          </p:cNvSpPr>
          <p:nvPr>
            <p:ph type="title"/>
          </p:nvPr>
        </p:nvSpPr>
        <p:spPr/>
        <p:txBody>
          <a:bodyPr/>
          <a:lstStyle/>
          <a:p>
            <a:r>
              <a:rPr lang="en-GB" smtClean="0"/>
              <a:t>SA1 Officials</a:t>
            </a:r>
          </a:p>
        </p:txBody>
      </p:sp>
      <p:sp>
        <p:nvSpPr>
          <p:cNvPr id="4099" name="Rectangle 2"/>
          <p:cNvSpPr>
            <a:spLocks noGrp="1" noChangeArrowheads="1"/>
          </p:cNvSpPr>
          <p:nvPr>
            <p:ph idx="1"/>
          </p:nvPr>
        </p:nvSpPr>
        <p:spPr>
          <a:xfrm>
            <a:off x="485775" y="1454150"/>
            <a:ext cx="8388350" cy="4946650"/>
          </a:xfrm>
        </p:spPr>
        <p:txBody>
          <a:bodyPr/>
          <a:lstStyle/>
          <a:p>
            <a:pPr>
              <a:defRPr/>
            </a:pPr>
            <a:r>
              <a:rPr lang="en-GB" dirty="0" smtClean="0"/>
              <a:t>Elections held at SA1#64 for the position of Chairman and 2 Vice-Chairmen. The existing officials were re-elected by acclamation for their second term.</a:t>
            </a:r>
          </a:p>
          <a:p>
            <a:pPr>
              <a:defRPr/>
            </a:pPr>
            <a:r>
              <a:rPr lang="en-GB" dirty="0" smtClean="0"/>
              <a:t>Chairman: </a:t>
            </a:r>
          </a:p>
          <a:p>
            <a:pPr lvl="1">
              <a:defRPr/>
            </a:pPr>
            <a:r>
              <a:rPr lang="en-GB" dirty="0" smtClean="0"/>
              <a:t>Mona Mustapha (Vodafone)</a:t>
            </a:r>
            <a:r>
              <a:rPr lang="en-GB" baseline="30000" dirty="0" smtClean="0">
                <a:solidFill>
                  <a:srgbClr val="C00000"/>
                </a:solidFill>
              </a:rPr>
              <a:t>1</a:t>
            </a:r>
          </a:p>
          <a:p>
            <a:pPr>
              <a:defRPr/>
            </a:pPr>
            <a:r>
              <a:rPr lang="en-GB" dirty="0" smtClean="0"/>
              <a:t> Vice Chairmen: </a:t>
            </a:r>
          </a:p>
          <a:p>
            <a:pPr lvl="1">
              <a:defRPr/>
            </a:pPr>
            <a:r>
              <a:rPr lang="en-GB" dirty="0" err="1" smtClean="0"/>
              <a:t>Antonella</a:t>
            </a:r>
            <a:r>
              <a:rPr lang="en-GB" dirty="0" smtClean="0"/>
              <a:t> Napolitano (Telecom Italia)</a:t>
            </a:r>
            <a:r>
              <a:rPr lang="en-GB" baseline="30000" dirty="0">
                <a:solidFill>
                  <a:srgbClr val="C00000"/>
                </a:solidFill>
              </a:rPr>
              <a:t>1</a:t>
            </a:r>
          </a:p>
          <a:p>
            <a:pPr lvl="1">
              <a:defRPr/>
            </a:pPr>
            <a:r>
              <a:rPr lang="en-GB" dirty="0" smtClean="0"/>
              <a:t>Mark </a:t>
            </a:r>
            <a:r>
              <a:rPr lang="en-GB" dirty="0" err="1" smtClean="0"/>
              <a:t>Younge</a:t>
            </a:r>
            <a:r>
              <a:rPr lang="en-GB" dirty="0" smtClean="0"/>
              <a:t> (T-Mobile US)</a:t>
            </a:r>
            <a:r>
              <a:rPr lang="en-GB" baseline="30000" dirty="0">
                <a:solidFill>
                  <a:srgbClr val="C00000"/>
                </a:solidFill>
              </a:rPr>
              <a:t>1</a:t>
            </a:r>
          </a:p>
          <a:p>
            <a:pPr>
              <a:defRPr/>
            </a:pPr>
            <a:r>
              <a:rPr lang="en-GB" dirty="0" smtClean="0"/>
              <a:t> Secretary: </a:t>
            </a:r>
          </a:p>
          <a:p>
            <a:pPr lvl="1">
              <a:spcBef>
                <a:spcPts val="0"/>
              </a:spcBef>
              <a:defRPr/>
            </a:pPr>
            <a:r>
              <a:rPr lang="en-GB" dirty="0" smtClean="0"/>
              <a:t>Alain Sultan (MCC)</a:t>
            </a:r>
          </a:p>
          <a:p>
            <a:pPr marL="0" indent="0">
              <a:spcBef>
                <a:spcPts val="0"/>
              </a:spcBef>
              <a:buFont typeface="Arial" charset="0"/>
              <a:buNone/>
              <a:defRPr/>
            </a:pPr>
            <a:r>
              <a:rPr lang="en-GB" sz="2200" baseline="30000" dirty="0" smtClean="0">
                <a:solidFill>
                  <a:srgbClr val="C00000"/>
                </a:solidFill>
              </a:rPr>
              <a:t>1</a:t>
            </a:r>
            <a:r>
              <a:rPr lang="en-GB" dirty="0" smtClean="0"/>
              <a:t> </a:t>
            </a:r>
            <a:r>
              <a:rPr lang="en-GB" sz="1800" dirty="0" smtClean="0"/>
              <a:t>Re-elected for second term November 2013</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FS_ECIP</a:t>
            </a:r>
          </a:p>
        </p:txBody>
      </p:sp>
      <p:graphicFrame>
        <p:nvGraphicFramePr>
          <p:cNvPr id="7" name="Content Placeholder 2"/>
          <p:cNvGraphicFramePr>
            <a:graphicFrameLocks/>
          </p:cNvGraphicFramePr>
          <p:nvPr>
            <p:extLst>
              <p:ext uri="{D42A27DB-BD31-4B8C-83A1-F6EECF244321}">
                <p14:modId xmlns:p14="http://schemas.microsoft.com/office/powerpoint/2010/main" val="3154312497"/>
              </p:ext>
            </p:extLst>
          </p:nvPr>
        </p:nvGraphicFramePr>
        <p:xfrm>
          <a:off x="241300" y="2307543"/>
          <a:ext cx="8659813" cy="3422450"/>
        </p:xfrm>
        <a:graphic>
          <a:graphicData uri="http://schemas.openxmlformats.org/drawingml/2006/table">
            <a:tbl>
              <a:tblPr firstRow="1" bandRow="1">
                <a:tableStyleId>{8799B23B-EC83-4686-B30A-512413B5E67A}</a:tableStyleId>
              </a:tblPr>
              <a:tblGrid>
                <a:gridCol w="8659813"/>
              </a:tblGrid>
              <a:tr h="42160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16</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1" marB="45621" anchor="ctr" horzOverflow="overflow"/>
                </a:tc>
              </a:tr>
              <a:tr h="56711">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4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57127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New study presented to this plenary (SP-130598 == S1-135331)</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Objectives are to study enhancements to calling information presentation, including:</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type of content shared in calling information presentation, e.g. number, name, portrait, signature;</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use cases for both calling party and called party;</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interaction with </a:t>
                      </a:r>
                      <a:r>
                        <a:rPr kumimoji="0" lang="en-GB" sz="1600" b="0" u="none" strike="noStrike" kern="1200" cap="none" spc="0" normalizeH="0" baseline="0" noProof="0" dirty="0" err="1" smtClean="0">
                          <a:ln>
                            <a:noFill/>
                          </a:ln>
                          <a:solidFill>
                            <a:schemeClr val="accent3">
                              <a:lumMod val="50000"/>
                            </a:schemeClr>
                          </a:solidFill>
                          <a:effectLst/>
                          <a:uLnTx/>
                          <a:uFillTx/>
                          <a:latin typeface="Arial" pitchFamily="34" charset="0"/>
                          <a:cs typeface="Arial" pitchFamily="34" charset="0"/>
                        </a:rPr>
                        <a:t>MMTel</a:t>
                      </a: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 services, CAT service, CRS service;</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Interoperability with other networks</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endPar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endParaRP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endPar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endParaRPr>
                    </a:p>
                  </a:txBody>
                  <a:tcPr marL="45720" marR="45720" marT="45667" marB="45667"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2183098933"/>
              </p:ext>
            </p:extLst>
          </p:nvPr>
        </p:nvGraphicFramePr>
        <p:xfrm>
          <a:off x="241300" y="1362075"/>
          <a:ext cx="8655050" cy="946800"/>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12/2013</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09/2013</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Stage 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Enhanced Calling Information Presentation</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SA#64 (06/2014)</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rgbClr val="C00000"/>
                          </a:solidFill>
                          <a:latin typeface="Arial" pitchFamily="34" charset="0"/>
                          <a:ea typeface="+mn-ea"/>
                          <a:cs typeface="Arial" pitchFamily="34" charset="0"/>
                        </a:rPr>
                        <a:t>New WID</a:t>
                      </a:r>
                    </a:p>
                  </a:txBody>
                  <a:tcPr marL="45727" marR="45727" marT="45609" marB="45609" anchor="ctr" horzOverflow="overflow"/>
                </a:tc>
              </a:tr>
            </a:tbl>
          </a:graphicData>
        </a:graphic>
      </p:graphicFrame>
    </p:spTree>
    <p:extLst>
      <p:ext uri="{BB962C8B-B14F-4D97-AF65-F5344CB8AC3E}">
        <p14:creationId xmlns:p14="http://schemas.microsoft.com/office/powerpoint/2010/main" val="148318802"/>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FS_MBSP</a:t>
            </a:r>
          </a:p>
        </p:txBody>
      </p:sp>
      <p:graphicFrame>
        <p:nvGraphicFramePr>
          <p:cNvPr id="7" name="Content Placeholder 2"/>
          <p:cNvGraphicFramePr>
            <a:graphicFrameLocks/>
          </p:cNvGraphicFramePr>
          <p:nvPr>
            <p:extLst>
              <p:ext uri="{D42A27DB-BD31-4B8C-83A1-F6EECF244321}">
                <p14:modId xmlns:p14="http://schemas.microsoft.com/office/powerpoint/2010/main" val="1782708480"/>
              </p:ext>
            </p:extLst>
          </p:nvPr>
        </p:nvGraphicFramePr>
        <p:xfrm>
          <a:off x="241300" y="2307543"/>
          <a:ext cx="8659813" cy="3349298"/>
        </p:xfrm>
        <a:graphic>
          <a:graphicData uri="http://schemas.openxmlformats.org/drawingml/2006/table">
            <a:tbl>
              <a:tblPr firstRow="1" bandRow="1">
                <a:tableStyleId>{8799B23B-EC83-4686-B30A-512413B5E67A}</a:tableStyleId>
              </a:tblPr>
              <a:tblGrid>
                <a:gridCol w="8659813"/>
              </a:tblGrid>
              <a:tr h="42160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16</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1" marB="45621" anchor="ctr" horzOverflow="overflow"/>
                </a:tc>
              </a:tr>
              <a:tr h="56711">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4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57127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New study presented to this plenary </a:t>
                      </a:r>
                      <a:r>
                        <a:rPr kumimoji="0" lang="en-GB" sz="1600" b="1" u="none" strike="noStrike" kern="1200" cap="none" spc="0" normalizeH="0" baseline="0" noProof="0" smtClean="0">
                          <a:ln>
                            <a:noFill/>
                          </a:ln>
                          <a:solidFill>
                            <a:srgbClr val="C00000"/>
                          </a:solidFill>
                          <a:effectLst/>
                          <a:uLnTx/>
                          <a:uFillTx/>
                          <a:latin typeface="Arial" pitchFamily="34" charset="0"/>
                          <a:cs typeface="Arial" pitchFamily="34" charset="0"/>
                        </a:rPr>
                        <a:t>(SP-130599 </a:t>
                      </a: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 S1-135332)</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Objective is to study the case where a public safety agency needs to distribute on a large scale timely multimedia public safety information to the public, which include:</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scenario where information to be distributed exceeds current PWS message capacity</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UE awareness of, and ability to receive, this multimedia public safety information via PWS</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handling of UEs in limited service mode;</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considering priority of public safety multimedia information</a:t>
                      </a:r>
                    </a:p>
                    <a:p>
                      <a:pPr marL="742950" marR="0" lvl="1"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endPar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endParaRPr>
                    </a:p>
                  </a:txBody>
                  <a:tcPr marL="45720" marR="45720" marT="45667" marB="45667"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2140916601"/>
              </p:ext>
            </p:extLst>
          </p:nvPr>
        </p:nvGraphicFramePr>
        <p:xfrm>
          <a:off x="241300" y="1362075"/>
          <a:ext cx="8655050" cy="946800"/>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12/2013</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09/2013</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Stage 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Multimedia Broadcast Supplement for PWS</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SA#65 (09/2014)</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rgbClr val="C00000"/>
                          </a:solidFill>
                          <a:latin typeface="Arial" pitchFamily="34" charset="0"/>
                          <a:ea typeface="+mn-ea"/>
                          <a:cs typeface="Arial" pitchFamily="34" charset="0"/>
                        </a:rPr>
                        <a:t>New WID</a:t>
                      </a:r>
                    </a:p>
                  </a:txBody>
                  <a:tcPr marL="45727" marR="45727" marT="45609" marB="45609" anchor="ctr" horzOverflow="overflow"/>
                </a:tc>
              </a:tr>
            </a:tbl>
          </a:graphicData>
        </a:graphic>
      </p:graphicFrame>
    </p:spTree>
    <p:extLst>
      <p:ext uri="{BB962C8B-B14F-4D97-AF65-F5344CB8AC3E}">
        <p14:creationId xmlns:p14="http://schemas.microsoft.com/office/powerpoint/2010/main" val="148318802"/>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mtClean="0"/>
              <a:t>Action Items from SA:</a:t>
            </a:r>
            <a:br>
              <a:rPr lang="en-GB" smtClean="0"/>
            </a:br>
            <a:r>
              <a:rPr lang="en-GB" smtClean="0"/>
              <a:t>None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Question </a:t>
            </a:r>
            <a:r>
              <a:rPr lang="en-GB" dirty="0" smtClean="0"/>
              <a:t>to SA:  Rel-13 Stage 1 freeze</a:t>
            </a:r>
          </a:p>
        </p:txBody>
      </p:sp>
      <p:sp>
        <p:nvSpPr>
          <p:cNvPr id="29699" name="Content Placeholder 1"/>
          <p:cNvSpPr>
            <a:spLocks noGrp="1"/>
          </p:cNvSpPr>
          <p:nvPr>
            <p:ph idx="1"/>
          </p:nvPr>
        </p:nvSpPr>
        <p:spPr/>
        <p:txBody>
          <a:bodyPr/>
          <a:lstStyle/>
          <a:p>
            <a:r>
              <a:rPr lang="en-GB" dirty="0" smtClean="0"/>
              <a:t>SA1 needs this information in order to plan completion of Rel-13 work in a timely manner</a:t>
            </a:r>
          </a:p>
          <a:p>
            <a:r>
              <a:rPr lang="en-GB" dirty="0" smtClean="0"/>
              <a:t>Proposed date for the Stage 1 freeze:</a:t>
            </a:r>
            <a:endParaRPr lang="en-GB" dirty="0"/>
          </a:p>
          <a:p>
            <a:pPr lvl="1"/>
            <a:r>
              <a:rPr lang="en-GB" dirty="0" smtClean="0"/>
              <a:t>Sept 2014 (SA#65)</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8" descr="template_web.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71700" y="1138238"/>
            <a:ext cx="5413375" cy="432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1357313" y="5240338"/>
            <a:ext cx="4162425" cy="519112"/>
          </a:xfrm>
          <a:prstGeom prst="rect">
            <a:avLst/>
          </a:prstGeom>
          <a:noFill/>
        </p:spPr>
        <p:txBody>
          <a:bodyPr>
            <a:spAutoFit/>
          </a:bodyPr>
          <a:lstStyle/>
          <a:p>
            <a:pPr algn="ctr" eaLnBrk="0" hangingPunct="0">
              <a:defRPr/>
            </a:pPr>
            <a:r>
              <a:rPr lang="en-GB" sz="2800" b="1" dirty="0">
                <a:latin typeface="Arial" pitchFamily="34" charset="0"/>
                <a:cs typeface="+mn-cs"/>
              </a:rPr>
              <a:t>www.3gpp.org</a:t>
            </a:r>
          </a:p>
        </p:txBody>
      </p:sp>
      <p:sp>
        <p:nvSpPr>
          <p:cNvPr id="30724" name="Rectangle 8"/>
          <p:cNvSpPr>
            <a:spLocks noChangeArrowheads="1"/>
          </p:cNvSpPr>
          <p:nvPr/>
        </p:nvSpPr>
        <p:spPr bwMode="auto">
          <a:xfrm>
            <a:off x="630238" y="4441825"/>
            <a:ext cx="1277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sz="1200">
                <a:latin typeface="Calibri" pitchFamily="34" charset="0"/>
                <a:ea typeface="Kozuka Gothic Pro B" pitchFamily="34" charset="-128"/>
              </a:rPr>
              <a:t>More Information about 3GPP:</a:t>
            </a:r>
            <a:endParaRPr lang="en-GB" sz="1200">
              <a:latin typeface="Calibri" pitchFamily="34" charset="0"/>
            </a:endParaRPr>
          </a:p>
        </p:txBody>
      </p:sp>
      <p:sp>
        <p:nvSpPr>
          <p:cNvPr id="11" name="Rectangle 10"/>
          <p:cNvSpPr/>
          <p:nvPr/>
        </p:nvSpPr>
        <p:spPr>
          <a:xfrm>
            <a:off x="2513013" y="579913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latin typeface="Arial" pitchFamily="34" charset="0"/>
                <a:cs typeface="+mn-cs"/>
              </a:rPr>
              <a:t>contact@3gpp.org</a:t>
            </a:r>
            <a:endParaRPr lang="en-US" sz="4800" b="1" dirty="0">
              <a:solidFill>
                <a:schemeClr val="tx1">
                  <a:lumMod val="50000"/>
                  <a:lumOff val="50000"/>
                </a:schemeClr>
              </a:solidFill>
              <a:latin typeface="Arial" pitchFamily="34" charset="0"/>
              <a:cs typeface="+mn-cs"/>
            </a:endParaRPr>
          </a:p>
        </p:txBody>
      </p:sp>
      <p:sp>
        <p:nvSpPr>
          <p:cNvPr id="30726" name="Title 1"/>
          <p:cNvSpPr>
            <a:spLocks/>
          </p:cNvSpPr>
          <p:nvPr/>
        </p:nvSpPr>
        <p:spPr bwMode="auto">
          <a:xfrm>
            <a:off x="2033588" y="71438"/>
            <a:ext cx="523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r>
              <a:rPr lang="en-GB" sz="4400">
                <a:solidFill>
                  <a:srgbClr val="FF0000"/>
                </a:solidFill>
                <a:latin typeface="Calibri" pitchFamily="34" charset="0"/>
              </a:rPr>
              <a:t>Thank  You !</a:t>
            </a:r>
          </a:p>
        </p:txBody>
      </p:sp>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Grp="1" noChangeArrowheads="1"/>
          </p:cNvSpPr>
          <p:nvPr>
            <p:ph type="title"/>
          </p:nvPr>
        </p:nvSpPr>
        <p:spPr/>
        <p:txBody>
          <a:bodyPr/>
          <a:lstStyle/>
          <a:p>
            <a:r>
              <a:rPr lang="en-GB" smtClean="0"/>
              <a:t>Meetings</a:t>
            </a:r>
          </a:p>
        </p:txBody>
      </p:sp>
      <p:sp>
        <p:nvSpPr>
          <p:cNvPr id="5123" name="Content Placeholder 1"/>
          <p:cNvSpPr>
            <a:spLocks noGrp="1"/>
          </p:cNvSpPr>
          <p:nvPr>
            <p:ph idx="1"/>
          </p:nvPr>
        </p:nvSpPr>
        <p:spPr/>
        <p:txBody>
          <a:bodyPr/>
          <a:lstStyle/>
          <a:p>
            <a:r>
              <a:rPr lang="en-GB" dirty="0" smtClean="0"/>
              <a:t>SA1#64: 11 – 15 November 2013, San Francisco</a:t>
            </a:r>
          </a:p>
          <a:p>
            <a:pPr lvl="1"/>
            <a:r>
              <a:rPr lang="en-GB" dirty="0" smtClean="0"/>
              <a:t>Hosted by North American Friends of 3GPP</a:t>
            </a:r>
          </a:p>
          <a:p>
            <a:r>
              <a:rPr lang="en-GB" dirty="0" smtClean="0"/>
              <a:t>Drafting sessions held / session chairs:</a:t>
            </a:r>
          </a:p>
          <a:p>
            <a:pPr lvl="1"/>
            <a:r>
              <a:rPr lang="en-GB" dirty="0"/>
              <a:t>RSE: </a:t>
            </a:r>
            <a:r>
              <a:rPr lang="en-GB" dirty="0" smtClean="0"/>
              <a:t>		Joerg </a:t>
            </a:r>
            <a:r>
              <a:rPr lang="en-GB" dirty="0" err="1"/>
              <a:t>Swetina</a:t>
            </a:r>
            <a:r>
              <a:rPr lang="en-GB" dirty="0"/>
              <a:t> (NEC)</a:t>
            </a:r>
            <a:endParaRPr lang="en-GB" sz="2000" dirty="0"/>
          </a:p>
          <a:p>
            <a:pPr lvl="1"/>
            <a:r>
              <a:rPr lang="en-GB" dirty="0"/>
              <a:t>FS_ACDC:	Atsushi </a:t>
            </a:r>
            <a:r>
              <a:rPr lang="en-GB" dirty="0" err="1"/>
              <a:t>Minokuchi</a:t>
            </a:r>
            <a:r>
              <a:rPr lang="en-GB" dirty="0"/>
              <a:t> (NTT DOCOMO)</a:t>
            </a:r>
            <a:endParaRPr lang="en-GB" sz="2000" dirty="0"/>
          </a:p>
          <a:p>
            <a:pPr lvl="1"/>
            <a:r>
              <a:rPr lang="en-GB" dirty="0"/>
              <a:t>FS_REOPS:	Mark </a:t>
            </a:r>
            <a:r>
              <a:rPr lang="en-GB" dirty="0" err="1"/>
              <a:t>Younge</a:t>
            </a:r>
            <a:r>
              <a:rPr lang="en-GB" dirty="0"/>
              <a:t> (T-Mobile US)</a:t>
            </a:r>
            <a:endParaRPr lang="en-GB" sz="2000" dirty="0"/>
          </a:p>
          <a:p>
            <a:pPr lvl="1"/>
            <a:r>
              <a:rPr lang="en-GB" dirty="0"/>
              <a:t>FS_CSIPTO:	Mark </a:t>
            </a:r>
            <a:r>
              <a:rPr lang="en-GB" dirty="0" err="1"/>
              <a:t>Younge</a:t>
            </a:r>
            <a:r>
              <a:rPr lang="en-GB" dirty="0"/>
              <a:t> (T-Mobile US)</a:t>
            </a:r>
            <a:endParaRPr lang="en-GB" sz="2000" dirty="0"/>
          </a:p>
          <a:p>
            <a:pPr lvl="1"/>
            <a:r>
              <a:rPr lang="en-GB" dirty="0" err="1"/>
              <a:t>FS_eICBD</a:t>
            </a:r>
            <a:r>
              <a:rPr lang="en-GB" dirty="0"/>
              <a:t>:	Mark </a:t>
            </a:r>
            <a:r>
              <a:rPr lang="en-GB" dirty="0" err="1"/>
              <a:t>Younge</a:t>
            </a:r>
            <a:r>
              <a:rPr lang="en-GB" dirty="0"/>
              <a:t> (T-Mobile US)</a:t>
            </a:r>
            <a:endParaRPr lang="en-GB" sz="2000" dirty="0"/>
          </a:p>
          <a:p>
            <a:pPr lvl="1"/>
            <a:r>
              <a:rPr lang="en-GB" dirty="0"/>
              <a:t>FS_MAPN:	Mona Mustapha (Vodafone)</a:t>
            </a:r>
            <a:endParaRPr lang="en-GB" sz="2000" dirty="0"/>
          </a:p>
          <a:p>
            <a:pPr lvl="1"/>
            <a:r>
              <a:rPr lang="en-GB" dirty="0"/>
              <a:t>SEES:	</a:t>
            </a:r>
            <a:r>
              <a:rPr lang="en-GB" dirty="0" smtClean="0"/>
              <a:t>	</a:t>
            </a:r>
            <a:r>
              <a:rPr lang="en-GB" dirty="0" err="1" smtClean="0"/>
              <a:t>Antonella</a:t>
            </a:r>
            <a:r>
              <a:rPr lang="en-GB" dirty="0" smtClean="0"/>
              <a:t> </a:t>
            </a:r>
            <a:r>
              <a:rPr lang="en-GB" dirty="0"/>
              <a:t>Napolitano (Telecom Italia)</a:t>
            </a:r>
            <a:endParaRPr lang="en-GB" sz="2000"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p:cNvSpPr>
            <a:spLocks noGrp="1" noChangeArrowheads="1"/>
          </p:cNvSpPr>
          <p:nvPr>
            <p:ph type="title"/>
          </p:nvPr>
        </p:nvSpPr>
        <p:spPr/>
        <p:txBody>
          <a:bodyPr/>
          <a:lstStyle/>
          <a:p>
            <a:r>
              <a:rPr lang="en-GB" smtClean="0"/>
              <a:t>Statistics</a:t>
            </a: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2918781980"/>
              </p:ext>
            </p:extLst>
          </p:nvPr>
        </p:nvGraphicFramePr>
        <p:xfrm>
          <a:off x="522288" y="1128713"/>
          <a:ext cx="8280526" cy="4937156"/>
        </p:xfrm>
        <a:graphic>
          <a:graphicData uri="http://schemas.openxmlformats.org/drawingml/2006/table">
            <a:tbl>
              <a:tblPr firstRow="1" bandRow="1">
                <a:tableStyleId>{ED083AE6-46FA-4A59-8FB0-9F97EB10719F}</a:tableStyleId>
              </a:tblPr>
              <a:tblGrid>
                <a:gridCol w="2130183"/>
                <a:gridCol w="973701"/>
                <a:gridCol w="1065835"/>
                <a:gridCol w="1065830"/>
                <a:gridCol w="1065769"/>
                <a:gridCol w="973760"/>
                <a:gridCol w="1005448"/>
              </a:tblGrid>
              <a:tr h="352652">
                <a:tc>
                  <a:txBody>
                    <a:bodyPr/>
                    <a:lstStyle/>
                    <a:p>
                      <a:endParaRPr lang="en-GB" sz="1700" b="0" dirty="0">
                        <a:solidFill>
                          <a:schemeClr val="tx1">
                            <a:lumMod val="85000"/>
                            <a:lumOff val="15000"/>
                          </a:schemeClr>
                        </a:solidFill>
                      </a:endParaRPr>
                    </a:p>
                  </a:txBody>
                  <a:tcPr marL="91451" marR="91451" marT="45695" marB="45695">
                    <a:solidFill>
                      <a:schemeClr val="bg1"/>
                    </a:solidFill>
                  </a:tcPr>
                </a:tc>
                <a:tc>
                  <a:txBody>
                    <a:bodyPr/>
                    <a:lstStyle/>
                    <a:p>
                      <a:pPr algn="l" fontAlgn="b"/>
                      <a:r>
                        <a:rPr lang="en-GB" sz="1700" b="1" kern="1200" dirty="0" smtClean="0">
                          <a:solidFill>
                            <a:schemeClr val="tx1"/>
                          </a:solidFill>
                          <a:latin typeface="+mn-lt"/>
                          <a:ea typeface="+mn-ea"/>
                          <a:cs typeface="+mn-cs"/>
                        </a:rPr>
                        <a:t>Q3</a:t>
                      </a:r>
                      <a:r>
                        <a:rPr lang="en-GB" sz="1700" b="1" kern="1200" baseline="0" dirty="0" smtClean="0">
                          <a:solidFill>
                            <a:schemeClr val="tx1"/>
                          </a:solidFill>
                          <a:latin typeface="+mn-lt"/>
                          <a:ea typeface="+mn-ea"/>
                          <a:cs typeface="+mn-cs"/>
                        </a:rPr>
                        <a:t> 20</a:t>
                      </a:r>
                      <a:r>
                        <a:rPr lang="en-GB" sz="1700" b="1" kern="1200" dirty="0" smtClean="0">
                          <a:solidFill>
                            <a:schemeClr val="tx1"/>
                          </a:solidFill>
                          <a:latin typeface="+mn-lt"/>
                          <a:ea typeface="+mn-ea"/>
                          <a:cs typeface="+mn-cs"/>
                        </a:rPr>
                        <a:t>12</a:t>
                      </a:r>
                      <a:endParaRPr lang="en-GB" sz="1700" b="1" kern="1200" dirty="0">
                        <a:solidFill>
                          <a:schemeClr val="tx1"/>
                        </a:solidFill>
                        <a:latin typeface="+mn-lt"/>
                        <a:ea typeface="+mn-ea"/>
                        <a:cs typeface="+mn-cs"/>
                      </a:endParaRPr>
                    </a:p>
                  </a:txBody>
                  <a:tcPr marL="90005" marR="90005" marT="46787" marB="46787" anchor="ctr">
                    <a:solidFill>
                      <a:schemeClr val="bg1"/>
                    </a:solidFill>
                  </a:tcPr>
                </a:tc>
                <a:tc>
                  <a:txBody>
                    <a:bodyPr/>
                    <a:lstStyle/>
                    <a:p>
                      <a:pPr algn="l" fontAlgn="b"/>
                      <a:r>
                        <a:rPr lang="en-GB" sz="1700" b="1" kern="1200" dirty="0" smtClean="0">
                          <a:solidFill>
                            <a:schemeClr val="tx1"/>
                          </a:solidFill>
                          <a:latin typeface="+mn-lt"/>
                          <a:ea typeface="+mn-ea"/>
                          <a:cs typeface="+mn-cs"/>
                        </a:rPr>
                        <a:t>Q4 2012*</a:t>
                      </a:r>
                      <a:endParaRPr lang="en-GB" sz="1700" b="1" kern="1200" baseline="30000" dirty="0">
                        <a:solidFill>
                          <a:schemeClr val="tx1"/>
                        </a:solidFill>
                        <a:latin typeface="+mn-lt"/>
                        <a:ea typeface="+mn-ea"/>
                        <a:cs typeface="+mn-cs"/>
                      </a:endParaRPr>
                    </a:p>
                  </a:txBody>
                  <a:tcPr marL="90005" marR="90005" marT="46787" marB="46787" anchor="ctr">
                    <a:solidFill>
                      <a:schemeClr val="bg1"/>
                    </a:solidFill>
                  </a:tcPr>
                </a:tc>
                <a:tc>
                  <a:txBody>
                    <a:bodyPr/>
                    <a:lstStyle/>
                    <a:p>
                      <a:pPr algn="l" fontAlgn="b"/>
                      <a:r>
                        <a:rPr lang="en-GB" sz="1700" b="1" kern="1200" dirty="0" smtClean="0">
                          <a:solidFill>
                            <a:schemeClr val="tx1"/>
                          </a:solidFill>
                          <a:latin typeface="+mn-lt"/>
                          <a:ea typeface="+mn-ea"/>
                          <a:cs typeface="+mn-cs"/>
                        </a:rPr>
                        <a:t>Q1</a:t>
                      </a:r>
                      <a:r>
                        <a:rPr lang="en-GB" sz="1700" b="1" kern="1200" baseline="0" dirty="0" smtClean="0">
                          <a:solidFill>
                            <a:schemeClr val="tx1"/>
                          </a:solidFill>
                          <a:latin typeface="+mn-lt"/>
                          <a:ea typeface="+mn-ea"/>
                          <a:cs typeface="+mn-cs"/>
                        </a:rPr>
                        <a:t> 20</a:t>
                      </a:r>
                      <a:r>
                        <a:rPr lang="en-GB" sz="1700" b="1" kern="1200" dirty="0" smtClean="0">
                          <a:solidFill>
                            <a:schemeClr val="tx1"/>
                          </a:solidFill>
                          <a:latin typeface="+mn-lt"/>
                          <a:ea typeface="+mn-ea"/>
                          <a:cs typeface="+mn-cs"/>
                        </a:rPr>
                        <a:t>13*</a:t>
                      </a:r>
                      <a:endParaRPr lang="en-GB" sz="1700" b="1" kern="1200" dirty="0">
                        <a:solidFill>
                          <a:schemeClr val="tx1"/>
                        </a:solidFill>
                        <a:latin typeface="+mn-lt"/>
                        <a:ea typeface="+mn-ea"/>
                        <a:cs typeface="+mn-cs"/>
                      </a:endParaRPr>
                    </a:p>
                  </a:txBody>
                  <a:tcPr marL="90005" marR="90005" marT="46787" marB="46787" anchor="ctr">
                    <a:solidFill>
                      <a:schemeClr val="bg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700" b="1" kern="1200" baseline="0" dirty="0" smtClean="0">
                          <a:solidFill>
                            <a:schemeClr val="tx1"/>
                          </a:solidFill>
                          <a:latin typeface="+mn-lt"/>
                          <a:ea typeface="+mn-ea"/>
                          <a:cs typeface="+mn-cs"/>
                        </a:rPr>
                        <a:t>Q2 2013*</a:t>
                      </a:r>
                    </a:p>
                  </a:txBody>
                  <a:tcPr marL="90005" marR="90005" marT="46787" marB="46787" anchor="ctr">
                    <a:solidFill>
                      <a:schemeClr val="bg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700" b="1" kern="1200" baseline="0" dirty="0" smtClean="0">
                          <a:solidFill>
                            <a:schemeClr val="tx1"/>
                          </a:solidFill>
                          <a:latin typeface="+mn-lt"/>
                          <a:ea typeface="+mn-ea"/>
                          <a:cs typeface="+mn-cs"/>
                        </a:rPr>
                        <a:t>Q3 2013</a:t>
                      </a:r>
                    </a:p>
                  </a:txBody>
                  <a:tcPr marL="90005" marR="90005" marT="46787" marB="46787" anchor="ctr">
                    <a:solidFill>
                      <a:schemeClr val="bg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400" b="1" i="1" kern="1200" dirty="0" smtClean="0">
                          <a:solidFill>
                            <a:srgbClr val="C00000"/>
                          </a:solidFill>
                          <a:latin typeface="Century Gothic" pitchFamily="34" charset="0"/>
                          <a:ea typeface="+mn-ea"/>
                          <a:cs typeface="Times New Roman" pitchFamily="18" charset="0"/>
                        </a:rPr>
                        <a:t>Q4</a:t>
                      </a:r>
                      <a:r>
                        <a:rPr lang="en-GB" sz="1400" b="1" i="1" kern="1200" baseline="0" dirty="0" smtClean="0">
                          <a:solidFill>
                            <a:srgbClr val="C00000"/>
                          </a:solidFill>
                          <a:latin typeface="Century Gothic" pitchFamily="34" charset="0"/>
                          <a:ea typeface="+mn-ea"/>
                          <a:cs typeface="Times New Roman" pitchFamily="18" charset="0"/>
                        </a:rPr>
                        <a:t> 20</a:t>
                      </a:r>
                      <a:r>
                        <a:rPr lang="en-GB" sz="1400" b="1" i="1" kern="1200" dirty="0" smtClean="0">
                          <a:solidFill>
                            <a:srgbClr val="C00000"/>
                          </a:solidFill>
                          <a:latin typeface="Century Gothic" pitchFamily="34" charset="0"/>
                          <a:ea typeface="+mn-ea"/>
                          <a:cs typeface="Times New Roman" pitchFamily="18" charset="0"/>
                        </a:rPr>
                        <a:t>13</a:t>
                      </a:r>
                    </a:p>
                  </a:txBody>
                  <a:tcPr marL="90005" marR="90005" marT="46787" marB="46787" anchor="ctr">
                    <a:solidFill>
                      <a:schemeClr val="bg1"/>
                    </a:solidFill>
                  </a:tcPr>
                </a:tc>
              </a:tr>
              <a:tr h="3526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700" b="0" dirty="0" smtClean="0">
                          <a:solidFill>
                            <a:schemeClr val="tx1">
                              <a:lumMod val="85000"/>
                              <a:lumOff val="15000"/>
                            </a:schemeClr>
                          </a:solidFill>
                        </a:rPr>
                        <a:t>Attended delegates</a:t>
                      </a:r>
                    </a:p>
                  </a:txBody>
                  <a:tcPr marL="91451" marR="91451" marT="45695" marB="45695"/>
                </a:tc>
                <a:tc>
                  <a:txBody>
                    <a:bodyPr/>
                    <a:lstStyle/>
                    <a:p>
                      <a:pPr algn="r" fontAlgn="b"/>
                      <a:r>
                        <a:rPr lang="en-GB" sz="1700" b="0" kern="1200" dirty="0" smtClean="0">
                          <a:solidFill>
                            <a:schemeClr val="tx1"/>
                          </a:solidFill>
                          <a:latin typeface="+mn-lt"/>
                          <a:ea typeface="+mn-ea"/>
                          <a:cs typeface="+mn-cs"/>
                        </a:rPr>
                        <a:t>111</a:t>
                      </a:r>
                      <a:endParaRPr lang="en-GB" sz="1700" b="0" kern="1200" dirty="0">
                        <a:solidFill>
                          <a:schemeClr val="tx1"/>
                        </a:solidFill>
                        <a:latin typeface="+mn-lt"/>
                        <a:ea typeface="+mn-ea"/>
                        <a:cs typeface="+mn-cs"/>
                      </a:endParaRPr>
                    </a:p>
                  </a:txBody>
                  <a:tcPr marL="90005" marR="90005" marT="46787" marB="46787" anchor="ctr"/>
                </a:tc>
                <a:tc>
                  <a:txBody>
                    <a:bodyPr/>
                    <a:lstStyle/>
                    <a:p>
                      <a:pPr algn="r" fontAlgn="b"/>
                      <a:r>
                        <a:rPr lang="en-GB" sz="1700" b="0" kern="1200" dirty="0" smtClean="0">
                          <a:solidFill>
                            <a:schemeClr val="tx1"/>
                          </a:solidFill>
                          <a:latin typeface="+mn-lt"/>
                          <a:ea typeface="+mn-ea"/>
                          <a:cs typeface="+mn-cs"/>
                        </a:rPr>
                        <a:t>107</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116</a:t>
                      </a:r>
                    </a:p>
                  </a:txBody>
                  <a:tcPr marL="91445" marR="91445" anchor="ctr"/>
                </a:tc>
                <a:tc>
                  <a:txBody>
                    <a:bodyPr/>
                    <a:lstStyle/>
                    <a:p>
                      <a:pPr algn="r" fontAlgn="b"/>
                      <a:r>
                        <a:rPr lang="en-GB" sz="1700" b="0" kern="1200" dirty="0" smtClean="0">
                          <a:solidFill>
                            <a:schemeClr val="tx1"/>
                          </a:solidFill>
                          <a:latin typeface="+mn-lt"/>
                          <a:ea typeface="+mn-ea"/>
                          <a:cs typeface="+mn-cs"/>
                        </a:rPr>
                        <a:t>78</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81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104</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352652">
                <a:tc>
                  <a:txBody>
                    <a:bodyPr/>
                    <a:lstStyle/>
                    <a:p>
                      <a:r>
                        <a:rPr lang="en-GB" sz="1700" b="0" dirty="0" smtClean="0">
                          <a:solidFill>
                            <a:schemeClr val="tx1">
                              <a:lumMod val="85000"/>
                              <a:lumOff val="15000"/>
                            </a:schemeClr>
                          </a:solidFill>
                        </a:rPr>
                        <a:t>Docs at meeting end</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a:solidFill>
                            <a:schemeClr val="tx1"/>
                          </a:solidFill>
                          <a:latin typeface="+mn-lt"/>
                          <a:ea typeface="+mn-ea"/>
                          <a:cs typeface="+mn-cs"/>
                        </a:rPr>
                        <a:t>476</a:t>
                      </a:r>
                    </a:p>
                  </a:txBody>
                  <a:tcPr marL="90005" marR="90005" marT="46787" marB="46787" anchor="ctr"/>
                </a:tc>
                <a:tc>
                  <a:txBody>
                    <a:bodyPr/>
                    <a:lstStyle/>
                    <a:p>
                      <a:pPr algn="r" fontAlgn="b"/>
                      <a:r>
                        <a:rPr lang="en-GB" sz="1700" b="0" kern="1200" dirty="0">
                          <a:solidFill>
                            <a:schemeClr val="tx1"/>
                          </a:solidFill>
                          <a:latin typeface="+mn-lt"/>
                          <a:ea typeface="+mn-ea"/>
                          <a:cs typeface="+mn-cs"/>
                        </a:rPr>
                        <a:t>494</a:t>
                      </a:r>
                    </a:p>
                  </a:txBody>
                  <a:tcPr marL="91445" marR="91445" anchor="ctr"/>
                </a:tc>
                <a:tc>
                  <a:txBody>
                    <a:bodyPr/>
                    <a:lstStyle/>
                    <a:p>
                      <a:pPr algn="r" fontAlgn="b"/>
                      <a:r>
                        <a:rPr lang="en-GB" sz="1700" b="0" kern="1200" dirty="0">
                          <a:solidFill>
                            <a:schemeClr val="tx1"/>
                          </a:solidFill>
                          <a:latin typeface="+mn-lt"/>
                          <a:ea typeface="+mn-ea"/>
                          <a:cs typeface="+mn-cs"/>
                        </a:rPr>
                        <a:t>467</a:t>
                      </a:r>
                    </a:p>
                  </a:txBody>
                  <a:tcPr marL="91445" marR="91445" anchor="ctr"/>
                </a:tc>
                <a:tc>
                  <a:txBody>
                    <a:bodyPr/>
                    <a:lstStyle/>
                    <a:p>
                      <a:pPr algn="r" fontAlgn="b"/>
                      <a:r>
                        <a:rPr lang="en-GB" sz="1700" b="0" kern="1200" dirty="0" smtClean="0">
                          <a:solidFill>
                            <a:schemeClr val="tx1"/>
                          </a:solidFill>
                          <a:latin typeface="+mn-lt"/>
                          <a:ea typeface="+mn-ea"/>
                          <a:cs typeface="+mn-cs"/>
                        </a:rPr>
                        <a:t>488</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158</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288</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3526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700" b="0" dirty="0" smtClean="0">
                          <a:solidFill>
                            <a:schemeClr val="tx1">
                              <a:lumMod val="85000"/>
                              <a:lumOff val="15000"/>
                            </a:schemeClr>
                          </a:solidFill>
                        </a:rPr>
                        <a:t>D</a:t>
                      </a:r>
                      <a:r>
                        <a:rPr lang="en-GB" sz="1700" b="0" baseline="0" dirty="0" smtClean="0">
                          <a:solidFill>
                            <a:schemeClr val="tx1">
                              <a:lumMod val="85000"/>
                              <a:lumOff val="15000"/>
                            </a:schemeClr>
                          </a:solidFill>
                        </a:rPr>
                        <a:t>ocs at meeting start</a:t>
                      </a:r>
                      <a:endParaRPr lang="en-GB" sz="1700" b="0" dirty="0" smtClean="0">
                        <a:solidFill>
                          <a:schemeClr val="tx1">
                            <a:lumMod val="85000"/>
                            <a:lumOff val="15000"/>
                          </a:schemeClr>
                        </a:solidFill>
                      </a:endParaRPr>
                    </a:p>
                  </a:txBody>
                  <a:tcPr marL="91451" marR="91451" marT="45695" marB="45695"/>
                </a:tc>
                <a:tc>
                  <a:txBody>
                    <a:bodyPr/>
                    <a:lstStyle/>
                    <a:p>
                      <a:pPr algn="r" fontAlgn="b"/>
                      <a:r>
                        <a:rPr lang="en-GB" sz="1700" b="0" kern="1200" dirty="0">
                          <a:solidFill>
                            <a:schemeClr val="tx1"/>
                          </a:solidFill>
                          <a:latin typeface="+mn-lt"/>
                          <a:ea typeface="+mn-ea"/>
                          <a:cs typeface="+mn-cs"/>
                        </a:rPr>
                        <a:t>227</a:t>
                      </a:r>
                    </a:p>
                  </a:txBody>
                  <a:tcPr marL="90005" marR="90005" marT="46787" marB="46787" anchor="ctr"/>
                </a:tc>
                <a:tc>
                  <a:txBody>
                    <a:bodyPr/>
                    <a:lstStyle/>
                    <a:p>
                      <a:pPr algn="r" fontAlgn="b"/>
                      <a:r>
                        <a:rPr lang="en-GB" sz="1700" b="0" kern="1200" dirty="0">
                          <a:solidFill>
                            <a:schemeClr val="tx1"/>
                          </a:solidFill>
                          <a:latin typeface="+mn-lt"/>
                          <a:ea typeface="+mn-ea"/>
                          <a:cs typeface="+mn-cs"/>
                        </a:rPr>
                        <a:t>218</a:t>
                      </a:r>
                    </a:p>
                  </a:txBody>
                  <a:tcPr marL="91445" marR="91445" anchor="ctr"/>
                </a:tc>
                <a:tc>
                  <a:txBody>
                    <a:bodyPr/>
                    <a:lstStyle/>
                    <a:p>
                      <a:pPr algn="r" fontAlgn="b"/>
                      <a:r>
                        <a:rPr lang="en-GB" sz="1700" b="0" kern="1200" dirty="0">
                          <a:solidFill>
                            <a:schemeClr val="tx1"/>
                          </a:solidFill>
                          <a:latin typeface="+mn-lt"/>
                          <a:ea typeface="+mn-ea"/>
                          <a:cs typeface="+mn-cs"/>
                        </a:rPr>
                        <a:t>231</a:t>
                      </a:r>
                    </a:p>
                  </a:txBody>
                  <a:tcPr marL="91445" marR="91445" anchor="ctr"/>
                </a:tc>
                <a:tc>
                  <a:txBody>
                    <a:bodyPr/>
                    <a:lstStyle/>
                    <a:p>
                      <a:pPr algn="r" fontAlgn="b"/>
                      <a:r>
                        <a:rPr lang="en-GB" sz="1700" b="0" kern="1200" dirty="0" smtClean="0">
                          <a:solidFill>
                            <a:schemeClr val="tx1"/>
                          </a:solidFill>
                          <a:latin typeface="+mn-lt"/>
                          <a:ea typeface="+mn-ea"/>
                          <a:cs typeface="+mn-cs"/>
                        </a:rPr>
                        <a:t>245</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86</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150</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352652">
                <a:tc>
                  <a:txBody>
                    <a:bodyPr/>
                    <a:lstStyle/>
                    <a:p>
                      <a:r>
                        <a:rPr lang="en-GB" sz="1700" b="0" dirty="0" smtClean="0">
                          <a:solidFill>
                            <a:schemeClr val="tx1">
                              <a:lumMod val="85000"/>
                              <a:lumOff val="15000"/>
                            </a:schemeClr>
                          </a:solidFill>
                        </a:rPr>
                        <a:t>Incoming LS</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a:solidFill>
                            <a:schemeClr val="tx1"/>
                          </a:solidFill>
                          <a:latin typeface="+mn-lt"/>
                          <a:ea typeface="+mn-ea"/>
                          <a:cs typeface="+mn-cs"/>
                        </a:rPr>
                        <a:t>24</a:t>
                      </a:r>
                    </a:p>
                  </a:txBody>
                  <a:tcPr marL="90005" marR="90005" marT="46787" marB="46787" anchor="ctr"/>
                </a:tc>
                <a:tc>
                  <a:txBody>
                    <a:bodyPr/>
                    <a:lstStyle/>
                    <a:p>
                      <a:pPr algn="r" fontAlgn="b"/>
                      <a:r>
                        <a:rPr lang="en-GB" sz="1700" b="0" kern="1200" dirty="0" smtClean="0">
                          <a:solidFill>
                            <a:schemeClr val="tx1"/>
                          </a:solidFill>
                          <a:latin typeface="+mn-lt"/>
                          <a:ea typeface="+mn-ea"/>
                          <a:cs typeface="+mn-cs"/>
                        </a:rPr>
                        <a:t>24</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15</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18</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20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10</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352652">
                <a:tc>
                  <a:txBody>
                    <a:bodyPr/>
                    <a:lstStyle/>
                    <a:p>
                      <a:r>
                        <a:rPr lang="en-GB" sz="1700" b="0" dirty="0" smtClean="0">
                          <a:solidFill>
                            <a:schemeClr val="tx1">
                              <a:lumMod val="85000"/>
                              <a:lumOff val="15000"/>
                            </a:schemeClr>
                          </a:solidFill>
                        </a:rPr>
                        <a:t>Outgoing LS</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a:solidFill>
                            <a:schemeClr val="tx1"/>
                          </a:solidFill>
                          <a:latin typeface="+mn-lt"/>
                          <a:ea typeface="+mn-ea"/>
                          <a:cs typeface="+mn-cs"/>
                        </a:rPr>
                        <a:t>11</a:t>
                      </a:r>
                    </a:p>
                  </a:txBody>
                  <a:tcPr marL="90005" marR="90005" marT="46787" marB="46787" anchor="ctr"/>
                </a:tc>
                <a:tc>
                  <a:txBody>
                    <a:bodyPr/>
                    <a:lstStyle/>
                    <a:p>
                      <a:pPr algn="r" fontAlgn="b"/>
                      <a:r>
                        <a:rPr lang="en-GB" sz="1700" b="0" kern="1200" dirty="0" smtClean="0">
                          <a:solidFill>
                            <a:schemeClr val="tx1"/>
                          </a:solidFill>
                          <a:latin typeface="+mn-lt"/>
                          <a:ea typeface="+mn-ea"/>
                          <a:cs typeface="+mn-cs"/>
                        </a:rPr>
                        <a:t>15</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7</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7</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5</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4</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352652">
                <a:tc>
                  <a:txBody>
                    <a:bodyPr/>
                    <a:lstStyle/>
                    <a:p>
                      <a:r>
                        <a:rPr lang="en-GB" sz="1700" b="0" dirty="0" smtClean="0">
                          <a:solidFill>
                            <a:schemeClr val="tx1">
                              <a:lumMod val="85000"/>
                              <a:lumOff val="15000"/>
                            </a:schemeClr>
                          </a:solidFill>
                        </a:rPr>
                        <a:t>Agreed CRs</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a:solidFill>
                            <a:schemeClr val="tx1"/>
                          </a:solidFill>
                          <a:latin typeface="+mn-lt"/>
                          <a:ea typeface="+mn-ea"/>
                          <a:cs typeface="+mn-cs"/>
                        </a:rPr>
                        <a:t>34</a:t>
                      </a:r>
                    </a:p>
                  </a:txBody>
                  <a:tcPr marL="90005" marR="90005" marT="46787" marB="46787" anchor="ctr"/>
                </a:tc>
                <a:tc>
                  <a:txBody>
                    <a:bodyPr/>
                    <a:lstStyle/>
                    <a:p>
                      <a:pPr algn="r" fontAlgn="b"/>
                      <a:r>
                        <a:rPr lang="en-GB" sz="1700" b="0" kern="1200" dirty="0" smtClean="0">
                          <a:solidFill>
                            <a:schemeClr val="tx1"/>
                          </a:solidFill>
                          <a:latin typeface="+mn-lt"/>
                          <a:ea typeface="+mn-ea"/>
                          <a:cs typeface="+mn-cs"/>
                        </a:rPr>
                        <a:t>23</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48</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44</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11</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352652">
                <a:tc>
                  <a:txBody>
                    <a:bodyPr/>
                    <a:lstStyle/>
                    <a:p>
                      <a:r>
                        <a:rPr lang="en-GB" sz="1700" b="0" smtClean="0">
                          <a:solidFill>
                            <a:schemeClr val="tx1">
                              <a:lumMod val="85000"/>
                              <a:lumOff val="15000"/>
                            </a:schemeClr>
                          </a:solidFill>
                        </a:rPr>
                        <a:t>Agreed alignment CR</a:t>
                      </a:r>
                      <a:endParaRPr lang="en-GB" sz="1700" b="0" dirty="0" smtClean="0">
                        <a:solidFill>
                          <a:schemeClr val="tx1">
                            <a:lumMod val="85000"/>
                            <a:lumOff val="15000"/>
                          </a:schemeClr>
                        </a:solidFill>
                      </a:endParaRPr>
                    </a:p>
                  </a:txBody>
                  <a:tcPr marL="91451" marR="91451" marT="45695" marB="45695"/>
                </a:tc>
                <a:tc>
                  <a:txBody>
                    <a:bodyPr/>
                    <a:lstStyle/>
                    <a:p>
                      <a:pPr algn="r" fontAlgn="b"/>
                      <a:r>
                        <a:rPr lang="en-GB" sz="1700" b="0" kern="1200" dirty="0">
                          <a:solidFill>
                            <a:schemeClr val="tx1"/>
                          </a:solidFill>
                          <a:latin typeface="+mn-lt"/>
                          <a:ea typeface="+mn-ea"/>
                          <a:cs typeface="+mn-cs"/>
                        </a:rPr>
                        <a:t>16</a:t>
                      </a:r>
                    </a:p>
                  </a:txBody>
                  <a:tcPr marL="90005" marR="90005" marT="46787" marB="46787" anchor="ctr"/>
                </a:tc>
                <a:tc>
                  <a:txBody>
                    <a:bodyPr/>
                    <a:lstStyle/>
                    <a:p>
                      <a:pPr algn="r" fontAlgn="b"/>
                      <a:r>
                        <a:rPr lang="en-GB" sz="1700" b="0" kern="1200" dirty="0" smtClean="0">
                          <a:solidFill>
                            <a:schemeClr val="tx1"/>
                          </a:solidFill>
                          <a:latin typeface="+mn-lt"/>
                          <a:ea typeface="+mn-ea"/>
                          <a:cs typeface="+mn-cs"/>
                        </a:rPr>
                        <a:t>17</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4</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8</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4</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5</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352652">
                <a:tc>
                  <a:txBody>
                    <a:bodyPr/>
                    <a:lstStyle/>
                    <a:p>
                      <a:r>
                        <a:rPr lang="en-GB" sz="1700" b="0" dirty="0" smtClean="0">
                          <a:solidFill>
                            <a:schemeClr val="tx1">
                              <a:lumMod val="85000"/>
                              <a:lumOff val="15000"/>
                            </a:schemeClr>
                          </a:solidFill>
                        </a:rPr>
                        <a:t>New</a:t>
                      </a:r>
                      <a:r>
                        <a:rPr lang="en-GB" sz="1700" b="0" baseline="0" dirty="0" smtClean="0">
                          <a:solidFill>
                            <a:schemeClr val="tx1">
                              <a:lumMod val="85000"/>
                              <a:lumOff val="15000"/>
                            </a:schemeClr>
                          </a:solidFill>
                        </a:rPr>
                        <a:t> Study Items</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a:solidFill>
                            <a:schemeClr val="tx1"/>
                          </a:solidFill>
                          <a:latin typeface="+mn-lt"/>
                          <a:ea typeface="+mn-ea"/>
                          <a:cs typeface="+mn-cs"/>
                        </a:rPr>
                        <a:t>1</a:t>
                      </a:r>
                    </a:p>
                  </a:txBody>
                  <a:tcPr marL="90005" marR="90005" marT="46787" marB="46787" anchor="ctr"/>
                </a:tc>
                <a:tc>
                  <a:txBody>
                    <a:bodyPr/>
                    <a:lstStyle/>
                    <a:p>
                      <a:pPr algn="r" fontAlgn="b"/>
                      <a:r>
                        <a:rPr lang="en-GB" sz="1700" b="0" kern="1200" dirty="0" smtClean="0">
                          <a:solidFill>
                            <a:schemeClr val="tx1"/>
                          </a:solidFill>
                          <a:latin typeface="+mn-lt"/>
                          <a:ea typeface="+mn-ea"/>
                          <a:cs typeface="+mn-cs"/>
                        </a:rPr>
                        <a:t>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3</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3</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352652">
                <a:tc>
                  <a:txBody>
                    <a:bodyPr/>
                    <a:lstStyle/>
                    <a:p>
                      <a:r>
                        <a:rPr lang="en-GB" sz="1700" b="0" dirty="0" smtClean="0">
                          <a:solidFill>
                            <a:schemeClr val="tx1">
                              <a:lumMod val="85000"/>
                              <a:lumOff val="15000"/>
                            </a:schemeClr>
                          </a:solidFill>
                        </a:rPr>
                        <a:t>New Work Items</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a:solidFill>
                            <a:schemeClr val="tx1"/>
                          </a:solidFill>
                          <a:latin typeface="+mn-lt"/>
                          <a:ea typeface="+mn-ea"/>
                          <a:cs typeface="+mn-cs"/>
                        </a:rPr>
                        <a:t>5</a:t>
                      </a:r>
                    </a:p>
                  </a:txBody>
                  <a:tcPr marL="90005" marR="90005" marT="46787" marB="46787" anchor="ctr"/>
                </a:tc>
                <a:tc>
                  <a:txBody>
                    <a:bodyPr/>
                    <a:lstStyle/>
                    <a:p>
                      <a:pPr algn="r" fontAlgn="b"/>
                      <a:r>
                        <a:rPr lang="en-GB" sz="1700" b="0" kern="1200" dirty="0" smtClean="0">
                          <a:solidFill>
                            <a:schemeClr val="tx1"/>
                          </a:solidFill>
                          <a:latin typeface="+mn-lt"/>
                          <a:ea typeface="+mn-ea"/>
                          <a:cs typeface="+mn-cs"/>
                        </a:rPr>
                        <a:t>4</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3</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2</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352652">
                <a:tc>
                  <a:txBody>
                    <a:bodyPr/>
                    <a:lstStyle/>
                    <a:p>
                      <a:r>
                        <a:rPr lang="en-GB" sz="1700" b="0" dirty="0" smtClean="0">
                          <a:solidFill>
                            <a:schemeClr val="tx1">
                              <a:lumMod val="85000"/>
                              <a:lumOff val="15000"/>
                            </a:schemeClr>
                          </a:solidFill>
                        </a:rPr>
                        <a:t>Revised WID/SID</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a:solidFill>
                            <a:schemeClr val="tx1"/>
                          </a:solidFill>
                          <a:latin typeface="+mn-lt"/>
                          <a:ea typeface="+mn-ea"/>
                          <a:cs typeface="+mn-cs"/>
                        </a:rPr>
                        <a:t>2</a:t>
                      </a:r>
                    </a:p>
                  </a:txBody>
                  <a:tcPr marL="90005" marR="90005" marT="46787" marB="46787" anchor="ctr"/>
                </a:tc>
                <a:tc>
                  <a:txBody>
                    <a:bodyPr/>
                    <a:lstStyle/>
                    <a:p>
                      <a:pPr algn="r" fontAlgn="b"/>
                      <a:r>
                        <a:rPr lang="en-GB" sz="1700" b="0" kern="1200" dirty="0" smtClean="0">
                          <a:solidFill>
                            <a:schemeClr val="tx1"/>
                          </a:solidFill>
                          <a:latin typeface="+mn-lt"/>
                          <a:ea typeface="+mn-ea"/>
                          <a:cs typeface="+mn-cs"/>
                        </a:rPr>
                        <a:t>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2</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1</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352652">
                <a:tc>
                  <a:txBody>
                    <a:bodyPr/>
                    <a:lstStyle/>
                    <a:p>
                      <a:r>
                        <a:rPr lang="en-GB" sz="1700" b="0" dirty="0" smtClean="0">
                          <a:solidFill>
                            <a:schemeClr val="tx1">
                              <a:lumMod val="85000"/>
                              <a:lumOff val="15000"/>
                            </a:schemeClr>
                          </a:solidFill>
                        </a:rPr>
                        <a:t>TR/TS</a:t>
                      </a:r>
                      <a:r>
                        <a:rPr lang="en-GB" sz="1700" b="0" baseline="0" dirty="0" smtClean="0">
                          <a:solidFill>
                            <a:schemeClr val="tx1">
                              <a:lumMod val="85000"/>
                              <a:lumOff val="15000"/>
                            </a:schemeClr>
                          </a:solidFill>
                        </a:rPr>
                        <a:t> for Information</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a:solidFill>
                            <a:schemeClr val="tx1"/>
                          </a:solidFill>
                          <a:latin typeface="+mn-lt"/>
                          <a:ea typeface="+mn-ea"/>
                          <a:cs typeface="+mn-cs"/>
                        </a:rPr>
                        <a:t>2</a:t>
                      </a:r>
                    </a:p>
                  </a:txBody>
                  <a:tcPr marL="90005" marR="90005" marT="46787" marB="46787" anchor="ctr"/>
                </a:tc>
                <a:tc>
                  <a:txBody>
                    <a:bodyPr/>
                    <a:lstStyle/>
                    <a:p>
                      <a:pPr algn="r" fontAlgn="b"/>
                      <a:r>
                        <a:rPr lang="en-GB" sz="1700" b="0" kern="1200" dirty="0" smtClean="0">
                          <a:solidFill>
                            <a:schemeClr val="tx1"/>
                          </a:solidFill>
                          <a:latin typeface="+mn-lt"/>
                          <a:ea typeface="+mn-ea"/>
                          <a:cs typeface="+mn-cs"/>
                        </a:rPr>
                        <a:t>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0</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3526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700" b="0" dirty="0" smtClean="0">
                          <a:solidFill>
                            <a:schemeClr val="tx1">
                              <a:lumMod val="85000"/>
                              <a:lumOff val="15000"/>
                            </a:schemeClr>
                          </a:solidFill>
                        </a:rPr>
                        <a:t>TR/TS</a:t>
                      </a:r>
                      <a:r>
                        <a:rPr lang="en-GB" sz="1700" b="0" baseline="0" dirty="0" smtClean="0">
                          <a:solidFill>
                            <a:schemeClr val="tx1">
                              <a:lumMod val="85000"/>
                              <a:lumOff val="15000"/>
                            </a:schemeClr>
                          </a:solidFill>
                        </a:rPr>
                        <a:t> for Approval</a:t>
                      </a:r>
                      <a:endParaRPr lang="en-GB" sz="1700" b="0" dirty="0" smtClean="0">
                        <a:solidFill>
                          <a:schemeClr val="tx1">
                            <a:lumMod val="85000"/>
                            <a:lumOff val="15000"/>
                          </a:schemeClr>
                        </a:solidFill>
                      </a:endParaRPr>
                    </a:p>
                  </a:txBody>
                  <a:tcPr marL="91451" marR="91451" marT="45695" marB="45695"/>
                </a:tc>
                <a:tc>
                  <a:txBody>
                    <a:bodyPr/>
                    <a:lstStyle/>
                    <a:p>
                      <a:pPr algn="r" fontAlgn="b"/>
                      <a:r>
                        <a:rPr lang="en-GB" sz="1700" b="0" kern="1200" dirty="0">
                          <a:solidFill>
                            <a:schemeClr val="tx1"/>
                          </a:solidFill>
                          <a:latin typeface="+mn-lt"/>
                          <a:ea typeface="+mn-ea"/>
                          <a:cs typeface="+mn-cs"/>
                        </a:rPr>
                        <a:t>1</a:t>
                      </a:r>
                    </a:p>
                  </a:txBody>
                  <a:tcPr marL="90005" marR="90005" marT="46787" marB="46787" anchor="ctr"/>
                </a:tc>
                <a:tc>
                  <a:txBody>
                    <a:bodyPr/>
                    <a:lstStyle/>
                    <a:p>
                      <a:pPr algn="r" fontAlgn="b"/>
                      <a:r>
                        <a:rPr lang="en-GB" sz="1700" b="0" kern="1200" dirty="0" smtClean="0">
                          <a:solidFill>
                            <a:schemeClr val="tx1"/>
                          </a:solidFill>
                          <a:latin typeface="+mn-lt"/>
                          <a:ea typeface="+mn-ea"/>
                          <a:cs typeface="+mn-cs"/>
                        </a:rPr>
                        <a:t>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2</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0</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352652">
                <a:tc>
                  <a:txBody>
                    <a:bodyPr/>
                    <a:lstStyle/>
                    <a:p>
                      <a:r>
                        <a:rPr lang="en-GB" sz="1700" b="0" dirty="0" smtClean="0">
                          <a:solidFill>
                            <a:schemeClr val="tx1">
                              <a:lumMod val="85000"/>
                              <a:lumOff val="15000"/>
                            </a:schemeClr>
                          </a:solidFill>
                        </a:rPr>
                        <a:t>Meeting time</a:t>
                      </a:r>
                      <a:r>
                        <a:rPr lang="en-GB" sz="1700" b="0" baseline="0" dirty="0">
                          <a:solidFill>
                            <a:schemeClr val="tx1">
                              <a:lumMod val="85000"/>
                              <a:lumOff val="15000"/>
                            </a:schemeClr>
                          </a:solidFill>
                        </a:rPr>
                        <a:t> </a:t>
                      </a:r>
                      <a:r>
                        <a:rPr lang="en-GB" sz="1700" b="0" baseline="0" dirty="0" smtClean="0">
                          <a:solidFill>
                            <a:schemeClr val="tx1">
                              <a:lumMod val="85000"/>
                              <a:lumOff val="15000"/>
                            </a:schemeClr>
                          </a:solidFill>
                        </a:rPr>
                        <a:t>(hours)</a:t>
                      </a:r>
                      <a:endParaRPr lang="en-GB" sz="1700" b="0" dirty="0" smtClean="0">
                        <a:solidFill>
                          <a:schemeClr val="tx1">
                            <a:lumMod val="85000"/>
                            <a:lumOff val="15000"/>
                          </a:schemeClr>
                        </a:solidFill>
                      </a:endParaRPr>
                    </a:p>
                  </a:txBody>
                  <a:tcPr marL="91451" marR="91451" marT="45695" marB="45695"/>
                </a:tc>
                <a:tc>
                  <a:txBody>
                    <a:bodyPr/>
                    <a:lstStyle/>
                    <a:p>
                      <a:pPr algn="r" fontAlgn="b"/>
                      <a:r>
                        <a:rPr lang="en-GB" sz="1700" b="0" kern="1200" dirty="0">
                          <a:solidFill>
                            <a:schemeClr val="tx1"/>
                          </a:solidFill>
                          <a:latin typeface="+mn-lt"/>
                          <a:ea typeface="+mn-ea"/>
                          <a:cs typeface="+mn-cs"/>
                        </a:rPr>
                        <a:t>44.5</a:t>
                      </a:r>
                    </a:p>
                  </a:txBody>
                  <a:tcPr marL="90005" marR="90005" marT="46787" marB="46787" anchor="ctr"/>
                </a:tc>
                <a:tc>
                  <a:txBody>
                    <a:bodyPr/>
                    <a:lstStyle/>
                    <a:p>
                      <a:pPr algn="r" fontAlgn="b"/>
                      <a:r>
                        <a:rPr lang="en-GB" sz="1700" b="0" kern="1200" dirty="0">
                          <a:solidFill>
                            <a:schemeClr val="tx1"/>
                          </a:solidFill>
                          <a:latin typeface="+mn-lt"/>
                          <a:ea typeface="+mn-ea"/>
                          <a:cs typeface="+mn-cs"/>
                        </a:rPr>
                        <a:t>57.5</a:t>
                      </a:r>
                    </a:p>
                  </a:txBody>
                  <a:tcPr marL="91445" marR="91445" anchor="ctr"/>
                </a:tc>
                <a:tc>
                  <a:txBody>
                    <a:bodyPr/>
                    <a:lstStyle/>
                    <a:p>
                      <a:pPr algn="r" fontAlgn="b"/>
                      <a:r>
                        <a:rPr lang="en-GB" sz="1700" b="0" kern="1200" dirty="0">
                          <a:solidFill>
                            <a:schemeClr val="tx1"/>
                          </a:solidFill>
                          <a:latin typeface="+mn-lt"/>
                          <a:ea typeface="+mn-ea"/>
                          <a:cs typeface="+mn-cs"/>
                        </a:rPr>
                        <a:t>62</a:t>
                      </a:r>
                    </a:p>
                  </a:txBody>
                  <a:tcPr marL="91445" marR="91445" anchor="ctr"/>
                </a:tc>
                <a:tc>
                  <a:txBody>
                    <a:bodyPr/>
                    <a:lstStyle/>
                    <a:p>
                      <a:pPr algn="r" fontAlgn="b"/>
                      <a:r>
                        <a:rPr lang="en-GB" sz="1700" b="0" kern="1200" dirty="0" smtClean="0">
                          <a:solidFill>
                            <a:schemeClr val="tx1"/>
                          </a:solidFill>
                          <a:latin typeface="+mn-lt"/>
                          <a:ea typeface="+mn-ea"/>
                          <a:cs typeface="+mn-cs"/>
                        </a:rPr>
                        <a:t>57.5</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22</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40</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bl>
          </a:graphicData>
        </a:graphic>
      </p:graphicFrame>
      <p:sp>
        <p:nvSpPr>
          <p:cNvPr id="5" name="TextBox 4"/>
          <p:cNvSpPr txBox="1"/>
          <p:nvPr/>
        </p:nvSpPr>
        <p:spPr>
          <a:xfrm>
            <a:off x="522288" y="6056313"/>
            <a:ext cx="8256587" cy="307975"/>
          </a:xfrm>
          <a:prstGeom prst="rect">
            <a:avLst/>
          </a:prstGeom>
          <a:noFill/>
        </p:spPr>
        <p:txBody>
          <a:bodyPr>
            <a:spAutoFit/>
          </a:bodyPr>
          <a:lstStyle/>
          <a:p>
            <a:pPr>
              <a:defRPr/>
            </a:pPr>
            <a:r>
              <a:rPr lang="en-GB" sz="1400" dirty="0">
                <a:solidFill>
                  <a:schemeClr val="accent3">
                    <a:lumMod val="50000"/>
                  </a:schemeClr>
                </a:solidFill>
                <a:latin typeface="+mn-lt"/>
                <a:cs typeface="+mn-cs"/>
              </a:rPr>
              <a:t>* Includes docs &amp; time of more than one meeting. Delegate count is for meeting with highest attendance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1"/>
          <p:cNvSpPr>
            <a:spLocks noGrp="1"/>
          </p:cNvSpPr>
          <p:nvPr>
            <p:ph type="title"/>
          </p:nvPr>
        </p:nvSpPr>
        <p:spPr/>
        <p:txBody>
          <a:bodyPr/>
          <a:lstStyle/>
          <a:p>
            <a:r>
              <a:rPr lang="en-GB" smtClean="0"/>
              <a:t>Documents per quarter</a:t>
            </a:r>
          </a:p>
        </p:txBody>
      </p:sp>
      <p:sp>
        <p:nvSpPr>
          <p:cNvPr id="12" name="TextBox 11"/>
          <p:cNvSpPr txBox="1"/>
          <p:nvPr/>
        </p:nvSpPr>
        <p:spPr>
          <a:xfrm>
            <a:off x="4867275" y="5938838"/>
            <a:ext cx="3684588" cy="338137"/>
          </a:xfrm>
          <a:prstGeom prst="rect">
            <a:avLst/>
          </a:prstGeom>
          <a:noFill/>
        </p:spPr>
        <p:txBody>
          <a:bodyPr>
            <a:spAutoFit/>
          </a:bodyPr>
          <a:lstStyle/>
          <a:p>
            <a:pPr>
              <a:defRPr/>
            </a:pPr>
            <a:r>
              <a:rPr lang="en-GB" sz="1600" dirty="0">
                <a:solidFill>
                  <a:schemeClr val="accent3">
                    <a:lumMod val="50000"/>
                  </a:schemeClr>
                </a:solidFill>
                <a:latin typeface="+mn-lt"/>
                <a:cs typeface="+mn-cs"/>
              </a:rPr>
              <a:t>* Includes docs of more than one meeting</a:t>
            </a:r>
          </a:p>
        </p:txBody>
      </p:sp>
      <p:pic>
        <p:nvPicPr>
          <p:cNvPr id="7173" name="Picture 5"/>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91886" y="1242358"/>
            <a:ext cx="8399417" cy="4696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1"/>
          <p:cNvSpPr>
            <a:spLocks noGrp="1"/>
          </p:cNvSpPr>
          <p:nvPr>
            <p:ph type="title"/>
          </p:nvPr>
        </p:nvSpPr>
        <p:spPr/>
        <p:txBody>
          <a:bodyPr/>
          <a:lstStyle/>
          <a:p>
            <a:r>
              <a:rPr lang="en-GB" smtClean="0"/>
              <a:t>Meeting time usage [hours]</a:t>
            </a:r>
          </a:p>
        </p:txBody>
      </p:sp>
      <p:sp>
        <p:nvSpPr>
          <p:cNvPr id="10" name="TextBox 9"/>
          <p:cNvSpPr txBox="1"/>
          <p:nvPr/>
        </p:nvSpPr>
        <p:spPr>
          <a:xfrm>
            <a:off x="106363" y="6051550"/>
            <a:ext cx="6629400" cy="338138"/>
          </a:xfrm>
          <a:prstGeom prst="rect">
            <a:avLst/>
          </a:prstGeom>
          <a:noFill/>
        </p:spPr>
        <p:txBody>
          <a:bodyPr>
            <a:spAutoFit/>
          </a:bodyPr>
          <a:lstStyle/>
          <a:p>
            <a:pPr>
              <a:defRPr/>
            </a:pPr>
            <a:r>
              <a:rPr lang="en-GB" sz="1600" dirty="0">
                <a:solidFill>
                  <a:schemeClr val="accent3">
                    <a:lumMod val="50000"/>
                  </a:schemeClr>
                </a:solidFill>
                <a:latin typeface="+mn-lt"/>
                <a:cs typeface="+mn-cs"/>
              </a:rPr>
              <a:t>Note: Work Items with usage of 1 hour or less not shown</a:t>
            </a:r>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13508" y="1335906"/>
            <a:ext cx="8593837" cy="4715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smtClean="0"/>
              <a:t>Meeting Calendar</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567238572"/>
              </p:ext>
            </p:extLst>
          </p:nvPr>
        </p:nvGraphicFramePr>
        <p:xfrm>
          <a:off x="457200" y="1600200"/>
          <a:ext cx="7794626" cy="3336129"/>
        </p:xfrm>
        <a:graphic>
          <a:graphicData uri="http://schemas.openxmlformats.org/drawingml/2006/table">
            <a:tbl>
              <a:tblPr firstRow="1" bandRow="1">
                <a:tableStyleId>{8799B23B-EC83-4686-B30A-512413B5E67A}</a:tableStyleId>
              </a:tblPr>
              <a:tblGrid>
                <a:gridCol w="2230233"/>
                <a:gridCol w="2071844"/>
                <a:gridCol w="3492549"/>
              </a:tblGrid>
              <a:tr h="370681">
                <a:tc>
                  <a:txBody>
                    <a:bodyPr/>
                    <a:lstStyle/>
                    <a:p>
                      <a:r>
                        <a:rPr lang="en-GB" sz="1800" dirty="0" smtClean="0">
                          <a:solidFill>
                            <a:schemeClr val="accent3">
                              <a:lumMod val="50000"/>
                            </a:schemeClr>
                          </a:solidFill>
                        </a:rPr>
                        <a:t>Meeting</a:t>
                      </a:r>
                      <a:endParaRPr lang="en-GB" sz="1800" b="1" dirty="0">
                        <a:solidFill>
                          <a:schemeClr val="accent3">
                            <a:lumMod val="50000"/>
                          </a:schemeClr>
                        </a:solidFill>
                      </a:endParaRPr>
                    </a:p>
                  </a:txBody>
                  <a:tcPr marL="91427" marR="91427" marT="45700" marB="45700"/>
                </a:tc>
                <a:tc>
                  <a:txBody>
                    <a:bodyPr/>
                    <a:lstStyle/>
                    <a:p>
                      <a:r>
                        <a:rPr lang="en-GB" sz="1800" dirty="0" smtClean="0">
                          <a:solidFill>
                            <a:schemeClr val="accent3">
                              <a:lumMod val="50000"/>
                            </a:schemeClr>
                          </a:solidFill>
                        </a:rPr>
                        <a:t>Date</a:t>
                      </a:r>
                      <a:endParaRPr lang="en-GB" sz="1800" b="1" dirty="0">
                        <a:solidFill>
                          <a:schemeClr val="accent3">
                            <a:lumMod val="50000"/>
                          </a:schemeClr>
                        </a:solidFill>
                      </a:endParaRPr>
                    </a:p>
                  </a:txBody>
                  <a:tcPr marL="91427" marR="91427" marT="45700" marB="45700"/>
                </a:tc>
                <a:tc>
                  <a:txBody>
                    <a:bodyPr/>
                    <a:lstStyle/>
                    <a:p>
                      <a:r>
                        <a:rPr lang="en-GB" sz="1800" dirty="0" smtClean="0">
                          <a:solidFill>
                            <a:schemeClr val="accent3">
                              <a:lumMod val="50000"/>
                            </a:schemeClr>
                          </a:solidFill>
                        </a:rPr>
                        <a:t>Location</a:t>
                      </a:r>
                      <a:endParaRPr lang="en-GB" sz="1800" b="1" dirty="0">
                        <a:solidFill>
                          <a:schemeClr val="accent3">
                            <a:lumMod val="50000"/>
                          </a:schemeClr>
                        </a:solidFill>
                      </a:endParaRPr>
                    </a:p>
                  </a:txBody>
                  <a:tcPr marL="91427" marR="91427" marT="45700" marB="45700"/>
                </a:tc>
              </a:tr>
              <a:tr h="370681">
                <a:tc>
                  <a:txBody>
                    <a:bodyPr/>
                    <a:lstStyle/>
                    <a:p>
                      <a:pPr>
                        <a:lnSpc>
                          <a:spcPct val="115000"/>
                        </a:lnSpc>
                        <a:spcAft>
                          <a:spcPts val="0"/>
                        </a:spcAft>
                      </a:pPr>
                      <a:r>
                        <a:rPr lang="en-GB" sz="1800" b="1" kern="1200" dirty="0">
                          <a:solidFill>
                            <a:schemeClr val="accent3">
                              <a:lumMod val="50000"/>
                            </a:schemeClr>
                          </a:solidFill>
                        </a:rPr>
                        <a:t>SA1#65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a:solidFill>
                            <a:schemeClr val="accent3">
                              <a:lumMod val="50000"/>
                            </a:schemeClr>
                          </a:solidFill>
                        </a:rPr>
                        <a:t>20 – 24 Jan 2014</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rPr>
                        <a:t>Taipei,</a:t>
                      </a:r>
                      <a:r>
                        <a:rPr lang="en-GB" sz="1800" b="1" kern="1200" baseline="0" dirty="0" smtClean="0">
                          <a:solidFill>
                            <a:schemeClr val="accent3">
                              <a:lumMod val="50000"/>
                            </a:schemeClr>
                          </a:solidFill>
                        </a:rPr>
                        <a:t> </a:t>
                      </a:r>
                      <a:r>
                        <a:rPr lang="en-GB" sz="1800" b="1" kern="1200" dirty="0" smtClean="0">
                          <a:solidFill>
                            <a:schemeClr val="accent3">
                              <a:lumMod val="50000"/>
                            </a:schemeClr>
                          </a:solidFill>
                        </a:rPr>
                        <a:t>Taiwan</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a:solidFill>
                            <a:schemeClr val="accent3">
                              <a:lumMod val="50000"/>
                            </a:schemeClr>
                          </a:solidFill>
                        </a:rPr>
                        <a:t>SA1#66</a:t>
                      </a:r>
                      <a:endParaRPr lang="en-GB" sz="1800" b="1" kern="120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a:solidFill>
                            <a:schemeClr val="accent3">
                              <a:lumMod val="50000"/>
                            </a:schemeClr>
                          </a:solidFill>
                        </a:rPr>
                        <a:t>12 – 16 May 2014</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rPr>
                        <a:t>Sapporo, Japan </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de-DE" sz="1800" b="1" kern="1200">
                          <a:solidFill>
                            <a:schemeClr val="accent3">
                              <a:lumMod val="50000"/>
                            </a:schemeClr>
                          </a:solidFill>
                        </a:rPr>
                        <a:t>SA1#67</a:t>
                      </a:r>
                      <a:endParaRPr lang="en-GB" sz="1800" b="1" kern="120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de-DE" sz="1800" b="1" kern="1200" dirty="0">
                          <a:solidFill>
                            <a:schemeClr val="accent3">
                              <a:lumMod val="50000"/>
                            </a:schemeClr>
                          </a:solidFill>
                        </a:rPr>
                        <a:t>18 – 22 Aug 2014</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dirty="0" smtClean="0">
                          <a:solidFill>
                            <a:schemeClr val="accent3">
                              <a:lumMod val="50000"/>
                            </a:schemeClr>
                          </a:solidFill>
                        </a:rPr>
                        <a:t>Sophia </a:t>
                      </a:r>
                      <a:r>
                        <a:rPr lang="en-GB" sz="1800" b="1" dirty="0" err="1" smtClean="0">
                          <a:solidFill>
                            <a:schemeClr val="accent3">
                              <a:lumMod val="50000"/>
                            </a:schemeClr>
                          </a:solidFill>
                        </a:rPr>
                        <a:t>Antipolis</a:t>
                      </a:r>
                      <a:r>
                        <a:rPr lang="en-GB" sz="1800" b="1" dirty="0" smtClean="0">
                          <a:solidFill>
                            <a:schemeClr val="accent3">
                              <a:lumMod val="50000"/>
                            </a:schemeClr>
                          </a:solidFill>
                        </a:rPr>
                        <a:t>, France</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de-DE" sz="1800" b="1" kern="1200">
                          <a:solidFill>
                            <a:schemeClr val="accent3">
                              <a:lumMod val="50000"/>
                            </a:schemeClr>
                          </a:solidFill>
                        </a:rPr>
                        <a:t>SA1#68</a:t>
                      </a:r>
                      <a:endParaRPr lang="en-GB" sz="1800" b="1" kern="120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de-DE" sz="1800" b="1" kern="1200">
                          <a:solidFill>
                            <a:schemeClr val="accent3">
                              <a:lumMod val="50000"/>
                            </a:schemeClr>
                          </a:solidFill>
                        </a:rPr>
                        <a:t>17 – 21 Nov 2014</a:t>
                      </a:r>
                      <a:endParaRPr lang="en-GB" sz="1800" b="1" kern="120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de-DE" sz="1800" b="1" kern="1200" dirty="0" smtClean="0">
                          <a:solidFill>
                            <a:schemeClr val="accent3">
                              <a:lumMod val="50000"/>
                            </a:schemeClr>
                          </a:solidFill>
                        </a:rPr>
                        <a:t>San Francisco, CA, USA</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SA1#69</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02 – 06 Feb 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TBD</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SA1#70</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13 – 17 Apr 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TBD</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SA1#71</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17 – 21 Aug 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TBD</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SA1#72</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16 – 20 Nov 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TBD</a:t>
                      </a:r>
                      <a:endParaRPr lang="en-GB" sz="1800" b="1" kern="1200" dirty="0">
                        <a:solidFill>
                          <a:schemeClr val="accent3">
                            <a:lumMod val="50000"/>
                          </a:schemeClr>
                        </a:solidFill>
                        <a:latin typeface="+mn-lt"/>
                        <a:ea typeface="+mn-ea"/>
                        <a:cs typeface="+mn-cs"/>
                      </a:endParaRP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smtClean="0"/>
              <a:t>Previous SA1 reports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567479307"/>
              </p:ext>
            </p:extLst>
          </p:nvPr>
        </p:nvGraphicFramePr>
        <p:xfrm>
          <a:off x="457200" y="1600200"/>
          <a:ext cx="7794626" cy="3391494"/>
        </p:xfrm>
        <a:graphic>
          <a:graphicData uri="http://schemas.openxmlformats.org/drawingml/2006/table">
            <a:tbl>
              <a:tblPr firstRow="1" bandRow="1">
                <a:tableStyleId>{8799B23B-EC83-4686-B30A-512413B5E67A}</a:tableStyleId>
              </a:tblPr>
              <a:tblGrid>
                <a:gridCol w="2230233"/>
                <a:gridCol w="2071844"/>
                <a:gridCol w="3492549"/>
              </a:tblGrid>
              <a:tr h="370152">
                <a:tc>
                  <a:txBody>
                    <a:bodyPr/>
                    <a:lstStyle/>
                    <a:p>
                      <a:r>
                        <a:rPr lang="en-GB" sz="1800" dirty="0" smtClean="0">
                          <a:solidFill>
                            <a:schemeClr val="accent3">
                              <a:lumMod val="50000"/>
                            </a:schemeClr>
                          </a:solidFill>
                        </a:rPr>
                        <a:t>Meeting</a:t>
                      </a:r>
                      <a:endParaRPr lang="en-GB" sz="1800" b="1" dirty="0">
                        <a:solidFill>
                          <a:schemeClr val="accent3">
                            <a:lumMod val="50000"/>
                          </a:schemeClr>
                        </a:solidFill>
                      </a:endParaRPr>
                    </a:p>
                  </a:txBody>
                  <a:tcPr marL="91427" marR="91427" marT="45636" marB="45636"/>
                </a:tc>
                <a:tc>
                  <a:txBody>
                    <a:bodyPr/>
                    <a:lstStyle/>
                    <a:p>
                      <a:r>
                        <a:rPr lang="en-GB" sz="1800" dirty="0" smtClean="0">
                          <a:solidFill>
                            <a:schemeClr val="accent3">
                              <a:lumMod val="50000"/>
                            </a:schemeClr>
                          </a:solidFill>
                        </a:rPr>
                        <a:t>Location</a:t>
                      </a:r>
                      <a:endParaRPr lang="en-GB" sz="1800" b="1" dirty="0">
                        <a:solidFill>
                          <a:schemeClr val="accent3">
                            <a:lumMod val="50000"/>
                          </a:schemeClr>
                        </a:solidFill>
                      </a:endParaRPr>
                    </a:p>
                  </a:txBody>
                  <a:tcPr marL="91427" marR="91427" marT="45636" marB="45636"/>
                </a:tc>
                <a:tc>
                  <a:txBody>
                    <a:bodyPr/>
                    <a:lstStyle/>
                    <a:p>
                      <a:r>
                        <a:rPr lang="en-GB" sz="1800" b="1" dirty="0" err="1" smtClean="0">
                          <a:solidFill>
                            <a:schemeClr val="accent3">
                              <a:lumMod val="50000"/>
                            </a:schemeClr>
                          </a:solidFill>
                        </a:rPr>
                        <a:t>Tdoc</a:t>
                      </a:r>
                      <a:r>
                        <a:rPr lang="en-GB" sz="1800" b="1" dirty="0" smtClean="0">
                          <a:solidFill>
                            <a:schemeClr val="accent3">
                              <a:lumMod val="50000"/>
                            </a:schemeClr>
                          </a:solidFill>
                        </a:rPr>
                        <a:t> number/hyperlink</a:t>
                      </a:r>
                      <a:endParaRPr lang="en-GB" sz="1800" b="1" dirty="0">
                        <a:solidFill>
                          <a:schemeClr val="accent3">
                            <a:lumMod val="50000"/>
                          </a:schemeClr>
                        </a:solidFill>
                      </a:endParaRPr>
                    </a:p>
                  </a:txBody>
                  <a:tcPr marL="91427" marR="91427" marT="45636" marB="45636"/>
                </a:tc>
              </a:tr>
              <a:tr h="36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SA#61</a:t>
                      </a:r>
                    </a:p>
                  </a:txBody>
                  <a:tcPr marT="45699" marB="45699"/>
                </a:tc>
                <a:tc>
                  <a:txBody>
                    <a:bodyPr/>
                    <a:lstStyle/>
                    <a:p>
                      <a:r>
                        <a:rPr lang="en-GB" sz="1800" b="1" kern="1200" dirty="0" smtClean="0">
                          <a:solidFill>
                            <a:schemeClr val="accent3">
                              <a:lumMod val="50000"/>
                            </a:schemeClr>
                          </a:solidFill>
                          <a:latin typeface="+mn-lt"/>
                          <a:ea typeface="+mn-ea"/>
                          <a:cs typeface="+mn-cs"/>
                        </a:rPr>
                        <a:t>Porto</a:t>
                      </a:r>
                      <a:endParaRPr lang="en-GB" sz="1800" b="1" kern="1200" dirty="0">
                        <a:solidFill>
                          <a:schemeClr val="accent3">
                            <a:lumMod val="50000"/>
                          </a:schemeClr>
                        </a:solidFill>
                        <a:latin typeface="+mn-lt"/>
                        <a:ea typeface="+mn-ea"/>
                        <a:cs typeface="+mn-cs"/>
                      </a:endParaRPr>
                    </a:p>
                  </a:txBody>
                  <a:tcPr marT="45699" marB="45699"/>
                </a:tc>
                <a:tc>
                  <a:txBody>
                    <a:bodyPr/>
                    <a:lstStyle/>
                    <a:p>
                      <a:r>
                        <a:rPr lang="en-GB" sz="1800" b="1" u="sng" kern="1200" dirty="0" smtClean="0">
                          <a:solidFill>
                            <a:schemeClr val="tx1"/>
                          </a:solidFill>
                          <a:effectLst/>
                          <a:latin typeface="+mn-lt"/>
                          <a:ea typeface="+mn-ea"/>
                          <a:cs typeface="+mn-cs"/>
                          <a:hlinkClick r:id="rId3"/>
                        </a:rPr>
                        <a:t>SP-130409</a:t>
                      </a:r>
                      <a:endParaRPr lang="en-GB" sz="1800" b="1" kern="1200" dirty="0" smtClean="0">
                        <a:solidFill>
                          <a:schemeClr val="accent3">
                            <a:lumMod val="50000"/>
                          </a:schemeClr>
                        </a:solidFill>
                        <a:latin typeface="+mn-lt"/>
                        <a:ea typeface="+mn-ea"/>
                        <a:cs typeface="+mn-cs"/>
                      </a:endParaRPr>
                    </a:p>
                  </a:txBody>
                  <a:tcPr marT="45699" marB="45699"/>
                </a:tc>
              </a:tr>
              <a:tr h="36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SA#60</a:t>
                      </a:r>
                    </a:p>
                  </a:txBody>
                  <a:tcPr marT="45699" marB="45699"/>
                </a:tc>
                <a:tc>
                  <a:txBody>
                    <a:bodyPr/>
                    <a:lstStyle/>
                    <a:p>
                      <a:r>
                        <a:rPr lang="en-GB" sz="1800" b="1" kern="1200" dirty="0" smtClean="0">
                          <a:solidFill>
                            <a:schemeClr val="accent3">
                              <a:lumMod val="50000"/>
                            </a:schemeClr>
                          </a:solidFill>
                          <a:latin typeface="+mn-lt"/>
                          <a:ea typeface="+mn-ea"/>
                          <a:cs typeface="+mn-cs"/>
                        </a:rPr>
                        <a:t>Aruba</a:t>
                      </a:r>
                      <a:endParaRPr lang="en-GB" sz="1800" b="1" kern="1200" dirty="0">
                        <a:solidFill>
                          <a:schemeClr val="accent3">
                            <a:lumMod val="50000"/>
                          </a:schemeClr>
                        </a:solidFill>
                        <a:latin typeface="+mn-lt"/>
                        <a:ea typeface="+mn-ea"/>
                        <a:cs typeface="+mn-cs"/>
                      </a:endParaRPr>
                    </a:p>
                  </a:txBody>
                  <a:tcPr marT="45699" marB="45699"/>
                </a:tc>
                <a:tc>
                  <a:txBody>
                    <a:bodyPr/>
                    <a:lstStyle/>
                    <a:p>
                      <a:r>
                        <a:rPr lang="en-GB" sz="1800" b="1" u="sng" kern="1200" dirty="0" smtClean="0">
                          <a:solidFill>
                            <a:schemeClr val="tx1"/>
                          </a:solidFill>
                          <a:effectLst/>
                          <a:latin typeface="+mn-lt"/>
                          <a:ea typeface="+mn-ea"/>
                          <a:cs typeface="+mn-cs"/>
                          <a:hlinkClick r:id="rId4"/>
                        </a:rPr>
                        <a:t>SP-130193</a:t>
                      </a:r>
                      <a:endParaRPr lang="en-GB" sz="1800" b="1" kern="1200" dirty="0" smtClean="0">
                        <a:solidFill>
                          <a:schemeClr val="accent3">
                            <a:lumMod val="50000"/>
                          </a:schemeClr>
                        </a:solidFill>
                        <a:latin typeface="+mn-lt"/>
                        <a:ea typeface="+mn-ea"/>
                        <a:cs typeface="+mn-cs"/>
                      </a:endParaRPr>
                    </a:p>
                  </a:txBody>
                  <a:tcPr marT="45699" marB="45699"/>
                </a:tc>
              </a:tr>
              <a:tr h="36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SA#59</a:t>
                      </a:r>
                    </a:p>
                  </a:txBody>
                  <a:tcPr marT="45699" marB="45699"/>
                </a:tc>
                <a:tc>
                  <a:txBody>
                    <a:bodyPr/>
                    <a:lstStyle/>
                    <a:p>
                      <a:r>
                        <a:rPr lang="en-GB" sz="1800" b="1" kern="1200" dirty="0" smtClean="0">
                          <a:solidFill>
                            <a:schemeClr val="accent3">
                              <a:lumMod val="50000"/>
                            </a:schemeClr>
                          </a:solidFill>
                          <a:latin typeface="+mn-lt"/>
                          <a:ea typeface="+mn-ea"/>
                          <a:cs typeface="+mn-cs"/>
                        </a:rPr>
                        <a:t>Vienna</a:t>
                      </a:r>
                      <a:endParaRPr lang="en-GB" sz="1800" b="1" kern="1200" dirty="0">
                        <a:solidFill>
                          <a:schemeClr val="accent3">
                            <a:lumMod val="50000"/>
                          </a:schemeClr>
                        </a:solidFill>
                        <a:latin typeface="+mn-lt"/>
                        <a:ea typeface="+mn-ea"/>
                        <a:cs typeface="+mn-cs"/>
                      </a:endParaRPr>
                    </a:p>
                  </a:txBody>
                  <a:tcPr marT="45699" marB="45699"/>
                </a:tc>
                <a:tc>
                  <a:txBody>
                    <a:bodyPr/>
                    <a:lstStyle/>
                    <a:p>
                      <a:r>
                        <a:rPr lang="en-GB" sz="1800" b="1" u="sng" kern="1200" dirty="0" smtClean="0">
                          <a:solidFill>
                            <a:schemeClr val="tx1"/>
                          </a:solidFill>
                          <a:effectLst/>
                          <a:latin typeface="+mn-lt"/>
                          <a:ea typeface="+mn-ea"/>
                          <a:cs typeface="+mn-cs"/>
                          <a:hlinkClick r:id="rId5"/>
                        </a:rPr>
                        <a:t>SP-130103</a:t>
                      </a:r>
                      <a:endParaRPr lang="en-GB" sz="1800" b="1" kern="1200" dirty="0" smtClean="0">
                        <a:solidFill>
                          <a:schemeClr val="accent3">
                            <a:lumMod val="50000"/>
                          </a:schemeClr>
                        </a:solidFill>
                        <a:latin typeface="+mn-lt"/>
                        <a:ea typeface="+mn-ea"/>
                        <a:cs typeface="+mn-cs"/>
                      </a:endParaRPr>
                    </a:p>
                  </a:txBody>
                  <a:tcPr marT="45699" marB="45699"/>
                </a:tc>
              </a:tr>
              <a:tr h="370152">
                <a:tc>
                  <a:txBody>
                    <a:bodyPr/>
                    <a:lstStyle/>
                    <a:p>
                      <a:r>
                        <a:rPr lang="en-GB" sz="1800" b="1" dirty="0" smtClean="0">
                          <a:solidFill>
                            <a:schemeClr val="accent3">
                              <a:lumMod val="50000"/>
                            </a:schemeClr>
                          </a:solidFill>
                        </a:rPr>
                        <a:t>SA#58</a:t>
                      </a:r>
                      <a:endParaRPr lang="en-GB" sz="1800" b="1" dirty="0">
                        <a:solidFill>
                          <a:schemeClr val="accent3">
                            <a:lumMod val="50000"/>
                          </a:schemeClr>
                        </a:solidFill>
                      </a:endParaRPr>
                    </a:p>
                  </a:txBody>
                  <a:tcPr marT="45699" marB="45699"/>
                </a:tc>
                <a:tc>
                  <a:txBody>
                    <a:bodyPr/>
                    <a:lstStyle/>
                    <a:p>
                      <a:r>
                        <a:rPr lang="en-GB" sz="1800" b="1" dirty="0" smtClean="0">
                          <a:solidFill>
                            <a:schemeClr val="accent3">
                              <a:lumMod val="50000"/>
                            </a:schemeClr>
                          </a:solidFill>
                        </a:rPr>
                        <a:t>Barcelona</a:t>
                      </a:r>
                      <a:endParaRPr lang="en-GB" sz="1800" b="1" dirty="0">
                        <a:solidFill>
                          <a:schemeClr val="accent3">
                            <a:lumMod val="50000"/>
                          </a:schemeClr>
                        </a:solidFill>
                      </a:endParaRPr>
                    </a:p>
                  </a:txBody>
                  <a:tcPr marT="45699" marB="45699"/>
                </a:tc>
                <a:tc>
                  <a:txBody>
                    <a:bodyPr/>
                    <a:lstStyle/>
                    <a:p>
                      <a:r>
                        <a:rPr lang="en-GB" sz="1800" b="1" u="sng" kern="1200" dirty="0" smtClean="0">
                          <a:solidFill>
                            <a:schemeClr val="tx1"/>
                          </a:solidFill>
                          <a:effectLst/>
                          <a:latin typeface="+mn-lt"/>
                          <a:ea typeface="+mn-ea"/>
                          <a:cs typeface="+mn-cs"/>
                          <a:hlinkClick r:id="rId6"/>
                        </a:rPr>
                        <a:t>SP-120863</a:t>
                      </a:r>
                      <a:endParaRPr lang="en-GB" sz="1800" b="1" dirty="0">
                        <a:solidFill>
                          <a:schemeClr val="accent3">
                            <a:lumMod val="50000"/>
                          </a:schemeClr>
                        </a:solidFill>
                      </a:endParaRPr>
                    </a:p>
                  </a:txBody>
                  <a:tcPr marT="45699" marB="45699"/>
                </a:tc>
              </a:tr>
              <a:tr h="370152">
                <a:tc>
                  <a:txBody>
                    <a:bodyPr/>
                    <a:lstStyle/>
                    <a:p>
                      <a:r>
                        <a:rPr lang="en-GB" sz="1800" b="1" dirty="0" smtClean="0">
                          <a:solidFill>
                            <a:schemeClr val="accent3">
                              <a:lumMod val="50000"/>
                            </a:schemeClr>
                          </a:solidFill>
                        </a:rPr>
                        <a:t>SA#57</a:t>
                      </a:r>
                      <a:endParaRPr lang="en-GB" sz="1800" b="1" dirty="0">
                        <a:solidFill>
                          <a:schemeClr val="accent3">
                            <a:lumMod val="50000"/>
                          </a:schemeClr>
                        </a:solidFill>
                      </a:endParaRPr>
                    </a:p>
                  </a:txBody>
                  <a:tcPr marT="45699" marB="45699"/>
                </a:tc>
                <a:tc>
                  <a:txBody>
                    <a:bodyPr/>
                    <a:lstStyle/>
                    <a:p>
                      <a:r>
                        <a:rPr lang="en-GB" sz="1800" b="1" dirty="0" smtClean="0">
                          <a:solidFill>
                            <a:schemeClr val="accent3">
                              <a:lumMod val="50000"/>
                            </a:schemeClr>
                          </a:solidFill>
                        </a:rPr>
                        <a:t>Chicago</a:t>
                      </a:r>
                      <a:endParaRPr lang="en-GB" sz="1800" b="1" dirty="0">
                        <a:solidFill>
                          <a:schemeClr val="accent3">
                            <a:lumMod val="50000"/>
                          </a:schemeClr>
                        </a:solidFill>
                      </a:endParaRPr>
                    </a:p>
                  </a:txBody>
                  <a:tcPr marT="45699" marB="45699"/>
                </a:tc>
                <a:tc>
                  <a:txBody>
                    <a:bodyPr/>
                    <a:lstStyle/>
                    <a:p>
                      <a:r>
                        <a:rPr lang="en-GB" sz="1800" b="1" u="sng" kern="1200" dirty="0" smtClean="0">
                          <a:solidFill>
                            <a:schemeClr val="tx1"/>
                          </a:solidFill>
                          <a:effectLst/>
                          <a:latin typeface="+mn-lt"/>
                          <a:ea typeface="+mn-ea"/>
                          <a:cs typeface="+mn-cs"/>
                          <a:hlinkClick r:id="rId7"/>
                        </a:rPr>
                        <a:t>SP-120518</a:t>
                      </a:r>
                      <a:endParaRPr lang="en-GB" sz="1800" b="1" dirty="0">
                        <a:solidFill>
                          <a:schemeClr val="accent3">
                            <a:lumMod val="50000"/>
                          </a:schemeClr>
                        </a:solidFill>
                      </a:endParaRPr>
                    </a:p>
                  </a:txBody>
                  <a:tcPr marT="45699" marB="45699"/>
                </a:tc>
              </a:tr>
              <a:tr h="370152">
                <a:tc>
                  <a:txBody>
                    <a:bodyPr/>
                    <a:lstStyle/>
                    <a:p>
                      <a:r>
                        <a:rPr lang="en-GB" sz="1800" b="1" dirty="0" smtClean="0">
                          <a:solidFill>
                            <a:schemeClr val="accent3">
                              <a:lumMod val="50000"/>
                            </a:schemeClr>
                          </a:solidFill>
                        </a:rPr>
                        <a:t>SA#56</a:t>
                      </a:r>
                      <a:endParaRPr lang="en-GB" sz="1800" b="1" dirty="0">
                        <a:solidFill>
                          <a:schemeClr val="accent3">
                            <a:lumMod val="50000"/>
                          </a:schemeClr>
                        </a:solidFill>
                      </a:endParaRPr>
                    </a:p>
                  </a:txBody>
                  <a:tcPr marT="45699" marB="45699"/>
                </a:tc>
                <a:tc>
                  <a:txBody>
                    <a:bodyPr/>
                    <a:lstStyle/>
                    <a:p>
                      <a:r>
                        <a:rPr lang="en-GB" sz="1800" b="1" dirty="0" smtClean="0">
                          <a:solidFill>
                            <a:schemeClr val="accent3">
                              <a:lumMod val="50000"/>
                            </a:schemeClr>
                          </a:solidFill>
                        </a:rPr>
                        <a:t>Ljubljana</a:t>
                      </a:r>
                      <a:endParaRPr lang="en-GB" sz="1800" b="1" dirty="0">
                        <a:solidFill>
                          <a:schemeClr val="accent3">
                            <a:lumMod val="50000"/>
                          </a:schemeClr>
                        </a:solidFill>
                      </a:endParaRPr>
                    </a:p>
                  </a:txBody>
                  <a:tcPr marT="45699" marB="4569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u="sng" kern="1200" dirty="0" smtClean="0">
                          <a:solidFill>
                            <a:schemeClr val="tx1"/>
                          </a:solidFill>
                          <a:effectLst/>
                          <a:latin typeface="+mn-lt"/>
                          <a:ea typeface="+mn-ea"/>
                          <a:cs typeface="+mn-cs"/>
                          <a:hlinkClick r:id="rId8"/>
                        </a:rPr>
                        <a:t>SP-120283</a:t>
                      </a:r>
                      <a:endParaRPr lang="en-GB" sz="1800" b="1" dirty="0" smtClean="0">
                        <a:solidFill>
                          <a:schemeClr val="accent3">
                            <a:lumMod val="50000"/>
                          </a:schemeClr>
                        </a:solidFill>
                      </a:endParaRPr>
                    </a:p>
                  </a:txBody>
                  <a:tcPr marT="45699" marB="45699"/>
                </a:tc>
              </a:tr>
              <a:tr h="406866">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SA#55</a:t>
                      </a:r>
                      <a:endParaRPr lang="en-GB" sz="1800" b="1" kern="1200" dirty="0">
                        <a:solidFill>
                          <a:schemeClr val="accent3">
                            <a:lumMod val="50000"/>
                          </a:schemeClr>
                        </a:solidFill>
                        <a:latin typeface="+mn-lt"/>
                        <a:ea typeface="+mn-ea"/>
                        <a:cs typeface="+mn-cs"/>
                      </a:endParaRPr>
                    </a:p>
                  </a:txBody>
                  <a:tcPr marT="45699" marB="45699"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Xiamen</a:t>
                      </a:r>
                      <a:endParaRPr lang="en-GB" sz="1800" b="1" kern="1200" dirty="0">
                        <a:solidFill>
                          <a:schemeClr val="accent3">
                            <a:lumMod val="50000"/>
                          </a:schemeClr>
                        </a:solidFill>
                        <a:latin typeface="+mn-lt"/>
                        <a:ea typeface="+mn-ea"/>
                        <a:cs typeface="+mn-cs"/>
                      </a:endParaRPr>
                    </a:p>
                  </a:txBody>
                  <a:tcPr marT="45699" marB="45699" anchor="ctr"/>
                </a:tc>
                <a:tc>
                  <a:txBody>
                    <a:bodyPr/>
                    <a:lstStyle/>
                    <a:p>
                      <a:pPr>
                        <a:lnSpc>
                          <a:spcPct val="115000"/>
                        </a:lnSpc>
                        <a:spcAft>
                          <a:spcPts val="0"/>
                        </a:spcAft>
                      </a:pPr>
                      <a:r>
                        <a:rPr lang="en-GB" sz="1800" b="1" u="sng" kern="1200" dirty="0" smtClean="0">
                          <a:solidFill>
                            <a:schemeClr val="tx1"/>
                          </a:solidFill>
                          <a:effectLst/>
                          <a:latin typeface="+mn-lt"/>
                          <a:ea typeface="+mn-ea"/>
                          <a:cs typeface="+mn-cs"/>
                          <a:hlinkClick r:id="rId9"/>
                        </a:rPr>
                        <a:t>SP-120100</a:t>
                      </a:r>
                      <a:endParaRPr lang="en-GB" sz="1800" b="1" kern="1200" dirty="0">
                        <a:solidFill>
                          <a:schemeClr val="accent3">
                            <a:lumMod val="50000"/>
                          </a:schemeClr>
                        </a:solidFill>
                        <a:latin typeface="+mn-lt"/>
                        <a:ea typeface="+mn-ea"/>
                        <a:cs typeface="+mn-cs"/>
                      </a:endParaRPr>
                    </a:p>
                  </a:txBody>
                  <a:tcPr marT="45699" marB="45699" anchor="ctr"/>
                </a:tc>
              </a:tr>
              <a:tr h="406866">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SA#54</a:t>
                      </a:r>
                      <a:endParaRPr lang="en-GB" sz="1800" b="1" kern="1200" dirty="0">
                        <a:solidFill>
                          <a:schemeClr val="accent3">
                            <a:lumMod val="50000"/>
                          </a:schemeClr>
                        </a:solidFill>
                        <a:latin typeface="+mn-lt"/>
                        <a:ea typeface="+mn-ea"/>
                        <a:cs typeface="+mn-cs"/>
                      </a:endParaRPr>
                    </a:p>
                  </a:txBody>
                  <a:tcPr marT="45699" marB="45699"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Berlin</a:t>
                      </a:r>
                      <a:endParaRPr lang="en-GB" sz="1800" b="1" kern="1200" dirty="0">
                        <a:solidFill>
                          <a:schemeClr val="accent3">
                            <a:lumMod val="50000"/>
                          </a:schemeClr>
                        </a:solidFill>
                        <a:latin typeface="+mn-lt"/>
                        <a:ea typeface="+mn-ea"/>
                        <a:cs typeface="+mn-cs"/>
                      </a:endParaRPr>
                    </a:p>
                  </a:txBody>
                  <a:tcPr marT="45699" marB="45699" anchor="ctr"/>
                </a:tc>
                <a:tc>
                  <a:txBody>
                    <a:bodyPr/>
                    <a:lstStyle/>
                    <a:p>
                      <a:pPr>
                        <a:lnSpc>
                          <a:spcPct val="115000"/>
                        </a:lnSpc>
                        <a:spcAft>
                          <a:spcPts val="0"/>
                        </a:spcAft>
                      </a:pPr>
                      <a:r>
                        <a:rPr lang="en-GB" sz="1800" b="1" kern="1200" dirty="0" smtClean="0">
                          <a:solidFill>
                            <a:schemeClr val="tx1"/>
                          </a:solidFill>
                          <a:effectLst/>
                          <a:latin typeface="+mn-lt"/>
                          <a:ea typeface="+mn-ea"/>
                          <a:cs typeface="+mn-cs"/>
                          <a:hlinkClick r:id="rId10"/>
                        </a:rPr>
                        <a:t>SP-110805</a:t>
                      </a:r>
                      <a:endParaRPr lang="en-GB" sz="1800" b="1" kern="1200" dirty="0">
                        <a:solidFill>
                          <a:schemeClr val="accent3">
                            <a:lumMod val="50000"/>
                          </a:schemeClr>
                        </a:solidFill>
                        <a:latin typeface="+mn-lt"/>
                        <a:ea typeface="+mn-ea"/>
                        <a:cs typeface="+mn-cs"/>
                      </a:endParaRPr>
                    </a:p>
                  </a:txBody>
                  <a:tcPr marT="45699" marB="45699" anchor="ctr"/>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2295</Words>
  <Application>Microsoft Office PowerPoint</Application>
  <PresentationFormat>On-screen Show (4:3)</PresentationFormat>
  <Paragraphs>634</Paragraphs>
  <Slides>34</Slides>
  <Notes>33</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    SA1 Report to TSG SA#62 SP-130591 </vt:lpstr>
      <vt:lpstr>General information and statistics</vt:lpstr>
      <vt:lpstr>SA1 Officials</vt:lpstr>
      <vt:lpstr>Meetings</vt:lpstr>
      <vt:lpstr>Statistics</vt:lpstr>
      <vt:lpstr>Documents per quarter</vt:lpstr>
      <vt:lpstr>Meeting time usage [hours]</vt:lpstr>
      <vt:lpstr>Meeting Calendar</vt:lpstr>
      <vt:lpstr>Previous SA1 reports</vt:lpstr>
      <vt:lpstr>Work Summary</vt:lpstr>
      <vt:lpstr>Work Summary: Alignment with Stage 2/3 and Rel-12 and earlier corrections</vt:lpstr>
      <vt:lpstr>Correction for Rel-11</vt:lpstr>
      <vt:lpstr>Alignment with Stage 2 for Rel-12</vt:lpstr>
      <vt:lpstr>Work Summary: Rel-12 “leftover” requirements – consideration for Rel-13</vt:lpstr>
      <vt:lpstr>Overview: Rel-12 “leftover” requirements considered for Rel-13</vt:lpstr>
      <vt:lpstr>Rel-13: SRMMTC</vt:lpstr>
      <vt:lpstr>Work Summary: Stage 1 Rel-13 Work Items</vt:lpstr>
      <vt:lpstr>Overview: Stage 1 Rel-13 Work Items</vt:lpstr>
      <vt:lpstr>Rel-13: RSE</vt:lpstr>
      <vt:lpstr>Rel-13: SEES</vt:lpstr>
      <vt:lpstr>Rel-13: MCPTToLTE</vt:lpstr>
      <vt:lpstr>Work Summary: Study Items</vt:lpstr>
      <vt:lpstr>Overview: Study Items</vt:lpstr>
      <vt:lpstr>FS_ACDC</vt:lpstr>
      <vt:lpstr>FS_REOPS</vt:lpstr>
      <vt:lpstr>FS_MAPN</vt:lpstr>
      <vt:lpstr>FS_CSIPTO</vt:lpstr>
      <vt:lpstr>FS_eICBD</vt:lpstr>
      <vt:lpstr>FS_FMSS</vt:lpstr>
      <vt:lpstr>FS_ECIP</vt:lpstr>
      <vt:lpstr>FS_MBSP</vt:lpstr>
      <vt:lpstr>Action Items from SA: None</vt:lpstr>
      <vt:lpstr>Question to SA:  Rel-13 Stage 1 freeze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SA1 Report to TSG SA#60 SP-130xxx</dc:title>
  <dc:creator>Mustapha, Mona, Vodafone Group</dc:creator>
  <cp:lastModifiedBy>Mona</cp:lastModifiedBy>
  <cp:revision>1379</cp:revision>
  <dcterms:created xsi:type="dcterms:W3CDTF">2008-08-30T09:32:10Z</dcterms:created>
  <dcterms:modified xsi:type="dcterms:W3CDTF">2013-12-03T16:30:24Z</dcterms:modified>
</cp:coreProperties>
</file>