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705" r:id="rId3"/>
    <p:sldId id="706" r:id="rId4"/>
    <p:sldId id="707" r:id="rId5"/>
    <p:sldId id="708" r:id="rId6"/>
    <p:sldId id="614" r:id="rId7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09" d="100"/>
          <a:sy n="109" d="100"/>
        </p:scale>
        <p:origin x="-91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7BE626B-74EF-44F2-BA31-DABB70397FC7}" type="datetime1">
              <a:rPr lang="en-US"/>
              <a:pPr>
                <a:defRPr/>
              </a:pPr>
              <a:t>11/9/2012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495BA0D-76B4-4E21-9E74-A51BD6A40C6F}" type="slidenum">
              <a:rPr lang="en-GB"/>
              <a:pPr>
                <a:defRPr/>
              </a:pPr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744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6C29F31-FAC3-461B-924B-D7A14B644AEE}" type="datetime1">
              <a:rPr lang="en-US"/>
              <a:pPr>
                <a:defRPr/>
              </a:pPr>
              <a:t>11/9/2012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A50B4B-218E-4ED6-86BE-F0FC6B224706}" type="slidenum">
              <a:rPr lang="en-GB"/>
              <a:pPr>
                <a:defRPr/>
              </a:pPr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7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3FA682-7E41-4FD7-8462-93FF9CE01567}" type="slidenum">
              <a:rPr lang="en-GB" smtClean="0">
                <a:cs typeface="Arial" pitchFamily="34" charset="0"/>
              </a:rPr>
              <a:pPr/>
              <a:t>1</a:t>
            </a:fld>
            <a:endParaRPr lang="en-GB" smtClean="0">
              <a:cs typeface="Arial" pitchFamily="34" charset="0"/>
            </a:endParaRPr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GPP_TM_RD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9247" y="1889760"/>
            <a:ext cx="7037294" cy="40992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8837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084388" y="228600"/>
            <a:ext cx="523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3GPP_TM_RD.jp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 userDrawn="1"/>
        </p:nvSpPr>
        <p:spPr>
          <a:xfrm>
            <a:off x="255588" y="1179513"/>
            <a:ext cx="1770062" cy="200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GB" sz="700" dirty="0">
                <a:solidFill>
                  <a:srgbClr val="FFC000"/>
                </a:solidFill>
                <a:latin typeface="Arial Black" pitchFamily="34" charset="0"/>
                <a:cs typeface="+mn-cs"/>
              </a:rPr>
              <a:t>THE Mobile Broadband Standard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537882" y="6385857"/>
            <a:ext cx="4186518" cy="310776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1000" b="1" i="0" smtClean="0">
                <a:solidFill>
                  <a:schemeClr val="bg1"/>
                </a:solidFill>
              </a:rPr>
              <a:t>3GPP TSG SA meeting #58, SP-120677 </a:t>
            </a:r>
            <a:endParaRPr lang="en-GB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977" y="6448926"/>
            <a:ext cx="531112" cy="229779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fld id="{AC98F887-4211-4BC6-B358-AFE848F37DAB}" type="slidenum">
              <a:rPr lang="en-GB" sz="1100" b="1" baseline="0" smtClean="0">
                <a:solidFill>
                  <a:schemeClr val="tx1"/>
                </a:solidFill>
                <a:cs typeface="+mn-cs"/>
              </a:rPr>
              <a:pPr algn="ctr" eaLnBrk="0" hangingPunct="0">
                <a:defRPr/>
              </a:pPr>
              <a:t>‹N›</a:t>
            </a:fld>
            <a:endParaRPr lang="en-GB" sz="1100" b="1" baseline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129" y="3305890"/>
            <a:ext cx="9717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5601164" y="6416643"/>
            <a:ext cx="9717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640" y="1614378"/>
            <a:ext cx="7772400" cy="1470025"/>
          </a:xfrm>
        </p:spPr>
        <p:txBody>
          <a:bodyPr>
            <a:normAutofit/>
          </a:bodyPr>
          <a:lstStyle/>
          <a:p>
            <a:r>
              <a:rPr lang="it-IT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3GPP Rel12 prioritization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000" smtClean="0"/>
              <a:t/>
            </a:r>
            <a:br>
              <a:rPr lang="en-US" sz="2000" smtClean="0"/>
            </a:br>
            <a:r>
              <a:rPr lang="en-US" smtClean="0">
                <a:latin typeface="Arial" pitchFamily="34" charset="0"/>
              </a:rPr>
              <a:t>Telecom Italia</a:t>
            </a:r>
          </a:p>
          <a:p>
            <a:pPr eaLnBrk="1" hangingPunct="1"/>
            <a:r>
              <a:rPr lang="it-IT" sz="1600"/>
              <a:t>3GPP SA#58 </a:t>
            </a:r>
            <a:r>
              <a:rPr lang="it-IT" sz="1600" smtClean="0"/>
              <a:t> - Release </a:t>
            </a:r>
            <a:r>
              <a:rPr lang="it-IT" sz="1600"/>
              <a:t>12 Workshop</a:t>
            </a:r>
          </a:p>
          <a:p>
            <a:pPr eaLnBrk="1" hangingPunct="1"/>
            <a:endParaRPr lang="it-IT" sz="1600"/>
          </a:p>
          <a:p>
            <a:pPr eaLnBrk="1" hangingPunct="1"/>
            <a:r>
              <a:rPr lang="it-IT" sz="1600"/>
              <a:t>10</a:t>
            </a:r>
            <a:r>
              <a:rPr lang="it-IT" sz="1600" baseline="30000"/>
              <a:t>th</a:t>
            </a:r>
            <a:r>
              <a:rPr lang="it-IT" sz="1600"/>
              <a:t> December 2012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en-US" dirty="0" smtClean="0">
              <a:latin typeface="Arial" pitchFamily="34" charset="0"/>
            </a:endParaRPr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en-US" sz="2000" dirty="0" smtClean="0">
              <a:latin typeface="Arial" pitchFamily="34" charset="0"/>
            </a:endParaRP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0"/>
            <a:ext cx="2252663" cy="140493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" y="292894"/>
            <a:ext cx="1800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Telecom Italia priorities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New revenue streams for LTE</a:t>
            </a:r>
          </a:p>
          <a:p>
            <a:pPr lvl="1"/>
            <a:r>
              <a:rPr lang="en-US"/>
              <a:t>Public Safety &amp; Mission Critical comm.</a:t>
            </a:r>
          </a:p>
          <a:p>
            <a:r>
              <a:rPr lang="en-US"/>
              <a:t>Network congestion</a:t>
            </a:r>
          </a:p>
          <a:p>
            <a:pPr lvl="1"/>
            <a:r>
              <a:rPr lang="en-US"/>
              <a:t>Solutions to cope with data/signaling traffic growth, e.g. due to smartphones. </a:t>
            </a:r>
          </a:p>
          <a:p>
            <a:r>
              <a:rPr lang="en-US"/>
              <a:t>Network </a:t>
            </a:r>
            <a:r>
              <a:rPr lang="en-US" smtClean="0"/>
              <a:t>rationalization (CAPEX </a:t>
            </a:r>
            <a:r>
              <a:rPr lang="en-US"/>
              <a:t>and OPEX </a:t>
            </a:r>
            <a:r>
              <a:rPr lang="en-US" smtClean="0"/>
              <a:t>reduction)</a:t>
            </a:r>
          </a:p>
          <a:p>
            <a:pPr lvl="1"/>
            <a:r>
              <a:rPr lang="en-US"/>
              <a:t>F</a:t>
            </a:r>
            <a:r>
              <a:rPr lang="en-US" smtClean="0"/>
              <a:t>ixed/mobile policy convergence</a:t>
            </a:r>
            <a:endParaRPr lang="it-IT"/>
          </a:p>
          <a:p>
            <a:endParaRPr lang="en-GB" smtClean="0"/>
          </a:p>
          <a:p>
            <a:endParaRPr lang="en-GB"/>
          </a:p>
          <a:p>
            <a:r>
              <a:rPr lang="en-US" sz="2000" smtClean="0"/>
              <a:t>Note: this presentation focuses on SA2 work streams, where overload issues are more likely to happen</a:t>
            </a:r>
            <a:endParaRPr lang="it-IT" sz="2000" smtClean="0"/>
          </a:p>
          <a:p>
            <a:pPr marL="0" indent="0">
              <a:buNone/>
            </a:pPr>
            <a:endParaRPr lang="en-GB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Public Safety &amp; Mission Critical Communications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85774" y="1454150"/>
            <a:ext cx="8262689" cy="2159907"/>
          </a:xfrm>
        </p:spPr>
        <p:txBody>
          <a:bodyPr/>
          <a:lstStyle/>
          <a:p>
            <a:r>
              <a:rPr lang="en-US" sz="1400"/>
              <a:t>Many national and international Public Safety organisations have endorsed or are considering LTE as the next generation technology either to augment their existing systems, or to provide a future migration path</a:t>
            </a:r>
            <a:endParaRPr lang="it-IT" sz="1400"/>
          </a:p>
          <a:p>
            <a:r>
              <a:rPr lang="it-IT" sz="1400"/>
              <a:t>New revenue streams from TETRA replacement for LTE</a:t>
            </a:r>
          </a:p>
          <a:p>
            <a:pPr lvl="1"/>
            <a:r>
              <a:rPr lang="en-US" sz="1200"/>
              <a:t>Not just Public Safety:  Transportation, Utilities, Government, …</a:t>
            </a:r>
          </a:p>
          <a:p>
            <a:r>
              <a:rPr lang="it-IT" sz="1400"/>
              <a:t>Requirements not met by </a:t>
            </a:r>
            <a:r>
              <a:rPr lang="it-IT" sz="1400" smtClean="0"/>
              <a:t>current LTE </a:t>
            </a:r>
            <a:r>
              <a:rPr lang="it-IT" sz="1400"/>
              <a:t>operations (i.e. not covered by current 3GPP specs)</a:t>
            </a:r>
          </a:p>
          <a:p>
            <a:pPr lvl="1"/>
            <a:r>
              <a:rPr lang="en-GB" sz="1200"/>
              <a:t>Direct mode &amp; Group communications</a:t>
            </a:r>
          </a:p>
          <a:p>
            <a:pPr lvl="1"/>
            <a:r>
              <a:rPr lang="en-GB" sz="1200"/>
              <a:t>Network availability and resilience</a:t>
            </a:r>
          </a:p>
          <a:p>
            <a:pPr lvl="1"/>
            <a:r>
              <a:rPr lang="en-GB" sz="1200"/>
              <a:t>Operation within extreme temperature ranges</a:t>
            </a:r>
            <a:endParaRPr lang="en-US" sz="1200" smtClean="0"/>
          </a:p>
          <a:p>
            <a:pPr lvl="1"/>
            <a:r>
              <a:rPr lang="en-GB" sz="1200"/>
              <a:t>UE operation in receive-only mode in particularly </a:t>
            </a:r>
            <a:r>
              <a:rPr lang="en-GB" sz="1200" smtClean="0"/>
              <a:t>sensitive environments </a:t>
            </a:r>
            <a:endParaRPr lang="en-US" sz="1200" smtClean="0"/>
          </a:p>
          <a:p>
            <a:pPr lvl="1"/>
            <a:r>
              <a:rPr lang="en-US" sz="1200" smtClean="0"/>
              <a:t>Interoperability </a:t>
            </a:r>
            <a:r>
              <a:rPr lang="en-US" sz="1200"/>
              <a:t>with existing public safety networks and devices</a:t>
            </a:r>
          </a:p>
          <a:p>
            <a:pPr lvl="1"/>
            <a:r>
              <a:rPr lang="en-US" sz="1200" smtClean="0"/>
              <a:t>….</a:t>
            </a:r>
            <a:endParaRPr lang="en-US" sz="1200"/>
          </a:p>
        </p:txBody>
      </p:sp>
      <p:sp>
        <p:nvSpPr>
          <p:cNvPr id="5" name="Segnaposto contenuto 2"/>
          <p:cNvSpPr txBox="1">
            <a:spLocks/>
          </p:cNvSpPr>
          <p:nvPr/>
        </p:nvSpPr>
        <p:spPr bwMode="auto">
          <a:xfrm>
            <a:off x="486603" y="4114964"/>
            <a:ext cx="4253140" cy="115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Blip>
                <a:blip r:embed="rId2"/>
              </a:buBlip>
            </a:pPr>
            <a:r>
              <a:rPr lang="it-IT" sz="1400">
                <a:cs typeface="+mn-cs"/>
              </a:rPr>
              <a:t>A complete Public Safety &amp; Mission Critical requires a 3GPP-wide coordinated effort (Radio &amp; System)</a:t>
            </a:r>
          </a:p>
          <a:p>
            <a:pPr lvl="1">
              <a:lnSpc>
                <a:spcPct val="90000"/>
              </a:lnSpc>
            </a:pPr>
            <a:r>
              <a:rPr lang="en-US" sz="1200"/>
              <a:t>A specific umbrella WID for P.S. is needed </a:t>
            </a:r>
          </a:p>
          <a:p>
            <a:pPr lvl="1">
              <a:lnSpc>
                <a:spcPct val="90000"/>
              </a:lnSpc>
            </a:pPr>
            <a:r>
              <a:rPr lang="en-US" sz="1200" smtClean="0"/>
              <a:t>Rel-12 ProSe activity should </a:t>
            </a:r>
            <a:r>
              <a:rPr lang="en-US" sz="1200" smtClean="0"/>
              <a:t>focus </a:t>
            </a:r>
            <a:r>
              <a:rPr lang="en-US" sz="1200"/>
              <a:t>on public safety only </a:t>
            </a:r>
            <a:endParaRPr lang="it-IT" sz="1200"/>
          </a:p>
          <a:p>
            <a:endParaRPr lang="en-US" sz="1400"/>
          </a:p>
        </p:txBody>
      </p:sp>
      <p:sp>
        <p:nvSpPr>
          <p:cNvPr id="7" name="Rettangolo 6"/>
          <p:cNvSpPr/>
          <p:nvPr/>
        </p:nvSpPr>
        <p:spPr>
          <a:xfrm>
            <a:off x="556855" y="5600944"/>
            <a:ext cx="8191609" cy="5669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>
                <a:solidFill>
                  <a:schemeClr val="tx1"/>
                </a:solidFill>
              </a:rPr>
              <a:t>Priority: umbrella WID on Public </a:t>
            </a:r>
            <a:r>
              <a:rPr lang="it-IT" sz="1600" smtClean="0">
                <a:solidFill>
                  <a:schemeClr val="tx1"/>
                </a:solidFill>
              </a:rPr>
              <a:t>Safety </a:t>
            </a:r>
            <a:r>
              <a:rPr lang="it-IT" sz="1600">
                <a:solidFill>
                  <a:schemeClr val="tx1"/>
                </a:solidFill>
              </a:rPr>
              <a:t>&amp; related </a:t>
            </a:r>
            <a:r>
              <a:rPr lang="it-IT" sz="1600">
                <a:solidFill>
                  <a:schemeClr val="tx1"/>
                </a:solidFill>
              </a:rPr>
              <a:t>B.Blocks </a:t>
            </a:r>
            <a:r>
              <a:rPr lang="it-IT" sz="1600" smtClean="0">
                <a:solidFill>
                  <a:schemeClr val="tx1"/>
                </a:solidFill>
              </a:rPr>
              <a:t>(Public Safety ProSe, </a:t>
            </a:r>
            <a:r>
              <a:rPr lang="it-IT" sz="1600">
                <a:solidFill>
                  <a:schemeClr val="tx1"/>
                </a:solidFill>
              </a:rPr>
              <a:t>GCSE_LTE, possibly others)</a:t>
            </a:r>
            <a:endParaRPr lang="it-IT" sz="1600">
              <a:solidFill>
                <a:schemeClr val="tx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 rot="20882954">
            <a:off x="126766" y="5325176"/>
            <a:ext cx="1163108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it-IT" sz="1200" b="1" smtClean="0">
                <a:solidFill>
                  <a:schemeClr val="bg1"/>
                </a:solidFill>
              </a:rPr>
              <a:t>NEW </a:t>
            </a:r>
            <a:r>
              <a:rPr lang="it-IT" sz="1400" b="1" smtClean="0">
                <a:solidFill>
                  <a:schemeClr val="bg1"/>
                </a:solidFill>
              </a:rPr>
              <a:t>WIDs!!</a:t>
            </a:r>
            <a:endParaRPr lang="it-IT" sz="1400" b="1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012" y="3919823"/>
            <a:ext cx="3968614" cy="144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083013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Solutions to cope with data/signaling traffic growth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85775" y="1512207"/>
            <a:ext cx="8388350" cy="1738992"/>
          </a:xfrm>
        </p:spPr>
        <p:txBody>
          <a:bodyPr/>
          <a:lstStyle/>
          <a:p>
            <a:pPr algn="just"/>
            <a:r>
              <a:rPr lang="en-US" sz="2000"/>
              <a:t>Intelligent offload of traffic to WLAN accesses </a:t>
            </a:r>
          </a:p>
          <a:p>
            <a:pPr lvl="1" algn="just"/>
            <a:r>
              <a:rPr lang="en-US" sz="1800"/>
              <a:t>We believe that the existing solutions for the interconnection of WLAN accesses with the EPC are sufficient </a:t>
            </a:r>
          </a:p>
          <a:p>
            <a:pPr lvl="1" algn="just"/>
            <a:r>
              <a:rPr lang="en-US" sz="1800"/>
              <a:t>more work is needed on WLAN policies, so that the operator can achieve better control on access network selection via the </a:t>
            </a:r>
            <a:r>
              <a:rPr lang="en-US" sz="1800" smtClean="0"/>
              <a:t>ANDSF</a:t>
            </a:r>
            <a:endParaRPr lang="it-IT" sz="1800"/>
          </a:p>
        </p:txBody>
      </p:sp>
      <p:sp>
        <p:nvSpPr>
          <p:cNvPr id="4" name="Rettangolo 3"/>
          <p:cNvSpPr/>
          <p:nvPr/>
        </p:nvSpPr>
        <p:spPr>
          <a:xfrm>
            <a:off x="611560" y="3297281"/>
            <a:ext cx="799288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800" smtClean="0">
                <a:solidFill>
                  <a:schemeClr val="tx1"/>
                </a:solidFill>
              </a:rPr>
              <a:t>Priority: WLAN_NS; WS_WORM (</a:t>
            </a:r>
            <a:r>
              <a:rPr lang="en-US" sz="1800" smtClean="0">
                <a:solidFill>
                  <a:schemeClr val="tx1"/>
                </a:solidFill>
              </a:rPr>
              <a:t>part related to the inclusion of the RAT type in the ANDSF policies)</a:t>
            </a:r>
            <a:endParaRPr lang="it-IT" sz="1800">
              <a:solidFill>
                <a:schemeClr val="tx1"/>
              </a:solidFill>
            </a:endParaRPr>
          </a:p>
        </p:txBody>
      </p:sp>
      <p:sp>
        <p:nvSpPr>
          <p:cNvPr id="5" name="Segnaposto contenuto 2"/>
          <p:cNvSpPr txBox="1">
            <a:spLocks/>
          </p:cNvSpPr>
          <p:nvPr/>
        </p:nvSpPr>
        <p:spPr bwMode="auto">
          <a:xfrm>
            <a:off x="611560" y="4117523"/>
            <a:ext cx="8388350" cy="192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sz="2000"/>
              <a:t>Handling/avoidance of congestion situations in 3GPP accesses</a:t>
            </a:r>
            <a:endParaRPr lang="it-IT" sz="2000"/>
          </a:p>
          <a:p>
            <a:pPr lvl="1" algn="just"/>
            <a:r>
              <a:rPr lang="en-US" sz="1800"/>
              <a:t>handling of user plane congestion (User Plane Congestion, UPCON WID)</a:t>
            </a:r>
          </a:p>
          <a:p>
            <a:pPr lvl="1" algn="just"/>
            <a:r>
              <a:rPr lang="en-US" sz="1800"/>
              <a:t>handling/avoidance of signaling plane congestion (“Core Network Overload ”[FS_CNO] and “</a:t>
            </a:r>
            <a:r>
              <a:rPr lang="it-IT" sz="1800"/>
              <a:t>Machine-Type and other mobile data applications Communications enhancements</a:t>
            </a:r>
            <a:r>
              <a:rPr lang="en-US" sz="1800"/>
              <a:t>” [MTCe])</a:t>
            </a:r>
            <a:endParaRPr lang="it-IT" sz="1800"/>
          </a:p>
          <a:p>
            <a:pPr algn="just"/>
            <a:endParaRPr lang="it-IT" sz="1600"/>
          </a:p>
        </p:txBody>
      </p:sp>
      <p:sp>
        <p:nvSpPr>
          <p:cNvPr id="7" name="Rettangolo 6"/>
          <p:cNvSpPr/>
          <p:nvPr/>
        </p:nvSpPr>
        <p:spPr>
          <a:xfrm>
            <a:off x="611560" y="5793173"/>
            <a:ext cx="792088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800">
                <a:solidFill>
                  <a:schemeClr val="tx1"/>
                </a:solidFill>
              </a:rPr>
              <a:t>Priority: UPCON; FS_CNO; MTCe </a:t>
            </a:r>
          </a:p>
        </p:txBody>
      </p:sp>
    </p:spTree>
    <p:extLst>
      <p:ext uri="{BB962C8B-B14F-4D97-AF65-F5344CB8AC3E}">
        <p14:creationId xmlns:p14="http://schemas.microsoft.com/office/powerpoint/2010/main" val="34093144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Fixed-mobile </a:t>
            </a:r>
            <a:br>
              <a:rPr lang="it-IT" smtClean="0"/>
            </a:br>
            <a:r>
              <a:rPr lang="it-IT" smtClean="0"/>
              <a:t>policy convergence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85775" y="1454151"/>
            <a:ext cx="8388350" cy="2392136"/>
          </a:xfrm>
        </p:spPr>
        <p:txBody>
          <a:bodyPr/>
          <a:lstStyle/>
          <a:p>
            <a:pPr marL="342900" lvl="1" indent="-342900" algn="just">
              <a:buBlip>
                <a:blip r:embed="rId2"/>
              </a:buBlip>
            </a:pPr>
            <a:r>
              <a:rPr lang="en-GB" sz="2000">
                <a:ea typeface="+mn-ea"/>
                <a:cs typeface="+mn-cs"/>
              </a:rPr>
              <a:t>Extension of PCC framework for supporting fixed use case scenarios is seen as a benefit to provide a cost effective solution for single operator owning both the EPC and fixed broadband accesses</a:t>
            </a:r>
          </a:p>
          <a:p>
            <a:pPr lvl="1" algn="just"/>
            <a:r>
              <a:rPr lang="en-GB" sz="1800"/>
              <a:t>reduce the cost of ownership of the network enabling the usage of a single policy framework to address the evolution of new </a:t>
            </a:r>
            <a:r>
              <a:rPr lang="en-GB" sz="1800" smtClean="0"/>
              <a:t>services </a:t>
            </a:r>
            <a:endParaRPr lang="it-IT" sz="1800"/>
          </a:p>
          <a:p>
            <a:pPr lvl="1" algn="just"/>
            <a:r>
              <a:rPr lang="en-US" sz="1800"/>
              <a:t>High priority on PCC for fixed terminals; low priority on PCC for Non-Seamless WiFi Offload traffic from 3GPP UEs in fixed broadband access</a:t>
            </a:r>
          </a:p>
        </p:txBody>
      </p:sp>
      <p:sp>
        <p:nvSpPr>
          <p:cNvPr id="4" name="Rettangolo 3"/>
          <p:cNvSpPr/>
          <p:nvPr/>
        </p:nvSpPr>
        <p:spPr>
          <a:xfrm>
            <a:off x="569142" y="4022388"/>
            <a:ext cx="799288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800">
                <a:solidFill>
                  <a:schemeClr val="tx1"/>
                </a:solidFill>
              </a:rPr>
              <a:t>Priority: P4C-F, P</a:t>
            </a:r>
            <a:r>
              <a:rPr lang="en-US" sz="1800">
                <a:solidFill>
                  <a:schemeClr val="tx1"/>
                </a:solidFill>
              </a:rPr>
              <a:t>olicy and Charging Control for supporting traffic from fixed terminals</a:t>
            </a:r>
            <a:endParaRPr lang="it-IT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75634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Title 1"/>
          <p:cNvSpPr>
            <a:spLocks/>
          </p:cNvSpPr>
          <p:nvPr/>
        </p:nvSpPr>
        <p:spPr bwMode="auto">
          <a:xfrm>
            <a:off x="2033588" y="71438"/>
            <a:ext cx="523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GB" sz="4400" dirty="0">
                <a:solidFill>
                  <a:srgbClr val="FF0000"/>
                </a:solidFill>
                <a:latin typeface="Calibri" pitchFamily="34" charset="0"/>
              </a:rPr>
              <a:t>Thank  You </a:t>
            </a:r>
            <a:r>
              <a:rPr lang="en-GB" sz="4400" dirty="0" smtClean="0">
                <a:solidFill>
                  <a:srgbClr val="FF0000"/>
                </a:solidFill>
                <a:latin typeface="Calibri" pitchFamily="34" charset="0"/>
              </a:rPr>
              <a:t>!</a:t>
            </a:r>
            <a:endParaRPr lang="en-GB" sz="44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2613368" y="3372531"/>
            <a:ext cx="40728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i-FI" sz="2800" b="1" smtClean="0">
                <a:latin typeface="Arial" charset="0"/>
                <a:cs typeface="Arial" charset="0"/>
              </a:rPr>
              <a:t>Telecom Italia</a:t>
            </a:r>
            <a:endParaRPr lang="fi-FI" sz="28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23858</TotalTime>
  <Words>456</Words>
  <Application>Microsoft Office PowerPoint</Application>
  <PresentationFormat>Presentazione su schermo (4:3)</PresentationFormat>
  <Paragraphs>48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Office Theme</vt:lpstr>
      <vt:lpstr>3GPP Rel12 prioritization</vt:lpstr>
      <vt:lpstr>Telecom Italia priorities</vt:lpstr>
      <vt:lpstr>Public Safety &amp; Mission Critical Communications</vt:lpstr>
      <vt:lpstr>Solutions to cope with data/signaling traffic growth</vt:lpstr>
      <vt:lpstr>Fixed-mobile  policy convergence</vt:lpstr>
      <vt:lpstr>Presentazione standard di PowerPoint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Galante Maria Pia</cp:lastModifiedBy>
  <cp:revision>661</cp:revision>
  <dcterms:created xsi:type="dcterms:W3CDTF">2008-08-30T09:32:10Z</dcterms:created>
  <dcterms:modified xsi:type="dcterms:W3CDTF">2012-11-09T13:54:17Z</dcterms:modified>
</cp:coreProperties>
</file>