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0000"/>
    <a:srgbClr val="0000FF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14" autoAdjust="0"/>
    <p:restoredTop sz="94660"/>
  </p:normalViewPr>
  <p:slideViewPr>
    <p:cSldViewPr>
      <p:cViewPr>
        <p:scale>
          <a:sx n="70" d="100"/>
          <a:sy n="70" d="100"/>
        </p:scale>
        <p:origin x="-14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6B93B7A-9508-4FA8-9CF0-E7D9C5F1D52A}" type="datetimeFigureOut">
              <a:rPr lang="zh-CN" altLang="es-ES"/>
              <a:pPr>
                <a:defRPr/>
              </a:pPr>
              <a:t>2011/10/14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CBE9126D-18A4-4CE5-8BDF-A3046088E042}" type="slidenum">
              <a:rPr lang="zh-CN" altLang="en-US"/>
              <a:pPr>
                <a:defRPr/>
              </a:pPr>
              <a:t>‹Nº›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E3468-00C9-4B6E-895C-9FCC819359C7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52914-AA97-418E-8F79-2FD5B887158C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CF9C5-7612-42F1-BF5E-FCBF494989EF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D9481-8B2E-42AB-BFB8-8895224F3F6D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32ECB-C607-44D3-9FC5-F7D67473E240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6454F-A28A-4982-9BEC-F2C6AED78242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5D0B3-C3D5-455E-88B5-E4DBA0E2D0B4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B5E50-9E93-44E9-ADE0-5A7911AFAFFC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C516-ABA9-4AE4-AE2D-AAED7658F2E2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56F01-024A-42FF-AC20-4CF8CA06A123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170DC-FC04-4ED1-B100-660A51EE48E8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fld id="{8C3F64C9-500F-4206-B6CD-FDB7D75FF142}" type="slidenum">
              <a:rPr lang="en-US" altLang="ja-JP"/>
              <a:pPr>
                <a:defRPr/>
              </a:pPr>
              <a:t>‹Nº›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3600" dirty="0" smtClean="0"/>
              <a:t>Way forward on Carrier based ICIC LTE  </a:t>
            </a:r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152400" y="317500"/>
            <a:ext cx="44513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620838" algn="l"/>
              </a:tabLst>
            </a:pPr>
            <a:r>
              <a:rPr lang="en-US" altLang="ko-KR" b="1"/>
              <a:t>TSG-RAN WG3 Meeting #73bis</a:t>
            </a:r>
            <a:endParaRPr lang="en-US" altLang="ko-KR"/>
          </a:p>
          <a:p>
            <a:pPr eaLnBrk="0" hangingPunct="0">
              <a:tabLst>
                <a:tab pos="1620838" algn="l"/>
              </a:tabLst>
            </a:pPr>
            <a:r>
              <a:rPr lang="en-US" altLang="ko-KR" b="1"/>
              <a:t>Zhuhai, China  October </a:t>
            </a:r>
            <a:r>
              <a:rPr lang="en-US" altLang="zh-CN" b="1"/>
              <a:t>10</a:t>
            </a:r>
            <a:r>
              <a:rPr lang="en-US" altLang="zh-CN" b="1" baseline="30000"/>
              <a:t>th</a:t>
            </a:r>
            <a:r>
              <a:rPr lang="en-US" altLang="zh-CN" b="1"/>
              <a:t>-14</a:t>
            </a:r>
            <a:r>
              <a:rPr lang="en-US" altLang="zh-CN" b="1" baseline="30000"/>
              <a:t>th</a:t>
            </a:r>
            <a:r>
              <a:rPr lang="en-US" altLang="ko-KR" b="1"/>
              <a:t>, 2011</a:t>
            </a:r>
          </a:p>
          <a:p>
            <a:pPr eaLnBrk="0" hangingPunct="0">
              <a:tabLst>
                <a:tab pos="1620838" algn="l"/>
              </a:tabLst>
            </a:pPr>
            <a:r>
              <a:rPr lang="en-US" altLang="ko-KR" b="1"/>
              <a:t>Agenda Item:	12.12</a:t>
            </a:r>
          </a:p>
        </p:txBody>
      </p:sp>
      <p:sp>
        <p:nvSpPr>
          <p:cNvPr id="2052" name="부제목 2"/>
          <p:cNvSpPr txBox="1">
            <a:spLocks/>
          </p:cNvSpPr>
          <p:nvPr/>
        </p:nvSpPr>
        <p:spPr bwMode="auto">
          <a:xfrm>
            <a:off x="640080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b="1"/>
              <a:t>R3-112685</a:t>
            </a:r>
            <a:endParaRPr lang="ko-KR" altLang="en-US" b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657600"/>
            <a:ext cx="7391400" cy="2286000"/>
          </a:xfrm>
        </p:spPr>
        <p:txBody>
          <a:bodyPr/>
          <a:lstStyle/>
          <a:p>
            <a:pPr algn="l" eaLnBrk="1" hangingPunct="1"/>
            <a:r>
              <a:rPr lang="en-US" altLang="zh-CN" sz="2000" dirty="0" smtClean="0"/>
              <a:t>AT&amp;T, China Unicom, Mitsubishi Electric, NEC, Telefonica, </a:t>
            </a:r>
            <a:r>
              <a:rPr lang="en-US" altLang="zh-CN" sz="2000" dirty="0" err="1" smtClean="0"/>
              <a:t>Telia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Sonera</a:t>
            </a:r>
            <a:r>
              <a:rPr lang="en-US" altLang="zh-CN" sz="2000" dirty="0" smtClean="0"/>
              <a:t>, ZTE</a:t>
            </a:r>
            <a:endParaRPr lang="en-US" altLang="ja-JP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sz="3600" smtClean="0"/>
              <a:t>Proposal </a:t>
            </a:r>
            <a:endParaRPr lang="en-US" sz="36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10600" cy="51054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400" b="1" smtClean="0"/>
          </a:p>
          <a:p>
            <a:pPr>
              <a:lnSpc>
                <a:spcPct val="80000"/>
              </a:lnSpc>
            </a:pPr>
            <a:r>
              <a:rPr lang="en-US" sz="2400" b="1" smtClean="0"/>
              <a:t>Study, in the framework of Carrier-based HetNet ICIC for LTE WI, technical solutions for interference avoidance among Macro and coordinated/uncoordinated SC HeNBs</a:t>
            </a:r>
          </a:p>
          <a:p>
            <a:pPr>
              <a:lnSpc>
                <a:spcPct val="80000"/>
              </a:lnSpc>
            </a:pPr>
            <a:endParaRPr lang="en-US" sz="2400" b="1" smtClean="0"/>
          </a:p>
          <a:p>
            <a:pPr>
              <a:lnSpc>
                <a:spcPct val="80000"/>
              </a:lnSpc>
            </a:pPr>
            <a:r>
              <a:rPr lang="en-US" sz="2400" b="1" smtClean="0"/>
              <a:t>Foreseen scenarios are based on SC-HeNBs deployed in the Macro coverage area, and using bandwidth also used by Macro.</a:t>
            </a:r>
            <a:endParaRPr lang="en-US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sz="3600" dirty="0" smtClean="0"/>
              <a:t>Priority table modifications</a:t>
            </a:r>
            <a:r>
              <a:rPr lang="sv-SE" altLang="zh-CN" sz="3600" dirty="0" smtClean="0"/>
              <a:t> </a:t>
            </a:r>
            <a:endParaRPr lang="en-US" sz="3600" dirty="0" smtClean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685800" y="2286000"/>
          <a:ext cx="5074920" cy="3216196"/>
        </p:xfrm>
        <a:graphic>
          <a:graphicData uri="http://schemas.openxmlformats.org/drawingml/2006/table">
            <a:tbl>
              <a:tblPr/>
              <a:tblGrid>
                <a:gridCol w="2537460"/>
                <a:gridCol w="2537460"/>
              </a:tblGrid>
              <a:tr h="33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operational carriers selection</a:t>
                      </a:r>
                      <a:endParaRPr lang="es-E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Macro – SC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(coordinated)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YES </a:t>
                      </a:r>
                      <a:r>
                        <a:rPr lang="en-US" sz="1600" strike="sngStrike" baseline="0" dirty="0" smtClean="0">
                          <a:latin typeface="Calibri"/>
                          <a:ea typeface="Calibri"/>
                          <a:cs typeface="Times New Roman"/>
                        </a:rPr>
                        <a:t>FFF</a:t>
                      </a:r>
                      <a:r>
                        <a:rPr lang="en-US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latin typeface="Calibri"/>
                          <a:ea typeface="Calibri"/>
                          <a:cs typeface="Times New Roman"/>
                        </a:rPr>
                        <a:t>for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NO for macro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Macro – MC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(coordinated)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FFS for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NO for macro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Macro – SC HeNB (uncoordinated)</a:t>
                      </a:r>
                      <a:endParaRPr lang="es-E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aseline="0" smtClean="0">
                          <a:latin typeface="Calibri"/>
                          <a:ea typeface="Calibri"/>
                          <a:cs typeface="Times New Roman"/>
                        </a:rPr>
                        <a:t> YES </a:t>
                      </a:r>
                      <a:r>
                        <a:rPr lang="en-US" sz="1600" strike="sngStrike" baseline="0" smtClean="0">
                          <a:latin typeface="Calibri"/>
                          <a:ea typeface="Calibri"/>
                          <a:cs typeface="Times New Roman"/>
                        </a:rPr>
                        <a:t>FFF</a:t>
                      </a:r>
                      <a:r>
                        <a:rPr lang="en-US" sz="1600" baseline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smtClean="0">
                          <a:latin typeface="Calibri"/>
                          <a:ea typeface="Calibri"/>
                          <a:cs typeface="Times New Roman"/>
                        </a:rPr>
                        <a:t>for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NO for macro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Macro – MC HeNB (uncoordinated)</a:t>
                      </a:r>
                      <a:endParaRPr lang="es-E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FFS for </a:t>
                      </a: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HeNB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NO for macro</a:t>
                      </a:r>
                      <a:endParaRPr lang="es-E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10437</TotalTime>
  <Words>147</Words>
  <Application>Microsoft Office PowerPoint</Application>
  <PresentationFormat>Presentación en pantalla 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標準デザイン</vt:lpstr>
      <vt:lpstr>Way forward on Carrier based ICIC LTE  </vt:lpstr>
      <vt:lpstr>Proposal </vt:lpstr>
      <vt:lpstr>Priority table modifications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MIGUEL CAMPOY CERVERA</dc:creator>
  <cp:lastModifiedBy>Telefónica</cp:lastModifiedBy>
  <cp:revision>266</cp:revision>
  <cp:lastPrinted>1601-01-01T00:00:00Z</cp:lastPrinted>
  <dcterms:created xsi:type="dcterms:W3CDTF">1601-01-01T00:00:00Z</dcterms:created>
  <dcterms:modified xsi:type="dcterms:W3CDTF">2011-10-14T00:47:10Z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