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1" r:id="rId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894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1AD40-4CD9-47EA-BF03-BA0ECE5DC98C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6C67B-FC5D-47BF-8E86-6B3F6D72AE4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0814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16C67B-FC5D-47BF-8E86-6B3F6D72AE4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3643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16C67B-FC5D-47BF-8E86-6B3F6D72AE4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364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err="1"/>
              <a:t>Discussion</a:t>
            </a:r>
            <a:r>
              <a:rPr lang="it-IT" dirty="0"/>
              <a:t> on </a:t>
            </a:r>
            <a:r>
              <a:rPr lang="it-IT" dirty="0" err="1" smtClean="0"/>
              <a:t>requirements</a:t>
            </a:r>
            <a:r>
              <a:rPr lang="it-IT" dirty="0" smtClean="0"/>
              <a:t> on RAN management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Telecom </a:t>
            </a:r>
            <a:r>
              <a:rPr lang="it-IT" dirty="0"/>
              <a:t>Italia, </a:t>
            </a:r>
            <a:r>
              <a:rPr lang="en-US" dirty="0"/>
              <a:t>Telecom Italia, Deutsche Telekom, KDDI, KT, Orange, </a:t>
            </a:r>
            <a:r>
              <a:rPr lang="en-US" dirty="0"/>
              <a:t>SK Telecom</a:t>
            </a:r>
            <a:r>
              <a:rPr lang="en-US" dirty="0" smtClean="0"/>
              <a:t>, </a:t>
            </a:r>
            <a:r>
              <a:rPr lang="en-US" dirty="0"/>
              <a:t>Sprint, </a:t>
            </a:r>
            <a:r>
              <a:rPr lang="en-US" dirty="0" smtClean="0"/>
              <a:t>Telefonica</a:t>
            </a:r>
            <a:r>
              <a:rPr lang="en-US" smtClean="0"/>
              <a:t>, Vodafone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23528" y="980728"/>
            <a:ext cx="3906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</a:t>
            </a:r>
            <a:r>
              <a:rPr lang="en-GB" b="1" dirty="0" smtClean="0"/>
              <a:t>AH Meeting </a:t>
            </a:r>
          </a:p>
          <a:p>
            <a:r>
              <a:rPr lang="en-GB" b="1" dirty="0" smtClean="0"/>
              <a:t>Barcelona, </a:t>
            </a:r>
            <a:r>
              <a:rPr lang="en-GB" b="1" dirty="0"/>
              <a:t>Spain, </a:t>
            </a:r>
            <a:r>
              <a:rPr lang="en-GB" b="1" dirty="0" smtClean="0"/>
              <a:t>January 28 </a:t>
            </a:r>
            <a:r>
              <a:rPr lang="en-GB" b="1" dirty="0"/>
              <a:t>- </a:t>
            </a:r>
            <a:r>
              <a:rPr lang="en-GB" b="1" dirty="0" smtClean="0"/>
              <a:t>29, 2016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7668344" y="980728"/>
            <a:ext cx="1302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RPa160057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146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Background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96855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Quality is one of the key performance indicators for Next Generation RAT(s)</a:t>
            </a:r>
          </a:p>
          <a:p>
            <a:r>
              <a:rPr lang="en-US" sz="2400" dirty="0" smtClean="0"/>
              <a:t>This contribution proposes some text to be added to the TR on requirements to ensure (E2E) that Quality (of Service/of Experience) can be available at RAN level (i.e., measured and managed) </a:t>
            </a:r>
          </a:p>
          <a:p>
            <a:r>
              <a:rPr lang="en-US" sz="2400" dirty="0" smtClean="0"/>
              <a:t>Moreover the contribution introduce </a:t>
            </a:r>
            <a:r>
              <a:rPr lang="en-US" sz="2400" smtClean="0"/>
              <a:t>some requirements </a:t>
            </a:r>
            <a:r>
              <a:rPr lang="en-US" sz="2400" dirty="0" smtClean="0"/>
              <a:t>related to SON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326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Proposed</a:t>
            </a:r>
            <a:r>
              <a:rPr lang="it-IT" dirty="0" smtClean="0"/>
              <a:t> </a:t>
            </a:r>
            <a:r>
              <a:rPr lang="it-IT" dirty="0" err="1" smtClean="0"/>
              <a:t>requirements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18457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rgbClr val="0070C0"/>
                </a:solidFill>
              </a:rPr>
              <a:t>It is proposed to add the following text to </a:t>
            </a:r>
            <a:r>
              <a:rPr lang="en-US" sz="2400" dirty="0">
                <a:solidFill>
                  <a:srgbClr val="0070C0"/>
                </a:solidFill>
              </a:rPr>
              <a:t>Section 10.7 (“</a:t>
            </a:r>
            <a:r>
              <a:rPr lang="en-GB" sz="2400" dirty="0">
                <a:solidFill>
                  <a:srgbClr val="0070C0"/>
                </a:solidFill>
              </a:rPr>
              <a:t>Easy operation and Self Organization requirements”) </a:t>
            </a:r>
            <a:r>
              <a:rPr lang="en-US" sz="2400" dirty="0">
                <a:solidFill>
                  <a:srgbClr val="0070C0"/>
                </a:solidFill>
              </a:rPr>
              <a:t>of TR38.913</a:t>
            </a:r>
            <a:r>
              <a:rPr lang="en-US" sz="2400" dirty="0" smtClean="0">
                <a:solidFill>
                  <a:srgbClr val="0070C0"/>
                </a:solidFill>
              </a:rPr>
              <a:t>:</a:t>
            </a:r>
          </a:p>
          <a:p>
            <a:pPr lvl="0"/>
            <a:r>
              <a:rPr lang="en-US" sz="1800" dirty="0"/>
              <a:t>RAN shall support the deployment of autonomic functions (SON functions) in a hybrid manner (distributed and centralized).</a:t>
            </a:r>
          </a:p>
          <a:p>
            <a:pPr lvl="0"/>
            <a:r>
              <a:rPr lang="fr-FR" sz="1800" dirty="0"/>
              <a:t>Collaboration and coordination </a:t>
            </a:r>
            <a:r>
              <a:rPr lang="fr-FR" sz="1800" dirty="0" err="1"/>
              <a:t>between</a:t>
            </a:r>
            <a:r>
              <a:rPr lang="fr-FR" sz="1800" dirty="0"/>
              <a:t> RAN SON </a:t>
            </a:r>
            <a:r>
              <a:rPr lang="fr-FR" sz="1800" dirty="0" err="1"/>
              <a:t>functions</a:t>
            </a:r>
            <a:r>
              <a:rPr lang="fr-FR" sz="1800" dirty="0"/>
              <a:t> and </a:t>
            </a:r>
            <a:r>
              <a:rPr lang="fr-FR" sz="1800" dirty="0" err="1"/>
              <a:t>autonomic</a:t>
            </a:r>
            <a:r>
              <a:rPr lang="fr-FR" sz="1800" dirty="0"/>
              <a:t> </a:t>
            </a:r>
            <a:r>
              <a:rPr lang="fr-FR" sz="1800" dirty="0" err="1"/>
              <a:t>functions</a:t>
            </a:r>
            <a:r>
              <a:rPr lang="fr-FR" sz="1800" dirty="0"/>
              <a:t> </a:t>
            </a:r>
            <a:r>
              <a:rPr lang="fr-FR" sz="1800" dirty="0" err="1"/>
              <a:t>needed</a:t>
            </a:r>
            <a:r>
              <a:rPr lang="fr-FR" sz="1800" dirty="0"/>
              <a:t> in the New </a:t>
            </a:r>
            <a:r>
              <a:rPr lang="fr-FR" sz="1800" dirty="0" err="1"/>
              <a:t>Generation</a:t>
            </a:r>
            <a:r>
              <a:rPr lang="fr-FR" sz="1800" dirty="0"/>
              <a:t> </a:t>
            </a:r>
            <a:r>
              <a:rPr lang="fr-FR" sz="1800" dirty="0" err="1"/>
              <a:t>Core</a:t>
            </a:r>
            <a:r>
              <a:rPr lang="fr-FR" sz="1800" dirty="0"/>
              <a:t> network </a:t>
            </a:r>
            <a:r>
              <a:rPr lang="fr-FR" sz="1800" dirty="0" err="1"/>
              <a:t>shall</a:t>
            </a:r>
            <a:r>
              <a:rPr lang="fr-FR" sz="1800" dirty="0"/>
              <a:t>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addressed</a:t>
            </a:r>
            <a:r>
              <a:rPr lang="fr-FR" sz="1800" dirty="0"/>
              <a:t> </a:t>
            </a:r>
            <a:r>
              <a:rPr lang="fr-FR" sz="1800" dirty="0" err="1"/>
              <a:t>from</a:t>
            </a:r>
            <a:r>
              <a:rPr lang="fr-FR" sz="1800" dirty="0"/>
              <a:t> the </a:t>
            </a:r>
            <a:r>
              <a:rPr lang="fr-FR" sz="1800" dirty="0" err="1"/>
              <a:t>outset</a:t>
            </a:r>
            <a:r>
              <a:rPr lang="fr-FR" sz="1800" dirty="0"/>
              <a:t> in </a:t>
            </a:r>
            <a:r>
              <a:rPr lang="fr-FR" sz="1800" dirty="0" err="1"/>
              <a:t>order</a:t>
            </a:r>
            <a:r>
              <a:rPr lang="fr-FR" sz="1800" dirty="0"/>
              <a:t> to </a:t>
            </a:r>
            <a:r>
              <a:rPr lang="fr-FR" sz="1800" dirty="0" err="1"/>
              <a:t>prevent</a:t>
            </a:r>
            <a:r>
              <a:rPr lang="fr-FR" sz="1800" dirty="0"/>
              <a:t> and </a:t>
            </a:r>
            <a:r>
              <a:rPr lang="fr-FR" sz="1800" dirty="0" err="1"/>
              <a:t>mitigate</a:t>
            </a:r>
            <a:r>
              <a:rPr lang="fr-FR" sz="1800" dirty="0"/>
              <a:t> </a:t>
            </a:r>
            <a:r>
              <a:rPr lang="fr-FR" sz="1800" dirty="0" err="1"/>
              <a:t>undesirable</a:t>
            </a:r>
            <a:r>
              <a:rPr lang="fr-FR" sz="1800" dirty="0"/>
              <a:t> </a:t>
            </a:r>
            <a:r>
              <a:rPr lang="fr-FR" sz="1800" dirty="0" err="1"/>
              <a:t>effects</a:t>
            </a:r>
            <a:r>
              <a:rPr lang="fr-FR" sz="1800" dirty="0"/>
              <a:t>: </a:t>
            </a:r>
            <a:r>
              <a:rPr lang="fr-FR" sz="1800" dirty="0" err="1"/>
              <a:t>e.g</a:t>
            </a:r>
            <a:r>
              <a:rPr lang="fr-FR" sz="1800" dirty="0"/>
              <a:t>. network </a:t>
            </a:r>
            <a:r>
              <a:rPr lang="fr-FR" sz="1800" dirty="0" err="1"/>
              <a:t>unstabilities</a:t>
            </a:r>
            <a:r>
              <a:rPr lang="fr-FR" sz="1800" dirty="0"/>
              <a:t>.</a:t>
            </a:r>
            <a:endParaRPr lang="it-IT" sz="1800" dirty="0"/>
          </a:p>
          <a:p>
            <a:pPr lvl="0"/>
            <a:r>
              <a:rPr lang="en-US" sz="1800" dirty="0"/>
              <a:t>User / application level </a:t>
            </a:r>
            <a:r>
              <a:rPr lang="en-US" sz="1800" dirty="0" err="1"/>
              <a:t>QoS</a:t>
            </a:r>
            <a:r>
              <a:rPr lang="en-US" sz="1800" dirty="0"/>
              <a:t> and </a:t>
            </a:r>
            <a:r>
              <a:rPr lang="en-US" sz="1800" dirty="0" err="1"/>
              <a:t>QoE</a:t>
            </a:r>
            <a:r>
              <a:rPr lang="en-US" sz="1800" dirty="0"/>
              <a:t> monitoring capability shall be supported by UEs and network elements</a:t>
            </a:r>
            <a:endParaRPr lang="it-IT" sz="1800" dirty="0"/>
          </a:p>
          <a:p>
            <a:pPr lvl="0"/>
            <a:r>
              <a:rPr lang="en-US" sz="1800" dirty="0"/>
              <a:t>RAN shall support Standard definition of virtual RAN functions and open API to enable support of management and orchestration in a flexible multi-RAT architecture</a:t>
            </a:r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3708966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194</Words>
  <Application>Microsoft Office PowerPoint</Application>
  <PresentationFormat>Presentazione su schermo (4:3)</PresentationFormat>
  <Paragraphs>17</Paragraphs>
  <Slides>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4" baseType="lpstr">
      <vt:lpstr>Tema di Office</vt:lpstr>
      <vt:lpstr>Discussion on requirements on RAN management</vt:lpstr>
      <vt:lpstr>Background</vt:lpstr>
      <vt:lpstr>Proposed requirements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Functional Split for Cloud RAN</dc:title>
  <dc:creator>Romano Giovanni</dc:creator>
  <cp:lastModifiedBy>Giovanni Romano - Telecom Italia</cp:lastModifiedBy>
  <cp:revision>65</cp:revision>
  <dcterms:created xsi:type="dcterms:W3CDTF">2015-10-29T12:44:08Z</dcterms:created>
  <dcterms:modified xsi:type="dcterms:W3CDTF">2016-01-26T07:19:00Z</dcterms:modified>
</cp:coreProperties>
</file>