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8" r:id="rId3"/>
    <p:sldId id="264" r:id="rId4"/>
    <p:sldId id="263" r:id="rId5"/>
    <p:sldId id="259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35" autoAdjust="0"/>
    <p:restoredTop sz="90534" autoAdjust="0"/>
  </p:normalViewPr>
  <p:slideViewPr>
    <p:cSldViewPr snapToGrid="0">
      <p:cViewPr varScale="1">
        <p:scale>
          <a:sx n="70" d="100"/>
          <a:sy n="70" d="100"/>
        </p:scale>
        <p:origin x="42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813758-C066-4FC9-BCDE-D9CAC60DE029}" type="datetimeFigureOut">
              <a:rPr lang="en-US" smtClean="0"/>
              <a:t>3/8/2017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D6A875-EAEB-4B09-9876-C568332D0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180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D6A875-EAEB-4B09-9876-C568332D080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3015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3/8/2017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4946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3/8/2017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6095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3/8/2017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174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3/8/2017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338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3/8/2017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143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3/8/2017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8628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3/8/2017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44320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3/8/2017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7275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3/8/2017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2827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3/8/2017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605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43C6F9-75E3-4641-B7F5-6EF628FEC2E7}" type="datetimeFigureOut">
              <a:rPr lang="en-US" smtClean="0"/>
              <a:t>3/8/2017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282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43C6F9-75E3-4641-B7F5-6EF628FEC2E7}" type="datetimeFigureOut">
              <a:rPr lang="en-US" smtClean="0"/>
              <a:t>3/8/2017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E00B76-4C95-40CF-949B-A0CAAEAEDB8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414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Way Forward on new Rel-15 WIs/SIs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2911057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Ericsson, Qualcomm, Nokia, Alcatel-Lucent Shanghai Bell, ZTE, Huawei, CMCC, Deutsche Telekom, Softbank Mobile, Verizon, Telstra, China Unicom, Sony, </a:t>
            </a:r>
            <a:r>
              <a:rPr lang="en-US" dirty="0" err="1"/>
              <a:t>InterDigital</a:t>
            </a:r>
            <a:r>
              <a:rPr lang="en-US" dirty="0"/>
              <a:t>, Sierra Wireless, CATR, ITRI, OPPO, Thales, Dish network, </a:t>
            </a:r>
            <a:r>
              <a:rPr lang="en-US" dirty="0" err="1"/>
              <a:t>Sequans</a:t>
            </a:r>
            <a:r>
              <a:rPr lang="en-US" dirty="0"/>
              <a:t> communications, ST Microelectronics, Etisalat, Telefonica, </a:t>
            </a:r>
            <a:r>
              <a:rPr lang="en-US" dirty="0" err="1"/>
              <a:t>CableLabs</a:t>
            </a:r>
            <a:r>
              <a:rPr lang="en-US" dirty="0"/>
              <a:t>, ETRI, Xilinx, Motorola Solutions, Airbus Group, </a:t>
            </a:r>
            <a:r>
              <a:rPr lang="en-US" dirty="0" err="1"/>
              <a:t>Firstnet</a:t>
            </a:r>
            <a:r>
              <a:rPr lang="en-US" dirty="0"/>
              <a:t>, BT Group, Home Office, IAESI, SES, </a:t>
            </a:r>
            <a:r>
              <a:rPr lang="en-US" dirty="0" err="1"/>
              <a:t>Fraunhofer</a:t>
            </a:r>
            <a:r>
              <a:rPr lang="en-US" dirty="0"/>
              <a:t> IIS &amp; HHI, Hughes Network Systems, Inmarsat, </a:t>
            </a:r>
            <a:r>
              <a:rPr lang="en-US" dirty="0" err="1"/>
              <a:t>Ligado</a:t>
            </a:r>
            <a:r>
              <a:rPr lang="en-US" dirty="0"/>
              <a:t> Networks, Cohere technologies, </a:t>
            </a:r>
            <a:r>
              <a:rPr lang="en-US" dirty="0" err="1"/>
              <a:t>Bittium</a:t>
            </a:r>
            <a:r>
              <a:rPr lang="en-US" dirty="0"/>
              <a:t> Wireless, </a:t>
            </a:r>
            <a:r>
              <a:rPr lang="en-US" dirty="0" err="1"/>
              <a:t>Nomor</a:t>
            </a:r>
            <a:r>
              <a:rPr lang="en-US" dirty="0"/>
              <a:t> Research, Telekom Research &amp; Development, </a:t>
            </a:r>
            <a:r>
              <a:rPr lang="en-US" dirty="0" err="1"/>
              <a:t>Sepura</a:t>
            </a:r>
            <a:r>
              <a:rPr lang="en-US" dirty="0"/>
              <a:t>, Indian Institute of Tech, </a:t>
            </a:r>
            <a:r>
              <a:rPr lang="en-US" dirty="0" err="1"/>
              <a:t>CEWiT</a:t>
            </a:r>
            <a:r>
              <a:rPr lang="en-US" dirty="0"/>
              <a:t>, Avanti Communications, CTTC, TNO, Facebook, ESA, National Taiwan University, CNES, </a:t>
            </a:r>
            <a:r>
              <a:rPr lang="en-US" dirty="0" err="1"/>
              <a:t>Ministere</a:t>
            </a:r>
            <a:r>
              <a:rPr lang="en-US" dirty="0"/>
              <a:t> de </a:t>
            </a:r>
            <a:r>
              <a:rPr lang="en-US" dirty="0" err="1"/>
              <a:t>l’interieur</a:t>
            </a:r>
            <a:r>
              <a:rPr lang="en-US" dirty="0"/>
              <a:t>, </a:t>
            </a:r>
            <a:r>
              <a:rPr lang="en-US" dirty="0" err="1"/>
              <a:t>Tejas</a:t>
            </a:r>
            <a:r>
              <a:rPr lang="en-US" dirty="0"/>
              <a:t> Networks, </a:t>
            </a:r>
            <a:r>
              <a:rPr lang="en-US" dirty="0" err="1"/>
              <a:t>SyncTechno</a:t>
            </a:r>
            <a:r>
              <a:rPr lang="en-US" dirty="0"/>
              <a:t> Inc., CEA, </a:t>
            </a:r>
            <a:r>
              <a:rPr lang="en-US" dirty="0" err="1"/>
              <a:t>Suomen</a:t>
            </a:r>
            <a:r>
              <a:rPr lang="en-US" dirty="0"/>
              <a:t> </a:t>
            </a:r>
            <a:r>
              <a:rPr lang="en-US" dirty="0" err="1"/>
              <a:t>virveverkko</a:t>
            </a:r>
            <a:r>
              <a:rPr lang="en-US" dirty="0"/>
              <a:t> Oy, </a:t>
            </a:r>
            <a:r>
              <a:rPr lang="en-US" dirty="0" err="1"/>
              <a:t>Potevio</a:t>
            </a:r>
            <a:r>
              <a:rPr lang="en-US" dirty="0"/>
              <a:t>, </a:t>
            </a:r>
            <a:r>
              <a:rPr lang="en-US" dirty="0" err="1"/>
              <a:t>Netras</a:t>
            </a:r>
            <a:r>
              <a:rPr lang="en-US" dirty="0"/>
              <a:t>, Nubia Technology, Shanghai </a:t>
            </a:r>
            <a:r>
              <a:rPr lang="en-US" dirty="0" err="1"/>
              <a:t>Tejet</a:t>
            </a:r>
            <a:r>
              <a:rPr lang="en-US" dirty="0"/>
              <a:t>, Vivo, </a:t>
            </a:r>
            <a:r>
              <a:rPr lang="en-GB" dirty="0" err="1"/>
              <a:t>Virtuosys</a:t>
            </a:r>
            <a:r>
              <a:rPr lang="en-GB" dirty="0"/>
              <a:t>, </a:t>
            </a:r>
            <a:r>
              <a:rPr lang="en-US" dirty="0"/>
              <a:t>Acorn Technologies, </a:t>
            </a:r>
            <a:r>
              <a:rPr lang="en-US" dirty="0" err="1"/>
              <a:t>Convida</a:t>
            </a:r>
            <a:r>
              <a:rPr lang="en-US" dirty="0"/>
              <a:t> Wireless, Alibaba, Nordic Semiconductors, </a:t>
            </a:r>
            <a:r>
              <a:rPr lang="en-US" dirty="0" err="1"/>
              <a:t>Wilus</a:t>
            </a:r>
            <a:r>
              <a:rPr lang="en-US" dirty="0"/>
              <a:t>, IITH, IITM, Reliance</a:t>
            </a:r>
          </a:p>
          <a:p>
            <a:r>
              <a:rPr lang="en-US" dirty="0"/>
              <a:t>[Intel], [Samsung], [</a:t>
            </a:r>
            <a:r>
              <a:rPr lang="en-US" dirty="0" err="1"/>
              <a:t>Docomo</a:t>
            </a:r>
            <a:r>
              <a:rPr lang="en-US" dirty="0"/>
              <a:t>], [LG], [ATT]</a:t>
            </a:r>
          </a:p>
        </p:txBody>
      </p:sp>
    </p:spTree>
    <p:extLst>
      <p:ext uri="{BB962C8B-B14F-4D97-AF65-F5344CB8AC3E}">
        <p14:creationId xmlns:p14="http://schemas.microsoft.com/office/powerpoint/2010/main" val="1175480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LTE proposals for approval at RAN#75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half" idx="1"/>
          </p:nvPr>
        </p:nvSpPr>
        <p:spPr>
          <a:xfrm>
            <a:off x="838200" y="1825624"/>
            <a:ext cx="5181600" cy="4727575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/>
              <a:t>RAN1 led</a:t>
            </a:r>
          </a:p>
          <a:p>
            <a:r>
              <a:rPr lang="en-US" dirty="0"/>
              <a:t>Enhanced reliability for LTE</a:t>
            </a:r>
          </a:p>
          <a:p>
            <a:pPr lvl="1"/>
            <a:r>
              <a:rPr lang="en-US" dirty="0"/>
              <a:t>Q2 &amp; Q3 focus on requirements and evaluation scenarios</a:t>
            </a:r>
          </a:p>
          <a:p>
            <a:r>
              <a:rPr lang="en-US" dirty="0"/>
              <a:t>NB-IOT </a:t>
            </a:r>
            <a:r>
              <a:rPr lang="en-US" dirty="0" err="1"/>
              <a:t>evo</a:t>
            </a:r>
            <a:endParaRPr lang="en-US" dirty="0"/>
          </a:p>
          <a:p>
            <a:pPr lvl="1"/>
            <a:r>
              <a:rPr lang="en-US" dirty="0"/>
              <a:t>No simulation campaign on 3GPP </a:t>
            </a:r>
            <a:r>
              <a:rPr lang="en-US" dirty="0" err="1"/>
              <a:t>mMTC</a:t>
            </a:r>
            <a:r>
              <a:rPr lang="en-US" dirty="0"/>
              <a:t> requirements</a:t>
            </a:r>
          </a:p>
          <a:p>
            <a:r>
              <a:rPr lang="en-US" dirty="0" err="1"/>
              <a:t>eMTC</a:t>
            </a:r>
            <a:r>
              <a:rPr lang="en-US" dirty="0"/>
              <a:t> </a:t>
            </a:r>
            <a:r>
              <a:rPr lang="en-US" dirty="0" err="1"/>
              <a:t>evo</a:t>
            </a:r>
            <a:endParaRPr lang="en-US" dirty="0"/>
          </a:p>
          <a:p>
            <a:pPr lvl="1"/>
            <a:r>
              <a:rPr lang="en-US" dirty="0"/>
              <a:t>No simulation campaign on 3GPP </a:t>
            </a:r>
            <a:r>
              <a:rPr lang="en-US" dirty="0" err="1"/>
              <a:t>mMTC</a:t>
            </a:r>
            <a:r>
              <a:rPr lang="en-US" dirty="0"/>
              <a:t> requirements</a:t>
            </a:r>
          </a:p>
          <a:p>
            <a:r>
              <a:rPr lang="en-US" dirty="0"/>
              <a:t>LAA </a:t>
            </a:r>
            <a:r>
              <a:rPr lang="en-US" dirty="0" err="1"/>
              <a:t>evo</a:t>
            </a:r>
            <a:endParaRPr lang="en-US" dirty="0"/>
          </a:p>
          <a:p>
            <a:pPr lvl="1"/>
            <a:r>
              <a:rPr lang="en-US" dirty="0"/>
              <a:t>Autonomous UL, </a:t>
            </a:r>
            <a:r>
              <a:rPr lang="en-US" dirty="0" err="1"/>
              <a:t>sTTI</a:t>
            </a:r>
            <a:r>
              <a:rPr lang="en-US" dirty="0"/>
              <a:t> only</a:t>
            </a:r>
          </a:p>
          <a:p>
            <a:r>
              <a:rPr lang="en-US" dirty="0"/>
              <a:t>3GPP V2X Phase 2</a:t>
            </a:r>
          </a:p>
          <a:p>
            <a:pPr lvl="1"/>
            <a:r>
              <a:rPr lang="en-US" dirty="0"/>
              <a:t>Scope according to V2X offline</a:t>
            </a:r>
          </a:p>
          <a:p>
            <a:r>
              <a:rPr lang="en-US" dirty="0"/>
              <a:t>Fixed Wireless Access</a:t>
            </a:r>
          </a:p>
          <a:p>
            <a:pPr lvl="1"/>
            <a:r>
              <a:rPr lang="en-US" dirty="0"/>
              <a:t>1024 QAM, DL DMRS overhead reduction</a:t>
            </a:r>
          </a:p>
          <a:p>
            <a:r>
              <a:rPr lang="en-US" dirty="0" err="1"/>
              <a:t>FeCoMP</a:t>
            </a:r>
            <a:r>
              <a:rPr lang="en-US" dirty="0"/>
              <a:t> (WI) </a:t>
            </a:r>
          </a:p>
          <a:p>
            <a:pPr lvl="1"/>
            <a:r>
              <a:rPr lang="en-US" dirty="0"/>
              <a:t>non-coherent JT only</a:t>
            </a:r>
          </a:p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/>
              <a:t>RAN2 led</a:t>
            </a:r>
          </a:p>
          <a:p>
            <a:r>
              <a:rPr lang="en-US" dirty="0"/>
              <a:t>LTE NGC integration</a:t>
            </a:r>
          </a:p>
          <a:p>
            <a:r>
              <a:rPr lang="en-US" dirty="0"/>
              <a:t>Study on aerials</a:t>
            </a:r>
          </a:p>
          <a:p>
            <a:pPr lvl="1"/>
            <a:r>
              <a:rPr lang="en-US" dirty="0"/>
              <a:t>Drones only</a:t>
            </a:r>
          </a:p>
          <a:p>
            <a:r>
              <a:rPr lang="en-GB" dirty="0"/>
              <a:t>UE velocity oriented mobility (</a:t>
            </a:r>
            <a:r>
              <a:rPr lang="en-US" dirty="0"/>
              <a:t>High Speed train) as TEI15</a:t>
            </a:r>
          </a:p>
          <a:p>
            <a:r>
              <a:rPr lang="en-US" dirty="0"/>
              <a:t>Positioning</a:t>
            </a:r>
          </a:p>
          <a:p>
            <a:pPr lvl="1"/>
            <a:r>
              <a:rPr lang="en-US" dirty="0"/>
              <a:t>RTK-GNSS / IMU only</a:t>
            </a:r>
          </a:p>
          <a:p>
            <a:r>
              <a:rPr lang="en-US" dirty="0" err="1"/>
              <a:t>eVideo</a:t>
            </a:r>
            <a:endParaRPr lang="en-US" dirty="0"/>
          </a:p>
          <a:p>
            <a:pPr lvl="1"/>
            <a:r>
              <a:rPr lang="en-US" dirty="0" err="1"/>
              <a:t>downscoping</a:t>
            </a:r>
            <a:r>
              <a:rPr lang="en-US" dirty="0"/>
              <a:t> FFS</a:t>
            </a:r>
          </a:p>
          <a:p>
            <a:r>
              <a:rPr lang="en-US" dirty="0" err="1"/>
              <a:t>QoE</a:t>
            </a:r>
            <a:r>
              <a:rPr lang="en-US" dirty="0"/>
              <a:t> reporting</a:t>
            </a:r>
          </a:p>
          <a:p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[CA utilization]</a:t>
            </a:r>
          </a:p>
        </p:txBody>
      </p:sp>
    </p:spTree>
    <p:extLst>
      <p:ext uri="{BB962C8B-B14F-4D97-AF65-F5344CB8AC3E}">
        <p14:creationId xmlns:p14="http://schemas.microsoft.com/office/powerpoint/2010/main" val="8373053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RAN1 LTE TU allocation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0389496"/>
              </p:ext>
            </p:extLst>
          </p:nvPr>
        </p:nvGraphicFramePr>
        <p:xfrm>
          <a:off x="833718" y="1482870"/>
          <a:ext cx="10520084" cy="482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4308">
                  <a:extLst>
                    <a:ext uri="{9D8B030D-6E8A-4147-A177-3AD203B41FA5}">
                      <a16:colId xmlns:a16="http://schemas.microsoft.com/office/drawing/2014/main" val="1978429931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val="215931454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val="2598750881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val="4205790780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val="2896396805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val="2358712866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val="948544749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val="861900638"/>
                    </a:ext>
                  </a:extLst>
                </a:gridCol>
                <a:gridCol w="958222">
                  <a:extLst>
                    <a:ext uri="{9D8B030D-6E8A-4147-A177-3AD203B41FA5}">
                      <a16:colId xmlns:a16="http://schemas.microsoft.com/office/drawing/2014/main" val="1704523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88bis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89</a:t>
                      </a: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90bis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91</a:t>
                      </a:r>
                    </a:p>
                  </a:txBody>
                  <a:tcPr marL="9525" marR="9525" marT="9525" marB="0" anchor="b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92bis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8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93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083309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sTTI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57467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Wearables / FeD2D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2.5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sz="18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[1]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[1]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[1]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30062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URLLC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0.5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39367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NB-IOT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33517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eMTC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76887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LAA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9098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V2X Phase 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08901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FWA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0.5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518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/>
                        <a:t>FeCoMP</a:t>
                      </a:r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0.5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99649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Positioning (RAN2-led)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4886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Aerials (RAN2-led)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[2]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[2]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[2]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08126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16.5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17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17.5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17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14</a:t>
                      </a:r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6118097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41296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150124" y="122831"/>
            <a:ext cx="982638" cy="6619165"/>
          </a:xfrm>
        </p:spPr>
        <p:txBody>
          <a:bodyPr vert="vert">
            <a:normAutofit/>
          </a:bodyPr>
          <a:lstStyle/>
          <a:p>
            <a:r>
              <a:rPr lang="en-US" dirty="0"/>
              <a:t>RAN2 LTE TU allocation</a:t>
            </a: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9790403"/>
              </p:ext>
            </p:extLst>
          </p:nvPr>
        </p:nvGraphicFramePr>
        <p:xfrm>
          <a:off x="1373670" y="-11524"/>
          <a:ext cx="10619839" cy="69156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50888">
                  <a:extLst>
                    <a:ext uri="{9D8B030D-6E8A-4147-A177-3AD203B41FA5}">
                      <a16:colId xmlns:a16="http://schemas.microsoft.com/office/drawing/2014/main" val="1978429931"/>
                    </a:ext>
                  </a:extLst>
                </a:gridCol>
                <a:gridCol w="961179">
                  <a:extLst>
                    <a:ext uri="{9D8B030D-6E8A-4147-A177-3AD203B41FA5}">
                      <a16:colId xmlns:a16="http://schemas.microsoft.com/office/drawing/2014/main" val="215931454"/>
                    </a:ext>
                  </a:extLst>
                </a:gridCol>
                <a:gridCol w="1115468">
                  <a:extLst>
                    <a:ext uri="{9D8B030D-6E8A-4147-A177-3AD203B41FA5}">
                      <a16:colId xmlns:a16="http://schemas.microsoft.com/office/drawing/2014/main" val="4205790780"/>
                    </a:ext>
                  </a:extLst>
                </a:gridCol>
                <a:gridCol w="1038323">
                  <a:extLst>
                    <a:ext uri="{9D8B030D-6E8A-4147-A177-3AD203B41FA5}">
                      <a16:colId xmlns:a16="http://schemas.microsoft.com/office/drawing/2014/main" val="2896396805"/>
                    </a:ext>
                  </a:extLst>
                </a:gridCol>
                <a:gridCol w="1038323">
                  <a:extLst>
                    <a:ext uri="{9D8B030D-6E8A-4147-A177-3AD203B41FA5}">
                      <a16:colId xmlns:a16="http://schemas.microsoft.com/office/drawing/2014/main" val="2358712866"/>
                    </a:ext>
                  </a:extLst>
                </a:gridCol>
                <a:gridCol w="1038323">
                  <a:extLst>
                    <a:ext uri="{9D8B030D-6E8A-4147-A177-3AD203B41FA5}">
                      <a16:colId xmlns:a16="http://schemas.microsoft.com/office/drawing/2014/main" val="948544749"/>
                    </a:ext>
                  </a:extLst>
                </a:gridCol>
                <a:gridCol w="1038323">
                  <a:extLst>
                    <a:ext uri="{9D8B030D-6E8A-4147-A177-3AD203B41FA5}">
                      <a16:colId xmlns:a16="http://schemas.microsoft.com/office/drawing/2014/main" val="861900638"/>
                    </a:ext>
                  </a:extLst>
                </a:gridCol>
                <a:gridCol w="1038323">
                  <a:extLst>
                    <a:ext uri="{9D8B030D-6E8A-4147-A177-3AD203B41FA5}">
                      <a16:colId xmlns:a16="http://schemas.microsoft.com/office/drawing/2014/main" val="170452300"/>
                    </a:ext>
                  </a:extLst>
                </a:gridCol>
                <a:gridCol w="80068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77215">
                <a:tc>
                  <a:txBody>
                    <a:bodyPr/>
                    <a:lstStyle/>
                    <a:p>
                      <a:pPr algn="r"/>
                      <a:endParaRPr lang="en-US" sz="11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/>
                        <a:t>97bis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/>
                        <a:t>98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/>
                        <a:t>99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/>
                        <a:t>99bis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101bis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dirty="0">
                          <a:solidFill>
                            <a:schemeClr val="bg1"/>
                          </a:solidFill>
                        </a:rPr>
                        <a:t>102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08330984"/>
                  </a:ext>
                </a:extLst>
              </a:tr>
              <a:tr h="422106">
                <a:tc>
                  <a:txBody>
                    <a:bodyPr/>
                    <a:lstStyle/>
                    <a:p>
                      <a:pPr algn="r"/>
                      <a:r>
                        <a:rPr lang="en-US" sz="1600" dirty="0" err="1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sTTI</a:t>
                      </a:r>
                      <a:endParaRPr lang="en-US" sz="16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0.5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67204402"/>
                  </a:ext>
                </a:extLst>
              </a:tr>
              <a:tr h="377215"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URLLC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43936707"/>
                  </a:ext>
                </a:extLst>
              </a:tr>
              <a:tr h="377215"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NB-IOT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93351758"/>
                  </a:ext>
                </a:extLst>
              </a:tr>
              <a:tr h="370298">
                <a:tc>
                  <a:txBody>
                    <a:bodyPr/>
                    <a:lstStyle/>
                    <a:p>
                      <a:pPr algn="r"/>
                      <a:r>
                        <a:rPr lang="en-US" sz="1600" dirty="0" err="1"/>
                        <a:t>eMTC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57688798"/>
                  </a:ext>
                </a:extLst>
              </a:tr>
              <a:tr h="377215"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LAA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endParaRPr lang="fi-FI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fi-FI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979098773"/>
                  </a:ext>
                </a:extLst>
              </a:tr>
              <a:tr h="377215"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V2X Phase 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endParaRPr lang="fi-FI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fi-FI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520890113"/>
                  </a:ext>
                </a:extLst>
              </a:tr>
              <a:tr h="377215"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FWA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b"/>
                      <a:endParaRPr lang="fi-FI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endParaRPr lang="fi-FI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0.5</a:t>
                      </a:r>
                      <a:endParaRPr lang="fi-FI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0.5</a:t>
                      </a:r>
                      <a:endParaRPr lang="fi-FI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0.5</a:t>
                      </a:r>
                      <a:endParaRPr lang="fi-FI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0.5</a:t>
                      </a:r>
                      <a:endParaRPr lang="fi-FI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0.5</a:t>
                      </a:r>
                      <a:endParaRPr lang="fi-FI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7215">
                <a:tc>
                  <a:txBody>
                    <a:bodyPr/>
                    <a:lstStyle/>
                    <a:p>
                      <a:pPr algn="r"/>
                      <a:r>
                        <a:rPr lang="en-US" sz="1600" dirty="0" err="1"/>
                        <a:t>FeCoMP</a:t>
                      </a:r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0.5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endParaRPr 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59964918"/>
                  </a:ext>
                </a:extLst>
              </a:tr>
              <a:tr h="341044"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Aerials</a:t>
                      </a:r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fi-FI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[1.5]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[1.5]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[1.5]</a:t>
                      </a: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[1.5]</a:t>
                      </a:r>
                      <a:endParaRPr lang="en-US" sz="1600" dirty="0"/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[1.5]</a:t>
                      </a:r>
                      <a:endParaRPr lang="en-US" sz="1600" dirty="0"/>
                    </a:p>
                  </a:txBody>
                  <a:tcPr anchor="ctr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0812665"/>
                  </a:ext>
                </a:extLst>
              </a:tr>
              <a:tr h="341044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LTE conn. 5G-CN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fi-FI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1.5</a:t>
                      </a:r>
                      <a:endParaRPr lang="fi-FI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1.5</a:t>
                      </a:r>
                      <a:endParaRPr lang="fi-FI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1.5</a:t>
                      </a:r>
                      <a:endParaRPr lang="fi-FI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1.5</a:t>
                      </a:r>
                      <a:endParaRPr lang="fi-FI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1.5</a:t>
                      </a:r>
                      <a:endParaRPr lang="fi-FI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1.5</a:t>
                      </a:r>
                      <a:endParaRPr lang="en-US" sz="1600" dirty="0"/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1.5</a:t>
                      </a:r>
                      <a:endParaRPr lang="en-US" sz="1600" dirty="0"/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1044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err="1">
                          <a:solidFill>
                            <a:schemeClr val="tx1"/>
                          </a:solidFill>
                        </a:rPr>
                        <a:t>eVideo</a:t>
                      </a:r>
                      <a:endParaRPr lang="en-US" sz="16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fi-FI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fi-FI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fi-FI" sz="1600" b="0" i="0" u="none" strike="noStrike" dirty="0">
                        <a:solidFill>
                          <a:schemeClr val="bg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3209050"/>
                  </a:ext>
                </a:extLst>
              </a:tr>
              <a:tr h="341044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[CA </a:t>
                      </a:r>
                      <a:r>
                        <a:rPr lang="en-US" sz="1600" kern="1200" dirty="0" err="1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SCell</a:t>
                      </a:r>
                      <a:r>
                        <a:rPr lang="en-US" sz="16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Utilisation</a:t>
                      </a:r>
                      <a:r>
                        <a:rPr lang="en-US" sz="16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i-FI" sz="160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i-FI" sz="160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i-FI" sz="160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6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6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6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666240"/>
                  </a:ext>
                </a:extLst>
              </a:tr>
              <a:tr h="341044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QoE</a:t>
                      </a:r>
                      <a:endParaRPr lang="en-US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i-FI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i-FI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i-FI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i-FI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i-FI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i-FI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2755592"/>
                  </a:ext>
                </a:extLst>
              </a:tr>
              <a:tr h="341044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Wearables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1.5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chemeClr val="bg1">
                              <a:lumMod val="75000"/>
                            </a:schemeClr>
                          </a:solidFill>
                          <a:effectLst/>
                          <a:latin typeface="Calibri"/>
                        </a:rPr>
                        <a:t>1.5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[1.5]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[1.5]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[1.5]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[1.5]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[1.5]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1044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Positioning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fi-FI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1044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UDC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fi-FI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fi-FI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[1]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[1]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[1]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fi-FI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[1]</a:t>
                      </a:r>
                    </a:p>
                  </a:txBody>
                  <a:tcPr marL="9525" marR="9525" marT="9525" marB="0"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[1]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[1]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7215"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Sum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0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4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13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14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14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14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14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14</a:t>
                      </a:r>
                    </a:p>
                  </a:txBody>
                  <a:tcPr anchor="ctr"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611809780"/>
                  </a:ext>
                </a:extLst>
              </a:tr>
              <a:tr h="377215"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Capacity (for new items)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4.5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600" dirty="0"/>
                        <a:t>14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965856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053792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 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/>
              <a:t>For approval at RAN#75</a:t>
            </a:r>
          </a:p>
          <a:p>
            <a:r>
              <a:rPr lang="en-US" dirty="0"/>
              <a:t>NR WI</a:t>
            </a:r>
          </a:p>
          <a:p>
            <a:pPr lvl="1"/>
            <a:r>
              <a:rPr lang="en-US" dirty="0"/>
              <a:t>MBB &amp; URLLC</a:t>
            </a:r>
          </a:p>
          <a:p>
            <a:pPr lvl="1"/>
            <a:r>
              <a:rPr lang="en-US" dirty="0"/>
              <a:t>Early completion of L1/L2-UP (according to separate discussion outcome)</a:t>
            </a:r>
          </a:p>
          <a:p>
            <a:pPr marL="171450" indent="-171450"/>
            <a:r>
              <a:rPr lang="en-US" dirty="0"/>
              <a:t>Study on unlicensed spectrum</a:t>
            </a:r>
          </a:p>
          <a:p>
            <a:pPr marL="628650" lvl="1" indent="-171450"/>
            <a:r>
              <a:rPr lang="en-US" dirty="0"/>
              <a:t>Focus on &lt;6GHz unlicensed</a:t>
            </a:r>
          </a:p>
          <a:p>
            <a:pPr marL="628650" lvl="1" indent="-171450"/>
            <a:r>
              <a:rPr lang="en-US" dirty="0"/>
              <a:t>TRs/TSs in new spec series</a:t>
            </a:r>
          </a:p>
          <a:p>
            <a:pPr marL="171450" indent="-171450"/>
            <a:r>
              <a:rPr lang="en-US" dirty="0"/>
              <a:t>Study on non-orthogonal multiple access</a:t>
            </a:r>
          </a:p>
          <a:p>
            <a:pPr marL="628650" lvl="1" indent="-171450"/>
            <a:r>
              <a:rPr lang="en-US" dirty="0"/>
              <a:t>UL only</a:t>
            </a:r>
          </a:p>
          <a:p>
            <a:pPr marL="171450" indent="-171450"/>
            <a:r>
              <a:rPr lang="en-US" dirty="0"/>
              <a:t>Study on non-terrestrial networks</a:t>
            </a:r>
          </a:p>
          <a:p>
            <a:pPr marL="628650" lvl="1" indent="-171450"/>
            <a:r>
              <a:rPr lang="en-US" dirty="0"/>
              <a:t>Further details of deployment scenarios on the basis of TR 38.913 </a:t>
            </a:r>
          </a:p>
          <a:p>
            <a:pPr marL="628650" lvl="1" indent="-171450"/>
            <a:r>
              <a:rPr lang="en-US" dirty="0"/>
              <a:t>Related system requirements</a:t>
            </a:r>
          </a:p>
          <a:p>
            <a:pPr marL="628650" lvl="1" indent="-171450"/>
            <a:r>
              <a:rPr lang="en-US" dirty="0"/>
              <a:t>Channel modeling</a:t>
            </a:r>
          </a:p>
          <a:p>
            <a:pPr marL="171450" indent="-171450"/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[Study on eV2V evaluation methodology]</a:t>
            </a:r>
          </a:p>
          <a:p>
            <a:pPr marL="628650" lvl="1" indent="-171450"/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Sidelink channel modeling for spectrum above 6GHz</a:t>
            </a:r>
          </a:p>
          <a:p>
            <a:pPr marL="628650" lvl="1" indent="-171450"/>
            <a:r>
              <a:rPr lang="en-US" dirty="0">
                <a:solidFill>
                  <a:schemeClr val="bg1">
                    <a:lumMod val="65000"/>
                  </a:schemeClr>
                </a:solidFill>
              </a:rPr>
              <a:t>Regulation study for &gt;6GHz (RAN4)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/>
              <a:t>For approval at RAN#77</a:t>
            </a:r>
          </a:p>
          <a:p>
            <a:r>
              <a:rPr lang="en-US" dirty="0"/>
              <a:t>5G self-evaluation</a:t>
            </a:r>
          </a:p>
          <a:p>
            <a:pPr lvl="1"/>
            <a:r>
              <a:rPr lang="en-US" dirty="0"/>
              <a:t>Start at RAN level, continue in WGs after RAN#78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Other study items to be considered after L1/L2-UP completion (RAN#78), e.g., </a:t>
            </a:r>
          </a:p>
          <a:p>
            <a:r>
              <a:rPr lang="en-US" dirty="0"/>
              <a:t>3GPP V2X Phase 3 </a:t>
            </a:r>
          </a:p>
          <a:p>
            <a:r>
              <a:rPr lang="en-US" dirty="0"/>
              <a:t>Integrated Access Backhaul</a:t>
            </a:r>
          </a:p>
        </p:txBody>
      </p:sp>
    </p:spTree>
    <p:extLst>
      <p:ext uri="{BB962C8B-B14F-4D97-AF65-F5344CB8AC3E}">
        <p14:creationId xmlns:p14="http://schemas.microsoft.com/office/powerpoint/2010/main" val="13586452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RAN1 NR TU allocation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3652321"/>
              </p:ext>
            </p:extLst>
          </p:nvPr>
        </p:nvGraphicFramePr>
        <p:xfrm>
          <a:off x="1025236" y="1690688"/>
          <a:ext cx="9125852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8335">
                  <a:extLst>
                    <a:ext uri="{9D8B030D-6E8A-4147-A177-3AD203B41FA5}">
                      <a16:colId xmlns:a16="http://schemas.microsoft.com/office/drawing/2014/main" val="1978429931"/>
                    </a:ext>
                  </a:extLst>
                </a:gridCol>
                <a:gridCol w="1003931">
                  <a:extLst>
                    <a:ext uri="{9D8B030D-6E8A-4147-A177-3AD203B41FA5}">
                      <a16:colId xmlns:a16="http://schemas.microsoft.com/office/drawing/2014/main" val="215931454"/>
                    </a:ext>
                  </a:extLst>
                </a:gridCol>
                <a:gridCol w="1003931">
                  <a:extLst>
                    <a:ext uri="{9D8B030D-6E8A-4147-A177-3AD203B41FA5}">
                      <a16:colId xmlns:a16="http://schemas.microsoft.com/office/drawing/2014/main" val="4205790780"/>
                    </a:ext>
                  </a:extLst>
                </a:gridCol>
                <a:gridCol w="1003931">
                  <a:extLst>
                    <a:ext uri="{9D8B030D-6E8A-4147-A177-3AD203B41FA5}">
                      <a16:colId xmlns:a16="http://schemas.microsoft.com/office/drawing/2014/main" val="2896396805"/>
                    </a:ext>
                  </a:extLst>
                </a:gridCol>
                <a:gridCol w="1003931">
                  <a:extLst>
                    <a:ext uri="{9D8B030D-6E8A-4147-A177-3AD203B41FA5}">
                      <a16:colId xmlns:a16="http://schemas.microsoft.com/office/drawing/2014/main" val="2358712866"/>
                    </a:ext>
                  </a:extLst>
                </a:gridCol>
                <a:gridCol w="1003931">
                  <a:extLst>
                    <a:ext uri="{9D8B030D-6E8A-4147-A177-3AD203B41FA5}">
                      <a16:colId xmlns:a16="http://schemas.microsoft.com/office/drawing/2014/main" val="948544749"/>
                    </a:ext>
                  </a:extLst>
                </a:gridCol>
                <a:gridCol w="1003931">
                  <a:extLst>
                    <a:ext uri="{9D8B030D-6E8A-4147-A177-3AD203B41FA5}">
                      <a16:colId xmlns:a16="http://schemas.microsoft.com/office/drawing/2014/main" val="861900638"/>
                    </a:ext>
                  </a:extLst>
                </a:gridCol>
                <a:gridCol w="1003931">
                  <a:extLst>
                    <a:ext uri="{9D8B030D-6E8A-4147-A177-3AD203B41FA5}">
                      <a16:colId xmlns:a16="http://schemas.microsoft.com/office/drawing/2014/main" val="1704523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Q2/17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Q3/17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Q4/17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Q1/18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Q2/18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Q3/18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Q4/18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83309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NR WI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72044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Unlicensed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39367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NOMA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518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Non-terrestrial NW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99649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5G self evaluation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49252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Future use</a:t>
                      </a:r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[7]</a:t>
                      </a:r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[7]</a:t>
                      </a:r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08126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26</a:t>
                      </a:r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26</a:t>
                      </a:r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26</a:t>
                      </a:r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26</a:t>
                      </a:r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26</a:t>
                      </a:r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6118097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65856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16025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787</Words>
  <Application>Microsoft Office PowerPoint</Application>
  <PresentationFormat>Widescreen</PresentationFormat>
  <Paragraphs>322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Way Forward on new Rel-15 WIs/SIs</vt:lpstr>
      <vt:lpstr>LTE proposals for approval at RAN#75</vt:lpstr>
      <vt:lpstr>RAN1 LTE TU allocation</vt:lpstr>
      <vt:lpstr>RAN2 LTE TU allocation</vt:lpstr>
      <vt:lpstr>NR proposals</vt:lpstr>
      <vt:lpstr>RAN1 NR TU allocation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Christian Hoymann</dc:creator>
  <cp:lastModifiedBy>Christian Hoymann</cp:lastModifiedBy>
  <cp:revision>111</cp:revision>
  <dcterms:created xsi:type="dcterms:W3CDTF">2017-03-06T18:32:17Z</dcterms:created>
  <dcterms:modified xsi:type="dcterms:W3CDTF">2017-03-08T13:23:25Z</dcterms:modified>
</cp:coreProperties>
</file>