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0" r:id="rId3"/>
    <p:sldId id="273" r:id="rId4"/>
    <p:sldId id="281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0172918" initials="HU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96023" autoAdjust="0"/>
  </p:normalViewPr>
  <p:slideViewPr>
    <p:cSldViewPr>
      <p:cViewPr>
        <p:scale>
          <a:sx n="150" d="100"/>
          <a:sy n="150" d="100"/>
        </p:scale>
        <p:origin x="-67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4B2EE4-A4BA-4B10-A9B5-B2DD35C27306}" type="datetimeFigureOut">
              <a:rPr kumimoji="1" lang="ja-JP" altLang="en-US" smtClean="0"/>
              <a:t>2017/3/9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C52034-F0E7-4B87-92CC-D5021AD94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9544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Band 41, Band 66, band 3, band 8, band 7</a:t>
            </a:r>
          </a:p>
          <a:p>
            <a:endParaRPr kumimoji="1" lang="en-US" altLang="ja-JP" dirty="0" smtClean="0"/>
          </a:p>
          <a:p>
            <a:endParaRPr kumimoji="1" lang="en-US" altLang="ja-JP" dirty="0" smtClean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C52034-F0E7-4B87-92CC-D5021AD94B20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823897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Band 41, Band 66, band 3, band 8, band 7</a:t>
            </a:r>
          </a:p>
          <a:p>
            <a:endParaRPr kumimoji="1" lang="en-US" altLang="ja-JP" dirty="0" smtClean="0"/>
          </a:p>
          <a:p>
            <a:endParaRPr kumimoji="1" lang="en-US" altLang="ja-JP" dirty="0" smtClean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C52034-F0E7-4B87-92CC-D5021AD94B20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823897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2017/3/9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Guideline for NR RAN4 work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altLang="ja-JP" dirty="0" smtClean="0"/>
              <a:t>NTT DOCOMO, INC., </a:t>
            </a:r>
            <a:r>
              <a:rPr lang="es-ES" altLang="ja-JP" dirty="0" smtClean="0"/>
              <a:t>Qualcomm, Intel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0634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ja-JP" b="1" dirty="0"/>
              <a:t>3GPP </a:t>
            </a:r>
            <a:r>
              <a:rPr lang="en-GB" altLang="ja-JP" b="1" dirty="0" smtClean="0"/>
              <a:t>TSG-RAN </a:t>
            </a:r>
            <a:r>
              <a:rPr lang="en-GB" altLang="ja-JP" b="1" dirty="0"/>
              <a:t>Meeting </a:t>
            </a:r>
            <a:r>
              <a:rPr lang="en-GB" altLang="ja-JP" b="1" dirty="0" smtClean="0"/>
              <a:t>#75</a:t>
            </a:r>
            <a:endParaRPr lang="ja-JP" altLang="ja-JP" dirty="0"/>
          </a:p>
          <a:p>
            <a:r>
              <a:rPr lang="en-GB" altLang="ja-JP" b="1" dirty="0" smtClean="0"/>
              <a:t>Dubrovnik, Croatia, 6</a:t>
            </a:r>
            <a:r>
              <a:rPr lang="en-GB" altLang="ja-JP" b="1" baseline="30000" dirty="0" smtClean="0"/>
              <a:t>th</a:t>
            </a:r>
            <a:r>
              <a:rPr lang="en-GB" altLang="ja-JP" b="1" dirty="0" smtClean="0"/>
              <a:t> </a:t>
            </a:r>
            <a:r>
              <a:rPr lang="en-GB" altLang="ja-JP" b="1" dirty="0"/>
              <a:t>– </a:t>
            </a:r>
            <a:r>
              <a:rPr lang="en-GB" altLang="ja-JP" b="1" dirty="0" smtClean="0"/>
              <a:t>9</a:t>
            </a:r>
            <a:r>
              <a:rPr lang="en-GB" altLang="ja-JP" b="1" baseline="30000" dirty="0" smtClean="0"/>
              <a:t>th</a:t>
            </a:r>
            <a:r>
              <a:rPr lang="en-GB" altLang="ja-JP" b="1" dirty="0" smtClean="0"/>
              <a:t> March, 2017</a:t>
            </a:r>
            <a:endParaRPr lang="ja-JP" altLang="ja-JP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RP-170754</a:t>
            </a:r>
            <a:endParaRPr lang="en-US" altLang="ja-JP" b="1" dirty="0" smtClean="0"/>
          </a:p>
          <a:p>
            <a:r>
              <a:rPr lang="en-US" altLang="ja-JP" b="1" dirty="0" smtClean="0"/>
              <a:t>Agenda </a:t>
            </a:r>
            <a:r>
              <a:rPr lang="en-US" altLang="ja-JP" b="1" dirty="0"/>
              <a:t>item:</a:t>
            </a:r>
            <a:r>
              <a:rPr lang="en-US" altLang="ja-JP" dirty="0"/>
              <a:t>	</a:t>
            </a:r>
            <a:r>
              <a:rPr lang="es-ES" altLang="ja-JP" dirty="0" smtClean="0"/>
              <a:t>9.1</a:t>
            </a:r>
            <a:endParaRPr lang="ja-JP" altLang="ja-JP" dirty="0"/>
          </a:p>
          <a:p>
            <a:r>
              <a:rPr lang="en-US" altLang="ja-JP" b="1" dirty="0" smtClean="0"/>
              <a:t>Document </a:t>
            </a:r>
            <a:r>
              <a:rPr lang="en-US" altLang="ja-JP" b="1" dirty="0"/>
              <a:t>for:</a:t>
            </a:r>
            <a:r>
              <a:rPr lang="en-US" altLang="ja-JP" dirty="0"/>
              <a:t>	</a:t>
            </a:r>
            <a:r>
              <a:rPr lang="en-US" altLang="ja-JP" dirty="0" smtClean="0"/>
              <a:t>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53810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Background/Objective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947861"/>
            <a:ext cx="8784976" cy="5361459"/>
          </a:xfrm>
        </p:spPr>
        <p:txBody>
          <a:bodyPr>
            <a:noAutofit/>
          </a:bodyPr>
          <a:lstStyle/>
          <a:p>
            <a:r>
              <a:rPr lang="en-US" altLang="ko-KR" sz="2400" dirty="0" smtClean="0"/>
              <a:t>Background </a:t>
            </a:r>
          </a:p>
          <a:p>
            <a:pPr lvl="1"/>
            <a:r>
              <a:rPr lang="en-US" altLang="ko-KR" sz="2000" dirty="0" smtClean="0"/>
              <a:t>With the consideration of significant amount of work in RAN4 due to the </a:t>
            </a:r>
            <a:r>
              <a:rPr lang="en-US" altLang="ko-KR" sz="2000" dirty="0"/>
              <a:t>followings aspects </a:t>
            </a:r>
            <a:r>
              <a:rPr lang="en-US" altLang="ko-KR" sz="2000" dirty="0" smtClean="0"/>
              <a:t>compared </a:t>
            </a:r>
            <a:r>
              <a:rPr lang="en-US" altLang="ko-KR" sz="2000" dirty="0"/>
              <a:t>to LTE, RAN4 needs to consider the following options for </a:t>
            </a:r>
            <a:r>
              <a:rPr lang="en-US" altLang="ko-KR" sz="2000" dirty="0" smtClean="0"/>
              <a:t>NR, this guideline is provided. See details in [RP-170443]</a:t>
            </a:r>
            <a:endParaRPr lang="en-US" altLang="ko-KR" sz="1600" dirty="0" smtClean="0"/>
          </a:p>
          <a:p>
            <a:pPr lvl="2"/>
            <a:r>
              <a:rPr lang="en-US" altLang="ko-KR" sz="1600" dirty="0" smtClean="0"/>
              <a:t>Large number of frequency ranges and combinations</a:t>
            </a:r>
          </a:p>
          <a:p>
            <a:pPr lvl="2"/>
            <a:r>
              <a:rPr lang="en-US" altLang="ko-KR" sz="1600" dirty="0" smtClean="0"/>
              <a:t>Non standalone and standalone</a:t>
            </a:r>
          </a:p>
          <a:p>
            <a:pPr lvl="2"/>
            <a:r>
              <a:rPr lang="en-US" altLang="ko-KR" sz="1600" dirty="0" smtClean="0"/>
              <a:t>Conducted requirements and OTA requirements</a:t>
            </a:r>
          </a:p>
          <a:p>
            <a:pPr lvl="2"/>
            <a:r>
              <a:rPr lang="en-US" altLang="ko-KR" sz="1600" dirty="0" smtClean="0"/>
              <a:t>Variety of channel bandwidth/transmission bandwidth configuration aspects</a:t>
            </a:r>
          </a:p>
          <a:p>
            <a:pPr lvl="3"/>
            <a:r>
              <a:rPr lang="en-US" altLang="ko-KR" sz="1200" dirty="0" smtClean="0"/>
              <a:t>Flexible channel bandwidth</a:t>
            </a:r>
          </a:p>
          <a:p>
            <a:pPr lvl="3"/>
            <a:r>
              <a:rPr lang="en-US" altLang="ko-KR" sz="1200" dirty="0" smtClean="0"/>
              <a:t>Transmission bandwidth configuration adaptation</a:t>
            </a:r>
          </a:p>
          <a:p>
            <a:pPr lvl="3"/>
            <a:r>
              <a:rPr lang="en-US" altLang="ko-KR" sz="1200" dirty="0" smtClean="0"/>
              <a:t>Maximum channel bandwidths with corresponding sub-carrier </a:t>
            </a:r>
            <a:r>
              <a:rPr lang="en-US" altLang="ko-KR" sz="1200" dirty="0" err="1" smtClean="0"/>
              <a:t>spacings</a:t>
            </a:r>
            <a:endParaRPr lang="en-US" altLang="ko-KR" sz="1200" dirty="0"/>
          </a:p>
          <a:p>
            <a:pPr lvl="2"/>
            <a:r>
              <a:rPr lang="en-US" altLang="ko-KR" sz="1600" dirty="0" smtClean="0"/>
              <a:t>Spectrum utilization including mixed numerologies</a:t>
            </a:r>
          </a:p>
          <a:p>
            <a:pPr lvl="2"/>
            <a:r>
              <a:rPr lang="en-US" altLang="ko-KR" sz="1600" dirty="0" smtClean="0"/>
              <a:t>Others…</a:t>
            </a:r>
            <a:endParaRPr lang="en-US" altLang="ko-KR" dirty="0" smtClean="0"/>
          </a:p>
          <a:p>
            <a:r>
              <a:rPr lang="en-US" altLang="ko-KR" sz="2400" dirty="0" smtClean="0"/>
              <a:t>The objective</a:t>
            </a:r>
          </a:p>
          <a:p>
            <a:pPr lvl="1"/>
            <a:r>
              <a:rPr lang="en-US" altLang="ko-KR" sz="1600" dirty="0" smtClean="0"/>
              <a:t>The intention is NOT prioritization of bands &amp; band combinations.</a:t>
            </a:r>
          </a:p>
          <a:p>
            <a:pPr lvl="1"/>
            <a:r>
              <a:rPr lang="en-US" altLang="ko-KR" sz="1600" dirty="0" smtClean="0"/>
              <a:t>But rather to make the proposed frequency ranges/band combinations completed in a timely manner by providing guidance to focus on certain aspects and to make people aware the importance to facilitate to make decisions on several topics at certain timings. </a:t>
            </a:r>
          </a:p>
        </p:txBody>
      </p:sp>
    </p:spTree>
    <p:extLst>
      <p:ext uri="{BB962C8B-B14F-4D97-AF65-F5344CB8AC3E}">
        <p14:creationId xmlns:p14="http://schemas.microsoft.com/office/powerpoint/2010/main" val="321889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General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903237"/>
            <a:ext cx="8568952" cy="5550099"/>
          </a:xfrm>
        </p:spPr>
        <p:txBody>
          <a:bodyPr>
            <a:noAutofit/>
          </a:bodyPr>
          <a:lstStyle/>
          <a:p>
            <a:r>
              <a:rPr lang="en-US" altLang="ko-KR" sz="2000" dirty="0" smtClean="0"/>
              <a:t>Provide sufficient time to address the significant work to address band and band combination specific work such as A-MPR, up configuration for reference sensitivity, MSD etc. at least in the last three meetings.</a:t>
            </a:r>
          </a:p>
          <a:p>
            <a:r>
              <a:rPr lang="en-US" altLang="ko-KR" sz="2000" dirty="0" smtClean="0"/>
              <a:t>For this purpose, the following more specific guideline are provided in the following slides.</a:t>
            </a:r>
          </a:p>
          <a:p>
            <a:endParaRPr lang="en-US" altLang="ko-KR" sz="2000" dirty="0" smtClean="0"/>
          </a:p>
          <a:p>
            <a:pPr lvl="1"/>
            <a:endParaRPr lang="en-US" altLang="ko-KR" sz="1600" dirty="0" smtClean="0"/>
          </a:p>
          <a:p>
            <a:pPr lvl="1"/>
            <a:endParaRPr lang="en-US" altLang="ko-KR" sz="2000" dirty="0" smtClean="0"/>
          </a:p>
          <a:p>
            <a:endParaRPr lang="en-US" altLang="ko-KR" sz="2000" dirty="0" smtClean="0"/>
          </a:p>
        </p:txBody>
      </p:sp>
    </p:spTree>
    <p:extLst>
      <p:ext uri="{BB962C8B-B14F-4D97-AF65-F5344CB8AC3E}">
        <p14:creationId xmlns:p14="http://schemas.microsoft.com/office/powerpoint/2010/main" val="1687847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Guideline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903237"/>
            <a:ext cx="8568952" cy="5550099"/>
          </a:xfrm>
        </p:spPr>
        <p:txBody>
          <a:bodyPr>
            <a:noAutofit/>
          </a:bodyPr>
          <a:lstStyle/>
          <a:p>
            <a:r>
              <a:rPr lang="en-US" altLang="ko-KR" sz="2400" dirty="0" smtClean="0"/>
              <a:t>Aim to finalize at least the followings by no later than Sep AH.</a:t>
            </a:r>
          </a:p>
          <a:p>
            <a:pPr lvl="1"/>
            <a:r>
              <a:rPr lang="en-US" altLang="ko-KR" sz="1800" dirty="0" smtClean="0"/>
              <a:t>Operating bands and channel </a:t>
            </a:r>
            <a:r>
              <a:rPr lang="en-US" altLang="ko-KR" sz="1800" dirty="0"/>
              <a:t>arrangement</a:t>
            </a:r>
          </a:p>
          <a:p>
            <a:pPr lvl="2"/>
            <a:r>
              <a:rPr lang="en-US" altLang="ko-KR" sz="1400" dirty="0" smtClean="0"/>
              <a:t>Note that this is corresponding to section 5 in 36.101.</a:t>
            </a:r>
            <a:endParaRPr lang="en-US" altLang="ko-KR" sz="1400" dirty="0"/>
          </a:p>
          <a:p>
            <a:pPr lvl="1"/>
            <a:r>
              <a:rPr lang="en-US" altLang="ko-KR" sz="1800" dirty="0" smtClean="0"/>
              <a:t>MPR</a:t>
            </a:r>
          </a:p>
          <a:p>
            <a:pPr lvl="2"/>
            <a:r>
              <a:rPr lang="en-US" altLang="ko-KR" sz="1400" dirty="0" smtClean="0"/>
              <a:t>By the </a:t>
            </a:r>
            <a:r>
              <a:rPr lang="en-US" altLang="ko-KR" sz="1400" dirty="0"/>
              <a:t>end of June </a:t>
            </a:r>
            <a:r>
              <a:rPr lang="en-US" altLang="ko-KR" sz="1400" dirty="0" smtClean="0"/>
              <a:t>AH: Finish MPR evaluation assumptions</a:t>
            </a:r>
          </a:p>
          <a:p>
            <a:pPr lvl="1"/>
            <a:r>
              <a:rPr lang="en-US" altLang="ko-KR" sz="1800" dirty="0" smtClean="0"/>
              <a:t>REFSENS and MSD evaluation assumptions</a:t>
            </a:r>
          </a:p>
          <a:p>
            <a:pPr lvl="2"/>
            <a:r>
              <a:rPr lang="en-US" altLang="ko-KR" sz="1400" dirty="0" smtClean="0"/>
              <a:t>By the end of June AH: Finish REFSENS related parameters such as NF, SNR, min beamforming gain. </a:t>
            </a:r>
          </a:p>
          <a:p>
            <a:pPr lvl="1"/>
            <a:r>
              <a:rPr lang="en-US" altLang="ko-KR" sz="1800" dirty="0" smtClean="0"/>
              <a:t>Some other urgent topics</a:t>
            </a:r>
          </a:p>
          <a:p>
            <a:pPr lvl="2"/>
            <a:r>
              <a:rPr lang="en-US" altLang="ko-KR" sz="1400" dirty="0" smtClean="0"/>
              <a:t>By the end of June AH, finish OTA based requirement frameworks such as EIRP, EIS and spherical coverage.</a:t>
            </a:r>
          </a:p>
          <a:p>
            <a:pPr lvl="2"/>
            <a:r>
              <a:rPr lang="en-US" altLang="ko-KR" sz="1400" dirty="0" smtClean="0"/>
              <a:t>Some band specific requirements related A-MPR such as co-existence coming from PC2 and additional spurious emission requirements</a:t>
            </a:r>
          </a:p>
          <a:p>
            <a:r>
              <a:rPr lang="en-US" altLang="ko-KR" sz="2400" dirty="0" smtClean="0"/>
              <a:t>Aim to establish even more specific work plan for UE RF and BS RF to achieve the above in R4#82BIS(April, 2017).</a:t>
            </a:r>
          </a:p>
          <a:p>
            <a:pPr lvl="1"/>
            <a:r>
              <a:rPr lang="en-US" altLang="ko-KR" sz="2000" dirty="0" smtClean="0"/>
              <a:t>Note that RRM specific work </a:t>
            </a:r>
            <a:r>
              <a:rPr lang="en-US" altLang="ko-KR" sz="2000" smtClean="0"/>
              <a:t>will be </a:t>
            </a:r>
            <a:r>
              <a:rPr lang="en-US" altLang="ko-KR" sz="2000" dirty="0" smtClean="0"/>
              <a:t>established in R4#82BIS.</a:t>
            </a:r>
          </a:p>
        </p:txBody>
      </p:sp>
    </p:spTree>
    <p:extLst>
      <p:ext uri="{BB962C8B-B14F-4D97-AF65-F5344CB8AC3E}">
        <p14:creationId xmlns:p14="http://schemas.microsoft.com/office/powerpoint/2010/main" val="1529254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678</TotalTime>
  <Words>401</Words>
  <Application>Microsoft Office PowerPoint</Application>
  <PresentationFormat>画面に合わせる (4:3)</PresentationFormat>
  <Paragraphs>46</Paragraphs>
  <Slides>4</Slides>
  <Notes>2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テーマ</vt:lpstr>
      <vt:lpstr>Guideline for NR RAN4 work</vt:lpstr>
      <vt:lpstr>Background/Objective</vt:lpstr>
      <vt:lpstr>General</vt:lpstr>
      <vt:lpstr>Guideline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5498505</dc:creator>
  <cp:lastModifiedBy>エヌ・ティ・ティ・ドコモ情報システム部</cp:lastModifiedBy>
  <cp:revision>170</cp:revision>
  <dcterms:created xsi:type="dcterms:W3CDTF">2017-01-10T15:55:54Z</dcterms:created>
  <dcterms:modified xsi:type="dcterms:W3CDTF">2017-03-09T08:32:05Z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346033194</vt:i4>
  </property>
  <property fmtid="{D5CDD505-2E9C-101B-9397-08002B2CF9AE}" pid="3" name="_NewReviewCycle">
    <vt:lpwstr/>
  </property>
  <property fmtid="{D5CDD505-2E9C-101B-9397-08002B2CF9AE}" pid="4" name="_EmailSubject">
    <vt:lpwstr>Bands...docs</vt:lpwstr>
  </property>
  <property fmtid="{D5CDD505-2E9C-101B-9397-08002B2CF9AE}" pid="5" name="_AuthorEmail">
    <vt:lpwstr>tim.frost@vodafone.com</vt:lpwstr>
  </property>
  <property fmtid="{D5CDD505-2E9C-101B-9397-08002B2CF9AE}" pid="6" name="_AuthorEmailDisplayName">
    <vt:lpwstr>Frost, Tim, Vodafone Group</vt:lpwstr>
  </property>
</Properties>
</file>