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handoutMasterIdLst>
    <p:handoutMasterId r:id="rId11"/>
  </p:handoutMasterIdLst>
  <p:sldIdLst>
    <p:sldId id="426" r:id="rId5"/>
    <p:sldId id="561" r:id="rId6"/>
    <p:sldId id="566" r:id="rId7"/>
    <p:sldId id="565" r:id="rId8"/>
    <p:sldId id="567"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11" autoAdjust="0"/>
    <p:restoredTop sz="84114" autoAdjust="0"/>
  </p:normalViewPr>
  <p:slideViewPr>
    <p:cSldViewPr snapToGrid="0">
      <p:cViewPr>
        <p:scale>
          <a:sx n="70" d="100"/>
          <a:sy n="70" d="100"/>
        </p:scale>
        <p:origin x="1592" y="12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3/7/17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3/7/17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449808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1095714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4</a:t>
            </a:fld>
            <a:endParaRPr lang="en-US" dirty="0"/>
          </a:p>
        </p:txBody>
      </p:sp>
    </p:spTree>
    <p:extLst>
      <p:ext uri="{BB962C8B-B14F-4D97-AF65-F5344CB8AC3E}">
        <p14:creationId xmlns:p14="http://schemas.microsoft.com/office/powerpoint/2010/main" val="1662600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3/7/17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3/7/17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 id="2147484510" r:id="rId17"/>
    <p:sldLayoutId id="2147484511" r:id="rId18"/>
    <p:sldLayoutId id="2147484512" r:id="rId19"/>
    <p:sldLayoutId id="2147484513" r:id="rId20"/>
    <p:sldLayoutId id="2147484515" r:id="rId21"/>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82585" y="2346852"/>
            <a:ext cx="10698165" cy="1638300"/>
          </a:xfrm>
        </p:spPr>
        <p:txBody>
          <a:bodyPr>
            <a:noAutofit/>
          </a:bodyPr>
          <a:lstStyle/>
          <a:p>
            <a:pPr marL="3175" indent="0" algn="ctr">
              <a:buNone/>
            </a:pPr>
            <a:r>
              <a:rPr lang="en-US" sz="4800" dirty="0" smtClean="0">
                <a:solidFill>
                  <a:schemeClr val="tx1"/>
                </a:solidFill>
                <a:latin typeface="Arial" charset="0"/>
                <a:ea typeface="Arial" charset="0"/>
                <a:cs typeface="Arial" charset="0"/>
              </a:rPr>
              <a:t>Way Forward </a:t>
            </a:r>
          </a:p>
          <a:p>
            <a:pPr marL="3175" indent="0" algn="ctr">
              <a:buNone/>
            </a:pPr>
            <a:r>
              <a:rPr lang="en-US" sz="4800" dirty="0" smtClean="0">
                <a:solidFill>
                  <a:schemeClr val="tx1"/>
                </a:solidFill>
                <a:latin typeface="Arial" charset="0"/>
                <a:ea typeface="Arial" charset="0"/>
                <a:cs typeface="Arial" charset="0"/>
              </a:rPr>
              <a:t>on the overall 5G-NR </a:t>
            </a:r>
            <a:r>
              <a:rPr lang="en-US" sz="4800" dirty="0" err="1" smtClean="0">
                <a:solidFill>
                  <a:srgbClr val="0070C0"/>
                </a:solidFill>
                <a:latin typeface="Arial" charset="0"/>
                <a:ea typeface="Arial" charset="0"/>
                <a:cs typeface="Arial" charset="0"/>
              </a:rPr>
              <a:t>eMBB</a:t>
            </a:r>
            <a:r>
              <a:rPr lang="en-US" sz="4800" dirty="0" smtClean="0">
                <a:solidFill>
                  <a:schemeClr val="tx1"/>
                </a:solidFill>
                <a:latin typeface="Arial" charset="0"/>
                <a:ea typeface="Arial" charset="0"/>
                <a:cs typeface="Arial" charset="0"/>
              </a:rPr>
              <a:t> </a:t>
            </a:r>
            <a:r>
              <a:rPr lang="en-US" sz="4800" dirty="0" err="1" smtClean="0">
                <a:solidFill>
                  <a:schemeClr val="tx1"/>
                </a:solidFill>
                <a:latin typeface="Arial" charset="0"/>
                <a:ea typeface="Arial" charset="0"/>
                <a:cs typeface="Arial" charset="0"/>
              </a:rPr>
              <a:t>workplan</a:t>
            </a:r>
            <a:endParaRPr lang="en-US" sz="4800" dirty="0" smtClean="0">
              <a:solidFill>
                <a:schemeClr val="tx1"/>
              </a:solidFill>
              <a:latin typeface="Arial" charset="0"/>
              <a:ea typeface="Arial" charset="0"/>
              <a:cs typeface="Arial" charset="0"/>
            </a:endParaRPr>
          </a:p>
        </p:txBody>
      </p:sp>
      <p:sp>
        <p:nvSpPr>
          <p:cNvPr id="4" name="Title 1"/>
          <p:cNvSpPr txBox="1">
            <a:spLocks/>
          </p:cNvSpPr>
          <p:nvPr/>
        </p:nvSpPr>
        <p:spPr bwMode="black">
          <a:xfrm>
            <a:off x="382585" y="1038348"/>
            <a:ext cx="23027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solidFill>
                  <a:schemeClr val="tx1"/>
                </a:solidFill>
                <a:latin typeface="Arial" charset="0"/>
                <a:ea typeface="Arial" charset="0"/>
                <a:cs typeface="Arial" charset="0"/>
              </a:rPr>
              <a:t>RP-170710</a:t>
            </a:r>
            <a:endParaRPr lang="en-US" sz="2000" dirty="0">
              <a:solidFill>
                <a:schemeClr val="tx1"/>
              </a:solidFill>
              <a:latin typeface="Arial" charset="0"/>
              <a:ea typeface="Arial" charset="0"/>
              <a:cs typeface="Arial" charset="0"/>
            </a:endParaRPr>
          </a:p>
        </p:txBody>
      </p:sp>
      <p:sp>
        <p:nvSpPr>
          <p:cNvPr id="5" name="Title 1"/>
          <p:cNvSpPr txBox="1">
            <a:spLocks/>
          </p:cNvSpPr>
          <p:nvPr/>
        </p:nvSpPr>
        <p:spPr bwMode="black">
          <a:xfrm>
            <a:off x="7978735" y="1084514"/>
            <a:ext cx="310201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solidFill>
                  <a:schemeClr val="tx1"/>
                </a:solidFill>
                <a:latin typeface="Arial" charset="0"/>
                <a:ea typeface="Arial" charset="0"/>
                <a:cs typeface="Arial" charset="0"/>
              </a:rPr>
              <a:t>3GPP RAN #75</a:t>
            </a:r>
          </a:p>
          <a:p>
            <a:pPr algn="r"/>
            <a:r>
              <a:rPr lang="en-US" sz="2000" dirty="0" smtClean="0">
                <a:solidFill>
                  <a:schemeClr val="tx1"/>
                </a:solidFill>
                <a:latin typeface="Arial" charset="0"/>
                <a:ea typeface="Arial" charset="0"/>
                <a:cs typeface="Arial" charset="0"/>
              </a:rPr>
              <a:t>Dubrovnik, March 2017</a:t>
            </a:r>
            <a:endParaRPr lang="en-US" sz="2000" dirty="0">
              <a:solidFill>
                <a:schemeClr val="tx1"/>
              </a:solidFill>
              <a:latin typeface="Arial" charset="0"/>
              <a:ea typeface="Arial" charset="0"/>
              <a:cs typeface="Arial" charset="0"/>
            </a:endParaRPr>
          </a:p>
        </p:txBody>
      </p:sp>
      <p:sp>
        <p:nvSpPr>
          <p:cNvPr id="6" name="Title 1"/>
          <p:cNvSpPr txBox="1">
            <a:spLocks/>
          </p:cNvSpPr>
          <p:nvPr/>
        </p:nvSpPr>
        <p:spPr bwMode="black">
          <a:xfrm>
            <a:off x="382585" y="4396489"/>
            <a:ext cx="11081281" cy="22713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ctr">
              <a:lnSpc>
                <a:spcPct val="100000"/>
              </a:lnSpc>
            </a:pPr>
            <a:r>
              <a:rPr lang="en-US" sz="2000" dirty="0" smtClean="0">
                <a:solidFill>
                  <a:schemeClr val="tx1"/>
                </a:solidFill>
                <a:latin typeface="Arial" charset="0"/>
                <a:ea typeface="Arial" charset="0"/>
                <a:cs typeface="Arial" charset="0"/>
              </a:rPr>
              <a:t>Qualcomm</a:t>
            </a:r>
          </a:p>
          <a:p>
            <a:pPr algn="ctr">
              <a:lnSpc>
                <a:spcPct val="100000"/>
              </a:lnSpc>
            </a:pPr>
            <a:r>
              <a:rPr lang="en-US" sz="2000" dirty="0">
                <a:solidFill>
                  <a:schemeClr val="tx1"/>
                </a:solidFill>
                <a:latin typeface="Arial" charset="0"/>
                <a:ea typeface="Arial" charset="0"/>
                <a:cs typeface="Arial" charset="0"/>
              </a:rPr>
              <a:t>[</a:t>
            </a:r>
            <a:r>
              <a:rPr lang="en-US" sz="2000" dirty="0" smtClean="0">
                <a:solidFill>
                  <a:schemeClr val="tx1"/>
                </a:solidFill>
                <a:latin typeface="Arial" charset="0"/>
                <a:ea typeface="Arial" charset="0"/>
                <a:cs typeface="Arial" charset="0"/>
              </a:rPr>
              <a:t>Alcatel-Lucent Shanghai-Bell, Alibaba, Apple, AT&amp;T, British Telecom, Broadcom, Cisco, </a:t>
            </a:r>
            <a:r>
              <a:rPr lang="en-US" sz="2000" dirty="0" err="1" smtClean="0">
                <a:solidFill>
                  <a:schemeClr val="tx1"/>
                </a:solidFill>
                <a:latin typeface="Arial" charset="0"/>
                <a:ea typeface="Arial" charset="0"/>
                <a:cs typeface="Arial" charset="0"/>
              </a:rPr>
              <a:t>Convida</a:t>
            </a:r>
            <a:r>
              <a:rPr lang="en-US" sz="2000" dirty="0" smtClean="0">
                <a:solidFill>
                  <a:schemeClr val="tx1"/>
                </a:solidFill>
                <a:latin typeface="Arial" charset="0"/>
                <a:ea typeface="Arial" charset="0"/>
                <a:cs typeface="Arial" charset="0"/>
              </a:rPr>
              <a:t> Wireless, Deutsche Telekom, DOCOMO, Ericsson, Etisalat, Huawei, Intel, KDDI, KT, LG Electronics, LGU+, NEC, Nokia, </a:t>
            </a:r>
            <a:r>
              <a:rPr lang="en-US" sz="2000" dirty="0" err="1" smtClean="0">
                <a:solidFill>
                  <a:schemeClr val="tx1"/>
                </a:solidFill>
                <a:latin typeface="Arial" charset="0"/>
                <a:ea typeface="Arial" charset="0"/>
                <a:cs typeface="Arial" charset="0"/>
              </a:rPr>
              <a:t>Ooredoo</a:t>
            </a:r>
            <a:r>
              <a:rPr lang="en-US" sz="2000" dirty="0" smtClean="0">
                <a:solidFill>
                  <a:schemeClr val="tx1"/>
                </a:solidFill>
                <a:latin typeface="Arial" charset="0"/>
                <a:ea typeface="Arial" charset="0"/>
                <a:cs typeface="Arial" charset="0"/>
              </a:rPr>
              <a:t>, Qualcomm, Samsung, Sierra Wireless, SK Telecom, Sony, Sprint, Swisscom, Telecom Italia, TeliaSonera, Telstra, Verizon, vivo, Vodafone, ZTE]</a:t>
            </a:r>
          </a:p>
          <a:p>
            <a:pPr algn="ctr">
              <a:lnSpc>
                <a:spcPct val="100000"/>
              </a:lnSpc>
            </a:pPr>
            <a:r>
              <a:rPr lang="en-US" sz="2000" dirty="0" smtClean="0">
                <a:solidFill>
                  <a:schemeClr val="tx1"/>
                </a:solidFill>
                <a:latin typeface="Arial" charset="0"/>
                <a:ea typeface="Arial" charset="0"/>
                <a:cs typeface="Arial" charset="0"/>
              </a:rPr>
              <a:t>[CMCC]</a:t>
            </a:r>
          </a:p>
          <a:p>
            <a:pPr algn="ctr"/>
            <a:r>
              <a:rPr lang="en-US" sz="2000" dirty="0" smtClean="0">
                <a:solidFill>
                  <a:schemeClr val="tx1"/>
                </a:solidFill>
                <a:latin typeface="Arial" charset="0"/>
                <a:ea typeface="Arial" charset="0"/>
                <a:cs typeface="Arial" charset="0"/>
              </a:rPr>
              <a:t>[</a:t>
            </a:r>
            <a:r>
              <a:rPr lang="fi-FI" sz="2000" dirty="0" err="1">
                <a:solidFill>
                  <a:schemeClr val="tx1"/>
                </a:solidFill>
              </a:rPr>
              <a:t>MediaTek</a:t>
            </a:r>
            <a:r>
              <a:rPr lang="fi-FI" sz="2000" dirty="0">
                <a:solidFill>
                  <a:schemeClr val="tx1"/>
                </a:solidFill>
              </a:rPr>
              <a:t>, ASUS, CATT, </a:t>
            </a:r>
            <a:r>
              <a:rPr lang="fi-FI" sz="2000" dirty="0" smtClean="0">
                <a:solidFill>
                  <a:schemeClr val="tx1"/>
                </a:solidFill>
              </a:rPr>
              <a:t> China </a:t>
            </a:r>
            <a:r>
              <a:rPr lang="fi-FI" sz="2000" dirty="0">
                <a:solidFill>
                  <a:schemeClr val="tx1"/>
                </a:solidFill>
              </a:rPr>
              <a:t>Unicom, China Telecom, CHTTL, </a:t>
            </a:r>
            <a:r>
              <a:rPr lang="fi-FI" sz="2000" dirty="0" err="1">
                <a:solidFill>
                  <a:schemeClr val="tx1"/>
                </a:solidFill>
              </a:rPr>
              <a:t>Telefonica</a:t>
            </a:r>
            <a:r>
              <a:rPr lang="fi-FI" sz="2000" dirty="0">
                <a:solidFill>
                  <a:schemeClr val="tx1"/>
                </a:solidFill>
              </a:rPr>
              <a:t>, OPPO, </a:t>
            </a:r>
            <a:r>
              <a:rPr lang="fi-FI" sz="2000" dirty="0" err="1" smtClean="0">
                <a:solidFill>
                  <a:schemeClr val="tx1"/>
                </a:solidFill>
              </a:rPr>
              <a:t>Xiaomi</a:t>
            </a:r>
            <a:r>
              <a:rPr lang="fi-FI" sz="2000" dirty="0" smtClean="0">
                <a:solidFill>
                  <a:schemeClr val="tx1"/>
                </a:solidFill>
              </a:rPr>
              <a:t>]</a:t>
            </a:r>
            <a:endParaRPr lang="en-US" sz="2000" dirty="0">
              <a:solidFill>
                <a:schemeClr val="tx1"/>
              </a:solidFill>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a:pPr>
            <a:r>
              <a:rPr lang="en-US" dirty="0" smtClean="0">
                <a:latin typeface="Arial" charset="0"/>
                <a:ea typeface="Arial" charset="0"/>
                <a:cs typeface="Arial" charset="0"/>
              </a:rPr>
              <a:t>By December 2017: complete </a:t>
            </a:r>
            <a:r>
              <a:rPr lang="en-US" dirty="0" smtClean="0">
                <a:solidFill>
                  <a:srgbClr val="FF0000"/>
                </a:solidFill>
                <a:latin typeface="Arial" charset="0"/>
                <a:ea typeface="Arial" charset="0"/>
                <a:cs typeface="Arial" charset="0"/>
              </a:rPr>
              <a:t>Stage 3</a:t>
            </a:r>
            <a:r>
              <a:rPr lang="en-US" dirty="0" smtClean="0">
                <a:latin typeface="Arial" charset="0"/>
                <a:ea typeface="Arial" charset="0"/>
                <a:cs typeface="Arial" charset="0"/>
              </a:rPr>
              <a:t> for Non-Standalone 5G-NR </a:t>
            </a:r>
            <a:r>
              <a:rPr lang="en-US" dirty="0" err="1" smtClean="0">
                <a:latin typeface="Arial" charset="0"/>
                <a:ea typeface="Arial" charset="0"/>
                <a:cs typeface="Arial" charset="0"/>
              </a:rPr>
              <a:t>eMBB</a:t>
            </a:r>
            <a:r>
              <a:rPr lang="en-US" dirty="0" smtClean="0">
                <a:latin typeface="Arial" charset="0"/>
                <a:ea typeface="Arial" charset="0"/>
                <a:cs typeface="Arial" charset="0"/>
              </a:rPr>
              <a:t> </a:t>
            </a:r>
            <a:r>
              <a:rPr lang="en-US" dirty="0" smtClean="0">
                <a:solidFill>
                  <a:srgbClr val="0070C0"/>
                </a:solidFill>
                <a:latin typeface="Arial" charset="0"/>
                <a:ea typeface="Arial" charset="0"/>
                <a:cs typeface="Arial" charset="0"/>
              </a:rPr>
              <a:t>(incl. low latency support)</a:t>
            </a:r>
            <a:r>
              <a:rPr lang="en-US" dirty="0" smtClean="0">
                <a:solidFill>
                  <a:srgbClr val="00B0F0"/>
                </a:solidFill>
                <a:latin typeface="Arial" charset="0"/>
                <a:ea typeface="Arial" charset="0"/>
                <a:cs typeface="Arial" charset="0"/>
              </a:rPr>
              <a:t> </a:t>
            </a:r>
            <a:r>
              <a:rPr lang="en-US" dirty="0" smtClean="0">
                <a:latin typeface="Arial" charset="0"/>
                <a:ea typeface="Arial" charset="0"/>
                <a:cs typeface="Arial" charset="0"/>
              </a:rPr>
              <a:t>with Option 3</a:t>
            </a:r>
          </a:p>
          <a:p>
            <a:pPr lvl="1">
              <a:lnSpc>
                <a:spcPct val="100000"/>
              </a:lnSpc>
              <a:spcAft>
                <a:spcPts val="300"/>
              </a:spcAft>
              <a:buFont typeface="Courier New" charset="0"/>
              <a:buChar char="o"/>
            </a:pPr>
            <a:r>
              <a:rPr lang="en-US" sz="2200" dirty="0" smtClean="0">
                <a:latin typeface="Arial" charset="0"/>
                <a:ea typeface="Arial" charset="0"/>
                <a:cs typeface="Arial" charset="0"/>
              </a:rPr>
              <a:t>Ensure commonality with Standalone </a:t>
            </a:r>
            <a:r>
              <a:rPr lang="en-US" sz="2200" dirty="0" err="1" smtClean="0">
                <a:solidFill>
                  <a:srgbClr val="0070C0"/>
                </a:solidFill>
                <a:latin typeface="Arial" charset="0"/>
                <a:ea typeface="Arial" charset="0"/>
                <a:cs typeface="Arial" charset="0"/>
              </a:rPr>
              <a:t>eMBB</a:t>
            </a:r>
            <a:r>
              <a:rPr lang="en-US" sz="2200" dirty="0" smtClean="0">
                <a:solidFill>
                  <a:srgbClr val="0070C0"/>
                </a:solidFill>
                <a:latin typeface="Arial" charset="0"/>
                <a:ea typeface="Arial" charset="0"/>
                <a:cs typeface="Arial" charset="0"/>
              </a:rPr>
              <a:t> (incl. low latency support), </a:t>
            </a:r>
            <a:r>
              <a:rPr lang="en-US" sz="2200" dirty="0" smtClean="0">
                <a:latin typeface="Arial" charset="0"/>
                <a:ea typeface="Arial" charset="0"/>
                <a:cs typeface="Arial" charset="0"/>
              </a:rPr>
              <a:t>as well as forward compatibility</a:t>
            </a:r>
          </a:p>
          <a:p>
            <a:pPr lvl="2">
              <a:lnSpc>
                <a:spcPct val="100000"/>
              </a:lnSpc>
              <a:spcAft>
                <a:spcPts val="300"/>
              </a:spcAft>
              <a:buFont typeface="Courier New" charset="0"/>
              <a:buChar char="o"/>
            </a:pPr>
            <a:r>
              <a:rPr lang="en-US" altLang="ko-KR" sz="2000" smtClean="0">
                <a:latin typeface="Arial" charset="0"/>
                <a:ea typeface="Arial" charset="0"/>
                <a:cs typeface="Arial" charset="0"/>
              </a:rPr>
              <a:t>Complete </a:t>
            </a:r>
            <a:r>
              <a:rPr lang="en-US" altLang="ko-KR" sz="2000" dirty="0">
                <a:latin typeface="Arial" charset="0"/>
                <a:ea typeface="Arial" charset="0"/>
                <a:cs typeface="Arial" charset="0"/>
              </a:rPr>
              <a:t>stage-3 of all L1 and </a:t>
            </a:r>
            <a:r>
              <a:rPr lang="en-US" altLang="ko-KR" sz="2000" dirty="0" smtClean="0">
                <a:latin typeface="Arial" charset="0"/>
                <a:ea typeface="Arial" charset="0"/>
                <a:cs typeface="Arial" charset="0"/>
              </a:rPr>
              <a:t>L2-User-Plane for</a:t>
            </a:r>
            <a:r>
              <a:rPr lang="en-US" altLang="ko-KR" sz="2000" b="1" dirty="0">
                <a:latin typeface="Arial" charset="0"/>
                <a:ea typeface="Arial" charset="0"/>
                <a:cs typeface="Arial" charset="0"/>
              </a:rPr>
              <a:t> both Non-Standalone and </a:t>
            </a:r>
            <a:r>
              <a:rPr lang="en-US" altLang="ko-KR" sz="2000" b="1" dirty="0" smtClean="0">
                <a:latin typeface="Arial" charset="0"/>
                <a:ea typeface="Arial" charset="0"/>
                <a:cs typeface="Arial" charset="0"/>
              </a:rPr>
              <a:t>Standalone</a:t>
            </a:r>
            <a:r>
              <a:rPr lang="en-US" altLang="ko-KR" sz="2000" dirty="0" smtClean="0">
                <a:latin typeface="Arial" charset="0"/>
                <a:ea typeface="Arial" charset="0"/>
                <a:cs typeface="Arial" charset="0"/>
              </a:rPr>
              <a:t> </a:t>
            </a:r>
            <a:r>
              <a:rPr lang="en-US" altLang="ko-KR" sz="2000" dirty="0">
                <a:latin typeface="Arial" charset="0"/>
                <a:ea typeface="Arial" charset="0"/>
                <a:cs typeface="Arial" charset="0"/>
              </a:rPr>
              <a:t>by December </a:t>
            </a:r>
            <a:r>
              <a:rPr lang="en-US" altLang="ko-KR" sz="2000" dirty="0" smtClean="0">
                <a:latin typeface="Arial" charset="0"/>
                <a:ea typeface="Arial" charset="0"/>
                <a:cs typeface="Arial" charset="0"/>
              </a:rPr>
              <a:t>2017</a:t>
            </a:r>
          </a:p>
          <a:p>
            <a:pPr lvl="2">
              <a:lnSpc>
                <a:spcPct val="100000"/>
              </a:lnSpc>
              <a:spcAft>
                <a:spcPts val="300"/>
              </a:spcAft>
              <a:buFont typeface="Courier New" charset="0"/>
              <a:buChar char="o"/>
            </a:pPr>
            <a:r>
              <a:rPr lang="en-US" altLang="ko-KR" sz="2000" dirty="0" smtClean="0">
                <a:solidFill>
                  <a:srgbClr val="0070C0"/>
                </a:solidFill>
                <a:latin typeface="Arial" charset="0"/>
                <a:ea typeface="Arial" charset="0"/>
                <a:cs typeface="Arial" charset="0"/>
              </a:rPr>
              <a:t>L1 and L2-User-Plane for both Non-Standalone and Standalone is different for some aspects</a:t>
            </a:r>
          </a:p>
          <a:p>
            <a:pPr lvl="1">
              <a:lnSpc>
                <a:spcPct val="100000"/>
              </a:lnSpc>
              <a:spcAft>
                <a:spcPts val="300"/>
              </a:spcAft>
              <a:buFont typeface="Courier New" charset="0"/>
              <a:buChar char="o"/>
            </a:pPr>
            <a:r>
              <a:rPr lang="en-US" altLang="en-US" sz="2200" dirty="0" smtClean="0">
                <a:latin typeface="Arial" charset="0"/>
                <a:ea typeface="Arial" charset="0"/>
                <a:cs typeface="Arial" charset="0"/>
              </a:rPr>
              <a:t>Prioritization of NR band definition (and related band combinations with LTE) will be discussed separately</a:t>
            </a:r>
            <a:endParaRPr lang="en-US" sz="2200" dirty="0" smtClean="0">
              <a:solidFill>
                <a:schemeClr val="tx1"/>
              </a:solidFill>
              <a:latin typeface="Arial" charset="0"/>
              <a:ea typeface="Arial" charset="0"/>
              <a:cs typeface="Arial" charset="0"/>
            </a:endParaRPr>
          </a:p>
          <a:p>
            <a:endParaRPr lang="en-US" sz="2000" dirty="0" smtClean="0">
              <a:latin typeface="Arial" charset="0"/>
              <a:ea typeface="Arial" charset="0"/>
              <a:cs typeface="Arial" charset="0"/>
            </a:endParaRPr>
          </a:p>
          <a:p>
            <a:endParaRPr lang="en-US" sz="20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309478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startAt="2"/>
            </a:pPr>
            <a:r>
              <a:rPr lang="en-US" dirty="0" smtClean="0">
                <a:latin typeface="Arial" charset="0"/>
                <a:ea typeface="Arial" charset="0"/>
                <a:cs typeface="Arial" charset="0"/>
              </a:rPr>
              <a:t>By March 2018: i</a:t>
            </a:r>
            <a:r>
              <a:rPr lang="en-US" altLang="ko-KR" dirty="0" smtClean="0">
                <a:latin typeface="Arial" charset="0"/>
                <a:ea typeface="Arial" charset="0"/>
                <a:cs typeface="Arial" charset="0"/>
              </a:rPr>
              <a:t>ntermediate </a:t>
            </a:r>
            <a:r>
              <a:rPr lang="en-US" altLang="ko-KR" dirty="0" smtClean="0">
                <a:solidFill>
                  <a:srgbClr val="0070C0"/>
                </a:solidFill>
                <a:latin typeface="Arial" charset="0"/>
                <a:ea typeface="Arial" charset="0"/>
                <a:cs typeface="Arial" charset="0"/>
              </a:rPr>
              <a:t>implementable</a:t>
            </a:r>
            <a:r>
              <a:rPr lang="en-US" altLang="ko-KR" dirty="0" smtClean="0">
                <a:latin typeface="Arial" charset="0"/>
                <a:ea typeface="Arial" charset="0"/>
                <a:cs typeface="Arial" charset="0"/>
              </a:rPr>
              <a:t> </a:t>
            </a:r>
            <a:r>
              <a:rPr lang="en-US" altLang="ko-KR" dirty="0" smtClean="0">
                <a:solidFill>
                  <a:srgbClr val="7030A0"/>
                </a:solidFill>
                <a:latin typeface="Arial" charset="0"/>
                <a:ea typeface="Arial" charset="0"/>
                <a:cs typeface="Arial" charset="0"/>
              </a:rPr>
              <a:t>[freeze/version]</a:t>
            </a:r>
            <a:r>
              <a:rPr lang="en-US" dirty="0" smtClean="0">
                <a:solidFill>
                  <a:srgbClr val="7030A0"/>
                </a:solidFill>
                <a:latin typeface="Arial" charset="0"/>
                <a:ea typeface="Arial" charset="0"/>
                <a:cs typeface="Arial" charset="0"/>
              </a:rPr>
              <a:t> </a:t>
            </a:r>
            <a:r>
              <a:rPr lang="en-US" dirty="0" smtClean="0">
                <a:latin typeface="Arial" charset="0"/>
                <a:ea typeface="Arial" charset="0"/>
                <a:cs typeface="Arial" charset="0"/>
              </a:rPr>
              <a:t>of</a:t>
            </a:r>
            <a:r>
              <a:rPr lang="en-US" altLang="ko-KR" dirty="0" smtClean="0">
                <a:latin typeface="Arial" charset="0"/>
                <a:ea typeface="Arial" charset="0"/>
                <a:cs typeface="Arial" charset="0"/>
              </a:rPr>
              <a:t> </a:t>
            </a:r>
            <a:r>
              <a:rPr lang="en-US" dirty="0" smtClean="0">
                <a:solidFill>
                  <a:srgbClr val="FF0000"/>
                </a:solidFill>
                <a:latin typeface="Arial" charset="0"/>
                <a:ea typeface="Arial" charset="0"/>
                <a:cs typeface="Arial" charset="0"/>
              </a:rPr>
              <a:t>ASN.1</a:t>
            </a:r>
            <a:r>
              <a:rPr lang="en-US" dirty="0" smtClean="0">
                <a:latin typeface="Arial" charset="0"/>
                <a:ea typeface="Arial" charset="0"/>
                <a:cs typeface="Arial" charset="0"/>
              </a:rPr>
              <a:t> f</a:t>
            </a:r>
            <a:r>
              <a:rPr lang="en-US" altLang="ko-KR" dirty="0" smtClean="0">
                <a:latin typeface="Arial" charset="0"/>
                <a:ea typeface="Arial" charset="0"/>
                <a:cs typeface="Arial" charset="0"/>
              </a:rPr>
              <a:t>or </a:t>
            </a:r>
            <a:r>
              <a:rPr lang="en-US" altLang="ko-KR" dirty="0">
                <a:latin typeface="Arial" charset="0"/>
                <a:ea typeface="Arial" charset="0"/>
                <a:cs typeface="Arial" charset="0"/>
              </a:rPr>
              <a:t>Non-Standalone 5G </a:t>
            </a:r>
            <a:r>
              <a:rPr lang="en-US" altLang="ko-KR" dirty="0" smtClean="0">
                <a:latin typeface="Arial" charset="0"/>
                <a:ea typeface="Arial" charset="0"/>
                <a:cs typeface="Arial" charset="0"/>
              </a:rPr>
              <a:t>NR </a:t>
            </a:r>
            <a:r>
              <a:rPr lang="en-US" dirty="0" err="1">
                <a:latin typeface="Arial" charset="0"/>
                <a:ea typeface="Arial" charset="0"/>
                <a:cs typeface="Arial" charset="0"/>
              </a:rPr>
              <a:t>eMBB</a:t>
            </a:r>
            <a:r>
              <a:rPr lang="en-US" altLang="ko-KR" dirty="0" smtClean="0">
                <a:latin typeface="Arial" charset="0"/>
                <a:ea typeface="Arial" charset="0"/>
                <a:cs typeface="Arial" charset="0"/>
              </a:rPr>
              <a:t> </a:t>
            </a:r>
            <a:r>
              <a:rPr lang="en-US" dirty="0" smtClean="0">
                <a:latin typeface="Arial" charset="0"/>
                <a:ea typeface="Arial" charset="0"/>
                <a:cs typeface="Arial" charset="0"/>
              </a:rPr>
              <a:t>accordingly	</a:t>
            </a:r>
          </a:p>
          <a:p>
            <a:pPr lvl="1"/>
            <a:r>
              <a:rPr lang="en-AU" sz="2200" dirty="0" smtClean="0">
                <a:solidFill>
                  <a:srgbClr val="0070C0"/>
                </a:solidFill>
                <a:latin typeface="Arial" charset="0"/>
                <a:ea typeface="Arial" charset="0"/>
                <a:cs typeface="Arial" charset="0"/>
              </a:rPr>
              <a:t>Only </a:t>
            </a:r>
            <a:r>
              <a:rPr lang="en-AU" sz="2200" dirty="0">
                <a:solidFill>
                  <a:srgbClr val="0070C0"/>
                </a:solidFill>
                <a:latin typeface="Arial" charset="0"/>
                <a:ea typeface="Arial" charset="0"/>
                <a:cs typeface="Arial" charset="0"/>
              </a:rPr>
              <a:t>applies to NSA deployment scenario Options 3</a:t>
            </a:r>
          </a:p>
          <a:p>
            <a:pPr lvl="1"/>
            <a:r>
              <a:rPr lang="en-AU" sz="2200" dirty="0" smtClean="0">
                <a:solidFill>
                  <a:srgbClr val="0070C0"/>
                </a:solidFill>
                <a:latin typeface="Arial" charset="0"/>
                <a:ea typeface="Arial" charset="0"/>
                <a:cs typeface="Arial" charset="0"/>
              </a:rPr>
              <a:t>Concept of intermediate implementable </a:t>
            </a:r>
            <a:r>
              <a:rPr lang="en-AU" sz="2200" dirty="0" smtClean="0">
                <a:solidFill>
                  <a:srgbClr val="7030A0"/>
                </a:solidFill>
                <a:latin typeface="Arial" charset="0"/>
                <a:ea typeface="Arial" charset="0"/>
                <a:cs typeface="Arial" charset="0"/>
              </a:rPr>
              <a:t>[freeze/version]</a:t>
            </a:r>
            <a:r>
              <a:rPr lang="en-AU" sz="2200" dirty="0" smtClean="0">
                <a:solidFill>
                  <a:srgbClr val="0070C0"/>
                </a:solidFill>
                <a:latin typeface="Arial" charset="0"/>
                <a:ea typeface="Arial" charset="0"/>
                <a:cs typeface="Arial" charset="0"/>
              </a:rPr>
              <a:t> shall </a:t>
            </a:r>
            <a:r>
              <a:rPr lang="en-AU" sz="2200" dirty="0">
                <a:solidFill>
                  <a:srgbClr val="0070C0"/>
                </a:solidFill>
                <a:latin typeface="Arial" charset="0"/>
                <a:ea typeface="Arial" charset="0"/>
                <a:cs typeface="Arial" charset="0"/>
              </a:rPr>
              <a:t>not </a:t>
            </a:r>
            <a:r>
              <a:rPr lang="en-AU" sz="2200" dirty="0" smtClean="0">
                <a:solidFill>
                  <a:srgbClr val="0070C0"/>
                </a:solidFill>
                <a:latin typeface="Arial" charset="0"/>
                <a:ea typeface="Arial" charset="0"/>
                <a:cs typeface="Arial" charset="0"/>
              </a:rPr>
              <a:t>be defined </a:t>
            </a:r>
            <a:r>
              <a:rPr lang="en-AU" sz="2200" dirty="0">
                <a:solidFill>
                  <a:srgbClr val="0070C0"/>
                </a:solidFill>
                <a:latin typeface="Arial" charset="0"/>
                <a:ea typeface="Arial" charset="0"/>
                <a:cs typeface="Arial" charset="0"/>
              </a:rPr>
              <a:t>to any </a:t>
            </a:r>
            <a:r>
              <a:rPr lang="en-AU" sz="2200" dirty="0" smtClean="0">
                <a:solidFill>
                  <a:srgbClr val="0070C0"/>
                </a:solidFill>
                <a:latin typeface="Arial" charset="0"/>
                <a:ea typeface="Arial" charset="0"/>
                <a:cs typeface="Arial" charset="0"/>
              </a:rPr>
              <a:t>other Rel-15 feature</a:t>
            </a:r>
            <a:endParaRPr lang="en-AU" sz="2200" strike="sngStrike" dirty="0" smtClean="0">
              <a:solidFill>
                <a:srgbClr val="0070C0"/>
              </a:solidFill>
              <a:latin typeface="Arial" charset="0"/>
              <a:ea typeface="Arial" charset="0"/>
              <a:cs typeface="Arial" charset="0"/>
            </a:endParaRPr>
          </a:p>
          <a:p>
            <a:pPr lvl="1"/>
            <a:r>
              <a:rPr lang="en-AU" sz="2200" dirty="0" smtClean="0">
                <a:solidFill>
                  <a:srgbClr val="0070C0"/>
                </a:solidFill>
                <a:latin typeface="Arial" charset="0"/>
                <a:ea typeface="Arial" charset="0"/>
                <a:cs typeface="Arial" charset="0"/>
              </a:rPr>
              <a:t>A single Rel-15 ASN.1 shall be maintained from September 2018 onwards (common to NSA and SA). </a:t>
            </a:r>
            <a:r>
              <a:rPr lang="en-AU" sz="2200" dirty="0" smtClean="0">
                <a:solidFill>
                  <a:srgbClr val="7030A0"/>
                </a:solidFill>
                <a:latin typeface="Arial" charset="0"/>
                <a:ea typeface="Arial" charset="0"/>
                <a:cs typeface="Arial" charset="0"/>
              </a:rPr>
              <a:t>[Full compatibility should be targeted with the March ASN.1 for the NSA functionality]</a:t>
            </a:r>
          </a:p>
          <a:p>
            <a:pPr lvl="1"/>
            <a:r>
              <a:rPr lang="en-AU" sz="2200" dirty="0" smtClean="0">
                <a:solidFill>
                  <a:srgbClr val="0070C0"/>
                </a:solidFill>
                <a:latin typeface="Arial" charset="0"/>
                <a:ea typeface="Arial" charset="0"/>
                <a:cs typeface="Arial" charset="0"/>
              </a:rPr>
              <a:t>At high level, in Dec-17 RAN-P approves NR-RRC containing NR-NSA; in Mar-18, ASN.1 of that spec is </a:t>
            </a:r>
            <a:r>
              <a:rPr lang="en-AU" sz="2200" dirty="0" smtClean="0">
                <a:solidFill>
                  <a:srgbClr val="7030A0"/>
                </a:solidFill>
                <a:latin typeface="Arial" charset="0"/>
                <a:ea typeface="Arial" charset="0"/>
                <a:cs typeface="Arial" charset="0"/>
              </a:rPr>
              <a:t>[frozen/slushed]</a:t>
            </a:r>
            <a:r>
              <a:rPr lang="en-AU" sz="2200" dirty="0" smtClean="0">
                <a:solidFill>
                  <a:srgbClr val="0070C0"/>
                </a:solidFill>
                <a:latin typeface="Arial" charset="0"/>
                <a:ea typeface="Arial" charset="0"/>
                <a:cs typeface="Arial" charset="0"/>
              </a:rPr>
              <a:t>; in Jun-18, RAN-P approved NR-RRC containing NR-SA &amp; NR-NSA; in Sep-18, ASN.1 of that spec is frozen</a:t>
            </a:r>
          </a:p>
          <a:p>
            <a:pPr lvl="1"/>
            <a:r>
              <a:rPr lang="en-AU" sz="2200" dirty="0" smtClean="0">
                <a:solidFill>
                  <a:srgbClr val="0070C0"/>
                </a:solidFill>
                <a:latin typeface="Arial" charset="0"/>
                <a:ea typeface="Arial" charset="0"/>
                <a:cs typeface="Arial" charset="0"/>
              </a:rPr>
              <a:t>From March-18 onwards, backward </a:t>
            </a:r>
            <a:r>
              <a:rPr lang="en-AU" sz="2200" dirty="0">
                <a:solidFill>
                  <a:srgbClr val="0070C0"/>
                </a:solidFill>
                <a:latin typeface="Arial" charset="0"/>
                <a:ea typeface="Arial" charset="0"/>
                <a:cs typeface="Arial" charset="0"/>
              </a:rPr>
              <a:t>incompatible </a:t>
            </a:r>
            <a:r>
              <a:rPr lang="en-AU" sz="2200" dirty="0" smtClean="0">
                <a:solidFill>
                  <a:srgbClr val="0070C0"/>
                </a:solidFill>
                <a:latin typeface="Arial" charset="0"/>
                <a:ea typeface="Arial" charset="0"/>
                <a:cs typeface="Arial" charset="0"/>
              </a:rPr>
              <a:t>CRs </a:t>
            </a:r>
            <a:r>
              <a:rPr lang="en-AU" sz="2200" dirty="0" smtClean="0">
                <a:solidFill>
                  <a:srgbClr val="7030A0"/>
                </a:solidFill>
                <a:latin typeface="Arial" charset="0"/>
                <a:ea typeface="Arial" charset="0"/>
                <a:cs typeface="Arial" charset="0"/>
              </a:rPr>
              <a:t>[should be allowed &amp;] </a:t>
            </a:r>
            <a:r>
              <a:rPr lang="en-AU" sz="2200" dirty="0" smtClean="0">
                <a:solidFill>
                  <a:srgbClr val="0070C0"/>
                </a:solidFill>
                <a:latin typeface="Arial" charset="0"/>
                <a:ea typeface="Arial" charset="0"/>
                <a:cs typeface="Arial" charset="0"/>
              </a:rPr>
              <a:t>will </a:t>
            </a:r>
            <a:r>
              <a:rPr lang="en-AU" sz="2200" dirty="0">
                <a:solidFill>
                  <a:srgbClr val="0070C0"/>
                </a:solidFill>
                <a:latin typeface="Arial" charset="0"/>
                <a:ea typeface="Arial" charset="0"/>
                <a:cs typeface="Arial" charset="0"/>
              </a:rPr>
              <a:t>be subject to consensus in </a:t>
            </a:r>
            <a:r>
              <a:rPr lang="en-AU" sz="2200" dirty="0" smtClean="0">
                <a:solidFill>
                  <a:srgbClr val="0070C0"/>
                </a:solidFill>
                <a:latin typeface="Arial" charset="0"/>
                <a:ea typeface="Arial" charset="0"/>
                <a:cs typeface="Arial" charset="0"/>
              </a:rPr>
              <a:t>RAN as per normal procedures</a:t>
            </a:r>
          </a:p>
          <a:p>
            <a:pPr lvl="1"/>
            <a:r>
              <a:rPr lang="en-AU" sz="2200" dirty="0">
                <a:solidFill>
                  <a:srgbClr val="0070C0"/>
                </a:solidFill>
                <a:latin typeface="Arial" charset="0"/>
                <a:ea typeface="Arial" charset="0"/>
                <a:cs typeface="Arial" charset="0"/>
              </a:rPr>
              <a:t>UE capability aspects to be discussed in </a:t>
            </a:r>
            <a:r>
              <a:rPr lang="en-AU" sz="2200" dirty="0" smtClean="0">
                <a:solidFill>
                  <a:srgbClr val="0070C0"/>
                </a:solidFill>
                <a:latin typeface="Arial" charset="0"/>
                <a:ea typeface="Arial" charset="0"/>
                <a:cs typeface="Arial" charset="0"/>
              </a:rPr>
              <a:t>RAN2</a:t>
            </a:r>
          </a:p>
          <a:p>
            <a:endParaRPr lang="en-US" sz="2200" dirty="0" smtClean="0">
              <a:latin typeface="Arial" charset="0"/>
              <a:ea typeface="Arial" charset="0"/>
              <a:cs typeface="Arial" charset="0"/>
            </a:endParaRPr>
          </a:p>
          <a:p>
            <a:endParaRPr lang="en-US" sz="20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537734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startAt="3"/>
            </a:pPr>
            <a:r>
              <a:rPr lang="en-US" sz="2800" dirty="0" smtClean="0">
                <a:solidFill>
                  <a:srgbClr val="FF0000"/>
                </a:solidFill>
                <a:latin typeface="Arial" charset="0"/>
                <a:ea typeface="Arial" charset="0"/>
                <a:cs typeface="Arial" charset="0"/>
              </a:rPr>
              <a:t>Maintain</a:t>
            </a:r>
            <a:r>
              <a:rPr lang="en-US" sz="2800" dirty="0" smtClean="0">
                <a:latin typeface="Arial" charset="0"/>
                <a:ea typeface="Arial" charset="0"/>
                <a:cs typeface="Arial" charset="0"/>
              </a:rPr>
              <a:t> current schedule for Standalone 5G-NR in Rel-15</a:t>
            </a:r>
            <a:endParaRPr lang="en-US" dirty="0" smtClean="0">
              <a:latin typeface="Arial" charset="0"/>
              <a:ea typeface="Arial" charset="0"/>
              <a:cs typeface="Arial" charset="0"/>
            </a:endParaRPr>
          </a:p>
          <a:p>
            <a:pPr lvl="1">
              <a:lnSpc>
                <a:spcPct val="100000"/>
              </a:lnSpc>
              <a:spcAft>
                <a:spcPts val="300"/>
              </a:spcAft>
              <a:buFont typeface="Courier New" charset="0"/>
              <a:buChar char="o"/>
            </a:pPr>
            <a:r>
              <a:rPr lang="en-US" sz="2400" dirty="0" smtClean="0">
                <a:latin typeface="Arial" charset="0"/>
                <a:ea typeface="Arial" charset="0"/>
                <a:cs typeface="Arial" charset="0"/>
              </a:rPr>
              <a:t>Stage 3 completion June 2018; ASN.1 freeze September 2018</a:t>
            </a:r>
          </a:p>
          <a:p>
            <a:pPr lvl="1">
              <a:lnSpc>
                <a:spcPct val="100000"/>
              </a:lnSpc>
              <a:spcAft>
                <a:spcPts val="300"/>
              </a:spcAft>
              <a:buFont typeface="Courier New" charset="0"/>
              <a:buChar char="o"/>
            </a:pPr>
            <a:endParaRPr lang="en-US" sz="2400" dirty="0">
              <a:latin typeface="Arial" charset="0"/>
              <a:ea typeface="Arial" charset="0"/>
              <a:cs typeface="Arial" charset="0"/>
            </a:endParaRPr>
          </a:p>
          <a:p>
            <a:pPr marL="460375" indent="-457200">
              <a:lnSpc>
                <a:spcPct val="100000"/>
              </a:lnSpc>
              <a:spcAft>
                <a:spcPts val="300"/>
              </a:spcAft>
              <a:buFont typeface="+mj-lt"/>
              <a:buAutoNum type="arabicPeriod" startAt="3"/>
            </a:pPr>
            <a:r>
              <a:rPr lang="en-US" sz="2800" dirty="0">
                <a:latin typeface="Arial" charset="0"/>
                <a:ea typeface="Arial" charset="0"/>
                <a:cs typeface="Arial" charset="0"/>
              </a:rPr>
              <a:t>Ensure alignment of core network </a:t>
            </a:r>
            <a:r>
              <a:rPr lang="en-US" sz="2800" dirty="0" smtClean="0">
                <a:latin typeface="Arial" charset="0"/>
                <a:ea typeface="Arial" charset="0"/>
                <a:cs typeface="Arial" charset="0"/>
              </a:rPr>
              <a:t>aspects</a:t>
            </a:r>
          </a:p>
          <a:p>
            <a:pPr lvl="1">
              <a:lnSpc>
                <a:spcPct val="100000"/>
              </a:lnSpc>
              <a:spcAft>
                <a:spcPts val="300"/>
              </a:spcAft>
              <a:buFont typeface="Courier New" charset="0"/>
              <a:buChar char="o"/>
            </a:pPr>
            <a:r>
              <a:rPr lang="en-US" sz="2400" dirty="0" smtClean="0">
                <a:latin typeface="Arial" charset="0"/>
                <a:ea typeface="Arial" charset="0"/>
                <a:cs typeface="Arial" charset="0"/>
              </a:rPr>
              <a:t>Ask TSGs SA and CT to ensure completion of stage-3 for the so-called </a:t>
            </a:r>
            <a:r>
              <a:rPr lang="en-US" sz="2400" dirty="0">
                <a:latin typeface="Arial" charset="0"/>
                <a:ea typeface="Arial" charset="0"/>
                <a:cs typeface="Arial" charset="0"/>
              </a:rPr>
              <a:t>“</a:t>
            </a:r>
            <a:r>
              <a:rPr lang="en-US" sz="2400" dirty="0">
                <a:solidFill>
                  <a:srgbClr val="FF0000"/>
                </a:solidFill>
                <a:latin typeface="Arial" charset="0"/>
                <a:ea typeface="Arial" charset="0"/>
                <a:cs typeface="Arial" charset="0"/>
              </a:rPr>
              <a:t>Option 3</a:t>
            </a:r>
            <a:r>
              <a:rPr lang="en-US" sz="2400" dirty="0">
                <a:latin typeface="Arial" charset="0"/>
                <a:ea typeface="Arial" charset="0"/>
                <a:cs typeface="Arial" charset="0"/>
              </a:rPr>
              <a:t>” </a:t>
            </a:r>
            <a:r>
              <a:rPr lang="en-US" sz="2400" dirty="0" smtClean="0">
                <a:latin typeface="Arial" charset="0"/>
                <a:ea typeface="Arial" charset="0"/>
                <a:cs typeface="Arial" charset="0"/>
              </a:rPr>
              <a:t>family by December 2017 </a:t>
            </a:r>
            <a:r>
              <a:rPr lang="en-US" altLang="en-US" sz="2400" dirty="0">
                <a:latin typeface="Arial" charset="0"/>
                <a:ea typeface="Arial" charset="0"/>
                <a:cs typeface="Arial" charset="0"/>
              </a:rPr>
              <a:t>in case modifications to the current specifications are </a:t>
            </a:r>
            <a:r>
              <a:rPr lang="en-US" altLang="en-US" sz="2400" dirty="0" smtClean="0">
                <a:latin typeface="Arial" charset="0"/>
                <a:ea typeface="Arial" charset="0"/>
                <a:cs typeface="Arial" charset="0"/>
              </a:rPr>
              <a:t>needed </a:t>
            </a:r>
          </a:p>
          <a:p>
            <a:pPr lvl="1">
              <a:lnSpc>
                <a:spcPct val="100000"/>
              </a:lnSpc>
              <a:spcAft>
                <a:spcPts val="300"/>
              </a:spcAft>
              <a:buFont typeface="Courier New" charset="0"/>
              <a:buChar char="o"/>
            </a:pPr>
            <a:r>
              <a:rPr lang="en-US" sz="2400" dirty="0" smtClean="0">
                <a:latin typeface="Arial" charset="0"/>
                <a:ea typeface="Arial" charset="0"/>
                <a:cs typeface="Arial" charset="0"/>
              </a:rPr>
              <a:t>Overall 5G Core Network already agreed to be completed by June 2018</a:t>
            </a:r>
          </a:p>
          <a:p>
            <a:endParaRPr lang="en-US" dirty="0" smtClean="0">
              <a:latin typeface="Arial" charset="0"/>
              <a:ea typeface="Arial" charset="0"/>
              <a:cs typeface="Arial" charset="0"/>
            </a:endParaRPr>
          </a:p>
          <a:p>
            <a:endParaRPr lang="en-US"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1126036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231775" y="1933575"/>
          <a:ext cx="11431584" cy="741680"/>
        </p:xfrm>
        <a:graphic>
          <a:graphicData uri="http://schemas.openxmlformats.org/drawingml/2006/table">
            <a:tbl>
              <a:tblPr firstRow="1" bandRow="1">
                <a:tableStyleId>{5C22544A-7EE6-4342-B048-85BDC9FD1C3A}</a:tableStyleId>
              </a:tblPr>
              <a:tblGrid>
                <a:gridCol w="1270176"/>
                <a:gridCol w="1270176"/>
                <a:gridCol w="1270176"/>
                <a:gridCol w="1270176"/>
                <a:gridCol w="1270176"/>
                <a:gridCol w="1270176"/>
                <a:gridCol w="1270176"/>
                <a:gridCol w="1270176"/>
                <a:gridCol w="1270176"/>
              </a:tblGrid>
              <a:tr h="370840">
                <a:tc>
                  <a:txBody>
                    <a:bodyPr/>
                    <a:lstStyle/>
                    <a:p>
                      <a:pPr algn="ctr"/>
                      <a:r>
                        <a:rPr lang="en-US" dirty="0" smtClean="0"/>
                        <a:t>2016</a:t>
                      </a:r>
                      <a:endParaRPr lang="en-US" dirty="0"/>
                    </a:p>
                  </a:txBody>
                  <a:tcPr>
                    <a:solidFill>
                      <a:schemeClr val="accent6">
                        <a:lumMod val="75000"/>
                      </a:schemeClr>
                    </a:solidFill>
                  </a:tcPr>
                </a:tc>
                <a:tc gridSpan="4">
                  <a:txBody>
                    <a:bodyPr/>
                    <a:lstStyle/>
                    <a:p>
                      <a:pPr algn="ctr"/>
                      <a:r>
                        <a:rPr lang="en-US" dirty="0" smtClean="0"/>
                        <a:t>2017</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dirty="0" smtClean="0"/>
                        <a:t>2018</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a:r>
                        <a:rPr lang="en-US" dirty="0" smtClean="0"/>
                        <a:t>Q4</a:t>
                      </a:r>
                      <a:endParaRPr lang="en-US" dirty="0"/>
                    </a:p>
                  </a:txBody>
                  <a:tcPr>
                    <a:solidFill>
                      <a:schemeClr val="accent6">
                        <a:lumMod val="60000"/>
                        <a:lumOff val="40000"/>
                      </a:schemeClr>
                    </a:solidFill>
                  </a:tcPr>
                </a:tc>
                <a:tc>
                  <a:txBody>
                    <a:bodyPr/>
                    <a:lstStyle/>
                    <a:p>
                      <a:pPr algn="ctr"/>
                      <a:r>
                        <a:rPr lang="en-US" dirty="0" smtClean="0"/>
                        <a:t>Q1</a:t>
                      </a:r>
                      <a:endParaRPr lang="en-US" dirty="0"/>
                    </a:p>
                  </a:txBody>
                  <a:tcPr>
                    <a:solidFill>
                      <a:schemeClr val="accent6">
                        <a:lumMod val="40000"/>
                        <a:lumOff val="60000"/>
                      </a:schemeClr>
                    </a:solidFill>
                  </a:tcPr>
                </a:tc>
                <a:tc>
                  <a:txBody>
                    <a:bodyPr/>
                    <a:lstStyle/>
                    <a:p>
                      <a:pPr algn="ctr"/>
                      <a:r>
                        <a:rPr lang="en-US" dirty="0" smtClean="0"/>
                        <a:t>Q2</a:t>
                      </a:r>
                      <a:endParaRPr lang="en-US" dirty="0"/>
                    </a:p>
                  </a:txBody>
                  <a:tcPr>
                    <a:solidFill>
                      <a:schemeClr val="accent6">
                        <a:lumMod val="40000"/>
                        <a:lumOff val="60000"/>
                      </a:schemeClr>
                    </a:solidFill>
                  </a:tcPr>
                </a:tc>
                <a:tc>
                  <a:txBody>
                    <a:bodyPr/>
                    <a:lstStyle/>
                    <a:p>
                      <a:pPr algn="ctr"/>
                      <a:r>
                        <a:rPr lang="en-US" dirty="0" smtClean="0"/>
                        <a:t>Q3</a:t>
                      </a:r>
                      <a:endParaRPr lang="en-US" dirty="0"/>
                    </a:p>
                  </a:txBody>
                  <a:tcPr>
                    <a:solidFill>
                      <a:schemeClr val="accent6">
                        <a:lumMod val="40000"/>
                        <a:lumOff val="60000"/>
                      </a:schemeClr>
                    </a:solidFill>
                  </a:tcPr>
                </a:tc>
                <a:tc>
                  <a:txBody>
                    <a:bodyPr/>
                    <a:lstStyle/>
                    <a:p>
                      <a:pPr algn="ctr"/>
                      <a:r>
                        <a:rPr lang="en-US" dirty="0" smtClean="0"/>
                        <a:t>Q4</a:t>
                      </a:r>
                      <a:endParaRPr lang="en-US" dirty="0"/>
                    </a:p>
                  </a:txBody>
                  <a:tcPr>
                    <a:solidFill>
                      <a:schemeClr val="accent6">
                        <a:lumMod val="40000"/>
                        <a:lumOff val="60000"/>
                      </a:schemeClr>
                    </a:solidFill>
                  </a:tcPr>
                </a:tc>
                <a:tc>
                  <a:txBody>
                    <a:bodyPr/>
                    <a:lstStyle/>
                    <a:p>
                      <a:pPr algn="ctr"/>
                      <a:r>
                        <a:rPr lang="en-US" dirty="0" smtClean="0"/>
                        <a:t>Q1</a:t>
                      </a:r>
                      <a:endParaRPr lang="en-US" dirty="0"/>
                    </a:p>
                  </a:txBody>
                  <a:tcPr>
                    <a:solidFill>
                      <a:schemeClr val="accent6">
                        <a:lumMod val="60000"/>
                        <a:lumOff val="40000"/>
                      </a:schemeClr>
                    </a:solidFill>
                  </a:tcPr>
                </a:tc>
                <a:tc>
                  <a:txBody>
                    <a:bodyPr/>
                    <a:lstStyle/>
                    <a:p>
                      <a:pPr algn="ctr"/>
                      <a:r>
                        <a:rPr lang="en-US" dirty="0" smtClean="0"/>
                        <a:t>Q2</a:t>
                      </a:r>
                      <a:endParaRPr lang="en-US" dirty="0"/>
                    </a:p>
                  </a:txBody>
                  <a:tcPr>
                    <a:solidFill>
                      <a:schemeClr val="accent6">
                        <a:lumMod val="60000"/>
                        <a:lumOff val="40000"/>
                      </a:schemeClr>
                    </a:solidFill>
                  </a:tcPr>
                </a:tc>
                <a:tc>
                  <a:txBody>
                    <a:bodyPr/>
                    <a:lstStyle/>
                    <a:p>
                      <a:pPr algn="ctr"/>
                      <a:r>
                        <a:rPr lang="en-US" dirty="0" smtClean="0"/>
                        <a:t>Q3</a:t>
                      </a:r>
                      <a:endParaRPr lang="en-US" dirty="0"/>
                    </a:p>
                  </a:txBody>
                  <a:tcPr>
                    <a:solidFill>
                      <a:schemeClr val="accent6">
                        <a:lumMod val="60000"/>
                        <a:lumOff val="40000"/>
                      </a:schemeClr>
                    </a:solidFill>
                  </a:tcPr>
                </a:tc>
                <a:tc>
                  <a:txBody>
                    <a:bodyPr/>
                    <a:lstStyle/>
                    <a:p>
                      <a:pPr algn="ctr"/>
                      <a:r>
                        <a:rPr lang="en-US" dirty="0" smtClean="0"/>
                        <a:t>Q4</a:t>
                      </a:r>
                      <a:endParaRPr lang="en-US" dirty="0"/>
                    </a:p>
                  </a:txBody>
                  <a:tcPr>
                    <a:solidFill>
                      <a:schemeClr val="accent6">
                        <a:lumMod val="60000"/>
                        <a:lumOff val="40000"/>
                      </a:schemeClr>
                    </a:solidFill>
                  </a:tcPr>
                </a:tc>
              </a:tr>
            </a:tbl>
          </a:graphicData>
        </a:graphic>
      </p:graphicFrame>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
        <p:nvSpPr>
          <p:cNvPr id="6" name="TextBox 5"/>
          <p:cNvSpPr txBox="1"/>
          <p:nvPr/>
        </p:nvSpPr>
        <p:spPr>
          <a:xfrm>
            <a:off x="243727" y="6090729"/>
            <a:ext cx="4156150" cy="430887"/>
          </a:xfrm>
          <a:prstGeom prst="rect">
            <a:avLst/>
          </a:prstGeom>
          <a:noFill/>
        </p:spPr>
        <p:txBody>
          <a:bodyPr wrap="square" rtlCol="0">
            <a:spAutoFit/>
          </a:bodyPr>
          <a:lstStyle/>
          <a:p>
            <a:r>
              <a:rPr lang="en-US" sz="1100" i="1" dirty="0" smtClean="0">
                <a:solidFill>
                  <a:schemeClr val="tx1">
                    <a:lumMod val="75000"/>
                    <a:lumOff val="25000"/>
                  </a:schemeClr>
                </a:solidFill>
                <a:latin typeface="Arial" charset="0"/>
                <a:ea typeface="Arial" charset="0"/>
                <a:cs typeface="Arial" charset="0"/>
              </a:rPr>
              <a:t>NSA = Non </a:t>
            </a:r>
            <a:r>
              <a:rPr lang="en-US" sz="1100" i="1" dirty="0" err="1" smtClean="0">
                <a:solidFill>
                  <a:schemeClr val="tx1">
                    <a:lumMod val="75000"/>
                    <a:lumOff val="25000"/>
                  </a:schemeClr>
                </a:solidFill>
                <a:latin typeface="Arial" charset="0"/>
                <a:ea typeface="Arial" charset="0"/>
                <a:cs typeface="Arial" charset="0"/>
              </a:rPr>
              <a:t>StandAlone</a:t>
            </a:r>
            <a:r>
              <a:rPr lang="en-US" sz="1100" i="1" dirty="0" smtClean="0">
                <a:solidFill>
                  <a:schemeClr val="tx1">
                    <a:lumMod val="75000"/>
                    <a:lumOff val="25000"/>
                  </a:schemeClr>
                </a:solidFill>
                <a:latin typeface="Arial" charset="0"/>
                <a:ea typeface="Arial" charset="0"/>
                <a:cs typeface="Arial" charset="0"/>
              </a:rPr>
              <a:t> = EPC core (“Option 3”) &amp; LTE anchor</a:t>
            </a:r>
          </a:p>
          <a:p>
            <a:r>
              <a:rPr lang="en-US" sz="1100" i="1" dirty="0" smtClean="0">
                <a:solidFill>
                  <a:schemeClr val="tx1">
                    <a:lumMod val="75000"/>
                    <a:lumOff val="25000"/>
                  </a:schemeClr>
                </a:solidFill>
                <a:latin typeface="Arial" charset="0"/>
                <a:ea typeface="Arial" charset="0"/>
                <a:cs typeface="Arial" charset="0"/>
              </a:rPr>
              <a:t>SA = </a:t>
            </a:r>
            <a:r>
              <a:rPr lang="en-US" sz="1100" i="1" dirty="0" err="1" smtClean="0">
                <a:solidFill>
                  <a:schemeClr val="tx1">
                    <a:lumMod val="75000"/>
                    <a:lumOff val="25000"/>
                  </a:schemeClr>
                </a:solidFill>
                <a:latin typeface="Arial" charset="0"/>
                <a:ea typeface="Arial" charset="0"/>
                <a:cs typeface="Arial" charset="0"/>
              </a:rPr>
              <a:t>StandAlone</a:t>
            </a:r>
            <a:endParaRPr lang="en-US" sz="1100" i="1" dirty="0" smtClean="0">
              <a:solidFill>
                <a:schemeClr val="tx1">
                  <a:lumMod val="75000"/>
                  <a:lumOff val="25000"/>
                </a:schemeClr>
              </a:solidFill>
              <a:latin typeface="Arial" charset="0"/>
              <a:ea typeface="Arial" charset="0"/>
              <a:cs typeface="Arial" charset="0"/>
            </a:endParaRPr>
          </a:p>
        </p:txBody>
      </p:sp>
      <p:sp>
        <p:nvSpPr>
          <p:cNvPr id="8" name="Rounded Rectangle 7"/>
          <p:cNvSpPr/>
          <p:nvPr/>
        </p:nvSpPr>
        <p:spPr>
          <a:xfrm>
            <a:off x="283538" y="2982301"/>
            <a:ext cx="2499538" cy="364769"/>
          </a:xfrm>
          <a:prstGeom prst="roundRect">
            <a:avLst/>
          </a:prstGeom>
          <a:solidFill>
            <a:srgbClr val="FFF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charset="0"/>
                <a:ea typeface="Arial" charset="0"/>
                <a:cs typeface="Arial" charset="0"/>
              </a:rPr>
              <a:t>5G study</a:t>
            </a:r>
            <a:endParaRPr lang="en-US" sz="1400" dirty="0">
              <a:solidFill>
                <a:schemeClr val="tx1"/>
              </a:solidFill>
              <a:latin typeface="Arial" charset="0"/>
              <a:ea typeface="Arial" charset="0"/>
              <a:cs typeface="Arial" charset="0"/>
            </a:endParaRPr>
          </a:p>
        </p:txBody>
      </p:sp>
      <p:sp>
        <p:nvSpPr>
          <p:cNvPr id="10" name="Rounded Rectangle 9"/>
          <p:cNvSpPr/>
          <p:nvPr/>
        </p:nvSpPr>
        <p:spPr>
          <a:xfrm>
            <a:off x="2898915" y="2984606"/>
            <a:ext cx="6248041" cy="727234"/>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latin typeface="Arial" charset="0"/>
                <a:ea typeface="Arial" charset="0"/>
                <a:cs typeface="Arial" charset="0"/>
              </a:rPr>
              <a:t>5G NR Work Item</a:t>
            </a:r>
          </a:p>
        </p:txBody>
      </p:sp>
      <p:sp>
        <p:nvSpPr>
          <p:cNvPr id="11" name="Rounded Rectangle 10"/>
          <p:cNvSpPr/>
          <p:nvPr/>
        </p:nvSpPr>
        <p:spPr>
          <a:xfrm>
            <a:off x="6087528" y="3347071"/>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NSA Completion</a:t>
            </a:r>
          </a:p>
        </p:txBody>
      </p:sp>
      <p:sp>
        <p:nvSpPr>
          <p:cNvPr id="14" name="TextBox 13"/>
          <p:cNvSpPr txBox="1"/>
          <p:nvPr/>
        </p:nvSpPr>
        <p:spPr>
          <a:xfrm>
            <a:off x="5479637" y="4874020"/>
            <a:ext cx="2140454" cy="461665"/>
          </a:xfrm>
          <a:prstGeom prst="rect">
            <a:avLst/>
          </a:prstGeom>
          <a:noFill/>
        </p:spPr>
        <p:txBody>
          <a:bodyPr wrap="square" rtlCol="0">
            <a:spAutoFit/>
          </a:bodyPr>
          <a:lstStyle/>
          <a:p>
            <a:pPr algn="ctr"/>
            <a:r>
              <a:rPr lang="en-US" sz="1200" b="1" i="1" dirty="0" smtClean="0">
                <a:solidFill>
                  <a:srgbClr val="FF0000"/>
                </a:solidFill>
                <a:latin typeface="Arial" charset="0"/>
                <a:ea typeface="Arial" charset="0"/>
                <a:cs typeface="Arial" charset="0"/>
              </a:rPr>
              <a:t>Stage 3 completion </a:t>
            </a:r>
            <a:br>
              <a:rPr lang="en-US" sz="1200" b="1" i="1" dirty="0" smtClean="0">
                <a:solidFill>
                  <a:srgbClr val="FF0000"/>
                </a:solidFill>
                <a:latin typeface="Arial" charset="0"/>
                <a:ea typeface="Arial" charset="0"/>
                <a:cs typeface="Arial" charset="0"/>
              </a:rPr>
            </a:br>
            <a:r>
              <a:rPr lang="en-US" sz="1200" b="1" i="1" dirty="0" smtClean="0">
                <a:solidFill>
                  <a:srgbClr val="FF0000"/>
                </a:solidFill>
                <a:latin typeface="Arial" charset="0"/>
                <a:ea typeface="Arial" charset="0"/>
                <a:cs typeface="Arial" charset="0"/>
              </a:rPr>
              <a:t>for Non-Standalone 5G-NR </a:t>
            </a:r>
          </a:p>
        </p:txBody>
      </p:sp>
      <p:sp>
        <p:nvSpPr>
          <p:cNvPr id="21" name="TextBox 20"/>
          <p:cNvSpPr txBox="1"/>
          <p:nvPr/>
        </p:nvSpPr>
        <p:spPr>
          <a:xfrm>
            <a:off x="1134925" y="136450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#74</a:t>
            </a:r>
          </a:p>
        </p:txBody>
      </p:sp>
      <p:sp>
        <p:nvSpPr>
          <p:cNvPr id="24" name="TextBox 23"/>
          <p:cNvSpPr txBox="1"/>
          <p:nvPr/>
        </p:nvSpPr>
        <p:spPr>
          <a:xfrm>
            <a:off x="2381717" y="136829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#75</a:t>
            </a:r>
          </a:p>
        </p:txBody>
      </p:sp>
      <p:sp>
        <p:nvSpPr>
          <p:cNvPr id="25" name="TextBox 24"/>
          <p:cNvSpPr txBox="1"/>
          <p:nvPr/>
        </p:nvSpPr>
        <p:spPr>
          <a:xfrm>
            <a:off x="6191822" y="135478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#78</a:t>
            </a:r>
          </a:p>
        </p:txBody>
      </p:sp>
      <p:sp>
        <p:nvSpPr>
          <p:cNvPr id="26" name="TextBox 25"/>
          <p:cNvSpPr txBox="1"/>
          <p:nvPr/>
        </p:nvSpPr>
        <p:spPr>
          <a:xfrm>
            <a:off x="8153793" y="1368297"/>
            <a:ext cx="215584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#80</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 (Rel-15 completion)</a:t>
            </a:r>
          </a:p>
        </p:txBody>
      </p:sp>
      <p:sp>
        <p:nvSpPr>
          <p:cNvPr id="27" name="Rounded Rectangle 26"/>
          <p:cNvSpPr/>
          <p:nvPr/>
        </p:nvSpPr>
        <p:spPr>
          <a:xfrm>
            <a:off x="9292072" y="2980386"/>
            <a:ext cx="2404961" cy="731453"/>
          </a:xfrm>
          <a:prstGeom prst="roundRect">
            <a:avLst/>
          </a:prstGeom>
          <a:pattFill prst="lgConfetti">
            <a:fgClr>
              <a:srgbClr val="FFF0B0"/>
            </a:fgClr>
            <a:bgClr>
              <a:srgbClr val="00FF00"/>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65000"/>
                  </a:schemeClr>
                </a:solidFill>
                <a:latin typeface="Arial" charset="0"/>
                <a:ea typeface="Arial" charset="0"/>
                <a:cs typeface="Arial" charset="0"/>
              </a:rPr>
              <a:t>Further evolution </a:t>
            </a:r>
          </a:p>
        </p:txBody>
      </p:sp>
      <p:sp>
        <p:nvSpPr>
          <p:cNvPr id="30" name="Rounded Rectangle 29"/>
          <p:cNvSpPr/>
          <p:nvPr/>
        </p:nvSpPr>
        <p:spPr>
          <a:xfrm>
            <a:off x="8581684" y="3347070"/>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SA Completion</a:t>
            </a:r>
          </a:p>
        </p:txBody>
      </p:sp>
      <p:cxnSp>
        <p:nvCxnSpPr>
          <p:cNvPr id="4" name="Straight Arrow Connector 3"/>
          <p:cNvCxnSpPr/>
          <p:nvPr/>
        </p:nvCxnSpPr>
        <p:spPr>
          <a:xfrm>
            <a:off x="6549864"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888349" y="4874020"/>
            <a:ext cx="2140454" cy="461665"/>
          </a:xfrm>
          <a:prstGeom prst="rect">
            <a:avLst/>
          </a:prstGeom>
          <a:noFill/>
        </p:spPr>
        <p:txBody>
          <a:bodyPr wrap="square" rtlCol="0">
            <a:spAutoFit/>
          </a:bodyPr>
          <a:lstStyle/>
          <a:p>
            <a:pPr algn="ctr"/>
            <a:r>
              <a:rPr lang="en-US" sz="1200" b="1" i="1" dirty="0" smtClean="0">
                <a:solidFill>
                  <a:srgbClr val="FF0000"/>
                </a:solidFill>
                <a:latin typeface="Arial" charset="0"/>
                <a:ea typeface="Arial" charset="0"/>
                <a:cs typeface="Arial" charset="0"/>
              </a:rPr>
              <a:t>Stage 3 completion </a:t>
            </a:r>
            <a:br>
              <a:rPr lang="en-US" sz="1200" b="1" i="1" dirty="0" smtClean="0">
                <a:solidFill>
                  <a:srgbClr val="FF0000"/>
                </a:solidFill>
                <a:latin typeface="Arial" charset="0"/>
                <a:ea typeface="Arial" charset="0"/>
                <a:cs typeface="Arial" charset="0"/>
              </a:rPr>
            </a:br>
            <a:r>
              <a:rPr lang="en-US" sz="1200" b="1" i="1" dirty="0" smtClean="0">
                <a:solidFill>
                  <a:srgbClr val="FF0000"/>
                </a:solidFill>
                <a:latin typeface="Arial" charset="0"/>
                <a:ea typeface="Arial" charset="0"/>
                <a:cs typeface="Arial" charset="0"/>
              </a:rPr>
              <a:t>for Standalone 5G-NR </a:t>
            </a:r>
          </a:p>
        </p:txBody>
      </p:sp>
      <p:cxnSp>
        <p:nvCxnSpPr>
          <p:cNvPr id="20" name="Straight Arrow Connector 19"/>
          <p:cNvCxnSpPr/>
          <p:nvPr/>
        </p:nvCxnSpPr>
        <p:spPr>
          <a:xfrm>
            <a:off x="8958576"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818122" y="5981826"/>
            <a:ext cx="2140454" cy="276999"/>
          </a:xfrm>
          <a:prstGeom prst="rect">
            <a:avLst/>
          </a:prstGeom>
          <a:noFill/>
        </p:spPr>
        <p:txBody>
          <a:bodyPr wrap="square" rtlCol="0">
            <a:spAutoFit/>
          </a:bodyPr>
          <a:lstStyle/>
          <a:p>
            <a:pPr algn="ctr"/>
            <a:r>
              <a:rPr lang="en-US" sz="1200" b="1" i="1" dirty="0" smtClean="0">
                <a:solidFill>
                  <a:srgbClr val="0070C0"/>
                </a:solidFill>
                <a:latin typeface="Arial" charset="0"/>
                <a:ea typeface="Arial" charset="0"/>
                <a:cs typeface="Arial" charset="0"/>
              </a:rPr>
              <a:t>NSA ASN.1</a:t>
            </a:r>
          </a:p>
        </p:txBody>
      </p:sp>
      <p:cxnSp>
        <p:nvCxnSpPr>
          <p:cNvPr id="22" name="Straight Arrow Connector 21"/>
          <p:cNvCxnSpPr>
            <a:endCxn id="18" idx="0"/>
          </p:cNvCxnSpPr>
          <p:nvPr/>
        </p:nvCxnSpPr>
        <p:spPr>
          <a:xfrm>
            <a:off x="7888349" y="3857913"/>
            <a:ext cx="0" cy="212391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343440" y="5981826"/>
            <a:ext cx="2140454" cy="276999"/>
          </a:xfrm>
          <a:prstGeom prst="rect">
            <a:avLst/>
          </a:prstGeom>
          <a:noFill/>
        </p:spPr>
        <p:txBody>
          <a:bodyPr wrap="square" rtlCol="0">
            <a:spAutoFit/>
          </a:bodyPr>
          <a:lstStyle/>
          <a:p>
            <a:pPr algn="ctr"/>
            <a:r>
              <a:rPr lang="en-US" sz="1200" b="1" i="1" dirty="0" smtClean="0">
                <a:solidFill>
                  <a:srgbClr val="0070C0"/>
                </a:solidFill>
                <a:latin typeface="Arial" charset="0"/>
                <a:ea typeface="Arial" charset="0"/>
                <a:cs typeface="Arial" charset="0"/>
              </a:rPr>
              <a:t>SA ASN.1</a:t>
            </a:r>
          </a:p>
        </p:txBody>
      </p:sp>
      <p:cxnSp>
        <p:nvCxnSpPr>
          <p:cNvPr id="29" name="Straight Arrow Connector 28"/>
          <p:cNvCxnSpPr/>
          <p:nvPr/>
        </p:nvCxnSpPr>
        <p:spPr>
          <a:xfrm>
            <a:off x="10413667" y="3857913"/>
            <a:ext cx="0" cy="212391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103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429C865D-052F-45FE-8367-56AAD7AEAA2C}">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b4b33aa9-2354-4d53-bed7-232b42d25ff3"/>
    <ds:schemaRef ds:uri="http://purl.org/dc/dcmitype/"/>
    <ds:schemaRef ds:uri="http://purl.org/dc/elements/1.1/"/>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18642</TotalTime>
  <Words>379</Words>
  <Application>Microsoft Macintosh PowerPoint</Application>
  <PresentationFormat>Widescreen</PresentationFormat>
  <Paragraphs>64</Paragraphs>
  <Slides>5</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Calibre Regular</vt:lpstr>
      <vt:lpstr>Calibre Semibold</vt:lpstr>
      <vt:lpstr>Courier New</vt:lpstr>
      <vt:lpstr>Qualcomm Office Bold</vt:lpstr>
      <vt:lpstr>Qualcomm Office Light</vt:lpstr>
      <vt:lpstr>Qualcomm Office Regular</vt:lpstr>
      <vt:lpstr>Qualcomm Regular</vt:lpstr>
      <vt:lpstr>Tahoma</vt:lpstr>
      <vt:lpstr>Times New Roman</vt:lpstr>
      <vt:lpstr>Arial</vt:lpstr>
      <vt:lpstr>QTI_Template_NDA_June2014</vt:lpstr>
      <vt:lpstr>PowerPoint Presentation</vt:lpstr>
      <vt:lpstr>Proposal</vt:lpstr>
      <vt:lpstr>Proposal (cont.)</vt:lpstr>
      <vt:lpstr>Proposal (cont.)</vt:lpstr>
      <vt:lpstr>Proposal (cont.)</vt:lpstr>
    </vt:vector>
  </TitlesOfParts>
  <Manager/>
  <Company/>
  <LinksUpToDate>false</LinksUpToDate>
  <SharedDoc>false</SharedDoc>
  <HyperlinkBase/>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Casaccia, Lorenzo</cp:lastModifiedBy>
  <cp:revision>564</cp:revision>
  <cp:lastPrinted>2017-02-25T22:08:40Z</cp:lastPrinted>
  <dcterms:created xsi:type="dcterms:W3CDTF">2014-07-09T00:20:26Z</dcterms:created>
  <dcterms:modified xsi:type="dcterms:W3CDTF">2017-03-07T06:51:25Z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ies>
</file>