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11"/>
  </p:notesMasterIdLst>
  <p:handoutMasterIdLst>
    <p:handoutMasterId r:id="rId12"/>
  </p:handoutMasterIdLst>
  <p:sldIdLst>
    <p:sldId id="567" r:id="rId5"/>
    <p:sldId id="569" r:id="rId6"/>
    <p:sldId id="571" r:id="rId7"/>
    <p:sldId id="572" r:id="rId8"/>
    <p:sldId id="573" r:id="rId9"/>
    <p:sldId id="575" r:id="rId10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>
        <p:scale>
          <a:sx n="100" d="100"/>
          <a:sy n="100" d="100"/>
        </p:scale>
        <p:origin x="-629" y="293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3/7/2017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57" r:id="rId3"/>
    <p:sldLayoutId id="2147484171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556792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for new WI</a:t>
            </a: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: </a:t>
            </a:r>
            <a:endParaRPr lang="en-US" sz="32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Even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further enhanced MTC for LTE </a:t>
            </a:r>
            <a:endParaRPr lang="da-DK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1352" y="23662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맑은 고딕" pitchFamily="50" charset="-127"/>
                <a:ea typeface="맑은 고딕" pitchFamily="50" charset="-127"/>
              </a:rPr>
              <a:t>RP-170679</a:t>
            </a:r>
            <a:endParaRPr lang="en-US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960" y="233353"/>
            <a:ext cx="5313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#75</a:t>
            </a:r>
          </a:p>
          <a:p>
            <a:r>
              <a:rPr lang="en-GB" sz="1600" b="1" dirty="0"/>
              <a:t>Dubrovnik, Croatia, March 6 - 9, 2017</a:t>
            </a:r>
            <a:r>
              <a:rPr lang="de-DE" altLang="ja-JP" sz="1600" b="1" dirty="0"/>
              <a:t/>
            </a:r>
            <a:br>
              <a:rPr lang="de-DE" altLang="ja-JP" sz="1600" b="1" dirty="0"/>
            </a:br>
            <a:r>
              <a:rPr lang="en-US" altLang="ko-KR" sz="1600" b="1" dirty="0"/>
              <a:t>Agenda item: 10.1.1</a:t>
            </a:r>
            <a:br>
              <a:rPr lang="en-US" altLang="ko-KR" sz="1600" b="1" dirty="0"/>
            </a:br>
            <a:r>
              <a:rPr lang="en-US" altLang="ko-KR" sz="1600" b="1" dirty="0"/>
              <a:t>Document for: Discussion</a:t>
            </a:r>
            <a: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altLang="ja-JP" sz="16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altLang="zh-CN" sz="1800" dirty="0" err="1" smtClean="0"/>
              <a:t>eMTC</a:t>
            </a:r>
            <a:r>
              <a:rPr lang="en-GB" altLang="zh-CN" sz="1800" dirty="0" smtClean="0"/>
              <a:t> aligns </a:t>
            </a:r>
            <a:r>
              <a:rPr lang="en-GB" altLang="zh-CN" sz="1800" dirty="0"/>
              <a:t>with </a:t>
            </a:r>
            <a:r>
              <a:rPr lang="en-GB" altLang="zh-CN" sz="1800" dirty="0" err="1"/>
              <a:t>mMTC</a:t>
            </a:r>
            <a:r>
              <a:rPr lang="en-GB" altLang="zh-CN" sz="1800" dirty="0"/>
              <a:t> requirements</a:t>
            </a:r>
          </a:p>
          <a:p>
            <a:pPr lvl="1" hangingPunct="0"/>
            <a:r>
              <a:rPr lang="en-GB" altLang="zh-CN" sz="1600" dirty="0" err="1"/>
              <a:t>eMTC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 was specified </a:t>
            </a:r>
            <a:r>
              <a:rPr lang="en-GB" altLang="zh-CN" sz="1600" dirty="0"/>
              <a:t>in Rel-13 and further enhanced in Rel-14, targeting to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business, with </a:t>
            </a:r>
            <a:r>
              <a:rPr lang="en-GB" altLang="zh-CN" sz="1600" dirty="0" smtClean="0"/>
              <a:t>     extended </a:t>
            </a:r>
            <a:r>
              <a:rPr lang="en-GB" altLang="zh-CN" sz="1600" dirty="0"/>
              <a:t>coverage, longer battery life, and low complexity device. </a:t>
            </a:r>
          </a:p>
          <a:p>
            <a:pPr lvl="1" hangingPunct="0"/>
            <a:r>
              <a:rPr lang="en-GB" altLang="zh-CN" sz="1600" dirty="0"/>
              <a:t>It was agreed that </a:t>
            </a:r>
            <a:r>
              <a:rPr lang="en-GB" altLang="zh-CN" sz="1600" i="1" dirty="0"/>
              <a:t>“</a:t>
            </a:r>
            <a:r>
              <a:rPr lang="en-US" altLang="zh-CN" sz="1600" i="1" dirty="0"/>
              <a:t>3GPP’s IMT-2020 self-evaluations towards </a:t>
            </a:r>
            <a:r>
              <a:rPr lang="en-US" altLang="zh-CN" sz="1600" i="1" dirty="0" err="1"/>
              <a:t>mMTC</a:t>
            </a:r>
            <a:r>
              <a:rPr lang="en-US" altLang="zh-CN" sz="1600" i="1" dirty="0"/>
              <a:t> requirements will assess NB-</a:t>
            </a:r>
            <a:r>
              <a:rPr lang="en-US" altLang="zh-CN" sz="1600" i="1" dirty="0" err="1"/>
              <a:t>IoT</a:t>
            </a:r>
            <a:r>
              <a:rPr lang="en-US" altLang="zh-CN" sz="1600" i="1" dirty="0"/>
              <a:t> </a:t>
            </a:r>
            <a:endParaRPr lang="en-US" altLang="zh-CN" sz="1600" i="1" dirty="0" smtClean="0"/>
          </a:p>
          <a:p>
            <a:pPr marL="457200" lvl="1" indent="0" hangingPunct="0">
              <a:buNone/>
            </a:pPr>
            <a:r>
              <a:rPr lang="en-US" altLang="zh-CN" sz="1600" i="1" dirty="0" smtClean="0"/>
              <a:t>       and/or </a:t>
            </a:r>
            <a:r>
              <a:rPr lang="en-US" altLang="zh-CN" sz="1600" i="1" dirty="0"/>
              <a:t>LTE </a:t>
            </a:r>
            <a:r>
              <a:rPr lang="en-US" altLang="zh-CN" sz="1600" i="1" dirty="0" err="1"/>
              <a:t>eMTC</a:t>
            </a:r>
            <a:r>
              <a:rPr lang="en-US" altLang="zh-CN" sz="1600" dirty="0"/>
              <a:t>”. </a:t>
            </a:r>
          </a:p>
          <a:p>
            <a:pPr lvl="1" hangingPunct="0">
              <a:buNone/>
            </a:pPr>
            <a:endParaRPr lang="en-GB" altLang="zh-CN" sz="800" dirty="0"/>
          </a:p>
          <a:p>
            <a:pPr hangingPunct="0"/>
            <a:r>
              <a:rPr lang="en-GB" altLang="zh-CN" sz="1800" dirty="0" err="1"/>
              <a:t>IoT</a:t>
            </a:r>
            <a:r>
              <a:rPr lang="en-GB" altLang="zh-CN" sz="1800" dirty="0"/>
              <a:t>/MTC marketing is </a:t>
            </a:r>
            <a:r>
              <a:rPr lang="en-US" altLang="zh-CN" sz="1800" dirty="0"/>
              <a:t>maturing</a:t>
            </a:r>
            <a:endParaRPr lang="en-GB" altLang="zh-CN" sz="1800" dirty="0"/>
          </a:p>
          <a:p>
            <a:pPr lvl="1" hangingPunct="0"/>
            <a:r>
              <a:rPr lang="en-GB" altLang="zh-CN" sz="1600" dirty="0"/>
              <a:t>Global operators start to launch cellular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service with </a:t>
            </a:r>
            <a:r>
              <a:rPr lang="en-GB" altLang="zh-CN" sz="1600" dirty="0" err="1" smtClean="0"/>
              <a:t>eMTC</a:t>
            </a:r>
            <a:r>
              <a:rPr lang="en-GB" altLang="zh-CN" sz="1600" dirty="0" smtClean="0"/>
              <a:t>. </a:t>
            </a:r>
            <a:endParaRPr lang="en-GB" altLang="zh-CN" sz="1600" dirty="0"/>
          </a:p>
          <a:p>
            <a:pPr lvl="1" hangingPunct="0"/>
            <a:r>
              <a:rPr lang="en-GB" altLang="zh-CN" sz="1600" dirty="0"/>
              <a:t>Massive connections of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device will be the challenge in the near future.</a:t>
            </a:r>
          </a:p>
          <a:p>
            <a:pPr lvl="1" hangingPunct="0"/>
            <a:endParaRPr lang="en-GB" altLang="zh-CN" sz="800" dirty="0"/>
          </a:p>
          <a:p>
            <a:pPr hangingPunct="0"/>
            <a:r>
              <a:rPr lang="en-GB" altLang="zh-CN" sz="1800" dirty="0"/>
              <a:t>Further enhancement on </a:t>
            </a:r>
            <a:r>
              <a:rPr lang="en-GB" altLang="zh-CN" sz="1800" dirty="0" err="1" smtClean="0">
                <a:sym typeface="Wingdings" panose="05000000000000000000" pitchFamily="2" charset="2"/>
              </a:rPr>
              <a:t>eMTC</a:t>
            </a:r>
            <a:r>
              <a:rPr lang="en-GB" altLang="zh-CN" sz="1800" dirty="0" smtClean="0">
                <a:sym typeface="Wingdings" panose="05000000000000000000" pitchFamily="2" charset="2"/>
              </a:rPr>
              <a:t> </a:t>
            </a:r>
            <a:r>
              <a:rPr lang="en-GB" altLang="zh-CN" sz="1800" dirty="0">
                <a:sym typeface="Wingdings" panose="05000000000000000000" pitchFamily="2" charset="2"/>
              </a:rPr>
              <a:t>in Rel-15</a:t>
            </a:r>
          </a:p>
          <a:p>
            <a:pPr lvl="1" hangingPunct="0"/>
            <a:r>
              <a:rPr lang="en-GB" sz="1600" dirty="0"/>
              <a:t>Study the feasibility and, if appropriate, specify </a:t>
            </a:r>
            <a:r>
              <a:rPr lang="en-GB" sz="1600" dirty="0" smtClean="0"/>
              <a:t>the enhancements </a:t>
            </a:r>
            <a:r>
              <a:rPr lang="en-GB" altLang="zh-CN" sz="1600" dirty="0" smtClean="0">
                <a:sym typeface="Wingdings" panose="05000000000000000000" pitchFamily="2" charset="2"/>
              </a:rPr>
              <a:t>targeting to </a:t>
            </a:r>
            <a:r>
              <a:rPr lang="en-GB" altLang="zh-CN" sz="1600" dirty="0" err="1" smtClean="0">
                <a:sym typeface="Wingdings" panose="05000000000000000000" pitchFamily="2" charset="2"/>
              </a:rPr>
              <a:t>mMTC</a:t>
            </a:r>
            <a:r>
              <a:rPr lang="en-GB" altLang="zh-CN" sz="1600" dirty="0" smtClean="0">
                <a:sym typeface="Wingdings" panose="05000000000000000000" pitchFamily="2" charset="2"/>
              </a:rPr>
              <a:t> requirements.   </a:t>
            </a:r>
          </a:p>
        </p:txBody>
      </p:sp>
    </p:spTree>
    <p:extLst>
      <p:ext uri="{BB962C8B-B14F-4D97-AF65-F5344CB8AC3E}">
        <p14:creationId xmlns:p14="http://schemas.microsoft.com/office/powerpoint/2010/main" val="4039585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Gap of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for </a:t>
            </a:r>
            <a:r>
              <a:rPr lang="en-US" altLang="zh-CN" dirty="0" err="1" smtClean="0"/>
              <a:t>mMTC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2479" y="4265712"/>
            <a:ext cx="9262811" cy="1755576"/>
          </a:xfrm>
        </p:spPr>
        <p:txBody>
          <a:bodyPr/>
          <a:lstStyle/>
          <a:p>
            <a:r>
              <a:rPr lang="en-US" altLang="zh-CN" sz="1800" b="1" dirty="0" err="1" smtClean="0"/>
              <a:t>eMTC</a:t>
            </a:r>
            <a:r>
              <a:rPr lang="en-US" altLang="zh-CN" sz="1800" b="1" dirty="0" smtClean="0"/>
              <a:t>  </a:t>
            </a:r>
            <a:r>
              <a:rPr lang="en-US" altLang="zh-CN" sz="1800" b="1" dirty="0"/>
              <a:t>to 5G </a:t>
            </a:r>
            <a:r>
              <a:rPr lang="en-US" altLang="zh-CN" sz="1800" b="1" dirty="0" err="1"/>
              <a:t>mMTC</a:t>
            </a: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600" dirty="0" smtClean="0"/>
              <a:t>~</a:t>
            </a:r>
            <a:r>
              <a:rPr lang="en-US" altLang="zh-CN" sz="1600" dirty="0"/>
              <a:t>5dB gap on coverage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600" dirty="0" smtClean="0"/>
              <a:t>Some </a:t>
            </a:r>
            <a:r>
              <a:rPr lang="en-US" altLang="zh-CN" sz="1600" dirty="0"/>
              <a:t>gap on Battery life is </a:t>
            </a:r>
            <a:r>
              <a:rPr lang="en-US" altLang="zh-CN" sz="1600" dirty="0" smtClean="0"/>
              <a:t>expected.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600" dirty="0" smtClean="0"/>
              <a:t>No </a:t>
            </a:r>
            <a:r>
              <a:rPr lang="en-US" altLang="zh-CN" sz="1600" dirty="0"/>
              <a:t>evaluation on latency</a:t>
            </a:r>
            <a:r>
              <a:rPr lang="en-US" altLang="zh-CN" sz="1600" dirty="0" smtClean="0"/>
              <a:t>.</a:t>
            </a:r>
            <a:endParaRPr lang="en-US" altLang="zh-CN" sz="1600" dirty="0"/>
          </a:p>
        </p:txBody>
      </p:sp>
      <p:graphicFrame>
        <p:nvGraphicFramePr>
          <p:cNvPr id="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287097"/>
              </p:ext>
            </p:extLst>
          </p:nvPr>
        </p:nvGraphicFramePr>
        <p:xfrm>
          <a:off x="992560" y="980728"/>
          <a:ext cx="8064898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545"/>
                <a:gridCol w="3021329"/>
                <a:gridCol w="3403024"/>
              </a:tblGrid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KPI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5G</a:t>
                      </a:r>
                      <a:r>
                        <a:rPr lang="en-US" altLang="zh-CN" sz="15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500" baseline="0" dirty="0" err="1" smtClean="0">
                          <a:latin typeface="Calibri" panose="020F0502020204030204" pitchFamily="34" charset="0"/>
                        </a:rPr>
                        <a:t>mMTC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err="1" smtClean="0">
                          <a:latin typeface="Calibri" panose="020F0502020204030204" pitchFamily="34" charset="0"/>
                        </a:rPr>
                        <a:t>eMTC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Coverage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164dB with 160bps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5dB/9dB noise figure)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155dB MCL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5dB/9dB noise figure)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Battery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life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Beyond 10 yrs with UL 200 bytes per day 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followed by 20bytes DL from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MaxCL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of 164dB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GB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Provide power consumption reduction, to target ultra-long battery life.</a:t>
                      </a:r>
                      <a:endParaRPr lang="zh-CN" altLang="en-US" sz="1100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Latency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&lt;10s with 20 bytes application package @ 164dB MCL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Need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 be evaluated.</a:t>
                      </a:r>
                    </a:p>
                    <a:p>
                      <a:pPr latinLnBrk="0"/>
                      <a:endParaRPr lang="zh-CN" altLang="en-US" sz="15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Connection density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1 000 000 </a:t>
                      </a:r>
                      <a:r>
                        <a:rPr lang="en-GB" altLang="zh-CN" sz="1100" b="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device/</a:t>
                      </a:r>
                      <a:r>
                        <a:rPr lang="en-GB" altLang="zh-CN" sz="1100" b="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km</a:t>
                      </a:r>
                      <a:r>
                        <a:rPr lang="en-GB" altLang="zh-CN" sz="1100" b="0" kern="1200" baseline="300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</a:t>
                      </a:r>
                      <a:endParaRPr lang="en-GB" altLang="zh-CN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 meet the requirement,</a:t>
                      </a:r>
                      <a:r>
                        <a:rPr lang="en-US" altLang="zh-CN" sz="110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several sub-bands are needed. </a:t>
                      </a:r>
                      <a:endParaRPr lang="en-US" altLang="zh-CN" sz="1100" kern="1200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Low cost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Ultra-low cost devices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low complexity UE category/type</a:t>
                      </a:r>
                      <a:endParaRPr lang="zh-CN" altLang="en-US" sz="11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Positioning</a:t>
                      </a:r>
                    </a:p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and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multi-cast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Supported</a:t>
                      </a:r>
                      <a:r>
                        <a:rPr lang="en-US" altLang="zh-CN" sz="110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 and multi-cast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1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</a:rPr>
                        <a:t>Supported</a:t>
                      </a:r>
                      <a:endParaRPr lang="zh-CN" altLang="en-US" sz="1100" dirty="0">
                        <a:solidFill>
                          <a:srgbClr val="00B05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653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Massive connections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77063" cy="5759920"/>
          </a:xfrm>
        </p:spPr>
        <p:txBody>
          <a:bodyPr>
            <a:normAutofit/>
          </a:bodyPr>
          <a:lstStyle/>
          <a:p>
            <a:r>
              <a:rPr lang="en-US" altLang="zh-CN" sz="2000" b="1" dirty="0"/>
              <a:t>Motivation:</a:t>
            </a:r>
          </a:p>
          <a:p>
            <a:pPr lvl="1"/>
            <a:r>
              <a:rPr lang="en-US" altLang="zh-CN" sz="1800" dirty="0" smtClean="0"/>
              <a:t>To meet </a:t>
            </a:r>
            <a:r>
              <a:rPr lang="en-US" altLang="zh-CN" sz="1800" dirty="0" err="1" smtClean="0"/>
              <a:t>mMTC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connection density (1e6 per </a:t>
            </a:r>
            <a:r>
              <a:rPr lang="en-US" altLang="zh-CN" sz="1800" dirty="0" err="1"/>
              <a:t>sq</a:t>
            </a:r>
            <a:r>
              <a:rPr lang="en-US" altLang="zh-CN" sz="1800" dirty="0"/>
              <a:t> km) </a:t>
            </a:r>
            <a:r>
              <a:rPr lang="en-US" altLang="zh-CN" sz="1800" dirty="0" smtClean="0"/>
              <a:t>requirement, several narrow bands are </a:t>
            </a:r>
            <a:r>
              <a:rPr lang="en-US" altLang="zh-CN" sz="1800" dirty="0" smtClean="0"/>
              <a:t>           needed, which may impact on </a:t>
            </a:r>
            <a:r>
              <a:rPr lang="en-GB" sz="1800" dirty="0" smtClean="0"/>
              <a:t>human-centric communications.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Congestion </a:t>
            </a:r>
            <a:r>
              <a:rPr lang="en-US" altLang="zh-CN" sz="1800" dirty="0"/>
              <a:t>control is needed to handle massive </a:t>
            </a:r>
            <a:r>
              <a:rPr lang="en-US" altLang="zh-CN" sz="1800" dirty="0" smtClean="0"/>
              <a:t>connections.</a:t>
            </a:r>
            <a:endParaRPr lang="en-US" altLang="zh-CN" sz="1800" dirty="0"/>
          </a:p>
          <a:p>
            <a:pPr lvl="1"/>
            <a:endParaRPr lang="en-US" altLang="zh-CN" sz="1600" dirty="0"/>
          </a:p>
          <a:p>
            <a:r>
              <a:rPr lang="en-US" altLang="zh-CN" sz="2000" b="1" dirty="0"/>
              <a:t>Possible solutions:</a:t>
            </a:r>
          </a:p>
          <a:p>
            <a:pPr lvl="1" hangingPunct="0"/>
            <a:r>
              <a:rPr lang="en-GB" sz="1800" dirty="0" smtClean="0"/>
              <a:t>Enable </a:t>
            </a:r>
            <a:r>
              <a:rPr lang="en-GB" sz="1800" dirty="0"/>
              <a:t>operating </a:t>
            </a:r>
            <a:r>
              <a:rPr lang="en-GB" sz="1800" dirty="0" err="1" smtClean="0"/>
              <a:t>eMTC</a:t>
            </a:r>
            <a:r>
              <a:rPr lang="en-GB" sz="1800" dirty="0" smtClean="0"/>
              <a:t> </a:t>
            </a:r>
            <a:r>
              <a:rPr lang="en-GB" sz="1800" dirty="0"/>
              <a:t>in unlicensed spectrum to offload the connections.</a:t>
            </a:r>
          </a:p>
          <a:p>
            <a:pPr lvl="1" hangingPunct="0"/>
            <a:r>
              <a:rPr lang="en-GB" sz="1800" dirty="0"/>
              <a:t>UE group scheduling to reduce control overhead and UE power consumption. </a:t>
            </a:r>
          </a:p>
          <a:p>
            <a:pPr lvl="1" hangingPunct="0"/>
            <a:r>
              <a:rPr lang="en-GB" sz="1800" dirty="0"/>
              <a:t>Improved link adaptation for UEs with no or with small coverage enhancements. </a:t>
            </a:r>
          </a:p>
          <a:p>
            <a:pPr lvl="1" hangingPunct="0"/>
            <a:r>
              <a:rPr lang="en-GB" sz="1800" dirty="0"/>
              <a:t>Congestion control</a:t>
            </a:r>
            <a:r>
              <a:rPr lang="en-GB" sz="1800" dirty="0" smtClean="0"/>
              <a:t>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22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dirty="0"/>
              <a:t>Latency reduction and 10 </a:t>
            </a:r>
            <a:r>
              <a:rPr lang="en-US" dirty="0" smtClean="0"/>
              <a:t>years </a:t>
            </a:r>
            <a:r>
              <a:rPr lang="en-US" dirty="0"/>
              <a:t>battery life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217023" cy="2808311"/>
          </a:xfrm>
        </p:spPr>
        <p:txBody>
          <a:bodyPr/>
          <a:lstStyle/>
          <a:p>
            <a:r>
              <a:rPr lang="en-US" altLang="zh-CN" sz="2000" b="1" dirty="0"/>
              <a:t>Motivation: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It is required to support less than 10 seconds latency </a:t>
            </a:r>
            <a:r>
              <a:rPr lang="en-US" altLang="zh-CN" sz="1800" dirty="0" smtClean="0"/>
              <a:t> for </a:t>
            </a:r>
            <a:r>
              <a:rPr lang="en-US" altLang="zh-CN" sz="1800" dirty="0"/>
              <a:t>exception report in extreme </a:t>
            </a:r>
            <a:r>
              <a:rPr lang="en-US" altLang="zh-CN" sz="1800" dirty="0" smtClean="0"/>
              <a:t>    coverage</a:t>
            </a:r>
            <a:r>
              <a:rPr lang="en-US" altLang="zh-CN" sz="1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/>
              <a:t>Cell search for UEs in extreme coverage can take a long time, e.g., up to 2 seconds, which also results in a high UE power consumption. 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There </a:t>
            </a:r>
            <a:r>
              <a:rPr lang="en-US" altLang="zh-CN" sz="1800" dirty="0"/>
              <a:t>is </a:t>
            </a:r>
            <a:r>
              <a:rPr lang="en-US" altLang="zh-CN" sz="1800" dirty="0" smtClean="0"/>
              <a:t>no evaluation on battery life for </a:t>
            </a:r>
            <a:r>
              <a:rPr lang="en-US" altLang="zh-CN" sz="1800" dirty="0" err="1" smtClean="0"/>
              <a:t>eMTC</a:t>
            </a:r>
            <a:r>
              <a:rPr lang="en-US" altLang="zh-CN" sz="1800" dirty="0" smtClean="0"/>
              <a:t>. 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00472" y="2924944"/>
            <a:ext cx="9145016" cy="236684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Possible solutions: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/>
              <a:t>Early </a:t>
            </a:r>
            <a:r>
              <a:rPr lang="en-GB" sz="1800" dirty="0"/>
              <a:t>termination of uplink and downlink data transmissions with a compact DCI or non-adaptive </a:t>
            </a:r>
            <a:r>
              <a:rPr lang="en-GB" sz="1800" dirty="0" smtClean="0"/>
              <a:t> HARQ.</a:t>
            </a:r>
            <a:endParaRPr lang="en-GB" sz="1800" dirty="0"/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Mechanisms to enable data transmission/reception without RRC transition to connected state. </a:t>
            </a:r>
            <a:endParaRPr lang="en-GB" sz="1800" dirty="0" smtClean="0"/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/>
              <a:t>Enhancements for cell search.</a:t>
            </a:r>
            <a:endParaRPr lang="en-GB" sz="1800" dirty="0"/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1648283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b="1" dirty="0"/>
              <a:t>Motivation:</a:t>
            </a:r>
          </a:p>
          <a:p>
            <a:pPr lvl="1"/>
            <a:r>
              <a:rPr lang="en-US" altLang="zh-CN" sz="1800" dirty="0" err="1" smtClean="0"/>
              <a:t>eMTC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can only support 155dB MCL</a:t>
            </a:r>
            <a:r>
              <a:rPr lang="en-US" altLang="zh-CN" sz="1800" dirty="0" smtClean="0"/>
              <a:t>.</a:t>
            </a:r>
          </a:p>
          <a:p>
            <a:pPr lvl="1"/>
            <a:r>
              <a:rPr lang="en-US" altLang="zh-CN" sz="1800" dirty="0" smtClean="0"/>
              <a:t>Feasibility study is needed for </a:t>
            </a:r>
            <a:r>
              <a:rPr lang="en-US" altLang="zh-CN" sz="1800" dirty="0" err="1" smtClean="0"/>
              <a:t>eMTC</a:t>
            </a:r>
            <a:r>
              <a:rPr lang="en-US" altLang="zh-CN" sz="1800" dirty="0" smtClean="0"/>
              <a:t> to meet 164dB MCL. </a:t>
            </a:r>
          </a:p>
          <a:p>
            <a:pPr lvl="2"/>
            <a:endParaRPr lang="en-US" altLang="zh-CN" sz="1800" dirty="0" smtClean="0"/>
          </a:p>
          <a:p>
            <a:r>
              <a:rPr lang="en-US" altLang="zh-CN" sz="2000" b="1" dirty="0" smtClean="0"/>
              <a:t>Possible </a:t>
            </a:r>
            <a:r>
              <a:rPr lang="en-US" altLang="zh-CN" sz="2000" b="1" dirty="0"/>
              <a:t>solutions:</a:t>
            </a:r>
          </a:p>
          <a:p>
            <a:pPr lvl="1" hangingPunct="0"/>
            <a:r>
              <a:rPr lang="en-GB" sz="1800" dirty="0"/>
              <a:t>Enhancement of DL common </a:t>
            </a:r>
            <a:r>
              <a:rPr lang="en-GB" sz="1800" dirty="0" smtClean="0"/>
              <a:t>channels/signals. </a:t>
            </a:r>
            <a:endParaRPr lang="en-GB" sz="1800" dirty="0"/>
          </a:p>
          <a:p>
            <a:pPr lvl="1" hangingPunct="0"/>
            <a:r>
              <a:rPr lang="en-GB" sz="1800" dirty="0"/>
              <a:t>Specify more repetitions or other techniques (e.g., PSD boosting, channel estimation enhancements</a:t>
            </a:r>
            <a:r>
              <a:rPr lang="en-GB" sz="1800" dirty="0" smtClean="0"/>
              <a:t>,  </a:t>
            </a:r>
            <a:r>
              <a:rPr lang="en-GB" sz="1800" dirty="0" smtClean="0"/>
              <a:t>link </a:t>
            </a:r>
            <a:r>
              <a:rPr lang="en-GB" sz="1800" dirty="0"/>
              <a:t>adaptation </a:t>
            </a:r>
            <a:r>
              <a:rPr lang="en-GB" sz="1800" dirty="0" smtClean="0"/>
              <a:t> enhancements</a:t>
            </a:r>
            <a:r>
              <a:rPr lang="en-GB" sz="1800" dirty="0"/>
              <a:t>) to further improve coverage of unicast channels</a:t>
            </a:r>
            <a:r>
              <a:rPr lang="en-GB" sz="1600" dirty="0"/>
              <a:t>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5407258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heme1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37655</TotalTime>
  <Words>509</Words>
  <Application>Microsoft Office PowerPoint</Application>
  <PresentationFormat>A4 Paper (210x297 mm)</PresentationFormat>
  <Paragraphs>74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Theme1</vt:lpstr>
      <vt:lpstr>PowerPoint Presentation</vt:lpstr>
      <vt:lpstr>Justification</vt:lpstr>
      <vt:lpstr>Gap of NB-IoT and eMTC for mMTC</vt:lpstr>
      <vt:lpstr>Massive connections</vt:lpstr>
      <vt:lpstr>Latency reduction and 10 years battery life</vt:lpstr>
      <vt:lpstr>Coverage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Feifei Sun</dc:creator>
  <cp:lastModifiedBy>samsung</cp:lastModifiedBy>
  <cp:revision>1310</cp:revision>
  <dcterms:created xsi:type="dcterms:W3CDTF">2011-04-07T04:52:51Z</dcterms:created>
  <dcterms:modified xsi:type="dcterms:W3CDTF">2017-03-07T08:26:13Z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5C58129F-E5B8-477A-9B38-B3E54BFA04C8}" pid="2">
    <vt:lpwstr>A1FE6BE5614D44DC740DB04AE534AC304A59B818386983D9E31369B7B62CDB51</vt:lpwstr>
  </property>
</Properties>
</file>