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  <p:sldId id="266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114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pPr/>
              <a:t>2017/3/3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9731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pPr/>
              <a:t>2017/3/3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167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pPr/>
              <a:t>2017/3/3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6377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pPr/>
              <a:t>2017/3/3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6369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pPr/>
              <a:t>2017/3/3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7025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pPr/>
              <a:t>2017/3/3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3123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pPr/>
              <a:t>2017/3/3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2100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pPr/>
              <a:t>2017/3/3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1039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pPr/>
              <a:t>2017/3/3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3134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pPr/>
              <a:t>2017/3/3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3180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pPr/>
              <a:t>2017/3/3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6362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80D190-EF11-4F77-B5BC-32EA7547D32E}" type="datetimeFigureOut">
              <a:rPr kumimoji="1" lang="ja-JP" altLang="en-US" smtClean="0"/>
              <a:pPr/>
              <a:t>2017/3/3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2558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990656" cy="1470025"/>
          </a:xfrm>
        </p:spPr>
        <p:txBody>
          <a:bodyPr>
            <a:normAutofit/>
          </a:bodyPr>
          <a:lstStyle/>
          <a:p>
            <a:r>
              <a:rPr lang="en-US" altLang="ja-JP" b="1" dirty="0" smtClean="0">
                <a:solidFill>
                  <a:srgbClr val="C00000"/>
                </a:solidFill>
              </a:rPr>
              <a:t>Proposal for RAN2 meeting organization in 2Q</a:t>
            </a:r>
            <a:endParaRPr kumimoji="1" lang="ja-JP" altLang="en-US" b="1" dirty="0">
              <a:solidFill>
                <a:srgbClr val="C00000"/>
              </a:solidFill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ja-JP" dirty="0" smtClean="0"/>
          </a:p>
          <a:p>
            <a:r>
              <a:rPr lang="en-US" altLang="ja-JP" dirty="0" smtClean="0"/>
              <a:t>LG Electronics</a:t>
            </a:r>
            <a:endParaRPr kumimoji="1" lang="ja-JP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b="1" dirty="0">
                <a:latin typeface="Calibri" pitchFamily="34" charset="0"/>
              </a:rPr>
              <a:t>3GPP TSG RAN Meeting #</a:t>
            </a:r>
            <a:r>
              <a:rPr lang="en-US" altLang="ko-KR" b="1" dirty="0" smtClean="0">
                <a:latin typeface="Calibri" pitchFamily="34" charset="0"/>
              </a:rPr>
              <a:t>75</a:t>
            </a:r>
            <a:r>
              <a:rPr lang="en-US" altLang="ko-KR" b="1" dirty="0">
                <a:latin typeface="Calibri" pitchFamily="34" charset="0"/>
              </a:rPr>
              <a:t>	</a:t>
            </a:r>
            <a:r>
              <a:rPr lang="en-US" altLang="ko-KR" b="1" dirty="0" smtClean="0">
                <a:latin typeface="Calibri" pitchFamily="34" charset="0"/>
              </a:rPr>
              <a:t>                  </a:t>
            </a:r>
            <a:r>
              <a:rPr lang="en-US" altLang="ko-KR" b="1" dirty="0">
                <a:latin typeface="Calibri" pitchFamily="34" charset="0"/>
              </a:rPr>
              <a:t>				    </a:t>
            </a:r>
            <a:r>
              <a:rPr lang="en-US" altLang="ko-KR" b="1" dirty="0" smtClean="0">
                <a:latin typeface="Calibri" pitchFamily="34" charset="0"/>
              </a:rPr>
              <a:t>RP-170659</a:t>
            </a:r>
            <a:endParaRPr lang="en-US" altLang="ko-KR" b="1" dirty="0" smtClean="0">
              <a:latin typeface="Calibri" pitchFamily="34" charset="0"/>
            </a:endParaRPr>
          </a:p>
          <a:p>
            <a:r>
              <a:rPr lang="en-US" altLang="ko-KR" b="1" dirty="0" smtClean="0">
                <a:latin typeface="Calibri" pitchFamily="34" charset="0"/>
              </a:rPr>
              <a:t>Dubrovnik, Croatia, March 6 </a:t>
            </a:r>
            <a:r>
              <a:rPr lang="en-US" altLang="ko-KR" b="1" dirty="0">
                <a:latin typeface="Calibri" pitchFamily="34" charset="0"/>
              </a:rPr>
              <a:t>- </a:t>
            </a:r>
            <a:r>
              <a:rPr lang="en-US" altLang="ko-KR" b="1" dirty="0" smtClean="0">
                <a:latin typeface="Calibri" pitchFamily="34" charset="0"/>
              </a:rPr>
              <a:t>9, 2017</a:t>
            </a:r>
            <a:endParaRPr lang="en-US" altLang="ko-KR" b="1" dirty="0">
              <a:latin typeface="Calibri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190347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ko-KR" dirty="0">
                <a:latin typeface="Calibri" pitchFamily="34" charset="0"/>
              </a:rPr>
              <a:t>Agenda item: </a:t>
            </a:r>
            <a:r>
              <a:rPr lang="en-US" altLang="ko-KR" dirty="0" err="1" smtClean="0">
                <a:latin typeface="Calibri" pitchFamily="34" charset="0"/>
              </a:rPr>
              <a:t>x.x.x</a:t>
            </a:r>
            <a:endParaRPr lang="en-US" altLang="ko-K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72573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b="1" dirty="0">
                <a:solidFill>
                  <a:srgbClr val="C00000"/>
                </a:solidFill>
              </a:rPr>
              <a:t>RAN2 Status in 1Q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ko-KR" dirty="0"/>
              <a:t>The work on LTE Rel-14 is completed;</a:t>
            </a:r>
          </a:p>
          <a:p>
            <a:pPr lvl="1"/>
            <a:r>
              <a:rPr lang="en-US" altLang="ko-KR" dirty="0"/>
              <a:t>Lots of Rel-14 WIs are completed in March 2017.</a:t>
            </a:r>
          </a:p>
          <a:p>
            <a:pPr lvl="2"/>
            <a:r>
              <a:rPr lang="en-US" altLang="ko-KR" dirty="0" err="1"/>
              <a:t>eLAA</a:t>
            </a:r>
            <a:r>
              <a:rPr lang="en-US" altLang="ko-KR" dirty="0"/>
              <a:t>, </a:t>
            </a:r>
            <a:r>
              <a:rPr lang="en-US" altLang="ko-KR" dirty="0" err="1"/>
              <a:t>eLWA</a:t>
            </a:r>
            <a:r>
              <a:rPr lang="en-US" altLang="ko-KR" dirty="0"/>
              <a:t>, </a:t>
            </a:r>
            <a:r>
              <a:rPr lang="en-US" altLang="ko-KR" dirty="0" err="1"/>
              <a:t>eMob</a:t>
            </a:r>
            <a:r>
              <a:rPr lang="en-US" altLang="ko-KR" dirty="0"/>
              <a:t>, </a:t>
            </a:r>
            <a:r>
              <a:rPr lang="en-US" altLang="ko-KR" dirty="0" err="1"/>
              <a:t>LightCon</a:t>
            </a:r>
            <a:r>
              <a:rPr lang="en-US" altLang="ko-KR" dirty="0"/>
              <a:t>, </a:t>
            </a:r>
            <a:r>
              <a:rPr lang="en-US" altLang="ko-KR" dirty="0" err="1"/>
              <a:t>eMBMS</a:t>
            </a:r>
            <a:r>
              <a:rPr lang="en-US" altLang="ko-KR" dirty="0"/>
              <a:t>, NB-</a:t>
            </a:r>
            <a:r>
              <a:rPr lang="en-US" altLang="ko-KR" dirty="0" err="1"/>
              <a:t>IoT</a:t>
            </a:r>
            <a:r>
              <a:rPr lang="en-US" altLang="ko-KR" dirty="0"/>
              <a:t> </a:t>
            </a:r>
            <a:r>
              <a:rPr lang="en-US" altLang="ko-KR" dirty="0" err="1"/>
              <a:t>enh</a:t>
            </a:r>
            <a:r>
              <a:rPr lang="en-US" altLang="ko-KR" dirty="0"/>
              <a:t>, </a:t>
            </a:r>
            <a:r>
              <a:rPr lang="en-US" altLang="ko-KR" dirty="0" err="1"/>
              <a:t>feMTC</a:t>
            </a:r>
            <a:r>
              <a:rPr lang="en-US" altLang="ko-KR" dirty="0"/>
              <a:t>, V2X, </a:t>
            </a:r>
            <a:r>
              <a:rPr lang="en-US" altLang="ko-KR" dirty="0" err="1"/>
              <a:t>Meas</a:t>
            </a:r>
            <a:r>
              <a:rPr lang="en-US" altLang="ko-KR" dirty="0"/>
              <a:t> Gap </a:t>
            </a:r>
            <a:r>
              <a:rPr lang="en-US" altLang="ko-KR" dirty="0" err="1"/>
              <a:t>enh</a:t>
            </a:r>
            <a:r>
              <a:rPr lang="en-US" altLang="ko-KR" dirty="0"/>
              <a:t>, </a:t>
            </a:r>
            <a:r>
              <a:rPr lang="en-US" altLang="ko-KR" dirty="0" err="1"/>
              <a:t>VoLTE</a:t>
            </a:r>
            <a:r>
              <a:rPr lang="en-US" altLang="ko-KR" dirty="0"/>
              <a:t>/</a:t>
            </a:r>
            <a:r>
              <a:rPr lang="en-US" altLang="ko-KR" dirty="0" err="1"/>
              <a:t>ViLTE</a:t>
            </a:r>
            <a:r>
              <a:rPr lang="en-US" altLang="ko-KR" dirty="0"/>
              <a:t>, UE cat 1Rx, UL Cap </a:t>
            </a:r>
            <a:r>
              <a:rPr lang="en-US" altLang="ko-KR" dirty="0" err="1"/>
              <a:t>enh</a:t>
            </a:r>
            <a:r>
              <a:rPr lang="en-US" altLang="ko-KR" dirty="0"/>
              <a:t>, </a:t>
            </a:r>
            <a:r>
              <a:rPr lang="en-US" altLang="ko-KR" dirty="0" err="1"/>
              <a:t>eFD</a:t>
            </a:r>
            <a:r>
              <a:rPr lang="en-US" altLang="ko-KR" dirty="0"/>
              <a:t> MIMO</a:t>
            </a:r>
          </a:p>
          <a:p>
            <a:pPr lvl="1"/>
            <a:r>
              <a:rPr lang="en-US" altLang="ko-KR" dirty="0"/>
              <a:t>However, due to </a:t>
            </a:r>
            <a:r>
              <a:rPr lang="en-US" altLang="ko-KR" dirty="0" smtClean="0"/>
              <a:t>lots </a:t>
            </a:r>
            <a:r>
              <a:rPr lang="en-US" altLang="ko-KR" dirty="0"/>
              <a:t>of last minute agreements (in order to meet the completion date), the specification stability cannot be guaranteed.</a:t>
            </a:r>
          </a:p>
          <a:p>
            <a:pPr lvl="1"/>
            <a:r>
              <a:rPr lang="en-US" altLang="ko-KR" dirty="0"/>
              <a:t>It is expected that lots of meeting time would be spent on correcting specifications introduced by Rel-14 </a:t>
            </a:r>
            <a:r>
              <a:rPr lang="en-US" altLang="ko-KR" dirty="0" err="1"/>
              <a:t>WIs</a:t>
            </a:r>
            <a:r>
              <a:rPr lang="en-US" altLang="ko-KR" dirty="0" err="1" smtClean="0"/>
              <a:t>.</a:t>
            </a:r>
            <a:endParaRPr lang="en-US" altLang="ko-KR" dirty="0" smtClean="0"/>
          </a:p>
          <a:p>
            <a:pPr lvl="1"/>
            <a:endParaRPr lang="en-US" altLang="ko-KR" dirty="0"/>
          </a:p>
          <a:p>
            <a:r>
              <a:rPr lang="en-US" altLang="ko-KR" dirty="0"/>
              <a:t>The work on ASN.1 review is required;</a:t>
            </a:r>
          </a:p>
          <a:p>
            <a:pPr lvl="1"/>
            <a:r>
              <a:rPr lang="en-US" altLang="ko-KR" dirty="0"/>
              <a:t>As lots of Rel-14 WIs are completed, RAN2 requires at least one quarter to review and finalize ASN.1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027879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b="1" dirty="0">
                <a:solidFill>
                  <a:srgbClr val="C00000"/>
                </a:solidFill>
              </a:rPr>
              <a:t>RAN2 Status in 1Q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ko-KR" dirty="0"/>
              <a:t>The study on 5G NR is completed;</a:t>
            </a:r>
          </a:p>
          <a:p>
            <a:pPr lvl="1"/>
            <a:r>
              <a:rPr lang="en-US" altLang="ko-KR" dirty="0"/>
              <a:t>However, only high level agreements were captured in TR38.804.</a:t>
            </a:r>
          </a:p>
          <a:p>
            <a:pPr lvl="1"/>
            <a:r>
              <a:rPr lang="en-US" altLang="ko-KR" dirty="0"/>
              <a:t>It is expected that lots of meeting time would be spent on discussing and deciding every </a:t>
            </a:r>
            <a:r>
              <a:rPr lang="en-US" altLang="ko-KR" dirty="0" smtClean="0"/>
              <a:t>details </a:t>
            </a:r>
            <a:r>
              <a:rPr lang="en-US" altLang="ko-KR" dirty="0"/>
              <a:t>in Stage-3.</a:t>
            </a:r>
          </a:p>
          <a:p>
            <a:pPr lvl="2"/>
            <a:r>
              <a:rPr lang="en-US" altLang="ko-KR" dirty="0"/>
              <a:t>E.g. UP architecture, L2 PDU format, numerology support, </a:t>
            </a:r>
            <a:r>
              <a:rPr lang="en-US" altLang="ko-KR" dirty="0" err="1"/>
              <a:t>QoS</a:t>
            </a:r>
            <a:r>
              <a:rPr lang="en-US" altLang="ko-KR" dirty="0"/>
              <a:t> support in new layer, RRC_INACTIVE state, system Information delivery, security, mobility, measurement, beam handling, UE capability, ....</a:t>
            </a:r>
          </a:p>
          <a:p>
            <a:endParaRPr lang="en-US" altLang="ko-KR" dirty="0"/>
          </a:p>
          <a:p>
            <a:r>
              <a:rPr lang="en-US" altLang="ko-KR" dirty="0"/>
              <a:t>The work on LTE Rel-15 is still ongoing;</a:t>
            </a:r>
          </a:p>
          <a:p>
            <a:pPr lvl="1"/>
            <a:r>
              <a:rPr lang="en-US" altLang="ko-KR" dirty="0"/>
              <a:t>Ongoing Rel-15 items: FeD2D, STTI, UDC</a:t>
            </a:r>
          </a:p>
          <a:p>
            <a:pPr lvl="1"/>
            <a:r>
              <a:rPr lang="en-US" altLang="ko-KR" dirty="0"/>
              <a:t>They still require some amount of meeting times </a:t>
            </a:r>
            <a:r>
              <a:rPr lang="en-US" altLang="ko-KR" dirty="0" smtClean="0"/>
              <a:t>.</a:t>
            </a:r>
            <a:endParaRPr lang="en-US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756132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b="1" dirty="0">
                <a:solidFill>
                  <a:srgbClr val="C00000"/>
                </a:solidFill>
              </a:rPr>
              <a:t>Proposal for RAN2 </a:t>
            </a:r>
            <a:r>
              <a:rPr lang="en-US" altLang="ja-JP" b="1" dirty="0" smtClean="0">
                <a:solidFill>
                  <a:srgbClr val="C00000"/>
                </a:solidFill>
              </a:rPr>
              <a:t>meeting organization </a:t>
            </a:r>
            <a:r>
              <a:rPr lang="en-US" altLang="ja-JP" b="1" dirty="0">
                <a:solidFill>
                  <a:srgbClr val="C00000"/>
                </a:solidFill>
              </a:rPr>
              <a:t>in 2Q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5069160"/>
          </a:xfrm>
        </p:spPr>
        <p:txBody>
          <a:bodyPr>
            <a:normAutofit fontScale="92500" lnSpcReduction="20000"/>
          </a:bodyPr>
          <a:lstStyle/>
          <a:p>
            <a:r>
              <a:rPr lang="en-US" altLang="ko-KR" dirty="0" smtClean="0"/>
              <a:t>Three parallel sessions for 4 days </a:t>
            </a:r>
          </a:p>
          <a:p>
            <a:pPr lvl="1"/>
            <a:r>
              <a:rPr lang="en-US" altLang="ko-KR" dirty="0" smtClean="0"/>
              <a:t>Two parallel sessions for NR (CP/UP)</a:t>
            </a:r>
          </a:p>
          <a:p>
            <a:pPr lvl="2"/>
            <a:r>
              <a:rPr lang="en-US" altLang="ko-KR" smtClean="0"/>
              <a:t>1.5-day </a:t>
            </a:r>
            <a:r>
              <a:rPr lang="en-US" altLang="ko-KR" dirty="0" smtClean="0"/>
              <a:t>CP/UP common topics</a:t>
            </a:r>
          </a:p>
          <a:p>
            <a:pPr lvl="2"/>
            <a:r>
              <a:rPr lang="en-US" altLang="ko-KR" dirty="0" smtClean="0"/>
              <a:t>2-day CP/UP specific topics</a:t>
            </a:r>
          </a:p>
          <a:p>
            <a:pPr lvl="2"/>
            <a:r>
              <a:rPr lang="en-US" altLang="ko-KR" dirty="0" smtClean="0"/>
              <a:t>0.5-day NR phase II study</a:t>
            </a:r>
          </a:p>
          <a:p>
            <a:pPr lvl="1"/>
            <a:r>
              <a:rPr lang="en-US" altLang="ko-KR" dirty="0" smtClean="0"/>
              <a:t>One parallel session for LTE</a:t>
            </a:r>
          </a:p>
          <a:p>
            <a:pPr lvl="2"/>
            <a:r>
              <a:rPr lang="en-US" altLang="ko-KR" dirty="0" smtClean="0"/>
              <a:t>1.5-day ASN.1 review </a:t>
            </a:r>
          </a:p>
          <a:p>
            <a:pPr lvl="2"/>
            <a:r>
              <a:rPr lang="en-US" altLang="ko-KR" dirty="0" smtClean="0"/>
              <a:t>1.5-day LTE Rel-14 corrections</a:t>
            </a:r>
          </a:p>
          <a:p>
            <a:pPr lvl="2"/>
            <a:r>
              <a:rPr lang="en-US" altLang="ko-KR" dirty="0" smtClean="0"/>
              <a:t>1-day ongoing LTE Rel-15 items</a:t>
            </a:r>
          </a:p>
          <a:p>
            <a:r>
              <a:rPr lang="en-US" altLang="ko-KR" dirty="0" smtClean="0"/>
              <a:t>Recommendation</a:t>
            </a:r>
          </a:p>
          <a:p>
            <a:pPr lvl="1"/>
            <a:r>
              <a:rPr lang="en-US" altLang="ko-KR" dirty="0" smtClean="0"/>
              <a:t>Do not approve a new LTE Rel-15 items related to RAN2.</a:t>
            </a:r>
          </a:p>
          <a:p>
            <a:pPr lvl="1"/>
            <a:r>
              <a:rPr lang="en-US" altLang="ko-KR" dirty="0" smtClean="0"/>
              <a:t>Alternatively, do not allocate meeting time for new LTE Rel-15 items in 2Q, if approved.</a:t>
            </a:r>
          </a:p>
          <a:p>
            <a:pPr lvl="1"/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18012249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1483</TotalTime>
  <Words>336</Words>
  <Application>Microsoft Office PowerPoint</Application>
  <PresentationFormat>화면 슬라이드 쇼(4:3)</PresentationFormat>
  <Paragraphs>37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9" baseType="lpstr">
      <vt:lpstr>ＭＳ Ｐゴシック</vt:lpstr>
      <vt:lpstr>맑은 고딕</vt:lpstr>
      <vt:lpstr>Arial</vt:lpstr>
      <vt:lpstr>Calibri</vt:lpstr>
      <vt:lpstr>Office ​​テーマ</vt:lpstr>
      <vt:lpstr>Proposal for RAN2 meeting organization in 2Q</vt:lpstr>
      <vt:lpstr>RAN2 Status in 1Q</vt:lpstr>
      <vt:lpstr>RAN2 Status in 1Q</vt:lpstr>
      <vt:lpstr>Proposal for RAN2 meeting organization in 2Q</vt:lpstr>
    </vt:vector>
  </TitlesOfParts>
  <Company>株式会社エヌ・ティ・ティ・ドコモ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</dc:creator>
  <cp:lastModifiedBy>seungjune.yi</cp:lastModifiedBy>
  <cp:revision>85</cp:revision>
  <dcterms:created xsi:type="dcterms:W3CDTF">2016-10-06T11:44:35Z</dcterms:created>
  <dcterms:modified xsi:type="dcterms:W3CDTF">2017-03-03T00:36:46Z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1481103273</vt:lpwstr>
  </property>
</Properties>
</file>