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6" r:id="rId1"/>
  </p:sldMasterIdLst>
  <p:notesMasterIdLst>
    <p:notesMasterId r:id="rId19"/>
  </p:notesMasterIdLst>
  <p:handoutMasterIdLst>
    <p:handoutMasterId r:id="rId20"/>
  </p:handoutMasterIdLst>
  <p:sldIdLst>
    <p:sldId id="1237" r:id="rId2"/>
    <p:sldId id="1238" r:id="rId3"/>
    <p:sldId id="1284" r:id="rId4"/>
    <p:sldId id="1275" r:id="rId5"/>
    <p:sldId id="1269" r:id="rId6"/>
    <p:sldId id="1279" r:id="rId7"/>
    <p:sldId id="1280" r:id="rId8"/>
    <p:sldId id="1285" r:id="rId9"/>
    <p:sldId id="1274" r:id="rId10"/>
    <p:sldId id="1282" r:id="rId11"/>
    <p:sldId id="1276" r:id="rId12"/>
    <p:sldId id="1273" r:id="rId13"/>
    <p:sldId id="1283" r:id="rId14"/>
    <p:sldId id="1278" r:id="rId15"/>
    <p:sldId id="1272" r:id="rId16"/>
    <p:sldId id="1277" r:id="rId17"/>
    <p:sldId id="1281" r:id="rId18"/>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pos="7107">
          <p15:clr>
            <a:srgbClr val="A4A3A4"/>
          </p15:clr>
        </p15:guide>
        <p15:guide id="5" pos="552">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weiliang (David)" initials="Z(" lastIdx="6" clrIdx="0">
    <p:extLst>
      <p:ext uri="{19B8F6BF-5375-455C-9EA6-DF929625EA0E}">
        <p15:presenceInfo xmlns:p15="http://schemas.microsoft.com/office/powerpoint/2012/main" userId="S-1-5-21-147214757-305610072-1517763936-58296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006699"/>
    <a:srgbClr val="FFFF99"/>
    <a:srgbClr val="A50021"/>
    <a:srgbClr val="FF99FF"/>
    <a:srgbClr val="66FF99"/>
    <a:srgbClr val="CCFF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828" autoAdjust="0"/>
    <p:restoredTop sz="96850" autoAdjust="0"/>
  </p:normalViewPr>
  <p:slideViewPr>
    <p:cSldViewPr snapToGrid="0">
      <p:cViewPr>
        <p:scale>
          <a:sx n="100" d="100"/>
          <a:sy n="100" d="100"/>
        </p:scale>
        <p:origin x="1656" y="726"/>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2790"/>
    </p:cViewPr>
  </p:sorterViewPr>
  <p:notesViewPr>
    <p:cSldViewPr snapToGrid="0">
      <p:cViewPr varScale="1">
        <p:scale>
          <a:sx n="88" d="100"/>
          <a:sy n="88" d="100"/>
        </p:scale>
        <p:origin x="3672" y="7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eaLnBrk="0" hangingPunct="0">
              <a:defRPr sz="1300">
                <a:ea typeface="SimSun"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algn="r" eaLnBrk="0" hangingPunct="0">
              <a:defRPr sz="1300">
                <a:ea typeface="SimSun" pitchFamily="2" charset="-122"/>
              </a:defRPr>
            </a:lvl1pPr>
          </a:lstStyle>
          <a:p>
            <a:pPr>
              <a:defRPr/>
            </a:pPr>
            <a:fld id="{ADBD08DF-41A7-4DE0-AB30-2DD8802D1AD1}" type="datetimeFigureOut">
              <a:rPr lang="zh-CN" altLang="en-US"/>
              <a:pPr>
                <a:defRPr/>
              </a:pPr>
              <a:t>2017/2/28</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eaLnBrk="0" hangingPunct="0">
              <a:defRPr sz="1300">
                <a:ea typeface="SimSun"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algn="r" eaLnBrk="0" hangingPunct="0">
              <a:defRPr sz="1300">
                <a:ea typeface="SimSun" pitchFamily="2" charset="-122"/>
              </a:defRPr>
            </a:lvl1pPr>
          </a:lstStyle>
          <a:p>
            <a:pPr>
              <a:defRPr/>
            </a:pPr>
            <a:fld id="{B174FEBC-C800-4D63-ACAA-079C60373E68}" type="slidenum">
              <a:rPr lang="zh-CN" altLang="en-US"/>
              <a:pPr>
                <a:defRPr/>
              </a:pPr>
              <a:t>‹#›</a:t>
            </a:fld>
            <a:endParaRPr lang="en-US" altLang="zh-CN"/>
          </a:p>
        </p:txBody>
      </p:sp>
    </p:spTree>
    <p:extLst>
      <p:ext uri="{BB962C8B-B14F-4D97-AF65-F5344CB8AC3E}">
        <p14:creationId xmlns:p14="http://schemas.microsoft.com/office/powerpoint/2010/main" val="146029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ea typeface="SimSun" pitchFamily="2" charset="-122"/>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ea typeface="SimSun" pitchFamily="2" charset="-122"/>
              </a:defRPr>
            </a:lvl1pPr>
          </a:lstStyle>
          <a:p>
            <a:pPr>
              <a:defRPr/>
            </a:pPr>
            <a:fld id="{D4C82E4B-1CFF-4074-B477-EEC44BE966B3}" type="datetimeFigureOut">
              <a:rPr lang="zh-CN" altLang="en-US"/>
              <a:pPr>
                <a:defRPr/>
              </a:pPr>
              <a:t>2017/2/28</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ea typeface="SimSun" pitchFamily="2" charset="-122"/>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ea typeface="SimSun" pitchFamily="2" charset="-122"/>
              </a:defRPr>
            </a:lvl1pPr>
          </a:lstStyle>
          <a:p>
            <a:pPr>
              <a:defRPr/>
            </a:pPr>
            <a:fld id="{2A6C8C7C-2676-4C68-AE50-021C06924143}" type="slidenum">
              <a:rPr lang="zh-CN" altLang="en-US"/>
              <a:pPr>
                <a:defRPr/>
              </a:pPr>
              <a:t>‹#›</a:t>
            </a:fld>
            <a:endParaRPr lang="en-US" altLang="zh-CN"/>
          </a:p>
        </p:txBody>
      </p:sp>
    </p:spTree>
    <p:extLst>
      <p:ext uri="{BB962C8B-B14F-4D97-AF65-F5344CB8AC3E}">
        <p14:creationId xmlns:p14="http://schemas.microsoft.com/office/powerpoint/2010/main" val="32197013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2A6C8C7C-2676-4C68-AE50-021C06924143}" type="slidenum">
              <a:rPr lang="zh-CN" altLang="en-US" smtClean="0"/>
              <a:pPr>
                <a:defRPr/>
              </a:pPr>
              <a:t>11</a:t>
            </a:fld>
            <a:endParaRPr lang="en-US" altLang="zh-CN"/>
          </a:p>
        </p:txBody>
      </p:sp>
    </p:spTree>
    <p:extLst>
      <p:ext uri="{BB962C8B-B14F-4D97-AF65-F5344CB8AC3E}">
        <p14:creationId xmlns:p14="http://schemas.microsoft.com/office/powerpoint/2010/main" val="2764611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内页元素3-1"/>
          <p:cNvPicPr>
            <a:picLocks noChangeAspect="1" noChangeArrowheads="1"/>
          </p:cNvPicPr>
          <p:nvPr/>
        </p:nvPicPr>
        <p:blipFill>
          <a:blip r:embed="rId2" cstate="print"/>
          <a:srcRect/>
          <a:stretch>
            <a:fillRect/>
          </a:stretch>
        </p:blipFill>
        <p:spPr bwMode="auto">
          <a:xfrm>
            <a:off x="0" y="8"/>
            <a:ext cx="12193588" cy="6492875"/>
          </a:xfrm>
          <a:prstGeom prst="rect">
            <a:avLst/>
          </a:prstGeom>
          <a:noFill/>
          <a:ln w="9525">
            <a:noFill/>
            <a:miter lim="800000"/>
            <a:headEnd/>
            <a:tailEnd/>
          </a:ln>
        </p:spPr>
      </p:pic>
      <p:grpSp>
        <p:nvGrpSpPr>
          <p:cNvPr id="2" name="Group 3"/>
          <p:cNvGrpSpPr>
            <a:grpSpLocks/>
          </p:cNvGrpSpPr>
          <p:nvPr/>
        </p:nvGrpSpPr>
        <p:grpSpPr bwMode="auto">
          <a:xfrm>
            <a:off x="7958" y="7938"/>
            <a:ext cx="12193587" cy="6858000"/>
            <a:chOff x="1" y="1"/>
            <a:chExt cx="7681" cy="4320"/>
          </a:xfrm>
        </p:grpSpPr>
        <p:pic>
          <p:nvPicPr>
            <p:cNvPr id="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a:ln w="9525">
              <a:noFill/>
              <a:miter lim="800000"/>
              <a:headEnd/>
              <a:tailEnd/>
            </a:ln>
          </p:spPr>
        </p:pic>
        <p:sp>
          <p:nvSpPr>
            <p:cNvPr id="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8" name="Text Box 6"/>
          <p:cNvSpPr txBox="1">
            <a:spLocks noChangeArrowheads="1"/>
          </p:cNvSpPr>
          <p:nvPr/>
        </p:nvSpPr>
        <p:spPr bwMode="auto">
          <a:xfrm>
            <a:off x="811223" y="6199201"/>
            <a:ext cx="3044103" cy="307777"/>
          </a:xfrm>
          <a:prstGeom prst="rect">
            <a:avLst/>
          </a:prstGeom>
          <a:noFill/>
          <a:ln w="9525">
            <a:noFill/>
            <a:miter lim="800000"/>
            <a:headEnd/>
            <a:tailEnd/>
          </a:ln>
        </p:spPr>
        <p:txBody>
          <a:bodyPr wrap="none">
            <a:spAutoFit/>
          </a:bodyPr>
          <a:lstStyle/>
          <a:p>
            <a:pPr defTabSz="914217" eaLnBrk="0" fontAlgn="base" hangingPunct="0">
              <a:spcBef>
                <a:spcPct val="0"/>
              </a:spcBef>
              <a:spcAft>
                <a:spcPct val="0"/>
              </a:spcAft>
              <a:defRPr/>
            </a:pPr>
            <a:r>
              <a:rPr lang="en-US" altLang="zh-CN" sz="1400" dirty="0">
                <a:solidFill>
                  <a:srgbClr val="000000"/>
                </a:solidFill>
                <a:latin typeface="FrutigerNext LT Bold" pitchFamily="1" charset="0"/>
                <a:ea typeface="ＭＳ Ｐゴシック" pitchFamily="34" charset="-128"/>
              </a:rPr>
              <a:t>HUAWEI TECHNOLOGIES CO., LTD.</a:t>
            </a:r>
          </a:p>
        </p:txBody>
      </p:sp>
      <p:pic>
        <p:nvPicPr>
          <p:cNvPr id="9" name="Picture 7" descr="Logo"/>
          <p:cNvPicPr>
            <a:picLocks noChangeAspect="1" noChangeArrowheads="1"/>
          </p:cNvPicPr>
          <p:nvPr userDrawn="1"/>
        </p:nvPicPr>
        <p:blipFill>
          <a:blip r:embed="rId4" cstate="print"/>
          <a:srcRect/>
          <a:stretch>
            <a:fillRect/>
          </a:stretch>
        </p:blipFill>
        <p:spPr bwMode="auto">
          <a:xfrm>
            <a:off x="10521971" y="5691194"/>
            <a:ext cx="706439" cy="704850"/>
          </a:xfrm>
          <a:prstGeom prst="rect">
            <a:avLst/>
          </a:prstGeom>
          <a:noFill/>
          <a:ln w="9525">
            <a:noFill/>
            <a:miter lim="800000"/>
            <a:headEnd/>
            <a:tailEnd/>
          </a:ln>
        </p:spPr>
      </p:pic>
      <p:sp>
        <p:nvSpPr>
          <p:cNvPr id="10" name="Rectangle 10"/>
          <p:cNvSpPr>
            <a:spLocks noChangeArrowheads="1"/>
          </p:cNvSpPr>
          <p:nvPr/>
        </p:nvSpPr>
        <p:spPr bwMode="auto">
          <a:xfrm>
            <a:off x="-2457450" y="528638"/>
            <a:ext cx="2457450" cy="5307012"/>
          </a:xfrm>
          <a:prstGeom prst="rect">
            <a:avLst/>
          </a:prstGeom>
          <a:noFill/>
          <a:ln w="9525">
            <a:noFill/>
            <a:miter lim="800000"/>
            <a:headEnd/>
            <a:tailEnd/>
          </a:ln>
          <a:effectLst/>
        </p:spPr>
        <p:txBody>
          <a:bodyPr lIns="87778" tIns="43890" rIns="87778" bIns="43890"/>
          <a:lstStyle/>
          <a:p>
            <a:pPr algn="r" defTabSz="914217" fontAlgn="base">
              <a:lnSpc>
                <a:spcPct val="125000"/>
              </a:lnSpc>
              <a:spcBef>
                <a:spcPct val="0"/>
              </a:spcBef>
              <a:spcAft>
                <a:spcPct val="0"/>
              </a:spcAft>
              <a:defRPr/>
            </a:pPr>
            <a:r>
              <a:rPr lang="zh-CN" altLang="en-US" sz="1200" b="1" dirty="0">
                <a:solidFill>
                  <a:srgbClr val="F8F8F8"/>
                </a:solidFill>
                <a:latin typeface="Arial" charset="0"/>
              </a:rPr>
              <a:t>英文标题</a:t>
            </a:r>
            <a:r>
              <a:rPr lang="en-US" altLang="zh-CN" sz="1200" b="1" dirty="0">
                <a:solidFill>
                  <a:srgbClr val="F8F8F8"/>
                </a:solidFill>
                <a:latin typeface="Arial" charset="0"/>
              </a:rPr>
              <a:t>:32-35pt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217"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217" fontAlgn="base">
              <a:lnSpc>
                <a:spcPct val="125000"/>
              </a:lnSpc>
              <a:spcBef>
                <a:spcPct val="0"/>
              </a:spcBef>
              <a:spcAft>
                <a:spcPct val="0"/>
              </a:spcAft>
              <a:defRPr/>
            </a:pPr>
            <a:r>
              <a:rPr lang="en-US" altLang="zh-CN" sz="1200" b="1" dirty="0">
                <a:solidFill>
                  <a:srgbClr val="F8F8F8"/>
                </a:solidFill>
                <a:latin typeface="Arial" charset="0"/>
              </a:rPr>
              <a:t>FrutigerNext LT Medium</a:t>
            </a:r>
          </a:p>
          <a:p>
            <a:pPr algn="r" defTabSz="914217"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217" fontAlgn="base">
              <a:lnSpc>
                <a:spcPct val="75000"/>
              </a:lnSpc>
              <a:spcBef>
                <a:spcPct val="0"/>
              </a:spcBef>
              <a:spcAft>
                <a:spcPct val="0"/>
              </a:spcAft>
              <a:defRPr/>
            </a:pPr>
            <a:endParaRPr lang="en-US" altLang="zh-CN" sz="1200" b="1" dirty="0">
              <a:solidFill>
                <a:srgbClr val="F8F8F8"/>
              </a:solidFill>
              <a:latin typeface="Arial" charset="0"/>
            </a:endParaRPr>
          </a:p>
          <a:p>
            <a:pPr algn="r" defTabSz="914217" fontAlgn="base">
              <a:lnSpc>
                <a:spcPct val="125000"/>
              </a:lnSpc>
              <a:spcBef>
                <a:spcPct val="0"/>
              </a:spcBef>
              <a:spcAft>
                <a:spcPct val="0"/>
              </a:spcAft>
              <a:defRPr/>
            </a:pPr>
            <a:r>
              <a:rPr lang="zh-CN" altLang="en-US" sz="1200" b="1" dirty="0">
                <a:solidFill>
                  <a:srgbClr val="F8F8F8"/>
                </a:solidFill>
                <a:latin typeface="Arial" charset="0"/>
              </a:rPr>
              <a:t>中文标题</a:t>
            </a:r>
            <a:r>
              <a:rPr lang="en-US" altLang="zh-CN" sz="1200" b="1" dirty="0">
                <a:solidFill>
                  <a:srgbClr val="F8F8F8"/>
                </a:solidFill>
                <a:latin typeface="Arial" charset="0"/>
              </a:rPr>
              <a:t>:30-32pt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黑体</a:t>
            </a:r>
          </a:p>
          <a:p>
            <a:pPr algn="r" defTabSz="914217" fontAlgn="base">
              <a:lnSpc>
                <a:spcPct val="125000"/>
              </a:lnSpc>
              <a:spcBef>
                <a:spcPct val="0"/>
              </a:spcBef>
              <a:spcAft>
                <a:spcPct val="0"/>
              </a:spcAft>
              <a:defRPr/>
            </a:pPr>
            <a:endParaRPr lang="zh-CN" altLang="en-US" sz="1200" b="1" dirty="0">
              <a:solidFill>
                <a:srgbClr val="F8F8F8"/>
              </a:solidFill>
              <a:latin typeface="Arial" charset="0"/>
            </a:endParaRPr>
          </a:p>
          <a:p>
            <a:pPr algn="r" defTabSz="914217" fontAlgn="base">
              <a:lnSpc>
                <a:spcPct val="125000"/>
              </a:lnSpc>
              <a:spcBef>
                <a:spcPct val="0"/>
              </a:spcBef>
              <a:spcAft>
                <a:spcPct val="0"/>
              </a:spcAft>
              <a:defRPr/>
            </a:pPr>
            <a:endParaRPr lang="zh-CN" altLang="en-US" sz="1200" b="1" dirty="0">
              <a:solidFill>
                <a:srgbClr val="F8F8F8"/>
              </a:solidFill>
              <a:latin typeface="Arial" charset="0"/>
            </a:endParaRPr>
          </a:p>
          <a:p>
            <a:pPr algn="r" defTabSz="914217" fontAlgn="base">
              <a:lnSpc>
                <a:spcPct val="125000"/>
              </a:lnSpc>
              <a:spcBef>
                <a:spcPct val="0"/>
              </a:spcBef>
              <a:spcAft>
                <a:spcPct val="0"/>
              </a:spcAft>
              <a:defRPr/>
            </a:pPr>
            <a:endParaRPr lang="zh-CN" altLang="en-US" sz="1200" b="1" dirty="0">
              <a:solidFill>
                <a:srgbClr val="F8F8F8"/>
              </a:solidFill>
              <a:latin typeface="Arial" charset="0"/>
            </a:endParaRPr>
          </a:p>
          <a:p>
            <a:pPr algn="r" defTabSz="914217" fontAlgn="base">
              <a:lnSpc>
                <a:spcPct val="125000"/>
              </a:lnSpc>
              <a:spcBef>
                <a:spcPct val="0"/>
              </a:spcBef>
              <a:spcAft>
                <a:spcPct val="0"/>
              </a:spcAft>
              <a:defRPr/>
            </a:pPr>
            <a:r>
              <a:rPr lang="zh-CN" altLang="en-US" sz="1200" b="1" dirty="0">
                <a:solidFill>
                  <a:srgbClr val="F8F8F8"/>
                </a:solidFill>
                <a:latin typeface="Arial" charset="0"/>
              </a:rPr>
              <a:t>英文正文</a:t>
            </a:r>
            <a:r>
              <a:rPr lang="en-US" altLang="zh-CN" sz="1200" b="1" dirty="0">
                <a:solidFill>
                  <a:srgbClr val="F8F8F8"/>
                </a:solidFill>
                <a:latin typeface="Arial" charset="0"/>
              </a:rPr>
              <a:t>:20-22pt</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子目录 </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 :18pt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217"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217" fontAlgn="base">
              <a:lnSpc>
                <a:spcPct val="125000"/>
              </a:lnSpc>
              <a:spcBef>
                <a:spcPct val="0"/>
              </a:spcBef>
              <a:spcAft>
                <a:spcPct val="0"/>
              </a:spcAft>
              <a:defRPr/>
            </a:pPr>
            <a:r>
              <a:rPr lang="en-US" altLang="zh-CN" sz="1200" b="1" dirty="0">
                <a:solidFill>
                  <a:srgbClr val="F8F8F8"/>
                </a:solidFill>
                <a:latin typeface="Arial" charset="0"/>
              </a:rPr>
              <a:t>FrutigerNext LT Regular</a:t>
            </a:r>
          </a:p>
          <a:p>
            <a:pPr algn="r" defTabSz="914217"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217" fontAlgn="base">
              <a:lnSpc>
                <a:spcPct val="75000"/>
              </a:lnSpc>
              <a:spcBef>
                <a:spcPct val="0"/>
              </a:spcBef>
              <a:spcAft>
                <a:spcPct val="0"/>
              </a:spcAft>
              <a:defRPr/>
            </a:pPr>
            <a:endParaRPr lang="en-US" altLang="zh-CN" sz="1200" b="1" dirty="0">
              <a:solidFill>
                <a:srgbClr val="F8F8F8"/>
              </a:solidFill>
              <a:latin typeface="Arial" charset="0"/>
            </a:endParaRPr>
          </a:p>
          <a:p>
            <a:pPr algn="r" defTabSz="914217" fontAlgn="base">
              <a:lnSpc>
                <a:spcPct val="125000"/>
              </a:lnSpc>
              <a:spcBef>
                <a:spcPct val="0"/>
              </a:spcBef>
              <a:spcAft>
                <a:spcPct val="0"/>
              </a:spcAft>
              <a:defRPr/>
            </a:pPr>
            <a:r>
              <a:rPr lang="zh-CN" altLang="en-US" sz="1200" b="1" dirty="0">
                <a:solidFill>
                  <a:srgbClr val="F8F8F8"/>
                </a:solidFill>
                <a:latin typeface="Arial" charset="0"/>
              </a:rPr>
              <a:t>中文正文</a:t>
            </a:r>
            <a:r>
              <a:rPr lang="en-US" altLang="zh-CN" sz="1200" b="1" dirty="0">
                <a:solidFill>
                  <a:srgbClr val="F8F8F8"/>
                </a:solidFill>
                <a:latin typeface="Arial" charset="0"/>
              </a:rPr>
              <a:t>:18-20pt</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子目录</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):18pt </a:t>
            </a:r>
          </a:p>
          <a:p>
            <a:pPr algn="r" defTabSz="914217"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217"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细黑体 </a:t>
            </a:r>
            <a:endParaRPr lang="zh-CN" altLang="en-US" sz="1200" b="1" dirty="0">
              <a:solidFill>
                <a:srgbClr val="080808"/>
              </a:solidFill>
              <a:latin typeface="Arial" charset="0"/>
            </a:endParaRPr>
          </a:p>
        </p:txBody>
      </p:sp>
      <p:sp>
        <p:nvSpPr>
          <p:cNvPr id="11" name="Rectangle 11"/>
          <p:cNvSpPr>
            <a:spLocks noChangeArrowheads="1"/>
          </p:cNvSpPr>
          <p:nvPr/>
        </p:nvSpPr>
        <p:spPr bwMode="auto">
          <a:xfrm>
            <a:off x="12361879" y="5445145"/>
            <a:ext cx="1227137" cy="320675"/>
          </a:xfrm>
          <a:prstGeom prst="rect">
            <a:avLst/>
          </a:prstGeom>
          <a:solidFill>
            <a:srgbClr val="F8F8F8"/>
          </a:solidFill>
          <a:ln w="9525" algn="ctr">
            <a:noFill/>
            <a:miter lim="800000"/>
            <a:headEnd/>
            <a:tailEnd/>
          </a:ln>
          <a:effectLst/>
        </p:spPr>
        <p:txBody>
          <a:bodyPr lIns="91404" tIns="45701" rIns="91404" bIns="45701" anchor="ctr">
            <a:spAutoFit/>
          </a:bodyPr>
          <a:lstStyle/>
          <a:p>
            <a:pPr algn="ctr" defTabSz="877712"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2"/>
          <p:cNvGrpSpPr>
            <a:grpSpLocks/>
          </p:cNvGrpSpPr>
          <p:nvPr/>
        </p:nvGrpSpPr>
        <p:grpSpPr bwMode="auto">
          <a:xfrm>
            <a:off x="12472987" y="5278438"/>
            <a:ext cx="989012" cy="184150"/>
            <a:chOff x="6657" y="3492"/>
            <a:chExt cx="527" cy="121"/>
          </a:xfrm>
        </p:grpSpPr>
        <p:sp>
          <p:nvSpPr>
            <p:cNvPr id="13" name="Rectangle 13"/>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4" name="Rectangle 14"/>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5" name="Rectangle 15"/>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6" name="Rectangle 16"/>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17"/>
          <p:cNvGrpSpPr>
            <a:grpSpLocks/>
          </p:cNvGrpSpPr>
          <p:nvPr/>
        </p:nvGrpSpPr>
        <p:grpSpPr bwMode="auto">
          <a:xfrm>
            <a:off x="12472987" y="6203970"/>
            <a:ext cx="989012" cy="182563"/>
            <a:chOff x="6657" y="4103"/>
            <a:chExt cx="527" cy="121"/>
          </a:xfrm>
        </p:grpSpPr>
        <p:sp>
          <p:nvSpPr>
            <p:cNvPr id="18" name="Rectangle 18"/>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 name="Rectangle 19"/>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0" name="Rectangle 20"/>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1" name="Rectangle 21"/>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2" name="Group 22"/>
          <p:cNvGrpSpPr>
            <a:grpSpLocks/>
          </p:cNvGrpSpPr>
          <p:nvPr/>
        </p:nvGrpSpPr>
        <p:grpSpPr bwMode="auto">
          <a:xfrm>
            <a:off x="12472987" y="6450013"/>
            <a:ext cx="989012" cy="182562"/>
            <a:chOff x="6657" y="4266"/>
            <a:chExt cx="527" cy="121"/>
          </a:xfrm>
        </p:grpSpPr>
        <p:sp>
          <p:nvSpPr>
            <p:cNvPr id="23" name="Rectangle 23"/>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4" name="Rectangle 24"/>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5" name="Rectangle 25"/>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6" name="Rectangle 26"/>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7" name="Group 27"/>
          <p:cNvGrpSpPr>
            <a:grpSpLocks/>
          </p:cNvGrpSpPr>
          <p:nvPr/>
        </p:nvGrpSpPr>
        <p:grpSpPr bwMode="auto">
          <a:xfrm>
            <a:off x="12472987" y="5527695"/>
            <a:ext cx="989012" cy="182563"/>
            <a:chOff x="6657" y="3656"/>
            <a:chExt cx="527" cy="121"/>
          </a:xfrm>
        </p:grpSpPr>
        <p:sp>
          <p:nvSpPr>
            <p:cNvPr id="28" name="Rectangle 28"/>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9" name="Rectangle 29"/>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0" name="Rectangle 30"/>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1" name="Rectangle 31"/>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2" name="Group 32"/>
          <p:cNvGrpSpPr>
            <a:grpSpLocks/>
          </p:cNvGrpSpPr>
          <p:nvPr/>
        </p:nvGrpSpPr>
        <p:grpSpPr bwMode="auto">
          <a:xfrm>
            <a:off x="12472987" y="5957888"/>
            <a:ext cx="989012" cy="182562"/>
            <a:chOff x="6657" y="3941"/>
            <a:chExt cx="527" cy="121"/>
          </a:xfrm>
        </p:grpSpPr>
        <p:sp>
          <p:nvSpPr>
            <p:cNvPr id="33" name="Rectangle 33"/>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4" name="Rectangle 34"/>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5" name="Rectangle 35"/>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6" name="Rectangle 36"/>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7" name="Group 37"/>
          <p:cNvGrpSpPr>
            <a:grpSpLocks/>
          </p:cNvGrpSpPr>
          <p:nvPr/>
        </p:nvGrpSpPr>
        <p:grpSpPr bwMode="auto">
          <a:xfrm>
            <a:off x="12472987" y="6697663"/>
            <a:ext cx="989012" cy="182562"/>
            <a:chOff x="6657" y="4430"/>
            <a:chExt cx="527" cy="121"/>
          </a:xfrm>
        </p:grpSpPr>
        <p:sp>
          <p:nvSpPr>
            <p:cNvPr id="38" name="Rectangle 38"/>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9" name="Rectangle 39"/>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0" name="Rectangle 40"/>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1" name="Rectangle 41"/>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2" name="Group 42"/>
          <p:cNvGrpSpPr>
            <a:grpSpLocks/>
          </p:cNvGrpSpPr>
          <p:nvPr/>
        </p:nvGrpSpPr>
        <p:grpSpPr bwMode="auto">
          <a:xfrm>
            <a:off x="12472987" y="5032375"/>
            <a:ext cx="989012" cy="184150"/>
            <a:chOff x="6657" y="3329"/>
            <a:chExt cx="527" cy="122"/>
          </a:xfrm>
        </p:grpSpPr>
        <p:sp>
          <p:nvSpPr>
            <p:cNvPr id="43" name="Rectangle 43"/>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4" name="Rectangle 44"/>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5" name="Rectangle 45"/>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6" name="Rectangle 46"/>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7" name="Group 47"/>
          <p:cNvGrpSpPr>
            <a:grpSpLocks/>
          </p:cNvGrpSpPr>
          <p:nvPr/>
        </p:nvGrpSpPr>
        <p:grpSpPr bwMode="auto">
          <a:xfrm>
            <a:off x="12472987" y="4600595"/>
            <a:ext cx="989012" cy="182563"/>
            <a:chOff x="6657" y="3043"/>
            <a:chExt cx="527" cy="121"/>
          </a:xfrm>
        </p:grpSpPr>
        <p:sp>
          <p:nvSpPr>
            <p:cNvPr id="48" name="Rectangle 48"/>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9" name="Rectangle 49"/>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0" name="Rectangle 50"/>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1" name="Rectangle 51"/>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2" name="Group 52"/>
          <p:cNvGrpSpPr>
            <a:grpSpLocks/>
          </p:cNvGrpSpPr>
          <p:nvPr/>
        </p:nvGrpSpPr>
        <p:grpSpPr bwMode="auto">
          <a:xfrm>
            <a:off x="12472987" y="4354513"/>
            <a:ext cx="989012" cy="184150"/>
            <a:chOff x="6657" y="2881"/>
            <a:chExt cx="527" cy="121"/>
          </a:xfrm>
        </p:grpSpPr>
        <p:sp>
          <p:nvSpPr>
            <p:cNvPr id="53" name="Rectangle 53"/>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4" name="Rectangle 54"/>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5" name="Rectangle 55"/>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6" name="Rectangle 56"/>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217"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57" name="Rectangle 57"/>
          <p:cNvSpPr>
            <a:spLocks noChangeArrowheads="1"/>
          </p:cNvSpPr>
          <p:nvPr/>
        </p:nvSpPr>
        <p:spPr bwMode="auto">
          <a:xfrm>
            <a:off x="12269788" y="2263781"/>
            <a:ext cx="1401762" cy="2654300"/>
          </a:xfrm>
          <a:prstGeom prst="rect">
            <a:avLst/>
          </a:prstGeom>
          <a:noFill/>
          <a:ln w="9525">
            <a:noFill/>
            <a:miter lim="800000"/>
            <a:headEnd/>
            <a:tailEnd/>
          </a:ln>
          <a:effectLst/>
        </p:spPr>
        <p:txBody>
          <a:bodyPr lIns="87778" tIns="43890" rIns="87778" bIns="43890"/>
          <a:lstStyle/>
          <a:p>
            <a:pPr defTabSz="914217" fontAlgn="base">
              <a:lnSpc>
                <a:spcPct val="120000"/>
              </a:lnSpc>
              <a:spcBef>
                <a:spcPct val="0"/>
              </a:spcBef>
              <a:spcAft>
                <a:spcPct val="0"/>
              </a:spcAft>
              <a:defRPr/>
            </a:pPr>
            <a:r>
              <a:rPr lang="zh-CN" altLang="en-US" sz="1200" b="1">
                <a:solidFill>
                  <a:srgbClr val="F8F8F8"/>
                </a:solidFill>
                <a:latin typeface="华文细黑" pitchFamily="2" charset="-122"/>
              </a:rPr>
              <a:t>配色参考方案：</a:t>
            </a:r>
          </a:p>
          <a:p>
            <a:pPr defTabSz="914217" fontAlgn="base">
              <a:lnSpc>
                <a:spcPct val="120000"/>
              </a:lnSpc>
              <a:spcBef>
                <a:spcPct val="0"/>
              </a:spcBef>
              <a:spcAft>
                <a:spcPct val="0"/>
              </a:spcAft>
              <a:defRPr/>
            </a:pPr>
            <a:r>
              <a:rPr lang="zh-CN" altLang="en-US" sz="1200" b="1">
                <a:solidFill>
                  <a:srgbClr val="F8F8F8"/>
                </a:solidFill>
                <a:latin typeface="华文细黑" pitchFamily="2" charset="-122"/>
              </a:rPr>
              <a:t>建议同一页面内不超过四种颜色，以下是９组配色方案，同一页面内只选择一组使用。</a:t>
            </a:r>
          </a:p>
          <a:p>
            <a:pPr defTabSz="914217" fontAlgn="base">
              <a:lnSpc>
                <a:spcPct val="120000"/>
              </a:lnSpc>
              <a:spcBef>
                <a:spcPct val="0"/>
              </a:spcBef>
              <a:spcAft>
                <a:spcPct val="0"/>
              </a:spcAft>
              <a:defRPr/>
            </a:pPr>
            <a:r>
              <a:rPr lang="zh-CN" altLang="en-US" sz="1200" b="1">
                <a:solidFill>
                  <a:srgbClr val="F8F8F8"/>
                </a:solidFill>
                <a:latin typeface="华文细黑" pitchFamily="2" charset="-122"/>
              </a:rPr>
              <a:t>（仅供参考）</a:t>
            </a:r>
          </a:p>
        </p:txBody>
      </p:sp>
      <p:sp>
        <p:nvSpPr>
          <p:cNvPr id="58" name="Rectangle 58"/>
          <p:cNvSpPr>
            <a:spLocks noChangeArrowheads="1"/>
          </p:cNvSpPr>
          <p:nvPr/>
        </p:nvSpPr>
        <p:spPr bwMode="auto">
          <a:xfrm>
            <a:off x="12269788" y="-61907"/>
            <a:ext cx="1401762" cy="838201"/>
          </a:xfrm>
          <a:prstGeom prst="rect">
            <a:avLst/>
          </a:prstGeom>
          <a:noFill/>
          <a:ln w="9525">
            <a:noFill/>
            <a:miter lim="800000"/>
            <a:headEnd/>
            <a:tailEnd/>
          </a:ln>
          <a:effectLst/>
        </p:spPr>
        <p:txBody>
          <a:bodyPr lIns="87778" tIns="43890" rIns="87778" bIns="43890"/>
          <a:lstStyle/>
          <a:p>
            <a:pPr defTabSz="914217" fontAlgn="base">
              <a:lnSpc>
                <a:spcPct val="120000"/>
              </a:lnSpc>
              <a:spcBef>
                <a:spcPct val="0"/>
              </a:spcBef>
              <a:spcAft>
                <a:spcPct val="0"/>
              </a:spcAft>
              <a:defRPr/>
            </a:pPr>
            <a:r>
              <a:rPr lang="zh-CN" altLang="en-US" sz="1200" b="1">
                <a:solidFill>
                  <a:srgbClr val="F8F8F8"/>
                </a:solidFill>
                <a:latin typeface="华文细黑" pitchFamily="2" charset="-122"/>
              </a:rPr>
              <a:t>客户或者合作伙伴的标志放在右上角</a:t>
            </a:r>
            <a:r>
              <a:rPr lang="en-US" altLang="zh-CN" sz="1200" b="1" dirty="0">
                <a:solidFill>
                  <a:srgbClr val="F8F8F8"/>
                </a:solidFill>
                <a:latin typeface="华文细黑" pitchFamily="2" charset="-122"/>
              </a:rPr>
              <a:t>.</a:t>
            </a:r>
          </a:p>
        </p:txBody>
      </p:sp>
      <p:sp>
        <p:nvSpPr>
          <p:cNvPr id="1920008" name="Rectangle 8"/>
          <p:cNvSpPr>
            <a:spLocks noGrp="1" noChangeArrowheads="1"/>
          </p:cNvSpPr>
          <p:nvPr>
            <p:ph type="ctrTitle"/>
          </p:nvPr>
        </p:nvSpPr>
        <p:spPr>
          <a:xfrm>
            <a:off x="896939" y="2130445"/>
            <a:ext cx="7350126" cy="1470025"/>
          </a:xfrm>
          <a:prstGeom prst="rect">
            <a:avLst/>
          </a:prstGeom>
        </p:spPr>
        <p:txBody>
          <a:bodyPr/>
          <a:lstStyle>
            <a:lvl1pPr>
              <a:defRPr sz="3999">
                <a:solidFill>
                  <a:schemeClr val="bg1"/>
                </a:solidFill>
                <a:latin typeface="FrutigerNext LT Medium" panose="020B0603040504020204" pitchFamily="34" charset="0"/>
                <a:ea typeface="SimSun" panose="02010600030101010101" pitchFamily="2" charset="-122"/>
              </a:defRPr>
            </a:lvl1pPr>
          </a:lstStyle>
          <a:p>
            <a:r>
              <a:rPr lang="zh-CN" altLang="en-US" dirty="0"/>
              <a:t>单击此处编辑母版标题样式</a:t>
            </a:r>
          </a:p>
        </p:txBody>
      </p:sp>
      <p:sp>
        <p:nvSpPr>
          <p:cNvPr id="1920009" name="Rectangle 9"/>
          <p:cNvSpPr>
            <a:spLocks noGrp="1" noChangeArrowheads="1"/>
          </p:cNvSpPr>
          <p:nvPr>
            <p:ph type="subTitle" idx="1"/>
          </p:nvPr>
        </p:nvSpPr>
        <p:spPr>
          <a:xfrm>
            <a:off x="896938" y="4108450"/>
            <a:ext cx="7345362" cy="533400"/>
          </a:xfrm>
          <a:prstGeom prst="rect">
            <a:avLst/>
          </a:prstGeom>
        </p:spPr>
        <p:txBody>
          <a:bodyPr anchor="ctr"/>
          <a:lstStyle>
            <a:lvl1pPr marL="0" indent="0">
              <a:buFontTx/>
              <a:buNone/>
              <a:defRPr>
                <a:solidFill>
                  <a:schemeClr val="bg1"/>
                </a:solidFill>
                <a:latin typeface="FrutigerNext LT Medium" panose="020B0603040504020204" pitchFamily="34" charset="0"/>
                <a:ea typeface="SimSun" panose="02010600030101010101" pitchFamily="2" charset="-122"/>
              </a:defRPr>
            </a:lvl1pPr>
          </a:lstStyle>
          <a:p>
            <a:r>
              <a:rPr lang="zh-CN" altLang="en-US" dirty="0"/>
              <a:t>单击此处编辑母版副标题样式</a:t>
            </a:r>
          </a:p>
        </p:txBody>
      </p:sp>
    </p:spTree>
    <p:extLst>
      <p:ext uri="{BB962C8B-B14F-4D97-AF65-F5344CB8AC3E}">
        <p14:creationId xmlns:p14="http://schemas.microsoft.com/office/powerpoint/2010/main" val="3161372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742472"/>
          </a:xfrm>
          <a:prstGeom prst="rect">
            <a:avLst/>
          </a:prstGeom>
        </p:spPr>
        <p:txBody>
          <a:bodyPr/>
          <a:lstStyle>
            <a:lvl1pPr>
              <a:defRPr sz="3600"/>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638" y="2130426"/>
            <a:ext cx="10365899"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759" y="6356351"/>
            <a:ext cx="2845541" cy="365125"/>
          </a:xfrm>
          <a:prstGeom prst="rect">
            <a:avLst/>
          </a:prstGeom>
        </p:spPr>
        <p:txBody>
          <a:bodyPr/>
          <a:lstStyle/>
          <a:p>
            <a:fld id="{1D8BD707-D9CF-40AE-B4C6-C98DA3205C09}" type="datetimeFigureOut">
              <a:rPr lang="en-US" smtClean="0"/>
              <a:pPr/>
              <a:t>2/28/2017</a:t>
            </a:fld>
            <a:endParaRPr lang="en-US"/>
          </a:p>
        </p:txBody>
      </p:sp>
      <p:sp>
        <p:nvSpPr>
          <p:cNvPr id="5" name="Footer Placeholder 4"/>
          <p:cNvSpPr>
            <a:spLocks noGrp="1"/>
          </p:cNvSpPr>
          <p:nvPr>
            <p:ph type="ftr" sz="quarter" idx="11"/>
          </p:nvPr>
        </p:nvSpPr>
        <p:spPr>
          <a:xfrm>
            <a:off x="4166685" y="6356351"/>
            <a:ext cx="3861805" cy="365125"/>
          </a:xfrm>
          <a:prstGeom prst="rect">
            <a:avLst/>
          </a:prstGeom>
        </p:spPr>
        <p:txBody>
          <a:bodyPr/>
          <a:lstStyle/>
          <a:p>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910513" y="6402389"/>
            <a:ext cx="1414462" cy="1101725"/>
          </a:xfrm>
          <a:prstGeom prst="rect">
            <a:avLst/>
          </a:prstGeom>
        </p:spPr>
        <p:txBody>
          <a:bodyPr/>
          <a:lstStyle/>
          <a:p>
            <a:pPr defTabSz="914217">
              <a:defRPr/>
            </a:pPr>
            <a:endParaRPr lang="de-DE" altLang="zh-CN" smtClean="0">
              <a:solidFill>
                <a:srgbClr val="000000"/>
              </a:solidFill>
            </a:endParaRPr>
          </a:p>
          <a:p>
            <a:pPr>
              <a:defRPr/>
            </a:pPr>
            <a:r>
              <a:rPr lang="de-DE" altLang="zh-CN" smtClean="0">
                <a:solidFill>
                  <a:srgbClr val="000000"/>
                </a:solidFill>
              </a:rPr>
              <a:t>Page </a:t>
            </a:r>
            <a:fld id="{ECC70497-8CFD-4CA1-9839-DF947F80D45B}" type="slidenum">
              <a:rPr lang="de-DE" altLang="zh-CN" smtClean="0">
                <a:solidFill>
                  <a:srgbClr val="000000"/>
                </a:solidFill>
              </a:rPr>
              <a:pPr>
                <a:defRPr/>
              </a:pPr>
              <a:t>‹#›</a:t>
            </a:fld>
            <a:endParaRPr lang="en-GB" altLang="zh-CN" dirty="0">
              <a:solidFill>
                <a:srgbClr val="000000"/>
              </a:solidFill>
            </a:endParaRPr>
          </a:p>
        </p:txBody>
      </p:sp>
      <p:pic>
        <p:nvPicPr>
          <p:cNvPr id="4"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1" y="0"/>
            <a:ext cx="12195175" cy="6859786"/>
          </a:xfrm>
          <a:prstGeom prst="rect">
            <a:avLst/>
          </a:prstGeom>
          <a:noFill/>
        </p:spPr>
      </p:pic>
      <p:pic>
        <p:nvPicPr>
          <p:cNvPr id="5"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1" y="0"/>
            <a:ext cx="12195175" cy="6859786"/>
          </a:xfrm>
          <a:prstGeom prst="rect">
            <a:avLst/>
          </a:prstGeom>
          <a:noFill/>
        </p:spPr>
      </p:pic>
      <p:sp>
        <p:nvSpPr>
          <p:cNvPr id="6" name="Text Box 16"/>
          <p:cNvSpPr txBox="1">
            <a:spLocks noChangeArrowheads="1"/>
          </p:cNvSpPr>
          <p:nvPr userDrawn="1"/>
        </p:nvSpPr>
        <p:spPr bwMode="auto">
          <a:xfrm>
            <a:off x="3975672" y="2228448"/>
            <a:ext cx="3907673" cy="1015299"/>
          </a:xfrm>
          <a:prstGeom prst="rect">
            <a:avLst/>
          </a:prstGeom>
          <a:noFill/>
          <a:ln w="9525">
            <a:noFill/>
            <a:miter lim="800000"/>
            <a:headEnd/>
            <a:tailEnd/>
          </a:ln>
        </p:spPr>
        <p:txBody>
          <a:bodyPr wrap="none">
            <a:spAutoFit/>
          </a:bodyPr>
          <a:lstStyle/>
          <a:p>
            <a:pPr defTabSz="914217" eaLnBrk="0" fontAlgn="base" hangingPunct="0">
              <a:spcBef>
                <a:spcPct val="0"/>
              </a:spcBef>
              <a:spcAft>
                <a:spcPct val="0"/>
              </a:spcAft>
            </a:pPr>
            <a:r>
              <a:rPr lang="en-US" altLang="zh-CN" sz="5999" dirty="0" smtClean="0">
                <a:solidFill>
                  <a:srgbClr val="CC0000"/>
                </a:solidFill>
                <a:ea typeface="MS PGothic" pitchFamily="34" charset="-128"/>
              </a:rPr>
              <a:t>THANK YOU</a:t>
            </a:r>
            <a:endParaRPr lang="en-US" altLang="zh-CN" sz="5999" dirty="0">
              <a:solidFill>
                <a:srgbClr val="CC0000"/>
              </a:solidFill>
              <a:ea typeface="MS PGothic" pitchFamily="34" charset="-128"/>
            </a:endParaRPr>
          </a:p>
        </p:txBody>
      </p:sp>
      <p:sp>
        <p:nvSpPr>
          <p:cNvPr id="7" name="Text Box 17"/>
          <p:cNvSpPr txBox="1">
            <a:spLocks noChangeArrowheads="1"/>
          </p:cNvSpPr>
          <p:nvPr userDrawn="1"/>
        </p:nvSpPr>
        <p:spPr bwMode="auto">
          <a:xfrm>
            <a:off x="5311923" y="3412723"/>
            <a:ext cx="1569404" cy="307706"/>
          </a:xfrm>
          <a:prstGeom prst="rect">
            <a:avLst/>
          </a:prstGeom>
          <a:noFill/>
          <a:ln w="9525">
            <a:noFill/>
            <a:miter lim="800000"/>
            <a:headEnd/>
            <a:tailEnd/>
          </a:ln>
        </p:spPr>
        <p:txBody>
          <a:bodyPr wrap="none">
            <a:spAutoFit/>
          </a:bodyPr>
          <a:lstStyle/>
          <a:p>
            <a:pPr defTabSz="914217" eaLnBrk="0" fontAlgn="base" hangingPunct="0">
              <a:spcBef>
                <a:spcPct val="0"/>
              </a:spcBef>
              <a:spcAft>
                <a:spcPct val="0"/>
              </a:spcAft>
            </a:pPr>
            <a:r>
              <a:rPr lang="en-US" altLang="zh-CN" sz="1400" dirty="0" smtClean="0">
                <a:solidFill>
                  <a:srgbClr val="000000">
                    <a:lumMod val="75000"/>
                    <a:lumOff val="25000"/>
                  </a:srgbClr>
                </a:solidFill>
                <a:latin typeface="FrutigerNext LT Light" pitchFamily="34" charset="0"/>
                <a:ea typeface="MS PGothic" pitchFamily="34" charset="-128"/>
              </a:rPr>
              <a:t>www.huawei.com</a:t>
            </a:r>
            <a:endParaRPr lang="en-US" altLang="zh-CN" sz="1400" dirty="0">
              <a:solidFill>
                <a:srgbClr val="000000">
                  <a:lumMod val="75000"/>
                  <a:lumOff val="25000"/>
                </a:srgbClr>
              </a:solidFill>
              <a:latin typeface="FrutigerNext LT Light" pitchFamily="34" charset="0"/>
              <a:ea typeface="MS PGothic" pitchFamily="34" charset="-128"/>
            </a:endParaRPr>
          </a:p>
        </p:txBody>
      </p:sp>
      <p:sp>
        <p:nvSpPr>
          <p:cNvPr id="8" name="TextBox 7"/>
          <p:cNvSpPr txBox="1"/>
          <p:nvPr userDrawn="1"/>
        </p:nvSpPr>
        <p:spPr>
          <a:xfrm>
            <a:off x="1482694" y="4508390"/>
            <a:ext cx="9182099" cy="1384995"/>
          </a:xfrm>
          <a:prstGeom prst="rect">
            <a:avLst/>
          </a:prstGeom>
          <a:noFill/>
        </p:spPr>
        <p:txBody>
          <a:bodyPr wrap="square" rtlCol="0">
            <a:spAutoFit/>
          </a:bodyPr>
          <a:lstStyle/>
          <a:p>
            <a:pPr algn="just" defTabSz="914217">
              <a:spcAft>
                <a:spcPts val="600"/>
              </a:spcAft>
              <a:defRPr/>
            </a:pPr>
            <a:r>
              <a:rPr lang="en-US" altLang="zh-CN" sz="1400" dirty="0" smtClean="0">
                <a:solidFill>
                  <a:srgbClr val="000000">
                    <a:lumMod val="75000"/>
                    <a:lumOff val="25000"/>
                  </a:srgbClr>
                </a:solidFill>
                <a:latin typeface="FrutigerNext LT Medium"/>
                <a:ea typeface="宋体" charset="-122"/>
              </a:rPr>
              <a:t>Copyright©2016 Huawei Technologies Co., Ltd. All Rights Reserved.</a:t>
            </a:r>
            <a:endParaRPr lang="zh-CN" altLang="zh-CN" sz="1400" dirty="0" smtClean="0">
              <a:solidFill>
                <a:srgbClr val="000000">
                  <a:lumMod val="75000"/>
                  <a:lumOff val="25000"/>
                </a:srgbClr>
              </a:solidFill>
              <a:latin typeface="FrutigerNext LT Medium"/>
              <a:ea typeface="宋体" charset="-122"/>
            </a:endParaRPr>
          </a:p>
          <a:p>
            <a:pPr algn="just" defTabSz="914217">
              <a:defRPr/>
            </a:pPr>
            <a:r>
              <a:rPr lang="en-US" altLang="zh-CN" sz="1300" dirty="0" smtClean="0">
                <a:solidFill>
                  <a:srgbClr val="000000">
                    <a:lumMod val="75000"/>
                    <a:lumOff val="25000"/>
                  </a:srgbClr>
                </a:solidFil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lumMod val="75000"/>
                  <a:lumOff val="25000"/>
                </a:srgbClr>
              </a:solidFill>
              <a:ea typeface="宋体" charset="-122"/>
            </a:endParaRPr>
          </a:p>
        </p:txBody>
      </p:sp>
    </p:spTree>
    <p:extLst>
      <p:ext uri="{BB962C8B-B14F-4D97-AF65-F5344CB8AC3E}">
        <p14:creationId xmlns:p14="http://schemas.microsoft.com/office/powerpoint/2010/main" val="1691191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1" name="Group 5"/>
          <p:cNvGrpSpPr>
            <a:grpSpLocks/>
          </p:cNvGrpSpPr>
          <p:nvPr userDrawn="1"/>
        </p:nvGrpSpPr>
        <p:grpSpPr bwMode="auto">
          <a:xfrm>
            <a:off x="1" y="6216656"/>
            <a:ext cx="12195175" cy="635000"/>
            <a:chOff x="0" y="3920"/>
            <a:chExt cx="7682" cy="400"/>
          </a:xfrm>
        </p:grpSpPr>
        <p:pic>
          <p:nvPicPr>
            <p:cNvPr id="12" name="Picture 6" descr="图片1"/>
            <p:cNvPicPr>
              <a:picLocks noChangeAspect="1" noChangeArrowheads="1"/>
            </p:cNvPicPr>
            <p:nvPr userDrawn="1"/>
          </p:nvPicPr>
          <p:blipFill>
            <a:blip r:embed="rId8" cstate="print"/>
            <a:srcRect/>
            <a:stretch>
              <a:fillRect/>
            </a:stretch>
          </p:blipFill>
          <p:spPr bwMode="auto">
            <a:xfrm>
              <a:off x="0" y="3920"/>
              <a:ext cx="5760" cy="400"/>
            </a:xfrm>
            <a:prstGeom prst="rect">
              <a:avLst/>
            </a:prstGeom>
            <a:noFill/>
            <a:ln w="9525">
              <a:noFill/>
              <a:miter lim="800000"/>
              <a:headEnd/>
              <a:tailEnd/>
            </a:ln>
          </p:spPr>
        </p:pic>
        <p:pic>
          <p:nvPicPr>
            <p:cNvPr id="13" name="Picture 7" descr="图片1"/>
            <p:cNvPicPr>
              <a:picLocks noChangeAspect="1" noChangeArrowheads="1"/>
            </p:cNvPicPr>
            <p:nvPr userDrawn="1"/>
          </p:nvPicPr>
          <p:blipFill>
            <a:blip r:embed="rId8" cstate="print"/>
            <a:srcRect/>
            <a:stretch>
              <a:fillRect/>
            </a:stretch>
          </p:blipFill>
          <p:spPr bwMode="auto">
            <a:xfrm>
              <a:off x="1539" y="3920"/>
              <a:ext cx="5760" cy="400"/>
            </a:xfrm>
            <a:prstGeom prst="rect">
              <a:avLst/>
            </a:prstGeom>
            <a:noFill/>
            <a:ln w="9525">
              <a:noFill/>
              <a:miter lim="800000"/>
              <a:headEnd/>
              <a:tailEnd/>
            </a:ln>
          </p:spPr>
        </p:pic>
        <p:pic>
          <p:nvPicPr>
            <p:cNvPr id="14" name="Picture 8" descr="图片1"/>
            <p:cNvPicPr>
              <a:picLocks noChangeAspect="1" noChangeArrowheads="1"/>
            </p:cNvPicPr>
            <p:nvPr userDrawn="1"/>
          </p:nvPicPr>
          <p:blipFill>
            <a:blip r:embed="rId8" cstate="print"/>
            <a:srcRect/>
            <a:stretch>
              <a:fillRect/>
            </a:stretch>
          </p:blipFill>
          <p:spPr bwMode="auto">
            <a:xfrm rot="10800000">
              <a:off x="6619" y="3920"/>
              <a:ext cx="1063" cy="400"/>
            </a:xfrm>
            <a:prstGeom prst="rect">
              <a:avLst/>
            </a:prstGeom>
            <a:noFill/>
            <a:ln w="9525">
              <a:noFill/>
              <a:miter lim="800000"/>
              <a:headEnd/>
              <a:tailEnd/>
            </a:ln>
          </p:spPr>
        </p:pic>
      </p:grpSp>
      <p:sp>
        <p:nvSpPr>
          <p:cNvPr id="15" name="Rectangle 10"/>
          <p:cNvSpPr>
            <a:spLocks noChangeArrowheads="1"/>
          </p:cNvSpPr>
          <p:nvPr userDrawn="1"/>
        </p:nvSpPr>
        <p:spPr bwMode="auto">
          <a:xfrm>
            <a:off x="7910513" y="6396058"/>
            <a:ext cx="1414462" cy="1101725"/>
          </a:xfrm>
          <a:prstGeom prst="rect">
            <a:avLst/>
          </a:prstGeom>
          <a:noFill/>
          <a:ln w="9525">
            <a:noFill/>
            <a:miter lim="800000"/>
            <a:headEnd/>
            <a:tailEnd/>
          </a:ln>
          <a:effectLst/>
        </p:spPr>
        <p:txBody>
          <a:bodyPr lIns="0" tIns="0" rIns="0" bIns="0"/>
          <a:lstStyle/>
          <a:p>
            <a:pPr defTabSz="784068" eaLnBrk="0" fontAlgn="base" hangingPunct="0">
              <a:lnSpc>
                <a:spcPct val="85000"/>
              </a:lnSpc>
              <a:spcBef>
                <a:spcPct val="0"/>
              </a:spcBef>
              <a:spcAft>
                <a:spcPct val="0"/>
              </a:spcAft>
              <a:defRPr/>
            </a:pPr>
            <a:endParaRPr lang="de-DE" altLang="zh-CN" sz="1000">
              <a:solidFill>
                <a:srgbClr val="000000"/>
              </a:solidFill>
              <a:latin typeface="Arial" charset="0"/>
              <a:ea typeface="MS PGothic" pitchFamily="34" charset="-128"/>
            </a:endParaRPr>
          </a:p>
          <a:p>
            <a:pPr defTabSz="784068" eaLnBrk="0" fontAlgn="base" hangingPunct="0">
              <a:lnSpc>
                <a:spcPct val="85000"/>
              </a:lnSpc>
              <a:spcBef>
                <a:spcPct val="0"/>
              </a:spcBef>
              <a:spcAft>
                <a:spcPct val="0"/>
              </a:spcAft>
              <a:defRPr/>
            </a:pPr>
            <a:r>
              <a:rPr lang="de-DE" altLang="zh-CN" sz="1000">
                <a:solidFill>
                  <a:srgbClr val="000000"/>
                </a:solidFill>
                <a:latin typeface="Arial" charset="0"/>
                <a:ea typeface="MS PGothic" pitchFamily="34" charset="-128"/>
              </a:rPr>
              <a:t>Page </a:t>
            </a:r>
            <a:fld id="{BF112889-1BB9-47B4-8A56-FE276196261F}" type="slidenum">
              <a:rPr lang="de-DE" altLang="zh-CN" sz="1000">
                <a:solidFill>
                  <a:srgbClr val="000000"/>
                </a:solidFill>
                <a:latin typeface="Arial" charset="0"/>
                <a:ea typeface="MS PGothic" pitchFamily="34" charset="-128"/>
              </a:rPr>
              <a:pPr defTabSz="784068" eaLnBrk="0" fontAlgn="base" hangingPunct="0">
                <a:lnSpc>
                  <a:spcPct val="85000"/>
                </a:lnSpc>
                <a:spcBef>
                  <a:spcPct val="0"/>
                </a:spcBef>
                <a:spcAft>
                  <a:spcPct val="0"/>
                </a:spcAft>
                <a:defRPr/>
              </a:pPr>
              <a:t>‹#›</a:t>
            </a:fld>
            <a:endParaRPr lang="en-GB" altLang="zh-CN" sz="1000" dirty="0">
              <a:solidFill>
                <a:srgbClr val="000000"/>
              </a:solidFill>
              <a:latin typeface="Arial" charset="0"/>
              <a:ea typeface="MS PGothic" pitchFamily="34" charset="-128"/>
            </a:endParaRPr>
          </a:p>
        </p:txBody>
      </p:sp>
      <p:sp>
        <p:nvSpPr>
          <p:cNvPr id="16" name="Text Box 9"/>
          <p:cNvSpPr txBox="1">
            <a:spLocks noChangeArrowheads="1"/>
          </p:cNvSpPr>
          <p:nvPr userDrawn="1"/>
        </p:nvSpPr>
        <p:spPr bwMode="auto">
          <a:xfrm>
            <a:off x="869950" y="6459464"/>
            <a:ext cx="278493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b="1" dirty="0">
                <a:solidFill>
                  <a:srgbClr val="000000"/>
                </a:solidFill>
                <a:latin typeface="Arial" charset="0"/>
                <a:ea typeface="ＭＳ Ｐゴシック" pitchFamily="34" charset="-128"/>
              </a:rPr>
              <a:t>HUAWEI TECHNOLOGIES CO., LTD.</a:t>
            </a:r>
          </a:p>
        </p:txBody>
      </p:sp>
      <p:pic>
        <p:nvPicPr>
          <p:cNvPr id="17" name="Picture 11" descr="图片3副本"/>
          <p:cNvPicPr>
            <a:picLocks noChangeAspect="1" noChangeArrowheads="1"/>
          </p:cNvPicPr>
          <p:nvPr userDrawn="1"/>
        </p:nvPicPr>
        <p:blipFill>
          <a:blip r:embed="rId9" cstate="print"/>
          <a:srcRect/>
          <a:stretch>
            <a:fillRect/>
          </a:stretch>
        </p:blipFill>
        <p:spPr bwMode="auto">
          <a:xfrm>
            <a:off x="10182226" y="6388006"/>
            <a:ext cx="1295400" cy="30804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762" r:id="rId1"/>
    <p:sldLayoutId id="2147484724" r:id="rId2"/>
    <p:sldLayoutId id="2147484725" r:id="rId3"/>
    <p:sldLayoutId id="2147484746" r:id="rId4"/>
    <p:sldLayoutId id="2147484747" r:id="rId5"/>
    <p:sldLayoutId id="2147484763" r:id="rId6"/>
  </p:sldLayoutIdLst>
  <p:timing>
    <p:tnLst>
      <p:par>
        <p:cTn id="1" dur="indefinite" restart="never" nodeType="tmRoot"/>
      </p:par>
    </p:tnLst>
  </p:timing>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Visio_Drawing11111111111.vsd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9952" y="2482870"/>
            <a:ext cx="10447336" cy="1470025"/>
          </a:xfrm>
        </p:spPr>
        <p:txBody>
          <a:bodyPr>
            <a:normAutofit/>
          </a:bodyPr>
          <a:lstStyle/>
          <a:p>
            <a:r>
              <a:rPr lang="en-US" sz="4000" b="1" dirty="0">
                <a:ea typeface="+mj-ea"/>
              </a:rPr>
              <a:t>Motivation for new WI proposal </a:t>
            </a:r>
            <a:r>
              <a:rPr lang="en-US" sz="4000" b="1" dirty="0" smtClean="0">
                <a:ea typeface="+mj-ea"/>
              </a:rPr>
              <a:t>on</a:t>
            </a:r>
            <a:br>
              <a:rPr lang="en-US" sz="4000" b="1" dirty="0" smtClean="0">
                <a:ea typeface="+mj-ea"/>
              </a:rPr>
            </a:br>
            <a:r>
              <a:rPr lang="en-US" sz="4000" b="1" dirty="0" smtClean="0">
                <a:ea typeface="+mj-ea"/>
              </a:rPr>
              <a:t>Further </a:t>
            </a:r>
            <a:r>
              <a:rPr lang="en-US" sz="4000" b="1" dirty="0">
                <a:ea typeface="+mj-ea"/>
              </a:rPr>
              <a:t>NB-IoT enhancements</a:t>
            </a:r>
          </a:p>
        </p:txBody>
      </p:sp>
      <p:sp>
        <p:nvSpPr>
          <p:cNvPr id="9" name="Subtitle 2"/>
          <p:cNvSpPr txBox="1">
            <a:spLocks/>
          </p:cNvSpPr>
          <p:nvPr/>
        </p:nvSpPr>
        <p:spPr>
          <a:xfrm>
            <a:off x="236220" y="80010"/>
            <a:ext cx="11734800" cy="1212242"/>
          </a:xfrm>
          <a:prstGeom prst="rect">
            <a:avLst/>
          </a:prstGeom>
        </p:spPr>
        <p:txBody>
          <a:bodyPr anchor="ctr"/>
          <a:lstStyle>
            <a:lvl1pPr marL="0" indent="0" algn="l" defTabSz="877888" rtl="0" eaLnBrk="0" fontAlgn="base" hangingPunct="0">
              <a:lnSpc>
                <a:spcPct val="140000"/>
              </a:lnSpc>
              <a:spcBef>
                <a:spcPct val="0"/>
              </a:spcBef>
              <a:spcAft>
                <a:spcPct val="0"/>
              </a:spcAft>
              <a:buFontTx/>
              <a:buNone/>
              <a:defRPr sz="2800" b="1">
                <a:solidFill>
                  <a:schemeClr val="bg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a:lstStyle>
          <a:p>
            <a:pPr>
              <a:lnSpc>
                <a:spcPct val="100000"/>
              </a:lnSpc>
              <a:spcBef>
                <a:spcPts val="0"/>
              </a:spcBef>
              <a:tabLst>
                <a:tab pos="1524000" algn="l"/>
              </a:tabLst>
            </a:pPr>
            <a:r>
              <a:rPr lang="en-US" sz="1400" kern="0" dirty="0" smtClean="0">
                <a:solidFill>
                  <a:schemeClr val="tx1"/>
                </a:solidFill>
                <a:latin typeface="FrutigerNext LT Medium" panose="020B0603040504020204" pitchFamily="34" charset="0"/>
              </a:rPr>
              <a:t>3GPP TSG RAN Meeting #75									       </a:t>
            </a:r>
            <a:r>
              <a:rPr lang="en-US" sz="1400" kern="0" smtClean="0">
                <a:solidFill>
                  <a:schemeClr val="tx1"/>
                </a:solidFill>
                <a:latin typeface="FrutigerNext LT Medium" panose="020B0603040504020204" pitchFamily="34" charset="0"/>
              </a:rPr>
              <a:t>	RP-170337</a:t>
            </a:r>
            <a:endParaRPr lang="en-US" sz="1400" kern="0" dirty="0" smtClean="0">
              <a:solidFill>
                <a:schemeClr val="tx1"/>
              </a:solidFill>
              <a:latin typeface="FrutigerNext LT Medium" panose="020B0603040504020204" pitchFamily="34" charset="0"/>
            </a:endParaRPr>
          </a:p>
          <a:p>
            <a:pPr>
              <a:lnSpc>
                <a:spcPct val="100000"/>
              </a:lnSpc>
              <a:spcBef>
                <a:spcPts val="0"/>
              </a:spcBef>
              <a:spcAft>
                <a:spcPts val="600"/>
              </a:spcAft>
              <a:tabLst>
                <a:tab pos="1524000" algn="l"/>
              </a:tabLst>
            </a:pPr>
            <a:r>
              <a:rPr lang="en-US" sz="1400" kern="0" dirty="0" smtClean="0">
                <a:solidFill>
                  <a:schemeClr val="tx1"/>
                </a:solidFill>
                <a:latin typeface="FrutigerNext LT Medium" panose="020B0603040504020204" pitchFamily="34" charset="0"/>
              </a:rPr>
              <a:t>Dubrovnik, Croatia, March 6-9, 2017</a:t>
            </a:r>
          </a:p>
          <a:p>
            <a:pPr>
              <a:lnSpc>
                <a:spcPct val="100000"/>
              </a:lnSpc>
              <a:spcBef>
                <a:spcPts val="0"/>
              </a:spcBef>
              <a:tabLst>
                <a:tab pos="1524000" algn="l"/>
              </a:tabLst>
            </a:pPr>
            <a:r>
              <a:rPr lang="en-US" sz="1400" kern="0" dirty="0" smtClean="0">
                <a:solidFill>
                  <a:schemeClr val="tx1"/>
                </a:solidFill>
                <a:latin typeface="FrutigerNext LT Medium" panose="020B0603040504020204" pitchFamily="34" charset="0"/>
              </a:rPr>
              <a:t>Agenda Item: 	10.1.1									       </a:t>
            </a:r>
          </a:p>
          <a:p>
            <a:pPr>
              <a:lnSpc>
                <a:spcPct val="100000"/>
              </a:lnSpc>
              <a:spcBef>
                <a:spcPts val="0"/>
              </a:spcBef>
              <a:tabLst>
                <a:tab pos="1524000" algn="l"/>
              </a:tabLst>
            </a:pPr>
            <a:r>
              <a:rPr lang="en-US" sz="1400" kern="0" dirty="0" smtClean="0">
                <a:solidFill>
                  <a:schemeClr val="tx1"/>
                </a:solidFill>
                <a:latin typeface="FrutigerNext LT Medium" panose="020B0603040504020204" pitchFamily="34" charset="0"/>
              </a:rPr>
              <a:t>Source: 	Huawei, HiSilicon, Neul</a:t>
            </a:r>
          </a:p>
          <a:p>
            <a:pPr>
              <a:lnSpc>
                <a:spcPct val="100000"/>
              </a:lnSpc>
              <a:spcBef>
                <a:spcPts val="0"/>
              </a:spcBef>
              <a:tabLst>
                <a:tab pos="1524000" algn="l"/>
              </a:tabLst>
            </a:pPr>
            <a:r>
              <a:rPr lang="en-US" sz="1400" kern="0" dirty="0" smtClean="0">
                <a:solidFill>
                  <a:schemeClr val="tx1"/>
                </a:solidFill>
                <a:latin typeface="FrutigerNext LT Medium" panose="020B0603040504020204" pitchFamily="34" charset="0"/>
              </a:rPr>
              <a:t>Document for:	Information</a:t>
            </a:r>
            <a:endParaRPr lang="en-US" sz="1400" kern="0" dirty="0">
              <a:solidFill>
                <a:schemeClr val="tx1"/>
              </a:solidFill>
              <a:latin typeface="FrutigerNext LT Medium" panose="020B0603040504020204" pitchFamily="34" charset="0"/>
            </a:endParaRPr>
          </a:p>
        </p:txBody>
      </p:sp>
    </p:spTree>
    <p:extLst>
      <p:ext uri="{BB962C8B-B14F-4D97-AF65-F5344CB8AC3E}">
        <p14:creationId xmlns:p14="http://schemas.microsoft.com/office/powerpoint/2010/main" val="1791936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608916" y="892097"/>
            <a:ext cx="10977343" cy="5433752"/>
          </a:xfrm>
        </p:spPr>
        <p:txBody>
          <a:bodyPr/>
          <a:lstStyle/>
          <a:p>
            <a:pPr marL="342900" indent="-342900">
              <a:lnSpc>
                <a:spcPct val="100000"/>
              </a:lnSpc>
              <a:spcAft>
                <a:spcPts val="600"/>
              </a:spcAft>
              <a:buFont typeface="Symbol"/>
              <a:buChar char=""/>
            </a:pPr>
            <a:r>
              <a:rPr lang="en-US" altLang="zh-CN" sz="2400" kern="1200" dirty="0" smtClean="0">
                <a:latin typeface="+mj-lt"/>
                <a:ea typeface="Times New Roman"/>
                <a:cs typeface="Times New Roman"/>
              </a:rPr>
              <a:t>Motivation</a:t>
            </a:r>
          </a:p>
          <a:p>
            <a:pPr lvl="1">
              <a:lnSpc>
                <a:spcPct val="100000"/>
              </a:lnSpc>
              <a:spcAft>
                <a:spcPts val="600"/>
              </a:spcAft>
            </a:pPr>
            <a:r>
              <a:rPr lang="en-US" altLang="zh-CN" sz="2100" dirty="0" smtClean="0"/>
              <a:t>NPRACH sequence is [111…1], meaning the false alarm probability performance depends on the pseudo-random frequency hopping distance of NPRACH. This can bound the performance when repetitions are short.</a:t>
            </a:r>
          </a:p>
          <a:p>
            <a:pPr lvl="1">
              <a:lnSpc>
                <a:spcPct val="100000"/>
              </a:lnSpc>
              <a:spcAft>
                <a:spcPts val="600"/>
              </a:spcAft>
            </a:pPr>
            <a:r>
              <a:rPr lang="en-US" altLang="zh-CN" sz="2100" dirty="0" smtClean="0"/>
              <a:t>Rel-13 cyclic prefixes support cell radii of 10 km and 40 km, but some NB-IoT deployments will have good propagation over much longer distances, e.g. over large bodies of open water for ‘smart lakes’</a:t>
            </a:r>
            <a:endParaRPr lang="en-US" altLang="zh-CN" sz="1900" b="0" dirty="0" smtClean="0"/>
          </a:p>
          <a:p>
            <a:pPr marL="342900" indent="-342900">
              <a:lnSpc>
                <a:spcPct val="150000"/>
              </a:lnSpc>
              <a:spcAft>
                <a:spcPts val="600"/>
              </a:spcAft>
              <a:buFont typeface="Symbol"/>
              <a:buChar char=""/>
            </a:pPr>
            <a:r>
              <a:rPr lang="en-US" altLang="zh-CN" sz="2400" kern="1200" dirty="0" smtClean="0">
                <a:latin typeface="+mj-lt"/>
                <a:ea typeface="Times New Roman"/>
                <a:cs typeface="Times New Roman"/>
              </a:rPr>
              <a:t>Proposed objectives</a:t>
            </a:r>
          </a:p>
          <a:p>
            <a:pPr lvl="1">
              <a:lnSpc>
                <a:spcPct val="100000"/>
              </a:lnSpc>
              <a:spcAft>
                <a:spcPts val="600"/>
              </a:spcAft>
            </a:pPr>
            <a:r>
              <a:rPr lang="en-US" altLang="zh-CN" sz="2100" dirty="0" smtClean="0">
                <a:solidFill>
                  <a:srgbClr val="00B050"/>
                </a:solidFill>
              </a:rPr>
              <a:t>Introduce different NPRACH sequences than all-1s [RAN1, RAN2, RAN4]</a:t>
            </a:r>
            <a:endParaRPr lang="en-US" altLang="zh-CN" sz="2100" dirty="0">
              <a:solidFill>
                <a:srgbClr val="00B050"/>
              </a:solidFill>
            </a:endParaRPr>
          </a:p>
          <a:p>
            <a:pPr lvl="1">
              <a:lnSpc>
                <a:spcPct val="100000"/>
              </a:lnSpc>
              <a:spcAft>
                <a:spcPts val="600"/>
              </a:spcAft>
            </a:pPr>
            <a:r>
              <a:rPr lang="en-US" altLang="zh-CN" sz="2100" dirty="0" smtClean="0">
                <a:solidFill>
                  <a:srgbClr val="00B050"/>
                </a:solidFill>
              </a:rPr>
              <a:t>Introduce at least additional cyclic prefixes for NPRACH to support cell radius larger  than 40 km [RAN1, RAN2, RAN4]</a:t>
            </a:r>
            <a:endParaRPr lang="en-US" altLang="zh-CN" sz="2400" kern="1200" dirty="0">
              <a:solidFill>
                <a:srgbClr val="00B050"/>
              </a:solidFill>
              <a:latin typeface="+mj-lt"/>
              <a:ea typeface="Times New Roman"/>
              <a:cs typeface="Times New Roman"/>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NPRACH enhancements</a:t>
            </a:r>
          </a:p>
        </p:txBody>
      </p:sp>
    </p:spTree>
    <p:extLst>
      <p:ext uri="{BB962C8B-B14F-4D97-AF65-F5344CB8AC3E}">
        <p14:creationId xmlns:p14="http://schemas.microsoft.com/office/powerpoint/2010/main" val="38285775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608916" y="892097"/>
            <a:ext cx="10977343" cy="5433752"/>
          </a:xfrm>
        </p:spPr>
        <p:txBody>
          <a:bodyPr/>
          <a:lstStyle/>
          <a:p>
            <a:pPr marL="342900" indent="-342900">
              <a:lnSpc>
                <a:spcPct val="100000"/>
              </a:lnSpc>
              <a:spcAft>
                <a:spcPts val="600"/>
              </a:spcAft>
              <a:buFont typeface="Symbol"/>
              <a:buChar char=""/>
            </a:pPr>
            <a:r>
              <a:rPr lang="en-US" altLang="zh-CN" sz="2400" kern="1200" dirty="0">
                <a:latin typeface="+mj-lt"/>
                <a:ea typeface="Times New Roman"/>
                <a:cs typeface="Times New Roman"/>
              </a:rPr>
              <a:t>Motivation</a:t>
            </a:r>
          </a:p>
          <a:p>
            <a:pPr lvl="1">
              <a:lnSpc>
                <a:spcPct val="100000"/>
              </a:lnSpc>
              <a:spcAft>
                <a:spcPts val="600"/>
              </a:spcAft>
            </a:pPr>
            <a:r>
              <a:rPr lang="en-US" altLang="zh-CN" sz="2100" dirty="0" err="1"/>
              <a:t>QoS</a:t>
            </a:r>
            <a:r>
              <a:rPr lang="en-US" altLang="zh-CN" sz="2100" dirty="0"/>
              <a:t> does not currently provide information relevant to NB-IoT such as latency, coverage enhancement authorization, power consumption need, etc.</a:t>
            </a:r>
          </a:p>
          <a:p>
            <a:pPr lvl="1">
              <a:lnSpc>
                <a:spcPct val="100000"/>
              </a:lnSpc>
              <a:spcAft>
                <a:spcPts val="600"/>
              </a:spcAft>
            </a:pPr>
            <a:r>
              <a:rPr lang="en-US" altLang="zh-CN" sz="2100" dirty="0" smtClean="0"/>
              <a:t>For scheduling the UE, it is beneficial to have eNB knowledge of the services, </a:t>
            </a:r>
            <a:r>
              <a:rPr lang="en-US" altLang="zh-CN" sz="2100" dirty="0" err="1" smtClean="0"/>
              <a:t>QoS</a:t>
            </a:r>
            <a:r>
              <a:rPr lang="en-US" altLang="zh-CN" sz="2100" dirty="0" smtClean="0"/>
              <a:t> requirements, priorities etc. of the UE and its service provider.</a:t>
            </a:r>
            <a:endParaRPr lang="en-US" altLang="zh-CN" sz="1900" dirty="0" smtClean="0"/>
          </a:p>
          <a:p>
            <a:pPr lvl="1">
              <a:lnSpc>
                <a:spcPct val="100000"/>
              </a:lnSpc>
              <a:spcAft>
                <a:spcPts val="600"/>
              </a:spcAft>
            </a:pPr>
            <a:r>
              <a:rPr lang="en-US" altLang="zh-CN" sz="2100" dirty="0" smtClean="0"/>
              <a:t>With this information eNB can adjust its scheduling for a group of UEs according to their subscription or performance, e.g. VIP metering tenant vs. non-VIP tenant</a:t>
            </a:r>
          </a:p>
          <a:p>
            <a:pPr lvl="1">
              <a:lnSpc>
                <a:spcPct val="100000"/>
              </a:lnSpc>
              <a:spcAft>
                <a:spcPts val="600"/>
              </a:spcAft>
            </a:pPr>
            <a:r>
              <a:rPr lang="en-US" altLang="zh-CN" sz="2100" dirty="0" smtClean="0"/>
              <a:t>Multidimensional requirements exchange (coverage authorization, power saving preference, </a:t>
            </a:r>
            <a:r>
              <a:rPr lang="en-US" altLang="zh-CN" sz="2100" dirty="0" err="1" smtClean="0"/>
              <a:t>QoS</a:t>
            </a:r>
            <a:r>
              <a:rPr lang="en-US" altLang="zh-CN" sz="2100" dirty="0" smtClean="0"/>
              <a:t>, …) can enable service-based or tenant-based scheduling</a:t>
            </a:r>
          </a:p>
          <a:p>
            <a:pPr marL="0" lvl="1" indent="0">
              <a:lnSpc>
                <a:spcPct val="100000"/>
              </a:lnSpc>
              <a:spcAft>
                <a:spcPts val="600"/>
              </a:spcAft>
              <a:buNone/>
            </a:pPr>
            <a:r>
              <a:rPr lang="en-US" altLang="zh-CN" sz="2100" dirty="0" smtClean="0"/>
              <a:t> </a:t>
            </a:r>
            <a:r>
              <a:rPr lang="en-US" altLang="zh-CN" sz="2400" b="1" kern="1200" dirty="0">
                <a:latin typeface="+mj-lt"/>
                <a:ea typeface="Times New Roman"/>
                <a:cs typeface="Times New Roman"/>
              </a:rPr>
              <a:t>Proposed solution</a:t>
            </a:r>
          </a:p>
          <a:p>
            <a:pPr lvl="1">
              <a:lnSpc>
                <a:spcPct val="100000"/>
              </a:lnSpc>
              <a:spcAft>
                <a:spcPts val="600"/>
              </a:spcAft>
            </a:pPr>
            <a:r>
              <a:rPr lang="en-US" sz="2100" dirty="0" smtClean="0">
                <a:solidFill>
                  <a:srgbClr val="00B050"/>
                </a:solidFill>
              </a:rPr>
              <a:t>Define </a:t>
            </a:r>
            <a:r>
              <a:rPr lang="en-US" sz="2100" dirty="0" smtClean="0">
                <a:solidFill>
                  <a:srgbClr val="00B050"/>
                </a:solidFill>
              </a:rPr>
              <a:t>IE(s) </a:t>
            </a:r>
            <a:r>
              <a:rPr lang="en-US" sz="2100" dirty="0" smtClean="0">
                <a:solidFill>
                  <a:srgbClr val="00B050"/>
                </a:solidFill>
              </a:rPr>
              <a:t>carried on S1 interface to transfer from MME to eNB </a:t>
            </a:r>
            <a:r>
              <a:rPr lang="en-US" sz="2100" dirty="0">
                <a:solidFill>
                  <a:srgbClr val="00B050"/>
                </a:solidFill>
              </a:rPr>
              <a:t>at least the UE characteristics related to: coverage enhancement authorization, power saving preference(s), and NB-IoT specific </a:t>
            </a:r>
            <a:r>
              <a:rPr lang="en-US" sz="2100" dirty="0" err="1">
                <a:solidFill>
                  <a:srgbClr val="00B050"/>
                </a:solidFill>
              </a:rPr>
              <a:t>QoS</a:t>
            </a:r>
            <a:r>
              <a:rPr lang="en-US" sz="2100" dirty="0">
                <a:solidFill>
                  <a:srgbClr val="00B050"/>
                </a:solidFill>
              </a:rPr>
              <a:t> requirement(s) [RAN3]</a:t>
            </a:r>
          </a:p>
          <a:p>
            <a:pPr lvl="1">
              <a:lnSpc>
                <a:spcPct val="100000"/>
              </a:lnSpc>
              <a:spcAft>
                <a:spcPts val="600"/>
              </a:spcAft>
            </a:pPr>
            <a:r>
              <a:rPr lang="en-US" sz="2100" dirty="0" smtClean="0">
                <a:solidFill>
                  <a:srgbClr val="00B050"/>
                </a:solidFill>
              </a:rPr>
              <a:t>See annex for an example of using a new SPID definition</a:t>
            </a:r>
            <a:endParaRPr lang="en-US" sz="2100" dirty="0">
              <a:solidFill>
                <a:srgbClr val="00B050"/>
              </a:solidFill>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err="1" smtClean="0"/>
              <a:t>QoS</a:t>
            </a:r>
            <a:r>
              <a:rPr lang="en-US" altLang="zh-CN" sz="3600" dirty="0" smtClean="0"/>
              <a:t> enhancements</a:t>
            </a:r>
          </a:p>
        </p:txBody>
      </p:sp>
    </p:spTree>
    <p:extLst>
      <p:ext uri="{BB962C8B-B14F-4D97-AF65-F5344CB8AC3E}">
        <p14:creationId xmlns:p14="http://schemas.microsoft.com/office/powerpoint/2010/main" val="208293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608917" y="1112630"/>
            <a:ext cx="10977343" cy="4873911"/>
          </a:xfrm>
        </p:spPr>
        <p:txBody>
          <a:bodyPr/>
          <a:lstStyle/>
          <a:p>
            <a:pPr marL="342900" indent="-342900">
              <a:lnSpc>
                <a:spcPct val="100000"/>
              </a:lnSpc>
              <a:spcAft>
                <a:spcPts val="600"/>
              </a:spcAft>
              <a:buFont typeface="Symbol"/>
              <a:buChar char=""/>
            </a:pPr>
            <a:r>
              <a:rPr lang="en-US" altLang="zh-CN" sz="2400" kern="1200" dirty="0">
                <a:latin typeface="+mj-lt"/>
                <a:ea typeface="Times New Roman"/>
                <a:cs typeface="Times New Roman"/>
              </a:rPr>
              <a:t>Motivation</a:t>
            </a:r>
          </a:p>
          <a:p>
            <a:pPr lvl="1">
              <a:lnSpc>
                <a:spcPct val="100000"/>
              </a:lnSpc>
              <a:spcAft>
                <a:spcPts val="600"/>
              </a:spcAft>
            </a:pPr>
            <a:r>
              <a:rPr lang="en-US" altLang="zh-CN" sz="2100" dirty="0"/>
              <a:t>To send even the smallest messages, NB-IoT has to complete the </a:t>
            </a:r>
            <a:r>
              <a:rPr lang="en-US" altLang="zh-CN" sz="2100" dirty="0" smtClean="0"/>
              <a:t>RACH procedure</a:t>
            </a:r>
            <a:endParaRPr lang="en-US" altLang="zh-CN" sz="2100" dirty="0"/>
          </a:p>
          <a:p>
            <a:pPr lvl="2">
              <a:lnSpc>
                <a:spcPct val="100000"/>
              </a:lnSpc>
              <a:spcAft>
                <a:spcPts val="600"/>
              </a:spcAft>
            </a:pPr>
            <a:r>
              <a:rPr lang="en-US" altLang="zh-CN" sz="1900" dirty="0"/>
              <a:t>Exchanges several messages with </a:t>
            </a:r>
            <a:r>
              <a:rPr lang="en-US" altLang="zh-CN" sz="1900" dirty="0" smtClean="0"/>
              <a:t>eNB </a:t>
            </a:r>
            <a:r>
              <a:rPr lang="en-US" altLang="zh-CN" sz="1900" dirty="0"/>
              <a:t>unrelated to the size of the pending data, using UL and DL resources, and UE power </a:t>
            </a:r>
            <a:r>
              <a:rPr lang="en-US" altLang="zh-CN" sz="1900" dirty="0" smtClean="0"/>
              <a:t>consumption</a:t>
            </a:r>
          </a:p>
          <a:p>
            <a:pPr lvl="1">
              <a:lnSpc>
                <a:spcPct val="100000"/>
              </a:lnSpc>
              <a:spcAft>
                <a:spcPts val="600"/>
              </a:spcAft>
            </a:pPr>
            <a:r>
              <a:rPr lang="en-US" altLang="zh-CN" sz="2100" dirty="0" smtClean="0"/>
              <a:t>Data Volume Indicator (DVI) is carried in Msg3, or UE must wait for UL grant, taking time and power. LTE has dedicated SR in the physical layer for this reason.</a:t>
            </a:r>
            <a:endParaRPr lang="en-US" altLang="zh-CN" sz="2100" b="0" dirty="0" smtClean="0"/>
          </a:p>
          <a:p>
            <a:pPr marL="342900" indent="-342900">
              <a:lnSpc>
                <a:spcPct val="150000"/>
              </a:lnSpc>
              <a:spcAft>
                <a:spcPts val="600"/>
              </a:spcAft>
              <a:buFont typeface="Symbol"/>
              <a:buChar char=""/>
            </a:pPr>
            <a:r>
              <a:rPr lang="en-US" altLang="zh-CN" sz="2400" kern="1200" dirty="0">
                <a:latin typeface="+mj-lt"/>
                <a:ea typeface="Times New Roman"/>
                <a:cs typeface="Times New Roman"/>
              </a:rPr>
              <a:t>Proposed </a:t>
            </a:r>
            <a:r>
              <a:rPr lang="en-US" altLang="zh-CN" sz="2400" kern="1200" dirty="0" smtClean="0">
                <a:latin typeface="+mj-lt"/>
                <a:ea typeface="Times New Roman"/>
                <a:cs typeface="Times New Roman"/>
              </a:rPr>
              <a:t>objectives</a:t>
            </a:r>
            <a:endParaRPr lang="en-US" altLang="zh-CN" sz="2400" kern="1200" dirty="0">
              <a:latin typeface="+mj-lt"/>
              <a:ea typeface="Times New Roman"/>
              <a:cs typeface="Times New Roman"/>
            </a:endParaRPr>
          </a:p>
          <a:p>
            <a:pPr lvl="1">
              <a:lnSpc>
                <a:spcPct val="100000"/>
              </a:lnSpc>
              <a:spcAft>
                <a:spcPts val="600"/>
              </a:spcAft>
            </a:pPr>
            <a:r>
              <a:rPr lang="en-GB" sz="2100" dirty="0">
                <a:solidFill>
                  <a:srgbClr val="00B050"/>
                </a:solidFill>
              </a:rPr>
              <a:t>Support DL/UL data transmission during the Random Access procedure after Msg1, and before </a:t>
            </a:r>
            <a:r>
              <a:rPr lang="en-GB" sz="2100" dirty="0" smtClean="0">
                <a:solidFill>
                  <a:srgbClr val="00B050"/>
                </a:solidFill>
              </a:rPr>
              <a:t>Msg5</a:t>
            </a:r>
            <a:r>
              <a:rPr lang="en-GB" sz="2100" dirty="0">
                <a:solidFill>
                  <a:srgbClr val="00B050"/>
                </a:solidFill>
              </a:rPr>
              <a:t> </a:t>
            </a:r>
            <a:r>
              <a:rPr lang="en-GB" sz="2100" dirty="0" smtClean="0">
                <a:solidFill>
                  <a:srgbClr val="00B050"/>
                </a:solidFill>
              </a:rPr>
              <a:t>[RAN2, RAN1]</a:t>
            </a:r>
          </a:p>
          <a:p>
            <a:pPr lvl="2">
              <a:lnSpc>
                <a:spcPct val="100000"/>
              </a:lnSpc>
              <a:spcAft>
                <a:spcPts val="600"/>
              </a:spcAft>
            </a:pPr>
            <a:r>
              <a:rPr lang="en-GB" sz="2000" dirty="0" smtClean="0">
                <a:solidFill>
                  <a:srgbClr val="00B050"/>
                </a:solidFill>
              </a:rPr>
              <a:t>E.g. </a:t>
            </a:r>
            <a:r>
              <a:rPr lang="en-GB" sz="2000" dirty="0">
                <a:solidFill>
                  <a:srgbClr val="00B050"/>
                </a:solidFill>
              </a:rPr>
              <a:t>UL in </a:t>
            </a:r>
            <a:r>
              <a:rPr lang="en-GB" sz="2000" dirty="0" smtClean="0">
                <a:solidFill>
                  <a:srgbClr val="00B050"/>
                </a:solidFill>
              </a:rPr>
              <a:t>Msg3 </a:t>
            </a:r>
            <a:r>
              <a:rPr lang="en-GB" sz="2000" dirty="0">
                <a:solidFill>
                  <a:srgbClr val="00B050"/>
                </a:solidFill>
              </a:rPr>
              <a:t>and/or DL in </a:t>
            </a:r>
            <a:r>
              <a:rPr lang="en-GB" sz="2000" dirty="0" smtClean="0">
                <a:solidFill>
                  <a:srgbClr val="00B050"/>
                </a:solidFill>
              </a:rPr>
              <a:t>Msg4</a:t>
            </a:r>
            <a:r>
              <a:rPr lang="en-GB" sz="1900" dirty="0" smtClean="0">
                <a:solidFill>
                  <a:srgbClr val="00B050"/>
                </a:solidFill>
              </a:rPr>
              <a:t> </a:t>
            </a:r>
          </a:p>
          <a:p>
            <a:pPr lvl="1">
              <a:lnSpc>
                <a:spcPct val="100000"/>
              </a:lnSpc>
              <a:spcAft>
                <a:spcPts val="600"/>
              </a:spcAft>
            </a:pPr>
            <a:r>
              <a:rPr lang="en-GB" sz="2100" dirty="0">
                <a:solidFill>
                  <a:srgbClr val="00B050"/>
                </a:solidFill>
              </a:rPr>
              <a:t>Support for dedicated SR [RAN1, RAN2</a:t>
            </a:r>
            <a:r>
              <a:rPr lang="en-GB" sz="2100" dirty="0" smtClean="0">
                <a:solidFill>
                  <a:srgbClr val="00B050"/>
                </a:solidFill>
              </a:rPr>
              <a:t>]</a:t>
            </a:r>
            <a:endParaRPr lang="en-US" altLang="zh-CN" sz="2100" dirty="0">
              <a:solidFill>
                <a:srgbClr val="00B050"/>
              </a:solidFill>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More efficient small message transfer</a:t>
            </a:r>
          </a:p>
        </p:txBody>
      </p:sp>
    </p:spTree>
    <p:extLst>
      <p:ext uri="{BB962C8B-B14F-4D97-AF65-F5344CB8AC3E}">
        <p14:creationId xmlns:p14="http://schemas.microsoft.com/office/powerpoint/2010/main" val="2792333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49706" y="892097"/>
            <a:ext cx="11136554" cy="5433752"/>
          </a:xfrm>
        </p:spPr>
        <p:txBody>
          <a:bodyPr/>
          <a:lstStyle/>
          <a:p>
            <a:pPr marL="342900" indent="-342900">
              <a:lnSpc>
                <a:spcPct val="100000"/>
              </a:lnSpc>
              <a:spcAft>
                <a:spcPts val="600"/>
              </a:spcAft>
              <a:buFont typeface="Symbol"/>
              <a:buChar char=""/>
            </a:pPr>
            <a:r>
              <a:rPr lang="en-US" altLang="zh-CN" sz="2400" kern="1200" dirty="0">
                <a:latin typeface="+mj-lt"/>
                <a:ea typeface="Times New Roman"/>
                <a:cs typeface="Times New Roman"/>
              </a:rPr>
              <a:t>Motivation</a:t>
            </a:r>
          </a:p>
          <a:p>
            <a:pPr lvl="1">
              <a:lnSpc>
                <a:spcPct val="100000"/>
              </a:lnSpc>
              <a:spcAft>
                <a:spcPts val="600"/>
              </a:spcAft>
            </a:pPr>
            <a:r>
              <a:rPr lang="en-US" altLang="zh-CN" sz="2100" dirty="0" smtClean="0"/>
              <a:t>Benefits of UTDOA are well understood in terms of low UE complexity, no UE measurement effort, no UL reporting of measurements, and sophisticated network-side estimation algorithms</a:t>
            </a:r>
          </a:p>
          <a:p>
            <a:pPr lvl="1">
              <a:lnSpc>
                <a:spcPct val="100000"/>
              </a:lnSpc>
              <a:spcAft>
                <a:spcPts val="600"/>
              </a:spcAft>
            </a:pPr>
            <a:r>
              <a:rPr lang="en-US" altLang="zh-CN" sz="2100" b="0" dirty="0" smtClean="0"/>
              <a:t>Not introduced in Rel-14 due to artificial restriction to legacy physical signals, but solutions based on updated designs were also discussed showing their advantages</a:t>
            </a:r>
          </a:p>
          <a:p>
            <a:pPr lvl="1">
              <a:lnSpc>
                <a:spcPct val="100000"/>
              </a:lnSpc>
              <a:spcAft>
                <a:spcPts val="600"/>
              </a:spcAft>
            </a:pPr>
            <a:r>
              <a:rPr lang="en-US" altLang="zh-CN" sz="2100" dirty="0" smtClean="0"/>
              <a:t>Standardized interfaces are beneficial to allow network nodes to be provided by different vendors</a:t>
            </a:r>
            <a:endParaRPr lang="en-US" altLang="zh-CN" sz="2100" b="0" dirty="0" smtClean="0"/>
          </a:p>
          <a:p>
            <a:pPr marL="342900" indent="-342900">
              <a:lnSpc>
                <a:spcPct val="150000"/>
              </a:lnSpc>
              <a:spcAft>
                <a:spcPts val="600"/>
              </a:spcAft>
              <a:buFont typeface="Symbol"/>
              <a:buChar char=""/>
            </a:pPr>
            <a:r>
              <a:rPr lang="en-US" altLang="zh-CN" sz="2400" kern="1200" dirty="0" smtClean="0">
                <a:latin typeface="+mj-lt"/>
                <a:ea typeface="Times New Roman"/>
                <a:cs typeface="Times New Roman"/>
              </a:rPr>
              <a:t>Proposed solution</a:t>
            </a:r>
          </a:p>
          <a:p>
            <a:pPr lvl="1">
              <a:lnSpc>
                <a:spcPct val="100000"/>
              </a:lnSpc>
              <a:spcAft>
                <a:spcPts val="600"/>
              </a:spcAft>
            </a:pPr>
            <a:r>
              <a:rPr lang="en-US" sz="2100" dirty="0" smtClean="0">
                <a:solidFill>
                  <a:srgbClr val="00B050"/>
                </a:solidFill>
              </a:rPr>
              <a:t>Narrowband UTDOA positioning [RAN1,2,3,4]</a:t>
            </a:r>
          </a:p>
          <a:p>
            <a:pPr lvl="2">
              <a:lnSpc>
                <a:spcPct val="100000"/>
              </a:lnSpc>
              <a:spcAft>
                <a:spcPts val="600"/>
              </a:spcAft>
            </a:pPr>
            <a:r>
              <a:rPr lang="en-US" sz="1900" dirty="0" smtClean="0">
                <a:solidFill>
                  <a:srgbClr val="00B050"/>
                </a:solidFill>
              </a:rPr>
              <a:t>Using an existing, new, or updated UL NB-IoT signal</a:t>
            </a:r>
          </a:p>
          <a:p>
            <a:pPr lvl="2">
              <a:lnSpc>
                <a:spcPct val="100000"/>
              </a:lnSpc>
              <a:spcAft>
                <a:spcPts val="600"/>
              </a:spcAft>
            </a:pPr>
            <a:r>
              <a:rPr lang="en-US" sz="1900" dirty="0" smtClean="0">
                <a:solidFill>
                  <a:srgbClr val="00B050"/>
                </a:solidFill>
              </a:rPr>
              <a:t>Frequency hopping of the signal can also be considered</a:t>
            </a:r>
            <a:endParaRPr lang="en-US" sz="1900" dirty="0">
              <a:solidFill>
                <a:srgbClr val="00B050"/>
              </a:solidFill>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UTDOA</a:t>
            </a:r>
          </a:p>
        </p:txBody>
      </p:sp>
    </p:spTree>
    <p:extLst>
      <p:ext uri="{BB962C8B-B14F-4D97-AF65-F5344CB8AC3E}">
        <p14:creationId xmlns:p14="http://schemas.microsoft.com/office/powerpoint/2010/main" val="8959412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49706" y="892097"/>
            <a:ext cx="11136554" cy="5433752"/>
          </a:xfrm>
        </p:spPr>
        <p:txBody>
          <a:bodyPr/>
          <a:lstStyle/>
          <a:p>
            <a:pPr marL="342900" indent="-342900">
              <a:lnSpc>
                <a:spcPct val="100000"/>
              </a:lnSpc>
              <a:spcAft>
                <a:spcPts val="600"/>
              </a:spcAft>
              <a:buFont typeface="Symbol"/>
              <a:buChar char=""/>
            </a:pPr>
            <a:r>
              <a:rPr lang="en-US" altLang="zh-CN" sz="2400" kern="1200" dirty="0">
                <a:latin typeface="+mj-lt"/>
                <a:ea typeface="Times New Roman"/>
                <a:cs typeface="Times New Roman"/>
              </a:rPr>
              <a:t>Motivation</a:t>
            </a:r>
          </a:p>
          <a:p>
            <a:pPr lvl="1">
              <a:lnSpc>
                <a:spcPct val="100000"/>
              </a:lnSpc>
              <a:spcAft>
                <a:spcPts val="600"/>
              </a:spcAft>
            </a:pPr>
            <a:r>
              <a:rPr lang="en-US" altLang="zh-CN" sz="2100" dirty="0" smtClean="0"/>
              <a:t>Rel-13 RRC re-configures a UE from anchor to non-anchor carrier once. To change the non-anchor, UE must be dropped and re-access the cell. This was simple in PHY and expeditious for Rel-13 timeline.</a:t>
            </a:r>
          </a:p>
          <a:p>
            <a:pPr lvl="1">
              <a:lnSpc>
                <a:spcPct val="100000"/>
              </a:lnSpc>
              <a:spcAft>
                <a:spcPts val="600"/>
              </a:spcAft>
            </a:pPr>
            <a:r>
              <a:rPr lang="en-US" altLang="zh-CN" sz="2100" b="0" dirty="0" smtClean="0"/>
              <a:t>eNB typically has multiple non-anchor </a:t>
            </a:r>
            <a:r>
              <a:rPr lang="en-US" altLang="zh-CN" sz="2100" dirty="0" smtClean="0"/>
              <a:t>carriers (variable capacity provision, SC-PTM, Rel-14 paging/RAR), but s</a:t>
            </a:r>
            <a:r>
              <a:rPr lang="en-US" altLang="zh-CN" sz="2100" b="0" dirty="0" smtClean="0"/>
              <a:t>cheduler cannot take advantage of dynamically available  resources</a:t>
            </a:r>
          </a:p>
          <a:p>
            <a:pPr marL="342900" indent="-342900">
              <a:lnSpc>
                <a:spcPct val="150000"/>
              </a:lnSpc>
              <a:spcAft>
                <a:spcPts val="600"/>
              </a:spcAft>
              <a:buFont typeface="Symbol"/>
              <a:buChar char=""/>
            </a:pPr>
            <a:r>
              <a:rPr lang="en-US" altLang="zh-CN" sz="2400" kern="1200" dirty="0" smtClean="0">
                <a:latin typeface="+mj-lt"/>
                <a:ea typeface="Times New Roman"/>
                <a:cs typeface="Times New Roman"/>
              </a:rPr>
              <a:t>Proposed solution</a:t>
            </a:r>
          </a:p>
          <a:p>
            <a:pPr lvl="1">
              <a:lnSpc>
                <a:spcPct val="100000"/>
              </a:lnSpc>
              <a:spcAft>
                <a:spcPts val="600"/>
              </a:spcAft>
            </a:pPr>
            <a:r>
              <a:rPr lang="en-US" sz="2100" dirty="0">
                <a:solidFill>
                  <a:srgbClr val="00B050"/>
                </a:solidFill>
              </a:rPr>
              <a:t>Cross-carrier scheduling from anchor to non-anchor and non-anchor to non-anchor [</a:t>
            </a:r>
            <a:r>
              <a:rPr lang="en-US" sz="2100" dirty="0" smtClean="0">
                <a:solidFill>
                  <a:srgbClr val="00B050"/>
                </a:solidFill>
              </a:rPr>
              <a:t>RAN1, RAN2]</a:t>
            </a:r>
            <a:endParaRPr lang="en-US" sz="2100" dirty="0">
              <a:solidFill>
                <a:srgbClr val="00B050"/>
              </a:solidFill>
            </a:endParaRPr>
          </a:p>
          <a:p>
            <a:pPr lvl="1">
              <a:lnSpc>
                <a:spcPct val="100000"/>
              </a:lnSpc>
              <a:spcAft>
                <a:spcPts val="600"/>
              </a:spcAft>
            </a:pPr>
            <a:r>
              <a:rPr lang="en-US" sz="2100" dirty="0" smtClean="0">
                <a:solidFill>
                  <a:srgbClr val="00B050"/>
                </a:solidFill>
              </a:rPr>
              <a:t>Necessary </a:t>
            </a:r>
            <a:r>
              <a:rPr lang="en-US" sz="2100" dirty="0">
                <a:solidFill>
                  <a:srgbClr val="00B050"/>
                </a:solidFill>
              </a:rPr>
              <a:t>physical control </a:t>
            </a:r>
            <a:r>
              <a:rPr lang="en-US" sz="2100" dirty="0" err="1">
                <a:solidFill>
                  <a:srgbClr val="00B050"/>
                </a:solidFill>
              </a:rPr>
              <a:t>signalling</a:t>
            </a:r>
            <a:r>
              <a:rPr lang="en-US" sz="2100" dirty="0">
                <a:solidFill>
                  <a:srgbClr val="00B050"/>
                </a:solidFill>
              </a:rPr>
              <a:t>, and monitoring, transmission, and re-transmission </a:t>
            </a:r>
            <a:r>
              <a:rPr lang="en-US" sz="2100" dirty="0" smtClean="0">
                <a:solidFill>
                  <a:srgbClr val="00B050"/>
                </a:solidFill>
              </a:rPr>
              <a:t>procedures </a:t>
            </a:r>
            <a:r>
              <a:rPr lang="en-US" sz="2100" dirty="0">
                <a:solidFill>
                  <a:srgbClr val="00B050"/>
                </a:solidFill>
              </a:rPr>
              <a:t>[</a:t>
            </a:r>
            <a:r>
              <a:rPr lang="en-US" sz="2100" dirty="0" smtClean="0">
                <a:solidFill>
                  <a:srgbClr val="00B050"/>
                </a:solidFill>
              </a:rPr>
              <a:t>RAN1, RAN2]</a:t>
            </a:r>
            <a:endParaRPr lang="en-US" sz="2100" dirty="0">
              <a:solidFill>
                <a:srgbClr val="00B050"/>
              </a:solidFill>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Cross-carrier scheduling</a:t>
            </a:r>
          </a:p>
        </p:txBody>
      </p:sp>
    </p:spTree>
    <p:extLst>
      <p:ext uri="{BB962C8B-B14F-4D97-AF65-F5344CB8AC3E}">
        <p14:creationId xmlns:p14="http://schemas.microsoft.com/office/powerpoint/2010/main" val="8165532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9697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Annex – Example Subscriber Profile ID extension</a:t>
            </a:r>
            <a:endParaRPr lang="en-GB"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2830691970"/>
              </p:ext>
            </p:extLst>
          </p:nvPr>
        </p:nvGraphicFramePr>
        <p:xfrm>
          <a:off x="1804736" y="1196977"/>
          <a:ext cx="9384631" cy="3148230"/>
        </p:xfrm>
        <a:graphic>
          <a:graphicData uri="http://schemas.openxmlformats.org/drawingml/2006/table">
            <a:tbl>
              <a:tblPr firstRow="1" firstCol="1" bandRow="1">
                <a:tableStyleId>{5C22544A-7EE6-4342-B048-85BDC9FD1C3A}</a:tableStyleId>
              </a:tblPr>
              <a:tblGrid>
                <a:gridCol w="2561039"/>
                <a:gridCol w="1140189"/>
                <a:gridCol w="859527"/>
                <a:gridCol w="1806761"/>
                <a:gridCol w="3017115"/>
              </a:tblGrid>
              <a:tr h="674635">
                <a:tc>
                  <a:txBody>
                    <a:bodyPr/>
                    <a:lstStyle/>
                    <a:p>
                      <a:pPr algn="just">
                        <a:spcAft>
                          <a:spcPts val="0"/>
                        </a:spcAft>
                      </a:pPr>
                      <a:r>
                        <a:rPr lang="en-GB" sz="1400" dirty="0">
                          <a:solidFill>
                            <a:schemeClr val="tx1"/>
                          </a:solidFill>
                          <a:effectLst/>
                        </a:rPr>
                        <a:t>IE/Group Name</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dirty="0">
                          <a:solidFill>
                            <a:schemeClr val="tx1"/>
                          </a:solidFill>
                          <a:effectLst/>
                        </a:rPr>
                        <a:t>Presence</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dirty="0">
                          <a:solidFill>
                            <a:schemeClr val="tx1"/>
                          </a:solidFill>
                          <a:effectLst/>
                        </a:rPr>
                        <a:t>Range</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l">
                        <a:spcAft>
                          <a:spcPts val="0"/>
                        </a:spcAft>
                      </a:pPr>
                      <a:r>
                        <a:rPr lang="en-GB" sz="1400" dirty="0">
                          <a:solidFill>
                            <a:schemeClr val="tx1"/>
                          </a:solidFill>
                          <a:effectLst/>
                        </a:rPr>
                        <a:t>IE type and reference</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dirty="0">
                          <a:solidFill>
                            <a:schemeClr val="tx1"/>
                          </a:solidFill>
                          <a:effectLst/>
                        </a:rPr>
                        <a:t>Semantics description</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r>
              <a:tr h="440408">
                <a:tc>
                  <a:txBody>
                    <a:bodyPr/>
                    <a:lstStyle/>
                    <a:p>
                      <a:pPr algn="just">
                        <a:spcAft>
                          <a:spcPts val="0"/>
                        </a:spcAft>
                      </a:pPr>
                      <a:r>
                        <a:rPr lang="en-GB" sz="1400" dirty="0">
                          <a:solidFill>
                            <a:schemeClr val="tx1"/>
                          </a:solidFill>
                          <a:effectLst/>
                        </a:rPr>
                        <a:t>Subscriber profile ID for </a:t>
                      </a:r>
                      <a:r>
                        <a:rPr lang="en-GB" sz="1400" dirty="0" smtClean="0">
                          <a:solidFill>
                            <a:schemeClr val="tx1"/>
                          </a:solidFill>
                          <a:effectLst/>
                        </a:rPr>
                        <a:t>NB</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dirty="0">
                          <a:effectLst/>
                        </a:rPr>
                        <a:t> </a:t>
                      </a:r>
                      <a:endParaRPr lang="en-GB" sz="1400" dirty="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 </a:t>
                      </a:r>
                      <a:endParaRPr lang="en-GB" sz="140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 INTEGER (1..256)</a:t>
                      </a:r>
                      <a:endParaRPr lang="en-GB" sz="140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 </a:t>
                      </a:r>
                      <a:endParaRPr lang="en-GB" sz="1400">
                        <a:effectLst/>
                        <a:latin typeface="Calibri" panose="020F0502020204030204" pitchFamily="34" charset="0"/>
                        <a:ea typeface="Calibri" panose="020F0502020204030204" pitchFamily="34" charset="0"/>
                      </a:endParaRPr>
                    </a:p>
                  </a:txBody>
                  <a:tcPr marL="68580" marR="68580" marT="9525" marB="0"/>
                </a:tc>
              </a:tr>
              <a:tr h="643002">
                <a:tc>
                  <a:txBody>
                    <a:bodyPr/>
                    <a:lstStyle/>
                    <a:p>
                      <a:pPr algn="just">
                        <a:spcAft>
                          <a:spcPts val="0"/>
                        </a:spcAft>
                      </a:pPr>
                      <a:r>
                        <a:rPr lang="en-GB" sz="1400" dirty="0">
                          <a:solidFill>
                            <a:schemeClr val="tx1"/>
                          </a:solidFill>
                          <a:effectLst/>
                        </a:rPr>
                        <a:t>&gt; Coverage enhancement authentication</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M</a:t>
                      </a:r>
                      <a:endParaRPr lang="en-GB" sz="140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dirty="0">
                          <a:effectLst/>
                        </a:rPr>
                        <a:t> </a:t>
                      </a:r>
                      <a:endParaRPr lang="en-GB" sz="1400" dirty="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dirty="0">
                          <a:effectLst/>
                        </a:rPr>
                        <a:t>{ON or OFF}</a:t>
                      </a:r>
                      <a:endParaRPr lang="en-GB" sz="1400" dirty="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Indicate whether allow to use coverage enhancement. </a:t>
                      </a:r>
                      <a:endParaRPr lang="en-GB" sz="1400">
                        <a:effectLst/>
                        <a:latin typeface="Calibri" panose="020F0502020204030204" pitchFamily="34" charset="0"/>
                        <a:ea typeface="Calibri" panose="020F0502020204030204" pitchFamily="34" charset="0"/>
                      </a:endParaRPr>
                    </a:p>
                  </a:txBody>
                  <a:tcPr marL="68580" marR="68580" marT="9525" marB="0"/>
                </a:tc>
              </a:tr>
              <a:tr h="951571">
                <a:tc>
                  <a:txBody>
                    <a:bodyPr/>
                    <a:lstStyle/>
                    <a:p>
                      <a:pPr algn="just">
                        <a:spcAft>
                          <a:spcPts val="0"/>
                        </a:spcAft>
                      </a:pPr>
                      <a:r>
                        <a:rPr lang="en-GB" sz="1400" dirty="0">
                          <a:solidFill>
                            <a:schemeClr val="tx1"/>
                          </a:solidFill>
                          <a:effectLst/>
                        </a:rPr>
                        <a:t>&gt; power preference </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M</a:t>
                      </a:r>
                      <a:endParaRPr lang="en-GB" sz="140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 </a:t>
                      </a:r>
                      <a:endParaRPr lang="en-GB" sz="140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US" sz="1400" dirty="0">
                          <a:effectLst/>
                        </a:rPr>
                        <a:t>ENUMERATED         {normal, </a:t>
                      </a:r>
                      <a:r>
                        <a:rPr lang="en-US" sz="1400" dirty="0" err="1">
                          <a:effectLst/>
                        </a:rPr>
                        <a:t>lowPowerConsumption</a:t>
                      </a:r>
                      <a:r>
                        <a:rPr lang="en-US" sz="1400" dirty="0">
                          <a:effectLst/>
                        </a:rPr>
                        <a:t>, XX,XX}</a:t>
                      </a:r>
                      <a:endParaRPr lang="en-GB" sz="1400" dirty="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Indicate the power saving preference</a:t>
                      </a:r>
                      <a:endParaRPr lang="en-GB" sz="1400">
                        <a:effectLst/>
                        <a:latin typeface="Calibri" panose="020F0502020204030204" pitchFamily="34" charset="0"/>
                        <a:ea typeface="Calibri" panose="020F0502020204030204" pitchFamily="34" charset="0"/>
                      </a:endParaRPr>
                    </a:p>
                  </a:txBody>
                  <a:tcPr marL="68580" marR="68580" marT="9525" marB="0"/>
                </a:tc>
              </a:tr>
              <a:tr h="438614">
                <a:tc>
                  <a:txBody>
                    <a:bodyPr/>
                    <a:lstStyle/>
                    <a:p>
                      <a:pPr algn="just">
                        <a:spcAft>
                          <a:spcPts val="0"/>
                        </a:spcAft>
                      </a:pPr>
                      <a:r>
                        <a:rPr lang="en-GB" sz="1400" dirty="0">
                          <a:solidFill>
                            <a:schemeClr val="tx1"/>
                          </a:solidFill>
                          <a:effectLst/>
                        </a:rPr>
                        <a:t>&gt; NB </a:t>
                      </a:r>
                      <a:r>
                        <a:rPr lang="en-GB" sz="1400" dirty="0" err="1">
                          <a:solidFill>
                            <a:schemeClr val="tx1"/>
                          </a:solidFill>
                          <a:effectLst/>
                        </a:rPr>
                        <a:t>QoS</a:t>
                      </a:r>
                      <a:r>
                        <a:rPr lang="en-GB" sz="1400" dirty="0">
                          <a:solidFill>
                            <a:schemeClr val="tx1"/>
                          </a:solidFill>
                          <a:effectLst/>
                        </a:rPr>
                        <a:t> Information</a:t>
                      </a:r>
                      <a:endParaRPr lang="en-GB" sz="1400" dirty="0">
                        <a:solidFill>
                          <a:schemeClr val="tx1"/>
                        </a:solidFill>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O</a:t>
                      </a:r>
                      <a:endParaRPr lang="en-GB" sz="1400">
                        <a:effectLst/>
                        <a:latin typeface="Calibri" panose="020F0502020204030204" pitchFamily="34" charset="0"/>
                        <a:ea typeface="Calibri" panose="020F0502020204030204" pitchFamily="34" charset="0"/>
                      </a:endParaRPr>
                    </a:p>
                  </a:txBody>
                  <a:tcPr marL="68580" marR="68580" marT="9525" marB="0"/>
                </a:tc>
                <a:tc>
                  <a:txBody>
                    <a:bodyPr/>
                    <a:lstStyle/>
                    <a:p>
                      <a:pPr algn="just">
                        <a:spcAft>
                          <a:spcPts val="0"/>
                        </a:spcAft>
                      </a:pPr>
                      <a:r>
                        <a:rPr lang="en-GB" sz="1400">
                          <a:effectLst/>
                        </a:rPr>
                        <a:t> </a:t>
                      </a:r>
                      <a:endParaRPr lang="en-GB" sz="1400">
                        <a:effectLst/>
                        <a:latin typeface="Calibri" panose="020F0502020204030204" pitchFamily="34" charset="0"/>
                        <a:ea typeface="Calibri" panose="020F0502020204030204" pitchFamily="34" charset="0"/>
                      </a:endParaRPr>
                    </a:p>
                  </a:txBody>
                  <a:tcPr marL="68580" marR="68580" marT="9525" marB="0"/>
                </a:tc>
                <a:tc>
                  <a:txBody>
                    <a:bodyPr/>
                    <a:lstStyle/>
                    <a:p>
                      <a:endParaRPr lang="en-GB" sz="1200" dirty="0">
                        <a:effectLst/>
                        <a:latin typeface="Times New Roman" panose="02020603050405020304" pitchFamily="18" charset="0"/>
                      </a:endParaRPr>
                    </a:p>
                  </a:txBody>
                  <a:tcPr marL="68580" marR="68580" marT="9525" marB="0"/>
                </a:tc>
                <a:tc>
                  <a:txBody>
                    <a:bodyPr/>
                    <a:lstStyle/>
                    <a:p>
                      <a:pPr algn="just">
                        <a:spcAft>
                          <a:spcPts val="0"/>
                        </a:spcAft>
                      </a:pPr>
                      <a:r>
                        <a:rPr lang="en-GB" sz="1400" dirty="0">
                          <a:effectLst/>
                        </a:rPr>
                        <a:t>Indicate the </a:t>
                      </a:r>
                      <a:r>
                        <a:rPr lang="en-GB" sz="1400" dirty="0" err="1">
                          <a:effectLst/>
                        </a:rPr>
                        <a:t>QoS</a:t>
                      </a:r>
                      <a:r>
                        <a:rPr lang="en-GB" sz="1400" dirty="0">
                          <a:effectLst/>
                        </a:rPr>
                        <a:t> requirement for different NB</a:t>
                      </a:r>
                      <a:endParaRPr lang="en-GB" sz="1400" dirty="0">
                        <a:effectLst/>
                        <a:latin typeface="Calibri" panose="020F0502020204030204" pitchFamily="34" charset="0"/>
                        <a:ea typeface="Calibri" panose="020F0502020204030204" pitchFamily="34" charset="0"/>
                      </a:endParaRPr>
                    </a:p>
                  </a:txBody>
                  <a:tcPr marL="68580" marR="68580" marT="9525" marB="0"/>
                </a:tc>
              </a:tr>
            </a:tbl>
          </a:graphicData>
        </a:graphic>
      </p:graphicFrame>
    </p:spTree>
    <p:extLst>
      <p:ext uri="{BB962C8B-B14F-4D97-AF65-F5344CB8AC3E}">
        <p14:creationId xmlns:p14="http://schemas.microsoft.com/office/powerpoint/2010/main" val="300701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Annex – Small cell NB-IoT relay node</a:t>
            </a:r>
            <a:endParaRPr lang="en-GB" dirty="0"/>
          </a:p>
        </p:txBody>
      </p:sp>
      <p:graphicFrame>
        <p:nvGraphicFramePr>
          <p:cNvPr id="3" name="对象 4"/>
          <p:cNvGraphicFramePr>
            <a:graphicFrameLocks noChangeAspect="1"/>
          </p:cNvGraphicFramePr>
          <p:nvPr>
            <p:extLst>
              <p:ext uri="{D42A27DB-BD31-4B8C-83A1-F6EECF244321}">
                <p14:modId xmlns:p14="http://schemas.microsoft.com/office/powerpoint/2010/main" val="1854145618"/>
              </p:ext>
            </p:extLst>
          </p:nvPr>
        </p:nvGraphicFramePr>
        <p:xfrm>
          <a:off x="2465387" y="1214627"/>
          <a:ext cx="7261225" cy="1771212"/>
        </p:xfrm>
        <a:graphic>
          <a:graphicData uri="http://schemas.openxmlformats.org/presentationml/2006/ole">
            <mc:AlternateContent xmlns:mc="http://schemas.openxmlformats.org/markup-compatibility/2006">
              <mc:Choice xmlns:v="urn:schemas-microsoft-com:vml" Requires="v">
                <p:oleObj spid="_x0000_s5179" name="Visio" r:id="rId4" imgW="9281160" imgH="2263140" progId="">
                  <p:embed/>
                </p:oleObj>
              </mc:Choice>
              <mc:Fallback>
                <p:oleObj name="Visio" r:id="rId4" imgW="9281160" imgH="2263140" progId="">
                  <p:embed/>
                  <p:pic>
                    <p:nvPicPr>
                      <p:cNvPr id="0"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65387" y="1214627"/>
                        <a:ext cx="7261225" cy="1771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内容占位符 22"/>
          <p:cNvSpPr txBox="1">
            <a:spLocks/>
          </p:cNvSpPr>
          <p:nvPr/>
        </p:nvSpPr>
        <p:spPr>
          <a:xfrm>
            <a:off x="558799" y="3202442"/>
            <a:ext cx="11074400" cy="3233987"/>
          </a:xfrm>
          <a:prstGeom prst="rect">
            <a:avLst/>
          </a:prstGeom>
        </p:spPr>
        <p:txBody>
          <a:bodyPr/>
          <a:lst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a:lstStyle>
          <a:p>
            <a:pPr eaLnBrk="1" hangingPunct="1"/>
            <a:r>
              <a:rPr lang="en-GB" altLang="zh-CN" sz="1600" b="0" kern="0" dirty="0" smtClean="0"/>
              <a:t>Support NB-IoT legacy UEs using CP solution to access the relay node</a:t>
            </a:r>
          </a:p>
          <a:p>
            <a:pPr eaLnBrk="1" hangingPunct="1"/>
            <a:r>
              <a:rPr lang="en-GB" altLang="zh-CN" sz="1600" b="0" kern="0" dirty="0" smtClean="0"/>
              <a:t>The relay nodes comprised of two parts: </a:t>
            </a:r>
          </a:p>
          <a:p>
            <a:pPr lvl="1" eaLnBrk="1" hangingPunct="1"/>
            <a:r>
              <a:rPr lang="en-GB" altLang="zh-CN" sz="1400" kern="0" dirty="0" smtClean="0"/>
              <a:t>A small cell which only support air interface, no need support of S1/X2 interfaces. </a:t>
            </a:r>
          </a:p>
          <a:p>
            <a:pPr lvl="1" eaLnBrk="1" hangingPunct="1"/>
            <a:r>
              <a:rPr lang="en-GB" altLang="zh-CN" sz="1400" kern="0" dirty="0" smtClean="0"/>
              <a:t>A UE part which support protocol stack from PHY, MAC, RLC and RRC. </a:t>
            </a:r>
          </a:p>
          <a:p>
            <a:pPr eaLnBrk="1" hangingPunct="1"/>
            <a:r>
              <a:rPr lang="en-GB" altLang="zh-CN" sz="1600" b="0" kern="0" dirty="0" smtClean="0"/>
              <a:t>Relay node works as L3 relay to forward the user data transparently. </a:t>
            </a:r>
          </a:p>
          <a:p>
            <a:pPr eaLnBrk="1" hangingPunct="1"/>
            <a:r>
              <a:rPr lang="en-GB" altLang="zh-CN" sz="1600" b="0" kern="0" dirty="0" smtClean="0"/>
              <a:t>Relay node is not visible from MME point of view. </a:t>
            </a:r>
          </a:p>
          <a:p>
            <a:pPr eaLnBrk="1" hangingPunct="1"/>
            <a:r>
              <a:rPr lang="en-GB" altLang="zh-CN" sz="1600" b="0" kern="0" dirty="0"/>
              <a:t>R</a:t>
            </a:r>
            <a:r>
              <a:rPr lang="en-GB" altLang="zh-CN" sz="1600" b="0" kern="0" dirty="0" smtClean="0"/>
              <a:t>elay node maintains the backhaul link semi-statically by cell selection and reselection. </a:t>
            </a:r>
          </a:p>
          <a:p>
            <a:pPr eaLnBrk="1" hangingPunct="1"/>
            <a:r>
              <a:rPr lang="en-GB" altLang="zh-CN" sz="1600" b="0" kern="0" dirty="0"/>
              <a:t>B</a:t>
            </a:r>
            <a:r>
              <a:rPr lang="en-GB" altLang="zh-CN" sz="1600" b="0" kern="0" dirty="0" smtClean="0"/>
              <a:t>ackhaul link keeps in connected mode for long time to avoid frequent transition from idle mode to connected mode.  </a:t>
            </a:r>
          </a:p>
        </p:txBody>
      </p:sp>
    </p:spTree>
    <p:extLst>
      <p:ext uri="{BB962C8B-B14F-4D97-AF65-F5344CB8AC3E}">
        <p14:creationId xmlns:p14="http://schemas.microsoft.com/office/powerpoint/2010/main" val="35703497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914" y="89210"/>
            <a:ext cx="10977343" cy="694723"/>
          </a:xfrm>
        </p:spPr>
        <p:txBody>
          <a:bodyPr/>
          <a:lstStyle/>
          <a:p>
            <a:r>
              <a:rPr lang="en-GB" dirty="0" smtClean="0"/>
              <a:t>Introduction</a:t>
            </a:r>
            <a:endParaRPr lang="en-GB" baseline="-25000" dirty="0"/>
          </a:p>
        </p:txBody>
      </p:sp>
      <p:sp>
        <p:nvSpPr>
          <p:cNvPr id="3" name="Content Placeholder 2"/>
          <p:cNvSpPr>
            <a:spLocks noGrp="1"/>
          </p:cNvSpPr>
          <p:nvPr>
            <p:ph idx="1"/>
          </p:nvPr>
        </p:nvSpPr>
        <p:spPr>
          <a:xfrm>
            <a:off x="608914" y="877229"/>
            <a:ext cx="11084997" cy="5426927"/>
          </a:xfrm>
        </p:spPr>
        <p:txBody>
          <a:bodyPr>
            <a:noAutofit/>
          </a:bodyPr>
          <a:lstStyle/>
          <a:p>
            <a:pPr hangingPunct="0"/>
            <a:r>
              <a:rPr lang="en-GB" sz="1800" dirty="0" smtClean="0"/>
              <a:t>Rel-13 introduced the fundamental air interface and higher layers for NB-IoT</a:t>
            </a:r>
          </a:p>
          <a:p>
            <a:pPr hangingPunct="0"/>
            <a:r>
              <a:rPr lang="en-GB" sz="1800" dirty="0" smtClean="0"/>
              <a:t>Rel-14 added some extra functions, e.g. firmware delivery, geo-location, load balancing…</a:t>
            </a:r>
          </a:p>
          <a:p>
            <a:pPr marL="0" indent="0" hangingPunct="0">
              <a:buNone/>
            </a:pPr>
            <a:endParaRPr lang="en-GB" sz="1800" dirty="0" smtClean="0"/>
          </a:p>
          <a:p>
            <a:pPr hangingPunct="0"/>
            <a:r>
              <a:rPr lang="en-GB" sz="1800" dirty="0" smtClean="0"/>
              <a:t>NB-IoT should take every chance to give 3GPP and operators the maximum opportunity to adapt and offer ultra-low cost IoT to new customers and applications</a:t>
            </a:r>
          </a:p>
          <a:p>
            <a:pPr lvl="1"/>
            <a:r>
              <a:rPr lang="en-GB" sz="1700" dirty="0"/>
              <a:t>Standalone/guard-band operation mode improvements in readiness for deployment alongside </a:t>
            </a:r>
            <a:r>
              <a:rPr lang="en-GB" sz="1700" dirty="0" smtClean="0"/>
              <a:t>NR</a:t>
            </a:r>
          </a:p>
          <a:p>
            <a:pPr lvl="1"/>
            <a:r>
              <a:rPr lang="en-GB" sz="1700" dirty="0" smtClean="0"/>
              <a:t>Small-cell based relay coverage</a:t>
            </a:r>
          </a:p>
          <a:p>
            <a:pPr lvl="1"/>
            <a:r>
              <a:rPr lang="en-GB" sz="1700" dirty="0" smtClean="0"/>
              <a:t>TDD support</a:t>
            </a:r>
          </a:p>
          <a:p>
            <a:pPr marL="439737" lvl="1" indent="0">
              <a:buNone/>
            </a:pPr>
            <a:endParaRPr lang="en-GB" sz="1700" dirty="0" smtClean="0"/>
          </a:p>
          <a:p>
            <a:r>
              <a:rPr lang="en-GB" sz="1800" dirty="0"/>
              <a:t>Continued enhancements to underlying functionality to </a:t>
            </a:r>
            <a:r>
              <a:rPr lang="en-GB" sz="1800" smtClean="0"/>
              <a:t>underpin an expanding </a:t>
            </a:r>
            <a:r>
              <a:rPr lang="en-GB" sz="1800" dirty="0"/>
              <a:t>ecosystem</a:t>
            </a:r>
          </a:p>
          <a:p>
            <a:pPr lvl="1"/>
            <a:r>
              <a:rPr lang="en-GB" sz="1800" dirty="0" smtClean="0"/>
              <a:t>Cell access, small data transfer, idle mode (to reduce power consumption and latency)</a:t>
            </a:r>
          </a:p>
          <a:p>
            <a:pPr lvl="1"/>
            <a:r>
              <a:rPr lang="en-GB" sz="1700" dirty="0"/>
              <a:t>NPRACH </a:t>
            </a:r>
            <a:r>
              <a:rPr lang="en-GB" sz="1700" dirty="0" smtClean="0"/>
              <a:t>range</a:t>
            </a:r>
          </a:p>
          <a:p>
            <a:pPr lvl="1"/>
            <a:r>
              <a:rPr lang="en-GB" sz="1700" dirty="0" err="1" smtClean="0"/>
              <a:t>QoS</a:t>
            </a:r>
            <a:r>
              <a:rPr lang="en-GB" sz="1700" dirty="0" smtClean="0"/>
              <a:t> definitions</a:t>
            </a:r>
            <a:endParaRPr lang="en-GB" sz="1600" dirty="0" smtClean="0"/>
          </a:p>
        </p:txBody>
      </p:sp>
    </p:spTree>
    <p:extLst>
      <p:ext uri="{BB962C8B-B14F-4D97-AF65-F5344CB8AC3E}">
        <p14:creationId xmlns:p14="http://schemas.microsoft.com/office/powerpoint/2010/main" val="2203406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317" y="2391834"/>
            <a:ext cx="10977343" cy="1143000"/>
          </a:xfrm>
        </p:spPr>
        <p:txBody>
          <a:bodyPr/>
          <a:lstStyle/>
          <a:p>
            <a:r>
              <a:rPr lang="en-US" dirty="0" smtClean="0"/>
              <a:t>Deployment Flexibility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608916" y="892097"/>
            <a:ext cx="10977343" cy="5433752"/>
          </a:xfrm>
        </p:spPr>
        <p:txBody>
          <a:bodyPr/>
          <a:lstStyle/>
          <a:p>
            <a:pPr marL="342900" indent="-342900">
              <a:lnSpc>
                <a:spcPct val="100000"/>
              </a:lnSpc>
              <a:spcAft>
                <a:spcPts val="600"/>
              </a:spcAft>
              <a:buFont typeface="Symbol"/>
              <a:buChar char=""/>
            </a:pPr>
            <a:r>
              <a:rPr lang="en-US" altLang="zh-CN" sz="2400" kern="1200" dirty="0">
                <a:latin typeface="+mj-lt"/>
                <a:ea typeface="Times New Roman"/>
                <a:cs typeface="Times New Roman"/>
              </a:rPr>
              <a:t>Motivation</a:t>
            </a:r>
          </a:p>
          <a:p>
            <a:pPr lvl="1">
              <a:lnSpc>
                <a:spcPct val="100000"/>
              </a:lnSpc>
              <a:spcAft>
                <a:spcPts val="600"/>
              </a:spcAft>
            </a:pPr>
            <a:r>
              <a:rPr lang="en-US" altLang="zh-CN" sz="2100" dirty="0" smtClean="0"/>
              <a:t>In-band operation mode was prioritized for design choices in Rel-13, with limited optimizations for the lower-interference case of standalone and guard-band.</a:t>
            </a:r>
          </a:p>
          <a:p>
            <a:pPr lvl="2">
              <a:lnSpc>
                <a:spcPct val="100000"/>
              </a:lnSpc>
              <a:spcAft>
                <a:spcPts val="600"/>
              </a:spcAft>
            </a:pPr>
            <a:r>
              <a:rPr lang="en-US" altLang="zh-CN" sz="1900" b="0" dirty="0" smtClean="0"/>
              <a:t>Standalone (licensed) mode needs to be attractive for deployment alongside NR, and for re-farmed GSM spectrum</a:t>
            </a:r>
          </a:p>
          <a:p>
            <a:pPr lvl="1">
              <a:lnSpc>
                <a:spcPct val="100000"/>
              </a:lnSpc>
              <a:spcAft>
                <a:spcPts val="600"/>
              </a:spcAft>
            </a:pPr>
            <a:r>
              <a:rPr lang="en-US" altLang="zh-CN" sz="2100" b="0" dirty="0" smtClean="0"/>
              <a:t>Non-anchor carrier operation is attractive for creating more capacity for unicast, as anchor carriers have heavy broadcast load, but standalone carriers cannot be combined with in-band/guard-band due to time limitations in Rel-13</a:t>
            </a:r>
          </a:p>
          <a:p>
            <a:pPr marL="342900" indent="-342900">
              <a:lnSpc>
                <a:spcPct val="150000"/>
              </a:lnSpc>
              <a:spcAft>
                <a:spcPts val="600"/>
              </a:spcAft>
              <a:buFont typeface="Symbol"/>
              <a:buChar char=""/>
            </a:pPr>
            <a:r>
              <a:rPr lang="en-US" altLang="zh-CN" sz="2400" kern="1200" dirty="0">
                <a:latin typeface="+mj-lt"/>
                <a:ea typeface="Times New Roman"/>
                <a:cs typeface="Times New Roman"/>
              </a:rPr>
              <a:t>Proposed </a:t>
            </a:r>
            <a:r>
              <a:rPr lang="en-US" altLang="zh-CN" sz="2400" kern="1200" dirty="0" smtClean="0">
                <a:latin typeface="+mj-lt"/>
                <a:ea typeface="Times New Roman"/>
                <a:cs typeface="Times New Roman"/>
              </a:rPr>
              <a:t>objectives</a:t>
            </a:r>
            <a:endParaRPr lang="en-US" altLang="zh-CN" sz="2400" kern="1200" dirty="0">
              <a:latin typeface="+mj-lt"/>
              <a:ea typeface="Times New Roman"/>
              <a:cs typeface="Times New Roman"/>
            </a:endParaRPr>
          </a:p>
          <a:p>
            <a:pPr lvl="1">
              <a:lnSpc>
                <a:spcPct val="100000"/>
              </a:lnSpc>
              <a:spcAft>
                <a:spcPts val="600"/>
              </a:spcAft>
            </a:pPr>
            <a:r>
              <a:rPr lang="en-US" sz="2100" dirty="0" smtClean="0">
                <a:solidFill>
                  <a:srgbClr val="00B050"/>
                </a:solidFill>
              </a:rPr>
              <a:t>Use </a:t>
            </a:r>
            <a:r>
              <a:rPr lang="en-US" sz="2100" dirty="0">
                <a:solidFill>
                  <a:srgbClr val="00B050"/>
                </a:solidFill>
              </a:rPr>
              <a:t>of all DL OFDM symbols for all physical channels and signals </a:t>
            </a:r>
            <a:r>
              <a:rPr lang="en-US" sz="2100" dirty="0" smtClean="0">
                <a:solidFill>
                  <a:srgbClr val="00B050"/>
                </a:solidFill>
              </a:rPr>
              <a:t>in standalone mode [RAN1</a:t>
            </a:r>
            <a:r>
              <a:rPr lang="en-US" sz="2100" dirty="0">
                <a:solidFill>
                  <a:srgbClr val="00B050"/>
                </a:solidFill>
              </a:rPr>
              <a:t>]</a:t>
            </a:r>
          </a:p>
          <a:p>
            <a:pPr lvl="1">
              <a:lnSpc>
                <a:spcPct val="100000"/>
              </a:lnSpc>
              <a:spcAft>
                <a:spcPts val="600"/>
              </a:spcAft>
            </a:pPr>
            <a:r>
              <a:rPr lang="en-US" sz="2100" dirty="0" err="1" smtClean="0">
                <a:solidFill>
                  <a:srgbClr val="00B050"/>
                </a:solidFill>
              </a:rPr>
              <a:t>Signalling</a:t>
            </a:r>
            <a:r>
              <a:rPr lang="en-US" sz="2100" dirty="0" smtClean="0">
                <a:solidFill>
                  <a:srgbClr val="00B050"/>
                </a:solidFill>
              </a:rPr>
              <a:t> </a:t>
            </a:r>
            <a:r>
              <a:rPr lang="en-US" sz="2100" dirty="0">
                <a:solidFill>
                  <a:srgbClr val="00B050"/>
                </a:solidFill>
              </a:rPr>
              <a:t>and requirements to support (a) standalone anchor with in-band/guard-band non-anchor and (b) standalone non-anchor with in-band/guard-band anchor carrier, without increasing the 20 MHz separation from Rel-13 [</a:t>
            </a:r>
            <a:r>
              <a:rPr lang="en-US" sz="2100" dirty="0" smtClean="0">
                <a:solidFill>
                  <a:srgbClr val="00B050"/>
                </a:solidFill>
              </a:rPr>
              <a:t>RAN2, RAN4</a:t>
            </a:r>
            <a:r>
              <a:rPr lang="en-US" sz="2100" dirty="0">
                <a:solidFill>
                  <a:srgbClr val="00B050"/>
                </a:solidFill>
              </a:rPr>
              <a:t>] </a:t>
            </a: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Standalone operation mode (licensed UL &amp; DL)</a:t>
            </a:r>
          </a:p>
        </p:txBody>
      </p:sp>
    </p:spTree>
    <p:extLst>
      <p:ext uri="{BB962C8B-B14F-4D97-AF65-F5344CB8AC3E}">
        <p14:creationId xmlns:p14="http://schemas.microsoft.com/office/powerpoint/2010/main" val="34868810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467544" y="3372799"/>
            <a:ext cx="10771956" cy="2786149"/>
          </a:xfrm>
        </p:spPr>
        <p:txBody>
          <a:bodyPr/>
          <a:lstStyle/>
          <a:p>
            <a:pPr eaLnBrk="1" hangingPunct="1"/>
            <a:r>
              <a:rPr lang="en-US" altLang="zh-CN" sz="1400" dirty="0" smtClean="0"/>
              <a:t>Motivation</a:t>
            </a:r>
            <a:r>
              <a:rPr lang="zh-CN" altLang="en-US" sz="1400" dirty="0" smtClean="0"/>
              <a:t>： </a:t>
            </a:r>
            <a:endParaRPr lang="en-US" altLang="zh-CN" sz="1400" dirty="0" smtClean="0"/>
          </a:p>
          <a:p>
            <a:pPr lvl="1" eaLnBrk="1" hangingPunct="1"/>
            <a:r>
              <a:rPr lang="en-US" altLang="zh-CN" sz="1400" dirty="0" smtClean="0"/>
              <a:t>In some scenarios, e.g. UEs deep underground may not be able to connect to NB-IoT macro eNB. However, the end user requires 100% coverage services. Small cells with multi-hops should be used in this scenario.</a:t>
            </a:r>
          </a:p>
          <a:p>
            <a:pPr lvl="1" eaLnBrk="1" hangingPunct="1"/>
            <a:r>
              <a:rPr lang="en-US" altLang="zh-CN" sz="1400" dirty="0" smtClean="0"/>
              <a:t>NB-IoT macro cell and small cell provides a continuous wireless connection solution, so the UEs only need to support NB-IoT, which greatly reduces the cost of deployment. </a:t>
            </a:r>
          </a:p>
          <a:p>
            <a:pPr eaLnBrk="1" hangingPunct="1"/>
            <a:r>
              <a:rPr lang="en-US" altLang="zh-CN" sz="1400" dirty="0" smtClean="0"/>
              <a:t>Proposed objectives</a:t>
            </a:r>
          </a:p>
          <a:p>
            <a:pPr lvl="1" eaLnBrk="1" hangingPunct="1"/>
            <a:r>
              <a:rPr lang="en-US" altLang="zh-CN" sz="1400" dirty="0" smtClean="0">
                <a:solidFill>
                  <a:srgbClr val="00B050"/>
                </a:solidFill>
              </a:rPr>
              <a:t>Introduce L3 relay node having RRC layer and lower, acting as a small cell to the next hop and a UE to the previous hop, and having no support of S1 and X2 interfaces [RAN2, RAN1] </a:t>
            </a:r>
            <a:r>
              <a:rPr lang="en-US" altLang="zh-CN" sz="1400" dirty="0" smtClean="0">
                <a:solidFill>
                  <a:srgbClr val="00B050"/>
                </a:solidFill>
                <a:sym typeface="Symbol" panose="05050102010706020507" pitchFamily="18" charset="2"/>
              </a:rPr>
              <a:t> See annex</a:t>
            </a:r>
            <a:endParaRPr lang="en-US" altLang="zh-CN" sz="1400" dirty="0" smtClean="0">
              <a:solidFill>
                <a:srgbClr val="00B050"/>
              </a:solidFill>
            </a:endParaRPr>
          </a:p>
          <a:p>
            <a:pPr lvl="1" eaLnBrk="1" hangingPunct="1"/>
            <a:r>
              <a:rPr lang="en-US" altLang="zh-CN" sz="1400" dirty="0" smtClean="0">
                <a:solidFill>
                  <a:srgbClr val="00B050"/>
                </a:solidFill>
              </a:rPr>
              <a:t>Relay nodes and eNB shall be able to differentiate between a normal UE and a small cell [RAN2, RAN1]</a:t>
            </a:r>
            <a:endParaRPr lang="en-US" altLang="zh-CN" sz="1400" dirty="0">
              <a:solidFill>
                <a:srgbClr val="00B050"/>
              </a:solidFill>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Small-cell deployment with NB-IoT backhaul</a:t>
            </a:r>
          </a:p>
        </p:txBody>
      </p:sp>
      <p:grpSp>
        <p:nvGrpSpPr>
          <p:cNvPr id="7" name="组合 4"/>
          <p:cNvGrpSpPr/>
          <p:nvPr/>
        </p:nvGrpSpPr>
        <p:grpSpPr>
          <a:xfrm>
            <a:off x="2599331" y="1138895"/>
            <a:ext cx="6276038" cy="2183846"/>
            <a:chOff x="431976" y="570226"/>
            <a:chExt cx="6276038" cy="2183846"/>
          </a:xfrm>
        </p:grpSpPr>
        <p:grpSp>
          <p:nvGrpSpPr>
            <p:cNvPr id="8" name="组合 6"/>
            <p:cNvGrpSpPr/>
            <p:nvPr/>
          </p:nvGrpSpPr>
          <p:grpSpPr>
            <a:xfrm>
              <a:off x="431976" y="1275606"/>
              <a:ext cx="737702" cy="686220"/>
              <a:chOff x="459540" y="1252630"/>
              <a:chExt cx="737702" cy="686220"/>
            </a:xfrm>
          </p:grpSpPr>
          <p:pic>
            <p:nvPicPr>
              <p:cNvPr id="26" name="图片 9" descr="_Foxmail"/>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1560" y="1252630"/>
                <a:ext cx="362361" cy="420718"/>
              </a:xfrm>
              <a:prstGeom prst="rect">
                <a:avLst/>
              </a:prstGeom>
              <a:noFill/>
              <a:ln w="9525">
                <a:noFill/>
                <a:miter lim="800000"/>
                <a:headEnd/>
                <a:tailEnd/>
              </a:ln>
            </p:spPr>
          </p:pic>
          <p:sp>
            <p:nvSpPr>
              <p:cNvPr id="27" name="文本框 25"/>
              <p:cNvSpPr txBox="1"/>
              <p:nvPr/>
            </p:nvSpPr>
            <p:spPr>
              <a:xfrm>
                <a:off x="459540" y="1723406"/>
                <a:ext cx="737702" cy="215444"/>
              </a:xfrm>
              <a:prstGeom prst="rect">
                <a:avLst/>
              </a:prstGeom>
              <a:noFill/>
            </p:spPr>
            <p:txBody>
              <a:bodyPr wrap="none" rtlCol="0">
                <a:spAutoFit/>
              </a:bodyPr>
              <a:lstStyle/>
              <a:p>
                <a:pPr>
                  <a:buClr>
                    <a:srgbClr val="CC9900"/>
                  </a:buClr>
                  <a:buFont typeface="Wingdings" pitchFamily="2" charset="2"/>
                  <a:buNone/>
                </a:pPr>
                <a:r>
                  <a:rPr lang="en-US" sz="800" b="1" dirty="0" smtClean="0">
                    <a:solidFill>
                      <a:srgbClr val="000000"/>
                    </a:solidFill>
                    <a:latin typeface="Arial" charset="0"/>
                  </a:rPr>
                  <a:t>R13 </a:t>
                </a:r>
                <a:r>
                  <a:rPr lang="en-US" sz="800" b="1" dirty="0">
                    <a:solidFill>
                      <a:srgbClr val="000000"/>
                    </a:solidFill>
                    <a:latin typeface="Arial" charset="0"/>
                  </a:rPr>
                  <a:t>NB-IoT</a:t>
                </a:r>
              </a:p>
            </p:txBody>
          </p:sp>
        </p:grpSp>
        <p:sp>
          <p:nvSpPr>
            <p:cNvPr id="9" name="矩形 7"/>
            <p:cNvSpPr/>
            <p:nvPr/>
          </p:nvSpPr>
          <p:spPr bwMode="auto">
            <a:xfrm>
              <a:off x="1547664" y="1247960"/>
              <a:ext cx="1152128" cy="470776"/>
            </a:xfrm>
            <a:prstGeom prst="rect">
              <a:avLst/>
            </a:prstGeom>
            <a:noFill/>
            <a:ln>
              <a:solidFill>
                <a:schemeClr val="tx1"/>
              </a:solidFill>
              <a:prstDash val="solid"/>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45720" rIns="36000" bIns="45720" numCol="1" rtlCol="0" anchor="ctr" anchorCtr="1" compatLnSpc="1">
              <a:prstTxWarp prst="textNoShape">
                <a:avLst/>
              </a:prstTxWarp>
            </a:bodyPr>
            <a:lstStyle/>
            <a:p>
              <a:pPr algn="ctr">
                <a:buClr>
                  <a:srgbClr val="CC9900"/>
                </a:buClr>
                <a:buFont typeface="Wingdings" pitchFamily="2" charset="2"/>
                <a:buNone/>
              </a:pPr>
              <a:r>
                <a:rPr lang="en-US" sz="1200" b="1" dirty="0" smtClean="0">
                  <a:solidFill>
                    <a:srgbClr val="000000"/>
                  </a:solidFill>
                  <a:latin typeface="Calibri" pitchFamily="34" charset="0"/>
                  <a:ea typeface="微软雅黑" pitchFamily="34" charset="-122"/>
                  <a:cs typeface="Calibri" pitchFamily="34" charset="0"/>
                </a:rPr>
                <a:t>NB-IoT small cell</a:t>
              </a:r>
              <a:r>
                <a:rPr lang="zh-CN" altLang="en-US" sz="1200" b="1" dirty="0" smtClean="0">
                  <a:solidFill>
                    <a:srgbClr val="000000"/>
                  </a:solidFill>
                  <a:latin typeface="Calibri" pitchFamily="34" charset="0"/>
                  <a:ea typeface="微软雅黑" pitchFamily="34" charset="-122"/>
                  <a:cs typeface="Calibri" pitchFamily="34" charset="0"/>
                </a:rPr>
                <a:t>（</a:t>
              </a:r>
              <a:r>
                <a:rPr lang="en-US" altLang="zh-CN" sz="1200" b="1" dirty="0" smtClean="0">
                  <a:solidFill>
                    <a:srgbClr val="000000"/>
                  </a:solidFill>
                  <a:latin typeface="Calibri" pitchFamily="34" charset="0"/>
                  <a:ea typeface="微软雅黑" pitchFamily="34" charset="-122"/>
                  <a:cs typeface="Calibri" pitchFamily="34" charset="0"/>
                </a:rPr>
                <a:t>w/ R15 UE)</a:t>
              </a:r>
              <a:endParaRPr lang="en-US" sz="1200" b="1" dirty="0" smtClean="0">
                <a:solidFill>
                  <a:srgbClr val="000000"/>
                </a:solidFill>
                <a:latin typeface="Calibri" pitchFamily="34" charset="0"/>
                <a:ea typeface="微软雅黑" pitchFamily="34" charset="-122"/>
                <a:cs typeface="Calibri" pitchFamily="34" charset="0"/>
              </a:endParaRPr>
            </a:p>
          </p:txBody>
        </p:sp>
        <p:grpSp>
          <p:nvGrpSpPr>
            <p:cNvPr id="10" name="组合 8"/>
            <p:cNvGrpSpPr/>
            <p:nvPr/>
          </p:nvGrpSpPr>
          <p:grpSpPr>
            <a:xfrm>
              <a:off x="2763796" y="2067852"/>
              <a:ext cx="737702" cy="686220"/>
              <a:chOff x="457358" y="1252630"/>
              <a:chExt cx="737702" cy="686220"/>
            </a:xfrm>
          </p:grpSpPr>
          <p:pic>
            <p:nvPicPr>
              <p:cNvPr id="24" name="图片 9" descr="_Foxmail"/>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1560" y="1252630"/>
                <a:ext cx="362361" cy="420718"/>
              </a:xfrm>
              <a:prstGeom prst="rect">
                <a:avLst/>
              </a:prstGeom>
              <a:noFill/>
              <a:ln w="9525">
                <a:noFill/>
                <a:miter lim="800000"/>
                <a:headEnd/>
                <a:tailEnd/>
              </a:ln>
            </p:spPr>
          </p:pic>
          <p:sp>
            <p:nvSpPr>
              <p:cNvPr id="25" name="文本框 23"/>
              <p:cNvSpPr txBox="1"/>
              <p:nvPr/>
            </p:nvSpPr>
            <p:spPr>
              <a:xfrm>
                <a:off x="457358" y="1723406"/>
                <a:ext cx="737702" cy="215444"/>
              </a:xfrm>
              <a:prstGeom prst="rect">
                <a:avLst/>
              </a:prstGeom>
              <a:noFill/>
            </p:spPr>
            <p:txBody>
              <a:bodyPr wrap="none" rtlCol="0">
                <a:spAutoFit/>
              </a:bodyPr>
              <a:lstStyle>
                <a:defPPr>
                  <a:defRPr lang="zh-CN"/>
                </a:defPPr>
                <a:lvl1pPr>
                  <a:defRPr sz="800"/>
                </a:lvl1pPr>
              </a:lstStyle>
              <a:p>
                <a:pPr>
                  <a:buClr>
                    <a:srgbClr val="CC9900"/>
                  </a:buClr>
                  <a:buFont typeface="Wingdings" pitchFamily="2" charset="2"/>
                  <a:buNone/>
                </a:pPr>
                <a:r>
                  <a:rPr lang="en-US" b="1" dirty="0">
                    <a:solidFill>
                      <a:srgbClr val="000000"/>
                    </a:solidFill>
                    <a:latin typeface="Arial" charset="0"/>
                  </a:rPr>
                  <a:t>R13 NB-IoT</a:t>
                </a:r>
              </a:p>
            </p:txBody>
          </p:sp>
        </p:grpSp>
        <p:grpSp>
          <p:nvGrpSpPr>
            <p:cNvPr id="11" name="组合 9"/>
            <p:cNvGrpSpPr/>
            <p:nvPr/>
          </p:nvGrpSpPr>
          <p:grpSpPr>
            <a:xfrm>
              <a:off x="2763796" y="570226"/>
              <a:ext cx="737702" cy="612593"/>
              <a:chOff x="457359" y="1252630"/>
              <a:chExt cx="737702" cy="612593"/>
            </a:xfrm>
          </p:grpSpPr>
          <p:pic>
            <p:nvPicPr>
              <p:cNvPr id="22" name="图片 9" descr="_Foxmail"/>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1560" y="1252630"/>
                <a:ext cx="362361" cy="420718"/>
              </a:xfrm>
              <a:prstGeom prst="rect">
                <a:avLst/>
              </a:prstGeom>
              <a:noFill/>
              <a:ln w="9525">
                <a:noFill/>
                <a:miter lim="800000"/>
                <a:headEnd/>
                <a:tailEnd/>
              </a:ln>
            </p:spPr>
          </p:pic>
          <p:sp>
            <p:nvSpPr>
              <p:cNvPr id="23" name="文本框 21"/>
              <p:cNvSpPr txBox="1"/>
              <p:nvPr/>
            </p:nvSpPr>
            <p:spPr>
              <a:xfrm>
                <a:off x="457359" y="1649779"/>
                <a:ext cx="737702" cy="215444"/>
              </a:xfrm>
              <a:prstGeom prst="rect">
                <a:avLst/>
              </a:prstGeom>
              <a:noFill/>
            </p:spPr>
            <p:txBody>
              <a:bodyPr wrap="none" rtlCol="0">
                <a:spAutoFit/>
              </a:bodyPr>
              <a:lstStyle/>
              <a:p>
                <a:pPr>
                  <a:buClr>
                    <a:srgbClr val="CC9900"/>
                  </a:buClr>
                  <a:buFont typeface="Wingdings" pitchFamily="2" charset="2"/>
                  <a:buNone/>
                </a:pPr>
                <a:r>
                  <a:rPr lang="en-US" sz="800" b="1" dirty="0" smtClean="0">
                    <a:solidFill>
                      <a:srgbClr val="000000"/>
                    </a:solidFill>
                    <a:latin typeface="Arial" charset="0"/>
                  </a:rPr>
                  <a:t>R13 NB-IoT</a:t>
                </a:r>
                <a:endParaRPr lang="en-US" sz="800" b="1" dirty="0">
                  <a:solidFill>
                    <a:srgbClr val="000000"/>
                  </a:solidFill>
                  <a:latin typeface="Arial" charset="0"/>
                </a:endParaRPr>
              </a:p>
            </p:txBody>
          </p:sp>
        </p:grpSp>
        <p:sp>
          <p:nvSpPr>
            <p:cNvPr id="12" name="矩形 10"/>
            <p:cNvSpPr/>
            <p:nvPr/>
          </p:nvSpPr>
          <p:spPr bwMode="auto">
            <a:xfrm>
              <a:off x="3553743" y="1246544"/>
              <a:ext cx="1152128" cy="470776"/>
            </a:xfrm>
            <a:prstGeom prst="rect">
              <a:avLst/>
            </a:prstGeom>
            <a:noFill/>
            <a:ln>
              <a:solidFill>
                <a:schemeClr val="tx1"/>
              </a:solidFill>
              <a:prstDash val="solid"/>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square" lIns="36000" tIns="45720" rIns="36000" bIns="45720" numCol="1" rtlCol="0" anchor="ctr" anchorCtr="1" compatLnSpc="1">
              <a:prstTxWarp prst="textNoShape">
                <a:avLst/>
              </a:prstTxWarp>
            </a:bodyPr>
            <a:lstStyle/>
            <a:p>
              <a:pPr algn="ctr">
                <a:buClr>
                  <a:srgbClr val="CC9900"/>
                </a:buClr>
                <a:buFont typeface="Wingdings" pitchFamily="2" charset="2"/>
                <a:buNone/>
              </a:pPr>
              <a:r>
                <a:rPr lang="en-US" sz="1200" b="1" dirty="0" smtClean="0">
                  <a:solidFill>
                    <a:srgbClr val="000000"/>
                  </a:solidFill>
                  <a:latin typeface="Calibri" pitchFamily="34" charset="0"/>
                  <a:ea typeface="微软雅黑" pitchFamily="34" charset="-122"/>
                  <a:cs typeface="Calibri" pitchFamily="34" charset="0"/>
                </a:rPr>
                <a:t>NB-IoT</a:t>
              </a:r>
              <a:r>
                <a:rPr lang="zh-CN" altLang="en-US" sz="1200" b="1" dirty="0" smtClean="0">
                  <a:solidFill>
                    <a:srgbClr val="000000"/>
                  </a:solidFill>
                  <a:latin typeface="Calibri" pitchFamily="34" charset="0"/>
                  <a:ea typeface="微软雅黑" pitchFamily="34" charset="-122"/>
                  <a:cs typeface="Calibri" pitchFamily="34" charset="0"/>
                </a:rPr>
                <a:t> </a:t>
              </a:r>
              <a:r>
                <a:rPr lang="en-US" altLang="zh-CN" sz="1200" b="1" dirty="0" smtClean="0">
                  <a:solidFill>
                    <a:srgbClr val="000000"/>
                  </a:solidFill>
                  <a:latin typeface="Calibri" pitchFamily="34" charset="0"/>
                  <a:ea typeface="微软雅黑" pitchFamily="34" charset="-122"/>
                  <a:cs typeface="Calibri" pitchFamily="34" charset="0"/>
                </a:rPr>
                <a:t>small cell</a:t>
              </a:r>
              <a:r>
                <a:rPr lang="zh-CN" altLang="en-US" sz="1200" b="1" dirty="0" smtClean="0">
                  <a:solidFill>
                    <a:srgbClr val="000000"/>
                  </a:solidFill>
                  <a:latin typeface="Calibri" pitchFamily="34" charset="0"/>
                  <a:ea typeface="微软雅黑" pitchFamily="34" charset="-122"/>
                  <a:cs typeface="Calibri" pitchFamily="34" charset="0"/>
                </a:rPr>
                <a:t>（</a:t>
              </a:r>
              <a:r>
                <a:rPr lang="en-US" altLang="zh-CN" sz="1200" b="1" dirty="0" smtClean="0">
                  <a:solidFill>
                    <a:srgbClr val="000000"/>
                  </a:solidFill>
                  <a:latin typeface="Calibri" pitchFamily="34" charset="0"/>
                  <a:ea typeface="微软雅黑" pitchFamily="34" charset="-122"/>
                  <a:cs typeface="Calibri" pitchFamily="34" charset="0"/>
                </a:rPr>
                <a:t>w/ R15 UE)</a:t>
              </a:r>
              <a:endParaRPr lang="en-US" sz="1200" b="1" dirty="0" smtClean="0">
                <a:solidFill>
                  <a:srgbClr val="000000"/>
                </a:solidFill>
                <a:latin typeface="Calibri" pitchFamily="34" charset="0"/>
                <a:ea typeface="微软雅黑" pitchFamily="34" charset="-122"/>
                <a:cs typeface="Calibri" pitchFamily="34" charset="0"/>
              </a:endParaRPr>
            </a:p>
          </p:txBody>
        </p:sp>
        <p:cxnSp>
          <p:nvCxnSpPr>
            <p:cNvPr id="13" name="直接连接符 11"/>
            <p:cNvCxnSpPr>
              <a:stCxn id="12" idx="1"/>
              <a:endCxn id="9" idx="3"/>
            </p:cNvCxnSpPr>
            <p:nvPr/>
          </p:nvCxnSpPr>
          <p:spPr bwMode="auto">
            <a:xfrm flipH="1">
              <a:off x="2699792" y="1481932"/>
              <a:ext cx="853951" cy="1416"/>
            </a:xfrm>
            <a:prstGeom prst="line">
              <a:avLst/>
            </a:prstGeom>
            <a:noFill/>
            <a:ln w="22225" cap="flat" cmpd="sng" algn="ctr">
              <a:solidFill>
                <a:schemeClr val="tx1"/>
              </a:solidFill>
              <a:prstDash val="solid"/>
              <a:round/>
              <a:headEnd type="triangle" w="med" len="med"/>
              <a:tailEnd type="triangle" w="med" len="med"/>
            </a:ln>
            <a:effectLst/>
          </p:spPr>
        </p:cxnSp>
        <p:grpSp>
          <p:nvGrpSpPr>
            <p:cNvPr id="14" name="组合 107"/>
            <p:cNvGrpSpPr/>
            <p:nvPr/>
          </p:nvGrpSpPr>
          <p:grpSpPr>
            <a:xfrm>
              <a:off x="5629648" y="1244525"/>
              <a:ext cx="1078366" cy="751161"/>
              <a:chOff x="2878060" y="1775594"/>
              <a:chExt cx="1078366" cy="751161"/>
            </a:xfrm>
          </p:grpSpPr>
          <p:pic>
            <p:nvPicPr>
              <p:cNvPr id="20" name="Picture 528" descr="图片131"/>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153535" y="1775594"/>
                <a:ext cx="449573" cy="467607"/>
              </a:xfrm>
              <a:prstGeom prst="rect">
                <a:avLst/>
              </a:prstGeom>
              <a:noFill/>
              <a:ln w="9525">
                <a:noFill/>
                <a:miter lim="800000"/>
                <a:headEnd/>
                <a:tailEnd/>
              </a:ln>
            </p:spPr>
          </p:pic>
          <p:sp>
            <p:nvSpPr>
              <p:cNvPr id="21" name="矩形 72"/>
              <p:cNvSpPr>
                <a:spLocks noChangeArrowheads="1"/>
              </p:cNvSpPr>
              <p:nvPr/>
            </p:nvSpPr>
            <p:spPr bwMode="auto">
              <a:xfrm>
                <a:off x="2878060" y="2269386"/>
                <a:ext cx="1078366" cy="257369"/>
              </a:xfrm>
              <a:prstGeom prst="rect">
                <a:avLst/>
              </a:prstGeom>
              <a:noFill/>
              <a:ln w="9525">
                <a:noFill/>
                <a:miter lim="800000"/>
                <a:headEnd/>
                <a:tailEnd/>
              </a:ln>
            </p:spPr>
            <p:txBody>
              <a:bodyPr wrap="square" lIns="36000" tIns="36000" rIns="36000" bIns="36000">
                <a:spAutoFit/>
              </a:bodyPr>
              <a:lstStyle/>
              <a:p>
                <a:pPr algn="ctr">
                  <a:spcBef>
                    <a:spcPct val="50000"/>
                  </a:spcBef>
                  <a:buClr>
                    <a:srgbClr val="CC9900"/>
                  </a:buClr>
                  <a:buFont typeface="Wingdings" pitchFamily="2" charset="2"/>
                  <a:buNone/>
                </a:pPr>
                <a:r>
                  <a:rPr lang="en-US" altLang="zh-CN" sz="1200" b="1" dirty="0" smtClean="0">
                    <a:solidFill>
                      <a:srgbClr val="031A2F"/>
                    </a:solidFill>
                    <a:latin typeface="Arial"/>
                    <a:ea typeface="微软雅黑"/>
                  </a:rPr>
                  <a:t>NB-IoT Macro</a:t>
                </a:r>
                <a:endParaRPr lang="en-US" altLang="zh-CN" sz="1200" b="1" dirty="0">
                  <a:solidFill>
                    <a:srgbClr val="031A2F"/>
                  </a:solidFill>
                  <a:latin typeface="Arial"/>
                  <a:ea typeface="微软雅黑"/>
                </a:endParaRPr>
              </a:p>
            </p:txBody>
          </p:sp>
        </p:grpSp>
        <p:cxnSp>
          <p:nvCxnSpPr>
            <p:cNvPr id="15" name="直接连接符 13"/>
            <p:cNvCxnSpPr>
              <a:stCxn id="12" idx="3"/>
              <a:endCxn id="20" idx="1"/>
            </p:cNvCxnSpPr>
            <p:nvPr/>
          </p:nvCxnSpPr>
          <p:spPr bwMode="auto">
            <a:xfrm flipV="1">
              <a:off x="4705871" y="1478329"/>
              <a:ext cx="1199252" cy="3603"/>
            </a:xfrm>
            <a:prstGeom prst="line">
              <a:avLst/>
            </a:prstGeom>
            <a:noFill/>
            <a:ln w="22225" cap="flat" cmpd="sng" algn="ctr">
              <a:solidFill>
                <a:schemeClr val="tx1"/>
              </a:solidFill>
              <a:prstDash val="solid"/>
              <a:round/>
              <a:headEnd type="triangle" w="med" len="med"/>
              <a:tailEnd type="triangle" w="med" len="med"/>
            </a:ln>
            <a:effectLst/>
          </p:spPr>
        </p:cxnSp>
        <p:cxnSp>
          <p:nvCxnSpPr>
            <p:cNvPr id="16" name="直接连接符 14"/>
            <p:cNvCxnSpPr>
              <a:stCxn id="22" idx="3"/>
              <a:endCxn id="12" idx="1"/>
            </p:cNvCxnSpPr>
            <p:nvPr/>
          </p:nvCxnSpPr>
          <p:spPr bwMode="auto">
            <a:xfrm>
              <a:off x="3280358" y="780585"/>
              <a:ext cx="273385" cy="701347"/>
            </a:xfrm>
            <a:prstGeom prst="line">
              <a:avLst/>
            </a:prstGeom>
            <a:noFill/>
            <a:ln w="22225" cap="flat" cmpd="sng" algn="ctr">
              <a:solidFill>
                <a:schemeClr val="tx1"/>
              </a:solidFill>
              <a:prstDash val="solid"/>
              <a:round/>
              <a:headEnd type="triangle" w="med" len="med"/>
              <a:tailEnd type="triangle" w="med" len="med"/>
            </a:ln>
            <a:effectLst/>
          </p:spPr>
        </p:cxnSp>
        <p:cxnSp>
          <p:nvCxnSpPr>
            <p:cNvPr id="17" name="直接连接符 15"/>
            <p:cNvCxnSpPr>
              <a:stCxn id="12" idx="1"/>
              <a:endCxn id="24" idx="3"/>
            </p:cNvCxnSpPr>
            <p:nvPr/>
          </p:nvCxnSpPr>
          <p:spPr bwMode="auto">
            <a:xfrm flipH="1">
              <a:off x="3280359" y="1481932"/>
              <a:ext cx="273384" cy="796279"/>
            </a:xfrm>
            <a:prstGeom prst="line">
              <a:avLst/>
            </a:prstGeom>
            <a:noFill/>
            <a:ln w="22225" cap="flat" cmpd="sng" algn="ctr">
              <a:solidFill>
                <a:schemeClr val="tx1"/>
              </a:solidFill>
              <a:prstDash val="solid"/>
              <a:round/>
              <a:headEnd type="triangle" w="med" len="med"/>
              <a:tailEnd type="triangle" w="med" len="med"/>
            </a:ln>
            <a:effectLst/>
          </p:spPr>
        </p:cxnSp>
        <p:cxnSp>
          <p:nvCxnSpPr>
            <p:cNvPr id="18" name="直接箭头连接符 16"/>
            <p:cNvCxnSpPr>
              <a:stCxn id="9" idx="1"/>
              <a:endCxn id="26" idx="3"/>
            </p:cNvCxnSpPr>
            <p:nvPr/>
          </p:nvCxnSpPr>
          <p:spPr bwMode="auto">
            <a:xfrm flipH="1">
              <a:off x="946357" y="1483348"/>
              <a:ext cx="601307" cy="2617"/>
            </a:xfrm>
            <a:prstGeom prst="straightConnector1">
              <a:avLst/>
            </a:prstGeom>
            <a:noFill/>
            <a:ln w="22225" cap="flat" cmpd="sng" algn="ctr">
              <a:solidFill>
                <a:schemeClr val="tx1"/>
              </a:solidFill>
              <a:prstDash val="solid"/>
              <a:round/>
              <a:headEnd type="triangle" w="med" len="med"/>
              <a:tailEnd type="triangle" w="med" len="med"/>
            </a:ln>
            <a:effectLst/>
          </p:spPr>
        </p:cxnSp>
        <p:cxnSp>
          <p:nvCxnSpPr>
            <p:cNvPr id="19" name="直接连接符 17"/>
            <p:cNvCxnSpPr>
              <a:stCxn id="20" idx="1"/>
            </p:cNvCxnSpPr>
            <p:nvPr/>
          </p:nvCxnSpPr>
          <p:spPr bwMode="auto">
            <a:xfrm flipH="1">
              <a:off x="5348825" y="1478329"/>
              <a:ext cx="556298" cy="773742"/>
            </a:xfrm>
            <a:prstGeom prst="line">
              <a:avLst/>
            </a:prstGeom>
            <a:noFill/>
            <a:ln w="22225" cap="flat" cmpd="sng" algn="ctr">
              <a:solidFill>
                <a:schemeClr val="tx1"/>
              </a:solidFill>
              <a:prstDash val="solid"/>
              <a:round/>
              <a:headEnd type="triangle" w="med" len="med"/>
              <a:tailEnd type="triangle" w="med" len="med"/>
            </a:ln>
            <a:effectLst/>
          </p:spPr>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608917" y="892097"/>
            <a:ext cx="11398204" cy="5328821"/>
          </a:xfrm>
        </p:spPr>
        <p:txBody>
          <a:bodyPr/>
          <a:lstStyle/>
          <a:p>
            <a:pPr marL="342900" indent="-342900">
              <a:lnSpc>
                <a:spcPct val="150000"/>
              </a:lnSpc>
              <a:spcAft>
                <a:spcPts val="600"/>
              </a:spcAft>
              <a:buFont typeface="Symbol"/>
              <a:buChar char=""/>
            </a:pPr>
            <a:r>
              <a:rPr lang="en-GB" altLang="zh-CN" sz="2100" b="0" kern="1200" dirty="0" smtClean="0">
                <a:latin typeface="+mj-lt"/>
                <a:ea typeface="Times New Roman"/>
                <a:cs typeface="Times New Roman"/>
              </a:rPr>
              <a:t>Support of TDD in NB-IoT was considered in Rel-13 and Rel-14, but not included due to time availability in WGs</a:t>
            </a:r>
          </a:p>
          <a:p>
            <a:pPr marL="387107" lvl="1" indent="-387107" algn="just">
              <a:buClr>
                <a:schemeClr val="bg2"/>
              </a:buClr>
              <a:buSzPct val="60000"/>
              <a:buFont typeface="Wingdings" pitchFamily="2" charset="2"/>
              <a:buChar char="l"/>
            </a:pPr>
            <a:r>
              <a:rPr lang="en-GB" sz="2000" dirty="0" smtClean="0"/>
              <a:t>However</a:t>
            </a:r>
            <a:r>
              <a:rPr lang="en-GB" sz="2000" dirty="0"/>
              <a:t>, TDD spectrum </a:t>
            </a:r>
            <a:r>
              <a:rPr lang="en-GB" sz="2000" dirty="0" smtClean="0"/>
              <a:t>exists </a:t>
            </a:r>
            <a:r>
              <a:rPr lang="en-GB" sz="2000" dirty="0"/>
              <a:t>globally, including regulatory environments and operator markets where there is strong un-met demand for NB-IoT</a:t>
            </a:r>
          </a:p>
          <a:p>
            <a:pPr marL="387107" lvl="1" indent="-387107" algn="just">
              <a:buClr>
                <a:schemeClr val="bg2"/>
              </a:buClr>
              <a:buSzPct val="60000"/>
              <a:buFont typeface="Wingdings" pitchFamily="2" charset="2"/>
              <a:buChar char="l"/>
            </a:pPr>
            <a:r>
              <a:rPr lang="en-GB" sz="2000" dirty="0"/>
              <a:t>This demand has existed since the early days of the Rel-13 evaluations phase, and there are competing non-3GPP technologies which could use TDD </a:t>
            </a:r>
            <a:r>
              <a:rPr lang="en-GB" sz="2000" dirty="0" smtClean="0"/>
              <a:t>spectrum</a:t>
            </a:r>
          </a:p>
          <a:p>
            <a:pPr marL="387107" lvl="1" indent="-387107" algn="just">
              <a:buClr>
                <a:schemeClr val="bg2"/>
              </a:buClr>
              <a:buSzPct val="60000"/>
              <a:buFont typeface="Wingdings" pitchFamily="2" charset="2"/>
              <a:buChar char="l"/>
            </a:pPr>
            <a:r>
              <a:rPr lang="en-US" altLang="zh-CN" sz="2000" kern="1200" dirty="0">
                <a:ea typeface="Times New Roman"/>
                <a:cs typeface="Times New Roman"/>
              </a:rPr>
              <a:t>Competing M2M radio technologies around the world are not limited to </a:t>
            </a:r>
            <a:r>
              <a:rPr lang="en-US" altLang="zh-CN" sz="2000" kern="1200" dirty="0" smtClean="0">
                <a:ea typeface="Times New Roman"/>
                <a:cs typeface="Times New Roman"/>
              </a:rPr>
              <a:t>FDD</a:t>
            </a:r>
            <a:endParaRPr lang="en-GB" sz="2000" dirty="0"/>
          </a:p>
          <a:p>
            <a:pPr marL="0" lvl="1" indent="0">
              <a:buClr>
                <a:schemeClr val="bg2"/>
              </a:buClr>
              <a:buSzPct val="60000"/>
              <a:buNone/>
            </a:pPr>
            <a:endParaRPr lang="en-GB" sz="715" b="1" dirty="0"/>
          </a:p>
          <a:p>
            <a:pPr marL="0" lvl="1" indent="0" algn="ctr">
              <a:buClr>
                <a:schemeClr val="bg2"/>
              </a:buClr>
              <a:buSzPct val="60000"/>
              <a:buNone/>
            </a:pPr>
            <a:r>
              <a:rPr lang="en-GB" sz="2400" b="1" dirty="0">
                <a:solidFill>
                  <a:srgbClr val="00B050"/>
                </a:solidFill>
              </a:rPr>
              <a:t>Rel-15 is the right time to add TDD support into NB-IoT, with the same deployment, cost, coverage, complexity, and capacity targets as HD-FDD</a:t>
            </a:r>
          </a:p>
          <a:p>
            <a:pPr marL="342900" indent="-342900">
              <a:lnSpc>
                <a:spcPct val="150000"/>
              </a:lnSpc>
              <a:spcAft>
                <a:spcPts val="600"/>
              </a:spcAft>
              <a:buFont typeface="Symbol"/>
              <a:buChar char=""/>
            </a:pPr>
            <a:endParaRPr lang="en-GB" altLang="zh-CN" sz="2100" b="0" kern="1200" dirty="0" smtClean="0">
              <a:latin typeface="+mj-lt"/>
              <a:ea typeface="Times New Roman"/>
              <a:cs typeface="Times New Roman"/>
            </a:endParaRPr>
          </a:p>
          <a:p>
            <a:pPr marL="342900" indent="-342900">
              <a:lnSpc>
                <a:spcPct val="150000"/>
              </a:lnSpc>
              <a:spcAft>
                <a:spcPts val="600"/>
              </a:spcAft>
              <a:buFont typeface="Symbol"/>
              <a:buChar char=""/>
            </a:pPr>
            <a:endParaRPr lang="en-US" altLang="zh-CN" sz="2100" dirty="0">
              <a:solidFill>
                <a:srgbClr val="00B050"/>
              </a:solidFill>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smtClean="0"/>
              <a:t>TDD –</a:t>
            </a:r>
            <a:r>
              <a:rPr lang="en-US" altLang="zh-CN" sz="3600" dirty="0"/>
              <a:t> </a:t>
            </a:r>
            <a:r>
              <a:rPr lang="en-US" altLang="zh-CN" sz="3600" dirty="0" smtClean="0"/>
              <a:t>Background</a:t>
            </a:r>
          </a:p>
        </p:txBody>
      </p:sp>
    </p:spTree>
    <p:extLst>
      <p:ext uri="{BB962C8B-B14F-4D97-AF65-F5344CB8AC3E}">
        <p14:creationId xmlns:p14="http://schemas.microsoft.com/office/powerpoint/2010/main" val="3543781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32" dirty="0" smtClean="0"/>
              <a:t>TDD – Proposal</a:t>
            </a:r>
            <a:endParaRPr lang="en-US" sz="3432" dirty="0"/>
          </a:p>
        </p:txBody>
      </p:sp>
      <p:sp>
        <p:nvSpPr>
          <p:cNvPr id="3" name="Content Placeholder 2"/>
          <p:cNvSpPr>
            <a:spLocks noGrp="1"/>
          </p:cNvSpPr>
          <p:nvPr>
            <p:ph idx="1"/>
          </p:nvPr>
        </p:nvSpPr>
        <p:spPr>
          <a:xfrm>
            <a:off x="344774" y="1418166"/>
            <a:ext cx="11707317" cy="4893377"/>
          </a:xfrm>
        </p:spPr>
        <p:txBody>
          <a:bodyPr>
            <a:noAutofit/>
          </a:bodyPr>
          <a:lstStyle/>
          <a:p>
            <a:pPr marL="387107" lvl="1" indent="-387107" algn="just">
              <a:lnSpc>
                <a:spcPct val="100000"/>
              </a:lnSpc>
              <a:spcAft>
                <a:spcPts val="600"/>
              </a:spcAft>
              <a:buClr>
                <a:schemeClr val="bg2"/>
              </a:buClr>
              <a:buSzPct val="60000"/>
              <a:buFont typeface="Wingdings" pitchFamily="2" charset="2"/>
              <a:buChar char="l"/>
            </a:pPr>
            <a:r>
              <a:rPr lang="en-US" sz="2200" dirty="0">
                <a:cs typeface="+mn-cs"/>
              </a:rPr>
              <a:t>Specify TDD support for in-band, guard-band, and standalone operation </a:t>
            </a:r>
            <a:r>
              <a:rPr lang="en-US" sz="2200" dirty="0" smtClean="0">
                <a:cs typeface="+mn-cs"/>
              </a:rPr>
              <a:t>modes</a:t>
            </a:r>
          </a:p>
          <a:p>
            <a:pPr marL="387107" lvl="1" indent="-387107" algn="just">
              <a:lnSpc>
                <a:spcPct val="100000"/>
              </a:lnSpc>
              <a:spcAft>
                <a:spcPts val="600"/>
              </a:spcAft>
              <a:buClr>
                <a:schemeClr val="bg2"/>
              </a:buClr>
              <a:buSzPct val="60000"/>
              <a:buFont typeface="Wingdings" pitchFamily="2" charset="2"/>
              <a:buChar char="l"/>
            </a:pPr>
            <a:r>
              <a:rPr lang="en-US" sz="2200" dirty="0" smtClean="0">
                <a:cs typeface="+mn-cs"/>
              </a:rPr>
              <a:t>The </a:t>
            </a:r>
            <a:r>
              <a:rPr lang="en-US" sz="2200" dirty="0">
                <a:cs typeface="+mn-cs"/>
              </a:rPr>
              <a:t>design shall assume no UL compensation gaps are needed by UE, and strive towards a common design among the </a:t>
            </a:r>
            <a:r>
              <a:rPr lang="en-US" sz="2200" dirty="0" smtClean="0">
                <a:cs typeface="+mn-cs"/>
              </a:rPr>
              <a:t>operation modes</a:t>
            </a:r>
            <a:endParaRPr lang="en-US" sz="2200" dirty="0">
              <a:cs typeface="+mn-cs"/>
            </a:endParaRPr>
          </a:p>
          <a:p>
            <a:pPr marL="387107" lvl="1" indent="-387107" algn="just">
              <a:lnSpc>
                <a:spcPct val="100000"/>
              </a:lnSpc>
              <a:spcAft>
                <a:spcPts val="600"/>
              </a:spcAft>
              <a:buClr>
                <a:schemeClr val="bg2"/>
              </a:buClr>
              <a:buSzPct val="60000"/>
              <a:buFont typeface="Wingdings" pitchFamily="2" charset="2"/>
              <a:buChar char="l"/>
            </a:pPr>
            <a:r>
              <a:rPr lang="en-US" sz="2200" dirty="0" smtClean="0">
                <a:cs typeface="+mn-cs"/>
              </a:rPr>
              <a:t>Relaxations </a:t>
            </a:r>
            <a:r>
              <a:rPr lang="en-US" sz="2200" dirty="0">
                <a:cs typeface="+mn-cs"/>
              </a:rPr>
              <a:t>of MCL and/or latency and/or capacity targets to be considered by RAN1 until RAN#76.</a:t>
            </a:r>
          </a:p>
        </p:txBody>
      </p:sp>
    </p:spTree>
    <p:extLst>
      <p:ext uri="{BB962C8B-B14F-4D97-AF65-F5344CB8AC3E}">
        <p14:creationId xmlns:p14="http://schemas.microsoft.com/office/powerpoint/2010/main" val="31520369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317" y="2391834"/>
            <a:ext cx="10977343" cy="1143000"/>
          </a:xfrm>
        </p:spPr>
        <p:txBody>
          <a:bodyPr/>
          <a:lstStyle/>
          <a:p>
            <a:r>
              <a:rPr lang="en-US" dirty="0" smtClean="0"/>
              <a:t>Enhancements to basic functionality</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608917" y="892097"/>
            <a:ext cx="11398204" cy="5328821"/>
          </a:xfrm>
        </p:spPr>
        <p:txBody>
          <a:bodyPr/>
          <a:lstStyle/>
          <a:p>
            <a:pPr marL="342900" indent="-342900">
              <a:lnSpc>
                <a:spcPct val="150000"/>
              </a:lnSpc>
              <a:spcAft>
                <a:spcPts val="600"/>
              </a:spcAft>
              <a:buFont typeface="Symbol"/>
              <a:buChar char=""/>
            </a:pPr>
            <a:r>
              <a:rPr lang="en-US" altLang="zh-CN" sz="2100" kern="1200" dirty="0">
                <a:latin typeface="+mj-lt"/>
                <a:ea typeface="Times New Roman"/>
                <a:cs typeface="Times New Roman"/>
              </a:rPr>
              <a:t>Motivation</a:t>
            </a:r>
          </a:p>
          <a:p>
            <a:pPr lvl="1">
              <a:lnSpc>
                <a:spcPct val="100000"/>
              </a:lnSpc>
              <a:spcAft>
                <a:spcPts val="600"/>
              </a:spcAft>
            </a:pPr>
            <a:r>
              <a:rPr lang="en-US" altLang="zh-CN" sz="2100" dirty="0"/>
              <a:t>In downlink command/data transmission, the latency is dominated by </a:t>
            </a:r>
            <a:r>
              <a:rPr lang="en-US" altLang="zh-CN" sz="2100" dirty="0" err="1"/>
              <a:t>eDRX</a:t>
            </a:r>
            <a:r>
              <a:rPr lang="en-US" altLang="zh-CN" sz="2100" dirty="0"/>
              <a:t> cycle, and the power consumption is dominated by the </a:t>
            </a:r>
            <a:r>
              <a:rPr lang="en-US" altLang="zh-CN" sz="2100" dirty="0" err="1"/>
              <a:t>eDRX</a:t>
            </a:r>
            <a:r>
              <a:rPr lang="en-US" altLang="zh-CN" sz="2100" dirty="0"/>
              <a:t> cycle and the paging.</a:t>
            </a:r>
          </a:p>
          <a:p>
            <a:pPr lvl="1">
              <a:lnSpc>
                <a:spcPct val="100000"/>
              </a:lnSpc>
              <a:spcAft>
                <a:spcPts val="600"/>
              </a:spcAft>
            </a:pPr>
            <a:r>
              <a:rPr lang="en-US" altLang="zh-CN" sz="2100" dirty="0" smtClean="0"/>
              <a:t>UE is required to perform cell re-selection measurements even when not moving, and the network topology is not changing</a:t>
            </a:r>
          </a:p>
          <a:p>
            <a:pPr lvl="1">
              <a:lnSpc>
                <a:spcPct val="100000"/>
              </a:lnSpc>
              <a:spcAft>
                <a:spcPts val="600"/>
              </a:spcAft>
            </a:pPr>
            <a:r>
              <a:rPr lang="en-US" altLang="zh-CN" sz="2100" dirty="0" smtClean="0"/>
              <a:t>Several messages have to be transferred when releasing an active UE into IDLE</a:t>
            </a:r>
          </a:p>
          <a:p>
            <a:pPr marL="439737" lvl="1" indent="0">
              <a:lnSpc>
                <a:spcPct val="100000"/>
              </a:lnSpc>
              <a:spcAft>
                <a:spcPts val="600"/>
              </a:spcAft>
              <a:buNone/>
            </a:pPr>
            <a:endParaRPr lang="en-US" altLang="zh-CN" sz="2100" dirty="0" smtClean="0">
              <a:solidFill>
                <a:srgbClr val="C00000"/>
              </a:solidFill>
            </a:endParaRPr>
          </a:p>
          <a:p>
            <a:pPr marL="342900" indent="-342900">
              <a:lnSpc>
                <a:spcPct val="150000"/>
              </a:lnSpc>
              <a:spcAft>
                <a:spcPts val="600"/>
              </a:spcAft>
              <a:buFont typeface="Symbol"/>
              <a:buChar char=""/>
            </a:pPr>
            <a:r>
              <a:rPr lang="en-US" altLang="zh-CN" sz="2100" kern="1200" dirty="0" smtClean="0">
                <a:latin typeface="+mj-lt"/>
                <a:ea typeface="Times New Roman"/>
                <a:cs typeface="Times New Roman"/>
              </a:rPr>
              <a:t>Proposed objectives</a:t>
            </a:r>
          </a:p>
          <a:p>
            <a:pPr lvl="1">
              <a:lnSpc>
                <a:spcPct val="100000"/>
              </a:lnSpc>
              <a:spcAft>
                <a:spcPts val="600"/>
              </a:spcAft>
            </a:pPr>
            <a:r>
              <a:rPr lang="en-US" altLang="zh-CN" sz="2100" dirty="0" smtClean="0">
                <a:solidFill>
                  <a:srgbClr val="00B050"/>
                </a:solidFill>
              </a:rPr>
              <a:t>Specify physical </a:t>
            </a:r>
            <a:r>
              <a:rPr lang="en-US" altLang="zh-CN" sz="2100" dirty="0">
                <a:solidFill>
                  <a:srgbClr val="00B050"/>
                </a:solidFill>
              </a:rPr>
              <a:t>signal(s) and/or channel(s) that can be efficiently decoded or detected prior to </a:t>
            </a:r>
            <a:r>
              <a:rPr lang="en-US" altLang="zh-CN" sz="2100" dirty="0" smtClean="0">
                <a:solidFill>
                  <a:srgbClr val="00B050"/>
                </a:solidFill>
              </a:rPr>
              <a:t>decoding </a:t>
            </a:r>
            <a:r>
              <a:rPr lang="en-US" altLang="zh-CN" sz="2100" dirty="0">
                <a:solidFill>
                  <a:srgbClr val="00B050"/>
                </a:solidFill>
              </a:rPr>
              <a:t>the physical downlink control </a:t>
            </a:r>
            <a:r>
              <a:rPr lang="en-US" altLang="zh-CN" sz="2100" dirty="0" smtClean="0">
                <a:solidFill>
                  <a:srgbClr val="00B050"/>
                </a:solidFill>
              </a:rPr>
              <a:t>channel [RAN1,2,4]</a:t>
            </a:r>
          </a:p>
          <a:p>
            <a:pPr lvl="1">
              <a:lnSpc>
                <a:spcPct val="100000"/>
              </a:lnSpc>
              <a:spcAft>
                <a:spcPts val="600"/>
              </a:spcAft>
            </a:pPr>
            <a:r>
              <a:rPr lang="en-GB" sz="2100" dirty="0" smtClean="0">
                <a:solidFill>
                  <a:srgbClr val="00B050"/>
                </a:solidFill>
              </a:rPr>
              <a:t>Reduced signalling during RRC connection release [RAN2</a:t>
            </a:r>
            <a:r>
              <a:rPr lang="en-GB" sz="2100" dirty="0">
                <a:solidFill>
                  <a:srgbClr val="00B050"/>
                </a:solidFill>
              </a:rPr>
              <a:t>] </a:t>
            </a:r>
            <a:endParaRPr lang="en-US" altLang="zh-CN" sz="2100" dirty="0">
              <a:solidFill>
                <a:srgbClr val="00B050"/>
              </a:solidFill>
            </a:endParaRPr>
          </a:p>
          <a:p>
            <a:pPr lvl="1">
              <a:lnSpc>
                <a:spcPct val="100000"/>
              </a:lnSpc>
              <a:spcAft>
                <a:spcPts val="600"/>
              </a:spcAft>
            </a:pPr>
            <a:r>
              <a:rPr lang="en-US" altLang="zh-CN" sz="2100" dirty="0" smtClean="0">
                <a:solidFill>
                  <a:srgbClr val="00B050"/>
                </a:solidFill>
              </a:rPr>
              <a:t>Enable </a:t>
            </a:r>
            <a:r>
              <a:rPr lang="en-US" altLang="zh-CN" sz="2100" dirty="0">
                <a:solidFill>
                  <a:srgbClr val="00B050"/>
                </a:solidFill>
              </a:rPr>
              <a:t>relaxed UE monitoring for cell (re)selection e.g. by (</a:t>
            </a:r>
            <a:r>
              <a:rPr lang="en-US" altLang="zh-CN" sz="2100" dirty="0" smtClean="0">
                <a:solidFill>
                  <a:srgbClr val="00B050"/>
                </a:solidFill>
              </a:rPr>
              <a:t>re)configuration [RAN2,4]</a:t>
            </a:r>
          </a:p>
          <a:p>
            <a:pPr marL="439737" lvl="1" indent="0">
              <a:lnSpc>
                <a:spcPct val="100000"/>
              </a:lnSpc>
              <a:spcAft>
                <a:spcPts val="600"/>
              </a:spcAft>
              <a:buNone/>
            </a:pPr>
            <a:endParaRPr lang="en-US" altLang="zh-CN" sz="2100" dirty="0" smtClean="0">
              <a:solidFill>
                <a:srgbClr val="00B050"/>
              </a:solidFill>
            </a:endParaRPr>
          </a:p>
        </p:txBody>
      </p:sp>
      <p:sp>
        <p:nvSpPr>
          <p:cNvPr id="6" name="Title 1"/>
          <p:cNvSpPr>
            <a:spLocks noGrp="1"/>
          </p:cNvSpPr>
          <p:nvPr>
            <p:ph type="title"/>
          </p:nvPr>
        </p:nvSpPr>
        <p:spPr bwMode="auto">
          <a:xfrm>
            <a:off x="608917" y="156117"/>
            <a:ext cx="10977343" cy="73598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600" dirty="0"/>
              <a:t>Power consumption </a:t>
            </a:r>
            <a:r>
              <a:rPr lang="en-US" altLang="zh-CN" sz="3600" dirty="0" smtClean="0"/>
              <a:t>reduction</a:t>
            </a:r>
            <a:endParaRPr lang="en-US" altLang="zh-CN" sz="3600" strike="sngStrike" dirty="0" smtClean="0"/>
          </a:p>
        </p:txBody>
      </p:sp>
    </p:spTree>
    <p:extLst>
      <p:ext uri="{BB962C8B-B14F-4D97-AF65-F5344CB8AC3E}">
        <p14:creationId xmlns:p14="http://schemas.microsoft.com/office/powerpoint/2010/main" val="2096758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54904</TotalTime>
  <Words>1480</Words>
  <Application>Microsoft Office PowerPoint</Application>
  <PresentationFormat>Custom</PresentationFormat>
  <Paragraphs>139</Paragraphs>
  <Slides>17</Slides>
  <Notes>1</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35" baseType="lpstr">
      <vt:lpstr>微软雅黑</vt:lpstr>
      <vt:lpstr>MS PGothic</vt:lpstr>
      <vt:lpstr>MS PGothic</vt:lpstr>
      <vt:lpstr>黑体</vt:lpstr>
      <vt:lpstr>宋体</vt:lpstr>
      <vt:lpstr>宋体</vt:lpstr>
      <vt:lpstr>Arial</vt:lpstr>
      <vt:lpstr>Calibri</vt:lpstr>
      <vt:lpstr>FrutigerNext LT Bold</vt:lpstr>
      <vt:lpstr>FrutigerNext LT Light</vt:lpstr>
      <vt:lpstr>FrutigerNext LT Medium</vt:lpstr>
      <vt:lpstr>FrutigerNext LT Regular</vt:lpstr>
      <vt:lpstr>华文细黑</vt:lpstr>
      <vt:lpstr>Symbol</vt:lpstr>
      <vt:lpstr>Times New Roman</vt:lpstr>
      <vt:lpstr>Wingdings</vt:lpstr>
      <vt:lpstr>4_自定义设计方案</vt:lpstr>
      <vt:lpstr>Visio</vt:lpstr>
      <vt:lpstr>Motivation for new WI proposal on Further NB-IoT enhancements</vt:lpstr>
      <vt:lpstr>Introduction</vt:lpstr>
      <vt:lpstr>Deployment Flexibility</vt:lpstr>
      <vt:lpstr>Standalone operation mode (licensed UL &amp; DL)</vt:lpstr>
      <vt:lpstr>Small-cell deployment with NB-IoT backhaul</vt:lpstr>
      <vt:lpstr>TDD – Background</vt:lpstr>
      <vt:lpstr>TDD – Proposal</vt:lpstr>
      <vt:lpstr>Enhancements to basic functionality</vt:lpstr>
      <vt:lpstr>Power consumption reduction</vt:lpstr>
      <vt:lpstr>NPRACH enhancements</vt:lpstr>
      <vt:lpstr>QoS enhancements</vt:lpstr>
      <vt:lpstr>More efficient small message transfer</vt:lpstr>
      <vt:lpstr>UTDOA</vt:lpstr>
      <vt:lpstr>Cross-carrier scheduling</vt:lpstr>
      <vt:lpstr>PowerPoint Presentation</vt:lpstr>
      <vt:lpstr>Annex – Example Subscriber Profile ID extension</vt:lpstr>
      <vt:lpstr>Annex – Small cell NB-IoT relay node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Matthew Webb</cp:lastModifiedBy>
  <cp:revision>3642</cp:revision>
  <dcterms:created xsi:type="dcterms:W3CDTF">2010-09-30T06:00:50Z</dcterms:created>
  <dcterms:modified xsi:type="dcterms:W3CDTF">2017-02-28T13:07:31Z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(10)Ax6v3MsOBGwQn3Nox3eiQ5R5uGlLJKm2lHQYF7/HoywTVRs0Ekk3xolfG5RBHRB+HxGvBVsi_x000d_ iQS5jWGFffJ9kbHx0fprbF1KWaV3EhfYfD36NqI3MfuqM3j5sXk/B/JVzmR2duFW5s6Zw8Mb_x000d_ Sx0q+hawUqaMSMZsCJhC9LC/dG4XuUOEpwBg9h5LwbPrGuqaM1J0YeN8pDpRRZbSosasI3rR_x000d_ XrYg+5ob6EkqHKs6Zb</vt:lpwstr>
  </property>
  <property fmtid="{D5CDD505-2E9C-101B-9397-08002B2CF9AE}" pid="3" name="_ms_pID_7253431">
    <vt:lpwstr>IIZkMnVJdb0y5mJlYSFLIORnYpfI94hcZxaQnmDE4e/UWgSh+HtUPO_x000d_ yhh911WCiwXHEN/VQLPX3LJBW9eKbSOaEgBNPMHjv4yUcjh2BHV8vJlLx7cPd2kCyrgc3HUC_x000d_ fmPZiNzAHo8M1fFnrrWI5Garxrsze8XJGae62WbGFmnXe1yiuPJ1ZAPxusohySaHJKR1Ys+H_x000d_ CixahutNrwoaKg+rntv5kfgcV1mb13wCB/Fk</vt:lpwstr>
  </property>
  <property fmtid="{D5CDD505-2E9C-101B-9397-08002B2CF9AE}" pid="4" name="_ms_pID_7253432">
    <vt:lpwstr>oslmv9x+d+R3qYzLGegrOVq0m9RNj3gRiI+a_x000d_ Uw8UIiXrBqzOdWG8dWQvWPXrw70Rkrff3u6EeYPkmeHy6L4mHHq9MnXz5QvYugcSvryK9GDa_x000d_ TUGEYZup7XDQWEn1s9PVHRCIz83STYqkrkQzx64LKF8Tj5BPo5XeKfnQovWiHYpK1uXjZyMI_x000d_ 3lNz4/uobJUqF4tslG+7PajVs7VwVvTOtZ5CSSkKET26yvfDXrK5fe</vt:lpwstr>
  </property>
  <property fmtid="{D5CDD505-2E9C-101B-9397-08002B2CF9AE}" pid="5" name="_ms_pID_7253433">
    <vt:lpwstr>tJhl81c4dQW3Agm35i_x000d_ 5NQo8zzXrZRvZP1B/ww8AikoPZJjWtH6gbU9pTLVijIRqSzAuZW9L4pZPykJe3++XZGp8VZS_x000d_ E7TIDLCGvh8v4hJ5WISjxMDGBRkkIP283WVGm+qyyWPRO8wI7ubZYls6N47g0jFD81DftZGV_x000d_ Zm+h2ymKhOJX5khqsUeDs5uov9VRs2BHudRFIXtW11wsS0p5SyX9zI3b1Vhyr2LQXxyKsn17</vt:lpwstr>
  </property>
  <property fmtid="{D5CDD505-2E9C-101B-9397-08002B2CF9AE}" pid="6" name="_ms_pID_7253434">
    <vt:lpwstr>_x000d_ 53Tm172cXD90TriRineNHg4pZ/NOywUIAcUCv/+Yxw98KrBUFpXeL/taTPhbGPDoBdal1K/9_x000d_ MvrIe5V1yLbPhIpNHFLGZ737OdV+c5mU7+MAsHrh39/cS5i3kkHaq2JTFvK4NfXYBU8Ohbwc_x000d_ e+tVk040s5heQt/fdkx0GQCEgCfNlbJwm4rF5uiPpKKnzCYKC3EWeQ5UT5CZNwBqAy6SOslA_x000d_ wCW9HFeu+jzDvNqa</vt:lpwstr>
  </property>
  <property fmtid="{D5CDD505-2E9C-101B-9397-08002B2CF9AE}" pid="7" name="_ms_pID_7253435">
    <vt:lpwstr>YasWJBCdooPOFIyS31KA4raeKduqGJoA8x7HYcMG2AI2UJjSWcodQA9V_x000d_ wPG3Tr6+YfYQm8k7wsCv6K9Nqg0jCbzVMgFfg0vIayT9NQhz3d9M1XAQM8CpdaOMG2WLDFPC_x000d_ L5eO8wsojY2WLJ2afTYmZSJwRgeB0eZsp5b7f55FxigLTkpYNVcAGlETmhR6rYSYeVr4y83r_x000d_ Gq3p1CSkv9hNtYf6cR1/bcoBVy5dS9kQfJ</vt:lpwstr>
  </property>
  <property fmtid="{D5CDD505-2E9C-101B-9397-08002B2CF9AE}" pid="8" name="_ms_pID_7253436">
    <vt:lpwstr>ONSjVx+mD4DGE+JR94wShK/PWP29hfpSa0LobS_x000d_ uKKAJkcVFYVj3Aw7n53AG1AqoL3V1pf6/obynf5tvJ+irqkwkxYhMiwPgkAlynNsgojq6hpj_x000d_ foIEjacPtLYtr4/NgCbLsknjGW8E0lHljYHm1NZMZOQ5nMhUQhXwZeBZPmon+1g/Mo55O/2c_x000d_ UGVxyZl6nb6p5ZUyPyMkmQ672DchUB7euhmgTs6i8+1oROM9B+DK</vt:lpwstr>
  </property>
  <property fmtid="{D5CDD505-2E9C-101B-9397-08002B2CF9AE}" pid="9" name="_ms_pID_7253437">
    <vt:lpwstr>wwXZLvf4Y1Pe+y1kVK3m_x000d_ ZnJTA28O/5huGGuvKs6qNZ7PRLhY7e3VZnaGdCoKqDv2qkKqEvHbNoyaVu/HmY+LgavO9cKm_x000d_ KAnr4PP5NAkzD7yd333QUnYVbt69bw/2CUtbxulZ/gtJ5LhG6gC/lnSridpcadky8fF9FZhn_x000d_ tcA7jw/juh8BGVKSs3L/S6abzQJjv8tJgtPieWgpKYsiNak4Dd2n3brItImVV3gz8z4x+G</vt:lpwstr>
  </property>
  <property fmtid="{D5CDD505-2E9C-101B-9397-08002B2CF9AE}" pid="10" name="_ms_pID_7253438">
    <vt:lpwstr>Tz_x000d_ EFj2G3M7q5hTfXeqXan4ZaZnoCWrTK7KwxZ/4cjWw4FaxoxCW7cSaXBjfBh6q9XrZFzYV8kT_x000d_ SccMqK0hvxJPbQxrpxdVP0h7/tMApIHyZnQ669GPFdR5mtayHCn0CzAlEo8yZd5N2pla3I2s_x000d_ /S6RVYeX2awf1vxkL7fwpwRAYj4PpPkTE0z+A//35DfW3NcCljFz1jX/YhDx14/bkn9Lu/5N_x000d_ OkT2JrL4Fhp0iX</vt:lpwstr>
  </property>
  <property fmtid="{D5CDD505-2E9C-101B-9397-08002B2CF9AE}" pid="11" name="_ms_pID_7253439">
    <vt:lpwstr>gCAfLywhIJcAxoOENHd/Hzh8ks1cqare2A9WxQeYnOO6CRzbO0EMKjr4m2_x000d_ vyUIegoFy25krb8H</vt:lpwstr>
  </property>
  <property fmtid="{D5CDD505-2E9C-101B-9397-08002B2CF9AE}" pid="12" name="_ms_pID_725343_00">
    <vt:lpwstr>_ms_pID_725343</vt:lpwstr>
  </property>
  <property fmtid="{D5CDD505-2E9C-101B-9397-08002B2CF9AE}" pid="13" name="_ms_pID_7253431_00">
    <vt:lpwstr>_ms_pID_7253431</vt:lpwstr>
  </property>
  <property fmtid="{D5CDD505-2E9C-101B-9397-08002B2CF9AE}" pid="14" name="_ms_pID_7253432_00">
    <vt:lpwstr>_ms_pID_7253432</vt:lpwstr>
  </property>
  <property fmtid="{D5CDD505-2E9C-101B-9397-08002B2CF9AE}" pid="15" name="_ms_pID_7253433_00">
    <vt:lpwstr>_ms_pID_7253433</vt:lpwstr>
  </property>
  <property fmtid="{D5CDD505-2E9C-101B-9397-08002B2CF9AE}" pid="16" name="_ms_pID_7253434_00">
    <vt:lpwstr>_ms_pID_7253434</vt:lpwstr>
  </property>
  <property fmtid="{D5CDD505-2E9C-101B-9397-08002B2CF9AE}" pid="17" name="_ms_pID_7253435_00">
    <vt:lpwstr>_ms_pID_7253435</vt:lpwstr>
  </property>
  <property fmtid="{D5CDD505-2E9C-101B-9397-08002B2CF9AE}" pid="18" name="_ms_pID_7253436_00">
    <vt:lpwstr>_ms_pID_7253436</vt:lpwstr>
  </property>
  <property fmtid="{D5CDD505-2E9C-101B-9397-08002B2CF9AE}" pid="19" name="_ms_pID_7253437_00">
    <vt:lpwstr>_ms_pID_7253437</vt:lpwstr>
  </property>
  <property fmtid="{D5CDD505-2E9C-101B-9397-08002B2CF9AE}" pid="20" name="_ms_pID_7253438_00">
    <vt:lpwstr>_ms_pID_7253438</vt:lpwstr>
  </property>
  <property fmtid="{D5CDD505-2E9C-101B-9397-08002B2CF9AE}" pid="21" name="_ms_pID_7253439_00">
    <vt:lpwstr>_ms_pID_7253439</vt:lpwstr>
  </property>
  <property fmtid="{D5CDD505-2E9C-101B-9397-08002B2CF9AE}" pid="22" name="_new_ms_pID_72543">
    <vt:lpwstr>(4)5+x4uGNu2kUmzrX5xbrpSG7YzfeLTmkT0zdLRv+IvVDCnmJ+DtBozT/yKfZpSlS1+eSDStgW_x000d_
TTbt4DFXIjfPWIeBJ43QyV9vn5MbdPyBiPosMDNYyPgRERJPNLbHhiNAy6q50HFo8vF+BTEY_x000d_
6jJJrfB0Vkf8rTSi7zJQh4/b/Pjhc8M374ZljfXgFvWERyR5h5ah8j/KkA6Rm1rhAWaITi2y_x000d_
1JxDBtGTE40wlDUFsD</vt:lpwstr>
  </property>
  <property fmtid="{D5CDD505-2E9C-101B-9397-08002B2CF9AE}" pid="23" name="_new_ms_pID_725431">
    <vt:lpwstr>AEtxsuzGvR1gg4//Fe28NVRk8gU6F0HZuF64MTaGdEjy8DbcJ2TWOx_x000d_
gbicv/YBf7jHmXHt8v+lg5YC7kO84kv8vHy4PizOBrTLSiedsFqKEs+hXoTq/9V1Jw5wKTNC_x000d_
S0qsQsjhpFpLL33C9ss+QNzfi0a+WdLY1hygOT03i7T8nXfTssJdAsGmvG3InQ90b6QTobFG_x000d_
oqh5HZ2S+DAXh2TiPnFsWdnfpYxEftt4ZxlG</vt:lpwstr>
  </property>
  <property fmtid="{D5CDD505-2E9C-101B-9397-08002B2CF9AE}" pid="24" name="_new_ms_pID_725432">
    <vt:lpwstr>xki5zcEDsITOxH3mkVLPEmc1+Mu1rqlij33N_x000d_
uBOTHXaW7Qrq7T5rGTUG21C4C2P27T3vGaH3mx0wiPZ28HraiTZt8gtULbRikavBqIYwihrB_x000d_
U2wGEICuBMa9Lonvf4kwX/JiUbAuD4iFp9v20h8KLQNWzp7q0AZf1NeN5bA4vzISf6bzrwLz_x000d_
LklWdSMiFP1PkEah0O14J44HsbSNbN5tUG5/WApFrMpcXcTitSM228</vt:lpwstr>
  </property>
  <property fmtid="{D5CDD505-2E9C-101B-9397-08002B2CF9AE}" pid="25" name="_new_ms_pID_725433">
    <vt:lpwstr>mJ</vt:lpwstr>
  </property>
  <property fmtid="{D5CDD505-2E9C-101B-9397-08002B2CF9AE}" pid="26" name="_2015_ms_pID_725343">
    <vt:lpwstr>(3)U/xgP82GQtLjNrwgK2t+pXZngcs+exgAClfxB0ChQKrJVf0dMSMgjtcfd5siXhAvlG2GF66a
N1ISXcWmeQR3GOLBz2VO6HWvf4acYs65nk033cctguMBheY3ujtmcDolnpLgxTwtoAjUU0dT
1LchZK9ZzDK/Fx6h1gZutVeqDup0onItq3xjFRzt7LImig9XruKU3iS2ZEeXQhaNsY5eulS8
Fg++Csrov7PSWE/YRx</vt:lpwstr>
  </property>
  <property fmtid="{D5CDD505-2E9C-101B-9397-08002B2CF9AE}" pid="27" name="_2015_ms_pID_725343_00">
    <vt:lpwstr>_2015_ms_pID_725343</vt:lpwstr>
  </property>
  <property fmtid="{D5CDD505-2E9C-101B-9397-08002B2CF9AE}" pid="28" name="_2015_ms_pID_7253431">
    <vt:lpwstr>SW6T5a/gYPoIJmug04ZEs5M7We5VX/CK5V6XS/c/ZwJSBx8oOF56Ic
DG9Y9JK4/yKGX///D4qmd5Cpjk2mFTmzGFkPPPf1I+YrvG7nZCUDxnm2cEZQp7E2mxSvFjPZ
ATKvX8bz1hXilouQoKzlNre3b/QTQfCcFDNz8AC3ZxJh3Ef/Z7mbqgBsX0f+kSHoZRmxffJf
dEi7zw1eqTK7oHyyPLdgse+0RD2iGwj/+aRn</vt:lpwstr>
  </property>
  <property fmtid="{D5CDD505-2E9C-101B-9397-08002B2CF9AE}" pid="29" name="_2015_ms_pID_7253431_00">
    <vt:lpwstr>_2015_ms_pID_7253431</vt:lpwstr>
  </property>
  <property fmtid="{D5CDD505-2E9C-101B-9397-08002B2CF9AE}" pid="30" name="_2015_ms_pID_7253432">
    <vt:lpwstr>d0ZhFW1UDdauCzOR2nYv5YmOOlL6xpGVKKZw
TfFWPmRiNOIRJo5+BCiPyCHQlkW5dpcbCog4VJ3ulcIYcKRuAq4=</vt:lpwstr>
  </property>
  <property fmtid="{D5CDD505-2E9C-101B-9397-08002B2CF9AE}" pid="31" name="_2015_ms_pID_7253432_00">
    <vt:lpwstr>_2015_ms_pID_7253432</vt:lpwstr>
  </property>
  <property fmtid="{D5CDD505-2E9C-101B-9397-08002B2CF9AE}" pid="32" name="_new_ms_pID_72543_00">
    <vt:lpwstr>_new_ms_pID_72543</vt:lpwstr>
  </property>
  <property fmtid="{D5CDD505-2E9C-101B-9397-08002B2CF9AE}" pid="33" name="_new_ms_pID_725431_00">
    <vt:lpwstr>_new_ms_pID_725431</vt:lpwstr>
  </property>
  <property fmtid="{D5CDD505-2E9C-101B-9397-08002B2CF9AE}" pid="34" name="_new_ms_pID_725432_00">
    <vt:lpwstr>_new_ms_pID_725432</vt:lpwstr>
  </property>
  <property fmtid="{D5CDD505-2E9C-101B-9397-08002B2CF9AE}" pid="35" name="_new_ms_pID_725433_00">
    <vt:lpwstr>_new_ms_pID_725433</vt:lpwstr>
  </property>
  <property fmtid="{D5CDD505-2E9C-101B-9397-08002B2CF9AE}" pid="36" name="_readonly">
    <vt:lpwstr/>
  </property>
  <property fmtid="{D5CDD505-2E9C-101B-9397-08002B2CF9AE}" pid="37" name="_change">
    <vt:lpwstr/>
  </property>
  <property fmtid="{D5CDD505-2E9C-101B-9397-08002B2CF9AE}" pid="38" name="_full-control">
    <vt:lpwstr/>
  </property>
  <property fmtid="{D5CDD505-2E9C-101B-9397-08002B2CF9AE}" pid="39" name="sflag">
    <vt:lpwstr>1488286704</vt:lpwstr>
  </property>
</Properties>
</file>