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7"/>
  </p:notesMasterIdLst>
  <p:handoutMasterIdLst>
    <p:handoutMasterId r:id="rId18"/>
  </p:handoutMasterIdLst>
  <p:sldIdLst>
    <p:sldId id="426" r:id="rId5"/>
    <p:sldId id="562" r:id="rId6"/>
    <p:sldId id="568" r:id="rId7"/>
    <p:sldId id="582" r:id="rId8"/>
    <p:sldId id="571" r:id="rId9"/>
    <p:sldId id="572" r:id="rId10"/>
    <p:sldId id="580" r:id="rId11"/>
    <p:sldId id="565" r:id="rId12"/>
    <p:sldId id="574" r:id="rId13"/>
    <p:sldId id="575" r:id="rId14"/>
    <p:sldId id="576" r:id="rId15"/>
    <p:sldId id="578" r:id="rId1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8E95"/>
    <a:srgbClr val="00FA00"/>
    <a:srgbClr val="143C66"/>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42" autoAdjust="0"/>
    <p:restoredTop sz="84114" autoAdjust="0"/>
  </p:normalViewPr>
  <p:slideViewPr>
    <p:cSldViewPr snapToGrid="0">
      <p:cViewPr varScale="1">
        <p:scale>
          <a:sx n="44" d="100"/>
          <a:sy n="44" d="100"/>
        </p:scale>
        <p:origin x="596" y="3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2/27/2017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2/27/2017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2/27/2017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122658985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7827"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8" name="bIg Eye"/>
          <p:cNvGrpSpPr/>
          <p:nvPr userDrawn="1"/>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1" name="Line to bugle"/>
          <p:cNvSpPr>
            <a:spLocks noChangeArrowheads="1"/>
          </p:cNvSpPr>
          <p:nvPr userDrawn="1"/>
        </p:nvSpPr>
        <p:spPr bwMode="auto">
          <a:xfrm>
            <a:off x="6879380" y="5806285"/>
            <a:ext cx="19661"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Bugle"/>
          <p:cNvSpPr>
            <a:spLocks/>
          </p:cNvSpPr>
          <p:nvPr userDrawn="1"/>
        </p:nvSpPr>
        <p:spPr bwMode="auto">
          <a:xfrm>
            <a:off x="6614621" y="6260975"/>
            <a:ext cx="490197"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 name="Arrow round wheel 2"/>
          <p:cNvGrpSpPr/>
          <p:nvPr userDrawn="1"/>
        </p:nvGrpSpPr>
        <p:grpSpPr>
          <a:xfrm>
            <a:off x="6078550" y="5405319"/>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 name="Wheel connector"/>
          <p:cNvGrpSpPr/>
          <p:nvPr userDrawn="1"/>
        </p:nvGrpSpPr>
        <p:grpSpPr>
          <a:xfrm>
            <a:off x="6517629" y="5246767"/>
            <a:ext cx="926655"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9" name="Arrow around wheel 1"/>
          <p:cNvGrpSpPr/>
          <p:nvPr userDrawn="1"/>
        </p:nvGrpSpPr>
        <p:grpSpPr>
          <a:xfrm>
            <a:off x="6297434" y="5077732"/>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 name="Big Wheel 1"/>
          <p:cNvGrpSpPr/>
          <p:nvPr userDrawn="1"/>
        </p:nvGrpSpPr>
        <p:grpSpPr>
          <a:xfrm>
            <a:off x="6380008" y="5198284"/>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44" name="Small Wheel 1"/>
          <p:cNvGrpSpPr/>
          <p:nvPr userDrawn="1"/>
        </p:nvGrpSpPr>
        <p:grpSpPr>
          <a:xfrm>
            <a:off x="7193945" y="5765664"/>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73" name="Blink Block"/>
          <p:cNvSpPr/>
          <p:nvPr userDrawn="1"/>
        </p:nvSpPr>
        <p:spPr bwMode="auto">
          <a:xfrm>
            <a:off x="8121028" y="3750229"/>
            <a:ext cx="332315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710" y="0"/>
            <a:ext cx="7255762" cy="6896482"/>
          </a:xfrm>
          <a:prstGeom prst="rect">
            <a:avLst/>
          </a:prstGeom>
          <a:noFill/>
        </p:spPr>
      </p:pic>
      <p:sp useBgFill="1">
        <p:nvSpPr>
          <p:cNvPr id="56" name="Blink Block"/>
          <p:cNvSpPr/>
          <p:nvPr userDrawn="1"/>
        </p:nvSpPr>
        <p:spPr bwMode="auto">
          <a:xfrm>
            <a:off x="8121028" y="3750229"/>
            <a:ext cx="3323159"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59" name="Yellow Arrow 2"/>
          <p:cNvGrpSpPr/>
          <p:nvPr userDrawn="1"/>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3" name="Combined White Arrows"/>
          <p:cNvGrpSpPr/>
          <p:nvPr userDrawn="1"/>
        </p:nvGrpSpPr>
        <p:grpSpPr>
          <a:xfrm>
            <a:off x="8278982" y="4901343"/>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74" name="spaceman"/>
          <p:cNvGrpSpPr/>
          <p:nvPr userDrawn="1"/>
        </p:nvGrpSpPr>
        <p:grpSpPr>
          <a:xfrm rot="21402827">
            <a:off x="10764092" y="3979770"/>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79" name="Straight Connector 78"/>
          <p:cNvCxnSpPr/>
          <p:nvPr userDrawn="1"/>
        </p:nvCxnSpPr>
        <p:spPr>
          <a:xfrm flipV="1">
            <a:off x="8817164" y="5312230"/>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4" name="Title 1"/>
          <p:cNvSpPr>
            <a:spLocks noGrp="1"/>
          </p:cNvSpPr>
          <p:nvPr>
            <p:ph type="ctrTitle" hasCustomPrompt="1"/>
          </p:nvPr>
        </p:nvSpPr>
        <p:spPr bwMode="gray">
          <a:xfrm>
            <a:off x="265245" y="1804969"/>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85" name="Group 84"/>
          <p:cNvGrpSpPr/>
          <p:nvPr userDrawn="1"/>
        </p:nvGrpSpPr>
        <p:grpSpPr>
          <a:xfrm>
            <a:off x="383349" y="1567586"/>
            <a:ext cx="6805707" cy="1936642"/>
            <a:chOff x="383249" y="1567586"/>
            <a:chExt cx="6803935" cy="1936642"/>
          </a:xfrm>
        </p:grpSpPr>
        <p:cxnSp>
          <p:nvCxnSpPr>
            <p:cNvPr id="87" name="Straight Connector 86"/>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9" name="Subtitle 2"/>
          <p:cNvSpPr>
            <a:spLocks noGrp="1"/>
          </p:cNvSpPr>
          <p:nvPr>
            <p:ph type="subTitle" idx="1" hasCustomPrompt="1"/>
          </p:nvPr>
        </p:nvSpPr>
        <p:spPr bwMode="gray">
          <a:xfrm>
            <a:off x="265245"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90" name="Group 89"/>
          <p:cNvGrpSpPr>
            <a:grpSpLocks noChangeAspect="1"/>
          </p:cNvGrpSpPr>
          <p:nvPr userDrawn="1"/>
        </p:nvGrpSpPr>
        <p:grpSpPr>
          <a:xfrm>
            <a:off x="391378" y="3809824"/>
            <a:ext cx="2097004" cy="457200"/>
            <a:chOff x="187326" y="5085556"/>
            <a:chExt cx="8393112" cy="1830388"/>
          </a:xfrm>
          <a:solidFill>
            <a:schemeClr val="bg1"/>
          </a:solidFill>
        </p:grpSpPr>
        <p:sp>
          <p:nvSpPr>
            <p:cNvPr id="9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3"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4"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5"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0" name="TextBox 79"/>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33177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wipe(left)">
                                      <p:cBhvr>
                                        <p:cTn id="77" dur="500"/>
                                        <p:tgtEl>
                                          <p:spTgt spid="8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9">
                                            <p:txEl>
                                              <p:pRg st="0" end="0"/>
                                            </p:txEl>
                                          </p:spTgt>
                                        </p:tgtEl>
                                        <p:attrNameLst>
                                          <p:attrName>style.visibility</p:attrName>
                                        </p:attrNameLst>
                                      </p:cBhvr>
                                      <p:to>
                                        <p:strVal val="visible"/>
                                      </p:to>
                                    </p:set>
                                    <p:animEffect transition="in" filter="fade">
                                      <p:cBhvr>
                                        <p:cTn id="80" dur="500"/>
                                        <p:tgtEl>
                                          <p:spTgt spid="89">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fade">
                                      <p:cBhvr>
                                        <p:cTn id="8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4" grpId="0"/>
      <p:bldP spid="89" grpId="0" build="p">
        <p:tmplLst>
          <p:tmpl lvl="1">
            <p:tnLst>
              <p:par>
                <p:cTn presetID="10" presetClass="entr" presetSubtype="0" fill="hold" nodeType="withEffect">
                  <p:stCondLst>
                    <p:cond delay="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238283215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155041693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386557702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17355535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264098400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72961029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20841908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7" name="TextBox 6"/>
          <p:cNvSpPr txBox="1"/>
          <p:nvPr userDrawn="1"/>
        </p:nvSpPr>
        <p:spPr>
          <a:xfrm>
            <a:off x="3591385" y="6466485"/>
            <a:ext cx="523361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Confidential and Proprietary – Qualcomm Technologies,</a:t>
            </a:r>
            <a:r>
              <a:rPr lang="en-US" sz="1000" kern="1200" baseline="0" dirty="0" smtClean="0">
                <a:solidFill>
                  <a:schemeClr val="bg1">
                    <a:lumMod val="75000"/>
                  </a:schemeClr>
                </a:solidFill>
                <a:latin typeface="+mn-lt"/>
                <a:ea typeface="+mn-ea"/>
                <a:cs typeface="+mn-cs"/>
              </a:rPr>
              <a:t> Inc</a:t>
            </a:r>
            <a:r>
              <a:rPr lang="en-US" sz="1000" kern="1200" dirty="0" smtClean="0">
                <a:solidFill>
                  <a:schemeClr val="bg1">
                    <a:lumMod val="75000"/>
                  </a:schemeClr>
                </a:solidFill>
                <a:latin typeface="+mn-lt"/>
                <a:ea typeface="+mn-ea"/>
                <a:cs typeface="+mn-cs"/>
              </a:rPr>
              <a:t>.</a:t>
            </a:r>
          </a:p>
        </p:txBody>
      </p:sp>
    </p:spTree>
    <p:extLst>
      <p:ext uri="{BB962C8B-B14F-4D97-AF65-F5344CB8AC3E}">
        <p14:creationId xmlns:p14="http://schemas.microsoft.com/office/powerpoint/2010/main" val="18496178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95" r:id="rId7"/>
    <p:sldLayoutId id="2147484499" r:id="rId8"/>
    <p:sldLayoutId id="2147484502" r:id="rId9"/>
    <p:sldLayoutId id="2147484503" r:id="rId10"/>
    <p:sldLayoutId id="2147484504" r:id="rId11"/>
    <p:sldLayoutId id="2147484506" r:id="rId12"/>
    <p:sldLayoutId id="2147484507" r:id="rId13"/>
    <p:sldLayoutId id="2147484508" r:id="rId14"/>
    <p:sldLayoutId id="2147484509" r:id="rId15"/>
    <p:sldLayoutId id="2147484510" r:id="rId16"/>
    <p:sldLayoutId id="2147484511" r:id="rId17"/>
    <p:sldLayoutId id="2147484512" r:id="rId18"/>
    <p:sldLayoutId id="2147484513" r:id="rId19"/>
    <p:sldLayoutId id="2147484515" r:id="rId20"/>
    <p:sldLayoutId id="2147484516" r:id="rId21"/>
    <p:sldLayoutId id="2147484518" r:id="rId22"/>
    <p:sldLayoutId id="2147484519" r:id="rId23"/>
    <p:sldLayoutId id="2147484522" r:id="rId24"/>
    <p:sldLayoutId id="2147484525" r:id="rId25"/>
    <p:sldLayoutId id="2147484526" r:id="rId26"/>
    <p:sldLayoutId id="2147484527" r:id="rId27"/>
    <p:sldLayoutId id="2147484528" r:id="rId28"/>
    <p:sldLayoutId id="2147484529" r:id="rId29"/>
    <p:sldLayoutId id="2147484531" r:id="rId30"/>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11081280" cy="1638300"/>
          </a:xfrm>
        </p:spPr>
        <p:txBody>
          <a:bodyPr>
            <a:normAutofit/>
          </a:bodyPr>
          <a:lstStyle/>
          <a:p>
            <a:r>
              <a:rPr lang="en-US" sz="4800" dirty="0" smtClean="0">
                <a:latin typeface="Arial" charset="0"/>
                <a:ea typeface="Arial" charset="0"/>
                <a:cs typeface="Arial" charset="0"/>
              </a:rPr>
              <a:t>NW </a:t>
            </a:r>
            <a:r>
              <a:rPr lang="en-US" sz="4800" dirty="0">
                <a:latin typeface="Arial" charset="0"/>
                <a:ea typeface="Arial" charset="0"/>
                <a:cs typeface="Arial" charset="0"/>
              </a:rPr>
              <a:t>assisted DL interference </a:t>
            </a:r>
            <a:endParaRPr lang="en-US" sz="4800" dirty="0" smtClean="0">
              <a:latin typeface="Arial" charset="0"/>
              <a:ea typeface="Arial" charset="0"/>
              <a:cs typeface="Arial" charset="0"/>
            </a:endParaRPr>
          </a:p>
          <a:p>
            <a:r>
              <a:rPr lang="en-US" sz="4800" dirty="0" smtClean="0">
                <a:latin typeface="Arial" charset="0"/>
                <a:ea typeface="Arial" charset="0"/>
                <a:cs typeface="Arial" charset="0"/>
              </a:rPr>
              <a:t>mitigation </a:t>
            </a:r>
            <a:r>
              <a:rPr lang="en-US" sz="4800" dirty="0" smtClean="0">
                <a:latin typeface="Arial" charset="0"/>
                <a:ea typeface="Arial" charset="0"/>
                <a:cs typeface="Arial" charset="0"/>
              </a:rPr>
              <a:t>– Motivation &amp; Goals</a:t>
            </a:r>
            <a:endParaRPr lang="en-US" sz="4800" dirty="0" smtClean="0">
              <a:latin typeface="Arial" charset="0"/>
              <a:ea typeface="Arial" charset="0"/>
              <a:cs typeface="Arial" charset="0"/>
            </a:endParaRPr>
          </a:p>
        </p:txBody>
      </p:sp>
      <p:sp>
        <p:nvSpPr>
          <p:cNvPr id="4" name="Title 1"/>
          <p:cNvSpPr txBox="1">
            <a:spLocks/>
          </p:cNvSpPr>
          <p:nvPr/>
        </p:nvSpPr>
        <p:spPr bwMode="black">
          <a:xfrm>
            <a:off x="6889920" y="733917"/>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RP-170257</a:t>
            </a:r>
          </a:p>
        </p:txBody>
      </p:sp>
      <p:sp>
        <p:nvSpPr>
          <p:cNvPr id="5" name="Title 1"/>
          <p:cNvSpPr txBox="1">
            <a:spLocks/>
          </p:cNvSpPr>
          <p:nvPr/>
        </p:nvSpPr>
        <p:spPr bwMode="black">
          <a:xfrm>
            <a:off x="382586" y="670009"/>
            <a:ext cx="35918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smtClean="0">
                <a:latin typeface="Arial" charset="0"/>
                <a:ea typeface="Arial" charset="0"/>
                <a:cs typeface="Arial" charset="0"/>
              </a:rPr>
              <a:t>3GPP RAN #75</a:t>
            </a:r>
          </a:p>
          <a:p>
            <a:r>
              <a:rPr lang="en-US" sz="2000" dirty="0" smtClean="0">
                <a:latin typeface="Arial" charset="0"/>
                <a:ea typeface="Arial" charset="0"/>
                <a:cs typeface="Arial" charset="0"/>
              </a:rPr>
              <a:t>Dubrovnik, March 6-9  2017</a:t>
            </a:r>
            <a:endParaRPr lang="en-US" sz="2000" dirty="0">
              <a:latin typeface="Arial" charset="0"/>
              <a:ea typeface="Arial" charset="0"/>
              <a:cs typeface="Arial" charset="0"/>
            </a:endParaRPr>
          </a:p>
        </p:txBody>
      </p:sp>
      <p:sp>
        <p:nvSpPr>
          <p:cNvPr id="6" name="Title 1"/>
          <p:cNvSpPr txBox="1">
            <a:spLocks/>
          </p:cNvSpPr>
          <p:nvPr/>
        </p:nvSpPr>
        <p:spPr bwMode="black">
          <a:xfrm>
            <a:off x="382586" y="5290718"/>
            <a:ext cx="1108128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400" dirty="0" smtClean="0">
                <a:latin typeface="Arial" charset="0"/>
                <a:ea typeface="Arial" charset="0"/>
                <a:cs typeface="Arial" charset="0"/>
              </a:rPr>
              <a:t>Qualcomm Incorporated</a:t>
            </a:r>
            <a:endParaRPr lang="en-US" sz="2400" dirty="0">
              <a:latin typeface="Arial" charset="0"/>
              <a:ea typeface="Arial" charset="0"/>
              <a:cs typeface="Arial" charset="0"/>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052" y="1420648"/>
            <a:ext cx="11430000" cy="2068259"/>
          </a:xfrm>
        </p:spPr>
        <p:txBody>
          <a:bodyPr/>
          <a:lstStyle/>
          <a:p>
            <a:r>
              <a:rPr lang="en-US" dirty="0" smtClean="0"/>
              <a:t>UMTS </a:t>
            </a:r>
            <a:r>
              <a:rPr lang="en-US" dirty="0"/>
              <a:t>with 5MHz bandwidth is in between GSM signals with 200KHz guard band </a:t>
            </a:r>
            <a:r>
              <a:rPr lang="en-US" dirty="0" smtClean="0"/>
              <a:t>(recommended) as </a:t>
            </a:r>
            <a:r>
              <a:rPr lang="en-US" dirty="0"/>
              <a:t>the figure below</a:t>
            </a:r>
          </a:p>
          <a:p>
            <a:r>
              <a:rPr lang="en-US" dirty="0"/>
              <a:t>Equal transmission power for UMTS and GSM</a:t>
            </a:r>
          </a:p>
          <a:p>
            <a:r>
              <a:rPr lang="en-US" dirty="0" err="1"/>
              <a:t>Tx</a:t>
            </a:r>
            <a:r>
              <a:rPr lang="en-US" dirty="0"/>
              <a:t> filter roll-off factor = </a:t>
            </a:r>
            <a:r>
              <a:rPr lang="en-US" dirty="0" smtClean="0"/>
              <a:t>0.22; Rx </a:t>
            </a:r>
            <a:r>
              <a:rPr lang="en-US" dirty="0"/>
              <a:t>filter roll-off factor = 0.22</a:t>
            </a:r>
          </a:p>
          <a:p>
            <a:endParaRPr lang="en-US" dirty="0"/>
          </a:p>
        </p:txBody>
      </p:sp>
      <p:sp>
        <p:nvSpPr>
          <p:cNvPr id="3" name="Title 2"/>
          <p:cNvSpPr>
            <a:spLocks noGrp="1"/>
          </p:cNvSpPr>
          <p:nvPr>
            <p:ph type="title"/>
          </p:nvPr>
        </p:nvSpPr>
        <p:spPr/>
        <p:txBody>
          <a:bodyPr/>
          <a:lstStyle/>
          <a:p>
            <a:r>
              <a:rPr lang="en-US" dirty="0" smtClean="0"/>
              <a:t>Simulation - Baseline</a:t>
            </a:r>
            <a:endParaRPr lang="en-US" dirty="0"/>
          </a:p>
        </p:txBody>
      </p:sp>
      <p:pic>
        <p:nvPicPr>
          <p:cNvPr id="4" name="Picture 3"/>
          <p:cNvPicPr>
            <a:picLocks noChangeAspect="1"/>
          </p:cNvPicPr>
          <p:nvPr/>
        </p:nvPicPr>
        <p:blipFill>
          <a:blip r:embed="rId2"/>
          <a:stretch>
            <a:fillRect/>
          </a:stretch>
        </p:blipFill>
        <p:spPr>
          <a:xfrm>
            <a:off x="2995684" y="3450846"/>
            <a:ext cx="6408451" cy="3052801"/>
          </a:xfrm>
          <a:prstGeom prst="rect">
            <a:avLst/>
          </a:prstGeom>
        </p:spPr>
      </p:pic>
    </p:spTree>
    <p:extLst>
      <p:ext uri="{BB962C8B-B14F-4D97-AF65-F5344CB8AC3E}">
        <p14:creationId xmlns:p14="http://schemas.microsoft.com/office/powerpoint/2010/main" val="1303279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Sim. Results - AWGN : Throughput gains w.r.t baseline (%)</a:t>
            </a:r>
            <a:endParaRPr lang="en-US" dirty="0"/>
          </a:p>
        </p:txBody>
      </p:sp>
      <p:graphicFrame>
        <p:nvGraphicFramePr>
          <p:cNvPr id="5" name="Table 4"/>
          <p:cNvGraphicFramePr>
            <a:graphicFrameLocks noGrp="1"/>
          </p:cNvGraphicFramePr>
          <p:nvPr>
            <p:extLst/>
          </p:nvPr>
        </p:nvGraphicFramePr>
        <p:xfrm>
          <a:off x="2423584" y="1440744"/>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0.0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-7.5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-0.1</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-8.4</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-11.9</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-16.8</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-3.0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-7.3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-49.0</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-5.8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-63.0</a:t>
                      </a:r>
                    </a:p>
                  </a:txBody>
                  <a:tcPr marL="9525" marR="9525" marT="9525" marB="0" anchor="ctr"/>
                </a:tc>
              </a:tr>
            </a:tbl>
          </a:graphicData>
        </a:graphic>
      </p:graphicFrame>
      <p:grpSp>
        <p:nvGrpSpPr>
          <p:cNvPr id="13" name="Group 12"/>
          <p:cNvGrpSpPr/>
          <p:nvPr/>
        </p:nvGrpSpPr>
        <p:grpSpPr>
          <a:xfrm>
            <a:off x="281147" y="2419652"/>
            <a:ext cx="1809586" cy="559793"/>
            <a:chOff x="172793" y="2255626"/>
            <a:chExt cx="1809586" cy="559793"/>
          </a:xfrm>
        </p:grpSpPr>
        <p:sp>
          <p:nvSpPr>
            <p:cNvPr id="14" name="Rounded Rectangle 13"/>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15" name="TextBox 14"/>
            <p:cNvSpPr txBox="1"/>
            <p:nvPr/>
          </p:nvSpPr>
          <p:spPr bwMode="gray">
            <a:xfrm>
              <a:off x="215812" y="2350856"/>
              <a:ext cx="1492460" cy="369332"/>
            </a:xfrm>
            <a:prstGeom prst="rect">
              <a:avLst/>
            </a:prstGeom>
          </p:spPr>
          <p:txBody>
            <a:bodyPr vert="horz" wrap="none" lIns="91440" tIns="45720" rIns="91440" bIns="45720" rtlCol="0">
              <a:spAutoFit/>
            </a:bodyPr>
            <a:lstStyle/>
            <a:p>
              <a:r>
                <a:rPr lang="en-US" b="1" dirty="0" smtClean="0">
                  <a:solidFill>
                    <a:srgbClr val="E98306"/>
                  </a:solidFill>
                  <a:latin typeface="+mj-lt"/>
                </a:rPr>
                <a:t>1/8 GSM Slots</a:t>
              </a:r>
            </a:p>
          </p:txBody>
        </p:sp>
      </p:grpSp>
      <p:grpSp>
        <p:nvGrpSpPr>
          <p:cNvPr id="16" name="Group 15"/>
          <p:cNvGrpSpPr/>
          <p:nvPr/>
        </p:nvGrpSpPr>
        <p:grpSpPr>
          <a:xfrm>
            <a:off x="309792" y="4994340"/>
            <a:ext cx="1809586" cy="559793"/>
            <a:chOff x="172793" y="2255626"/>
            <a:chExt cx="1809586" cy="559793"/>
          </a:xfrm>
        </p:grpSpPr>
        <p:sp>
          <p:nvSpPr>
            <p:cNvPr id="17" name="Rounded Rectangle 16"/>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18" name="TextBox 17"/>
            <p:cNvSpPr txBox="1"/>
            <p:nvPr/>
          </p:nvSpPr>
          <p:spPr bwMode="gray">
            <a:xfrm>
              <a:off x="215812" y="2350856"/>
              <a:ext cx="1516762" cy="369332"/>
            </a:xfrm>
            <a:prstGeom prst="rect">
              <a:avLst/>
            </a:prstGeom>
          </p:spPr>
          <p:txBody>
            <a:bodyPr vert="horz" wrap="none" lIns="91440" tIns="45720" rIns="91440" bIns="45720" rtlCol="0">
              <a:spAutoFit/>
            </a:bodyPr>
            <a:lstStyle/>
            <a:p>
              <a:r>
                <a:rPr lang="en-US" b="1" dirty="0">
                  <a:solidFill>
                    <a:srgbClr val="E98306"/>
                  </a:solidFill>
                  <a:latin typeface="+mj-lt"/>
                </a:rPr>
                <a:t>3</a:t>
              </a:r>
              <a:r>
                <a:rPr lang="en-US" b="1" dirty="0" smtClean="0">
                  <a:solidFill>
                    <a:srgbClr val="E98306"/>
                  </a:solidFill>
                  <a:latin typeface="+mj-lt"/>
                </a:rPr>
                <a:t>/8 GSM Slots</a:t>
              </a:r>
            </a:p>
          </p:txBody>
        </p:sp>
      </p:grpSp>
      <p:grpSp>
        <p:nvGrpSpPr>
          <p:cNvPr id="19" name="Group 18"/>
          <p:cNvGrpSpPr/>
          <p:nvPr/>
        </p:nvGrpSpPr>
        <p:grpSpPr>
          <a:xfrm>
            <a:off x="9989619" y="2305864"/>
            <a:ext cx="1809586" cy="559793"/>
            <a:chOff x="172793" y="2255626"/>
            <a:chExt cx="1809586" cy="559793"/>
          </a:xfrm>
        </p:grpSpPr>
        <p:sp>
          <p:nvSpPr>
            <p:cNvPr id="20" name="Rounded Rectangle 19"/>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21" name="TextBox 20"/>
            <p:cNvSpPr txBox="1"/>
            <p:nvPr/>
          </p:nvSpPr>
          <p:spPr bwMode="gray">
            <a:xfrm>
              <a:off x="215812" y="2350856"/>
              <a:ext cx="1520609" cy="369332"/>
            </a:xfrm>
            <a:prstGeom prst="rect">
              <a:avLst/>
            </a:prstGeom>
          </p:spPr>
          <p:txBody>
            <a:bodyPr vert="horz" wrap="none" lIns="91440" tIns="45720" rIns="91440" bIns="45720" rtlCol="0">
              <a:spAutoFit/>
            </a:bodyPr>
            <a:lstStyle/>
            <a:p>
              <a:r>
                <a:rPr lang="en-US" b="1" dirty="0">
                  <a:solidFill>
                    <a:srgbClr val="E98306"/>
                  </a:solidFill>
                  <a:latin typeface="+mj-lt"/>
                </a:rPr>
                <a:t>5</a:t>
              </a:r>
              <a:r>
                <a:rPr lang="en-US" b="1" dirty="0" smtClean="0">
                  <a:solidFill>
                    <a:srgbClr val="E98306"/>
                  </a:solidFill>
                  <a:latin typeface="+mj-lt"/>
                </a:rPr>
                <a:t>/8 GSM Slots</a:t>
              </a:r>
            </a:p>
          </p:txBody>
        </p:sp>
      </p:grpSp>
      <p:grpSp>
        <p:nvGrpSpPr>
          <p:cNvPr id="22" name="Group 21"/>
          <p:cNvGrpSpPr/>
          <p:nvPr/>
        </p:nvGrpSpPr>
        <p:grpSpPr>
          <a:xfrm>
            <a:off x="10032637" y="4987927"/>
            <a:ext cx="1809586" cy="559793"/>
            <a:chOff x="172793" y="2255626"/>
            <a:chExt cx="1809586" cy="559793"/>
          </a:xfrm>
        </p:grpSpPr>
        <p:sp>
          <p:nvSpPr>
            <p:cNvPr id="23" name="Rounded Rectangle 22"/>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24" name="TextBox 23"/>
            <p:cNvSpPr txBox="1"/>
            <p:nvPr/>
          </p:nvSpPr>
          <p:spPr bwMode="gray">
            <a:xfrm>
              <a:off x="215812" y="2350856"/>
              <a:ext cx="1522725" cy="369332"/>
            </a:xfrm>
            <a:prstGeom prst="rect">
              <a:avLst/>
            </a:prstGeom>
          </p:spPr>
          <p:txBody>
            <a:bodyPr vert="horz" wrap="none" lIns="91440" tIns="45720" rIns="91440" bIns="45720" rtlCol="0">
              <a:spAutoFit/>
            </a:bodyPr>
            <a:lstStyle/>
            <a:p>
              <a:r>
                <a:rPr lang="en-US" b="1" dirty="0">
                  <a:solidFill>
                    <a:srgbClr val="E98306"/>
                  </a:solidFill>
                  <a:latin typeface="+mj-lt"/>
                </a:rPr>
                <a:t>8</a:t>
              </a:r>
              <a:r>
                <a:rPr lang="en-US" b="1" dirty="0" smtClean="0">
                  <a:solidFill>
                    <a:srgbClr val="E98306"/>
                  </a:solidFill>
                  <a:latin typeface="+mj-lt"/>
                </a:rPr>
                <a:t>/8 GSM Slots</a:t>
              </a:r>
            </a:p>
          </p:txBody>
        </p:sp>
      </p:grpSp>
      <p:graphicFrame>
        <p:nvGraphicFramePr>
          <p:cNvPr id="28" name="Table 27"/>
          <p:cNvGraphicFramePr>
            <a:graphicFrameLocks noGrp="1"/>
          </p:cNvGraphicFramePr>
          <p:nvPr>
            <p:extLst/>
          </p:nvPr>
        </p:nvGraphicFramePr>
        <p:xfrm>
          <a:off x="6345029" y="1440744"/>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-0.2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-15.4</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0.1</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-15.2</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-22.5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1.7</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-25.5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-13.9</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-47.0</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-16.6</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-22.2</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-59.6</a:t>
                      </a:r>
                    </a:p>
                  </a:txBody>
                  <a:tcPr marL="9525" marR="9525" marT="9525" marB="0" anchor="ctr"/>
                </a:tc>
              </a:tr>
            </a:tbl>
          </a:graphicData>
        </a:graphic>
      </p:graphicFrame>
      <p:graphicFrame>
        <p:nvGraphicFramePr>
          <p:cNvPr id="29" name="Table 28"/>
          <p:cNvGraphicFramePr>
            <a:graphicFrameLocks noGrp="1"/>
          </p:cNvGraphicFramePr>
          <p:nvPr>
            <p:extLst/>
          </p:nvPr>
        </p:nvGraphicFramePr>
        <p:xfrm>
          <a:off x="2423584" y="4129220"/>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-0.5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-16.1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-21.0</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-27.4</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-35.1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-12.3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-53.9</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-22.6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-25.8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-63.3</a:t>
                      </a:r>
                    </a:p>
                  </a:txBody>
                  <a:tcPr marL="9525" marR="9525" marT="9525" marB="0" anchor="ctr"/>
                </a:tc>
              </a:tr>
            </a:tbl>
          </a:graphicData>
        </a:graphic>
      </p:graphicFrame>
      <p:graphicFrame>
        <p:nvGraphicFramePr>
          <p:cNvPr id="30" name="Table 29"/>
          <p:cNvGraphicFramePr>
            <a:graphicFrameLocks noGrp="1"/>
          </p:cNvGraphicFramePr>
          <p:nvPr>
            <p:extLst/>
          </p:nvPr>
        </p:nvGraphicFramePr>
        <p:xfrm>
          <a:off x="6345029" y="4129220"/>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-0.3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-14.8</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-21.5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-39.7</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-42.3</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-13.2</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-10.4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-60.1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-13.9</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-24.7</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-67.9</a:t>
                      </a:r>
                    </a:p>
                  </a:txBody>
                  <a:tcPr marL="9525" marR="9525" marT="9525" marB="0" anchor="ctr"/>
                </a:tc>
              </a:tr>
            </a:tbl>
          </a:graphicData>
        </a:graphic>
      </p:graphicFrame>
    </p:spTree>
    <p:extLst>
      <p:ext uri="{BB962C8B-B14F-4D97-AF65-F5344CB8AC3E}">
        <p14:creationId xmlns:p14="http://schemas.microsoft.com/office/powerpoint/2010/main" val="2570062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Sim. Results - PA3 </a:t>
            </a:r>
            <a:r>
              <a:rPr lang="en-US" dirty="0" smtClean="0"/>
              <a:t>: Throughput gains w.r.t baseline (%)</a:t>
            </a:r>
            <a:endParaRPr lang="en-US" dirty="0"/>
          </a:p>
        </p:txBody>
      </p:sp>
      <p:grpSp>
        <p:nvGrpSpPr>
          <p:cNvPr id="13" name="Group 12"/>
          <p:cNvGrpSpPr/>
          <p:nvPr/>
        </p:nvGrpSpPr>
        <p:grpSpPr>
          <a:xfrm>
            <a:off x="260419" y="2255625"/>
            <a:ext cx="1809586" cy="559793"/>
            <a:chOff x="172793" y="2255626"/>
            <a:chExt cx="1809586" cy="559793"/>
          </a:xfrm>
        </p:grpSpPr>
        <p:sp>
          <p:nvSpPr>
            <p:cNvPr id="14" name="Rounded Rectangle 13"/>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15" name="TextBox 14"/>
            <p:cNvSpPr txBox="1"/>
            <p:nvPr/>
          </p:nvSpPr>
          <p:spPr bwMode="gray">
            <a:xfrm>
              <a:off x="215812" y="2350856"/>
              <a:ext cx="1492460" cy="369332"/>
            </a:xfrm>
            <a:prstGeom prst="rect">
              <a:avLst/>
            </a:prstGeom>
          </p:spPr>
          <p:txBody>
            <a:bodyPr vert="horz" wrap="none" lIns="91440" tIns="45720" rIns="91440" bIns="45720" rtlCol="0">
              <a:spAutoFit/>
            </a:bodyPr>
            <a:lstStyle/>
            <a:p>
              <a:r>
                <a:rPr lang="en-US" b="1" dirty="0" smtClean="0">
                  <a:solidFill>
                    <a:srgbClr val="E98306"/>
                  </a:solidFill>
                  <a:latin typeface="+mj-lt"/>
                </a:rPr>
                <a:t>1/8 GSM Slots</a:t>
              </a:r>
            </a:p>
          </p:txBody>
        </p:sp>
      </p:grpSp>
      <p:grpSp>
        <p:nvGrpSpPr>
          <p:cNvPr id="16" name="Group 15"/>
          <p:cNvGrpSpPr/>
          <p:nvPr/>
        </p:nvGrpSpPr>
        <p:grpSpPr>
          <a:xfrm>
            <a:off x="281147" y="4714444"/>
            <a:ext cx="1809586" cy="559793"/>
            <a:chOff x="172793" y="2255626"/>
            <a:chExt cx="1809586" cy="559793"/>
          </a:xfrm>
        </p:grpSpPr>
        <p:sp>
          <p:nvSpPr>
            <p:cNvPr id="17" name="Rounded Rectangle 16"/>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18" name="TextBox 17"/>
            <p:cNvSpPr txBox="1"/>
            <p:nvPr/>
          </p:nvSpPr>
          <p:spPr bwMode="gray">
            <a:xfrm>
              <a:off x="215812" y="2350856"/>
              <a:ext cx="1516762" cy="369332"/>
            </a:xfrm>
            <a:prstGeom prst="rect">
              <a:avLst/>
            </a:prstGeom>
          </p:spPr>
          <p:txBody>
            <a:bodyPr vert="horz" wrap="none" lIns="91440" tIns="45720" rIns="91440" bIns="45720" rtlCol="0">
              <a:spAutoFit/>
            </a:bodyPr>
            <a:lstStyle/>
            <a:p>
              <a:r>
                <a:rPr lang="en-US" b="1" dirty="0">
                  <a:solidFill>
                    <a:srgbClr val="E98306"/>
                  </a:solidFill>
                  <a:latin typeface="+mj-lt"/>
                </a:rPr>
                <a:t>3</a:t>
              </a:r>
              <a:r>
                <a:rPr lang="en-US" b="1" dirty="0" smtClean="0">
                  <a:solidFill>
                    <a:srgbClr val="E98306"/>
                  </a:solidFill>
                  <a:latin typeface="+mj-lt"/>
                </a:rPr>
                <a:t>/8 GSM Slots</a:t>
              </a:r>
            </a:p>
          </p:txBody>
        </p:sp>
      </p:grpSp>
      <p:grpSp>
        <p:nvGrpSpPr>
          <p:cNvPr id="19" name="Group 18"/>
          <p:cNvGrpSpPr/>
          <p:nvPr/>
        </p:nvGrpSpPr>
        <p:grpSpPr>
          <a:xfrm>
            <a:off x="9989618" y="2070958"/>
            <a:ext cx="1809586" cy="559793"/>
            <a:chOff x="172793" y="2255626"/>
            <a:chExt cx="1809586" cy="559793"/>
          </a:xfrm>
        </p:grpSpPr>
        <p:sp>
          <p:nvSpPr>
            <p:cNvPr id="20" name="Rounded Rectangle 19"/>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21" name="TextBox 20"/>
            <p:cNvSpPr txBox="1"/>
            <p:nvPr/>
          </p:nvSpPr>
          <p:spPr bwMode="gray">
            <a:xfrm>
              <a:off x="215812" y="2350856"/>
              <a:ext cx="1520609" cy="369332"/>
            </a:xfrm>
            <a:prstGeom prst="rect">
              <a:avLst/>
            </a:prstGeom>
          </p:spPr>
          <p:txBody>
            <a:bodyPr vert="horz" wrap="none" lIns="91440" tIns="45720" rIns="91440" bIns="45720" rtlCol="0">
              <a:spAutoFit/>
            </a:bodyPr>
            <a:lstStyle/>
            <a:p>
              <a:r>
                <a:rPr lang="en-US" b="1" dirty="0">
                  <a:solidFill>
                    <a:srgbClr val="E98306"/>
                  </a:solidFill>
                  <a:latin typeface="+mj-lt"/>
                </a:rPr>
                <a:t>5</a:t>
              </a:r>
              <a:r>
                <a:rPr lang="en-US" b="1" dirty="0" smtClean="0">
                  <a:solidFill>
                    <a:srgbClr val="E98306"/>
                  </a:solidFill>
                  <a:latin typeface="+mj-lt"/>
                </a:rPr>
                <a:t>/8 GSM Slots</a:t>
              </a:r>
            </a:p>
          </p:txBody>
        </p:sp>
      </p:grpSp>
      <p:grpSp>
        <p:nvGrpSpPr>
          <p:cNvPr id="22" name="Group 21"/>
          <p:cNvGrpSpPr/>
          <p:nvPr/>
        </p:nvGrpSpPr>
        <p:grpSpPr>
          <a:xfrm>
            <a:off x="10032637" y="4747250"/>
            <a:ext cx="1809586" cy="559793"/>
            <a:chOff x="172793" y="2255626"/>
            <a:chExt cx="1809586" cy="559793"/>
          </a:xfrm>
        </p:grpSpPr>
        <p:sp>
          <p:nvSpPr>
            <p:cNvPr id="23" name="Rounded Rectangle 22"/>
            <p:cNvSpPr/>
            <p:nvPr/>
          </p:nvSpPr>
          <p:spPr bwMode="auto">
            <a:xfrm>
              <a:off x="172793" y="2255626"/>
              <a:ext cx="1809586" cy="559793"/>
            </a:xfrm>
            <a:prstGeom prst="roundRect">
              <a:avLst/>
            </a:prstGeom>
            <a:noFill/>
            <a:ln w="41275">
              <a:solidFill>
                <a:srgbClr val="00ACBD"/>
              </a:solidFill>
            </a:ln>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rgbClr val="E98306"/>
                </a:solidFill>
              </a:endParaRPr>
            </a:p>
          </p:txBody>
        </p:sp>
        <p:sp>
          <p:nvSpPr>
            <p:cNvPr id="24" name="TextBox 23"/>
            <p:cNvSpPr txBox="1"/>
            <p:nvPr/>
          </p:nvSpPr>
          <p:spPr bwMode="gray">
            <a:xfrm>
              <a:off x="215812" y="2350856"/>
              <a:ext cx="1522725" cy="369332"/>
            </a:xfrm>
            <a:prstGeom prst="rect">
              <a:avLst/>
            </a:prstGeom>
          </p:spPr>
          <p:txBody>
            <a:bodyPr vert="horz" wrap="none" lIns="91440" tIns="45720" rIns="91440" bIns="45720" rtlCol="0">
              <a:spAutoFit/>
            </a:bodyPr>
            <a:lstStyle/>
            <a:p>
              <a:r>
                <a:rPr lang="en-US" b="1" dirty="0">
                  <a:solidFill>
                    <a:srgbClr val="E98306"/>
                  </a:solidFill>
                  <a:latin typeface="+mj-lt"/>
                </a:rPr>
                <a:t>8</a:t>
              </a:r>
              <a:r>
                <a:rPr lang="en-US" b="1" dirty="0" smtClean="0">
                  <a:solidFill>
                    <a:srgbClr val="E98306"/>
                  </a:solidFill>
                  <a:latin typeface="+mj-lt"/>
                </a:rPr>
                <a:t>/8 GSM Slots</a:t>
              </a:r>
            </a:p>
          </p:txBody>
        </p:sp>
      </p:grpSp>
      <p:graphicFrame>
        <p:nvGraphicFramePr>
          <p:cNvPr id="25" name="Table 24"/>
          <p:cNvGraphicFramePr>
            <a:graphicFrameLocks noGrp="1"/>
          </p:cNvGraphicFramePr>
          <p:nvPr>
            <p:extLst/>
          </p:nvPr>
        </p:nvGraphicFramePr>
        <p:xfrm>
          <a:off x="2423584" y="1440744"/>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-4.4</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-0.6</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-0.9</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-8.2</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-2.7</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-18.1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-21.1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-5.4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-7.2</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-37.5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-8.8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-10.5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-49.9</a:t>
                      </a:r>
                    </a:p>
                  </a:txBody>
                  <a:tcPr marL="9525" marR="9525" marT="9525" marB="0" anchor="ctr"/>
                </a:tc>
              </a:tr>
            </a:tbl>
          </a:graphicData>
        </a:graphic>
      </p:graphicFrame>
      <p:graphicFrame>
        <p:nvGraphicFramePr>
          <p:cNvPr id="26" name="Table 25"/>
          <p:cNvGraphicFramePr>
            <a:graphicFrameLocks noGrp="1"/>
          </p:cNvGraphicFramePr>
          <p:nvPr>
            <p:extLst/>
          </p:nvPr>
        </p:nvGraphicFramePr>
        <p:xfrm>
          <a:off x="6251143" y="1440744"/>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-9.7</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-13.2</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-4.4</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-21.3</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-3.8</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-23.2</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-4.1</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-6.8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-34.6</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-16.1</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-47.3</a:t>
                      </a:r>
                    </a:p>
                  </a:txBody>
                  <a:tcPr marL="9525" marR="9525" marT="9525" marB="0" anchor="ctr"/>
                </a:tc>
              </a:tr>
            </a:tbl>
          </a:graphicData>
        </a:graphic>
      </p:graphicFrame>
      <p:graphicFrame>
        <p:nvGraphicFramePr>
          <p:cNvPr id="27" name="Table 26"/>
          <p:cNvGraphicFramePr>
            <a:graphicFrameLocks noGrp="1"/>
          </p:cNvGraphicFramePr>
          <p:nvPr>
            <p:extLst/>
          </p:nvPr>
        </p:nvGraphicFramePr>
        <p:xfrm>
          <a:off x="6251143" y="4162026"/>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-3.1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-14.9</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-19.1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-2.2</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-29.7</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-4.1</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-5.4</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-36.1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-7.6</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-11.9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-46.8</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-13.1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-18.3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-55.8</a:t>
                      </a:r>
                    </a:p>
                  </a:txBody>
                  <a:tcPr marL="9525" marR="9525" marT="9525" marB="0" anchor="ctr"/>
                </a:tc>
              </a:tr>
            </a:tbl>
          </a:graphicData>
        </a:graphic>
      </p:graphicFrame>
      <p:graphicFrame>
        <p:nvGraphicFramePr>
          <p:cNvPr id="28" name="Table 27"/>
          <p:cNvGraphicFramePr>
            <a:graphicFrameLocks noGrp="1"/>
          </p:cNvGraphicFramePr>
          <p:nvPr>
            <p:extLst/>
          </p:nvPr>
        </p:nvGraphicFramePr>
        <p:xfrm>
          <a:off x="2428619" y="4162026"/>
          <a:ext cx="3473980" cy="2290032"/>
        </p:xfrm>
        <a:graphic>
          <a:graphicData uri="http://schemas.openxmlformats.org/drawingml/2006/table">
            <a:tbl>
              <a:tblPr firstRow="1" bandRow="1">
                <a:tableStyleId>{5C22544A-7EE6-4342-B048-85BDC9FD1C3A}</a:tableStyleId>
              </a:tblPr>
              <a:tblGrid>
                <a:gridCol w="694796"/>
                <a:gridCol w="694796"/>
                <a:gridCol w="694796"/>
                <a:gridCol w="694796"/>
                <a:gridCol w="694796"/>
              </a:tblGrid>
              <a:tr h="286254">
                <a:tc rowSpan="2" gridSpan="2">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b"/>
                      <a:r>
                        <a:rPr lang="en-US" sz="1600" b="1" i="0" u="none" strike="noStrike" dirty="0" smtClean="0">
                          <a:solidFill>
                            <a:srgbClr val="000000"/>
                          </a:solidFill>
                          <a:effectLst/>
                          <a:latin typeface="Calibri" panose="020F0502020204030204" pitchFamily="34" charset="0"/>
                        </a:rPr>
                        <a:t>RRC</a:t>
                      </a:r>
                      <a:r>
                        <a:rPr lang="en-US" sz="1600" b="1" i="0" u="none" strike="noStrike" baseline="0" dirty="0" smtClean="0">
                          <a:solidFill>
                            <a:srgbClr val="000000"/>
                          </a:solidFill>
                          <a:effectLst/>
                          <a:latin typeface="Calibri" panose="020F0502020204030204" pitchFamily="34" charset="0"/>
                        </a:rPr>
                        <a:t> filter roll-off factor</a:t>
                      </a:r>
                      <a:endParaRPr lang="en-US" sz="16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r>
              <a:tr h="286254">
                <a:tc gridSpan="2"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0.11</a:t>
                      </a: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0.22</a:t>
                      </a:r>
                    </a:p>
                  </a:txBody>
                  <a:tcPr marL="9525" marR="9525" marT="9525" marB="0" anchor="ctr"/>
                </a:tc>
              </a:tr>
              <a:tr h="286254">
                <a:tc rowSpan="6">
                  <a:txBody>
                    <a:bodyPr/>
                    <a:lstStyle/>
                    <a:p>
                      <a:pPr algn="ctr" fontAlgn="b"/>
                      <a:r>
                        <a:rPr lang="en-US" sz="1600" b="1" i="0" u="none" strike="noStrike" dirty="0" smtClean="0">
                          <a:solidFill>
                            <a:srgbClr val="000000"/>
                          </a:solidFill>
                          <a:effectLst/>
                          <a:latin typeface="Calibri" panose="020F0502020204030204" pitchFamily="34" charset="0"/>
                        </a:rPr>
                        <a:t>Geometry [dB]</a:t>
                      </a:r>
                      <a:endParaRPr lang="en-US" sz="1600" b="1" i="0" u="none" strike="noStrike" dirty="0">
                        <a:solidFill>
                          <a:srgbClr val="000000"/>
                        </a:solidFill>
                        <a:effectLst/>
                        <a:latin typeface="Calibri" panose="020F0502020204030204" pitchFamily="34" charset="0"/>
                      </a:endParaRPr>
                    </a:p>
                  </a:txBody>
                  <a:tcPr marL="9525" marR="9525" marT="9525" marB="0" vert="vert270" anchor="ctr"/>
                </a:tc>
                <a:tc>
                  <a:txBody>
                    <a:bodyPr/>
                    <a:lstStyle/>
                    <a:p>
                      <a:pPr algn="ctr" fontAlgn="b"/>
                      <a:r>
                        <a:rPr lang="en-US" sz="1400" b="1"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2.6</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0.3</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-14.5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0.1</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-2.2</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-17.5</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8</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-3.8</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-25.1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-1.4</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-4.0</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-27.1</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-8.5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-9.3</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-38.9</a:t>
                      </a:r>
                    </a:p>
                  </a:txBody>
                  <a:tcPr marL="9525" marR="9525" marT="9525" marB="0" anchor="ctr"/>
                </a:tc>
              </a:tr>
              <a:tr h="286254">
                <a:tc vMerge="1">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1"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-15.5</a:t>
                      </a:r>
                    </a:p>
                  </a:txBody>
                  <a:tcPr marL="9525" marR="9525" marT="9525" marB="0" anchor="ctr"/>
                </a:tc>
                <a:tc>
                  <a:txBody>
                    <a:bodyPr/>
                    <a:lstStyle/>
                    <a:p>
                      <a:pPr algn="ctr" fontAlgn="b"/>
                      <a:r>
                        <a:rPr lang="en-US" sz="1400" b="0" i="0" u="none" strike="noStrike">
                          <a:solidFill>
                            <a:srgbClr val="000000"/>
                          </a:solidFill>
                          <a:effectLst/>
                          <a:latin typeface="Calibri" panose="020F0502020204030204" pitchFamily="34" charset="0"/>
                        </a:rPr>
                        <a:t>-18.9</a:t>
                      </a:r>
                    </a:p>
                  </a:txBody>
                  <a:tcPr marL="9525" marR="9525" marT="9525" marB="0" anchor="ctr"/>
                </a:tc>
                <a:tc>
                  <a:txBody>
                    <a:bodyPr/>
                    <a:lstStyle/>
                    <a:p>
                      <a:pPr algn="ctr" fontAlgn="b"/>
                      <a:r>
                        <a:rPr lang="en-US" sz="1400" b="0" i="0" u="none" strike="noStrike" dirty="0">
                          <a:solidFill>
                            <a:srgbClr val="000000"/>
                          </a:solidFill>
                          <a:effectLst/>
                          <a:latin typeface="Calibri" panose="020F0502020204030204" pitchFamily="34" charset="0"/>
                        </a:rPr>
                        <a:t>-49.1</a:t>
                      </a:r>
                    </a:p>
                  </a:txBody>
                  <a:tcPr marL="9525" marR="9525" marT="9525" marB="0" anchor="ctr"/>
                </a:tc>
              </a:tr>
            </a:tbl>
          </a:graphicData>
        </a:graphic>
      </p:graphicFrame>
    </p:spTree>
    <p:extLst>
      <p:ext uri="{BB962C8B-B14F-4D97-AF65-F5344CB8AC3E}">
        <p14:creationId xmlns:p14="http://schemas.microsoft.com/office/powerpoint/2010/main" val="320804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69439" y="2157858"/>
            <a:ext cx="11766545" cy="443198"/>
          </a:xfrm>
        </p:spPr>
        <p:txBody>
          <a:bodyPr/>
          <a:lstStyle/>
          <a:p>
            <a:pPr marL="0" indent="0">
              <a:buNone/>
            </a:pPr>
            <a:r>
              <a:rPr lang="en-US" sz="1600" i="1" dirty="0" smtClean="0"/>
              <a:t>		        Ideal case				    Some real deployments</a:t>
            </a:r>
            <a:endParaRPr lang="en-US" sz="1600" i="1" dirty="0"/>
          </a:p>
        </p:txBody>
      </p:sp>
      <p:sp>
        <p:nvSpPr>
          <p:cNvPr id="3" name="Title 2"/>
          <p:cNvSpPr>
            <a:spLocks noGrp="1"/>
          </p:cNvSpPr>
          <p:nvPr>
            <p:ph type="title"/>
          </p:nvPr>
        </p:nvSpPr>
        <p:spPr/>
        <p:txBody>
          <a:bodyPr/>
          <a:lstStyle/>
          <a:p>
            <a:r>
              <a:rPr lang="en-US" dirty="0" smtClean="0"/>
              <a:t>Use case &amp; Motivation/Goal</a:t>
            </a:r>
            <a:endParaRPr lang="en-US" dirty="0"/>
          </a:p>
        </p:txBody>
      </p:sp>
      <p:sp>
        <p:nvSpPr>
          <p:cNvPr id="4" name="Text Placeholder 3"/>
          <p:cNvSpPr>
            <a:spLocks noGrp="1"/>
          </p:cNvSpPr>
          <p:nvPr>
            <p:ph type="body" idx="13"/>
          </p:nvPr>
        </p:nvSpPr>
        <p:spPr>
          <a:xfrm>
            <a:off x="283538" y="1506367"/>
            <a:ext cx="11432977" cy="350865"/>
          </a:xfrm>
        </p:spPr>
        <p:txBody>
          <a:bodyPr/>
          <a:lstStyle/>
          <a:p>
            <a:pPr algn="ctr"/>
            <a:r>
              <a:rPr lang="en-US" i="1" dirty="0" smtClean="0">
                <a:solidFill>
                  <a:schemeClr val="tx1">
                    <a:lumMod val="65000"/>
                    <a:lumOff val="35000"/>
                  </a:schemeClr>
                </a:solidFill>
              </a:rPr>
              <a:t>Use case: UMTS/HSPA deployments with adjacent-channel interference</a:t>
            </a:r>
            <a:endParaRPr lang="en-US" i="1" dirty="0">
              <a:solidFill>
                <a:schemeClr val="tx1">
                  <a:lumMod val="65000"/>
                  <a:lumOff val="35000"/>
                </a:schemeClr>
              </a:solidFill>
            </a:endParaRPr>
          </a:p>
        </p:txBody>
      </p:sp>
      <p:pic>
        <p:nvPicPr>
          <p:cNvPr id="5" name="Picture 2" descr="image001"/>
          <p:cNvPicPr>
            <a:picLocks noChangeAspect="1" noChangeArrowheads="1"/>
          </p:cNvPicPr>
          <p:nvPr/>
        </p:nvPicPr>
        <p:blipFill rotWithShape="1">
          <a:blip r:embed="rId2">
            <a:extLst>
              <a:ext uri="{28A0092B-C50C-407E-A947-70E740481C1C}">
                <a14:useLocalDpi xmlns:a14="http://schemas.microsoft.com/office/drawing/2010/main" val="0"/>
              </a:ext>
            </a:extLst>
          </a:blip>
          <a:srcRect b="45085"/>
          <a:stretch/>
        </p:blipFill>
        <p:spPr bwMode="auto">
          <a:xfrm>
            <a:off x="6445189" y="2279116"/>
            <a:ext cx="3663812" cy="2521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stretch>
            <a:fillRect/>
          </a:stretch>
        </p:blipFill>
        <p:spPr>
          <a:xfrm>
            <a:off x="1819922" y="2532657"/>
            <a:ext cx="3961862" cy="2014869"/>
          </a:xfrm>
          <a:prstGeom prst="rect">
            <a:avLst/>
          </a:prstGeom>
        </p:spPr>
      </p:pic>
      <p:sp>
        <p:nvSpPr>
          <p:cNvPr id="8" name="Text Placeholder 3"/>
          <p:cNvSpPr txBox="1">
            <a:spLocks/>
          </p:cNvSpPr>
          <p:nvPr/>
        </p:nvSpPr>
        <p:spPr>
          <a:xfrm>
            <a:off x="459244" y="4976032"/>
            <a:ext cx="11354540" cy="1323439"/>
          </a:xfrm>
          <a:prstGeom prst="rect">
            <a:avLst/>
          </a:prstGeom>
          <a:ln>
            <a:solidFill>
              <a:schemeClr val="accent1"/>
            </a:solidFill>
          </a:ln>
        </p:spPr>
        <p:txBody>
          <a:bodyPr vert="horz" wrap="square" lIns="91440" tIns="0" rIns="91440" bIns="0" rtlCol="0" anchor="t">
            <a:spAutoFit/>
          </a:bodyPr>
          <a:lstStyle>
            <a:lvl1pPr marL="0" indent="0" algn="l" defTabSz="914400" rtl="0" eaLnBrk="1" latinLnBrk="0" hangingPunct="1">
              <a:lnSpc>
                <a:spcPct val="95000"/>
              </a:lnSpc>
              <a:spcBef>
                <a:spcPct val="20000"/>
              </a:spcBef>
              <a:buFontTx/>
              <a:buNone/>
              <a:defRPr lang="en-US" sz="2400" b="0" kern="1200">
                <a:solidFill>
                  <a:schemeClr val="bg2"/>
                </a:solidFill>
                <a:latin typeface="Qualcomm Office Regular" pitchFamily="34" charset="0"/>
                <a:ea typeface="+mn-ea"/>
                <a:cs typeface="Arial" pitchFamily="34" charset="0"/>
              </a:defRPr>
            </a:lvl1pPr>
            <a:lvl2pPr marL="457200" indent="0" algn="l" defTabSz="914400" rtl="0" eaLnBrk="1" latinLnBrk="0" hangingPunct="1">
              <a:lnSpc>
                <a:spcPct val="95000"/>
              </a:lnSpc>
              <a:spcBef>
                <a:spcPct val="20000"/>
              </a:spcBef>
              <a:buClr>
                <a:schemeClr val="accent2"/>
              </a:buClr>
              <a:buFont typeface="Calibre Regular" pitchFamily="34" charset="0"/>
              <a:buNone/>
              <a:defRPr lang="en-US" sz="2000" b="1" kern="1200">
                <a:solidFill>
                  <a:prstClr val="black">
                    <a:lumMod val="75000"/>
                    <a:lumOff val="25000"/>
                  </a:prstClr>
                </a:solidFill>
                <a:latin typeface="Qualcomm Office Regular" pitchFamily="34" charset="0"/>
                <a:ea typeface="+mn-ea"/>
                <a:cs typeface="Arial" pitchFamily="34" charset="0"/>
              </a:defRPr>
            </a:lvl2pPr>
            <a:lvl3pPr marL="914400" indent="0" algn="l" defTabSz="914400" rtl="0" eaLnBrk="1" latinLnBrk="0" hangingPunct="1">
              <a:lnSpc>
                <a:spcPct val="95000"/>
              </a:lnSpc>
              <a:spcBef>
                <a:spcPct val="20000"/>
              </a:spcBef>
              <a:buClr>
                <a:schemeClr val="accent2"/>
              </a:buClr>
              <a:buFont typeface="Calibre Regular" pitchFamily="34" charset="0"/>
              <a:buNone/>
              <a:defRPr lang="en-US" sz="1800" b="1" kern="1200">
                <a:solidFill>
                  <a:prstClr val="black">
                    <a:lumMod val="75000"/>
                    <a:lumOff val="25000"/>
                  </a:prstClr>
                </a:solidFill>
                <a:latin typeface="Qualcomm Office Regular" pitchFamily="34" charset="0"/>
                <a:ea typeface="+mn-ea"/>
                <a:cs typeface="Arial" pitchFamily="34" charset="0"/>
              </a:defRPr>
            </a:lvl3pPr>
            <a:lvl4pPr marL="1371600" indent="0" algn="l" defTabSz="914400" rtl="0" eaLnBrk="1" latinLnBrk="0" hangingPunct="1">
              <a:lnSpc>
                <a:spcPct val="95000"/>
              </a:lnSpc>
              <a:spcBef>
                <a:spcPct val="20000"/>
              </a:spcBef>
              <a:buClr>
                <a:schemeClr val="accent2"/>
              </a:buClr>
              <a:buFont typeface="Calibre Regular" pitchFamily="34" charset="0"/>
              <a:buNone/>
              <a:defRPr lang="en-US" sz="1600" b="1" kern="1200">
                <a:solidFill>
                  <a:prstClr val="black">
                    <a:lumMod val="75000"/>
                    <a:lumOff val="25000"/>
                  </a:prstClr>
                </a:solidFill>
                <a:latin typeface="Qualcomm Office Regular" pitchFamily="34" charset="0"/>
                <a:ea typeface="+mn-ea"/>
                <a:cs typeface="Arial" pitchFamily="34" charset="0"/>
              </a:defRPr>
            </a:lvl4pPr>
            <a:lvl5pPr marL="1828800" indent="0" algn="l" defTabSz="914400" rtl="0" eaLnBrk="1" latinLnBrk="0" hangingPunct="1">
              <a:lnSpc>
                <a:spcPct val="95000"/>
              </a:lnSpc>
              <a:spcBef>
                <a:spcPct val="20000"/>
              </a:spcBef>
              <a:buClr>
                <a:schemeClr val="accent5"/>
              </a:buClr>
              <a:buFont typeface="Calibre Regular" pitchFamily="34" charset="0"/>
              <a:buNone/>
              <a:defRPr lang="en-US" sz="1600" b="1" kern="1200" baseline="0">
                <a:solidFill>
                  <a:prstClr val="black">
                    <a:lumMod val="75000"/>
                    <a:lumOff val="25000"/>
                  </a:prstClr>
                </a:solidFill>
                <a:latin typeface="Qualcomm Regular" pitchFamily="34" charset="0"/>
                <a:ea typeface="+mn-ea"/>
                <a:cs typeface="Arial" pitchFamily="34" charset="0"/>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lvl="0" hangingPunct="0"/>
            <a:r>
              <a:rPr lang="en-GB" sz="2000" dirty="0" smtClean="0">
                <a:solidFill>
                  <a:srgbClr val="404040"/>
                </a:solidFill>
              </a:rPr>
              <a:t>If NW is aware </a:t>
            </a:r>
            <a:r>
              <a:rPr lang="en-GB" sz="2000" dirty="0" smtClean="0">
                <a:solidFill>
                  <a:srgbClr val="404040"/>
                </a:solidFill>
              </a:rPr>
              <a:t>of specific interference, it can improve UL performance. </a:t>
            </a:r>
            <a:r>
              <a:rPr lang="en-GB" sz="2000" dirty="0" smtClean="0">
                <a:solidFill>
                  <a:srgbClr val="404040"/>
                </a:solidFill>
              </a:rPr>
              <a:t>At </a:t>
            </a:r>
            <a:r>
              <a:rPr lang="en-GB" sz="2000" dirty="0">
                <a:solidFill>
                  <a:srgbClr val="404040"/>
                </a:solidFill>
              </a:rPr>
              <a:t>the UE side, one </a:t>
            </a:r>
            <a:r>
              <a:rPr lang="en-GB" sz="2000" dirty="0" smtClean="0">
                <a:solidFill>
                  <a:srgbClr val="404040"/>
                </a:solidFill>
              </a:rPr>
              <a:t>way </a:t>
            </a:r>
            <a:r>
              <a:rPr lang="en-GB" sz="2000" dirty="0">
                <a:solidFill>
                  <a:srgbClr val="404040"/>
                </a:solidFill>
              </a:rPr>
              <a:t>of mitigating </a:t>
            </a:r>
            <a:r>
              <a:rPr lang="en-GB" sz="2000" dirty="0" smtClean="0">
                <a:solidFill>
                  <a:srgbClr val="404040"/>
                </a:solidFill>
              </a:rPr>
              <a:t>DL adj. channel jamming </a:t>
            </a:r>
            <a:r>
              <a:rPr lang="en-GB" sz="2000" dirty="0" smtClean="0">
                <a:solidFill>
                  <a:srgbClr val="404040"/>
                </a:solidFill>
              </a:rPr>
              <a:t>would </a:t>
            </a:r>
            <a:r>
              <a:rPr lang="en-GB" sz="2000" dirty="0">
                <a:solidFill>
                  <a:srgbClr val="404040"/>
                </a:solidFill>
              </a:rPr>
              <a:t>be to receive/decode </a:t>
            </a:r>
            <a:r>
              <a:rPr lang="en-GB" sz="2000" dirty="0" smtClean="0">
                <a:solidFill>
                  <a:srgbClr val="404040"/>
                </a:solidFill>
              </a:rPr>
              <a:t>with less interference </a:t>
            </a:r>
            <a:r>
              <a:rPr lang="en-GB" sz="2000" dirty="0">
                <a:solidFill>
                  <a:srgbClr val="404040"/>
                </a:solidFill>
              </a:rPr>
              <a:t>signal, </a:t>
            </a:r>
            <a:r>
              <a:rPr lang="en-US" sz="2000" dirty="0">
                <a:solidFill>
                  <a:srgbClr val="404040"/>
                </a:solidFill>
              </a:rPr>
              <a:t>e.g. </a:t>
            </a:r>
            <a:r>
              <a:rPr lang="en-US" sz="2000" dirty="0" smtClean="0">
                <a:solidFill>
                  <a:srgbClr val="404040"/>
                </a:solidFill>
              </a:rPr>
              <a:t>by appropriate </a:t>
            </a:r>
            <a:r>
              <a:rPr lang="en-US" sz="2000" dirty="0">
                <a:solidFill>
                  <a:srgbClr val="404040"/>
                </a:solidFill>
              </a:rPr>
              <a:t>Rx filtering</a:t>
            </a:r>
            <a:r>
              <a:rPr lang="en-GB" sz="2000" dirty="0" smtClean="0">
                <a:solidFill>
                  <a:srgbClr val="404040"/>
                </a:solidFill>
              </a:rPr>
              <a:t>. </a:t>
            </a:r>
            <a:endParaRPr lang="en-GB" sz="2000" dirty="0" smtClean="0">
              <a:solidFill>
                <a:srgbClr val="404040"/>
              </a:solidFill>
            </a:endParaRPr>
          </a:p>
          <a:p>
            <a:pPr lvl="0" hangingPunct="0">
              <a:spcBef>
                <a:spcPts val="1200"/>
              </a:spcBef>
            </a:pPr>
            <a:r>
              <a:rPr lang="en-GB" sz="2000" dirty="0" smtClean="0"/>
              <a:t>=&gt; It would be beneficial to </a:t>
            </a:r>
            <a:r>
              <a:rPr lang="en-GB" sz="2000" dirty="0"/>
              <a:t>introduce a signalling indication, from the network, to the UE informing about potential DL adjacent channel interference, so that UE could optimize DL performance</a:t>
            </a:r>
            <a:endParaRPr lang="en-US" sz="2000" i="1" dirty="0"/>
          </a:p>
        </p:txBody>
      </p:sp>
    </p:spTree>
    <p:extLst>
      <p:ext uri="{BB962C8B-B14F-4D97-AF65-F5344CB8AC3E}">
        <p14:creationId xmlns:p14="http://schemas.microsoft.com/office/powerpoint/2010/main" val="2276756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Gains </a:t>
            </a:r>
            <a:r>
              <a:rPr lang="en-US" dirty="0" smtClean="0"/>
              <a:t>&amp; Observations </a:t>
            </a:r>
            <a:r>
              <a:rPr lang="en-US" dirty="0"/>
              <a:t>– </a:t>
            </a:r>
            <a:r>
              <a:rPr lang="en-US" dirty="0" smtClean="0"/>
              <a:t>Simulations / Lab tests</a:t>
            </a:r>
            <a:endParaRPr lang="en-US" dirty="0"/>
          </a:p>
        </p:txBody>
      </p:sp>
      <p:sp>
        <p:nvSpPr>
          <p:cNvPr id="5" name="Rounded Rectangle 4"/>
          <p:cNvSpPr/>
          <p:nvPr/>
        </p:nvSpPr>
        <p:spPr bwMode="auto">
          <a:xfrm>
            <a:off x="4343602" y="5093226"/>
            <a:ext cx="3480046" cy="307738"/>
          </a:xfrm>
          <a:prstGeom prst="roundRect">
            <a:avLst/>
          </a:prstGeom>
          <a:ln>
            <a:solidFill>
              <a:schemeClr val="bg1">
                <a:lumMod val="85000"/>
              </a:schemeClr>
            </a:solidFill>
          </a:ln>
          <a:ex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i="1" dirty="0" smtClean="0">
                <a:solidFill>
                  <a:schemeClr val="tx1">
                    <a:lumMod val="50000"/>
                    <a:lumOff val="50000"/>
                  </a:schemeClr>
                </a:solidFill>
              </a:rPr>
              <a:t>See Annex for other sim/test assumptions/results</a:t>
            </a:r>
          </a:p>
        </p:txBody>
      </p:sp>
      <p:graphicFrame>
        <p:nvGraphicFramePr>
          <p:cNvPr id="12" name="Table 11"/>
          <p:cNvGraphicFramePr>
            <a:graphicFrameLocks noGrp="1"/>
          </p:cNvGraphicFramePr>
          <p:nvPr>
            <p:extLst>
              <p:ext uri="{D42A27DB-BD31-4B8C-83A1-F6EECF244321}">
                <p14:modId xmlns:p14="http://schemas.microsoft.com/office/powerpoint/2010/main" val="864806510"/>
              </p:ext>
            </p:extLst>
          </p:nvPr>
        </p:nvGraphicFramePr>
        <p:xfrm>
          <a:off x="685469" y="2048545"/>
          <a:ext cx="4809808" cy="2211112"/>
        </p:xfrm>
        <a:graphic>
          <a:graphicData uri="http://schemas.openxmlformats.org/drawingml/2006/table">
            <a:tbl>
              <a:tblPr firstRow="1" bandRow="1">
                <a:tableStyleId>{5940675A-B579-460E-94D1-54222C63F5DA}</a:tableStyleId>
              </a:tblPr>
              <a:tblGrid>
                <a:gridCol w="1053286"/>
                <a:gridCol w="1878261"/>
                <a:gridCol w="1878261"/>
              </a:tblGrid>
              <a:tr h="533160">
                <a:tc>
                  <a:txBody>
                    <a:bodyPr/>
                    <a:lstStyle/>
                    <a:p>
                      <a:pPr algn="ctr" fontAlgn="b"/>
                      <a:r>
                        <a:rPr lang="en-US" sz="1200" b="0" i="1" u="none" strike="noStrike" dirty="0" smtClean="0">
                          <a:solidFill>
                            <a:schemeClr val="tx1"/>
                          </a:solidFill>
                          <a:effectLst/>
                          <a:latin typeface="+mn-lt"/>
                        </a:rPr>
                        <a:t>[Reduced </a:t>
                      </a:r>
                    </a:p>
                    <a:p>
                      <a:pPr algn="ctr" fontAlgn="b"/>
                      <a:r>
                        <a:rPr lang="en-US" sz="1200" b="0" i="1" u="none" strike="noStrike" dirty="0" smtClean="0">
                          <a:solidFill>
                            <a:schemeClr val="tx1"/>
                          </a:solidFill>
                          <a:effectLst/>
                          <a:latin typeface="+mn-lt"/>
                        </a:rPr>
                        <a:t>NB TX filter]</a:t>
                      </a:r>
                      <a:endParaRPr lang="en-US" sz="1200" b="0" i="1" u="none" strike="noStrike" dirty="0">
                        <a:solidFill>
                          <a:schemeClr val="tx1"/>
                        </a:solidFill>
                        <a:effectLst/>
                        <a:latin typeface="+mn-lt"/>
                      </a:endParaRPr>
                    </a:p>
                  </a:txBody>
                  <a:tcPr marL="9525" marR="9525" marT="9525" marB="0" anchor="ctr">
                    <a:solidFill>
                      <a:schemeClr val="accent4">
                        <a:lumMod val="20000"/>
                        <a:lumOff val="80000"/>
                      </a:schemeClr>
                    </a:solidFill>
                  </a:tcPr>
                </a:tc>
                <a:tc>
                  <a:txBody>
                    <a:bodyPr/>
                    <a:lstStyle/>
                    <a:p>
                      <a:pPr algn="ctr" fontAlgn="b"/>
                      <a:r>
                        <a:rPr lang="en-US" sz="1400" b="0" u="none" strike="noStrike" dirty="0" smtClean="0">
                          <a:solidFill>
                            <a:schemeClr val="tx1"/>
                          </a:solidFill>
                          <a:effectLst/>
                          <a:latin typeface="+mn-lt"/>
                        </a:rPr>
                        <a:t>Legacy UE </a:t>
                      </a:r>
                    </a:p>
                    <a:p>
                      <a:pPr algn="ctr" fontAlgn="b"/>
                      <a:r>
                        <a:rPr lang="en-US" sz="1400" b="0" u="none" strike="noStrike" dirty="0" smtClean="0">
                          <a:solidFill>
                            <a:schemeClr val="tx1"/>
                          </a:solidFill>
                          <a:effectLst/>
                          <a:latin typeface="+mn-lt"/>
                        </a:rPr>
                        <a:t>Rx filter</a:t>
                      </a:r>
                      <a:endParaRPr lang="en-US" sz="1400" b="0" i="0" u="none" strike="noStrike" dirty="0" smtClean="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smtClean="0">
                          <a:solidFill>
                            <a:schemeClr val="tx1"/>
                          </a:solidFill>
                          <a:effectLst/>
                          <a:latin typeface="+mn-lt"/>
                        </a:rPr>
                        <a:t>Optimized UE </a:t>
                      </a:r>
                      <a:endParaRPr lang="en-US" sz="1400" b="0" u="none" strike="noStrike" dirty="0" smtClean="0">
                        <a:solidFill>
                          <a:schemeClr val="tx1"/>
                        </a:solidFill>
                        <a:effectLst/>
                        <a:latin typeface="+mn-lt"/>
                      </a:endParaRPr>
                    </a:p>
                    <a:p>
                      <a:pPr algn="ctr" fontAlgn="b"/>
                      <a:r>
                        <a:rPr lang="en-US" sz="1400" b="0" u="none" strike="noStrike" dirty="0" smtClean="0">
                          <a:solidFill>
                            <a:schemeClr val="tx1"/>
                          </a:solidFill>
                          <a:effectLst/>
                          <a:latin typeface="+mn-lt"/>
                        </a:rPr>
                        <a:t>Rx filter</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r h="315947">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u="none" strike="noStrike" dirty="0" smtClean="0">
                          <a:solidFill>
                            <a:schemeClr val="tx1"/>
                          </a:solidFill>
                          <a:effectLst/>
                          <a:latin typeface="+mn-lt"/>
                        </a:rPr>
                        <a:t>Geometry [dB]</a:t>
                      </a:r>
                      <a:endParaRPr lang="en-US" sz="1400" b="0" i="0" u="none" strike="noStrike" dirty="0" smtClean="0">
                        <a:solidFill>
                          <a:schemeClr val="tx1"/>
                        </a:solidFill>
                        <a:effectLst/>
                        <a:latin typeface="+mn-lt"/>
                      </a:endParaRPr>
                    </a:p>
                  </a:txBody>
                  <a:tcPr marL="9525" marR="9525" marT="9525" marB="0" anchor="ctr">
                    <a:solidFill>
                      <a:schemeClr val="bg1">
                        <a:lumMod val="95000"/>
                      </a:schemeClr>
                    </a:solidFill>
                  </a:tcPr>
                </a:tc>
                <a:tc gridSpan="2">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u="none" strike="noStrike" dirty="0" err="1" smtClean="0">
                          <a:solidFill>
                            <a:schemeClr val="tx1"/>
                          </a:solidFill>
                          <a:effectLst/>
                          <a:latin typeface="+mn-lt"/>
                        </a:rPr>
                        <a:t>Tput</a:t>
                      </a:r>
                      <a:r>
                        <a:rPr lang="en-US" sz="1400" b="0" u="none" strike="noStrike" dirty="0" smtClean="0">
                          <a:solidFill>
                            <a:schemeClr val="tx1"/>
                          </a:solidFill>
                          <a:effectLst/>
                          <a:latin typeface="+mn-lt"/>
                        </a:rPr>
                        <a:t> gains (%) [vs Ideal</a:t>
                      </a:r>
                      <a:r>
                        <a:rPr lang="en-US" sz="1400" b="0" u="none" strike="noStrike" baseline="0" dirty="0" smtClean="0">
                          <a:solidFill>
                            <a:schemeClr val="tx1"/>
                          </a:solidFill>
                          <a:effectLst/>
                          <a:latin typeface="+mn-lt"/>
                        </a:rPr>
                        <a:t> baseline]</a:t>
                      </a:r>
                      <a:endParaRPr lang="en-US" sz="1400" b="0" i="0" u="none" strike="noStrike" dirty="0" smtClean="0">
                        <a:solidFill>
                          <a:schemeClr val="tx1"/>
                        </a:solidFill>
                        <a:effectLst/>
                        <a:latin typeface="+mn-lt"/>
                      </a:endParaRPr>
                    </a:p>
                  </a:txBody>
                  <a:tcPr marL="9525" marR="9525" marT="9525" marB="0" anchor="ctr">
                    <a:solidFill>
                      <a:schemeClr val="bg1">
                        <a:lumMod val="95000"/>
                      </a:schemeClr>
                    </a:solidFill>
                  </a:tcPr>
                </a:tc>
                <a:tc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dirty="0" smtClean="0">
                        <a:solidFill>
                          <a:srgbClr val="000000"/>
                        </a:solidFill>
                        <a:effectLst/>
                        <a:latin typeface="+mn-lt"/>
                      </a:endParaRPr>
                    </a:p>
                  </a:txBody>
                  <a:tcPr marL="9525" marR="9525" marT="9525" marB="0" anchor="ctr">
                    <a:solidFill>
                      <a:schemeClr val="bg1">
                        <a:lumMod val="95000"/>
                      </a:schemeClr>
                    </a:solidFill>
                  </a:tcPr>
                </a:tc>
              </a:tr>
              <a:tr h="272401">
                <a:tc>
                  <a:txBody>
                    <a:bodyPr/>
                    <a:lstStyle/>
                    <a:p>
                      <a:pPr algn="ctr" fontAlgn="b"/>
                      <a:r>
                        <a:rPr lang="en-US" sz="1400" b="0" u="none" strike="noStrike" dirty="0">
                          <a:solidFill>
                            <a:schemeClr val="tx1"/>
                          </a:solidFill>
                          <a:effectLst/>
                          <a:latin typeface="+mn-lt"/>
                        </a:rPr>
                        <a:t>0</a:t>
                      </a:r>
                      <a:endParaRPr lang="en-US" sz="1400" b="0" i="0" u="none" strike="noStrike" dirty="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a:solidFill>
                            <a:schemeClr val="tx1"/>
                          </a:solidFill>
                          <a:effectLst/>
                          <a:latin typeface="+mn-lt"/>
                        </a:rPr>
                        <a:t>-14.5</a:t>
                      </a:r>
                      <a:endParaRPr lang="en-US" sz="1400" b="0" i="0" u="none" strike="noStrike" dirty="0">
                        <a:solidFill>
                          <a:schemeClr val="tx1"/>
                        </a:solidFill>
                        <a:effectLst/>
                        <a:latin typeface="+mn-lt"/>
                      </a:endParaRPr>
                    </a:p>
                  </a:txBody>
                  <a:tcPr marL="9525" marR="9525" marT="9525" marB="0" anchor="ctr"/>
                </a:tc>
                <a:tc>
                  <a:txBody>
                    <a:bodyPr/>
                    <a:lstStyle/>
                    <a:p>
                      <a:pPr algn="ctr" fontAlgn="b"/>
                      <a:r>
                        <a:rPr lang="en-US" sz="1400" b="0" u="none" strike="noStrike" dirty="0">
                          <a:solidFill>
                            <a:schemeClr val="tx1"/>
                          </a:solidFill>
                          <a:effectLst/>
                          <a:latin typeface="+mn-lt"/>
                        </a:rPr>
                        <a:t>2.6</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r h="272401">
                <a:tc>
                  <a:txBody>
                    <a:bodyPr/>
                    <a:lstStyle/>
                    <a:p>
                      <a:pPr algn="ctr" fontAlgn="b"/>
                      <a:r>
                        <a:rPr lang="en-US" sz="1400" b="0" u="none" strike="noStrike" dirty="0">
                          <a:solidFill>
                            <a:schemeClr val="tx1"/>
                          </a:solidFill>
                          <a:effectLst/>
                          <a:latin typeface="+mn-lt"/>
                        </a:rPr>
                        <a:t>3</a:t>
                      </a:r>
                      <a:endParaRPr lang="en-US" sz="1400" b="0" i="0" u="none" strike="noStrike" dirty="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a:solidFill>
                            <a:schemeClr val="tx1"/>
                          </a:solidFill>
                          <a:effectLst/>
                          <a:latin typeface="+mn-lt"/>
                        </a:rPr>
                        <a:t>-17.5</a:t>
                      </a:r>
                      <a:endParaRPr lang="en-US" sz="1400" b="0" i="0" u="none" strike="noStrike" dirty="0">
                        <a:solidFill>
                          <a:schemeClr val="tx1"/>
                        </a:solidFill>
                        <a:effectLst/>
                        <a:latin typeface="+mn-lt"/>
                      </a:endParaRPr>
                    </a:p>
                  </a:txBody>
                  <a:tcPr marL="9525" marR="9525" marT="9525" marB="0" anchor="ctr"/>
                </a:tc>
                <a:tc>
                  <a:txBody>
                    <a:bodyPr/>
                    <a:lstStyle/>
                    <a:p>
                      <a:pPr algn="ctr" fontAlgn="b"/>
                      <a:r>
                        <a:rPr lang="en-US" sz="1400" b="0" u="none" strike="noStrike" dirty="0">
                          <a:solidFill>
                            <a:schemeClr val="tx1"/>
                          </a:solidFill>
                          <a:effectLst/>
                          <a:latin typeface="+mn-lt"/>
                        </a:rPr>
                        <a:t>0.1</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r h="272401">
                <a:tc>
                  <a:txBody>
                    <a:bodyPr/>
                    <a:lstStyle/>
                    <a:p>
                      <a:pPr algn="ctr" fontAlgn="b"/>
                      <a:r>
                        <a:rPr lang="en-US" sz="1400" b="0" u="none" strike="noStrike" dirty="0">
                          <a:solidFill>
                            <a:schemeClr val="tx1"/>
                          </a:solidFill>
                          <a:effectLst/>
                          <a:latin typeface="+mn-lt"/>
                        </a:rPr>
                        <a:t>8</a:t>
                      </a:r>
                      <a:endParaRPr lang="en-US" sz="1400" b="0" i="0" u="none" strike="noStrike" dirty="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a:solidFill>
                            <a:schemeClr val="tx1"/>
                          </a:solidFill>
                          <a:effectLst/>
                          <a:latin typeface="+mn-lt"/>
                        </a:rPr>
                        <a:t>-25.1</a:t>
                      </a:r>
                      <a:endParaRPr lang="en-US" sz="1400" b="0" i="0" u="none" strike="noStrike" dirty="0">
                        <a:solidFill>
                          <a:schemeClr val="tx1"/>
                        </a:solidFill>
                        <a:effectLst/>
                        <a:latin typeface="+mn-lt"/>
                      </a:endParaRPr>
                    </a:p>
                  </a:txBody>
                  <a:tcPr marL="9525" marR="9525" marT="9525" marB="0" anchor="ctr"/>
                </a:tc>
                <a:tc>
                  <a:txBody>
                    <a:bodyPr/>
                    <a:lstStyle/>
                    <a:p>
                      <a:pPr algn="ctr" fontAlgn="b"/>
                      <a:r>
                        <a:rPr lang="en-US" sz="1400" b="0" u="none" strike="noStrike" dirty="0">
                          <a:solidFill>
                            <a:schemeClr val="tx1"/>
                          </a:solidFill>
                          <a:effectLst/>
                          <a:latin typeface="+mn-lt"/>
                        </a:rPr>
                        <a:t>-2.9</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r h="272401">
                <a:tc>
                  <a:txBody>
                    <a:bodyPr/>
                    <a:lstStyle/>
                    <a:p>
                      <a:pPr algn="ctr" fontAlgn="b"/>
                      <a:r>
                        <a:rPr lang="en-US" sz="1400" b="0" u="none" strike="noStrike" dirty="0">
                          <a:solidFill>
                            <a:schemeClr val="tx1"/>
                          </a:solidFill>
                          <a:effectLst/>
                          <a:latin typeface="+mn-lt"/>
                        </a:rPr>
                        <a:t>15</a:t>
                      </a:r>
                      <a:endParaRPr lang="en-US" sz="1400" b="0" i="0" u="none" strike="noStrike" dirty="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a:solidFill>
                            <a:schemeClr val="tx1"/>
                          </a:solidFill>
                          <a:effectLst/>
                          <a:latin typeface="+mn-lt"/>
                        </a:rPr>
                        <a:t>-38.9</a:t>
                      </a:r>
                      <a:endParaRPr lang="en-US" sz="1400" b="0" i="0" u="none" strike="noStrike" dirty="0">
                        <a:solidFill>
                          <a:schemeClr val="tx1"/>
                        </a:solidFill>
                        <a:effectLst/>
                        <a:latin typeface="+mn-lt"/>
                      </a:endParaRPr>
                    </a:p>
                  </a:txBody>
                  <a:tcPr marL="9525" marR="9525" marT="9525" marB="0" anchor="ctr"/>
                </a:tc>
                <a:tc>
                  <a:txBody>
                    <a:bodyPr/>
                    <a:lstStyle/>
                    <a:p>
                      <a:pPr algn="ctr" fontAlgn="b"/>
                      <a:r>
                        <a:rPr lang="en-US" sz="1400" b="0" u="none" strike="noStrike" dirty="0">
                          <a:solidFill>
                            <a:schemeClr val="tx1"/>
                          </a:solidFill>
                          <a:effectLst/>
                          <a:latin typeface="+mn-lt"/>
                        </a:rPr>
                        <a:t>-8.5</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r h="272401">
                <a:tc>
                  <a:txBody>
                    <a:bodyPr/>
                    <a:lstStyle/>
                    <a:p>
                      <a:pPr algn="ctr" fontAlgn="b"/>
                      <a:r>
                        <a:rPr lang="en-US" sz="1400" b="0" u="none" strike="noStrike" dirty="0">
                          <a:solidFill>
                            <a:schemeClr val="tx1"/>
                          </a:solidFill>
                          <a:effectLst/>
                          <a:latin typeface="+mn-lt"/>
                        </a:rPr>
                        <a:t>20</a:t>
                      </a:r>
                      <a:endParaRPr lang="en-US" sz="1400" b="0" i="0" u="none" strike="noStrike" dirty="0">
                        <a:solidFill>
                          <a:schemeClr val="tx1"/>
                        </a:solidFill>
                        <a:effectLst/>
                        <a:latin typeface="+mn-lt"/>
                      </a:endParaRPr>
                    </a:p>
                  </a:txBody>
                  <a:tcPr marL="9525" marR="9525" marT="9525" marB="0" anchor="ctr">
                    <a:solidFill>
                      <a:schemeClr val="bg1">
                        <a:lumMod val="95000"/>
                      </a:schemeClr>
                    </a:solidFill>
                  </a:tcPr>
                </a:tc>
                <a:tc>
                  <a:txBody>
                    <a:bodyPr/>
                    <a:lstStyle/>
                    <a:p>
                      <a:pPr algn="ctr" fontAlgn="b"/>
                      <a:r>
                        <a:rPr lang="en-US" sz="1400" b="0" u="none" strike="noStrike" dirty="0">
                          <a:solidFill>
                            <a:schemeClr val="tx1"/>
                          </a:solidFill>
                          <a:effectLst/>
                          <a:latin typeface="+mn-lt"/>
                        </a:rPr>
                        <a:t>-49.1</a:t>
                      </a:r>
                      <a:endParaRPr lang="en-US" sz="1400" b="0" i="0" u="none" strike="noStrike" dirty="0">
                        <a:solidFill>
                          <a:schemeClr val="tx1"/>
                        </a:solidFill>
                        <a:effectLst/>
                        <a:latin typeface="+mn-lt"/>
                      </a:endParaRPr>
                    </a:p>
                  </a:txBody>
                  <a:tcPr marL="9525" marR="9525" marT="9525" marB="0" anchor="ctr"/>
                </a:tc>
                <a:tc>
                  <a:txBody>
                    <a:bodyPr/>
                    <a:lstStyle/>
                    <a:p>
                      <a:pPr algn="ctr" fontAlgn="b"/>
                      <a:r>
                        <a:rPr lang="en-US" sz="1400" b="0" u="none" strike="noStrike" dirty="0">
                          <a:solidFill>
                            <a:schemeClr val="tx1"/>
                          </a:solidFill>
                          <a:effectLst/>
                          <a:latin typeface="+mn-lt"/>
                        </a:rPr>
                        <a:t>-15.5</a:t>
                      </a:r>
                      <a:endParaRPr lang="en-US" sz="1400" b="0" i="0" u="none" strike="noStrike" dirty="0">
                        <a:solidFill>
                          <a:schemeClr val="tx1"/>
                        </a:solidFill>
                        <a:effectLst/>
                        <a:latin typeface="+mn-lt"/>
                      </a:endParaRPr>
                    </a:p>
                  </a:txBody>
                  <a:tcPr marL="9525" marR="9525" marT="9525" marB="0" anchor="ctr">
                    <a:solidFill>
                      <a:schemeClr val="tx2">
                        <a:lumMod val="20000"/>
                        <a:lumOff val="80000"/>
                      </a:schemeClr>
                    </a:solidFill>
                  </a:tcPr>
                </a:tc>
              </a:tr>
            </a:tbl>
          </a:graphicData>
        </a:graphic>
      </p:graphicFrame>
      <p:sp>
        <p:nvSpPr>
          <p:cNvPr id="2" name="Rectangle 1"/>
          <p:cNvSpPr/>
          <p:nvPr/>
        </p:nvSpPr>
        <p:spPr>
          <a:xfrm>
            <a:off x="336803" y="5643437"/>
            <a:ext cx="11523763"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2400" dirty="0" smtClean="0">
                <a:solidFill>
                  <a:srgbClr val="008E95"/>
                </a:solidFill>
              </a:rPr>
              <a:t>Optimized UE </a:t>
            </a:r>
            <a:r>
              <a:rPr lang="en-US" sz="2400" dirty="0">
                <a:solidFill>
                  <a:srgbClr val="008E95"/>
                </a:solidFill>
              </a:rPr>
              <a:t>Rx </a:t>
            </a:r>
            <a:r>
              <a:rPr lang="en-US" sz="2400" dirty="0" smtClean="0">
                <a:solidFill>
                  <a:srgbClr val="008E95"/>
                </a:solidFill>
              </a:rPr>
              <a:t>filtering is effective </a:t>
            </a:r>
            <a:r>
              <a:rPr lang="en-US" sz="2400" dirty="0">
                <a:solidFill>
                  <a:srgbClr val="008E95"/>
                </a:solidFill>
              </a:rPr>
              <a:t>in rejecting the GSM </a:t>
            </a:r>
            <a:r>
              <a:rPr lang="en-US" sz="2400" dirty="0" smtClean="0">
                <a:solidFill>
                  <a:srgbClr val="008E95"/>
                </a:solidFill>
              </a:rPr>
              <a:t>interference.</a:t>
            </a:r>
            <a:endParaRPr lang="en-US" sz="2400" dirty="0">
              <a:solidFill>
                <a:srgbClr val="008E95"/>
              </a:solidFill>
            </a:endParaRPr>
          </a:p>
        </p:txBody>
      </p:sp>
      <p:sp>
        <p:nvSpPr>
          <p:cNvPr id="13" name="Rectangle 12"/>
          <p:cNvSpPr/>
          <p:nvPr/>
        </p:nvSpPr>
        <p:spPr>
          <a:xfrm>
            <a:off x="685468" y="4390762"/>
            <a:ext cx="480981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solidFill>
                  <a:schemeClr val="tx1">
                    <a:lumMod val="75000"/>
                    <a:lumOff val="25000"/>
                  </a:schemeClr>
                </a:solidFill>
              </a:rPr>
              <a:t>900 </a:t>
            </a:r>
            <a:r>
              <a:rPr lang="en-US" sz="1200" dirty="0">
                <a:solidFill>
                  <a:schemeClr val="tx1">
                    <a:lumMod val="75000"/>
                    <a:lumOff val="25000"/>
                  </a:schemeClr>
                </a:solidFill>
              </a:rPr>
              <a:t>MHz; GSM interference (200KHz) @ 2.2MHz from UMTS center carrier</a:t>
            </a:r>
          </a:p>
          <a:p>
            <a:r>
              <a:rPr lang="en-US" sz="1200" dirty="0" smtClean="0">
                <a:solidFill>
                  <a:schemeClr val="tx1">
                    <a:lumMod val="75000"/>
                    <a:lumOff val="25000"/>
                  </a:schemeClr>
                </a:solidFill>
              </a:rPr>
              <a:t>GSM load ~50%. NB </a:t>
            </a:r>
            <a:r>
              <a:rPr lang="en-US" sz="1200" dirty="0" err="1" smtClean="0">
                <a:solidFill>
                  <a:schemeClr val="tx1">
                    <a:lumMod val="75000"/>
                    <a:lumOff val="25000"/>
                  </a:schemeClr>
                </a:solidFill>
              </a:rPr>
              <a:t>Tx</a:t>
            </a:r>
            <a:r>
              <a:rPr lang="en-US" sz="1200" dirty="0" smtClean="0">
                <a:solidFill>
                  <a:schemeClr val="tx1">
                    <a:lumMod val="75000"/>
                    <a:lumOff val="25000"/>
                  </a:schemeClr>
                </a:solidFill>
              </a:rPr>
              <a:t> filtering assumed to be reduced. </a:t>
            </a:r>
          </a:p>
          <a:p>
            <a:r>
              <a:rPr lang="en-US" sz="1200" dirty="0" smtClean="0">
                <a:solidFill>
                  <a:schemeClr val="tx1">
                    <a:lumMod val="75000"/>
                    <a:lumOff val="25000"/>
                  </a:schemeClr>
                </a:solidFill>
              </a:rPr>
              <a:t>Baseline </a:t>
            </a:r>
            <a:r>
              <a:rPr lang="en-US" sz="1200" dirty="0">
                <a:solidFill>
                  <a:schemeClr val="tx1">
                    <a:lumMod val="75000"/>
                    <a:lumOff val="25000"/>
                  </a:schemeClr>
                </a:solidFill>
              </a:rPr>
              <a:t>: Ideal case (200KHz guard band, Legacy </a:t>
            </a:r>
            <a:r>
              <a:rPr lang="en-US" sz="1200" dirty="0" err="1">
                <a:solidFill>
                  <a:schemeClr val="tx1">
                    <a:lumMod val="75000"/>
                    <a:lumOff val="25000"/>
                  </a:schemeClr>
                </a:solidFill>
              </a:rPr>
              <a:t>Tx</a:t>
            </a:r>
            <a:r>
              <a:rPr lang="en-US" sz="1200" dirty="0">
                <a:solidFill>
                  <a:schemeClr val="tx1">
                    <a:lumMod val="75000"/>
                    <a:lumOff val="25000"/>
                  </a:schemeClr>
                </a:solidFill>
              </a:rPr>
              <a:t>/Rx </a:t>
            </a:r>
            <a:r>
              <a:rPr lang="en-US" sz="1200" dirty="0" smtClean="0">
                <a:solidFill>
                  <a:schemeClr val="tx1">
                    <a:lumMod val="75000"/>
                    <a:lumOff val="25000"/>
                  </a:schemeClr>
                </a:solidFill>
              </a:rPr>
              <a:t>filtering</a:t>
            </a:r>
            <a:endParaRPr lang="en-US" sz="1200" dirty="0">
              <a:solidFill>
                <a:schemeClr val="tx1">
                  <a:lumMod val="75000"/>
                  <a:lumOff val="25000"/>
                </a:schemeClr>
              </a:solidFill>
            </a:endParaRPr>
          </a:p>
        </p:txBody>
      </p:sp>
      <p:graphicFrame>
        <p:nvGraphicFramePr>
          <p:cNvPr id="15" name="Content Placeholder 4"/>
          <p:cNvGraphicFramePr>
            <a:graphicFrameLocks noGrp="1"/>
          </p:cNvGraphicFramePr>
          <p:nvPr>
            <p:ph idx="1"/>
            <p:extLst>
              <p:ext uri="{D42A27DB-BD31-4B8C-83A1-F6EECF244321}">
                <p14:modId xmlns:p14="http://schemas.microsoft.com/office/powerpoint/2010/main" val="200041570"/>
              </p:ext>
            </p:extLst>
          </p:nvPr>
        </p:nvGraphicFramePr>
        <p:xfrm>
          <a:off x="6656245" y="2050576"/>
          <a:ext cx="4829452" cy="2216187"/>
        </p:xfrm>
        <a:graphic>
          <a:graphicData uri="http://schemas.openxmlformats.org/drawingml/2006/table">
            <a:tbl>
              <a:tblPr firstRow="1" firstCol="1" bandRow="1">
                <a:tableStyleId>{5940675A-B579-460E-94D1-54222C63F5DA}</a:tableStyleId>
              </a:tblPr>
              <a:tblGrid>
                <a:gridCol w="1099650"/>
                <a:gridCol w="1376543"/>
                <a:gridCol w="1266164"/>
                <a:gridCol w="1087095"/>
              </a:tblGrid>
              <a:tr h="532738">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200" b="0" i="1" u="none" strike="noStrike" dirty="0" smtClean="0">
                          <a:solidFill>
                            <a:schemeClr val="tx1"/>
                          </a:solidFill>
                          <a:effectLst/>
                          <a:latin typeface="+mn-lt"/>
                        </a:rPr>
                        <a:t>[Legacy </a:t>
                      </a:r>
                      <a:br>
                        <a:rPr lang="en-US" sz="1200" b="0" i="1" u="none" strike="noStrike" dirty="0" smtClean="0">
                          <a:solidFill>
                            <a:schemeClr val="tx1"/>
                          </a:solidFill>
                          <a:effectLst/>
                          <a:latin typeface="+mn-lt"/>
                        </a:rPr>
                      </a:br>
                      <a:r>
                        <a:rPr lang="en-US" sz="1200" b="0" i="1" u="none" strike="noStrike" dirty="0" smtClean="0">
                          <a:solidFill>
                            <a:schemeClr val="tx1"/>
                          </a:solidFill>
                          <a:effectLst/>
                          <a:latin typeface="+mn-lt"/>
                        </a:rPr>
                        <a:t>NB TX filter]</a:t>
                      </a:r>
                    </a:p>
                  </a:txBody>
                  <a:tcPr marL="39081" marR="39081" marT="0" marB="0" anchor="ctr">
                    <a:solidFill>
                      <a:schemeClr val="accent4">
                        <a:lumMod val="20000"/>
                        <a:lumOff val="80000"/>
                      </a:schemeClr>
                    </a:solidFill>
                  </a:tcPr>
                </a:tc>
                <a:tc>
                  <a:txBody>
                    <a:bodyPr/>
                    <a:lstStyle/>
                    <a:p>
                      <a:pPr marL="0" marR="0" algn="ctr">
                        <a:lnSpc>
                          <a:spcPct val="107000"/>
                        </a:lnSpc>
                        <a:spcBef>
                          <a:spcPts val="0"/>
                        </a:spcBef>
                        <a:spcAft>
                          <a:spcPts val="0"/>
                        </a:spcAft>
                      </a:pPr>
                      <a:r>
                        <a:rPr lang="en-US" sz="1400" dirty="0" smtClean="0">
                          <a:solidFill>
                            <a:schemeClr val="tx1"/>
                          </a:solidFill>
                          <a:effectLst/>
                        </a:rPr>
                        <a:t>Legacy UE</a:t>
                      </a:r>
                    </a:p>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smtClean="0">
                          <a:solidFill>
                            <a:schemeClr val="tx1"/>
                          </a:solidFill>
                          <a:effectLst/>
                        </a:rPr>
                        <a:t>Rx filter</a:t>
                      </a:r>
                      <a:endParaRPr lang="en-U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gridSpan="2">
                  <a:txBody>
                    <a:bodyPr/>
                    <a:lstStyle/>
                    <a:p>
                      <a:pPr marL="0" marR="0" algn="ctr">
                        <a:lnSpc>
                          <a:spcPct val="107000"/>
                        </a:lnSpc>
                        <a:spcBef>
                          <a:spcPts val="0"/>
                        </a:spcBef>
                        <a:spcAft>
                          <a:spcPts val="0"/>
                        </a:spcAft>
                      </a:pPr>
                      <a:r>
                        <a:rPr lang="en-US" sz="1400" dirty="0" smtClean="0">
                          <a:solidFill>
                            <a:schemeClr val="tx1"/>
                          </a:solidFill>
                          <a:effectLst/>
                        </a:rPr>
                        <a:t>Optimized UE</a:t>
                      </a:r>
                      <a:endParaRPr lang="en-US" sz="1400" dirty="0" smtClean="0">
                        <a:solidFill>
                          <a:schemeClr val="tx1"/>
                        </a:solidFill>
                        <a:effectLst/>
                      </a:endParaRPr>
                    </a:p>
                    <a:p>
                      <a:pPr marL="0" marR="0" algn="ctr">
                        <a:lnSpc>
                          <a:spcPct val="107000"/>
                        </a:lnSpc>
                        <a:spcBef>
                          <a:spcPts val="0"/>
                        </a:spcBef>
                        <a:spcAft>
                          <a:spcPts val="0"/>
                        </a:spcAft>
                      </a:pPr>
                      <a:r>
                        <a:rPr lang="en-US" sz="1400" dirty="0" smtClean="0">
                          <a:solidFill>
                            <a:schemeClr val="tx1"/>
                          </a:solidFill>
                          <a:effectLst/>
                        </a:rPr>
                        <a:t>Rx filter </a:t>
                      </a:r>
                      <a:endParaRPr lang="en-U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c hMerge="1">
                  <a:txBody>
                    <a:bodyPr/>
                    <a:lstStyle/>
                    <a:p>
                      <a:pPr marL="0" marR="0" algn="ctr">
                        <a:lnSpc>
                          <a:spcPct val="107000"/>
                        </a:lnSpc>
                        <a:spcBef>
                          <a:spcPts val="0"/>
                        </a:spcBef>
                        <a:spcAft>
                          <a:spcPts val="0"/>
                        </a:spcAft>
                      </a:pPr>
                      <a:endParaRPr lang="en-US" sz="1600" b="1" dirty="0" smtClean="0">
                        <a:solidFill>
                          <a:srgbClr val="404040"/>
                        </a:solidFill>
                        <a:effectLst/>
                      </a:endParaRPr>
                    </a:p>
                  </a:txBody>
                  <a:tcPr marL="39081" marR="39081" marT="0" marB="0" anchor="ctr">
                    <a:solidFill>
                      <a:schemeClr val="tx2">
                        <a:lumMod val="20000"/>
                        <a:lumOff val="80000"/>
                      </a:schemeClr>
                    </a:solidFill>
                  </a:tcPr>
                </a:tc>
              </a:tr>
              <a:tr h="284756">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smtClean="0">
                          <a:solidFill>
                            <a:schemeClr val="tx1"/>
                          </a:solidFill>
                          <a:effectLst/>
                        </a:rPr>
                        <a:t>GSM </a:t>
                      </a:r>
                      <a:r>
                        <a:rPr lang="en-US" sz="1400" dirty="0" err="1" smtClean="0">
                          <a:solidFill>
                            <a:schemeClr val="tx1"/>
                          </a:solidFill>
                          <a:effectLst/>
                        </a:rPr>
                        <a:t>Tx</a:t>
                      </a:r>
                      <a:r>
                        <a:rPr lang="en-US" sz="1400" dirty="0" smtClean="0">
                          <a:solidFill>
                            <a:schemeClr val="tx1"/>
                          </a:solidFill>
                          <a:effectLst/>
                        </a:rPr>
                        <a:t> [</a:t>
                      </a:r>
                      <a:r>
                        <a:rPr lang="en-US" sz="1400" dirty="0" err="1" smtClean="0">
                          <a:solidFill>
                            <a:schemeClr val="tx1"/>
                          </a:solidFill>
                          <a:effectLst/>
                        </a:rPr>
                        <a:t>dBm</a:t>
                      </a:r>
                      <a:r>
                        <a:rPr lang="en-US" sz="1400" dirty="0" smtClean="0">
                          <a:solidFill>
                            <a:schemeClr val="tx1"/>
                          </a:solidFill>
                          <a:effectLst/>
                        </a:rPr>
                        <a:t>]</a:t>
                      </a:r>
                      <a:endParaRPr lang="en-U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err="1" smtClean="0">
                          <a:solidFill>
                            <a:schemeClr val="tx1"/>
                          </a:solidFill>
                          <a:effectLst/>
                        </a:rPr>
                        <a:t>Tput</a:t>
                      </a:r>
                      <a:r>
                        <a:rPr lang="en-US" sz="1400" dirty="0" smtClean="0">
                          <a:solidFill>
                            <a:schemeClr val="tx1"/>
                          </a:solidFill>
                          <a:effectLst/>
                        </a:rPr>
                        <a:t> [Mbps]</a:t>
                      </a:r>
                      <a:endParaRPr lang="en-U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err="1" smtClean="0">
                          <a:solidFill>
                            <a:schemeClr val="tx1"/>
                          </a:solidFill>
                          <a:effectLst/>
                        </a:rPr>
                        <a:t>Tput</a:t>
                      </a:r>
                      <a:r>
                        <a:rPr lang="en-US" sz="1400" dirty="0" smtClean="0">
                          <a:solidFill>
                            <a:schemeClr val="tx1"/>
                          </a:solidFill>
                          <a:effectLst/>
                        </a:rPr>
                        <a:t> [Mbps]</a:t>
                      </a:r>
                      <a:endParaRPr lang="en-U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b="0" dirty="0" smtClean="0">
                          <a:solidFill>
                            <a:schemeClr val="tx1"/>
                          </a:solidFill>
                          <a:effectLst/>
                        </a:rPr>
                        <a:t>Gain (%) [vs legacy </a:t>
                      </a:r>
                      <a:endParaRPr lang="en-US" sz="1400" b="0" dirty="0" smtClean="0">
                        <a:solidFill>
                          <a:schemeClr val="tx1"/>
                        </a:solidFill>
                        <a:effectLst/>
                      </a:endParaRPr>
                    </a:p>
                  </a:txBody>
                  <a:tcPr marL="39081" marR="39081" marT="0" marB="0" anchor="ctr">
                    <a:solidFill>
                      <a:schemeClr val="tx2">
                        <a:lumMod val="20000"/>
                        <a:lumOff val="80000"/>
                      </a:schemeClr>
                    </a:solidFill>
                  </a:tcPr>
                </a:tc>
              </a:tr>
              <a:tr h="249136">
                <a:tc>
                  <a:txBody>
                    <a:bodyPr/>
                    <a:lstStyle/>
                    <a:p>
                      <a:pPr marL="0" marR="0" algn="ctr">
                        <a:lnSpc>
                          <a:spcPct val="107000"/>
                        </a:lnSpc>
                        <a:spcBef>
                          <a:spcPts val="0"/>
                        </a:spcBef>
                        <a:spcAft>
                          <a:spcPts val="0"/>
                        </a:spcAft>
                      </a:pPr>
                      <a:r>
                        <a:rPr lang="en-US" sz="1400" dirty="0">
                          <a:solidFill>
                            <a:schemeClr val="tx1"/>
                          </a:solidFill>
                          <a:effectLst/>
                        </a:rPr>
                        <a:t>No Jammer</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algn="ctr">
                        <a:lnSpc>
                          <a:spcPct val="107000"/>
                        </a:lnSpc>
                        <a:spcBef>
                          <a:spcPts val="0"/>
                        </a:spcBef>
                        <a:spcAft>
                          <a:spcPts val="0"/>
                        </a:spcAft>
                      </a:pPr>
                      <a:r>
                        <a:rPr lang="en-US" sz="1400" dirty="0">
                          <a:solidFill>
                            <a:schemeClr val="tx1"/>
                          </a:solidFill>
                          <a:effectLst/>
                        </a:rPr>
                        <a:t>12.9</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a:solidFill>
                            <a:schemeClr val="tx1"/>
                          </a:solidFill>
                          <a:effectLst/>
                        </a:rPr>
                        <a:t>12.8</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b="0" dirty="0">
                          <a:solidFill>
                            <a:schemeClr val="tx1"/>
                          </a:solidFill>
                          <a:effectLst/>
                        </a:rPr>
                        <a:t>-0.78</a:t>
                      </a:r>
                      <a:endParaRPr lang="en-US"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r>
              <a:tr h="249136">
                <a:tc>
                  <a:txBody>
                    <a:bodyPr/>
                    <a:lstStyle/>
                    <a:p>
                      <a:pPr marL="0" marR="0" algn="ctr">
                        <a:lnSpc>
                          <a:spcPct val="107000"/>
                        </a:lnSpc>
                        <a:spcBef>
                          <a:spcPts val="0"/>
                        </a:spcBef>
                        <a:spcAft>
                          <a:spcPts val="0"/>
                        </a:spcAft>
                      </a:pPr>
                      <a:r>
                        <a:rPr lang="en-US" sz="1400" dirty="0">
                          <a:solidFill>
                            <a:schemeClr val="tx1"/>
                          </a:solidFill>
                          <a:effectLst/>
                        </a:rPr>
                        <a:t>-40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algn="ctr">
                        <a:lnSpc>
                          <a:spcPct val="107000"/>
                        </a:lnSpc>
                        <a:spcBef>
                          <a:spcPts val="0"/>
                        </a:spcBef>
                        <a:spcAft>
                          <a:spcPts val="0"/>
                        </a:spcAft>
                      </a:pPr>
                      <a:r>
                        <a:rPr lang="en-US" sz="1400" dirty="0">
                          <a:solidFill>
                            <a:schemeClr val="tx1"/>
                          </a:solidFill>
                          <a:effectLst/>
                        </a:rPr>
                        <a:t>12.8</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dirty="0">
                          <a:solidFill>
                            <a:schemeClr val="tx1"/>
                          </a:solidFill>
                          <a:effectLst/>
                        </a:rPr>
                        <a:t>12.8</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b="0" dirty="0">
                          <a:solidFill>
                            <a:schemeClr val="tx1"/>
                          </a:solidFill>
                          <a:effectLst/>
                        </a:rPr>
                        <a:t>0</a:t>
                      </a:r>
                      <a:endParaRPr lang="en-US"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r>
              <a:tr h="249136">
                <a:tc>
                  <a:txBody>
                    <a:bodyPr/>
                    <a:lstStyle/>
                    <a:p>
                      <a:pPr marL="0" marR="0" algn="ctr">
                        <a:lnSpc>
                          <a:spcPct val="107000"/>
                        </a:lnSpc>
                        <a:spcBef>
                          <a:spcPts val="0"/>
                        </a:spcBef>
                        <a:spcAft>
                          <a:spcPts val="0"/>
                        </a:spcAft>
                      </a:pPr>
                      <a:r>
                        <a:rPr lang="en-US" sz="1400" dirty="0">
                          <a:solidFill>
                            <a:schemeClr val="tx1"/>
                          </a:solidFill>
                          <a:effectLst/>
                        </a:rPr>
                        <a:t>-30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algn="ctr">
                        <a:lnSpc>
                          <a:spcPct val="107000"/>
                        </a:lnSpc>
                        <a:spcBef>
                          <a:spcPts val="0"/>
                        </a:spcBef>
                        <a:spcAft>
                          <a:spcPts val="0"/>
                        </a:spcAft>
                      </a:pPr>
                      <a:r>
                        <a:rPr lang="en-US" sz="1400">
                          <a:solidFill>
                            <a:schemeClr val="tx1"/>
                          </a:solidFill>
                          <a:effectLst/>
                        </a:rPr>
                        <a:t>11.9</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dirty="0">
                          <a:solidFill>
                            <a:schemeClr val="tx1"/>
                          </a:solidFill>
                          <a:effectLst/>
                        </a:rPr>
                        <a:t>12.5</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b="0" dirty="0">
                          <a:solidFill>
                            <a:schemeClr val="tx1"/>
                          </a:solidFill>
                          <a:effectLst/>
                        </a:rPr>
                        <a:t>5.04</a:t>
                      </a:r>
                      <a:endParaRPr lang="en-US"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r>
              <a:tr h="249136">
                <a:tc>
                  <a:txBody>
                    <a:bodyPr/>
                    <a:lstStyle/>
                    <a:p>
                      <a:pPr marL="0" marR="0" algn="ctr">
                        <a:lnSpc>
                          <a:spcPct val="107000"/>
                        </a:lnSpc>
                        <a:spcBef>
                          <a:spcPts val="0"/>
                        </a:spcBef>
                        <a:spcAft>
                          <a:spcPts val="0"/>
                        </a:spcAft>
                      </a:pPr>
                      <a:r>
                        <a:rPr lang="en-US" sz="1400" dirty="0">
                          <a:solidFill>
                            <a:schemeClr val="tx1"/>
                          </a:solidFill>
                          <a:effectLst/>
                        </a:rPr>
                        <a:t>-20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algn="ctr">
                        <a:lnSpc>
                          <a:spcPct val="107000"/>
                        </a:lnSpc>
                        <a:spcBef>
                          <a:spcPts val="0"/>
                        </a:spcBef>
                        <a:spcAft>
                          <a:spcPts val="0"/>
                        </a:spcAft>
                      </a:pPr>
                      <a:r>
                        <a:rPr lang="en-US" sz="1400">
                          <a:solidFill>
                            <a:schemeClr val="tx1"/>
                          </a:solidFill>
                          <a:effectLst/>
                        </a:rPr>
                        <a:t>8.2</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dirty="0">
                          <a:solidFill>
                            <a:schemeClr val="tx1"/>
                          </a:solidFill>
                          <a:effectLst/>
                        </a:rPr>
                        <a:t>11.5</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b="0" dirty="0">
                          <a:solidFill>
                            <a:schemeClr val="tx1"/>
                          </a:solidFill>
                          <a:effectLst/>
                        </a:rPr>
                        <a:t>40.24</a:t>
                      </a:r>
                      <a:endParaRPr lang="en-US"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r>
              <a:tr h="249136">
                <a:tc>
                  <a:txBody>
                    <a:bodyPr/>
                    <a:lstStyle/>
                    <a:p>
                      <a:pPr marL="0" marR="0" algn="ctr">
                        <a:lnSpc>
                          <a:spcPct val="107000"/>
                        </a:lnSpc>
                        <a:spcBef>
                          <a:spcPts val="0"/>
                        </a:spcBef>
                        <a:spcAft>
                          <a:spcPts val="0"/>
                        </a:spcAft>
                      </a:pPr>
                      <a:r>
                        <a:rPr lang="en-US" sz="1400" dirty="0">
                          <a:solidFill>
                            <a:schemeClr val="tx1"/>
                          </a:solidFill>
                          <a:effectLst/>
                        </a:rPr>
                        <a:t>-10</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bg1">
                        <a:lumMod val="95000"/>
                      </a:schemeClr>
                    </a:solidFill>
                  </a:tcPr>
                </a:tc>
                <a:tc>
                  <a:txBody>
                    <a:bodyPr/>
                    <a:lstStyle/>
                    <a:p>
                      <a:pPr marL="0" marR="0" algn="ctr">
                        <a:lnSpc>
                          <a:spcPct val="107000"/>
                        </a:lnSpc>
                        <a:spcBef>
                          <a:spcPts val="0"/>
                        </a:spcBef>
                        <a:spcAft>
                          <a:spcPts val="0"/>
                        </a:spcAft>
                      </a:pPr>
                      <a:r>
                        <a:rPr lang="en-US" sz="1400" dirty="0">
                          <a:solidFill>
                            <a:schemeClr val="tx1"/>
                          </a:solidFill>
                          <a:effectLst/>
                        </a:rPr>
                        <a:t>2.3</a:t>
                      </a:r>
                      <a:endParaRPr lang="en-U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a:solidFill>
                            <a:schemeClr val="tx1"/>
                          </a:solidFill>
                          <a:effectLst/>
                        </a:rPr>
                        <a:t>8.2</a:t>
                      </a:r>
                      <a:endParaRPr lang="en-US" sz="14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tc>
                <a:tc>
                  <a:txBody>
                    <a:bodyPr/>
                    <a:lstStyle/>
                    <a:p>
                      <a:pPr marL="0" marR="0" algn="ctr">
                        <a:lnSpc>
                          <a:spcPct val="107000"/>
                        </a:lnSpc>
                        <a:spcBef>
                          <a:spcPts val="0"/>
                        </a:spcBef>
                        <a:spcAft>
                          <a:spcPts val="0"/>
                        </a:spcAft>
                      </a:pPr>
                      <a:r>
                        <a:rPr lang="en-US" sz="1400" b="0" dirty="0">
                          <a:solidFill>
                            <a:schemeClr val="tx1"/>
                          </a:solidFill>
                          <a:effectLst/>
                        </a:rPr>
                        <a:t>256.52</a:t>
                      </a:r>
                      <a:endParaRPr lang="en-US" sz="14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9081" marR="39081" marT="0" marB="0" anchor="ctr">
                    <a:solidFill>
                      <a:schemeClr val="tx2">
                        <a:lumMod val="20000"/>
                        <a:lumOff val="80000"/>
                      </a:schemeClr>
                    </a:solidFill>
                  </a:tcPr>
                </a:tc>
              </a:tr>
            </a:tbl>
          </a:graphicData>
        </a:graphic>
      </p:graphicFrame>
      <p:sp>
        <p:nvSpPr>
          <p:cNvPr id="10" name="Rectangle 9"/>
          <p:cNvSpPr/>
          <p:nvPr/>
        </p:nvSpPr>
        <p:spPr>
          <a:xfrm>
            <a:off x="1902244" y="1601452"/>
            <a:ext cx="2172610" cy="338554"/>
          </a:xfrm>
          <a:prstGeom prst="rect">
            <a:avLst/>
          </a:prstGeom>
        </p:spPr>
        <p:txBody>
          <a:bodyPr wrap="square">
            <a:spAutoFit/>
          </a:bodyPr>
          <a:lstStyle/>
          <a:p>
            <a:r>
              <a:rPr lang="en-US" sz="1600" dirty="0" smtClean="0">
                <a:solidFill>
                  <a:srgbClr val="000000"/>
                </a:solidFill>
              </a:rPr>
              <a:t>Simulation </a:t>
            </a:r>
            <a:r>
              <a:rPr lang="en-US" sz="1600" dirty="0">
                <a:solidFill>
                  <a:srgbClr val="000000"/>
                </a:solidFill>
              </a:rPr>
              <a:t>(</a:t>
            </a:r>
            <a:r>
              <a:rPr lang="en-US" sz="1600" dirty="0" smtClean="0">
                <a:solidFill>
                  <a:srgbClr val="000000"/>
                </a:solidFill>
              </a:rPr>
              <a:t>PA3 channel)</a:t>
            </a:r>
            <a:endParaRPr lang="en-US" sz="1600" dirty="0"/>
          </a:p>
        </p:txBody>
      </p:sp>
      <p:sp>
        <p:nvSpPr>
          <p:cNvPr id="16" name="Rectangle 15"/>
          <p:cNvSpPr/>
          <p:nvPr/>
        </p:nvSpPr>
        <p:spPr>
          <a:xfrm>
            <a:off x="7823648" y="1601452"/>
            <a:ext cx="2172610" cy="338554"/>
          </a:xfrm>
          <a:prstGeom prst="rect">
            <a:avLst/>
          </a:prstGeom>
        </p:spPr>
        <p:txBody>
          <a:bodyPr wrap="square">
            <a:spAutoFit/>
          </a:bodyPr>
          <a:lstStyle/>
          <a:p>
            <a:pPr algn="ctr"/>
            <a:r>
              <a:rPr lang="en-US" sz="1600" dirty="0" smtClean="0">
                <a:solidFill>
                  <a:srgbClr val="000000"/>
                </a:solidFill>
              </a:rPr>
              <a:t>Lab Test</a:t>
            </a:r>
            <a:endParaRPr lang="en-US" sz="1600" dirty="0"/>
          </a:p>
        </p:txBody>
      </p:sp>
      <p:sp>
        <p:nvSpPr>
          <p:cNvPr id="17" name="Rectangle 16"/>
          <p:cNvSpPr/>
          <p:nvPr/>
        </p:nvSpPr>
        <p:spPr>
          <a:xfrm>
            <a:off x="6656245" y="4382696"/>
            <a:ext cx="4829452"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200" dirty="0" smtClean="0">
                <a:solidFill>
                  <a:schemeClr val="tx1">
                    <a:lumMod val="75000"/>
                    <a:lumOff val="25000"/>
                  </a:schemeClr>
                </a:solidFill>
              </a:rPr>
              <a:t>1900 </a:t>
            </a:r>
            <a:r>
              <a:rPr lang="en-US" sz="1200" dirty="0">
                <a:solidFill>
                  <a:schemeClr val="tx1">
                    <a:lumMod val="75000"/>
                    <a:lumOff val="25000"/>
                  </a:schemeClr>
                </a:solidFill>
              </a:rPr>
              <a:t>MHz; GSM interference (200KHz) @ 2.2MHz from UMTS center carrier</a:t>
            </a:r>
          </a:p>
          <a:p>
            <a:r>
              <a:rPr lang="en-US" sz="1200" dirty="0" smtClean="0">
                <a:solidFill>
                  <a:schemeClr val="tx1">
                    <a:lumMod val="75000"/>
                    <a:lumOff val="25000"/>
                  </a:schemeClr>
                </a:solidFill>
              </a:rPr>
              <a:t>Legacy </a:t>
            </a:r>
            <a:r>
              <a:rPr lang="en-US" sz="1200" dirty="0" smtClean="0">
                <a:solidFill>
                  <a:schemeClr val="tx1">
                    <a:lumMod val="75000"/>
                    <a:lumOff val="25000"/>
                  </a:schemeClr>
                </a:solidFill>
              </a:rPr>
              <a:t>NB </a:t>
            </a:r>
            <a:r>
              <a:rPr lang="en-US" sz="1200" dirty="0" err="1" smtClean="0">
                <a:solidFill>
                  <a:schemeClr val="tx1">
                    <a:lumMod val="75000"/>
                    <a:lumOff val="25000"/>
                  </a:schemeClr>
                </a:solidFill>
              </a:rPr>
              <a:t>Tx</a:t>
            </a:r>
            <a:r>
              <a:rPr lang="en-US" sz="1200" dirty="0" smtClean="0">
                <a:solidFill>
                  <a:schemeClr val="tx1">
                    <a:lumMod val="75000"/>
                    <a:lumOff val="25000"/>
                  </a:schemeClr>
                </a:solidFill>
              </a:rPr>
              <a:t> </a:t>
            </a:r>
            <a:r>
              <a:rPr lang="en-US" sz="1200" dirty="0" smtClean="0">
                <a:solidFill>
                  <a:schemeClr val="tx1">
                    <a:lumMod val="75000"/>
                    <a:lumOff val="25000"/>
                  </a:schemeClr>
                </a:solidFill>
              </a:rPr>
              <a:t>filtering</a:t>
            </a:r>
          </a:p>
          <a:p>
            <a:r>
              <a:rPr lang="en-US" sz="1200" dirty="0" smtClean="0">
                <a:solidFill>
                  <a:schemeClr val="tx1">
                    <a:lumMod val="75000"/>
                    <a:lumOff val="25000"/>
                  </a:schemeClr>
                </a:solidFill>
              </a:rPr>
              <a:t>Direct comparison</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945486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Start a (small) Rel-15 Work Item</a:t>
            </a:r>
          </a:p>
          <a:p>
            <a:pPr lvl="1"/>
            <a:r>
              <a:rPr lang="en-US" dirty="0" smtClean="0"/>
              <a:t>RAN2 only, due in June ’17</a:t>
            </a:r>
          </a:p>
          <a:p>
            <a:pPr lvl="1"/>
            <a:r>
              <a:rPr lang="en-US" dirty="0"/>
              <a:t>See WID in </a:t>
            </a:r>
            <a:r>
              <a:rPr lang="en-US" altLang="en-US" dirty="0"/>
              <a:t>RP-170256 </a:t>
            </a:r>
          </a:p>
          <a:p>
            <a:pPr lvl="1"/>
            <a:endParaRPr lang="en-US" dirty="0" smtClean="0"/>
          </a:p>
          <a:p>
            <a:r>
              <a:rPr lang="en-GB" dirty="0" smtClean="0"/>
              <a:t>Main WI objectives, </a:t>
            </a:r>
            <a:r>
              <a:rPr lang="en-GB" dirty="0"/>
              <a:t>and </a:t>
            </a:r>
            <a:r>
              <a:rPr lang="en-GB" dirty="0" smtClean="0"/>
              <a:t>specifications impacts, are:</a:t>
            </a:r>
            <a:endParaRPr lang="en-US" dirty="0"/>
          </a:p>
          <a:p>
            <a:pPr lvl="1"/>
            <a:endParaRPr lang="en-GB" sz="800" dirty="0" smtClean="0"/>
          </a:p>
          <a:p>
            <a:pPr lvl="1"/>
            <a:r>
              <a:rPr lang="en-GB" dirty="0" smtClean="0"/>
              <a:t>To </a:t>
            </a:r>
            <a:r>
              <a:rPr lang="en-GB" dirty="0"/>
              <a:t>introduce necessary RRC (DL) </a:t>
            </a:r>
            <a:r>
              <a:rPr lang="en-GB" dirty="0" err="1"/>
              <a:t>signaling</a:t>
            </a:r>
            <a:r>
              <a:rPr lang="en-GB" dirty="0"/>
              <a:t> for indicating adj. channel </a:t>
            </a:r>
            <a:r>
              <a:rPr lang="en-GB" dirty="0" smtClean="0"/>
              <a:t>interference</a:t>
            </a:r>
          </a:p>
          <a:p>
            <a:pPr lvl="1"/>
            <a:r>
              <a:rPr lang="en-GB" dirty="0" smtClean="0"/>
              <a:t>Add </a:t>
            </a:r>
            <a:r>
              <a:rPr lang="en-GB" dirty="0"/>
              <a:t>proper description of the feature in stage-2/3 specs.</a:t>
            </a:r>
            <a:endParaRPr lang="en-US" dirty="0"/>
          </a:p>
          <a:p>
            <a:endParaRPr lang="en-US" dirty="0"/>
          </a:p>
          <a:p>
            <a:endParaRPr lang="en-US" dirty="0"/>
          </a:p>
        </p:txBody>
      </p:sp>
      <p:sp>
        <p:nvSpPr>
          <p:cNvPr id="3" name="Title 2"/>
          <p:cNvSpPr>
            <a:spLocks noGrp="1"/>
          </p:cNvSpPr>
          <p:nvPr>
            <p:ph type="title"/>
          </p:nvPr>
        </p:nvSpPr>
        <p:spPr/>
        <p:txBody>
          <a:bodyPr/>
          <a:lstStyle/>
          <a:p>
            <a:r>
              <a:rPr lang="en-US" dirty="0" smtClean="0"/>
              <a:t>RAN#75 Proposal</a:t>
            </a:r>
            <a:endParaRPr lang="en-US" dirty="0"/>
          </a:p>
        </p:txBody>
      </p:sp>
    </p:spTree>
    <p:extLst>
      <p:ext uri="{BB962C8B-B14F-4D97-AF65-F5344CB8AC3E}">
        <p14:creationId xmlns:p14="http://schemas.microsoft.com/office/powerpoint/2010/main" val="4265982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64" y="1582599"/>
            <a:ext cx="6903720" cy="1949765"/>
          </a:xfrm>
        </p:spPr>
        <p:txBody>
          <a:bodyPr/>
          <a:lstStyle/>
          <a:p>
            <a:r>
              <a:rPr lang="en-US" dirty="0" smtClean="0"/>
              <a:t>Annex </a:t>
            </a:r>
            <a:br>
              <a:rPr lang="en-US" dirty="0" smtClean="0"/>
            </a:br>
            <a:r>
              <a:rPr lang="en-US" sz="4400" dirty="0" smtClean="0"/>
              <a:t>– Lab/Sim assumptions </a:t>
            </a:r>
            <a:br>
              <a:rPr lang="en-US" sz="4400" dirty="0" smtClean="0"/>
            </a:br>
            <a:r>
              <a:rPr lang="en-US" sz="4400" dirty="0" smtClean="0"/>
              <a:t>&amp; additional Sim. results</a:t>
            </a:r>
            <a:endParaRPr lang="en-US" sz="4400" dirty="0"/>
          </a:p>
        </p:txBody>
      </p:sp>
    </p:spTree>
    <p:extLst>
      <p:ext uri="{BB962C8B-B14F-4D97-AF65-F5344CB8AC3E}">
        <p14:creationId xmlns:p14="http://schemas.microsoft.com/office/powerpoint/2010/main" val="63599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48002" y="1933395"/>
            <a:ext cx="11430000" cy="4275786"/>
          </a:xfrm>
        </p:spPr>
        <p:txBody>
          <a:bodyPr/>
          <a:lstStyle/>
          <a:p>
            <a:pPr marL="0" indent="0">
              <a:buNone/>
            </a:pPr>
            <a:r>
              <a:rPr lang="en-US" sz="2000" u="sng" dirty="0"/>
              <a:t>Network/Channel Parameters</a:t>
            </a:r>
            <a:r>
              <a:rPr lang="en-US" sz="2000" dirty="0"/>
              <a:t> :</a:t>
            </a:r>
          </a:p>
          <a:p>
            <a:r>
              <a:rPr lang="en-US" sz="1800" dirty="0"/>
              <a:t>No. of cells – 1</a:t>
            </a:r>
          </a:p>
          <a:p>
            <a:r>
              <a:rPr lang="en-US" sz="1800" dirty="0"/>
              <a:t>DL Frequency – 1960 MHz</a:t>
            </a:r>
          </a:p>
          <a:p>
            <a:r>
              <a:rPr lang="en-US" sz="1800" dirty="0"/>
              <a:t>AWGN – OFF; Fading Channel – PA3</a:t>
            </a:r>
          </a:p>
          <a:p>
            <a:r>
              <a:rPr lang="en-US" sz="1800" dirty="0"/>
              <a:t>WCDMA power at the </a:t>
            </a:r>
            <a:r>
              <a:rPr lang="en-US" sz="1800" dirty="0" err="1"/>
              <a:t>i</a:t>
            </a:r>
            <a:r>
              <a:rPr lang="en-US" sz="1800" dirty="0"/>
              <a:t>/p of </a:t>
            </a:r>
            <a:r>
              <a:rPr lang="en-US" sz="1800" dirty="0" err="1"/>
              <a:t>spirent</a:t>
            </a:r>
            <a:r>
              <a:rPr lang="en-US" sz="1800" dirty="0"/>
              <a:t> : -20dBm</a:t>
            </a:r>
          </a:p>
          <a:p>
            <a:pPr marL="0" indent="0">
              <a:buNone/>
            </a:pPr>
            <a:r>
              <a:rPr lang="en-US" sz="2000" u="sng" dirty="0"/>
              <a:t>Jammer Parameters</a:t>
            </a:r>
            <a:r>
              <a:rPr lang="en-US" sz="2000" dirty="0"/>
              <a:t> :</a:t>
            </a:r>
          </a:p>
          <a:p>
            <a:r>
              <a:rPr lang="en-US" sz="1800" dirty="0"/>
              <a:t>GSM Frequency bands : 1957.8 MHz (2.2 MHz away from the UMTS carrier)</a:t>
            </a:r>
          </a:p>
          <a:p>
            <a:r>
              <a:rPr lang="en-US" sz="1800" dirty="0"/>
              <a:t>Amplitude : Varied from -40dBm to -10dBm</a:t>
            </a:r>
          </a:p>
          <a:p>
            <a:pPr marL="0" indent="0">
              <a:buNone/>
            </a:pPr>
            <a:endParaRPr lang="en-US" sz="1100" dirty="0"/>
          </a:p>
          <a:p>
            <a:pPr marL="0" indent="0">
              <a:buNone/>
            </a:pPr>
            <a:endParaRPr lang="en-US" dirty="0" smtClean="0"/>
          </a:p>
          <a:p>
            <a:pPr marL="0" indent="0">
              <a:buNone/>
            </a:pPr>
            <a:r>
              <a:rPr lang="en-US" sz="1800" dirty="0"/>
              <a:t>Note: -20dBm is the signal power at the input of the SPIRENT test box where the GSM jammer to the WCDMA signal. Channel and cabling adds 35dB attenuation to that signal and the RSSI at the UE receiver is around -55dBm without any AWGN</a:t>
            </a:r>
          </a:p>
        </p:txBody>
      </p:sp>
      <p:sp>
        <p:nvSpPr>
          <p:cNvPr id="4" name="Title 3"/>
          <p:cNvSpPr>
            <a:spLocks noGrp="1"/>
          </p:cNvSpPr>
          <p:nvPr>
            <p:ph type="title"/>
          </p:nvPr>
        </p:nvSpPr>
        <p:spPr/>
        <p:txBody>
          <a:bodyPr/>
          <a:lstStyle/>
          <a:p>
            <a:r>
              <a:rPr lang="en-US" dirty="0" smtClean="0"/>
              <a:t>Lab Tests </a:t>
            </a:r>
            <a:endParaRPr lang="en-US" dirty="0"/>
          </a:p>
        </p:txBody>
      </p:sp>
      <p:sp>
        <p:nvSpPr>
          <p:cNvPr id="6" name="Text Placeholder 5"/>
          <p:cNvSpPr>
            <a:spLocks noGrp="1"/>
          </p:cNvSpPr>
          <p:nvPr>
            <p:ph type="body" idx="13"/>
          </p:nvPr>
        </p:nvSpPr>
        <p:spPr>
          <a:xfrm>
            <a:off x="285052" y="1426465"/>
            <a:ext cx="11430000" cy="350865"/>
          </a:xfrm>
        </p:spPr>
        <p:txBody>
          <a:bodyPr/>
          <a:lstStyle/>
          <a:p>
            <a:r>
              <a:rPr lang="en-US" b="1" u="sng" dirty="0"/>
              <a:t>Test </a:t>
            </a:r>
            <a:r>
              <a:rPr lang="en-US" b="1" u="sng" dirty="0" smtClean="0"/>
              <a:t>Setup</a:t>
            </a:r>
            <a:endParaRPr lang="en-US" dirty="0"/>
          </a:p>
        </p:txBody>
      </p:sp>
    </p:spTree>
    <p:extLst>
      <p:ext uri="{BB962C8B-B14F-4D97-AF65-F5344CB8AC3E}">
        <p14:creationId xmlns:p14="http://schemas.microsoft.com/office/powerpoint/2010/main" val="3847251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200" dirty="0" smtClean="0"/>
              <a:t>Scenarios/Assumptions</a:t>
            </a:r>
          </a:p>
          <a:p>
            <a:endParaRPr lang="en-US" sz="3200" dirty="0" smtClean="0"/>
          </a:p>
          <a:p>
            <a:r>
              <a:rPr lang="en-US" sz="3200" dirty="0" smtClean="0"/>
              <a:t>Further Sim results</a:t>
            </a:r>
            <a:endParaRPr lang="en-US" sz="3200" dirty="0"/>
          </a:p>
        </p:txBody>
      </p:sp>
      <p:sp>
        <p:nvSpPr>
          <p:cNvPr id="3" name="Title 2"/>
          <p:cNvSpPr>
            <a:spLocks noGrp="1"/>
          </p:cNvSpPr>
          <p:nvPr>
            <p:ph type="title"/>
          </p:nvPr>
        </p:nvSpPr>
        <p:spPr/>
        <p:txBody>
          <a:bodyPr/>
          <a:lstStyle/>
          <a:p>
            <a:r>
              <a:rPr lang="en-US" dirty="0" smtClean="0"/>
              <a:t>Simulations</a:t>
            </a:r>
            <a:endParaRPr lang="en-US" dirty="0"/>
          </a:p>
        </p:txBody>
      </p:sp>
    </p:spTree>
    <p:extLst>
      <p:ext uri="{BB962C8B-B14F-4D97-AF65-F5344CB8AC3E}">
        <p14:creationId xmlns:p14="http://schemas.microsoft.com/office/powerpoint/2010/main" val="3592755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85052" y="1384917"/>
            <a:ext cx="11430000" cy="1743801"/>
          </a:xfrm>
        </p:spPr>
        <p:txBody>
          <a:bodyPr/>
          <a:lstStyle/>
          <a:p>
            <a:r>
              <a:rPr lang="en-US" dirty="0" smtClean="0"/>
              <a:t>Coexistence </a:t>
            </a:r>
            <a:r>
              <a:rPr lang="en-US" dirty="0"/>
              <a:t>of UMTS 900 and GSM </a:t>
            </a:r>
            <a:r>
              <a:rPr lang="en-US" dirty="0" smtClean="0"/>
              <a:t>900:</a:t>
            </a:r>
          </a:p>
          <a:p>
            <a:pPr lvl="1"/>
            <a:r>
              <a:rPr lang="en-US" dirty="0" smtClean="0"/>
              <a:t>UMTS occupies 4.2MHz in 900MHz band</a:t>
            </a:r>
          </a:p>
          <a:p>
            <a:pPr lvl="1"/>
            <a:r>
              <a:rPr lang="en-US" dirty="0" smtClean="0"/>
              <a:t>GSM occupies the neighboring 200KHz bands as the figure below</a:t>
            </a:r>
          </a:p>
          <a:p>
            <a:r>
              <a:rPr lang="en-US" dirty="0" smtClean="0"/>
              <a:t>UMTS transmission power over 4.2MHz is equal to GSM transmission power in 200KHz</a:t>
            </a:r>
          </a:p>
          <a:p>
            <a:r>
              <a:rPr lang="en-US" dirty="0" smtClean="0"/>
              <a:t>UMTS and GSM transmitters are collocated</a:t>
            </a:r>
            <a:endParaRPr lang="en-US" dirty="0"/>
          </a:p>
        </p:txBody>
      </p:sp>
      <p:sp>
        <p:nvSpPr>
          <p:cNvPr id="4" name="Title 3"/>
          <p:cNvSpPr>
            <a:spLocks noGrp="1"/>
          </p:cNvSpPr>
          <p:nvPr>
            <p:ph type="title"/>
          </p:nvPr>
        </p:nvSpPr>
        <p:spPr>
          <a:xfrm>
            <a:off x="285052" y="695067"/>
            <a:ext cx="11430000" cy="590931"/>
          </a:xfrm>
        </p:spPr>
        <p:txBody>
          <a:bodyPr/>
          <a:lstStyle/>
          <a:p>
            <a:r>
              <a:rPr lang="en-US" dirty="0" smtClean="0"/>
              <a:t>Simulation Scenarios </a:t>
            </a:r>
            <a:r>
              <a:rPr lang="en-US" dirty="0"/>
              <a:t>/ </a:t>
            </a:r>
            <a:r>
              <a:rPr lang="en-US" dirty="0" smtClean="0"/>
              <a:t>Assumptions</a:t>
            </a:r>
            <a:endParaRPr lang="en-US" dirty="0"/>
          </a:p>
        </p:txBody>
      </p:sp>
      <p:pic>
        <p:nvPicPr>
          <p:cNvPr id="9" name="Picture 2" descr="image001"/>
          <p:cNvPicPr>
            <a:picLocks noChangeAspect="1" noChangeArrowheads="1"/>
          </p:cNvPicPr>
          <p:nvPr/>
        </p:nvPicPr>
        <p:blipFill rotWithShape="1">
          <a:blip r:embed="rId2">
            <a:extLst>
              <a:ext uri="{28A0092B-C50C-407E-A947-70E740481C1C}">
                <a14:useLocalDpi xmlns:a14="http://schemas.microsoft.com/office/drawing/2010/main" val="0"/>
              </a:ext>
            </a:extLst>
          </a:blip>
          <a:srcRect b="45085"/>
          <a:stretch/>
        </p:blipFill>
        <p:spPr bwMode="auto">
          <a:xfrm>
            <a:off x="3676520" y="3481774"/>
            <a:ext cx="4810125" cy="331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23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5053" y="1420647"/>
            <a:ext cx="11689233" cy="4905958"/>
          </a:xfrm>
        </p:spPr>
        <p:txBody>
          <a:bodyPr/>
          <a:lstStyle/>
          <a:p>
            <a:r>
              <a:rPr lang="en-US" dirty="0" smtClean="0"/>
              <a:t>Transmitter and receiver’s bandwidths are adjusted by controlling the RRC filter roll-off factor</a:t>
            </a:r>
          </a:p>
          <a:p>
            <a:endParaRPr lang="en-US" dirty="0" smtClean="0"/>
          </a:p>
          <a:p>
            <a:r>
              <a:rPr lang="en-US" dirty="0" smtClean="0"/>
              <a:t>Test cases:</a:t>
            </a:r>
          </a:p>
          <a:p>
            <a:pPr lvl="1"/>
            <a:r>
              <a:rPr lang="en-US" dirty="0" smtClean="0"/>
              <a:t>UMTS with 4.2MHz is sandwiched between GSM signals (as shown in previous slide)</a:t>
            </a:r>
          </a:p>
          <a:p>
            <a:pPr lvl="1"/>
            <a:r>
              <a:rPr lang="en-US" dirty="0" smtClean="0"/>
              <a:t>(</a:t>
            </a:r>
            <a:r>
              <a:rPr lang="en-US" dirty="0" err="1" smtClean="0"/>
              <a:t>NodeB</a:t>
            </a:r>
            <a:r>
              <a:rPr lang="en-US" dirty="0" smtClean="0"/>
              <a:t>) </a:t>
            </a:r>
            <a:r>
              <a:rPr lang="en-US" dirty="0" err="1" smtClean="0"/>
              <a:t>Tx</a:t>
            </a:r>
            <a:r>
              <a:rPr lang="en-US" dirty="0" smtClean="0"/>
              <a:t> filter roll-off factor = 0.05</a:t>
            </a:r>
          </a:p>
          <a:p>
            <a:pPr lvl="1"/>
            <a:r>
              <a:rPr lang="en-US" dirty="0"/>
              <a:t>(UE) Rx filter roll-off factor </a:t>
            </a:r>
            <a:r>
              <a:rPr lang="en-US" dirty="0" smtClean="0"/>
              <a:t>= 0.05</a:t>
            </a:r>
            <a:r>
              <a:rPr lang="en-US" dirty="0"/>
              <a:t>, 0.11, </a:t>
            </a:r>
            <a:r>
              <a:rPr lang="en-US" dirty="0" smtClean="0"/>
              <a:t>0.22</a:t>
            </a:r>
          </a:p>
          <a:p>
            <a:pPr lvl="1"/>
            <a:endParaRPr lang="en-US" dirty="0" smtClean="0"/>
          </a:p>
          <a:p>
            <a:r>
              <a:rPr lang="en-US" dirty="0" smtClean="0"/>
              <a:t>Out of 8 GSM slots, 1, 3, 5, or 8 slots are always occupied during each simulation</a:t>
            </a:r>
          </a:p>
          <a:p>
            <a:endParaRPr lang="en-US" dirty="0" smtClean="0"/>
          </a:p>
          <a:p>
            <a:r>
              <a:rPr lang="en-US" dirty="0" smtClean="0"/>
              <a:t>Single Cell Geometries: 0, 3, 8, 10, 15, 20 dB</a:t>
            </a:r>
          </a:p>
          <a:p>
            <a:endParaRPr lang="en-US" dirty="0" smtClean="0"/>
          </a:p>
          <a:p>
            <a:r>
              <a:rPr lang="en-US" dirty="0" smtClean="0"/>
              <a:t>Channels: AWGN, PA3</a:t>
            </a:r>
          </a:p>
          <a:p>
            <a:pPr lvl="1"/>
            <a:endParaRPr lang="en-US" dirty="0"/>
          </a:p>
        </p:txBody>
      </p:sp>
      <p:sp>
        <p:nvSpPr>
          <p:cNvPr id="3" name="Title 2"/>
          <p:cNvSpPr>
            <a:spLocks noGrp="1"/>
          </p:cNvSpPr>
          <p:nvPr>
            <p:ph type="title"/>
          </p:nvPr>
        </p:nvSpPr>
        <p:spPr/>
        <p:txBody>
          <a:bodyPr/>
          <a:lstStyle/>
          <a:p>
            <a:r>
              <a:rPr lang="en-US" dirty="0" smtClean="0"/>
              <a:t>Simulation Scenarios / Assumptions (</a:t>
            </a:r>
            <a:r>
              <a:rPr lang="en-US" dirty="0" err="1" smtClean="0"/>
              <a:t>cont</a:t>
            </a:r>
            <a:r>
              <a:rPr lang="en-US" dirty="0" smtClean="0"/>
              <a:t>’)</a:t>
            </a:r>
            <a:endParaRPr lang="en-US" dirty="0"/>
          </a:p>
        </p:txBody>
      </p:sp>
    </p:spTree>
    <p:extLst>
      <p:ext uri="{BB962C8B-B14F-4D97-AF65-F5344CB8AC3E}">
        <p14:creationId xmlns:p14="http://schemas.microsoft.com/office/powerpoint/2010/main" val="2213591379"/>
      </p:ext>
    </p:extLst>
  </p:cSld>
  <p:clrMapOvr>
    <a:masterClrMapping/>
  </p:clrMapOvr>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9C865D-052F-45FE-8367-56AAD7AEAA2C}">
  <ds:schemaRefs>
    <ds:schemaRef ds:uri="http://schemas.microsoft.com/office/2006/documentManagement/types"/>
    <ds:schemaRef ds:uri="http://schemas.microsoft.com/office/2006/metadata/properties"/>
    <ds:schemaRef ds:uri="http://purl.org/dc/terms/"/>
    <ds:schemaRef ds:uri="b4b33aa9-2354-4d53-bed7-232b42d25ff3"/>
    <ds:schemaRef ds:uri="http://purl.org/dc/dcmitype/"/>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17628</TotalTime>
  <Words>1106</Words>
  <Application>Microsoft Office PowerPoint</Application>
  <PresentationFormat>Widescreen</PresentationFormat>
  <Paragraphs>366</Paragraphs>
  <Slides>12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Arial</vt:lpstr>
      <vt:lpstr>Calibre Regular</vt:lpstr>
      <vt:lpstr>Calibre Semibold</vt:lpstr>
      <vt:lpstr>Calibri</vt:lpstr>
      <vt:lpstr>Qualcomm Office Bold</vt:lpstr>
      <vt:lpstr>Qualcomm Office Light</vt:lpstr>
      <vt:lpstr>Qualcomm Office Regular</vt:lpstr>
      <vt:lpstr>Qualcomm Regular</vt:lpstr>
      <vt:lpstr>Tahoma</vt:lpstr>
      <vt:lpstr>Times New Roman</vt:lpstr>
      <vt:lpstr>QTI_Template_NDA_June2014</vt:lpstr>
      <vt:lpstr>PowerPoint Presentation</vt:lpstr>
      <vt:lpstr>Use case &amp; Motivation/Goal</vt:lpstr>
      <vt:lpstr>Gains &amp; Observations – Simulations / Lab tests</vt:lpstr>
      <vt:lpstr>RAN#75 Proposal</vt:lpstr>
      <vt:lpstr>Annex  – Lab/Sim assumptions  &amp; additional Sim. results</vt:lpstr>
      <vt:lpstr>Lab Tests </vt:lpstr>
      <vt:lpstr>Simulations</vt:lpstr>
      <vt:lpstr>Simulation Scenarios / Assumptions</vt:lpstr>
      <vt:lpstr>Simulation Scenarios / Assumptions (cont’)</vt:lpstr>
      <vt:lpstr>Simulation - Baseline</vt:lpstr>
      <vt:lpstr>Sim. Results - AWGN : Throughput gains w.r.t baseline (%)</vt:lpstr>
      <vt:lpstr>Sim. Results - PA3 : Throughput gains w.r.t baseline (%)</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Pica, Francesco</cp:lastModifiedBy>
  <cp:revision>559</cp:revision>
  <dcterms:created xsi:type="dcterms:W3CDTF">2014-07-09T00:20:26Z</dcterms:created>
  <dcterms:modified xsi:type="dcterms:W3CDTF">2017-02-28T07:30:18Z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-717908866</vt:i4>
  </property>
  <property fmtid="{D5CDD505-2E9C-101B-9397-08002B2CF9AE}" pid="6" name="_NewReviewCycle">
    <vt:lpwstr/>
  </property>
  <property fmtid="{D5CDD505-2E9C-101B-9397-08002B2CF9AE}" pid="7" name="_EmailSubject">
    <vt:lpwstr>MoM w Telecom Italia CTO</vt:lpwstr>
  </property>
  <property fmtid="{D5CDD505-2E9C-101B-9397-08002B2CF9AE}" pid="8" name="_AuthorEmail">
    <vt:lpwstr>fiaione@qti.qualcomm.com</vt:lpwstr>
  </property>
  <property fmtid="{D5CDD505-2E9C-101B-9397-08002B2CF9AE}" pid="9" name="_AuthorEmailDisplayName">
    <vt:lpwstr>Iaione, Fabio</vt:lpwstr>
  </property>
  <property fmtid="{D5CDD505-2E9C-101B-9397-08002B2CF9AE}" pid="10" name="_PreviousAdHocReviewCycleID">
    <vt:i4>-251852393</vt:i4>
  </property>
</Properties>
</file>