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50" r:id="rId1"/>
  </p:sldMasterIdLst>
  <p:notesMasterIdLst>
    <p:notesMasterId r:id="rId9"/>
  </p:notesMasterIdLst>
  <p:handoutMasterIdLst>
    <p:handoutMasterId r:id="rId10"/>
  </p:handoutMasterIdLst>
  <p:sldIdLst>
    <p:sldId id="386" r:id="rId2"/>
    <p:sldId id="541" r:id="rId3"/>
    <p:sldId id="536" r:id="rId4"/>
    <p:sldId id="543" r:id="rId5"/>
    <p:sldId id="544" r:id="rId6"/>
    <p:sldId id="540" r:id="rId7"/>
    <p:sldId id="542" r:id="rId8"/>
  </p:sldIdLst>
  <p:sldSz cx="9906000" cy="6858000" type="A4"/>
  <p:notesSz cx="9939338" cy="14368463"/>
  <p:defaultTextStyle>
    <a:defPPr>
      <a:defRPr lang="ko-KR"/>
    </a:defPPr>
    <a:lvl1pPr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340890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682967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025044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367121" indent="1188" algn="l" defTabSz="682967" rtl="0" fontAlgn="base" latinLnBrk="1">
      <a:spcBef>
        <a:spcPct val="0"/>
      </a:spcBef>
      <a:spcAft>
        <a:spcPct val="0"/>
      </a:spcAft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1710385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052462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2394539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2736616" algn="l" defTabSz="684154" rtl="0" eaLnBrk="1" latinLnBrk="1" hangingPunct="1">
      <a:defRPr kumimoji="1" sz="15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572">
          <p15:clr>
            <a:srgbClr val="A4A3A4"/>
          </p15:clr>
        </p15:guide>
        <p15:guide id="2" pos="3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4528">
          <p15:clr>
            <a:srgbClr val="A4A3A4"/>
          </p15:clr>
        </p15:guide>
        <p15:guide id="2" pos="313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1FB7"/>
    <a:srgbClr val="FF00FF"/>
    <a:srgbClr val="DE007F"/>
    <a:srgbClr val="FCFF8B"/>
    <a:srgbClr val="70126C"/>
    <a:srgbClr val="000000"/>
    <a:srgbClr val="41067C"/>
    <a:srgbClr val="C5FFE5"/>
    <a:srgbClr val="B7EEFF"/>
    <a:srgbClr val="8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62" autoAdjust="0"/>
    <p:restoredTop sz="79442" autoAdjust="0"/>
  </p:normalViewPr>
  <p:slideViewPr>
    <p:cSldViewPr showGuides="1">
      <p:cViewPr varScale="1">
        <p:scale>
          <a:sx n="116" d="100"/>
          <a:sy n="116" d="100"/>
        </p:scale>
        <p:origin x="-1326" y="-108"/>
      </p:cViewPr>
      <p:guideLst>
        <p:guide orient="horz" pos="572"/>
        <p:guide pos="30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7" d="100"/>
          <a:sy n="67" d="100"/>
        </p:scale>
        <p:origin x="-3144" y="-102"/>
      </p:cViewPr>
      <p:guideLst>
        <p:guide orient="horz" pos="4528"/>
        <p:guide pos="313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 bwMode="auto">
          <a:xfrm>
            <a:off x="2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265C7B8E-68A4-48F8-8A9E-9A1210F08B75}" type="datetimeFigureOut">
              <a:rPr lang="ko-KR" altLang="en-US"/>
              <a:pPr/>
              <a:t>2017-02-28</a:t>
            </a:fld>
            <a:endParaRPr lang="en-US" altLang="ko-KR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 bwMode="auto">
          <a:xfrm>
            <a:off x="2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defTabSz="1338738">
              <a:defRPr sz="17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sz="1700"/>
            </a:lvl1pPr>
          </a:lstStyle>
          <a:p>
            <a:fld id="{1DB528DD-67BB-436A-980F-1F80135FCDD2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1381655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 bwMode="auto">
          <a:xfrm>
            <a:off x="5629279" y="0"/>
            <a:ext cx="4307742" cy="718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A025DB50-0C8C-432C-A28D-E8530F544757}" type="datetimeFigureOut">
              <a:rPr lang="ko-KR" altLang="en-US"/>
              <a:pPr/>
              <a:t>2017-02-28</a:t>
            </a:fld>
            <a:endParaRPr lang="en-US" altLang="ko-KR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 bwMode="auto">
          <a:xfrm>
            <a:off x="992313" y="6822785"/>
            <a:ext cx="7954716" cy="646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  <a:endParaRPr lang="ko-KR" altLang="en-US" noProof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 bwMode="auto">
          <a:xfrm>
            <a:off x="5629279" y="13647862"/>
            <a:ext cx="4307742" cy="718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4076" tIns="67036" rIns="134076" bIns="67036" numCol="1" anchor="b" anchorCtr="0" compatLnSpc="1">
            <a:prstTxWarp prst="textNoShape">
              <a:avLst/>
            </a:prstTxWarp>
          </a:bodyPr>
          <a:lstStyle>
            <a:lvl1pPr algn="r" defTabSz="1338738">
              <a:defRPr kumimoji="0" sz="1700"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3AF4E376-1295-4435-B33B-69A02C6185F6}" type="slidenum">
              <a:rPr lang="ko-KR" altLang="en-US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36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0890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2967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5044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67121" algn="l" defTabSz="682967" rtl="0" eaLnBrk="0" fontAlgn="base" latinLnBrk="1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09781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1738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393695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35650" algn="l" defTabSz="683912" rtl="0" eaLnBrk="1" latinLnBrk="1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ctrTitle"/>
          </p:nvPr>
        </p:nvSpPr>
        <p:spPr>
          <a:xfrm>
            <a:off x="743196" y="2492896"/>
            <a:ext cx="8419609" cy="1469571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4400" b="1">
                <a:latin typeface="돋움" pitchFamily="50" charset="-127"/>
                <a:ea typeface="돋움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1486392" y="4429132"/>
            <a:ext cx="6933217" cy="1209896"/>
          </a:xfrm>
          <a:prstGeom prst="rect">
            <a:avLst/>
          </a:prstGeom>
        </p:spPr>
        <p:txBody>
          <a:bodyPr lIns="68415" tIns="34208" rIns="68415" bIns="34208"/>
          <a:lstStyle>
            <a:lvl1pPr marL="0" indent="0" algn="ctr">
              <a:buNone/>
              <a:defRPr b="1">
                <a:latin typeface="돋움" pitchFamily="50" charset="-127"/>
                <a:ea typeface="돋움" pitchFamily="50" charset="-127"/>
              </a:defRPr>
            </a:lvl1pPr>
            <a:lvl2pPr marL="342077" indent="0" algn="ctr">
              <a:buNone/>
              <a:defRPr/>
            </a:lvl2pPr>
            <a:lvl3pPr marL="684154" indent="0" algn="ctr">
              <a:buNone/>
              <a:defRPr/>
            </a:lvl3pPr>
            <a:lvl4pPr marL="1026231" indent="0" algn="ctr">
              <a:buNone/>
              <a:defRPr/>
            </a:lvl4pPr>
            <a:lvl5pPr marL="1368308" indent="0" algn="ctr">
              <a:buNone/>
              <a:defRPr/>
            </a:lvl5pPr>
            <a:lvl6pPr marL="1710385" indent="0" algn="ctr">
              <a:buNone/>
              <a:defRPr/>
            </a:lvl6pPr>
            <a:lvl7pPr marL="2052462" indent="0" algn="ctr">
              <a:buNone/>
              <a:defRPr/>
            </a:lvl7pPr>
            <a:lvl8pPr marL="2394539" indent="0" algn="ctr">
              <a:buNone/>
              <a:defRPr/>
            </a:lvl8pPr>
            <a:lvl9pPr marL="2736616" indent="0" algn="ctr">
              <a:buNone/>
              <a:defRPr/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sp>
        <p:nvSpPr>
          <p:cNvPr id="12" name="날짜 개체 틀 3"/>
          <p:cNvSpPr>
            <a:spLocks noGrp="1"/>
          </p:cNvSpPr>
          <p:nvPr>
            <p:ph type="dt" sz="half" idx="10"/>
          </p:nvPr>
        </p:nvSpPr>
        <p:spPr>
          <a:xfrm>
            <a:off x="495300" y="6245225"/>
            <a:ext cx="23114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/>
          </a:p>
        </p:txBody>
      </p:sp>
      <p:sp>
        <p:nvSpPr>
          <p:cNvPr id="1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384550" y="6245225"/>
            <a:ext cx="3136900" cy="476250"/>
          </a:xfrm>
        </p:spPr>
        <p:txBody>
          <a:bodyPr/>
          <a:lstStyle>
            <a:lvl1pPr>
              <a:defRPr>
                <a:latin typeface="돋움" pitchFamily="50" charset="-127"/>
                <a:ea typeface="돋움" pitchFamily="50" charset="-127"/>
              </a:defRPr>
            </a:lvl1pPr>
          </a:lstStyle>
          <a:p>
            <a:endParaRPr lang="ko-KR" altLang="en-US" dirty="0"/>
          </a:p>
        </p:txBody>
      </p:sp>
      <p:grpSp>
        <p:nvGrpSpPr>
          <p:cNvPr id="17" name="Group 3"/>
          <p:cNvGrpSpPr>
            <a:grpSpLocks/>
          </p:cNvGrpSpPr>
          <p:nvPr userDrawn="1"/>
        </p:nvGrpSpPr>
        <p:grpSpPr bwMode="auto">
          <a:xfrm>
            <a:off x="209550" y="134938"/>
            <a:ext cx="2320925" cy="450850"/>
            <a:chOff x="36" y="73"/>
            <a:chExt cx="1462" cy="284"/>
          </a:xfrm>
        </p:grpSpPr>
        <p:pic>
          <p:nvPicPr>
            <p:cNvPr id="18" name="Picture 4" descr="반드시일등합시다_일반서체_LG Red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 t="22536"/>
            <a:stretch>
              <a:fillRect/>
            </a:stretch>
          </p:blipFill>
          <p:spPr bwMode="auto">
            <a:xfrm>
              <a:off x="36" y="137"/>
              <a:ext cx="1462" cy="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5"/>
            <p:cNvSpPr>
              <a:spLocks noChangeArrowheads="1"/>
            </p:cNvSpPr>
            <p:nvPr userDrawn="1"/>
          </p:nvSpPr>
          <p:spPr bwMode="auto">
            <a:xfrm>
              <a:off x="671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  <p:sp>
          <p:nvSpPr>
            <p:cNvPr id="20" name="Oval 6"/>
            <p:cNvSpPr>
              <a:spLocks noChangeArrowheads="1"/>
            </p:cNvSpPr>
            <p:nvPr userDrawn="1"/>
          </p:nvSpPr>
          <p:spPr bwMode="auto">
            <a:xfrm>
              <a:off x="804" y="73"/>
              <a:ext cx="45" cy="46"/>
            </a:xfrm>
            <a:prstGeom prst="ellipse">
              <a:avLst/>
            </a:prstGeom>
            <a:solidFill>
              <a:srgbClr val="C5003D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ko-KR" altLang="en-US">
                <a:latin typeface="돋움" pitchFamily="50" charset="-127"/>
                <a:ea typeface="돋움" pitchFamily="50" charset="-127"/>
              </a:endParaRPr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41432" y="6237312"/>
            <a:ext cx="936104" cy="452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495055" y="60097"/>
            <a:ext cx="8915891" cy="511383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defRPr sz="2400" b="1" baseline="0"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내용 개체 틀 2"/>
          <p:cNvSpPr>
            <a:spLocks noGrp="1"/>
          </p:cNvSpPr>
          <p:nvPr>
            <p:ph idx="1"/>
          </p:nvPr>
        </p:nvSpPr>
        <p:spPr>
          <a:xfrm>
            <a:off x="495055" y="908050"/>
            <a:ext cx="8915891" cy="5401270"/>
          </a:xfrm>
          <a:prstGeom prst="rect">
            <a:avLst/>
          </a:prstGeom>
        </p:spPr>
        <p:txBody>
          <a:bodyPr lIns="68415" tIns="34208" rIns="68415" bIns="34208"/>
          <a:lstStyle>
            <a:lvl1pPr>
              <a:buFont typeface="Wingdings" pitchFamily="2" charset="2"/>
              <a:buChar char="Ø"/>
              <a:defRPr sz="1600" baseline="0">
                <a:latin typeface="맑은 고딕" pitchFamily="50" charset="-127"/>
                <a:ea typeface="맑은 고딕" pitchFamily="50" charset="-127"/>
              </a:defRPr>
            </a:lvl1pPr>
            <a:lvl2pPr>
              <a:defRPr sz="1600" baseline="0">
                <a:latin typeface="맑은 고딕" pitchFamily="50" charset="-127"/>
                <a:ea typeface="맑은 고딕" pitchFamily="50" charset="-127"/>
              </a:defRPr>
            </a:lvl2pPr>
            <a:lvl3pPr>
              <a:buFont typeface="Wingdings" pitchFamily="2" charset="2"/>
              <a:buChar char="§"/>
              <a:defRPr sz="1600" baseline="0">
                <a:latin typeface="맑은 고딕" pitchFamily="50" charset="-127"/>
                <a:ea typeface="맑은 고딕" pitchFamily="50" charset="-127"/>
              </a:defRPr>
            </a:lvl3pPr>
            <a:lvl4pPr>
              <a:buFont typeface="Arial" pitchFamily="34" charset="0"/>
              <a:buChar char="•"/>
              <a:defRPr sz="16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6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1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1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ko-KR" altLang="en-US"/>
          </a:p>
        </p:txBody>
      </p:sp>
      <p:sp>
        <p:nvSpPr>
          <p:cNvPr id="28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5E78C55F-1C30-42ED-8A20-F42AE446A9F1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95300" y="188913"/>
            <a:ext cx="8915400" cy="503237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95300" y="981075"/>
            <a:ext cx="8915400" cy="53276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7761312" y="6500834"/>
            <a:ext cx="2056780" cy="264108"/>
          </a:xfrm>
          <a:ln>
            <a:solidFill>
              <a:srgbClr val="FF0000"/>
            </a:solidFill>
          </a:ln>
        </p:spPr>
        <p:txBody>
          <a:bodyPr/>
          <a:lstStyle>
            <a:lvl1pPr algn="ctr">
              <a:defRPr sz="1200" b="0">
                <a:solidFill>
                  <a:srgbClr val="FF0000"/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3793728" y="6500834"/>
            <a:ext cx="2311400" cy="238082"/>
          </a:xfrm>
        </p:spPr>
        <p:txBody>
          <a:bodyPr/>
          <a:lstStyle>
            <a:lvl1pPr algn="ctr">
              <a:defRPr sz="1200" b="1"/>
            </a:lvl1pPr>
          </a:lstStyle>
          <a:p>
            <a:fld id="{E667E36C-1A9B-4CB3-A131-4C3E309ED61B}" type="slidenum">
              <a:rPr lang="ko-KR" altLang="en-US" smtClean="0"/>
              <a:pPr/>
              <a:t>‹#›</a:t>
            </a:fld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 bwMode="auto">
          <a:xfrm>
            <a:off x="495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 bwMode="auto">
          <a:xfrm>
            <a:off x="3384305" y="6356804"/>
            <a:ext cx="31373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 bwMode="auto">
          <a:xfrm>
            <a:off x="7099055" y="6356804"/>
            <a:ext cx="2311891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5782" tIns="47891" rIns="95782" bIns="47891" numCol="1" anchor="t" anchorCtr="0" compatLnSpc="1">
            <a:prstTxWarp prst="textNoShape">
              <a:avLst/>
            </a:prstTxWarp>
          </a:bodyPr>
          <a:lstStyle>
            <a:lvl1pPr defTabSz="956153">
              <a:defRPr kumimoji="0" sz="1900"/>
            </a:lvl1pPr>
          </a:lstStyle>
          <a:p>
            <a:fld id="{75842C2F-6543-43EF-BF80-29CBE5C6C36C}" type="slidenum">
              <a:rPr lang="ko-KR" altLang="en-US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6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2pPr>
      <a:lvl3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3pPr>
      <a:lvl4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4pPr>
      <a:lvl5pPr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5pPr>
      <a:lvl6pPr marL="342077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6pPr>
      <a:lvl7pPr marL="684154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7pPr>
      <a:lvl8pPr marL="1026231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8pPr>
      <a:lvl9pPr marL="1368308" algn="ctr" defTabSz="957341" rtl="0" eaLnBrk="0" fontAlgn="base" latinLnBrk="1" hangingPunct="0">
        <a:spcBef>
          <a:spcPct val="0"/>
        </a:spcBef>
        <a:spcAft>
          <a:spcPct val="0"/>
        </a:spcAft>
        <a:defRPr kumimoji="1" sz="46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58706" indent="-358706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77988" indent="-299317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900">
          <a:solidFill>
            <a:schemeClr val="tx1"/>
          </a:solidFill>
          <a:latin typeface="+mn-lt"/>
          <a:ea typeface="+mn-ea"/>
        </a:defRPr>
      </a:lvl2pPr>
      <a:lvl3pPr marL="1197270" indent="-239929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500">
          <a:solidFill>
            <a:schemeClr val="tx1"/>
          </a:solidFill>
          <a:latin typeface="+mn-lt"/>
          <a:ea typeface="+mn-ea"/>
        </a:defRPr>
      </a:lvl3pPr>
      <a:lvl4pPr marL="167594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54610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496687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2838764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180841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3522918" indent="-238742" algn="l" defTabSz="957341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077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4154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6231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68308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0385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2462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94539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36616" algn="l" defTabSz="684154" rtl="0" eaLnBrk="1" latinLnBrk="1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14" descr="BK.png"/>
          <p:cNvPicPr>
            <a:picLocks noChangeAspect="1"/>
          </p:cNvPicPr>
          <p:nvPr/>
        </p:nvPicPr>
        <p:blipFill>
          <a:blip r:embed="rId2" cstate="print"/>
          <a:srcRect l="4326" r="10626"/>
          <a:stretch>
            <a:fillRect/>
          </a:stretch>
        </p:blipFill>
        <p:spPr bwMode="auto">
          <a:xfrm>
            <a:off x="-8756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prstGeom prst="rect">
            <a:avLst/>
          </a:prstGeom>
        </p:spPr>
        <p:txBody>
          <a:bodyPr/>
          <a:lstStyle/>
          <a:p>
            <a:pPr algn="ctr">
              <a:buNone/>
            </a:pPr>
            <a:r>
              <a:rPr lang="en-US" altLang="ko-KR" sz="2800" dirty="0" smtClean="0"/>
              <a:t>LG Electronics</a:t>
            </a:r>
            <a:endParaRPr lang="ko-KR" altLang="en-US" sz="2800" b="1" dirty="0"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0" y="2492896"/>
            <a:ext cx="9906000" cy="1944216"/>
          </a:xfrm>
        </p:spPr>
        <p:txBody>
          <a:bodyPr/>
          <a:lstStyle/>
          <a:p>
            <a:pPr lvl="0" eaLnBrk="1" hangingPunct="1">
              <a:defRPr/>
            </a:pPr>
            <a:r>
              <a:rPr lang="en-US" altLang="ko-KR" sz="3600" dirty="0">
                <a:solidFill>
                  <a:srgbClr val="C5003D"/>
                </a:solidFill>
                <a:latin typeface="맑은 고딕" pitchFamily="50" charset="-127"/>
                <a:ea typeface="맑은 고딕" pitchFamily="50" charset="-127"/>
                <a:cs typeface="+mn-cs"/>
              </a:rPr>
              <a:t>Motivation for new SI : Study on 3GPP V2X phase 3 </a:t>
            </a:r>
            <a:endParaRPr lang="ko-KR" altLang="en-US" sz="3600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5057" y="6237312"/>
            <a:ext cx="1042479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245260"/>
            <a:ext cx="9906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altLang="ko-KR" sz="1600" b="1" dirty="0" smtClean="0">
                <a:latin typeface="Calibri" pitchFamily="34" charset="0"/>
              </a:rPr>
              <a:t>3GPP TSG RAN Meeting #75</a:t>
            </a:r>
            <a:r>
              <a:rPr lang="en-GB" altLang="ko-KR" sz="1600" b="1" dirty="0" smtClean="0">
                <a:latin typeface="Calibri" pitchFamily="34" charset="0"/>
                <a:cs typeface="Times New Roman" pitchFamily="18" charset="0"/>
              </a:rPr>
              <a:t>				                     				      RP-170239 </a:t>
            </a:r>
            <a:r>
              <a:rPr lang="pt-BR" altLang="ko-KR" sz="1600" b="1" dirty="0" smtClean="0">
                <a:latin typeface="Calibri" panose="020F0502020204030204" pitchFamily="34" charset="0"/>
              </a:rPr>
              <a:t>Dubrovnik</a:t>
            </a:r>
            <a:r>
              <a:rPr lang="pt-BR" altLang="ko-KR" sz="1600" b="1" dirty="0">
                <a:latin typeface="Calibri" panose="020F0502020204030204" pitchFamily="34" charset="0"/>
              </a:rPr>
              <a:t>, Croatia, March 6 - 9, 2017</a:t>
            </a:r>
            <a:endParaRPr lang="ko-KR" altLang="ko-KR" sz="16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81000" y="1910680"/>
            <a:ext cx="21194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ko-KR" sz="1600" b="1" dirty="0">
                <a:latin typeface="Calibri" pitchFamily="34" charset="0"/>
              </a:rPr>
              <a:t>Agenda item: </a:t>
            </a:r>
            <a:r>
              <a:rPr lang="en-US" altLang="ko-KR" sz="1600" b="1" dirty="0" smtClean="0">
                <a:latin typeface="Calibri" pitchFamily="34" charset="0"/>
              </a:rPr>
              <a:t>9.1</a:t>
            </a:r>
            <a:endParaRPr lang="en-US" altLang="ko-KR" sz="1600" b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Enhanced V2X services in SA1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SA1 study was completed with TR 22.886 and normative WI is approved in [1].</a:t>
            </a:r>
          </a:p>
          <a:p>
            <a:r>
              <a:rPr lang="en-US" altLang="ko-KR" dirty="0" smtClean="0"/>
              <a:t>Four categories of eV2X use cases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2</a:t>
            </a:fld>
            <a:endParaRPr lang="en-US" altLang="ko-K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115" y="1723215"/>
            <a:ext cx="4243552" cy="1844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0" name="그룹 49"/>
          <p:cNvGrpSpPr/>
          <p:nvPr/>
        </p:nvGrpSpPr>
        <p:grpSpPr>
          <a:xfrm>
            <a:off x="5246370" y="1210361"/>
            <a:ext cx="4659630" cy="2290647"/>
            <a:chOff x="5246370" y="1170119"/>
            <a:chExt cx="4659630" cy="2290647"/>
          </a:xfrm>
        </p:grpSpPr>
        <p:pic>
          <p:nvPicPr>
            <p:cNvPr id="7" name="Picture 2" descr="C:\Users\admin\AppData\Local\Microsoft\Windows\Temporary Internet Files\Content.IE5\3UAVIDY9\G23CX[1]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8926" y="2661497"/>
              <a:ext cx="520850" cy="2474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2731" y="1170119"/>
              <a:ext cx="427128" cy="7904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8959738" y="2272499"/>
              <a:ext cx="432501" cy="746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직사각형 9"/>
            <p:cNvSpPr/>
            <p:nvPr/>
          </p:nvSpPr>
          <p:spPr>
            <a:xfrm>
              <a:off x="5246370" y="2316517"/>
              <a:ext cx="4659630" cy="1144249"/>
            </a:xfrm>
            <a:prstGeom prst="rect">
              <a:avLst/>
            </a:prstGeom>
            <a:solidFill>
              <a:schemeClr val="bg2">
                <a:lumMod val="50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/>
            <p:cNvSpPr/>
            <p:nvPr/>
          </p:nvSpPr>
          <p:spPr>
            <a:xfrm>
              <a:off x="5456175" y="2884702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5960231" y="2884702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464287" y="2884702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5400438" y="2343014"/>
              <a:ext cx="1553233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5400439" y="3415047"/>
              <a:ext cx="4433554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8449568" y="28847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8953624" y="28847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직사각형 17"/>
            <p:cNvSpPr/>
            <p:nvPr/>
          </p:nvSpPr>
          <p:spPr>
            <a:xfrm>
              <a:off x="9457680" y="28847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직사각형 18"/>
            <p:cNvSpPr/>
            <p:nvPr/>
          </p:nvSpPr>
          <p:spPr>
            <a:xfrm>
              <a:off x="8214255" y="2343013"/>
              <a:ext cx="1619737" cy="4572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6953672" y="1174051"/>
              <a:ext cx="1260583" cy="1144249"/>
            </a:xfrm>
            <a:prstGeom prst="rect">
              <a:avLst/>
            </a:prstGeom>
            <a:solidFill>
              <a:schemeClr val="bg2">
                <a:lumMod val="50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953672" y="1174051"/>
              <a:ext cx="45719" cy="12146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8168536" y="1174051"/>
              <a:ext cx="45719" cy="12146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7556025" y="1246059"/>
              <a:ext cx="45719" cy="15796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/>
            <p:cNvSpPr/>
            <p:nvPr/>
          </p:nvSpPr>
          <p:spPr>
            <a:xfrm>
              <a:off x="7556500" y="1655882"/>
              <a:ext cx="45719" cy="15796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7558311" y="2110155"/>
              <a:ext cx="45719" cy="157961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자유형 25"/>
            <p:cNvSpPr/>
            <p:nvPr/>
          </p:nvSpPr>
          <p:spPr>
            <a:xfrm>
              <a:off x="7240071" y="2002964"/>
              <a:ext cx="1516897" cy="1234440"/>
            </a:xfrm>
            <a:custGeom>
              <a:avLst/>
              <a:gdLst>
                <a:gd name="connsiteX0" fmla="*/ 15757 w 1516897"/>
                <a:gd name="connsiteY0" fmla="*/ 0 h 1234440"/>
                <a:gd name="connsiteX1" fmla="*/ 8137 w 1516897"/>
                <a:gd name="connsiteY1" fmla="*/ 152400 h 1234440"/>
                <a:gd name="connsiteX2" fmla="*/ 517 w 1516897"/>
                <a:gd name="connsiteY2" fmla="*/ 236220 h 1234440"/>
                <a:gd name="connsiteX3" fmla="*/ 15757 w 1516897"/>
                <a:gd name="connsiteY3" fmla="*/ 487680 h 1234440"/>
                <a:gd name="connsiteX4" fmla="*/ 30997 w 1516897"/>
                <a:gd name="connsiteY4" fmla="*/ 571500 h 1234440"/>
                <a:gd name="connsiteX5" fmla="*/ 61477 w 1516897"/>
                <a:gd name="connsiteY5" fmla="*/ 640080 h 1234440"/>
                <a:gd name="connsiteX6" fmla="*/ 69097 w 1516897"/>
                <a:gd name="connsiteY6" fmla="*/ 662940 h 1234440"/>
                <a:gd name="connsiteX7" fmla="*/ 107197 w 1516897"/>
                <a:gd name="connsiteY7" fmla="*/ 716280 h 1234440"/>
                <a:gd name="connsiteX8" fmla="*/ 114817 w 1516897"/>
                <a:gd name="connsiteY8" fmla="*/ 739140 h 1234440"/>
                <a:gd name="connsiteX9" fmla="*/ 137677 w 1516897"/>
                <a:gd name="connsiteY9" fmla="*/ 762000 h 1234440"/>
                <a:gd name="connsiteX10" fmla="*/ 175777 w 1516897"/>
                <a:gd name="connsiteY10" fmla="*/ 815340 h 1234440"/>
                <a:gd name="connsiteX11" fmla="*/ 251977 w 1516897"/>
                <a:gd name="connsiteY11" fmla="*/ 891540 h 1234440"/>
                <a:gd name="connsiteX12" fmla="*/ 274837 w 1516897"/>
                <a:gd name="connsiteY12" fmla="*/ 914400 h 1234440"/>
                <a:gd name="connsiteX13" fmla="*/ 297697 w 1516897"/>
                <a:gd name="connsiteY13" fmla="*/ 929640 h 1234440"/>
                <a:gd name="connsiteX14" fmla="*/ 343417 w 1516897"/>
                <a:gd name="connsiteY14" fmla="*/ 975360 h 1234440"/>
                <a:gd name="connsiteX15" fmla="*/ 373897 w 1516897"/>
                <a:gd name="connsiteY15" fmla="*/ 990600 h 1234440"/>
                <a:gd name="connsiteX16" fmla="*/ 396757 w 1516897"/>
                <a:gd name="connsiteY16" fmla="*/ 1013460 h 1234440"/>
                <a:gd name="connsiteX17" fmla="*/ 419617 w 1516897"/>
                <a:gd name="connsiteY17" fmla="*/ 1021080 h 1234440"/>
                <a:gd name="connsiteX18" fmla="*/ 442477 w 1516897"/>
                <a:gd name="connsiteY18" fmla="*/ 1036320 h 1234440"/>
                <a:gd name="connsiteX19" fmla="*/ 465337 w 1516897"/>
                <a:gd name="connsiteY19" fmla="*/ 1043940 h 1234440"/>
                <a:gd name="connsiteX20" fmla="*/ 495817 w 1516897"/>
                <a:gd name="connsiteY20" fmla="*/ 1059180 h 1234440"/>
                <a:gd name="connsiteX21" fmla="*/ 579637 w 1516897"/>
                <a:gd name="connsiteY21" fmla="*/ 1082040 h 1234440"/>
                <a:gd name="connsiteX22" fmla="*/ 648217 w 1516897"/>
                <a:gd name="connsiteY22" fmla="*/ 1104900 h 1234440"/>
                <a:gd name="connsiteX23" fmla="*/ 671077 w 1516897"/>
                <a:gd name="connsiteY23" fmla="*/ 1112520 h 1234440"/>
                <a:gd name="connsiteX24" fmla="*/ 709177 w 1516897"/>
                <a:gd name="connsiteY24" fmla="*/ 1120140 h 1234440"/>
                <a:gd name="connsiteX25" fmla="*/ 777757 w 1516897"/>
                <a:gd name="connsiteY25" fmla="*/ 1143000 h 1234440"/>
                <a:gd name="connsiteX26" fmla="*/ 823477 w 1516897"/>
                <a:gd name="connsiteY26" fmla="*/ 1158240 h 1234440"/>
                <a:gd name="connsiteX27" fmla="*/ 846337 w 1516897"/>
                <a:gd name="connsiteY27" fmla="*/ 1165860 h 1234440"/>
                <a:gd name="connsiteX28" fmla="*/ 930157 w 1516897"/>
                <a:gd name="connsiteY28" fmla="*/ 1181100 h 1234440"/>
                <a:gd name="connsiteX29" fmla="*/ 1067317 w 1516897"/>
                <a:gd name="connsiteY29" fmla="*/ 1211580 h 1234440"/>
                <a:gd name="connsiteX30" fmla="*/ 1387357 w 1516897"/>
                <a:gd name="connsiteY30" fmla="*/ 1234440 h 1234440"/>
                <a:gd name="connsiteX31" fmla="*/ 1516897 w 1516897"/>
                <a:gd name="connsiteY31" fmla="*/ 1226820 h 1234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516897" h="1234440">
                  <a:moveTo>
                    <a:pt x="15757" y="0"/>
                  </a:moveTo>
                  <a:cubicBezTo>
                    <a:pt x="13217" y="50800"/>
                    <a:pt x="11412" y="101642"/>
                    <a:pt x="8137" y="152400"/>
                  </a:cubicBezTo>
                  <a:cubicBezTo>
                    <a:pt x="6331" y="180397"/>
                    <a:pt x="517" y="208165"/>
                    <a:pt x="517" y="236220"/>
                  </a:cubicBezTo>
                  <a:cubicBezTo>
                    <a:pt x="517" y="532588"/>
                    <a:pt x="-4349" y="367045"/>
                    <a:pt x="15757" y="487680"/>
                  </a:cubicBezTo>
                  <a:cubicBezTo>
                    <a:pt x="23136" y="531956"/>
                    <a:pt x="20025" y="534926"/>
                    <a:pt x="30997" y="571500"/>
                  </a:cubicBezTo>
                  <a:cubicBezTo>
                    <a:pt x="60485" y="669794"/>
                    <a:pt x="30854" y="578835"/>
                    <a:pt x="61477" y="640080"/>
                  </a:cubicBezTo>
                  <a:cubicBezTo>
                    <a:pt x="65069" y="647264"/>
                    <a:pt x="65112" y="655966"/>
                    <a:pt x="69097" y="662940"/>
                  </a:cubicBezTo>
                  <a:cubicBezTo>
                    <a:pt x="82903" y="687101"/>
                    <a:pt x="95403" y="692693"/>
                    <a:pt x="107197" y="716280"/>
                  </a:cubicBezTo>
                  <a:cubicBezTo>
                    <a:pt x="110789" y="723464"/>
                    <a:pt x="110362" y="732457"/>
                    <a:pt x="114817" y="739140"/>
                  </a:cubicBezTo>
                  <a:cubicBezTo>
                    <a:pt x="120795" y="748106"/>
                    <a:pt x="130778" y="753721"/>
                    <a:pt x="137677" y="762000"/>
                  </a:cubicBezTo>
                  <a:cubicBezTo>
                    <a:pt x="184055" y="817654"/>
                    <a:pt x="114011" y="746711"/>
                    <a:pt x="175777" y="815340"/>
                  </a:cubicBezTo>
                  <a:lnTo>
                    <a:pt x="251977" y="891540"/>
                  </a:lnTo>
                  <a:cubicBezTo>
                    <a:pt x="259597" y="899160"/>
                    <a:pt x="265871" y="908422"/>
                    <a:pt x="274837" y="914400"/>
                  </a:cubicBezTo>
                  <a:cubicBezTo>
                    <a:pt x="282457" y="919480"/>
                    <a:pt x="290852" y="923556"/>
                    <a:pt x="297697" y="929640"/>
                  </a:cubicBezTo>
                  <a:cubicBezTo>
                    <a:pt x="313806" y="943959"/>
                    <a:pt x="324140" y="965721"/>
                    <a:pt x="343417" y="975360"/>
                  </a:cubicBezTo>
                  <a:cubicBezTo>
                    <a:pt x="353577" y="980440"/>
                    <a:pt x="364654" y="983998"/>
                    <a:pt x="373897" y="990600"/>
                  </a:cubicBezTo>
                  <a:cubicBezTo>
                    <a:pt x="382666" y="996864"/>
                    <a:pt x="387791" y="1007482"/>
                    <a:pt x="396757" y="1013460"/>
                  </a:cubicBezTo>
                  <a:cubicBezTo>
                    <a:pt x="403440" y="1017915"/>
                    <a:pt x="412433" y="1017488"/>
                    <a:pt x="419617" y="1021080"/>
                  </a:cubicBezTo>
                  <a:cubicBezTo>
                    <a:pt x="427808" y="1025176"/>
                    <a:pt x="434286" y="1032224"/>
                    <a:pt x="442477" y="1036320"/>
                  </a:cubicBezTo>
                  <a:cubicBezTo>
                    <a:pt x="449661" y="1039912"/>
                    <a:pt x="457954" y="1040776"/>
                    <a:pt x="465337" y="1043940"/>
                  </a:cubicBezTo>
                  <a:cubicBezTo>
                    <a:pt x="475778" y="1048415"/>
                    <a:pt x="485376" y="1054705"/>
                    <a:pt x="495817" y="1059180"/>
                  </a:cubicBezTo>
                  <a:cubicBezTo>
                    <a:pt x="518887" y="1069067"/>
                    <a:pt x="562154" y="1076212"/>
                    <a:pt x="579637" y="1082040"/>
                  </a:cubicBezTo>
                  <a:lnTo>
                    <a:pt x="648217" y="1104900"/>
                  </a:lnTo>
                  <a:cubicBezTo>
                    <a:pt x="655837" y="1107440"/>
                    <a:pt x="663201" y="1110945"/>
                    <a:pt x="671077" y="1112520"/>
                  </a:cubicBezTo>
                  <a:lnTo>
                    <a:pt x="709177" y="1120140"/>
                  </a:lnTo>
                  <a:cubicBezTo>
                    <a:pt x="751383" y="1148278"/>
                    <a:pt x="712053" y="1126574"/>
                    <a:pt x="777757" y="1143000"/>
                  </a:cubicBezTo>
                  <a:cubicBezTo>
                    <a:pt x="793342" y="1146896"/>
                    <a:pt x="808237" y="1153160"/>
                    <a:pt x="823477" y="1158240"/>
                  </a:cubicBezTo>
                  <a:cubicBezTo>
                    <a:pt x="831097" y="1160780"/>
                    <a:pt x="838545" y="1163912"/>
                    <a:pt x="846337" y="1165860"/>
                  </a:cubicBezTo>
                  <a:cubicBezTo>
                    <a:pt x="894241" y="1177836"/>
                    <a:pt x="866450" y="1171999"/>
                    <a:pt x="930157" y="1181100"/>
                  </a:cubicBezTo>
                  <a:cubicBezTo>
                    <a:pt x="990990" y="1211516"/>
                    <a:pt x="955007" y="1197541"/>
                    <a:pt x="1067317" y="1211580"/>
                  </a:cubicBezTo>
                  <a:cubicBezTo>
                    <a:pt x="1161658" y="1223373"/>
                    <a:pt x="1318692" y="1230148"/>
                    <a:pt x="1387357" y="1234440"/>
                  </a:cubicBezTo>
                  <a:cubicBezTo>
                    <a:pt x="1511812" y="1226662"/>
                    <a:pt x="1468558" y="1226820"/>
                    <a:pt x="1516897" y="1226820"/>
                  </a:cubicBezTo>
                </a:path>
              </a:pathLst>
            </a:custGeom>
            <a:noFill/>
            <a:ln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flipH="1">
              <a:off x="6305600" y="2645590"/>
              <a:ext cx="2376264" cy="0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967851" y="2507000"/>
              <a:ext cx="345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+mn-ea"/>
                  <a:ea typeface="+mn-ea"/>
                </a:rPr>
                <a:t>(1)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780939" y="3083664"/>
              <a:ext cx="3453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smtClean="0">
                  <a:latin typeface="+mn-ea"/>
                  <a:ea typeface="+mn-ea"/>
                </a:rPr>
                <a:t>(2)</a:t>
              </a:r>
              <a:endParaRPr lang="ko-KR" altLang="en-US" sz="1200" dirty="0">
                <a:latin typeface="+mn-ea"/>
                <a:ea typeface="+mn-ea"/>
              </a:endParaRPr>
            </a:p>
          </p:txBody>
        </p:sp>
        <p:sp>
          <p:nvSpPr>
            <p:cNvPr id="30" name="왼쪽/오른쪽 화살표 29"/>
            <p:cNvSpPr/>
            <p:nvPr/>
          </p:nvSpPr>
          <p:spPr>
            <a:xfrm rot="12824704">
              <a:off x="7430119" y="1989589"/>
              <a:ext cx="1453132" cy="216024"/>
            </a:xfrm>
            <a:prstGeom prst="leftRightArrow">
              <a:avLst/>
            </a:prstGeom>
            <a:solidFill>
              <a:srgbClr val="0070C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왼쪽/오른쪽 화살표 30"/>
            <p:cNvSpPr/>
            <p:nvPr/>
          </p:nvSpPr>
          <p:spPr>
            <a:xfrm rot="4192572">
              <a:off x="7162230" y="2166236"/>
              <a:ext cx="716275" cy="216024"/>
            </a:xfrm>
            <a:prstGeom prst="leftRightArrow">
              <a:avLst/>
            </a:prstGeom>
            <a:solidFill>
              <a:srgbClr val="0070C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왼쪽/오른쪽 화살표 31"/>
            <p:cNvSpPr/>
            <p:nvPr/>
          </p:nvSpPr>
          <p:spPr>
            <a:xfrm rot="21206801">
              <a:off x="7884757" y="2598036"/>
              <a:ext cx="876399" cy="216024"/>
            </a:xfrm>
            <a:prstGeom prst="leftRightArrow">
              <a:avLst/>
            </a:prstGeom>
            <a:solidFill>
              <a:srgbClr val="0070C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33" name="Picture 2" descr="Collective_Perception_of_Environme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15" y="4221088"/>
            <a:ext cx="4326069" cy="186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그룹 52"/>
          <p:cNvGrpSpPr/>
          <p:nvPr/>
        </p:nvGrpSpPr>
        <p:grpSpPr>
          <a:xfrm>
            <a:off x="5497217" y="3933056"/>
            <a:ext cx="4352327" cy="2217809"/>
            <a:chOff x="5497217" y="3933056"/>
            <a:chExt cx="4352327" cy="2217809"/>
          </a:xfrm>
        </p:grpSpPr>
        <p:pic>
          <p:nvPicPr>
            <p:cNvPr id="35" name="Picture 8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269808" y="4938413"/>
              <a:ext cx="432501" cy="746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직사각형 35"/>
            <p:cNvSpPr/>
            <p:nvPr/>
          </p:nvSpPr>
          <p:spPr>
            <a:xfrm>
              <a:off x="5497217" y="5006616"/>
              <a:ext cx="3168352" cy="1144249"/>
            </a:xfrm>
            <a:prstGeom prst="rect">
              <a:avLst/>
            </a:prstGeom>
            <a:solidFill>
              <a:schemeClr val="bg2">
                <a:lumMod val="50000"/>
                <a:alpha val="2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37" name="Picture 11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1567" y="3933056"/>
              <a:ext cx="783839" cy="9446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직사각형 37"/>
            <p:cNvSpPr/>
            <p:nvPr/>
          </p:nvSpPr>
          <p:spPr>
            <a:xfrm>
              <a:off x="5707022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직사각형 38"/>
            <p:cNvSpPr/>
            <p:nvPr/>
          </p:nvSpPr>
          <p:spPr>
            <a:xfrm>
              <a:off x="6211078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직사각형 39"/>
            <p:cNvSpPr/>
            <p:nvPr/>
          </p:nvSpPr>
          <p:spPr>
            <a:xfrm>
              <a:off x="6715134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직사각형 40"/>
            <p:cNvSpPr/>
            <p:nvPr/>
          </p:nvSpPr>
          <p:spPr>
            <a:xfrm>
              <a:off x="7219190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직사각형 41"/>
            <p:cNvSpPr/>
            <p:nvPr/>
          </p:nvSpPr>
          <p:spPr>
            <a:xfrm>
              <a:off x="7723246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직사각형 42"/>
            <p:cNvSpPr/>
            <p:nvPr/>
          </p:nvSpPr>
          <p:spPr>
            <a:xfrm>
              <a:off x="8227302" y="5574801"/>
              <a:ext cx="144016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직사각형 43"/>
            <p:cNvSpPr/>
            <p:nvPr/>
          </p:nvSpPr>
          <p:spPr>
            <a:xfrm>
              <a:off x="5651286" y="5033113"/>
              <a:ext cx="2880320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왼쪽/오른쪽 화살표 44"/>
            <p:cNvSpPr/>
            <p:nvPr/>
          </p:nvSpPr>
          <p:spPr>
            <a:xfrm rot="17417863">
              <a:off x="6358507" y="4553440"/>
              <a:ext cx="880987" cy="216024"/>
            </a:xfrm>
            <a:prstGeom prst="leftRightArrow">
              <a:avLst/>
            </a:prstGeom>
            <a:solidFill>
              <a:srgbClr val="0070C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5651286" y="6105146"/>
              <a:ext cx="2880320" cy="457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46144" y="4056273"/>
              <a:ext cx="1803400" cy="601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왼쪽/오른쪽 화살표 47"/>
            <p:cNvSpPr/>
            <p:nvPr/>
          </p:nvSpPr>
          <p:spPr>
            <a:xfrm>
              <a:off x="7370217" y="4248827"/>
              <a:ext cx="768512" cy="216024"/>
            </a:xfrm>
            <a:prstGeom prst="leftRightArrow">
              <a:avLst/>
            </a:prstGeom>
            <a:solidFill>
              <a:srgbClr val="0070C0">
                <a:alpha val="4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1033882" y="3500041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/>
              <a:t>&lt;Platooning&gt;</a:t>
            </a:r>
            <a:endParaRPr lang="ko-KR" altLang="en-US" sz="1400" dirty="0"/>
          </a:p>
        </p:txBody>
      </p:sp>
      <p:sp>
        <p:nvSpPr>
          <p:cNvPr id="51" name="TextBox 50"/>
          <p:cNvSpPr txBox="1"/>
          <p:nvPr/>
        </p:nvSpPr>
        <p:spPr>
          <a:xfrm>
            <a:off x="6325271" y="349855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&lt;Advanced driving&gt;</a:t>
            </a:r>
            <a:endParaRPr lang="ko-KR" altLang="en-US" sz="1400" dirty="0"/>
          </a:p>
        </p:txBody>
      </p:sp>
      <p:sp>
        <p:nvSpPr>
          <p:cNvPr id="52" name="TextBox 51"/>
          <p:cNvSpPr txBox="1"/>
          <p:nvPr/>
        </p:nvSpPr>
        <p:spPr>
          <a:xfrm>
            <a:off x="1064568" y="6140992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&lt;Extended sensors&gt;</a:t>
            </a:r>
            <a:endParaRPr lang="ko-KR" altLang="en-US" sz="1400" dirty="0"/>
          </a:p>
        </p:txBody>
      </p:sp>
      <p:sp>
        <p:nvSpPr>
          <p:cNvPr id="54" name="TextBox 53"/>
          <p:cNvSpPr txBox="1"/>
          <p:nvPr/>
        </p:nvSpPr>
        <p:spPr>
          <a:xfrm>
            <a:off x="6465168" y="6145559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100">
                <a:latin typeface="+mj-lt"/>
              </a:defRPr>
            </a:lvl1pPr>
          </a:lstStyle>
          <a:p>
            <a:pPr algn="ctr"/>
            <a:r>
              <a:rPr lang="en-US" altLang="ko-KR" sz="1400" dirty="0" smtClean="0"/>
              <a:t>&lt;Remote driving&gt;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1013550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Enhanced V2X services in SA1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Summary of KPIs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Observation</a:t>
            </a:r>
          </a:p>
          <a:p>
            <a:pPr lvl="1"/>
            <a:r>
              <a:rPr lang="en-US" altLang="ko-KR" dirty="0" smtClean="0"/>
              <a:t>Wide range of KPIs</a:t>
            </a:r>
          </a:p>
          <a:p>
            <a:pPr lvl="2"/>
            <a:r>
              <a:rPr lang="en-US" altLang="ko-KR" dirty="0" smtClean="0"/>
              <a:t>Dependent of operation scenarios such as </a:t>
            </a:r>
            <a:br>
              <a:rPr lang="en-US" altLang="ko-KR" dirty="0" smtClean="0"/>
            </a:br>
            <a:r>
              <a:rPr lang="en-US" altLang="ko-KR" dirty="0" smtClean="0"/>
              <a:t>driving automation level</a:t>
            </a:r>
          </a:p>
          <a:p>
            <a:pPr lvl="1"/>
            <a:r>
              <a:rPr lang="en-US" altLang="ko-KR" dirty="0" smtClean="0"/>
              <a:t>Challenging requirement for high-end eV2X services</a:t>
            </a:r>
          </a:p>
          <a:p>
            <a:pPr lvl="2"/>
            <a:r>
              <a:rPr lang="en-US" altLang="ko-KR" dirty="0" smtClean="0"/>
              <a:t>Substantial enhancement is necessary.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3</a:t>
            </a:fld>
            <a:endParaRPr lang="en-US" altLang="ko-KR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585453"/>
              </p:ext>
            </p:extLst>
          </p:nvPr>
        </p:nvGraphicFramePr>
        <p:xfrm>
          <a:off x="632519" y="1268760"/>
          <a:ext cx="8568952" cy="269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1"/>
                <a:gridCol w="1296144"/>
                <a:gridCol w="1656184"/>
                <a:gridCol w="2241249"/>
                <a:gridCol w="2295254"/>
              </a:tblGrid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Latency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Reliability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Data rate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Communication</a:t>
                      </a:r>
                      <a:r>
                        <a:rPr lang="en-US" altLang="ko-KR" baseline="0" dirty="0" smtClean="0"/>
                        <a:t> r</a:t>
                      </a:r>
                      <a:r>
                        <a:rPr lang="en-US" altLang="ko-KR" dirty="0" smtClean="0"/>
                        <a:t>ange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Platooning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10 ~ 25 </a:t>
                      </a:r>
                      <a:r>
                        <a:rPr lang="en-US" altLang="ko-KR" dirty="0" err="1" smtClean="0"/>
                        <a:t>ms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90</a:t>
                      </a:r>
                      <a:r>
                        <a:rPr lang="en-US" altLang="ko-KR" baseline="0" dirty="0" smtClean="0"/>
                        <a:t> ~ 99.99%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12 kbps ~ [65] Mbps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[5] ~ [10} sec * relative speed</a:t>
                      </a:r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Advanced driving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[3] ~ [100] </a:t>
                      </a:r>
                      <a:r>
                        <a:rPr lang="en-US" altLang="ko-KR" dirty="0" err="1" smtClean="0"/>
                        <a:t>ms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[99.99] ~ [99.999]%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65 kbps ~ [50] Mbps</a:t>
                      </a:r>
                      <a:br>
                        <a:rPr lang="en-US" altLang="ko-KR" dirty="0" smtClean="0"/>
                      </a:br>
                      <a:r>
                        <a:rPr lang="en-US" altLang="ko-KR" dirty="0" smtClean="0"/>
                        <a:t>(</a:t>
                      </a:r>
                      <a:r>
                        <a:rPr lang="en-US" altLang="ko-KR" dirty="0" err="1" smtClean="0"/>
                        <a:t>inc.</a:t>
                      </a:r>
                      <a:r>
                        <a:rPr lang="en-US" altLang="ko-KR" dirty="0" smtClean="0"/>
                        <a:t> DL [0.5] UL [50] Mbps)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415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[5] ~ [10} sec * relative speed</a:t>
                      </a:r>
                      <a:endParaRPr lang="ko-KR" alt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Extended sensors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3 ~</a:t>
                      </a:r>
                      <a:r>
                        <a:rPr lang="en-US" altLang="ko-KR" baseline="0" dirty="0" smtClean="0"/>
                        <a:t> 100 </a:t>
                      </a:r>
                      <a:r>
                        <a:rPr lang="en-US" altLang="ko-KR" baseline="0" dirty="0" err="1" smtClean="0"/>
                        <a:t>ms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90 ~ 99.999%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25 ~ 1000 Mbps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50 ~ 1000 meters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Remote driving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5 ~ [20] </a:t>
                      </a:r>
                      <a:r>
                        <a:rPr lang="en-US" altLang="ko-KR" dirty="0" err="1" smtClean="0"/>
                        <a:t>ms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[99.999]%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UL 25, DL 1 Mbps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370840">
                <a:tc gridSpan="5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General</a:t>
                      </a:r>
                      <a:r>
                        <a:rPr lang="en-US" altLang="ko-KR" baseline="0" dirty="0" smtClean="0"/>
                        <a:t> requirement on p</a:t>
                      </a:r>
                      <a:r>
                        <a:rPr lang="en-US" altLang="ko-KR" dirty="0" smtClean="0"/>
                        <a:t>ositioning: </a:t>
                      </a:r>
                      <a:r>
                        <a:rPr lang="en-US" altLang="ko-KR" sz="13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Relative lateral position accuracy of 0.1 m between UEs </a:t>
                      </a:r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897216" y="4005064"/>
            <a:ext cx="288032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u="sng" dirty="0">
                <a:solidFill>
                  <a:schemeClr val="dk1"/>
                </a:solidFill>
                <a:latin typeface="+mn-lt"/>
                <a:ea typeface="+mn-ea"/>
              </a:rPr>
              <a:t>Design target of Rel-14 LTE V2X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 smtClean="0">
                <a:solidFill>
                  <a:schemeClr val="dk1"/>
                </a:solidFill>
                <a:latin typeface="+mn-lt"/>
                <a:ea typeface="+mn-ea"/>
              </a:rPr>
              <a:t>Latency</a:t>
            </a:r>
            <a:r>
              <a:rPr lang="en-US" altLang="ko-KR" sz="1300" dirty="0">
                <a:solidFill>
                  <a:schemeClr val="dk1"/>
                </a:solidFill>
                <a:latin typeface="+mn-lt"/>
                <a:ea typeface="+mn-ea"/>
              </a:rPr>
              <a:t>: 20 ~ 100 </a:t>
            </a:r>
            <a:r>
              <a:rPr lang="en-US" altLang="ko-KR" sz="1300" dirty="0" err="1">
                <a:solidFill>
                  <a:schemeClr val="dk1"/>
                </a:solidFill>
                <a:latin typeface="+mn-lt"/>
                <a:ea typeface="+mn-ea"/>
              </a:rPr>
              <a:t>ms</a:t>
            </a:r>
            <a:endParaRPr lang="en-US" altLang="ko-KR" sz="1300" dirty="0">
              <a:solidFill>
                <a:schemeClr val="dk1"/>
              </a:solidFill>
              <a:latin typeface="+mn-lt"/>
              <a:ea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 smtClean="0">
                <a:solidFill>
                  <a:schemeClr val="dk1"/>
                </a:solidFill>
                <a:latin typeface="+mn-lt"/>
                <a:ea typeface="+mn-ea"/>
              </a:rPr>
              <a:t>Reliability</a:t>
            </a:r>
            <a:r>
              <a:rPr lang="en-US" altLang="ko-KR" sz="1300" dirty="0">
                <a:solidFill>
                  <a:schemeClr val="dk1"/>
                </a:solidFill>
                <a:latin typeface="+mn-lt"/>
                <a:ea typeface="+mn-ea"/>
              </a:rPr>
              <a:t>: 90%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 smtClean="0">
                <a:solidFill>
                  <a:schemeClr val="dk1"/>
                </a:solidFill>
                <a:latin typeface="+mn-lt"/>
                <a:ea typeface="+mn-ea"/>
              </a:rPr>
              <a:t>Data </a:t>
            </a:r>
            <a:r>
              <a:rPr lang="en-US" altLang="ko-KR" sz="1300" dirty="0">
                <a:solidFill>
                  <a:schemeClr val="dk1"/>
                </a:solidFill>
                <a:latin typeface="+mn-lt"/>
                <a:ea typeface="+mn-ea"/>
              </a:rPr>
              <a:t>rate: around 10 kbps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1300" dirty="0">
                <a:solidFill>
                  <a:schemeClr val="dk1"/>
                </a:solidFill>
                <a:latin typeface="+mn-lt"/>
                <a:ea typeface="+mn-ea"/>
              </a:rPr>
              <a:t>Communication range: 100 ~ 300 meters</a:t>
            </a:r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26623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Evolution of 3GPP V2X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Activities outside 3GPP are also important for the successful deployment of V2X services.</a:t>
            </a:r>
          </a:p>
          <a:p>
            <a:pPr lvl="1"/>
            <a:r>
              <a:rPr lang="en-US" altLang="ko-KR" dirty="0" smtClean="0"/>
              <a:t>It is important to show clear vision of continuous 3GPP V2X evolution path to regulation bodies, ITS societies, related industry associations, etc.</a:t>
            </a:r>
          </a:p>
          <a:p>
            <a:endParaRPr lang="en-US" altLang="ko-KR" dirty="0" smtClean="0"/>
          </a:p>
          <a:p>
            <a:r>
              <a:rPr lang="en-US" altLang="ko-KR" dirty="0"/>
              <a:t>Rel-14 LTE V2X covers basic safety services. </a:t>
            </a:r>
            <a:r>
              <a:rPr lang="en-US" altLang="ko-KR" dirty="0" smtClean="0"/>
              <a:t>=&gt; </a:t>
            </a:r>
            <a:r>
              <a:rPr lang="en-US" altLang="ko-KR" b="1" u="sng" dirty="0" smtClean="0"/>
              <a:t>3GPP </a:t>
            </a:r>
            <a:r>
              <a:rPr lang="en-US" altLang="ko-KR" b="1" u="sng" dirty="0"/>
              <a:t>V2X phase </a:t>
            </a:r>
            <a:r>
              <a:rPr lang="en-US" altLang="ko-KR" b="1" u="sng" dirty="0" smtClean="0"/>
              <a:t>1</a:t>
            </a:r>
            <a:endParaRPr lang="en-US" altLang="ko-KR" dirty="0" smtClean="0"/>
          </a:p>
          <a:p>
            <a:r>
              <a:rPr lang="en-US" altLang="ko-KR" dirty="0" smtClean="0"/>
              <a:t>Rel-15 WI can start to enhance the V2X performance =&gt; </a:t>
            </a:r>
            <a:r>
              <a:rPr lang="en-US" altLang="ko-KR" b="1" u="sng" dirty="0"/>
              <a:t>3GPP V2X phase </a:t>
            </a:r>
            <a:r>
              <a:rPr lang="en-US" altLang="ko-KR" b="1" u="sng" dirty="0" smtClean="0"/>
              <a:t>2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But big change may not be possible due to the time limitation.</a:t>
            </a:r>
          </a:p>
          <a:p>
            <a:pPr lvl="2"/>
            <a:r>
              <a:rPr lang="en-US" altLang="ko-KR" dirty="0" smtClean="0"/>
              <a:t>Low-end </a:t>
            </a:r>
            <a:r>
              <a:rPr lang="en-US" altLang="ko-KR" dirty="0" smtClean="0"/>
              <a:t>eV2X services can be the target. </a:t>
            </a:r>
          </a:p>
          <a:p>
            <a:pPr lvl="2"/>
            <a:r>
              <a:rPr lang="en-US" altLang="ko-KR" dirty="0" smtClean="0"/>
              <a:t>Enhancement with backward compatibility needs to be considered.</a:t>
            </a:r>
          </a:p>
          <a:p>
            <a:pPr lvl="3"/>
            <a:r>
              <a:rPr lang="en-US" altLang="ko-KR" dirty="0" smtClean="0"/>
              <a:t>Examples include high order modulation and PC5 carrier aggregation</a:t>
            </a:r>
          </a:p>
          <a:p>
            <a:endParaRPr lang="en-US" altLang="ko-KR" dirty="0" smtClean="0"/>
          </a:p>
          <a:p>
            <a:r>
              <a:rPr lang="en-US" altLang="ko-KR" b="1" u="sng" dirty="0" smtClean="0"/>
              <a:t>3GPP V2X phase 3</a:t>
            </a:r>
            <a:r>
              <a:rPr lang="en-US" altLang="ko-KR" dirty="0" smtClean="0"/>
              <a:t> will cover the whole eV2X services.</a:t>
            </a:r>
          </a:p>
          <a:p>
            <a:pPr lvl="1"/>
            <a:r>
              <a:rPr lang="en-US" altLang="ko-KR" dirty="0" smtClean="0"/>
              <a:t>Thorough </a:t>
            </a:r>
            <a:r>
              <a:rPr lang="en-US" altLang="ko-KR" dirty="0" smtClean="0"/>
              <a:t>study is necessary to support the challenging high-end services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Solutions not compatible with Rel-14 V2X </a:t>
            </a:r>
            <a:r>
              <a:rPr lang="en-US" altLang="ko-KR" dirty="0" smtClean="0"/>
              <a:t>need to be studied.</a:t>
            </a:r>
            <a:endParaRPr lang="en-US" altLang="ko-KR" dirty="0"/>
          </a:p>
          <a:p>
            <a:pPr lvl="2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4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538458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Study scope for 3GPP V2X phase 3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study needs to cover both direct link between UEs and cellular link between UE and network.</a:t>
            </a:r>
          </a:p>
          <a:p>
            <a:pPr lvl="1"/>
            <a:r>
              <a:rPr lang="en-US" altLang="ko-KR" dirty="0" smtClean="0"/>
              <a:t>To maximally utilize the benefit of cellular V2X.</a:t>
            </a:r>
          </a:p>
          <a:p>
            <a:endParaRPr lang="en-US" altLang="ko-KR" dirty="0"/>
          </a:p>
          <a:p>
            <a:r>
              <a:rPr lang="en-US" altLang="ko-KR" dirty="0" smtClean="0"/>
              <a:t>Low latency and high reliability</a:t>
            </a:r>
          </a:p>
          <a:p>
            <a:pPr lvl="1"/>
            <a:r>
              <a:rPr lang="en-US" altLang="ko-KR" dirty="0" err="1" smtClean="0"/>
              <a:t>Sidelink</a:t>
            </a:r>
            <a:r>
              <a:rPr lang="en-US" altLang="ko-KR" dirty="0" smtClean="0"/>
              <a:t>: Techniques such as flexible numerology, multi-antenna for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, HARQ/CSI feedback, enhanced resource allocation, …</a:t>
            </a:r>
          </a:p>
          <a:p>
            <a:pPr lvl="1"/>
            <a:r>
              <a:rPr lang="en-US" altLang="ko-KR" dirty="0" smtClean="0"/>
              <a:t>Uplink/downlink: HARQ/CSI feedback for DL multicast/broadcast, reduction of handover interruption/failure (if Rel-15 LTE/NR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is insufficient), …</a:t>
            </a:r>
          </a:p>
          <a:p>
            <a:r>
              <a:rPr lang="en-US" altLang="ko-KR" dirty="0" smtClean="0"/>
              <a:t>High data rate</a:t>
            </a:r>
          </a:p>
          <a:p>
            <a:pPr lvl="1"/>
            <a:r>
              <a:rPr lang="en-US" altLang="ko-KR" dirty="0" smtClean="0"/>
              <a:t>Spectrum above 6 GHz (e.g., </a:t>
            </a:r>
            <a:r>
              <a:rPr lang="en-GB" altLang="ko-KR" dirty="0"/>
              <a:t>63-64GHz </a:t>
            </a:r>
            <a:r>
              <a:rPr lang="en-GB" altLang="ko-KR" dirty="0" smtClean="0"/>
              <a:t>allocated </a:t>
            </a:r>
            <a:r>
              <a:rPr lang="en-GB" altLang="ko-KR" dirty="0"/>
              <a:t>for ITS in </a:t>
            </a:r>
            <a:r>
              <a:rPr lang="en-GB" altLang="ko-KR" dirty="0" smtClean="0"/>
              <a:t>Europe)</a:t>
            </a:r>
            <a:r>
              <a:rPr lang="en-US" altLang="ko-KR" dirty="0" smtClean="0"/>
              <a:t>, efficient V2X carrier aggregation, …</a:t>
            </a:r>
          </a:p>
          <a:p>
            <a:r>
              <a:rPr lang="en-US" altLang="ko-KR" dirty="0" smtClean="0"/>
              <a:t>V2X message coverage extension</a:t>
            </a:r>
          </a:p>
          <a:p>
            <a:pPr lvl="1"/>
            <a:r>
              <a:rPr lang="en-US" altLang="ko-KR" dirty="0" smtClean="0"/>
              <a:t>UE-UE relaying, …</a:t>
            </a:r>
          </a:p>
          <a:p>
            <a:r>
              <a:rPr lang="en-US" altLang="ko-KR" dirty="0" smtClean="0"/>
              <a:t>Vehicle positioning accuracy improvement</a:t>
            </a:r>
          </a:p>
          <a:p>
            <a:pPr lvl="1"/>
            <a:r>
              <a:rPr lang="en-US" altLang="ko-KR" dirty="0" smtClean="0"/>
              <a:t>Ranging via </a:t>
            </a:r>
            <a:r>
              <a:rPr lang="en-US" altLang="ko-KR" dirty="0" err="1" smtClean="0"/>
              <a:t>sidelink</a:t>
            </a:r>
            <a:r>
              <a:rPr lang="en-US" altLang="ko-KR" dirty="0" smtClean="0"/>
              <a:t>, …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5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21223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Approve at RAN#75 an SI for 3GPP V2X phase 3.</a:t>
            </a:r>
          </a:p>
          <a:p>
            <a:pPr lvl="1"/>
            <a:r>
              <a:rPr lang="en-US" altLang="ko-KR" dirty="0" smtClean="0"/>
              <a:t>SID is proposed in [2].</a:t>
            </a:r>
          </a:p>
          <a:p>
            <a:pPr lvl="1"/>
            <a:r>
              <a:rPr lang="en-US" altLang="ko-KR" dirty="0" smtClean="0"/>
              <a:t>A WI is also expected for 3GPP V2X phase 2 which is to be specified within Rel-15.</a:t>
            </a:r>
          </a:p>
          <a:p>
            <a:r>
              <a:rPr lang="en-US" altLang="ko-KR" dirty="0" smtClean="0"/>
              <a:t>Study scope can be prioritized based on input on the commercial demand.</a:t>
            </a:r>
          </a:p>
          <a:p>
            <a:pPr lvl="1"/>
            <a:r>
              <a:rPr lang="en-US" altLang="ko-KR" dirty="0" smtClean="0"/>
              <a:t>A spin-off WI can be considered in Rel-15.</a:t>
            </a:r>
          </a:p>
          <a:p>
            <a:r>
              <a:rPr lang="en-US" altLang="ko-KR" dirty="0" smtClean="0"/>
              <a:t>Initial study needs to focus on the completion of eV2X evaluation methodology.</a:t>
            </a:r>
          </a:p>
          <a:p>
            <a:pPr lvl="1"/>
            <a:r>
              <a:rPr lang="en-US" altLang="ko-KR" dirty="0" smtClean="0"/>
              <a:t>This is a leftover from NR phase 1 SI.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6</a:t>
            </a:fld>
            <a:endParaRPr lang="en-US" altLang="ko-KR" dirty="0"/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632520" y="4099138"/>
            <a:ext cx="8856984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직선 연결선 5"/>
          <p:cNvCxnSpPr/>
          <p:nvPr/>
        </p:nvCxnSpPr>
        <p:spPr>
          <a:xfrm>
            <a:off x="3440832" y="3955122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7"/>
          <p:cNvCxnSpPr/>
          <p:nvPr/>
        </p:nvCxnSpPr>
        <p:spPr>
          <a:xfrm>
            <a:off x="6198096" y="3955122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>
          <a:xfrm>
            <a:off x="8959114" y="3955122"/>
            <a:ext cx="0" cy="2880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/>
          <p:cNvSpPr/>
          <p:nvPr/>
        </p:nvSpPr>
        <p:spPr>
          <a:xfrm>
            <a:off x="3533800" y="5467290"/>
            <a:ext cx="2592288" cy="43204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SI on 3GPP V2X phase 3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육각형 24"/>
          <p:cNvSpPr/>
          <p:nvPr/>
        </p:nvSpPr>
        <p:spPr>
          <a:xfrm>
            <a:off x="3440832" y="3955122"/>
            <a:ext cx="2757264" cy="288032"/>
          </a:xfrm>
          <a:prstGeom prst="hex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Rel-15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육각형 25"/>
          <p:cNvSpPr/>
          <p:nvPr/>
        </p:nvSpPr>
        <p:spPr>
          <a:xfrm>
            <a:off x="6198096" y="3955122"/>
            <a:ext cx="2757264" cy="288032"/>
          </a:xfrm>
          <a:prstGeom prst="hex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Rel-16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296438" y="5459052"/>
            <a:ext cx="2541240" cy="44028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WI on 3GPP V2X phase 3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4" name="직선 화살표 연결선 13"/>
          <p:cNvCxnSpPr>
            <a:stCxn id="15" idx="3"/>
            <a:endCxn id="44" idx="1"/>
          </p:cNvCxnSpPr>
          <p:nvPr/>
        </p:nvCxnSpPr>
        <p:spPr>
          <a:xfrm flipV="1">
            <a:off x="6126088" y="5679195"/>
            <a:ext cx="170350" cy="4119"/>
          </a:xfrm>
          <a:prstGeom prst="straightConnector1">
            <a:avLst/>
          </a:prstGeom>
          <a:ln w="127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>
          <a:xfrm>
            <a:off x="3533800" y="4891226"/>
            <a:ext cx="259228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W</a:t>
            </a:r>
            <a:r>
              <a:rPr lang="en-US" altLang="ko-KR" dirty="0" smtClean="0">
                <a:solidFill>
                  <a:schemeClr val="tx1"/>
                </a:solidFill>
              </a:rPr>
              <a:t>I on 3GPP V2X phase 2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육각형 22"/>
          <p:cNvSpPr/>
          <p:nvPr/>
        </p:nvSpPr>
        <p:spPr>
          <a:xfrm>
            <a:off x="683568" y="3955122"/>
            <a:ext cx="2757264" cy="288032"/>
          </a:xfrm>
          <a:prstGeom prst="hexagon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solidFill>
                  <a:schemeClr val="tx1"/>
                </a:solidFill>
              </a:rPr>
              <a:t>Rel-14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776536" y="4387170"/>
            <a:ext cx="2592288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chemeClr val="tx1"/>
                </a:solidFill>
              </a:rPr>
              <a:t>W</a:t>
            </a:r>
            <a:r>
              <a:rPr lang="en-US" altLang="ko-KR" dirty="0" smtClean="0">
                <a:solidFill>
                  <a:schemeClr val="tx1"/>
                </a:solidFill>
              </a:rPr>
              <a:t>I on 3GPP V2X phase 1</a:t>
            </a:r>
            <a:br>
              <a:rPr lang="en-US" altLang="ko-KR" dirty="0" smtClean="0">
                <a:solidFill>
                  <a:schemeClr val="tx1"/>
                </a:solidFill>
              </a:rPr>
            </a:br>
            <a:r>
              <a:rPr lang="en-US" altLang="ko-KR" dirty="0" smtClean="0">
                <a:solidFill>
                  <a:schemeClr val="tx1"/>
                </a:solidFill>
              </a:rPr>
              <a:t>(Rel-14 LTE V2X)</a:t>
            </a:r>
            <a:endParaRPr lang="ko-KR" altLang="en-US" dirty="0">
              <a:solidFill>
                <a:schemeClr val="tx1"/>
              </a:solidFill>
            </a:endParaRPr>
          </a:p>
        </p:txBody>
      </p:sp>
      <p:cxnSp>
        <p:nvCxnSpPr>
          <p:cNvPr id="13" name="꺾인 연결선 12"/>
          <p:cNvCxnSpPr>
            <a:stCxn id="24" idx="3"/>
            <a:endCxn id="22" idx="0"/>
          </p:cNvCxnSpPr>
          <p:nvPr/>
        </p:nvCxnSpPr>
        <p:spPr>
          <a:xfrm>
            <a:off x="3368824" y="4603194"/>
            <a:ext cx="1461120" cy="288032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꺾인 연결선 16"/>
          <p:cNvCxnSpPr>
            <a:stCxn id="24" idx="2"/>
            <a:endCxn id="15" idx="1"/>
          </p:cNvCxnSpPr>
          <p:nvPr/>
        </p:nvCxnSpPr>
        <p:spPr>
          <a:xfrm rot="16200000" flipH="1">
            <a:off x="2371192" y="4520706"/>
            <a:ext cx="864096" cy="1461120"/>
          </a:xfrm>
          <a:prstGeom prst="bentConnector2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520952" y="4265220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+mn-lt"/>
              </a:rPr>
              <a:t>Backward compatible</a:t>
            </a:r>
            <a:endParaRPr lang="ko-KR" altLang="en-US" dirty="0"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6496" y="5395282"/>
            <a:ext cx="18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dirty="0" smtClean="0">
                <a:latin typeface="+mn-lt"/>
              </a:rPr>
              <a:t>Non-backward compatible</a:t>
            </a:r>
            <a:endParaRPr lang="ko-KR" altLang="en-US" dirty="0">
              <a:latin typeface="+mn-lt"/>
            </a:endParaRPr>
          </a:p>
        </p:txBody>
      </p:sp>
      <p:sp>
        <p:nvSpPr>
          <p:cNvPr id="28" name="오른쪽 화살표 27"/>
          <p:cNvSpPr/>
          <p:nvPr/>
        </p:nvSpPr>
        <p:spPr>
          <a:xfrm>
            <a:off x="683568" y="3235042"/>
            <a:ext cx="837388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3GPP V2X evolution path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88310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References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dirty="0" smtClean="0"/>
              <a:t>[</a:t>
            </a:r>
            <a:r>
              <a:rPr lang="en-US" altLang="ko-KR" dirty="0"/>
              <a:t>1] </a:t>
            </a:r>
            <a:r>
              <a:rPr lang="en-US" altLang="ko-KR" dirty="0" smtClean="0"/>
              <a:t>S1-171417</a:t>
            </a:r>
            <a:r>
              <a:rPr lang="en-US" altLang="ko-KR" dirty="0"/>
              <a:t>, “New WID on Enhancement of 3GPP support for V2X scenarios,” LG Electronics, </a:t>
            </a:r>
            <a:r>
              <a:rPr lang="en-US" altLang="ko-KR" dirty="0" smtClean="0"/>
              <a:t>Huawei.</a:t>
            </a:r>
          </a:p>
          <a:p>
            <a:pPr marL="0" indent="0">
              <a:buNone/>
            </a:pPr>
            <a:r>
              <a:rPr lang="en-US" altLang="ko-KR" dirty="0"/>
              <a:t>[2] RP-170238, “New SI proposal: Study on 3GPP V2X phase 3,” LG </a:t>
            </a:r>
            <a:r>
              <a:rPr lang="en-US" altLang="ko-KR" dirty="0" smtClean="0"/>
              <a:t>Electronics.</a:t>
            </a:r>
          </a:p>
          <a:p>
            <a:pPr marL="0" indent="0">
              <a:buNone/>
            </a:pPr>
            <a:r>
              <a:rPr lang="en-US" altLang="ko-KR" dirty="0"/>
              <a:t>[3] </a:t>
            </a:r>
            <a:r>
              <a:rPr lang="en-US" altLang="ko-KR" dirty="0" smtClean="0"/>
              <a:t>RP-170042, “</a:t>
            </a:r>
            <a:r>
              <a:rPr lang="en-US" altLang="ko-KR" dirty="0"/>
              <a:t>LS on eV2X Normative Requirements </a:t>
            </a:r>
            <a:r>
              <a:rPr lang="en-US" altLang="ko-KR" dirty="0" smtClean="0"/>
              <a:t>Completion,” SA1.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78C55F-1C30-42ED-8A20-F42AE446A9F1}" type="slidenum">
              <a:rPr lang="en-US" altLang="ko-KR" smtClean="0"/>
              <a:pPr/>
              <a:t>7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430971055"/>
      </p:ext>
    </p:extLst>
  </p:cSld>
  <p:clrMapOvr>
    <a:masterClrMapping/>
  </p:clrMapOvr>
</p:sld>
</file>

<file path=ppt/theme/theme1.xml><?xml version="1.0" encoding="utf-8"?>
<a:theme xmlns:a="http://schemas.openxmlformats.org/drawingml/2006/main" name="7_Office 테마">
  <a:themeElements>
    <a:clrScheme name="7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23767</TotalTime>
  <Words>681</Words>
  <Application>Microsoft Office PowerPoint</Application>
  <PresentationFormat>A4 용지(210x297mm)</PresentationFormat>
  <Paragraphs>114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7_Office 테마</vt:lpstr>
      <vt:lpstr>Motivation for new SI : Study on 3GPP V2X phase 3 </vt:lpstr>
      <vt:lpstr>Enhanced V2X services in SA1</vt:lpstr>
      <vt:lpstr>Enhanced V2X services in SA1</vt:lpstr>
      <vt:lpstr>Evolution of 3GPP V2X</vt:lpstr>
      <vt:lpstr>Study scope for 3GPP V2X phase 3</vt:lpstr>
      <vt:lpstr>Proposal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Youngwoo Yun</dc:creator>
  <cp:lastModifiedBy>Hanbyul Seo</cp:lastModifiedBy>
  <cp:revision>1502</cp:revision>
  <dcterms:created xsi:type="dcterms:W3CDTF">2007-12-14T06:10:03Z</dcterms:created>
  <dcterms:modified xsi:type="dcterms:W3CDTF">2017-02-28T01:52:39Z</dcterms:modified>
</cp:coreProperties>
</file>