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0"/>
  </p:notesMasterIdLst>
  <p:handoutMasterIdLst>
    <p:handoutMasterId r:id="rId11"/>
  </p:handoutMasterIdLst>
  <p:sldIdLst>
    <p:sldId id="566" r:id="rId5"/>
    <p:sldId id="562" r:id="rId6"/>
    <p:sldId id="563" r:id="rId7"/>
    <p:sldId id="564" r:id="rId8"/>
    <p:sldId id="565" r:id="rId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255" autoAdjust="0"/>
    <p:restoredTop sz="84114" autoAdjust="0"/>
  </p:normalViewPr>
  <p:slideViewPr>
    <p:cSldViewPr snapToGrid="0">
      <p:cViewPr varScale="1">
        <p:scale>
          <a:sx n="91" d="100"/>
          <a:sy n="91" d="100"/>
        </p:scale>
        <p:origin x="230" y="6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 Id="rId4"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2/27/2017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2/27/2017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1882634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4186877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E59A81-623E-4E98-8BEB-441AAA7116EB}" type="slidenum">
              <a:rPr lang="en-US" smtClean="0"/>
              <a:pPr/>
              <a:t>‹#›</a:t>
            </a:fld>
            <a:endParaRPr lang="en-US" dirty="0"/>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A665DD-9417-4EF9-A468-15B1C72A6DA0}" type="slidenum">
              <a:rPr lang="en-US" smtClean="0"/>
              <a:pPr/>
              <a:t>‹#›</a:t>
            </a:fld>
            <a:endParaRPr lang="en-US" dirty="0"/>
          </a:p>
        </p:txBody>
      </p:sp>
    </p:spTree>
    <p:extLst>
      <p:ext uri="{BB962C8B-B14F-4D97-AF65-F5344CB8AC3E}">
        <p14:creationId xmlns:p14="http://schemas.microsoft.com/office/powerpoint/2010/main" val="10005955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2"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2DB528-DE0C-48A7-BB4F-DC94F2E8D1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2" r:id="rId4"/>
    <p:sldLayoutId id="2147484478" r:id="rId5"/>
    <p:sldLayoutId id="2147484483" r:id="rId6"/>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2.bin"/><Relationship Id="rId10" Type="http://schemas.openxmlformats.org/officeDocument/2006/relationships/image" Target="../media/image5.emf"/><Relationship Id="rId4" Type="http://schemas.openxmlformats.org/officeDocument/2006/relationships/image" Target="../media/image2.emf"/><Relationship Id="rId9"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6346017" cy="1638300"/>
          </a:xfrm>
        </p:spPr>
        <p:txBody>
          <a:bodyPr>
            <a:normAutofit/>
          </a:bodyPr>
          <a:lstStyle/>
          <a:p>
            <a:r>
              <a:rPr lang="en-US" sz="4400" dirty="0" err="1" smtClean="0">
                <a:latin typeface="Arial" charset="0"/>
                <a:ea typeface="Arial" charset="0"/>
                <a:cs typeface="Arial" charset="0"/>
              </a:rPr>
              <a:t>eMBB</a:t>
            </a:r>
            <a:r>
              <a:rPr lang="en-US" sz="4400" dirty="0" smtClean="0">
                <a:latin typeface="Arial" charset="0"/>
                <a:ea typeface="Arial" charset="0"/>
                <a:cs typeface="Arial" charset="0"/>
              </a:rPr>
              <a:t> Enhancements </a:t>
            </a:r>
            <a:br>
              <a:rPr lang="en-US" sz="4400" dirty="0" smtClean="0">
                <a:latin typeface="Arial" charset="0"/>
                <a:ea typeface="Arial" charset="0"/>
                <a:cs typeface="Arial" charset="0"/>
              </a:rPr>
            </a:br>
            <a:r>
              <a:rPr lang="en-US" sz="4400" dirty="0" smtClean="0">
                <a:latin typeface="Arial" charset="0"/>
                <a:ea typeface="Arial" charset="0"/>
                <a:cs typeface="Arial" charset="0"/>
              </a:rPr>
              <a:t>for UE power savings</a:t>
            </a:r>
          </a:p>
        </p:txBody>
      </p:sp>
      <p:sp>
        <p:nvSpPr>
          <p:cNvPr id="4" name="Title 1"/>
          <p:cNvSpPr txBox="1">
            <a:spLocks/>
          </p:cNvSpPr>
          <p:nvPr/>
        </p:nvSpPr>
        <p:spPr bwMode="black">
          <a:xfrm>
            <a:off x="382588" y="549251"/>
            <a:ext cx="23027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latin typeface="Arial" charset="0"/>
                <a:ea typeface="Arial" charset="0"/>
                <a:cs typeface="Arial" charset="0"/>
              </a:rPr>
              <a:t>RP-170206</a:t>
            </a:r>
            <a:endParaRPr lang="en-US" sz="2000" dirty="0">
              <a:latin typeface="Arial" charset="0"/>
              <a:ea typeface="Arial" charset="0"/>
              <a:cs typeface="Arial" charset="0"/>
            </a:endParaRPr>
          </a:p>
        </p:txBody>
      </p:sp>
      <p:sp>
        <p:nvSpPr>
          <p:cNvPr id="5" name="Title 1"/>
          <p:cNvSpPr txBox="1">
            <a:spLocks/>
          </p:cNvSpPr>
          <p:nvPr/>
        </p:nvSpPr>
        <p:spPr bwMode="black">
          <a:xfrm>
            <a:off x="5416952" y="704567"/>
            <a:ext cx="310201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latin typeface="Arial" charset="0"/>
                <a:ea typeface="Arial" charset="0"/>
                <a:cs typeface="Arial" charset="0"/>
              </a:rPr>
              <a:t>3GPP RAN #75</a:t>
            </a:r>
          </a:p>
          <a:p>
            <a:pPr algn="r"/>
            <a:r>
              <a:rPr lang="en-US" sz="2000" dirty="0" smtClean="0">
                <a:latin typeface="Arial" charset="0"/>
                <a:ea typeface="Arial" charset="0"/>
                <a:cs typeface="Arial" charset="0"/>
              </a:rPr>
              <a:t>Dubrovnik, March 2017</a:t>
            </a:r>
            <a:endParaRPr lang="en-US" sz="2000" dirty="0">
              <a:latin typeface="Arial" charset="0"/>
              <a:ea typeface="Arial" charset="0"/>
              <a:cs typeface="Arial" charset="0"/>
            </a:endParaRP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smtClean="0">
                <a:latin typeface="Arial" charset="0"/>
                <a:ea typeface="Arial" charset="0"/>
                <a:cs typeface="Arial" charset="0"/>
              </a:rPr>
              <a:t>Qualcomm</a:t>
            </a:r>
            <a:endParaRPr lang="en-US" sz="2800" dirty="0">
              <a:latin typeface="Arial" charset="0"/>
              <a:ea typeface="Arial" charset="0"/>
              <a:cs typeface="Arial" charset="0"/>
            </a:endParaRPr>
          </a:p>
        </p:txBody>
      </p:sp>
    </p:spTree>
    <p:extLst>
      <p:ext uri="{BB962C8B-B14F-4D97-AF65-F5344CB8AC3E}">
        <p14:creationId xmlns:p14="http://schemas.microsoft.com/office/powerpoint/2010/main" val="307976380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100000"/>
              </a:lnSpc>
              <a:spcAft>
                <a:spcPts val="300"/>
              </a:spcAft>
            </a:pPr>
            <a:r>
              <a:rPr lang="en-US" altLang="en-US" sz="1800" dirty="0" smtClean="0">
                <a:latin typeface="Arial" charset="0"/>
                <a:ea typeface="Arial" charset="0"/>
                <a:cs typeface="Arial" charset="0"/>
              </a:rPr>
              <a:t>UE power consumption is one important KPI for today’s cellular industry</a:t>
            </a:r>
          </a:p>
          <a:p>
            <a:pPr lvl="1">
              <a:lnSpc>
                <a:spcPct val="100000"/>
              </a:lnSpc>
              <a:spcAft>
                <a:spcPts val="300"/>
              </a:spcAft>
            </a:pPr>
            <a:r>
              <a:rPr lang="en-US" altLang="en-US" sz="1400" dirty="0" smtClean="0">
                <a:latin typeface="Arial" charset="0"/>
                <a:ea typeface="Arial" charset="0"/>
                <a:cs typeface="Arial" charset="0"/>
              </a:rPr>
              <a:t>TR 36.913 defines KPIs for UE battery life and UE energy efficiency</a:t>
            </a:r>
          </a:p>
          <a:p>
            <a:pPr lvl="1">
              <a:lnSpc>
                <a:spcPct val="100000"/>
              </a:lnSpc>
              <a:spcAft>
                <a:spcPts val="300"/>
              </a:spcAft>
            </a:pPr>
            <a:r>
              <a:rPr lang="en-US" altLang="en-US" sz="1400" dirty="0" smtClean="0">
                <a:latin typeface="Arial" charset="0"/>
                <a:ea typeface="Arial" charset="0"/>
                <a:cs typeface="Arial" charset="0"/>
              </a:rPr>
              <a:t>While 3GPP (in general) and NR (specifically) are expanding into new verticals, the central use-case for this discussion is </a:t>
            </a:r>
            <a:r>
              <a:rPr lang="en-US" altLang="en-US" sz="1400" b="1" dirty="0" err="1" smtClean="0">
                <a:latin typeface="Arial" charset="0"/>
                <a:ea typeface="Arial" charset="0"/>
                <a:cs typeface="Arial" charset="0"/>
              </a:rPr>
              <a:t>eMBB</a:t>
            </a:r>
            <a:r>
              <a:rPr lang="en-US" altLang="en-US" sz="1400" dirty="0" smtClean="0">
                <a:latin typeface="Arial" charset="0"/>
                <a:ea typeface="Arial" charset="0"/>
                <a:cs typeface="Arial" charset="0"/>
              </a:rPr>
              <a:t> with smartphone/tablet/phablet form-factors where </a:t>
            </a:r>
            <a:r>
              <a:rPr lang="en-US" altLang="en-US" sz="1400" b="1" dirty="0" smtClean="0">
                <a:latin typeface="Arial" charset="0"/>
                <a:ea typeface="Arial" charset="0"/>
                <a:cs typeface="Arial" charset="0"/>
              </a:rPr>
              <a:t>power consumption </a:t>
            </a:r>
            <a:r>
              <a:rPr lang="en-US" altLang="en-US" sz="1400" dirty="0" smtClean="0">
                <a:latin typeface="Arial" charset="0"/>
                <a:ea typeface="Arial" charset="0"/>
                <a:cs typeface="Arial" charset="0"/>
              </a:rPr>
              <a:t>is of paramount importance</a:t>
            </a:r>
          </a:p>
          <a:p>
            <a:pPr>
              <a:lnSpc>
                <a:spcPct val="100000"/>
              </a:lnSpc>
              <a:spcAft>
                <a:spcPts val="300"/>
              </a:spcAft>
            </a:pPr>
            <a:r>
              <a:rPr lang="en-US" altLang="en-US" sz="1800" dirty="0" smtClean="0">
                <a:latin typeface="Arial" charset="0"/>
                <a:ea typeface="Arial" charset="0"/>
                <a:cs typeface="Arial" charset="0"/>
              </a:rPr>
              <a:t>During NR study phase:</a:t>
            </a:r>
          </a:p>
          <a:p>
            <a:pPr lvl="1">
              <a:lnSpc>
                <a:spcPct val="100000"/>
              </a:lnSpc>
              <a:spcAft>
                <a:spcPts val="300"/>
              </a:spcAft>
            </a:pPr>
            <a:r>
              <a:rPr lang="en-US" altLang="en-US" sz="1400" dirty="0" smtClean="0">
                <a:latin typeface="Arial" charset="0"/>
                <a:ea typeface="Arial" charset="0"/>
                <a:cs typeface="Arial" charset="0"/>
              </a:rPr>
              <a:t>RAN1 has discussed the importance of looking at UE power consumption in the context of UE Day of Usage (</a:t>
            </a:r>
            <a:r>
              <a:rPr lang="en-US" altLang="en-US" sz="1400" b="1" dirty="0" err="1" smtClean="0">
                <a:latin typeface="Arial" charset="0"/>
                <a:ea typeface="Arial" charset="0"/>
                <a:cs typeface="Arial" charset="0"/>
              </a:rPr>
              <a:t>DoU</a:t>
            </a:r>
            <a:r>
              <a:rPr lang="en-US" altLang="en-US" sz="1400" dirty="0" smtClean="0">
                <a:latin typeface="Arial" charset="0"/>
                <a:ea typeface="Arial" charset="0"/>
                <a:cs typeface="Arial" charset="0"/>
              </a:rPr>
              <a:t>) evaluation methodology</a:t>
            </a:r>
          </a:p>
          <a:p>
            <a:pPr lvl="2">
              <a:lnSpc>
                <a:spcPct val="100000"/>
              </a:lnSpc>
              <a:spcAft>
                <a:spcPts val="300"/>
              </a:spcAft>
            </a:pPr>
            <a:r>
              <a:rPr lang="en-US" altLang="en-US" sz="1200" dirty="0" smtClean="0">
                <a:latin typeface="Arial" charset="0"/>
                <a:ea typeface="Arial" charset="0"/>
                <a:cs typeface="Arial" charset="0"/>
              </a:rPr>
              <a:t>This is the relevant methodology for UE device manufacturers to gauge actual UE battery consumption and was never explicitly looked at in 3GPP</a:t>
            </a:r>
            <a:endParaRPr lang="en-US" altLang="en-US" sz="1200" dirty="0">
              <a:latin typeface="Arial" charset="0"/>
              <a:ea typeface="Arial" charset="0"/>
              <a:cs typeface="Arial" charset="0"/>
            </a:endParaRPr>
          </a:p>
          <a:p>
            <a:pPr lvl="1">
              <a:lnSpc>
                <a:spcPct val="100000"/>
              </a:lnSpc>
              <a:spcAft>
                <a:spcPts val="300"/>
              </a:spcAft>
            </a:pPr>
            <a:r>
              <a:rPr lang="en-US" altLang="en-US" sz="1400" dirty="0" smtClean="0">
                <a:latin typeface="Arial" charset="0"/>
                <a:ea typeface="Arial" charset="0"/>
                <a:cs typeface="Arial" charset="0"/>
              </a:rPr>
              <a:t>The following features have been identified all of them benefiting UE power consumption [some of them improving over LTE and enabling LTE-like power consumption with significant higher bandwidth and average throughput]</a:t>
            </a:r>
          </a:p>
          <a:p>
            <a:pPr lvl="2">
              <a:lnSpc>
                <a:spcPct val="100000"/>
              </a:lnSpc>
              <a:spcAft>
                <a:spcPts val="300"/>
              </a:spcAft>
            </a:pPr>
            <a:r>
              <a:rPr lang="en-US" altLang="en-US" sz="1200" dirty="0" smtClean="0">
                <a:latin typeface="Arial" charset="0"/>
                <a:ea typeface="Arial" charset="0"/>
                <a:cs typeface="Arial" charset="0"/>
              </a:rPr>
              <a:t>DRX procedure</a:t>
            </a:r>
          </a:p>
          <a:p>
            <a:pPr lvl="2">
              <a:lnSpc>
                <a:spcPct val="100000"/>
              </a:lnSpc>
              <a:spcAft>
                <a:spcPts val="300"/>
              </a:spcAft>
            </a:pPr>
            <a:r>
              <a:rPr lang="en-US" altLang="en-US" sz="1200" dirty="0" smtClean="0">
                <a:latin typeface="Arial" charset="0"/>
                <a:ea typeface="Arial" charset="0"/>
                <a:cs typeface="Arial" charset="0"/>
              </a:rPr>
              <a:t>Notion of control channel sub-band for L1/L2 control monitoring</a:t>
            </a:r>
            <a:endParaRPr lang="en-US" altLang="en-US" sz="1000" dirty="0" smtClean="0">
              <a:latin typeface="Arial" charset="0"/>
              <a:ea typeface="Arial" charset="0"/>
              <a:cs typeface="Arial" charset="0"/>
            </a:endParaRPr>
          </a:p>
          <a:p>
            <a:pPr lvl="2">
              <a:lnSpc>
                <a:spcPct val="100000"/>
              </a:lnSpc>
              <a:spcAft>
                <a:spcPts val="300"/>
              </a:spcAft>
            </a:pPr>
            <a:r>
              <a:rPr lang="en-US" altLang="en-US" sz="1200" dirty="0" smtClean="0">
                <a:latin typeface="Arial" charset="0"/>
                <a:ea typeface="Arial" charset="0"/>
                <a:cs typeface="Arial" charset="0"/>
              </a:rPr>
              <a:t>UL based mobility for RRC_CONNECTED</a:t>
            </a:r>
          </a:p>
          <a:p>
            <a:pPr lvl="2">
              <a:lnSpc>
                <a:spcPct val="100000"/>
              </a:lnSpc>
              <a:spcAft>
                <a:spcPts val="300"/>
              </a:spcAft>
            </a:pPr>
            <a:r>
              <a:rPr lang="en-US" altLang="en-US" sz="1200" dirty="0" smtClean="0">
                <a:latin typeface="Arial" charset="0"/>
                <a:ea typeface="Arial" charset="0"/>
                <a:cs typeface="Arial" charset="0"/>
              </a:rPr>
              <a:t>Agile bandwidth adaptation</a:t>
            </a:r>
          </a:p>
          <a:p>
            <a:pPr>
              <a:lnSpc>
                <a:spcPct val="100000"/>
              </a:lnSpc>
              <a:spcAft>
                <a:spcPts val="300"/>
              </a:spcAft>
            </a:pPr>
            <a:r>
              <a:rPr lang="en-US" altLang="en-US" sz="1800" dirty="0" smtClean="0">
                <a:latin typeface="Arial" charset="0"/>
                <a:ea typeface="Arial" charset="0"/>
                <a:cs typeface="Arial" charset="0"/>
              </a:rPr>
              <a:t>While all of the above items are important and key to enable competitive UE battery consumption for NR…</a:t>
            </a:r>
          </a:p>
          <a:p>
            <a:pPr lvl="1">
              <a:lnSpc>
                <a:spcPct val="100000"/>
              </a:lnSpc>
              <a:spcAft>
                <a:spcPts val="300"/>
              </a:spcAft>
            </a:pPr>
            <a:r>
              <a:rPr lang="en-US" altLang="en-US" sz="1400" b="1" dirty="0" smtClean="0">
                <a:latin typeface="Arial" charset="0"/>
                <a:ea typeface="Arial" charset="0"/>
                <a:cs typeface="Arial" charset="0"/>
              </a:rPr>
              <a:t>Continued studies </a:t>
            </a:r>
            <a:r>
              <a:rPr lang="en-US" altLang="en-US" sz="1400" dirty="0" smtClean="0">
                <a:latin typeface="Arial" charset="0"/>
                <a:ea typeface="Arial" charset="0"/>
                <a:cs typeface="Arial" charset="0"/>
              </a:rPr>
              <a:t>are desired to further increase NR UE battery life and energy </a:t>
            </a:r>
            <a:r>
              <a:rPr lang="en-US" altLang="en-US" sz="1400" dirty="0" smtClean="0">
                <a:latin typeface="Arial" charset="0"/>
                <a:ea typeface="Arial" charset="0"/>
                <a:cs typeface="Arial" charset="0"/>
              </a:rPr>
              <a:t>efficiency</a:t>
            </a:r>
            <a:endParaRPr lang="en-US" altLang="en-US" sz="1400" dirty="0" smtClean="0">
              <a:latin typeface="Arial" charset="0"/>
              <a:ea typeface="Arial" charset="0"/>
              <a:cs typeface="Arial" charset="0"/>
            </a:endParaRPr>
          </a:p>
        </p:txBody>
      </p:sp>
      <p:sp>
        <p:nvSpPr>
          <p:cNvPr id="3" name="Title 2"/>
          <p:cNvSpPr>
            <a:spLocks noGrp="1"/>
          </p:cNvSpPr>
          <p:nvPr>
            <p:ph type="title"/>
          </p:nvPr>
        </p:nvSpPr>
        <p:spPr/>
        <p:txBody>
          <a:bodyPr/>
          <a:lstStyle/>
          <a:p>
            <a:r>
              <a:rPr lang="en-US" sz="3200" dirty="0" smtClean="0">
                <a:latin typeface="Arial" charset="0"/>
                <a:ea typeface="Arial" charset="0"/>
                <a:cs typeface="Arial" charset="0"/>
              </a:rPr>
              <a:t>Background</a:t>
            </a:r>
            <a:endParaRPr lang="en-US" sz="3200" dirty="0">
              <a:latin typeface="Arial" charset="0"/>
              <a:ea typeface="Arial" charset="0"/>
              <a:cs typeface="Arial" charset="0"/>
            </a:endParaRPr>
          </a:p>
        </p:txBody>
      </p:sp>
      <p:sp>
        <p:nvSpPr>
          <p:cNvPr id="4" name="Text Placeholder 3"/>
          <p:cNvSpPr>
            <a:spLocks noGrp="1"/>
          </p:cNvSpPr>
          <p:nvPr>
            <p:ph type="body" idx="13"/>
          </p:nvPr>
        </p:nvSpPr>
        <p:spPr/>
        <p:txBody>
          <a:bodyPr/>
          <a:lstStyle/>
          <a:p>
            <a:r>
              <a:rPr lang="en-US" sz="2000" dirty="0" smtClean="0">
                <a:latin typeface="Arial" charset="0"/>
                <a:ea typeface="Arial" charset="0"/>
                <a:cs typeface="Arial" charset="0"/>
              </a:rPr>
              <a:t>UE power consumption and NR</a:t>
            </a:r>
            <a:endParaRPr lang="en-US" sz="2000" dirty="0">
              <a:latin typeface="Arial" charset="0"/>
              <a:ea typeface="Arial" charset="0"/>
              <a:cs typeface="Arial" charset="0"/>
            </a:endParaRPr>
          </a:p>
        </p:txBody>
      </p:sp>
      <p:sp>
        <p:nvSpPr>
          <p:cNvPr id="5" name="Slide Number Placeholder 4"/>
          <p:cNvSpPr>
            <a:spLocks noGrp="1"/>
          </p:cNvSpPr>
          <p:nvPr>
            <p:ph type="sldNum" sz="quarter" idx="4"/>
          </p:nvPr>
        </p:nvSpPr>
        <p:spPr/>
        <p:txBody>
          <a:bodyPr/>
          <a:lstStyle/>
          <a:p>
            <a:fld id="{E4A665DD-9417-4EF9-A468-15B1C72A6DA0}" type="slidenum">
              <a:rPr lang="en-US" smtClean="0"/>
              <a:pPr/>
              <a:t>2</a:t>
            </a:fld>
            <a:endParaRPr lang="en-US" dirty="0"/>
          </a:p>
        </p:txBody>
      </p:sp>
    </p:spTree>
    <p:extLst>
      <p:ext uri="{BB962C8B-B14F-4D97-AF65-F5344CB8AC3E}">
        <p14:creationId xmlns:p14="http://schemas.microsoft.com/office/powerpoint/2010/main" val="313230617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Given the importance of </a:t>
            </a:r>
            <a:r>
              <a:rPr lang="en-US" b="1" dirty="0" smtClean="0"/>
              <a:t>UE power consumption </a:t>
            </a:r>
            <a:r>
              <a:rPr lang="en-US" dirty="0" smtClean="0"/>
              <a:t>we propose</a:t>
            </a:r>
          </a:p>
          <a:p>
            <a:pPr lvl="1"/>
            <a:r>
              <a:rPr lang="en-US" dirty="0" smtClean="0"/>
              <a:t>Opening </a:t>
            </a:r>
            <a:r>
              <a:rPr lang="en-US" b="1" dirty="0" smtClean="0"/>
              <a:t>Study Item </a:t>
            </a:r>
            <a:r>
              <a:rPr lang="en-US" dirty="0" smtClean="0"/>
              <a:t>dedicated to </a:t>
            </a:r>
            <a:r>
              <a:rPr lang="en-US" b="1" dirty="0" smtClean="0"/>
              <a:t>power savings mechanisms in the context of </a:t>
            </a:r>
            <a:r>
              <a:rPr lang="en-US" b="1" dirty="0" err="1" smtClean="0"/>
              <a:t>eMBB</a:t>
            </a:r>
            <a:endParaRPr lang="en-US" b="1" dirty="0" smtClean="0"/>
          </a:p>
          <a:p>
            <a:r>
              <a:rPr lang="en-US" dirty="0" smtClean="0"/>
              <a:t>The study should identify and design power </a:t>
            </a:r>
            <a:r>
              <a:rPr lang="en-US" dirty="0"/>
              <a:t>saving </a:t>
            </a:r>
            <a:r>
              <a:rPr lang="en-US" dirty="0" smtClean="0"/>
              <a:t>solutions based on the </a:t>
            </a:r>
            <a:r>
              <a:rPr lang="en-US" dirty="0" err="1" smtClean="0"/>
              <a:t>DoU</a:t>
            </a:r>
            <a:r>
              <a:rPr lang="en-US" dirty="0" smtClean="0"/>
              <a:t> evaluation methodology for the following scenarios:</a:t>
            </a:r>
          </a:p>
          <a:p>
            <a:pPr lvl="1"/>
            <a:r>
              <a:rPr lang="en-US" dirty="0" smtClean="0"/>
              <a:t>INACTIVE state </a:t>
            </a:r>
          </a:p>
          <a:p>
            <a:pPr lvl="2"/>
            <a:r>
              <a:rPr lang="en-US" dirty="0" smtClean="0"/>
              <a:t>DRX (Paging)</a:t>
            </a:r>
          </a:p>
          <a:p>
            <a:pPr lvl="2"/>
            <a:r>
              <a:rPr lang="en-US" dirty="0" smtClean="0"/>
              <a:t>Measurements</a:t>
            </a:r>
            <a:endParaRPr lang="en-US" dirty="0"/>
          </a:p>
          <a:p>
            <a:pPr lvl="1"/>
            <a:r>
              <a:rPr lang="en-US" dirty="0" smtClean="0"/>
              <a:t>CONNECTED state </a:t>
            </a:r>
          </a:p>
          <a:p>
            <a:pPr lvl="2"/>
            <a:r>
              <a:rPr lang="en-US" dirty="0" smtClean="0"/>
              <a:t>DRX (C-DRX)</a:t>
            </a:r>
          </a:p>
          <a:p>
            <a:pPr lvl="2"/>
            <a:r>
              <a:rPr lang="en-US" dirty="0" smtClean="0"/>
              <a:t>PDCCH-only Rx</a:t>
            </a:r>
          </a:p>
          <a:p>
            <a:pPr lvl="2"/>
            <a:r>
              <a:rPr lang="en-US" dirty="0" smtClean="0"/>
              <a:t>Active data transfer </a:t>
            </a:r>
          </a:p>
          <a:p>
            <a:pPr lvl="2"/>
            <a:r>
              <a:rPr lang="en-US" dirty="0" smtClean="0"/>
              <a:t>Measurements</a:t>
            </a:r>
          </a:p>
        </p:txBody>
      </p:sp>
      <p:sp>
        <p:nvSpPr>
          <p:cNvPr id="2" name="Title 1"/>
          <p:cNvSpPr>
            <a:spLocks noGrp="1"/>
          </p:cNvSpPr>
          <p:nvPr>
            <p:ph type="title"/>
          </p:nvPr>
        </p:nvSpPr>
        <p:spPr/>
        <p:txBody>
          <a:bodyPr/>
          <a:lstStyle/>
          <a:p>
            <a:r>
              <a:rPr lang="en-US" dirty="0" smtClean="0"/>
              <a:t>Proposal</a:t>
            </a:r>
            <a:endParaRPr lang="en-US" dirty="0"/>
          </a:p>
        </p:txBody>
      </p:sp>
      <p:sp>
        <p:nvSpPr>
          <p:cNvPr id="4" name="Text Placeholder 3"/>
          <p:cNvSpPr>
            <a:spLocks noGrp="1"/>
          </p:cNvSpPr>
          <p:nvPr>
            <p:ph type="body" idx="13"/>
          </p:nvPr>
        </p:nvSpPr>
        <p:spPr/>
        <p:txBody>
          <a:bodyPr/>
          <a:lstStyle/>
          <a:p>
            <a:r>
              <a:rPr lang="en-US" dirty="0" smtClean="0"/>
              <a:t>Want improved NR UE power efficiency</a:t>
            </a:r>
            <a:endParaRPr lang="en-US" dirty="0"/>
          </a:p>
        </p:txBody>
      </p:sp>
      <p:sp>
        <p:nvSpPr>
          <p:cNvPr id="5" name="Slide Number Placeholder 4"/>
          <p:cNvSpPr>
            <a:spLocks noGrp="1"/>
          </p:cNvSpPr>
          <p:nvPr>
            <p:ph type="sldNum" sz="quarter" idx="4"/>
          </p:nvPr>
        </p:nvSpPr>
        <p:spPr/>
        <p:txBody>
          <a:bodyPr/>
          <a:lstStyle/>
          <a:p>
            <a:fld id="{E4A665DD-9417-4EF9-A468-15B1C72A6DA0}" type="slidenum">
              <a:rPr lang="en-US" smtClean="0"/>
              <a:pPr/>
              <a:t>3</a:t>
            </a:fld>
            <a:endParaRPr lang="en-US" dirty="0"/>
          </a:p>
        </p:txBody>
      </p:sp>
    </p:spTree>
    <p:extLst>
      <p:ext uri="{BB962C8B-B14F-4D97-AF65-F5344CB8AC3E}">
        <p14:creationId xmlns:p14="http://schemas.microsoft.com/office/powerpoint/2010/main" val="639597597"/>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UL-based mobility for RRC_INACTIVE</a:t>
            </a:r>
          </a:p>
          <a:p>
            <a:endParaRPr lang="en-US" dirty="0" smtClean="0"/>
          </a:p>
          <a:p>
            <a:endParaRPr lang="en-US" dirty="0"/>
          </a:p>
          <a:p>
            <a:endParaRPr lang="en-US" dirty="0" smtClean="0"/>
          </a:p>
          <a:p>
            <a:endParaRPr lang="en-US" dirty="0" smtClean="0"/>
          </a:p>
          <a:p>
            <a:r>
              <a:rPr lang="en-US" dirty="0" smtClean="0"/>
              <a:t>Low-processing power wake-up signal for DRX in Idle and CONNECTED states</a:t>
            </a:r>
          </a:p>
          <a:p>
            <a:endParaRPr lang="en-US" dirty="0" smtClean="0"/>
          </a:p>
          <a:p>
            <a:endParaRPr lang="en-US" dirty="0"/>
          </a:p>
          <a:p>
            <a:endParaRPr lang="en-US" dirty="0" smtClean="0"/>
          </a:p>
          <a:p>
            <a:r>
              <a:rPr lang="en-US" dirty="0" smtClean="0"/>
              <a:t>Enhancements to NR C-DRX procedure [still to be defined in Rel-15]</a:t>
            </a:r>
            <a:endParaRPr lang="en-US" dirty="0"/>
          </a:p>
        </p:txBody>
      </p:sp>
      <p:sp>
        <p:nvSpPr>
          <p:cNvPr id="2" name="Title 1"/>
          <p:cNvSpPr>
            <a:spLocks noGrp="1"/>
          </p:cNvSpPr>
          <p:nvPr>
            <p:ph type="title"/>
          </p:nvPr>
        </p:nvSpPr>
        <p:spPr/>
        <p:txBody>
          <a:bodyPr/>
          <a:lstStyle/>
          <a:p>
            <a:r>
              <a:rPr lang="en-US" dirty="0" smtClean="0"/>
              <a:t>Examples</a:t>
            </a:r>
            <a:endParaRPr lang="en-US" dirty="0"/>
          </a:p>
        </p:txBody>
      </p:sp>
      <p:sp>
        <p:nvSpPr>
          <p:cNvPr id="4" name="Text Placeholder 3"/>
          <p:cNvSpPr>
            <a:spLocks noGrp="1"/>
          </p:cNvSpPr>
          <p:nvPr>
            <p:ph type="body" idx="13"/>
          </p:nvPr>
        </p:nvSpPr>
        <p:spPr/>
        <p:txBody>
          <a:bodyPr/>
          <a:lstStyle/>
          <a:p>
            <a:r>
              <a:rPr lang="en-US" dirty="0" smtClean="0"/>
              <a:t>Non-binding and non-limiting</a:t>
            </a:r>
            <a:endParaRPr lang="en-US" dirty="0"/>
          </a:p>
        </p:txBody>
      </p:sp>
      <p:graphicFrame>
        <p:nvGraphicFramePr>
          <p:cNvPr id="6" name="Object 5"/>
          <p:cNvGraphicFramePr>
            <a:graphicFrameLocks noChangeAspect="1"/>
          </p:cNvGraphicFramePr>
          <p:nvPr>
            <p:extLst/>
          </p:nvPr>
        </p:nvGraphicFramePr>
        <p:xfrm>
          <a:off x="5774300" y="1819656"/>
          <a:ext cx="4594628" cy="2100810"/>
        </p:xfrm>
        <a:graphic>
          <a:graphicData uri="http://schemas.openxmlformats.org/presentationml/2006/ole">
            <mc:AlternateContent xmlns:mc="http://schemas.openxmlformats.org/markup-compatibility/2006">
              <mc:Choice xmlns:v="urn:schemas-microsoft-com:vml" Requires="v">
                <p:oleObj spid="_x0000_s1026" name="Visio" r:id="rId3" imgW="8559704" imgH="3916737" progId="Visio.Drawing.11">
                  <p:embed/>
                </p:oleObj>
              </mc:Choice>
              <mc:Fallback>
                <p:oleObj name="Visio" r:id="rId3" imgW="8559704" imgH="3916737" progId="Visio.Drawing.11">
                  <p:embed/>
                  <p:pic>
                    <p:nvPicPr>
                      <p:cNvPr id="0" name=""/>
                      <p:cNvPicPr>
                        <a:picLocks noChangeAspect="1" noChangeArrowheads="1"/>
                      </p:cNvPicPr>
                      <p:nvPr/>
                    </p:nvPicPr>
                    <p:blipFill>
                      <a:blip r:embed="rId4"/>
                      <a:srcRect/>
                      <a:stretch>
                        <a:fillRect/>
                      </a:stretch>
                    </p:blipFill>
                    <p:spPr bwMode="auto">
                      <a:xfrm>
                        <a:off x="5774300" y="1819656"/>
                        <a:ext cx="4594628" cy="2100810"/>
                      </a:xfrm>
                      <a:prstGeom prst="rect">
                        <a:avLst/>
                      </a:prstGeom>
                      <a:noFill/>
                      <a:extLst/>
                    </p:spPr>
                  </p:pic>
                </p:oleObj>
              </mc:Fallback>
            </mc:AlternateContent>
          </a:graphicData>
        </a:graphic>
      </p:graphicFrame>
      <p:graphicFrame>
        <p:nvGraphicFramePr>
          <p:cNvPr id="7" name="Object 6"/>
          <p:cNvGraphicFramePr>
            <a:graphicFrameLocks noChangeAspect="1"/>
          </p:cNvGraphicFramePr>
          <p:nvPr>
            <p:extLst/>
          </p:nvPr>
        </p:nvGraphicFramePr>
        <p:xfrm>
          <a:off x="8872989" y="4881845"/>
          <a:ext cx="3178969" cy="385762"/>
        </p:xfrm>
        <a:graphic>
          <a:graphicData uri="http://schemas.openxmlformats.org/presentationml/2006/ole">
            <mc:AlternateContent xmlns:mc="http://schemas.openxmlformats.org/markup-compatibility/2006">
              <mc:Choice xmlns:v="urn:schemas-microsoft-com:vml" Requires="v">
                <p:oleObj spid="_x0000_s1027" name="Visio" r:id="rId5" imgW="4235371" imgH="514428" progId="Visio.Drawing.11">
                  <p:embed/>
                </p:oleObj>
              </mc:Choice>
              <mc:Fallback>
                <p:oleObj name="Visio" r:id="rId5" imgW="4235371" imgH="514428"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72989" y="4881845"/>
                        <a:ext cx="3178969" cy="385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extLst/>
          </p:nvPr>
        </p:nvGraphicFramePr>
        <p:xfrm>
          <a:off x="4412699" y="4698464"/>
          <a:ext cx="4321969" cy="1207294"/>
        </p:xfrm>
        <a:graphic>
          <a:graphicData uri="http://schemas.openxmlformats.org/presentationml/2006/ole">
            <mc:AlternateContent xmlns:mc="http://schemas.openxmlformats.org/markup-compatibility/2006">
              <mc:Choice xmlns:v="urn:schemas-microsoft-com:vml" Requires="v">
                <p:oleObj spid="_x0000_s1028" name="Visio" r:id="rId7" imgW="5771336" imgH="1618522" progId="Visio.Drawing.11">
                  <p:embed/>
                </p:oleObj>
              </mc:Choice>
              <mc:Fallback>
                <p:oleObj name="Visio" r:id="rId7" imgW="5771336" imgH="1618522" progId="Visio.Drawing.11">
                  <p:embed/>
                  <p:pic>
                    <p:nvPicPr>
                      <p:cNvPr id="0" name=""/>
                      <p:cNvPicPr>
                        <a:picLocks noChangeAspect="1" noChangeArrowheads="1"/>
                      </p:cNvPicPr>
                      <p:nvPr/>
                    </p:nvPicPr>
                    <p:blipFill>
                      <a:blip r:embed="rId8"/>
                      <a:srcRect/>
                      <a:stretch>
                        <a:fillRect/>
                      </a:stretch>
                    </p:blipFill>
                    <p:spPr bwMode="auto">
                      <a:xfrm>
                        <a:off x="4412699" y="4698464"/>
                        <a:ext cx="4321969" cy="12072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nvPr>
        </p:nvGraphicFramePr>
        <p:xfrm>
          <a:off x="202441" y="4542517"/>
          <a:ext cx="4071937" cy="1064418"/>
        </p:xfrm>
        <a:graphic>
          <a:graphicData uri="http://schemas.openxmlformats.org/presentationml/2006/ole">
            <mc:AlternateContent xmlns:mc="http://schemas.openxmlformats.org/markup-compatibility/2006">
              <mc:Choice xmlns:v="urn:schemas-microsoft-com:vml" Requires="v">
                <p:oleObj spid="_x0000_s1029" name="Visio" r:id="rId9" imgW="5428574" imgH="1421741" progId="Visio.Drawing.11">
                  <p:embed/>
                </p:oleObj>
              </mc:Choice>
              <mc:Fallback>
                <p:oleObj name="Visio" r:id="rId9" imgW="5428574" imgH="142174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2441" y="4542517"/>
                        <a:ext cx="4071937" cy="10644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Slide Number Placeholder 4"/>
          <p:cNvSpPr>
            <a:spLocks noGrp="1"/>
          </p:cNvSpPr>
          <p:nvPr>
            <p:ph type="sldNum" sz="quarter" idx="4"/>
          </p:nvPr>
        </p:nvSpPr>
        <p:spPr/>
        <p:txBody>
          <a:bodyPr/>
          <a:lstStyle/>
          <a:p>
            <a:fld id="{E4A665DD-9417-4EF9-A468-15B1C72A6DA0}" type="slidenum">
              <a:rPr lang="en-US" smtClean="0"/>
              <a:pPr/>
              <a:t>4</a:t>
            </a:fld>
            <a:endParaRPr lang="en-US" dirty="0"/>
          </a:p>
        </p:txBody>
      </p:sp>
    </p:spTree>
    <p:extLst>
      <p:ext uri="{BB962C8B-B14F-4D97-AF65-F5344CB8AC3E}">
        <p14:creationId xmlns:p14="http://schemas.microsoft.com/office/powerpoint/2010/main" val="2999278749"/>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Propose to discuss offline among interested companies</a:t>
            </a:r>
          </a:p>
          <a:p>
            <a:endParaRPr lang="en-US" dirty="0"/>
          </a:p>
          <a:p>
            <a:r>
              <a:rPr lang="en-US" dirty="0"/>
              <a:t>Consider advanced power saving techniques for Rel-16 specification once Rel-15 NR </a:t>
            </a:r>
            <a:r>
              <a:rPr lang="en-US" dirty="0" err="1"/>
              <a:t>eMBB</a:t>
            </a:r>
            <a:r>
              <a:rPr lang="en-US" dirty="0"/>
              <a:t> specification has sufficiently progressed</a:t>
            </a:r>
            <a:endParaRPr lang="en-US" sz="1800" dirty="0"/>
          </a:p>
        </p:txBody>
      </p:sp>
      <p:sp>
        <p:nvSpPr>
          <p:cNvPr id="2" name="Title 1"/>
          <p:cNvSpPr>
            <a:spLocks noGrp="1"/>
          </p:cNvSpPr>
          <p:nvPr>
            <p:ph type="title"/>
          </p:nvPr>
        </p:nvSpPr>
        <p:spPr/>
        <p:txBody>
          <a:bodyPr/>
          <a:lstStyle/>
          <a:p>
            <a:r>
              <a:rPr lang="en-US" dirty="0" smtClean="0"/>
              <a:t>Conclusions</a:t>
            </a:r>
            <a:endParaRPr lang="en-US" dirty="0"/>
          </a:p>
        </p:txBody>
      </p:sp>
      <p:sp>
        <p:nvSpPr>
          <p:cNvPr id="4" name="Text Placeholder 3"/>
          <p:cNvSpPr>
            <a:spLocks noGrp="1"/>
          </p:cNvSpPr>
          <p:nvPr>
            <p:ph type="body" idx="13"/>
          </p:nvPr>
        </p:nvSpPr>
        <p:spPr/>
        <p:txBody>
          <a:bodyPr/>
          <a:lstStyle/>
          <a:p>
            <a:r>
              <a:rPr lang="en-US" dirty="0" smtClean="0"/>
              <a:t>Proposed next steps</a:t>
            </a:r>
            <a:endParaRPr lang="en-US" dirty="0"/>
          </a:p>
        </p:txBody>
      </p:sp>
      <p:sp>
        <p:nvSpPr>
          <p:cNvPr id="5" name="Slide Number Placeholder 4"/>
          <p:cNvSpPr>
            <a:spLocks noGrp="1"/>
          </p:cNvSpPr>
          <p:nvPr>
            <p:ph type="sldNum" sz="quarter" idx="4"/>
          </p:nvPr>
        </p:nvSpPr>
        <p:spPr/>
        <p:txBody>
          <a:bodyPr/>
          <a:lstStyle/>
          <a:p>
            <a:fld id="{E4A665DD-9417-4EF9-A468-15B1C72A6DA0}" type="slidenum">
              <a:rPr lang="en-US" smtClean="0"/>
              <a:pPr/>
              <a:t>5</a:t>
            </a:fld>
            <a:endParaRPr lang="en-US" dirty="0"/>
          </a:p>
        </p:txBody>
      </p:sp>
    </p:spTree>
    <p:extLst>
      <p:ext uri="{BB962C8B-B14F-4D97-AF65-F5344CB8AC3E}">
        <p14:creationId xmlns:p14="http://schemas.microsoft.com/office/powerpoint/2010/main" val="1905327324"/>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429C865D-052F-45FE-8367-56AAD7AEAA2C}">
  <ds:schemaRefs>
    <ds:schemaRef ds:uri="http://purl.org/dc/terms/"/>
    <ds:schemaRef ds:uri="b4b33aa9-2354-4d53-bed7-232b42d25ff3"/>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18491</TotalTime>
  <Words>356</Words>
  <Application>Microsoft Office PowerPoint</Application>
  <PresentationFormat>Widescreen</PresentationFormat>
  <Paragraphs>58</Paragraphs>
  <Slides>5</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2" baseType="lpstr">
      <vt:lpstr>Arial</vt:lpstr>
      <vt:lpstr>Qualcomm Office Bold</vt:lpstr>
      <vt:lpstr>Qualcomm Office Light</vt:lpstr>
      <vt:lpstr>Qualcomm Office Regular</vt:lpstr>
      <vt:lpstr>Qualcomm Regular</vt:lpstr>
      <vt:lpstr>QTI_Template_NDA_June2014</vt:lpstr>
      <vt:lpstr>Visio</vt:lpstr>
      <vt:lpstr>PowerPoint Presentation</vt:lpstr>
      <vt:lpstr>Background</vt:lpstr>
      <vt:lpstr>Proposal</vt:lpstr>
      <vt:lpstr>Examples</vt:lpstr>
      <vt:lpstr>Conclusions</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Juan Montojo</cp:lastModifiedBy>
  <cp:revision>544</cp:revision>
  <cp:lastPrinted>2017-02-25T22:08:40Z</cp:lastPrinted>
  <dcterms:created xsi:type="dcterms:W3CDTF">2014-07-09T00:20:26Z</dcterms:created>
  <dcterms:modified xsi:type="dcterms:W3CDTF">2017-02-28T02:32:40Z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-717908866</vt:i4>
  </property>
  <property fmtid="{D5CDD505-2E9C-101B-9397-08002B2CF9AE}" pid="6" name="_NewReviewCycle">
    <vt:lpwstr/>
  </property>
  <property fmtid="{D5CDD505-2E9C-101B-9397-08002B2CF9AE}" pid="7" name="_EmailSubject">
    <vt:lpwstr>MoM w Telecom Italia CTO</vt:lpwstr>
  </property>
  <property fmtid="{D5CDD505-2E9C-101B-9397-08002B2CF9AE}" pid="8" name="_AuthorEmail">
    <vt:lpwstr>fiaione@qti.qualcomm.com</vt:lpwstr>
  </property>
  <property fmtid="{D5CDD505-2E9C-101B-9397-08002B2CF9AE}" pid="9" name="_AuthorEmailDisplayName">
    <vt:lpwstr>Iaione, Fabio</vt:lpwstr>
  </property>
  <property fmtid="{D5CDD505-2E9C-101B-9397-08002B2CF9AE}" pid="10" name="_PreviousAdHocReviewCycleID">
    <vt:i4>-251852393</vt:i4>
  </property>
</Properties>
</file>