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6" r:id="rId1"/>
  </p:sldMasterIdLst>
  <p:notesMasterIdLst>
    <p:notesMasterId r:id="rId10"/>
  </p:notesMasterIdLst>
  <p:handoutMasterIdLst>
    <p:handoutMasterId r:id="rId11"/>
  </p:handoutMasterIdLst>
  <p:sldIdLst>
    <p:sldId id="259" r:id="rId2"/>
    <p:sldId id="267" r:id="rId3"/>
    <p:sldId id="266" r:id="rId4"/>
    <p:sldId id="262" r:id="rId5"/>
    <p:sldId id="265" r:id="rId6"/>
    <p:sldId id="261" r:id="rId7"/>
    <p:sldId id="263" r:id="rId8"/>
    <p:sldId id="264" r:id="rId9"/>
  </p:sldIdLst>
  <p:sldSz cx="12192000" cy="6858000"/>
  <p:notesSz cx="6884988" cy="10018713"/>
  <p:defaultTextStyle>
    <a:defPPr>
      <a:defRPr lang="en-GB"/>
    </a:defPPr>
    <a:lvl1pPr algn="l" rtl="0" fontAlgn="base">
      <a:spcBef>
        <a:spcPct val="50000"/>
      </a:spcBef>
      <a:spcAft>
        <a:spcPct val="0"/>
      </a:spcAft>
      <a:defRPr sz="2000" kern="1200">
        <a:solidFill>
          <a:schemeClr val="tx1"/>
        </a:solidFill>
        <a:latin typeface="Arial" charset="0"/>
        <a:ea typeface="+mn-ea"/>
        <a:cs typeface="+mn-cs"/>
      </a:defRPr>
    </a:lvl1pPr>
    <a:lvl2pPr marL="457200" algn="l" rtl="0" fontAlgn="base">
      <a:spcBef>
        <a:spcPct val="50000"/>
      </a:spcBef>
      <a:spcAft>
        <a:spcPct val="0"/>
      </a:spcAft>
      <a:defRPr sz="2000" kern="1200">
        <a:solidFill>
          <a:schemeClr val="tx1"/>
        </a:solidFill>
        <a:latin typeface="Arial" charset="0"/>
        <a:ea typeface="+mn-ea"/>
        <a:cs typeface="+mn-cs"/>
      </a:defRPr>
    </a:lvl2pPr>
    <a:lvl3pPr marL="914400" algn="l" rtl="0" fontAlgn="base">
      <a:spcBef>
        <a:spcPct val="50000"/>
      </a:spcBef>
      <a:spcAft>
        <a:spcPct val="0"/>
      </a:spcAft>
      <a:defRPr sz="2000" kern="1200">
        <a:solidFill>
          <a:schemeClr val="tx1"/>
        </a:solidFill>
        <a:latin typeface="Arial" charset="0"/>
        <a:ea typeface="+mn-ea"/>
        <a:cs typeface="+mn-cs"/>
      </a:defRPr>
    </a:lvl3pPr>
    <a:lvl4pPr marL="1371600" algn="l" rtl="0" fontAlgn="base">
      <a:spcBef>
        <a:spcPct val="50000"/>
      </a:spcBef>
      <a:spcAft>
        <a:spcPct val="0"/>
      </a:spcAft>
      <a:defRPr sz="2000" kern="1200">
        <a:solidFill>
          <a:schemeClr val="tx1"/>
        </a:solidFill>
        <a:latin typeface="Arial" charset="0"/>
        <a:ea typeface="+mn-ea"/>
        <a:cs typeface="+mn-cs"/>
      </a:defRPr>
    </a:lvl4pPr>
    <a:lvl5pPr marL="1828800" algn="l" rtl="0" fontAlgn="base">
      <a:spcBef>
        <a:spcPct val="5000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Default Section" id="{9386CF36-BFA9-4BB0-91B9-1B19D4CB6FFA}">
          <p14:sldIdLst>
            <p14:sldId id="259"/>
            <p14:sldId id="267"/>
            <p14:sldId id="266"/>
            <p14:sldId id="262"/>
            <p14:sldId id="265"/>
            <p14:sldId id="261"/>
            <p14:sldId id="263"/>
            <p14:sldId id="264"/>
          </p14:sldIdLst>
        </p14:section>
      </p14:sectionLst>
    </p:ext>
    <p:ext uri="{EFAFB233-063F-42B5-8137-9DF3F51BA10A}">
      <p15:sldGuideLst xmlns:p15="http://schemas.microsoft.com/office/powerpoint/2012/main">
        <p15:guide id="1" orient="horz" pos="1136" userDrawn="1">
          <p15:clr>
            <a:srgbClr val="A4A3A4"/>
          </p15:clr>
        </p15:guide>
        <p15:guide id="2" orient="horz" pos="4110" userDrawn="1">
          <p15:clr>
            <a:srgbClr val="A4A3A4"/>
          </p15:clr>
        </p15:guide>
        <p15:guide id="3" orient="horz" pos="151" userDrawn="1">
          <p15:clr>
            <a:srgbClr val="A4A3A4"/>
          </p15:clr>
        </p15:guide>
        <p15:guide id="4" orient="horz" pos="2449" userDrawn="1">
          <p15:clr>
            <a:srgbClr val="A4A3A4"/>
          </p15:clr>
        </p15:guide>
        <p15:guide id="5" orient="horz" pos="3566" userDrawn="1">
          <p15:clr>
            <a:srgbClr val="A4A3A4"/>
          </p15:clr>
        </p15:guide>
        <p15:guide id="6" orient="horz" pos="2545" userDrawn="1">
          <p15:clr>
            <a:srgbClr val="A4A3A4"/>
          </p15:clr>
        </p15:guide>
        <p15:guide id="7" orient="horz" pos="3845" userDrawn="1">
          <p15:clr>
            <a:srgbClr val="A4A3A4"/>
          </p15:clr>
        </p15:guide>
        <p15:guide id="8" pos="6625" userDrawn="1">
          <p15:clr>
            <a:srgbClr val="A4A3A4"/>
          </p15:clr>
        </p15:guide>
        <p15:guide id="9" pos="2588" userDrawn="1">
          <p15:clr>
            <a:srgbClr val="A4A3A4"/>
          </p15:clr>
        </p15:guide>
        <p15:guide id="10" pos="5091" userDrawn="1">
          <p15:clr>
            <a:srgbClr val="A4A3A4"/>
          </p15:clr>
        </p15:guide>
        <p15:guide id="11" pos="4969" userDrawn="1">
          <p15:clr>
            <a:srgbClr val="A4A3A4"/>
          </p15:clr>
        </p15:guide>
        <p15:guide id="12" pos="3779" userDrawn="1">
          <p15:clr>
            <a:srgbClr val="A4A3A4"/>
          </p15:clr>
        </p15:guide>
        <p15:guide id="13" pos="3901" userDrawn="1">
          <p15:clr>
            <a:srgbClr val="A4A3A4"/>
          </p15:clr>
        </p15:guide>
        <p15:guide id="14" pos="331" userDrawn="1">
          <p15:clr>
            <a:srgbClr val="A4A3A4"/>
          </p15:clr>
        </p15:guide>
        <p15:guide id="15" pos="2712" userDrawn="1">
          <p15:clr>
            <a:srgbClr val="A4A3A4"/>
          </p15:clr>
        </p15:guide>
        <p15:guide id="16" pos="3839" userDrawn="1">
          <p15:clr>
            <a:srgbClr val="A4A3A4"/>
          </p15:clr>
        </p15:guide>
        <p15:guide id="17" pos="3568" userDrawn="1">
          <p15:clr>
            <a:srgbClr val="A4A3A4"/>
          </p15:clr>
        </p15:guide>
        <p15:guide id="18" pos="4112" userDrawn="1">
          <p15:clr>
            <a:srgbClr val="A4A3A4"/>
          </p15:clr>
        </p15:guide>
        <p15:guide id="19" pos="7348" userDrawn="1">
          <p15:clr>
            <a:srgbClr val="A4A3A4"/>
          </p15:clr>
        </p15:guide>
      </p15:sldGuideLst>
    </p:ext>
    <p:ext uri="{2D200454-40CA-4A62-9FC3-DE9A4176ACB9}">
      <p15:notesGuideLst xmlns:p15="http://schemas.microsoft.com/office/powerpoint/2012/main">
        <p15:guide id="1" orient="horz" pos="3155">
          <p15:clr>
            <a:srgbClr val="A4A3A4"/>
          </p15:clr>
        </p15:guide>
        <p15:guide id="2" pos="216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FB7D3"/>
    <a:srgbClr val="8BC5FF"/>
    <a:srgbClr val="99CCFF"/>
    <a:srgbClr val="6A8FBF"/>
    <a:srgbClr val="00A9D4"/>
    <a:srgbClr val="007B78"/>
    <a:srgbClr val="89BA17"/>
    <a:srgbClr val="FABB00"/>
    <a:srgbClr val="F08A00"/>
    <a:srgbClr val="E3211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006" autoAdjust="0"/>
    <p:restoredTop sz="95319" autoAdjust="0"/>
  </p:normalViewPr>
  <p:slideViewPr>
    <p:cSldViewPr snapToGrid="0" snapToObjects="1">
      <p:cViewPr varScale="1">
        <p:scale>
          <a:sx n="52" d="100"/>
          <a:sy n="52" d="100"/>
        </p:scale>
        <p:origin x="130" y="706"/>
      </p:cViewPr>
      <p:guideLst>
        <p:guide orient="horz" pos="1136"/>
        <p:guide orient="horz" pos="4110"/>
        <p:guide orient="horz" pos="151"/>
        <p:guide orient="horz" pos="2449"/>
        <p:guide orient="horz" pos="3566"/>
        <p:guide orient="horz" pos="2545"/>
        <p:guide orient="horz" pos="3845"/>
        <p:guide pos="6625"/>
        <p:guide pos="2588"/>
        <p:guide pos="5091"/>
        <p:guide pos="4969"/>
        <p:guide pos="3779"/>
        <p:guide pos="3901"/>
        <p:guide pos="331"/>
        <p:guide pos="2712"/>
        <p:guide pos="3839"/>
        <p:guide pos="3568"/>
        <p:guide pos="4112"/>
        <p:guide pos="7348"/>
      </p:guideLst>
    </p:cSldViewPr>
  </p:slideViewPr>
  <p:notesTextViewPr>
    <p:cViewPr>
      <p:scale>
        <a:sx n="100" d="100"/>
        <a:sy n="100" d="100"/>
      </p:scale>
      <p:origin x="0" y="0"/>
    </p:cViewPr>
  </p:notesTextViewPr>
  <p:sorterViewPr>
    <p:cViewPr>
      <p:scale>
        <a:sx n="100" d="100"/>
        <a:sy n="100" d="100"/>
      </p:scale>
      <p:origin x="0" y="6528"/>
    </p:cViewPr>
  </p:sorterViewPr>
  <p:notesViewPr>
    <p:cSldViewPr snapToGrid="0" snapToObjects="1">
      <p:cViewPr varScale="1">
        <p:scale>
          <a:sx n="64" d="100"/>
          <a:sy n="64" d="100"/>
        </p:scale>
        <p:origin x="-3414" y="-126"/>
      </p:cViewPr>
      <p:guideLst>
        <p:guide orient="horz" pos="3155"/>
        <p:guide pos="216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bwMode="auto">
          <a:xfrm>
            <a:off x="0" y="0"/>
            <a:ext cx="2983495" cy="500936"/>
          </a:xfrm>
          <a:prstGeom prst="rect">
            <a:avLst/>
          </a:prstGeom>
          <a:noFill/>
          <a:ln w="9525">
            <a:noFill/>
            <a:miter lim="800000"/>
            <a:headEnd/>
            <a:tailEnd/>
          </a:ln>
          <a:effectLst/>
        </p:spPr>
        <p:txBody>
          <a:bodyPr vert="horz" wrap="square" lIns="96588" tIns="48294" rIns="96588" bIns="48294" numCol="1" anchor="t" anchorCtr="0" compatLnSpc="1">
            <a:prstTxWarp prst="textNoShape">
              <a:avLst/>
            </a:prstTxWarp>
          </a:bodyPr>
          <a:lstStyle>
            <a:lvl1pPr>
              <a:spcBef>
                <a:spcPct val="0"/>
              </a:spcBef>
              <a:defRPr sz="1300"/>
            </a:lvl1pPr>
          </a:lstStyle>
          <a:p>
            <a:r>
              <a:rPr lang="en-US" sz="1200"/>
              <a:t> </a:t>
            </a:r>
            <a:endParaRPr lang="en-US" sz="1200" dirty="0"/>
          </a:p>
        </p:txBody>
      </p:sp>
      <p:sp>
        <p:nvSpPr>
          <p:cNvPr id="79875" name="Rectangle 3"/>
          <p:cNvSpPr>
            <a:spLocks noGrp="1" noChangeArrowheads="1"/>
          </p:cNvSpPr>
          <p:nvPr>
            <p:ph type="dt" sz="quarter" idx="1"/>
          </p:nvPr>
        </p:nvSpPr>
        <p:spPr bwMode="auto">
          <a:xfrm>
            <a:off x="3899900" y="0"/>
            <a:ext cx="2983495" cy="500936"/>
          </a:xfrm>
          <a:prstGeom prst="rect">
            <a:avLst/>
          </a:prstGeom>
          <a:noFill/>
          <a:ln w="9525">
            <a:noFill/>
            <a:miter lim="800000"/>
            <a:headEnd/>
            <a:tailEnd/>
          </a:ln>
          <a:effectLst/>
        </p:spPr>
        <p:txBody>
          <a:bodyPr vert="horz" wrap="square" lIns="96588" tIns="48294" rIns="96588" bIns="48294" numCol="1" anchor="t" anchorCtr="0" compatLnSpc="1">
            <a:prstTxWarp prst="textNoShape">
              <a:avLst/>
            </a:prstTxWarp>
          </a:bodyPr>
          <a:lstStyle>
            <a:lvl1pPr algn="r">
              <a:spcBef>
                <a:spcPct val="0"/>
              </a:spcBef>
              <a:defRPr sz="1300"/>
            </a:lvl1pPr>
          </a:lstStyle>
          <a:p>
            <a:r>
              <a:rPr lang="en-US" sz="1200"/>
              <a:t>2016-11-28 </a:t>
            </a:r>
            <a:endParaRPr lang="en-US" sz="1200" dirty="0"/>
          </a:p>
        </p:txBody>
      </p:sp>
      <p:sp>
        <p:nvSpPr>
          <p:cNvPr id="79876" name="Rectangle 4"/>
          <p:cNvSpPr>
            <a:spLocks noGrp="1" noChangeArrowheads="1"/>
          </p:cNvSpPr>
          <p:nvPr>
            <p:ph type="ftr" sz="quarter" idx="2"/>
          </p:nvPr>
        </p:nvSpPr>
        <p:spPr bwMode="auto">
          <a:xfrm>
            <a:off x="0" y="9516038"/>
            <a:ext cx="2983495" cy="500936"/>
          </a:xfrm>
          <a:prstGeom prst="rect">
            <a:avLst/>
          </a:prstGeom>
          <a:noFill/>
          <a:ln w="9525">
            <a:noFill/>
            <a:miter lim="800000"/>
            <a:headEnd/>
            <a:tailEnd/>
          </a:ln>
          <a:effectLst/>
        </p:spPr>
        <p:txBody>
          <a:bodyPr vert="horz" wrap="square" lIns="96588" tIns="48294" rIns="96588" bIns="48294" numCol="1" anchor="b" anchorCtr="0" compatLnSpc="1">
            <a:prstTxWarp prst="textNoShape">
              <a:avLst/>
            </a:prstTxWarp>
          </a:bodyPr>
          <a:lstStyle>
            <a:lvl1pPr>
              <a:spcBef>
                <a:spcPct val="0"/>
              </a:spcBef>
              <a:defRPr sz="1300"/>
            </a:lvl1pPr>
          </a:lstStyle>
          <a:p>
            <a:r>
              <a:rPr lang="en-US" sz="1200"/>
              <a:t>© Ericsson AB 2016 </a:t>
            </a:r>
            <a:endParaRPr lang="en-US" sz="1200" dirty="0"/>
          </a:p>
        </p:txBody>
      </p:sp>
      <p:sp>
        <p:nvSpPr>
          <p:cNvPr id="79877" name="Rectangle 5"/>
          <p:cNvSpPr>
            <a:spLocks noGrp="1" noChangeArrowheads="1"/>
          </p:cNvSpPr>
          <p:nvPr>
            <p:ph type="sldNum" sz="quarter" idx="3"/>
          </p:nvPr>
        </p:nvSpPr>
        <p:spPr bwMode="auto">
          <a:xfrm>
            <a:off x="3899900" y="9516038"/>
            <a:ext cx="2983495" cy="500936"/>
          </a:xfrm>
          <a:prstGeom prst="rect">
            <a:avLst/>
          </a:prstGeom>
          <a:noFill/>
          <a:ln w="9525">
            <a:noFill/>
            <a:miter lim="800000"/>
            <a:headEnd/>
            <a:tailEnd/>
          </a:ln>
          <a:effectLst/>
        </p:spPr>
        <p:txBody>
          <a:bodyPr vert="horz" wrap="square" lIns="96588" tIns="48294" rIns="96588" bIns="48294" numCol="1" anchor="b" anchorCtr="0" compatLnSpc="1">
            <a:prstTxWarp prst="textNoShape">
              <a:avLst/>
            </a:prstTxWarp>
          </a:bodyPr>
          <a:lstStyle>
            <a:lvl1pPr algn="r">
              <a:spcBef>
                <a:spcPct val="0"/>
              </a:spcBef>
              <a:defRPr sz="1300"/>
            </a:lvl1pPr>
          </a:lstStyle>
          <a:p>
            <a:fld id="{4ECEF30E-552D-42ED-82CA-C73F83CA10A8}" type="slidenum">
              <a:rPr lang="en-US" sz="1200"/>
              <a:pPr/>
              <a:t>‹#›</a:t>
            </a:fld>
            <a:endParaRPr lang="en-US" sz="1200" dirty="0"/>
          </a:p>
        </p:txBody>
      </p:sp>
    </p:spTree>
    <p:extLst>
      <p:ext uri="{BB962C8B-B14F-4D97-AF65-F5344CB8AC3E}">
        <p14:creationId xmlns:p14="http://schemas.microsoft.com/office/powerpoint/2010/main" val="2985583238"/>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Date Placeholder 1"/>
          <p:cNvSpPr>
            <a:spLocks noGrp="1"/>
          </p:cNvSpPr>
          <p:nvPr>
            <p:ph type="dt" idx="1"/>
          </p:nvPr>
        </p:nvSpPr>
        <p:spPr>
          <a:xfrm>
            <a:off x="3900488" y="0"/>
            <a:ext cx="2982912" cy="501650"/>
          </a:xfrm>
          <a:prstGeom prst="rect">
            <a:avLst/>
          </a:prstGeom>
        </p:spPr>
        <p:txBody>
          <a:bodyPr vert="horz" lIns="91440" tIns="45720" rIns="91440" bIns="45720" rtlCol="0"/>
          <a:lstStyle>
            <a:lvl1pPr algn="r">
              <a:defRPr sz="1200"/>
            </a:lvl1pPr>
          </a:lstStyle>
          <a:p>
            <a:r>
              <a:rPr lang="en-US"/>
              <a:t>2016-11-28 </a:t>
            </a:r>
            <a:endParaRPr lang="en-US" dirty="0"/>
          </a:p>
        </p:txBody>
      </p:sp>
      <p:sp>
        <p:nvSpPr>
          <p:cNvPr id="3" name="Slide Number Placeholder 2"/>
          <p:cNvSpPr>
            <a:spLocks noGrp="1"/>
          </p:cNvSpPr>
          <p:nvPr>
            <p:ph type="sldNum" sz="quarter" idx="5"/>
          </p:nvPr>
        </p:nvSpPr>
        <p:spPr>
          <a:xfrm>
            <a:off x="3900488" y="9515475"/>
            <a:ext cx="2982912" cy="501650"/>
          </a:xfrm>
          <a:prstGeom prst="rect">
            <a:avLst/>
          </a:prstGeom>
        </p:spPr>
        <p:txBody>
          <a:bodyPr vert="horz" lIns="91440" tIns="45720" rIns="91440" bIns="45720" rtlCol="0" anchor="b"/>
          <a:lstStyle>
            <a:lvl1pPr algn="r">
              <a:defRPr sz="1200"/>
            </a:lvl1pPr>
          </a:lstStyle>
          <a:p>
            <a:fld id="{5852353D-F306-481A-B3D0-C36CE0BF9563}" type="slidenum">
              <a:rPr lang="en-US" smtClean="0"/>
              <a:pPr/>
              <a:t>‹#›</a:t>
            </a:fld>
            <a:endParaRPr lang="en-US" dirty="0"/>
          </a:p>
        </p:txBody>
      </p:sp>
      <p:sp>
        <p:nvSpPr>
          <p:cNvPr id="4" name="Header Placeholder 3"/>
          <p:cNvSpPr>
            <a:spLocks noGrp="1"/>
          </p:cNvSpPr>
          <p:nvPr>
            <p:ph type="hdr" sz="quarter"/>
          </p:nvPr>
        </p:nvSpPr>
        <p:spPr>
          <a:xfrm>
            <a:off x="0" y="0"/>
            <a:ext cx="2982913" cy="501650"/>
          </a:xfrm>
          <a:prstGeom prst="rect">
            <a:avLst/>
          </a:prstGeom>
        </p:spPr>
        <p:txBody>
          <a:bodyPr vert="horz" lIns="91440" tIns="45720" rIns="91440" bIns="45720" rtlCol="0"/>
          <a:lstStyle>
            <a:lvl1pPr algn="l">
              <a:defRPr sz="1200"/>
            </a:lvl1pPr>
          </a:lstStyle>
          <a:p>
            <a:r>
              <a:rPr lang="en-US"/>
              <a:t> </a:t>
            </a:r>
            <a:endParaRPr lang="en-US" dirty="0"/>
          </a:p>
        </p:txBody>
      </p:sp>
      <p:sp>
        <p:nvSpPr>
          <p:cNvPr id="5" name="Slide Image Placeholder 4"/>
          <p:cNvSpPr>
            <a:spLocks noGrp="1" noRot="1" noChangeAspect="1"/>
          </p:cNvSpPr>
          <p:nvPr>
            <p:ph type="sldImg" idx="2"/>
          </p:nvPr>
        </p:nvSpPr>
        <p:spPr>
          <a:xfrm>
            <a:off x="103188" y="750888"/>
            <a:ext cx="6678612" cy="3757612"/>
          </a:xfrm>
          <a:prstGeom prst="rect">
            <a:avLst/>
          </a:prstGeom>
          <a:noFill/>
          <a:ln w="12700">
            <a:solidFill>
              <a:prstClr val="black"/>
            </a:solidFill>
          </a:ln>
        </p:spPr>
        <p:txBody>
          <a:bodyPr vert="horz" lIns="91440" tIns="45720" rIns="91440" bIns="45720" rtlCol="0" anchor="ctr"/>
          <a:lstStyle/>
          <a:p>
            <a:endParaRPr lang="en-US"/>
          </a:p>
        </p:txBody>
      </p:sp>
      <p:sp>
        <p:nvSpPr>
          <p:cNvPr id="6" name="Footer Placeholder 5"/>
          <p:cNvSpPr>
            <a:spLocks noGrp="1"/>
          </p:cNvSpPr>
          <p:nvPr>
            <p:ph type="ftr" sz="quarter" idx="4"/>
          </p:nvPr>
        </p:nvSpPr>
        <p:spPr>
          <a:xfrm>
            <a:off x="0" y="9515475"/>
            <a:ext cx="2982913" cy="501650"/>
          </a:xfrm>
          <a:prstGeom prst="rect">
            <a:avLst/>
          </a:prstGeom>
        </p:spPr>
        <p:txBody>
          <a:bodyPr vert="horz" lIns="91440" tIns="45720" rIns="91440" bIns="45720" rtlCol="0" anchor="b"/>
          <a:lstStyle>
            <a:lvl1pPr algn="l">
              <a:defRPr sz="1200"/>
            </a:lvl1pPr>
          </a:lstStyle>
          <a:p>
            <a:r>
              <a:rPr lang="en-US"/>
              <a:t>© Ericsson AB 2016 </a:t>
            </a:r>
            <a:endParaRPr lang="en-US" dirty="0"/>
          </a:p>
        </p:txBody>
      </p:sp>
      <p:sp>
        <p:nvSpPr>
          <p:cNvPr id="7" name="Notes Placeholder 6"/>
          <p:cNvSpPr>
            <a:spLocks noGrp="1"/>
          </p:cNvSpPr>
          <p:nvPr>
            <p:ph type="body" sz="quarter" idx="3"/>
          </p:nvPr>
        </p:nvSpPr>
        <p:spPr>
          <a:xfrm>
            <a:off x="688975" y="4759325"/>
            <a:ext cx="5507038" cy="45085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08257339"/>
      </p:ext>
    </p:extLst>
  </p:cSld>
  <p:clrMap bg1="lt1" tx1="dk1" bg2="lt2" tx2="dk2" accent1="accent1" accent2="accent2" accent3="accent3" accent4="accent4" accent5="accent5" accent6="accent6" hlink="hlink" folHlink="folHlink"/>
  <p:hf/>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xfrm>
            <a:off x="103188" y="750888"/>
            <a:ext cx="6678612" cy="3757612"/>
          </a:xfrm>
          <a:prstGeom prst="rect">
            <a:avLst/>
          </a:prstGeom>
          <a:ln/>
        </p:spPr>
      </p:sp>
      <p:sp>
        <p:nvSpPr>
          <p:cNvPr id="80899" name="Rectangle 3"/>
          <p:cNvSpPr>
            <a:spLocks noGrp="1" noChangeArrowheads="1"/>
          </p:cNvSpPr>
          <p:nvPr>
            <p:ph type="body" idx="1"/>
          </p:nvPr>
        </p:nvSpPr>
        <p:spPr>
          <a:xfrm>
            <a:off x="688499" y="4758889"/>
            <a:ext cx="5507990" cy="4508421"/>
          </a:xfrm>
          <a:prstGeom prst="rect">
            <a:avLst/>
          </a:prstGeom>
        </p:spPr>
        <p:txBody>
          <a:bodyPr/>
          <a:lstStyle/>
          <a:p>
            <a:endParaRPr lang="en-US" dirty="0"/>
          </a:p>
        </p:txBody>
      </p:sp>
      <p:sp>
        <p:nvSpPr>
          <p:cNvPr id="5" name="Date Placeholder 4"/>
          <p:cNvSpPr>
            <a:spLocks noGrp="1"/>
          </p:cNvSpPr>
          <p:nvPr>
            <p:ph type="dt" idx="10"/>
          </p:nvPr>
        </p:nvSpPr>
        <p:spPr/>
        <p:txBody>
          <a:bodyPr/>
          <a:lstStyle/>
          <a:p>
            <a:r>
              <a:rPr lang="en-US"/>
              <a:t>2016-11-28 </a:t>
            </a:r>
          </a:p>
        </p:txBody>
      </p:sp>
      <p:sp>
        <p:nvSpPr>
          <p:cNvPr id="6" name="Footer Placeholder 5"/>
          <p:cNvSpPr>
            <a:spLocks noGrp="1"/>
          </p:cNvSpPr>
          <p:nvPr>
            <p:ph type="ftr" sz="quarter" idx="11"/>
          </p:nvPr>
        </p:nvSpPr>
        <p:spPr/>
        <p:txBody>
          <a:bodyPr/>
          <a:lstStyle/>
          <a:p>
            <a:r>
              <a:rPr lang="en-US"/>
              <a:t>© Ericsson AB 2016 </a:t>
            </a:r>
          </a:p>
        </p:txBody>
      </p:sp>
      <p:sp>
        <p:nvSpPr>
          <p:cNvPr id="8" name="Slide Number Placeholder 7"/>
          <p:cNvSpPr>
            <a:spLocks noGrp="1"/>
          </p:cNvSpPr>
          <p:nvPr>
            <p:ph type="sldNum" sz="quarter" idx="12"/>
          </p:nvPr>
        </p:nvSpPr>
        <p:spPr/>
        <p:txBody>
          <a:bodyPr/>
          <a:lstStyle/>
          <a:p>
            <a:fld id="{7831008B-6596-4B14-AFE6-3A7A37509C6F}" type="slidenum">
              <a:rPr lang="en-US" smtClean="0"/>
              <a:t>1</a:t>
            </a:fld>
            <a:endParaRPr lang="en-US"/>
          </a:p>
        </p:txBody>
      </p:sp>
      <p:sp>
        <p:nvSpPr>
          <p:cNvPr id="9" name="Header Placeholder 8"/>
          <p:cNvSpPr>
            <a:spLocks noGrp="1"/>
          </p:cNvSpPr>
          <p:nvPr>
            <p:ph type="hdr" sz="quarter" idx="13"/>
          </p:nvPr>
        </p:nvSpPr>
        <p:spPr/>
        <p:txBody>
          <a:bodyPr/>
          <a:lstStyle/>
          <a:p>
            <a:r>
              <a:rPr lang="en-US"/>
              <a:t> </a:t>
            </a:r>
          </a:p>
        </p:txBody>
      </p:sp>
    </p:spTree>
    <p:extLst>
      <p:ext uri="{BB962C8B-B14F-4D97-AF65-F5344CB8AC3E}">
        <p14:creationId xmlns:p14="http://schemas.microsoft.com/office/powerpoint/2010/main" val="37634767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188" y="750888"/>
            <a:ext cx="6678612" cy="3757612"/>
          </a:xfrm>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a:t>2016-11-28 </a:t>
            </a:r>
            <a:endParaRPr lang="en-US" dirty="0"/>
          </a:p>
        </p:txBody>
      </p:sp>
      <p:sp>
        <p:nvSpPr>
          <p:cNvPr id="5" name="Slide Number Placeholder 4"/>
          <p:cNvSpPr>
            <a:spLocks noGrp="1"/>
          </p:cNvSpPr>
          <p:nvPr>
            <p:ph type="sldNum" sz="quarter" idx="11"/>
          </p:nvPr>
        </p:nvSpPr>
        <p:spPr/>
        <p:txBody>
          <a:bodyPr/>
          <a:lstStyle/>
          <a:p>
            <a:fld id="{31AEAE2D-0CEC-4407-B733-DA93B87F734A}" type="slidenum">
              <a:rPr lang="en-US" smtClean="0"/>
              <a:t>2</a:t>
            </a:fld>
            <a:endParaRPr lang="en-US" dirty="0"/>
          </a:p>
        </p:txBody>
      </p:sp>
      <p:sp>
        <p:nvSpPr>
          <p:cNvPr id="6" name="Header Placeholder 5"/>
          <p:cNvSpPr>
            <a:spLocks noGrp="1"/>
          </p:cNvSpPr>
          <p:nvPr>
            <p:ph type="hdr" sz="quarter" idx="12"/>
          </p:nvPr>
        </p:nvSpPr>
        <p:spPr/>
        <p:txBody>
          <a:bodyPr/>
          <a:lstStyle/>
          <a:p>
            <a:r>
              <a:rPr lang="en-US"/>
              <a:t> </a:t>
            </a:r>
            <a:endParaRPr lang="en-US" dirty="0"/>
          </a:p>
        </p:txBody>
      </p:sp>
      <p:sp>
        <p:nvSpPr>
          <p:cNvPr id="7" name="Footer Placeholder 6"/>
          <p:cNvSpPr>
            <a:spLocks noGrp="1"/>
          </p:cNvSpPr>
          <p:nvPr>
            <p:ph type="ftr" sz="quarter" idx="13"/>
          </p:nvPr>
        </p:nvSpPr>
        <p:spPr/>
        <p:txBody>
          <a:bodyPr/>
          <a:lstStyle/>
          <a:p>
            <a:r>
              <a:rPr lang="en-US"/>
              <a:t>© Ericsson AB 2016 </a:t>
            </a:r>
            <a:endParaRPr lang="en-US" dirty="0"/>
          </a:p>
        </p:txBody>
      </p:sp>
    </p:spTree>
    <p:extLst>
      <p:ext uri="{BB962C8B-B14F-4D97-AF65-F5344CB8AC3E}">
        <p14:creationId xmlns:p14="http://schemas.microsoft.com/office/powerpoint/2010/main" val="41585366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188" y="750888"/>
            <a:ext cx="6678612" cy="3757612"/>
          </a:xfrm>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a:t>2016-11-28 </a:t>
            </a:r>
            <a:endParaRPr lang="en-US" dirty="0"/>
          </a:p>
        </p:txBody>
      </p:sp>
      <p:sp>
        <p:nvSpPr>
          <p:cNvPr id="5" name="Slide Number Placeholder 4"/>
          <p:cNvSpPr>
            <a:spLocks noGrp="1"/>
          </p:cNvSpPr>
          <p:nvPr>
            <p:ph type="sldNum" sz="quarter" idx="11"/>
          </p:nvPr>
        </p:nvSpPr>
        <p:spPr/>
        <p:txBody>
          <a:bodyPr/>
          <a:lstStyle/>
          <a:p>
            <a:fld id="{31AEAE2D-0CEC-4407-B733-DA93B87F734A}" type="slidenum">
              <a:rPr lang="en-US" smtClean="0"/>
              <a:t>3</a:t>
            </a:fld>
            <a:endParaRPr lang="en-US" dirty="0"/>
          </a:p>
        </p:txBody>
      </p:sp>
      <p:sp>
        <p:nvSpPr>
          <p:cNvPr id="6" name="Header Placeholder 5"/>
          <p:cNvSpPr>
            <a:spLocks noGrp="1"/>
          </p:cNvSpPr>
          <p:nvPr>
            <p:ph type="hdr" sz="quarter" idx="12"/>
          </p:nvPr>
        </p:nvSpPr>
        <p:spPr/>
        <p:txBody>
          <a:bodyPr/>
          <a:lstStyle/>
          <a:p>
            <a:r>
              <a:rPr lang="en-US"/>
              <a:t> </a:t>
            </a:r>
            <a:endParaRPr lang="en-US" dirty="0"/>
          </a:p>
        </p:txBody>
      </p:sp>
      <p:sp>
        <p:nvSpPr>
          <p:cNvPr id="7" name="Footer Placeholder 6"/>
          <p:cNvSpPr>
            <a:spLocks noGrp="1"/>
          </p:cNvSpPr>
          <p:nvPr>
            <p:ph type="ftr" sz="quarter" idx="13"/>
          </p:nvPr>
        </p:nvSpPr>
        <p:spPr/>
        <p:txBody>
          <a:bodyPr/>
          <a:lstStyle/>
          <a:p>
            <a:r>
              <a:rPr lang="en-US"/>
              <a:t>© Ericsson AB 2016 </a:t>
            </a:r>
            <a:endParaRPr lang="en-US" dirty="0"/>
          </a:p>
        </p:txBody>
      </p:sp>
    </p:spTree>
    <p:extLst>
      <p:ext uri="{BB962C8B-B14F-4D97-AF65-F5344CB8AC3E}">
        <p14:creationId xmlns:p14="http://schemas.microsoft.com/office/powerpoint/2010/main" val="24370443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4210" name="Rectangle 3"/>
          <p:cNvSpPr>
            <a:spLocks noGrp="1" noChangeArrowheads="1"/>
          </p:cNvSpPr>
          <p:nvPr>
            <p:ph type="dt"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marL="215900" indent="-214313">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9pPr>
          </a:lstStyle>
          <a:p>
            <a:pPr>
              <a:spcBef>
                <a:spcPts val="750"/>
              </a:spcBef>
              <a:buClrTx/>
              <a:buSzPct val="45000"/>
              <a:buFontTx/>
              <a:buNone/>
            </a:pPr>
            <a:r>
              <a:rPr lang="en-US" altLang="sv-SE"/>
              <a:t>2016-03-23 </a:t>
            </a:r>
          </a:p>
        </p:txBody>
      </p:sp>
      <p:sp>
        <p:nvSpPr>
          <p:cNvPr id="94211" name="Rectangle 4"/>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marL="215900" indent="-214313">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9pPr>
          </a:lstStyle>
          <a:p>
            <a:pPr>
              <a:spcBef>
                <a:spcPts val="750"/>
              </a:spcBef>
              <a:buClrTx/>
              <a:buSzPct val="45000"/>
              <a:buFontTx/>
              <a:buNone/>
            </a:pPr>
            <a:fld id="{62B1B6F9-8ACD-4C11-9B5B-D22486CF4AD8}" type="slidenum">
              <a:rPr lang="en-US" altLang="sv-SE">
                <a:cs typeface="DejaVu Sans" charset="0"/>
              </a:rPr>
              <a:pPr>
                <a:spcBef>
                  <a:spcPts val="750"/>
                </a:spcBef>
                <a:buClrTx/>
                <a:buSzPct val="45000"/>
                <a:buFontTx/>
                <a:buNone/>
              </a:pPr>
              <a:t>5</a:t>
            </a:fld>
            <a:endParaRPr lang="en-US" altLang="sv-SE">
              <a:cs typeface="DejaVu Sans" charset="0"/>
            </a:endParaRPr>
          </a:p>
        </p:txBody>
      </p:sp>
      <p:sp>
        <p:nvSpPr>
          <p:cNvPr id="94212" name="Rectangle 5"/>
          <p:cNvSpPr>
            <a:spLocks noGrp="1" noChangeArrowheads="1"/>
          </p:cNvSpPr>
          <p:nvPr>
            <p:ph type="hdr"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marL="215900" indent="-214313">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9pPr>
          </a:lstStyle>
          <a:p>
            <a:pPr>
              <a:spcBef>
                <a:spcPts val="750"/>
              </a:spcBef>
              <a:buClrTx/>
              <a:buSzPct val="45000"/>
              <a:buFontTx/>
              <a:buNone/>
            </a:pPr>
            <a:r>
              <a:rPr lang="en-US" altLang="sv-SE"/>
              <a:t>Concept and status report for M2M: Narrowband LTE </a:t>
            </a:r>
          </a:p>
        </p:txBody>
      </p:sp>
      <p:sp>
        <p:nvSpPr>
          <p:cNvPr id="94213" name="Rectangle 7"/>
          <p:cNvSpPr>
            <a:spLocks noGrp="1" noChangeArrowheads="1"/>
          </p:cNvSpPr>
          <p:nvPr>
            <p:ph type="ftr"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marL="215900" indent="-214313">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9pPr>
          </a:lstStyle>
          <a:p>
            <a:pPr>
              <a:spcBef>
                <a:spcPts val="750"/>
              </a:spcBef>
              <a:buClrTx/>
              <a:buSzPct val="45000"/>
              <a:buFontTx/>
              <a:buNone/>
            </a:pPr>
            <a:r>
              <a:rPr lang="en-US" altLang="sv-SE"/>
              <a:t> </a:t>
            </a:r>
          </a:p>
        </p:txBody>
      </p:sp>
      <p:sp>
        <p:nvSpPr>
          <p:cNvPr id="94214" name="Text Box 1"/>
          <p:cNvSpPr txBox="1">
            <a:spLocks noChangeArrowheads="1"/>
          </p:cNvSpPr>
          <p:nvPr/>
        </p:nvSpPr>
        <p:spPr bwMode="auto">
          <a:xfrm>
            <a:off x="3900488" y="0"/>
            <a:ext cx="2981325" cy="5000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marL="215900" indent="-214313">
              <a:spcBef>
                <a:spcPct val="30000"/>
              </a:spcBef>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9pPr>
          </a:lstStyle>
          <a:p>
            <a:pPr algn="r" eaLnBrk="1" hangingPunct="1">
              <a:spcBef>
                <a:spcPts val="750"/>
              </a:spcBef>
              <a:buClrTx/>
              <a:buSzPct val="45000"/>
              <a:buFontTx/>
              <a:buNone/>
            </a:pPr>
            <a:r>
              <a:rPr lang="en-US" altLang="sv-SE">
                <a:cs typeface="DejaVu Sans" charset="0"/>
              </a:rPr>
              <a:t>2016-03-23 </a:t>
            </a:r>
          </a:p>
        </p:txBody>
      </p:sp>
      <p:sp>
        <p:nvSpPr>
          <p:cNvPr id="94215" name="Text Box 2"/>
          <p:cNvSpPr txBox="1">
            <a:spLocks noChangeArrowheads="1"/>
          </p:cNvSpPr>
          <p:nvPr/>
        </p:nvSpPr>
        <p:spPr bwMode="auto">
          <a:xfrm>
            <a:off x="3900488" y="9515475"/>
            <a:ext cx="2981325" cy="5000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marL="215900" indent="-214313">
              <a:spcBef>
                <a:spcPct val="30000"/>
              </a:spcBef>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9pPr>
          </a:lstStyle>
          <a:p>
            <a:pPr algn="r" eaLnBrk="1" hangingPunct="1">
              <a:spcBef>
                <a:spcPts val="750"/>
              </a:spcBef>
              <a:buClrTx/>
              <a:buSzPct val="45000"/>
              <a:buFontTx/>
              <a:buNone/>
            </a:pPr>
            <a:fld id="{D0C4980E-4EE3-4331-9850-10B0AD382AD3}" type="slidenum">
              <a:rPr lang="en-US" altLang="sv-SE">
                <a:cs typeface="DejaVu Sans" charset="0"/>
              </a:rPr>
              <a:pPr algn="r" eaLnBrk="1" hangingPunct="1">
                <a:spcBef>
                  <a:spcPts val="750"/>
                </a:spcBef>
                <a:buClrTx/>
                <a:buSzPct val="45000"/>
                <a:buFontTx/>
                <a:buNone/>
              </a:pPr>
              <a:t>5</a:t>
            </a:fld>
            <a:endParaRPr lang="en-US" altLang="sv-SE">
              <a:cs typeface="DejaVu Sans" charset="0"/>
            </a:endParaRPr>
          </a:p>
        </p:txBody>
      </p:sp>
      <p:sp>
        <p:nvSpPr>
          <p:cNvPr id="94216" name="Text Box 3"/>
          <p:cNvSpPr txBox="1">
            <a:spLocks noChangeArrowheads="1"/>
          </p:cNvSpPr>
          <p:nvPr/>
        </p:nvSpPr>
        <p:spPr bwMode="auto">
          <a:xfrm>
            <a:off x="0" y="0"/>
            <a:ext cx="2981325" cy="5000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marL="215900" indent="-214313">
              <a:spcBef>
                <a:spcPct val="30000"/>
              </a:spcBef>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9pPr>
          </a:lstStyle>
          <a:p>
            <a:pPr eaLnBrk="1" hangingPunct="1">
              <a:spcBef>
                <a:spcPts val="750"/>
              </a:spcBef>
              <a:buClrTx/>
              <a:buSzPct val="45000"/>
              <a:buFontTx/>
              <a:buNone/>
            </a:pPr>
            <a:r>
              <a:rPr lang="en-US" altLang="sv-SE">
                <a:cs typeface="DejaVu Sans" charset="0"/>
              </a:rPr>
              <a:t>Concept and status report for M2M: Narrowband LTE </a:t>
            </a:r>
          </a:p>
        </p:txBody>
      </p:sp>
      <p:sp>
        <p:nvSpPr>
          <p:cNvPr id="94217" name="Text Box 4"/>
          <p:cNvSpPr txBox="1">
            <a:spLocks noChangeArrowheads="1"/>
          </p:cNvSpPr>
          <p:nvPr/>
        </p:nvSpPr>
        <p:spPr bwMode="auto">
          <a:xfrm>
            <a:off x="0" y="9515475"/>
            <a:ext cx="2981325" cy="5000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marL="215900" indent="-214313">
              <a:spcBef>
                <a:spcPct val="30000"/>
              </a:spcBef>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sz="1200">
                <a:solidFill>
                  <a:srgbClr val="000000"/>
                </a:solidFill>
                <a:latin typeface="Times New Roman" panose="02020603050405020304" pitchFamily="18" charset="0"/>
              </a:defRPr>
            </a:lvl9pPr>
          </a:lstStyle>
          <a:p>
            <a:pPr eaLnBrk="1" hangingPunct="1">
              <a:spcBef>
                <a:spcPts val="750"/>
              </a:spcBef>
              <a:buClrTx/>
              <a:buSzPct val="45000"/>
              <a:buFontTx/>
              <a:buNone/>
            </a:pPr>
            <a:r>
              <a:rPr lang="en-US" altLang="sv-SE">
                <a:cs typeface="DejaVu Sans" charset="0"/>
              </a:rPr>
              <a:t> </a:t>
            </a:r>
          </a:p>
        </p:txBody>
      </p:sp>
      <p:sp>
        <p:nvSpPr>
          <p:cNvPr id="94218" name="Rectangle 5"/>
          <p:cNvSpPr>
            <a:spLocks noGrp="1" noRot="1" noChangeAspect="1" noChangeArrowheads="1" noTextEdit="1"/>
          </p:cNvSpPr>
          <p:nvPr>
            <p:ph type="sldImg"/>
          </p:nvPr>
        </p:nvSpPr>
        <p:spPr>
          <a:xfrm>
            <a:off x="103188" y="750888"/>
            <a:ext cx="6678612" cy="3757612"/>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4219" name="Text Box 6"/>
          <p:cNvSpPr txBox="1">
            <a:spLocks noChangeArrowheads="1"/>
          </p:cNvSpPr>
          <p:nvPr/>
        </p:nvSpPr>
        <p:spPr bwMode="auto">
          <a:xfrm>
            <a:off x="688975" y="4759325"/>
            <a:ext cx="5507038" cy="4508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9pPr>
          </a:lstStyle>
          <a:p>
            <a:pPr eaLnBrk="1" hangingPunct="1">
              <a:spcBef>
                <a:spcPts val="450"/>
              </a:spcBef>
              <a:buClrTx/>
              <a:buFontTx/>
              <a:buNone/>
            </a:pPr>
            <a:r>
              <a:rPr lang="en-US" altLang="sv-SE" dirty="0">
                <a:latin typeface="Arial" panose="020B0604020202020204" pitchFamily="34" charset="0"/>
                <a:cs typeface="Droid Sans Fallback" charset="0"/>
              </a:rPr>
              <a:t>No single technology can cover all IoT use cases, in addition to the three technologies just mentioned.</a:t>
            </a:r>
          </a:p>
          <a:p>
            <a:pPr eaLnBrk="1" hangingPunct="1">
              <a:spcBef>
                <a:spcPts val="450"/>
              </a:spcBef>
              <a:buClrTx/>
              <a:buFontTx/>
              <a:buNone/>
            </a:pPr>
            <a:r>
              <a:rPr lang="en-US" altLang="sv-SE" dirty="0">
                <a:latin typeface="Arial" panose="020B0604020202020204" pitchFamily="34" charset="0"/>
                <a:cs typeface="Droid Sans Fallback" charset="0"/>
              </a:rPr>
              <a:t>We are also seeing a large interest in LTE Cat-1. Cat-1 was standardized in release 8 and was intended to be the least complex LTE chipset category. Therefore it has been shown to be a good starting point for IoT applications in LTE networks and a gap filler for some IoT use cases, but a complement for other use cases with more higher expectations on performance. It has data rates at 10 </a:t>
            </a:r>
            <a:r>
              <a:rPr lang="en-US" altLang="sv-SE" dirty="0" err="1">
                <a:latin typeface="Arial" panose="020B0604020202020204" pitchFamily="34" charset="0"/>
                <a:cs typeface="Droid Sans Fallback" charset="0"/>
              </a:rPr>
              <a:t>Mbps</a:t>
            </a:r>
            <a:r>
              <a:rPr lang="en-US" altLang="sv-SE" dirty="0">
                <a:latin typeface="Arial" panose="020B0604020202020204" pitchFamily="34" charset="0"/>
                <a:cs typeface="Droid Sans Fallback" charset="0"/>
              </a:rPr>
              <a:t> in the downlink. Power saving mode (PSM) is applicable to all 3GPP based technologies and together with extended </a:t>
            </a:r>
            <a:r>
              <a:rPr lang="en-US" altLang="sv-SE" dirty="0" err="1">
                <a:latin typeface="Arial" panose="020B0604020202020204" pitchFamily="34" charset="0"/>
                <a:cs typeface="Droid Sans Fallback" charset="0"/>
              </a:rPr>
              <a:t>discountinous</a:t>
            </a:r>
            <a:r>
              <a:rPr lang="en-US" altLang="sv-SE" dirty="0">
                <a:latin typeface="Arial" panose="020B0604020202020204" pitchFamily="34" charset="0"/>
                <a:cs typeface="Droid Sans Fallback" charset="0"/>
              </a:rPr>
              <a:t> reception (</a:t>
            </a:r>
            <a:r>
              <a:rPr lang="en-US" altLang="sv-SE" dirty="0" err="1">
                <a:latin typeface="Arial" panose="020B0604020202020204" pitchFamily="34" charset="0"/>
                <a:cs typeface="Droid Sans Fallback" charset="0"/>
              </a:rPr>
              <a:t>eDRX</a:t>
            </a:r>
            <a:r>
              <a:rPr lang="en-US" altLang="sv-SE" dirty="0">
                <a:latin typeface="Arial" panose="020B0604020202020204" pitchFamily="34" charset="0"/>
                <a:cs typeface="Droid Sans Fallback" charset="0"/>
              </a:rPr>
              <a:t>) it helps to reach 10 years battery life time for diverse use cases.</a:t>
            </a:r>
          </a:p>
          <a:p>
            <a:pPr eaLnBrk="1" hangingPunct="1">
              <a:spcBef>
                <a:spcPts val="450"/>
              </a:spcBef>
              <a:buClrTx/>
              <a:buFontTx/>
              <a:buNone/>
            </a:pPr>
            <a:endParaRPr lang="en-US" altLang="sv-SE" dirty="0">
              <a:latin typeface="Arial" panose="020B0604020202020204" pitchFamily="34" charset="0"/>
              <a:cs typeface="Droid Sans Fallback" charset="0"/>
            </a:endParaRPr>
          </a:p>
          <a:p>
            <a:pPr eaLnBrk="1" hangingPunct="1">
              <a:spcBef>
                <a:spcPts val="450"/>
              </a:spcBef>
              <a:buClrTx/>
              <a:buFontTx/>
              <a:buNone/>
            </a:pPr>
            <a:r>
              <a:rPr lang="en-US" altLang="sv-SE" dirty="0">
                <a:latin typeface="Arial" panose="020B0604020202020204" pitchFamily="34" charset="0"/>
                <a:cs typeface="Droid Sans Fallback" charset="0"/>
              </a:rPr>
              <a:t>Furthermore we also have a number of technologies operating in unlicensed spectrum already available on the market. Two examples are </a:t>
            </a:r>
            <a:r>
              <a:rPr lang="en-US" altLang="sv-SE" dirty="0" err="1">
                <a:latin typeface="Arial" panose="020B0604020202020204" pitchFamily="34" charset="0"/>
                <a:cs typeface="Droid Sans Fallback" charset="0"/>
              </a:rPr>
              <a:t>Sigfox</a:t>
            </a:r>
            <a:r>
              <a:rPr lang="en-US" altLang="sv-SE" dirty="0">
                <a:latin typeface="Arial" panose="020B0604020202020204" pitchFamily="34" charset="0"/>
                <a:cs typeface="Droid Sans Fallback" charset="0"/>
              </a:rPr>
              <a:t> and </a:t>
            </a:r>
            <a:r>
              <a:rPr lang="en-US" altLang="sv-SE" dirty="0" err="1">
                <a:latin typeface="Arial" panose="020B0604020202020204" pitchFamily="34" charset="0"/>
                <a:cs typeface="Droid Sans Fallback" charset="0"/>
              </a:rPr>
              <a:t>LoRa</a:t>
            </a:r>
            <a:r>
              <a:rPr lang="en-US" altLang="sv-SE" dirty="0">
                <a:latin typeface="Arial" panose="020B0604020202020204" pitchFamily="34" charset="0"/>
                <a:cs typeface="Droid Sans Fallback" charset="0"/>
              </a:rPr>
              <a:t>. With operation in unlicensed spectrum follows certain restrictions such as lower transmit power and antenna gain than in licensed spectrum which limits coverage. Furthermore there is no way of controlling which other deployments and technologies with which the spectrum is shared long term;  making it more challenging to guarantee the reliability of the network as well as provide quality of service. </a:t>
            </a:r>
            <a:r>
              <a:rPr lang="sv-SE" altLang="sv-SE" dirty="0" err="1">
                <a:latin typeface="Arial" panose="020B0604020202020204" pitchFamily="34" charset="0"/>
                <a:cs typeface="Droid Sans Fallback" charset="0"/>
              </a:rPr>
              <a:t>These</a:t>
            </a:r>
            <a:r>
              <a:rPr lang="sv-SE" altLang="sv-SE" dirty="0">
                <a:latin typeface="Arial" panose="020B0604020202020204" pitchFamily="34" charset="0"/>
                <a:cs typeface="Droid Sans Fallback" charset="0"/>
              </a:rPr>
              <a:t> solutions </a:t>
            </a:r>
            <a:r>
              <a:rPr lang="sv-SE" altLang="sv-SE" dirty="0" err="1">
                <a:latin typeface="Arial" panose="020B0604020202020204" pitchFamily="34" charset="0"/>
                <a:cs typeface="Droid Sans Fallback" charset="0"/>
              </a:rPr>
              <a:t>therefore</a:t>
            </a:r>
            <a:r>
              <a:rPr lang="sv-SE" altLang="sv-SE" dirty="0">
                <a:latin typeface="Arial" panose="020B0604020202020204" pitchFamily="34" charset="0"/>
                <a:cs typeface="Droid Sans Fallback" charset="0"/>
              </a:rPr>
              <a:t> </a:t>
            </a:r>
            <a:r>
              <a:rPr lang="sv-SE" altLang="sv-SE" dirty="0" err="1">
                <a:latin typeface="Arial" panose="020B0604020202020204" pitchFamily="34" charset="0"/>
                <a:cs typeface="Droid Sans Fallback" charset="0"/>
              </a:rPr>
              <a:t>work</a:t>
            </a:r>
            <a:r>
              <a:rPr lang="sv-SE" altLang="sv-SE" dirty="0">
                <a:latin typeface="Arial" panose="020B0604020202020204" pitchFamily="34" charset="0"/>
                <a:cs typeface="Droid Sans Fallback" charset="0"/>
              </a:rPr>
              <a:t> best </a:t>
            </a:r>
            <a:r>
              <a:rPr lang="en-US" altLang="sv-SE" dirty="0">
                <a:latin typeface="Arial" panose="020B0604020202020204" pitchFamily="34" charset="0"/>
                <a:cs typeface="Droid Sans Fallback" charset="0"/>
              </a:rPr>
              <a:t>when confined to local areas where the risk of interference is minimized, while cellular is better able to provide quality of service at long range because of using licensed spectrum. In unlicensed spectrum there is also restrictions on how to access the spectrum to allow fair sharing which restricts capacity primarily in the downlink and can be limiting for certain use cases. </a:t>
            </a:r>
          </a:p>
          <a:p>
            <a:pPr eaLnBrk="1" hangingPunct="1">
              <a:spcBef>
                <a:spcPts val="450"/>
              </a:spcBef>
              <a:buClrTx/>
              <a:buFontTx/>
              <a:buNone/>
            </a:pPr>
            <a:endParaRPr lang="en-US" altLang="sv-SE" dirty="0">
              <a:latin typeface="Arial" panose="020B0604020202020204" pitchFamily="34" charset="0"/>
              <a:cs typeface="Droid Sans Fallback" charset="0"/>
            </a:endParaRPr>
          </a:p>
          <a:p>
            <a:pPr eaLnBrk="1" hangingPunct="1">
              <a:spcBef>
                <a:spcPts val="450"/>
              </a:spcBef>
              <a:buClrTx/>
              <a:buFontTx/>
              <a:buNone/>
            </a:pPr>
            <a:r>
              <a:rPr lang="en-US" altLang="sv-SE" dirty="0">
                <a:latin typeface="Arial" panose="020B0604020202020204" pitchFamily="34" charset="0"/>
                <a:cs typeface="Droid Sans Fallback" charset="0"/>
              </a:rPr>
              <a:t>Cat-M1, NB-</a:t>
            </a:r>
            <a:r>
              <a:rPr lang="en-US" altLang="sv-SE" dirty="0" err="1">
                <a:latin typeface="Arial" panose="020B0604020202020204" pitchFamily="34" charset="0"/>
                <a:cs typeface="Droid Sans Fallback" charset="0"/>
              </a:rPr>
              <a:t>Iot</a:t>
            </a:r>
            <a:r>
              <a:rPr lang="en-US" altLang="sv-SE" dirty="0">
                <a:latin typeface="Arial" panose="020B0604020202020204" pitchFamily="34" charset="0"/>
                <a:cs typeface="Droid Sans Fallback" charset="0"/>
              </a:rPr>
              <a:t> and EC-GSM-IoT can reuse existing 3GPP network footprints, e.g., LTE and GSM hardware respectively, and only requires new software. Management systems </a:t>
            </a:r>
            <a:r>
              <a:rPr lang="en-US" altLang="sv-SE" dirty="0" err="1">
                <a:latin typeface="Arial" panose="020B0604020202020204" pitchFamily="34" charset="0"/>
                <a:cs typeface="Droid Sans Fallback" charset="0"/>
              </a:rPr>
              <a:t>etc</a:t>
            </a:r>
            <a:r>
              <a:rPr lang="en-US" altLang="sv-SE" dirty="0">
                <a:latin typeface="Arial" panose="020B0604020202020204" pitchFamily="34" charset="0"/>
                <a:cs typeface="Droid Sans Fallback" charset="0"/>
              </a:rPr>
              <a:t> can be reused which reduces the operational costs and the time for roll out.</a:t>
            </a:r>
          </a:p>
        </p:txBody>
      </p:sp>
      <p:sp>
        <p:nvSpPr>
          <p:cNvPr id="94220" name="Text Box 7"/>
          <p:cNvSpPr txBox="1">
            <a:spLocks noChangeArrowheads="1"/>
          </p:cNvSpPr>
          <p:nvPr/>
        </p:nvSpPr>
        <p:spPr bwMode="auto">
          <a:xfrm>
            <a:off x="3900488" y="0"/>
            <a:ext cx="2982912" cy="501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9pPr>
          </a:lstStyle>
          <a:p>
            <a:pPr algn="r" eaLnBrk="1" hangingPunct="1">
              <a:spcBef>
                <a:spcPts val="750"/>
              </a:spcBef>
              <a:buClrTx/>
              <a:buFontTx/>
              <a:buNone/>
            </a:pPr>
            <a:r>
              <a:rPr lang="en-US" altLang="sv-SE">
                <a:latin typeface="Arial" panose="020B0604020202020204" pitchFamily="34" charset="0"/>
              </a:rPr>
              <a:t>2016-05-30 </a:t>
            </a:r>
          </a:p>
        </p:txBody>
      </p:sp>
      <p:sp>
        <p:nvSpPr>
          <p:cNvPr id="94221" name="Text Box 8"/>
          <p:cNvSpPr txBox="1">
            <a:spLocks noChangeArrowheads="1"/>
          </p:cNvSpPr>
          <p:nvPr/>
        </p:nvSpPr>
        <p:spPr bwMode="auto">
          <a:xfrm>
            <a:off x="3900488" y="9515475"/>
            <a:ext cx="2982912" cy="501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9pPr>
          </a:lstStyle>
          <a:p>
            <a:pPr algn="r" eaLnBrk="1" hangingPunct="1">
              <a:spcBef>
                <a:spcPts val="750"/>
              </a:spcBef>
              <a:buClrTx/>
              <a:buFontTx/>
              <a:buNone/>
            </a:pPr>
            <a:fld id="{EA3257BE-51DA-49CC-818D-59593AC308E8}" type="slidenum">
              <a:rPr lang="en-US" altLang="sv-SE">
                <a:latin typeface="Arial" panose="020B0604020202020204" pitchFamily="34" charset="0"/>
              </a:rPr>
              <a:pPr algn="r" eaLnBrk="1" hangingPunct="1">
                <a:spcBef>
                  <a:spcPts val="750"/>
                </a:spcBef>
                <a:buClrTx/>
                <a:buFontTx/>
                <a:buNone/>
              </a:pPr>
              <a:t>5</a:t>
            </a:fld>
            <a:endParaRPr lang="en-US" altLang="sv-SE">
              <a:latin typeface="Arial" panose="020B0604020202020204" pitchFamily="34" charset="0"/>
            </a:endParaRPr>
          </a:p>
        </p:txBody>
      </p:sp>
      <p:sp>
        <p:nvSpPr>
          <p:cNvPr id="94222" name="Text Box 9"/>
          <p:cNvSpPr txBox="1">
            <a:spLocks noChangeArrowheads="1"/>
          </p:cNvSpPr>
          <p:nvPr/>
        </p:nvSpPr>
        <p:spPr bwMode="auto">
          <a:xfrm>
            <a:off x="0" y="0"/>
            <a:ext cx="2982913" cy="501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9pPr>
          </a:lstStyle>
          <a:p>
            <a:pPr eaLnBrk="1" hangingPunct="1">
              <a:spcBef>
                <a:spcPts val="750"/>
              </a:spcBef>
              <a:buClrTx/>
              <a:buFontTx/>
              <a:buNone/>
            </a:pPr>
            <a:r>
              <a:rPr lang="en-US" altLang="sv-SE">
                <a:latin typeface="Arial" panose="020B0604020202020204" pitchFamily="34" charset="0"/>
              </a:rPr>
              <a:t> </a:t>
            </a:r>
          </a:p>
        </p:txBody>
      </p:sp>
      <p:sp>
        <p:nvSpPr>
          <p:cNvPr id="94223" name="Text Box 10"/>
          <p:cNvSpPr txBox="1">
            <a:spLocks noChangeArrowheads="1"/>
          </p:cNvSpPr>
          <p:nvPr/>
        </p:nvSpPr>
        <p:spPr bwMode="auto">
          <a:xfrm>
            <a:off x="0" y="9515475"/>
            <a:ext cx="2982913" cy="501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anose="02020603050405020304" pitchFamily="18" charset="0"/>
              </a:defRPr>
            </a:lvl9pPr>
          </a:lstStyle>
          <a:p>
            <a:pPr eaLnBrk="1" hangingPunct="1">
              <a:spcBef>
                <a:spcPts val="750"/>
              </a:spcBef>
              <a:buClrTx/>
              <a:buFontTx/>
              <a:buNone/>
            </a:pPr>
            <a:r>
              <a:rPr lang="en-US" altLang="sv-SE">
                <a:latin typeface="Arial" panose="020B0604020202020204" pitchFamily="34" charset="0"/>
              </a:rPr>
              <a:t> </a:t>
            </a:r>
          </a:p>
        </p:txBody>
      </p:sp>
    </p:spTree>
    <p:extLst>
      <p:ext uri="{BB962C8B-B14F-4D97-AF65-F5344CB8AC3E}">
        <p14:creationId xmlns:p14="http://schemas.microsoft.com/office/powerpoint/2010/main" val="5812785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188" y="750888"/>
            <a:ext cx="6678612" cy="3757612"/>
          </a:xfrm>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a:t>2016-11-28 </a:t>
            </a:r>
            <a:endParaRPr lang="en-US" dirty="0"/>
          </a:p>
        </p:txBody>
      </p:sp>
      <p:sp>
        <p:nvSpPr>
          <p:cNvPr id="5" name="Slide Number Placeholder 4"/>
          <p:cNvSpPr>
            <a:spLocks noGrp="1"/>
          </p:cNvSpPr>
          <p:nvPr>
            <p:ph type="sldNum" sz="quarter" idx="11"/>
          </p:nvPr>
        </p:nvSpPr>
        <p:spPr/>
        <p:txBody>
          <a:bodyPr/>
          <a:lstStyle/>
          <a:p>
            <a:fld id="{3C3DFEA7-FDE5-4FE6-90C6-12B498DFF9B0}" type="slidenum">
              <a:rPr lang="en-US" smtClean="0"/>
              <a:t>6</a:t>
            </a:fld>
            <a:endParaRPr lang="en-US" dirty="0"/>
          </a:p>
        </p:txBody>
      </p:sp>
      <p:sp>
        <p:nvSpPr>
          <p:cNvPr id="6" name="Header Placeholder 5"/>
          <p:cNvSpPr>
            <a:spLocks noGrp="1"/>
          </p:cNvSpPr>
          <p:nvPr>
            <p:ph type="hdr" sz="quarter" idx="12"/>
          </p:nvPr>
        </p:nvSpPr>
        <p:spPr/>
        <p:txBody>
          <a:bodyPr/>
          <a:lstStyle/>
          <a:p>
            <a:r>
              <a:rPr lang="en-US"/>
              <a:t> </a:t>
            </a:r>
            <a:endParaRPr lang="en-US" dirty="0"/>
          </a:p>
        </p:txBody>
      </p:sp>
      <p:sp>
        <p:nvSpPr>
          <p:cNvPr id="7" name="Footer Placeholder 6"/>
          <p:cNvSpPr>
            <a:spLocks noGrp="1"/>
          </p:cNvSpPr>
          <p:nvPr>
            <p:ph type="ftr" sz="quarter" idx="13"/>
          </p:nvPr>
        </p:nvSpPr>
        <p:spPr/>
        <p:txBody>
          <a:bodyPr/>
          <a:lstStyle/>
          <a:p>
            <a:r>
              <a:rPr lang="en-US"/>
              <a:t>© Ericsson AB 2016 </a:t>
            </a:r>
            <a:endParaRPr lang="en-US" dirty="0"/>
          </a:p>
        </p:txBody>
      </p:sp>
    </p:spTree>
    <p:extLst>
      <p:ext uri="{BB962C8B-B14F-4D97-AF65-F5344CB8AC3E}">
        <p14:creationId xmlns:p14="http://schemas.microsoft.com/office/powerpoint/2010/main" val="20372669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a:t>2016-08-30 </a:t>
            </a:r>
            <a:endParaRPr lang="en-US" dirty="0"/>
          </a:p>
        </p:txBody>
      </p:sp>
      <p:sp>
        <p:nvSpPr>
          <p:cNvPr id="5" name="Slide Number Placeholder 4"/>
          <p:cNvSpPr>
            <a:spLocks noGrp="1"/>
          </p:cNvSpPr>
          <p:nvPr>
            <p:ph type="sldNum" sz="quarter" idx="11"/>
          </p:nvPr>
        </p:nvSpPr>
        <p:spPr/>
        <p:txBody>
          <a:bodyPr/>
          <a:lstStyle/>
          <a:p>
            <a:fld id="{C150B469-E4ED-437C-A26F-2A77561254C1}" type="slidenum">
              <a:rPr lang="en-US" smtClean="0"/>
              <a:t>7</a:t>
            </a:fld>
            <a:endParaRPr lang="en-US" dirty="0"/>
          </a:p>
        </p:txBody>
      </p:sp>
      <p:sp>
        <p:nvSpPr>
          <p:cNvPr id="6" name="Header Placeholder 5"/>
          <p:cNvSpPr>
            <a:spLocks noGrp="1"/>
          </p:cNvSpPr>
          <p:nvPr>
            <p:ph type="hdr" sz="quarter" idx="12"/>
          </p:nvPr>
        </p:nvSpPr>
        <p:spPr/>
        <p:txBody>
          <a:bodyPr/>
          <a:lstStyle/>
          <a:p>
            <a:r>
              <a:rPr lang="en-US" dirty="0"/>
              <a:t>MF 1.1 IoT Designs </a:t>
            </a:r>
          </a:p>
        </p:txBody>
      </p:sp>
      <p:sp>
        <p:nvSpPr>
          <p:cNvPr id="7" name="Footer Placeholder 6"/>
          <p:cNvSpPr>
            <a:spLocks noGrp="1"/>
          </p:cNvSpPr>
          <p:nvPr>
            <p:ph type="ftr" sz="quarter" idx="13"/>
          </p:nvPr>
        </p:nvSpPr>
        <p:spPr/>
        <p:txBody>
          <a:bodyPr/>
          <a:lstStyle/>
          <a:p>
            <a:r>
              <a:rPr lang="en-US"/>
              <a:t> </a:t>
            </a:r>
            <a:endParaRPr lang="en-US" dirty="0"/>
          </a:p>
        </p:txBody>
      </p:sp>
    </p:spTree>
    <p:extLst>
      <p:ext uri="{BB962C8B-B14F-4D97-AF65-F5344CB8AC3E}">
        <p14:creationId xmlns:p14="http://schemas.microsoft.com/office/powerpoint/2010/main" val="22309085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t>MF 1.1 IoT Designs </a:t>
            </a:r>
          </a:p>
        </p:txBody>
      </p:sp>
      <p:sp>
        <p:nvSpPr>
          <p:cNvPr id="5" name="Date Placeholder 4"/>
          <p:cNvSpPr>
            <a:spLocks noGrp="1"/>
          </p:cNvSpPr>
          <p:nvPr>
            <p:ph type="dt" idx="11"/>
          </p:nvPr>
        </p:nvSpPr>
        <p:spPr/>
        <p:txBody>
          <a:bodyPr/>
          <a:lstStyle/>
          <a:p>
            <a:r>
              <a:rPr lang="en-US"/>
              <a:t>2016-08-30 </a:t>
            </a:r>
          </a:p>
        </p:txBody>
      </p:sp>
      <p:sp>
        <p:nvSpPr>
          <p:cNvPr id="6" name="Footer Placeholder 5"/>
          <p:cNvSpPr>
            <a:spLocks noGrp="1"/>
          </p:cNvSpPr>
          <p:nvPr>
            <p:ph type="ftr" sz="quarter" idx="12"/>
          </p:nvPr>
        </p:nvSpPr>
        <p:spPr/>
        <p:txBody>
          <a:bodyPr/>
          <a:lstStyle/>
          <a:p>
            <a:r>
              <a:rPr lang="en-US"/>
              <a:t> </a:t>
            </a:r>
          </a:p>
        </p:txBody>
      </p:sp>
      <p:sp>
        <p:nvSpPr>
          <p:cNvPr id="7" name="Slide Number Placeholder 6"/>
          <p:cNvSpPr>
            <a:spLocks noGrp="1"/>
          </p:cNvSpPr>
          <p:nvPr>
            <p:ph type="sldNum" sz="quarter" idx="13"/>
          </p:nvPr>
        </p:nvSpPr>
        <p:spPr/>
        <p:txBody>
          <a:bodyPr/>
          <a:lstStyle/>
          <a:p>
            <a:fld id="{90E00927-26E6-43B7-BA42-5430BA6AEE5D}" type="slidenum">
              <a:rPr lang="en-US" smtClean="0"/>
              <a:t>8</a:t>
            </a:fld>
            <a:endParaRPr lang="en-US"/>
          </a:p>
        </p:txBody>
      </p:sp>
    </p:spTree>
    <p:extLst>
      <p:ext uri="{BB962C8B-B14F-4D97-AF65-F5344CB8AC3E}">
        <p14:creationId xmlns:p14="http://schemas.microsoft.com/office/powerpoint/2010/main" val="143629723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Page">
    <p:spTree>
      <p:nvGrpSpPr>
        <p:cNvPr id="1" name=""/>
        <p:cNvGrpSpPr/>
        <p:nvPr/>
      </p:nvGrpSpPr>
      <p:grpSpPr>
        <a:xfrm>
          <a:off x="0" y="0"/>
          <a:ext cx="0" cy="0"/>
          <a:chOff x="0" y="0"/>
          <a:chExt cx="0" cy="0"/>
        </a:xfrm>
      </p:grpSpPr>
      <p:sp>
        <p:nvSpPr>
          <p:cNvPr id="22532" name="LeftInfo"/>
          <p:cNvSpPr txBox="1">
            <a:spLocks noChangeArrowheads="1"/>
          </p:cNvSpPr>
          <p:nvPr/>
        </p:nvSpPr>
        <p:spPr bwMode="auto">
          <a:xfrm>
            <a:off x="-2019299" y="2828876"/>
            <a:ext cx="1968500" cy="3416320"/>
          </a:xfrm>
          <a:prstGeom prst="rect">
            <a:avLst/>
          </a:prstGeom>
          <a:noFill/>
          <a:ln w="9525">
            <a:noFill/>
            <a:miter lim="800000"/>
            <a:headEnd/>
            <a:tailEnd/>
          </a:ln>
          <a:effectLst/>
        </p:spPr>
        <p:txBody>
          <a:bodyPr>
            <a:spAutoFit/>
          </a:bodyPr>
          <a:lstStyle/>
          <a:p>
            <a:pPr algn="r">
              <a:spcBef>
                <a:spcPct val="0"/>
              </a:spcBef>
            </a:pPr>
            <a:r>
              <a:rPr lang="en-US" sz="1200" dirty="0">
                <a:solidFill>
                  <a:srgbClr val="FFFFFF"/>
                </a:solidFill>
              </a:rPr>
              <a:t>Slide title</a:t>
            </a:r>
          </a:p>
          <a:p>
            <a:pPr algn="r">
              <a:spcBef>
                <a:spcPct val="0"/>
              </a:spcBef>
            </a:pPr>
            <a:r>
              <a:rPr lang="en-US" sz="1200" dirty="0">
                <a:solidFill>
                  <a:srgbClr val="FFFFFF"/>
                </a:solidFill>
              </a:rPr>
              <a:t>70 pt</a:t>
            </a: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r>
              <a:rPr lang="en-US" sz="1200" dirty="0">
                <a:solidFill>
                  <a:srgbClr val="9FB7D3"/>
                </a:solidFill>
              </a:rPr>
              <a:t>CAPITALS</a:t>
            </a: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r>
              <a:rPr lang="en-US" sz="1200" dirty="0">
                <a:solidFill>
                  <a:srgbClr val="FFFFFF"/>
                </a:solidFill>
              </a:rPr>
              <a:t>Slide subtitle </a:t>
            </a:r>
          </a:p>
          <a:p>
            <a:pPr algn="r">
              <a:spcBef>
                <a:spcPct val="0"/>
              </a:spcBef>
            </a:pPr>
            <a:r>
              <a:rPr lang="en-US" sz="1200" dirty="0">
                <a:solidFill>
                  <a:srgbClr val="FFFFFF"/>
                </a:solidFill>
              </a:rPr>
              <a:t>minimum 30 pt</a:t>
            </a:r>
          </a:p>
          <a:p>
            <a:pPr algn="r">
              <a:spcBef>
                <a:spcPct val="0"/>
              </a:spcBef>
            </a:pPr>
            <a:endParaRPr lang="en-GB" sz="1200" dirty="0">
              <a:solidFill>
                <a:schemeClr val="bg1"/>
              </a:solidFill>
            </a:endParaRPr>
          </a:p>
        </p:txBody>
      </p:sp>
      <p:pic>
        <p:nvPicPr>
          <p:cNvPr id="6" name="Logo2011" descr="ERI_UF_rgb"/>
          <p:cNvPicPr>
            <a:picLocks noChangeArrowheads="1"/>
          </p:cNvPicPr>
          <p:nvPr/>
        </p:nvPicPr>
        <p:blipFill>
          <a:blip r:embed="rId2" cstate="print"/>
          <a:srcRect/>
          <a:stretch>
            <a:fillRect/>
          </a:stretch>
        </p:blipFill>
        <p:spPr bwMode="auto">
          <a:xfrm>
            <a:off x="10628483" y="432000"/>
            <a:ext cx="1027112" cy="900113"/>
          </a:xfrm>
          <a:prstGeom prst="rect">
            <a:avLst/>
          </a:prstGeom>
          <a:noFill/>
        </p:spPr>
      </p:pic>
      <p:sp>
        <p:nvSpPr>
          <p:cNvPr id="22530" name="SubTitle_TM"/>
          <p:cNvSpPr>
            <a:spLocks noGrp="1" noChangeArrowheads="1"/>
          </p:cNvSpPr>
          <p:nvPr>
            <p:ph type="subTitle" idx="1" hasCustomPrompt="1"/>
          </p:nvPr>
        </p:nvSpPr>
        <p:spPr>
          <a:xfrm>
            <a:off x="524932" y="5137201"/>
            <a:ext cx="11140019" cy="1386001"/>
          </a:xfrm>
        </p:spPr>
        <p:txBody>
          <a:bodyPr anchor="b" anchorCtr="0"/>
          <a:lstStyle>
            <a:lvl1pPr marL="0" indent="0">
              <a:lnSpc>
                <a:spcPct val="75000"/>
              </a:lnSpc>
              <a:spcBef>
                <a:spcPts val="0"/>
              </a:spcBef>
              <a:buFont typeface="Arial" charset="0"/>
              <a:buNone/>
              <a:defRPr sz="3000" baseline="0">
                <a:latin typeface="Arial" panose="020B0604020202020204" pitchFamily="34" charset="0"/>
              </a:defRPr>
            </a:lvl1pPr>
          </a:lstStyle>
          <a:p>
            <a:r>
              <a:rPr lang="en-US" dirty="0"/>
              <a:t>Click to Add subtitle</a:t>
            </a:r>
          </a:p>
        </p:txBody>
      </p:sp>
      <p:sp>
        <p:nvSpPr>
          <p:cNvPr id="22531" name="Title_TM"/>
          <p:cNvSpPr>
            <a:spLocks noGrp="1" noChangeArrowheads="1"/>
          </p:cNvSpPr>
          <p:nvPr>
            <p:ph type="ctrTitle" hasCustomPrompt="1"/>
          </p:nvPr>
        </p:nvSpPr>
        <p:spPr>
          <a:xfrm>
            <a:off x="524934" y="1808710"/>
            <a:ext cx="11135785" cy="2839491"/>
          </a:xfrm>
        </p:spPr>
        <p:txBody>
          <a:bodyPr anchor="ctr">
            <a:normAutofit/>
          </a:bodyPr>
          <a:lstStyle>
            <a:lvl1pPr>
              <a:lnSpc>
                <a:spcPct val="75000"/>
              </a:lnSpc>
              <a:defRPr sz="7000">
                <a:latin typeface="Arial" panose="020B0604020202020204" pitchFamily="34" charset="0"/>
              </a:defRPr>
            </a:lvl1pPr>
          </a:lstStyle>
          <a:p>
            <a:r>
              <a:rPr lang="en-US" dirty="0"/>
              <a:t>Click to add title</a:t>
            </a: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Header, two horizontal contents">
    <p:spTree>
      <p:nvGrpSpPr>
        <p:cNvPr id="1" name=""/>
        <p:cNvGrpSpPr/>
        <p:nvPr/>
      </p:nvGrpSpPr>
      <p:grpSpPr>
        <a:xfrm>
          <a:off x="0" y="0"/>
          <a:ext cx="0" cy="0"/>
          <a:chOff x="0" y="0"/>
          <a:chExt cx="0" cy="0"/>
        </a:xfrm>
      </p:grpSpPr>
      <p:sp>
        <p:nvSpPr>
          <p:cNvPr id="7" name="Content Placeholder 2"/>
          <p:cNvSpPr>
            <a:spLocks noGrp="1"/>
          </p:cNvSpPr>
          <p:nvPr>
            <p:ph sz="quarter" idx="11" hasCustomPrompt="1"/>
          </p:nvPr>
        </p:nvSpPr>
        <p:spPr>
          <a:xfrm>
            <a:off x="524934" y="4010025"/>
            <a:ext cx="11140017"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1"/>
          <p:cNvSpPr>
            <a:spLocks noGrp="1"/>
          </p:cNvSpPr>
          <p:nvPr>
            <p:ph sz="quarter" idx="10" hasCustomPrompt="1"/>
          </p:nvPr>
        </p:nvSpPr>
        <p:spPr>
          <a:xfrm>
            <a:off x="524935" y="1795463"/>
            <a:ext cx="11140016"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24935" y="239714"/>
            <a:ext cx="9992784" cy="1085371"/>
          </a:xfrm>
        </p:spPr>
        <p:txBody>
          <a:bodyPr/>
          <a:lstStyle/>
          <a:p>
            <a:r>
              <a:rPr lang="en-US" dirty="0"/>
              <a:t>Click to ADD title</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Header, Content over two content parts">
    <p:spTree>
      <p:nvGrpSpPr>
        <p:cNvPr id="1" name=""/>
        <p:cNvGrpSpPr/>
        <p:nvPr/>
      </p:nvGrpSpPr>
      <p:grpSpPr>
        <a:xfrm>
          <a:off x="0" y="0"/>
          <a:ext cx="0" cy="0"/>
          <a:chOff x="0" y="0"/>
          <a:chExt cx="0" cy="0"/>
        </a:xfrm>
      </p:grpSpPr>
      <p:sp>
        <p:nvSpPr>
          <p:cNvPr id="7" name="Content Placeholder 3"/>
          <p:cNvSpPr>
            <a:spLocks noGrp="1"/>
          </p:cNvSpPr>
          <p:nvPr>
            <p:ph sz="quarter" idx="11" hasCustomPrompt="1"/>
          </p:nvPr>
        </p:nvSpPr>
        <p:spPr>
          <a:xfrm>
            <a:off x="6193367" y="4010025"/>
            <a:ext cx="5471584"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sz="quarter" idx="12" hasCustomPrompt="1"/>
          </p:nvPr>
        </p:nvSpPr>
        <p:spPr>
          <a:xfrm>
            <a:off x="524934" y="4010025"/>
            <a:ext cx="5473700"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idx="1" hasCustomPrompt="1"/>
          </p:nvPr>
        </p:nvSpPr>
        <p:spPr>
          <a:xfrm>
            <a:off x="529167" y="1795463"/>
            <a:ext cx="11135784"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1"/>
          <p:cNvSpPr>
            <a:spLocks noGrp="1"/>
          </p:cNvSpPr>
          <p:nvPr>
            <p:ph type="title" hasCustomPrompt="1"/>
          </p:nvPr>
        </p:nvSpPr>
        <p:spPr>
          <a:xfrm>
            <a:off x="524935" y="239714"/>
            <a:ext cx="9992784" cy="1085371"/>
          </a:xfrm>
        </p:spPr>
        <p:txBody>
          <a:bodyPr/>
          <a:lstStyle/>
          <a:p>
            <a:r>
              <a:rPr lang="en-US" dirty="0"/>
              <a:t>Click to ADD title</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Header, two content parts over content.">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524934" y="4010025"/>
            <a:ext cx="11140017"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2"/>
          <p:cNvSpPr>
            <a:spLocks noGrp="1"/>
          </p:cNvSpPr>
          <p:nvPr>
            <p:ph sz="quarter" idx="10" hasCustomPrompt="1"/>
          </p:nvPr>
        </p:nvSpPr>
        <p:spPr>
          <a:xfrm>
            <a:off x="6193367" y="1795463"/>
            <a:ext cx="5471584"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idx="1" hasCustomPrompt="1"/>
          </p:nvPr>
        </p:nvSpPr>
        <p:spPr>
          <a:xfrm>
            <a:off x="529167" y="1795463"/>
            <a:ext cx="5469467"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1"/>
          <p:cNvSpPr>
            <a:spLocks noGrp="1"/>
          </p:cNvSpPr>
          <p:nvPr>
            <p:ph type="title" hasCustomPrompt="1"/>
          </p:nvPr>
        </p:nvSpPr>
        <p:spPr>
          <a:xfrm>
            <a:off x="524935" y="239714"/>
            <a:ext cx="9992784" cy="1085371"/>
          </a:xfrm>
        </p:spPr>
        <p:txBody>
          <a:bodyPr/>
          <a:lstStyle/>
          <a:p>
            <a:r>
              <a:rPr lang="en-US" dirty="0"/>
              <a:t>Click to ADD title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5" name="Content Placeholder 3"/>
          <p:cNvSpPr>
            <a:spLocks noGrp="1"/>
          </p:cNvSpPr>
          <p:nvPr>
            <p:ph sz="quarter" idx="3"/>
          </p:nvPr>
        </p:nvSpPr>
        <p:spPr>
          <a:xfrm>
            <a:off x="6193367" y="4013201"/>
            <a:ext cx="5467351"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6193367" y="1795464"/>
            <a:ext cx="5467351"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half" idx="1"/>
          </p:nvPr>
        </p:nvSpPr>
        <p:spPr>
          <a:xfrm>
            <a:off x="524934" y="1795463"/>
            <a:ext cx="5465233"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524935" y="239714"/>
            <a:ext cx="9992784" cy="1085371"/>
          </a:xfrm>
        </p:spPr>
        <p:txBody>
          <a:bodyPr/>
          <a:lstStyle/>
          <a:p>
            <a:r>
              <a:rPr lang="en-US"/>
              <a:t>Click to edit Master title style</a:t>
            </a:r>
          </a:p>
        </p:txBody>
      </p:sp>
    </p:spTree>
    <p:extLst>
      <p:ext uri="{BB962C8B-B14F-4D97-AF65-F5344CB8AC3E}">
        <p14:creationId xmlns:p14="http://schemas.microsoft.com/office/powerpoint/2010/main" val="254234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5" name="Content Placeholder 3"/>
          <p:cNvSpPr>
            <a:spLocks noGrp="1"/>
          </p:cNvSpPr>
          <p:nvPr>
            <p:ph sz="half" idx="3"/>
          </p:nvPr>
        </p:nvSpPr>
        <p:spPr>
          <a:xfrm>
            <a:off x="6197601" y="1795463"/>
            <a:ext cx="5467351"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529168" y="4013201"/>
            <a:ext cx="5465233"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quarter" idx="1"/>
          </p:nvPr>
        </p:nvSpPr>
        <p:spPr>
          <a:xfrm>
            <a:off x="529168" y="1795464"/>
            <a:ext cx="5465233"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524935" y="239714"/>
            <a:ext cx="9992784" cy="1085371"/>
          </a:xfrm>
        </p:spPr>
        <p:txBody>
          <a:bodyPr/>
          <a:lstStyle/>
          <a:p>
            <a:r>
              <a:rPr lang="en-US"/>
              <a:t>Click to edit Master title style</a:t>
            </a:r>
          </a:p>
        </p:txBody>
      </p:sp>
    </p:spTree>
    <p:extLst>
      <p:ext uri="{BB962C8B-B14F-4D97-AF65-F5344CB8AC3E}">
        <p14:creationId xmlns:p14="http://schemas.microsoft.com/office/powerpoint/2010/main" val="4267271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6" name="Content Placeholder 4"/>
          <p:cNvSpPr>
            <a:spLocks noGrp="1"/>
          </p:cNvSpPr>
          <p:nvPr>
            <p:ph sz="quarter" idx="4"/>
          </p:nvPr>
        </p:nvSpPr>
        <p:spPr>
          <a:xfrm>
            <a:off x="6197601" y="4022726"/>
            <a:ext cx="5467351"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p:cNvSpPr>
            <a:spLocks noGrp="1"/>
          </p:cNvSpPr>
          <p:nvPr>
            <p:ph sz="quarter" idx="3"/>
          </p:nvPr>
        </p:nvSpPr>
        <p:spPr>
          <a:xfrm>
            <a:off x="529168" y="4022726"/>
            <a:ext cx="5465233"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6197601" y="1804989"/>
            <a:ext cx="5467351"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quarter" idx="1"/>
          </p:nvPr>
        </p:nvSpPr>
        <p:spPr>
          <a:xfrm>
            <a:off x="529168" y="1804989"/>
            <a:ext cx="5465233"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sz="quarter"/>
          </p:nvPr>
        </p:nvSpPr>
        <p:spPr>
          <a:xfrm>
            <a:off x="524935" y="239714"/>
            <a:ext cx="9992784" cy="1085371"/>
          </a:xfrm>
        </p:spPr>
        <p:txBody>
          <a:bodyPr/>
          <a:lstStyle/>
          <a:p>
            <a:r>
              <a:rPr lang="en-US"/>
              <a:t>Click to edit Master title style</a:t>
            </a:r>
          </a:p>
        </p:txBody>
      </p:sp>
    </p:spTree>
    <p:extLst>
      <p:ext uri="{BB962C8B-B14F-4D97-AF65-F5344CB8AC3E}">
        <p14:creationId xmlns:p14="http://schemas.microsoft.com/office/powerpoint/2010/main" val="16881117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24935" y="239714"/>
            <a:ext cx="9992784"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31303356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40375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1 column">
    <p:spTree>
      <p:nvGrpSpPr>
        <p:cNvPr id="1" name=""/>
        <p:cNvGrpSpPr/>
        <p:nvPr/>
      </p:nvGrpSpPr>
      <p:grpSpPr>
        <a:xfrm>
          <a:off x="0" y="0"/>
          <a:ext cx="0" cy="0"/>
          <a:chOff x="0" y="0"/>
          <a:chExt cx="0" cy="0"/>
        </a:xfrm>
      </p:grpSpPr>
      <p:sp>
        <p:nvSpPr>
          <p:cNvPr id="3" name="Content Placeholder 1"/>
          <p:cNvSpPr>
            <a:spLocks noGrp="1"/>
          </p:cNvSpPr>
          <p:nvPr>
            <p:ph idx="1"/>
          </p:nvPr>
        </p:nvSpPr>
        <p:spPr>
          <a:xfrm>
            <a:off x="529168" y="1800000"/>
            <a:ext cx="11135785" cy="3852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p:cNvSpPr>
            <a:spLocks noGrp="1"/>
          </p:cNvSpPr>
          <p:nvPr>
            <p:ph type="title"/>
          </p:nvPr>
        </p:nvSpPr>
        <p:spPr>
          <a:xfrm>
            <a:off x="524935" y="239714"/>
            <a:ext cx="9992784"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3334322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5" name="Content Placeholder 3"/>
          <p:cNvSpPr>
            <a:spLocks noGrp="1"/>
          </p:cNvSpPr>
          <p:nvPr>
            <p:ph sz="quarter" idx="3"/>
          </p:nvPr>
        </p:nvSpPr>
        <p:spPr>
          <a:xfrm>
            <a:off x="6193367" y="1795464"/>
            <a:ext cx="5467351"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Content Placeholder 1"/>
          <p:cNvSpPr>
            <a:spLocks noGrp="1"/>
          </p:cNvSpPr>
          <p:nvPr>
            <p:ph sz="half" idx="1"/>
          </p:nvPr>
        </p:nvSpPr>
        <p:spPr>
          <a:xfrm>
            <a:off x="524934" y="1795463"/>
            <a:ext cx="5465233"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524935" y="239714"/>
            <a:ext cx="9992784" cy="1085371"/>
          </a:xfrm>
        </p:spPr>
        <p:txBody>
          <a:bodyPr/>
          <a:lstStyle/>
          <a:p>
            <a:r>
              <a:rPr lang="en-US"/>
              <a:t>Click to edit Master title style</a:t>
            </a:r>
          </a:p>
        </p:txBody>
      </p:sp>
    </p:spTree>
    <p:extLst>
      <p:ext uri="{BB962C8B-B14F-4D97-AF65-F5344CB8AC3E}">
        <p14:creationId xmlns:p14="http://schemas.microsoft.com/office/powerpoint/2010/main" val="36747264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8081434" y="1800225"/>
            <a:ext cx="3583517"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2"/>
          <p:cNvSpPr>
            <a:spLocks noGrp="1"/>
          </p:cNvSpPr>
          <p:nvPr>
            <p:ph sz="quarter" idx="11" hasCustomPrompt="1"/>
          </p:nvPr>
        </p:nvSpPr>
        <p:spPr>
          <a:xfrm>
            <a:off x="4305300" y="1800225"/>
            <a:ext cx="3583517"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1"/>
          <p:cNvSpPr>
            <a:spLocks noGrp="1"/>
          </p:cNvSpPr>
          <p:nvPr>
            <p:ph sz="quarter" idx="10" hasCustomPrompt="1"/>
          </p:nvPr>
        </p:nvSpPr>
        <p:spPr>
          <a:xfrm>
            <a:off x="524934" y="1800225"/>
            <a:ext cx="3583517"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524935" y="239714"/>
            <a:ext cx="9992784" cy="1085371"/>
          </a:xfrm>
        </p:spPr>
        <p:txBody>
          <a:bodyPr/>
          <a:lstStyle/>
          <a:p>
            <a:r>
              <a:rPr lang="en-US"/>
              <a:t>Click to edit Master title style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u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524934" y="1800225"/>
            <a:ext cx="5473700"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524935" y="239714"/>
            <a:ext cx="9992783" cy="1085371"/>
          </a:xfrm>
        </p:spPr>
        <p:txBody>
          <a:bodyPr/>
          <a:lstStyle/>
          <a:p>
            <a:r>
              <a:rPr lang="en-US"/>
              <a:t>Click to edit Master 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ma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524934" y="1800225"/>
            <a:ext cx="5139267"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524935" y="239714"/>
            <a:ext cx="5139265" cy="1085371"/>
          </a:xfrm>
        </p:spPr>
        <p:txBody>
          <a:bodyPr/>
          <a:lstStyle/>
          <a:p>
            <a:r>
              <a:rPr lang="en-US"/>
              <a:t>Click to edit Master title style</a:t>
            </a:r>
          </a:p>
        </p:txBody>
      </p:sp>
    </p:spTree>
    <p:extLst>
      <p:ext uri="{BB962C8B-B14F-4D97-AF65-F5344CB8AC3E}">
        <p14:creationId xmlns:p14="http://schemas.microsoft.com/office/powerpoint/2010/main" val="22835488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u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191251" y="1800225"/>
            <a:ext cx="5473700"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524935" y="239714"/>
            <a:ext cx="9992784"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2629739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191251" y="1800225"/>
            <a:ext cx="5473700"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6193367" y="239714"/>
            <a:ext cx="4324351"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5259091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ow 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191251" y="3545841"/>
            <a:ext cx="5473700" cy="2978785"/>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6191251" y="1797525"/>
            <a:ext cx="5473700"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40718651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8" name="LeftInfo"/>
          <p:cNvSpPr txBox="1">
            <a:spLocks noChangeArrowheads="1"/>
          </p:cNvSpPr>
          <p:nvPr/>
        </p:nvSpPr>
        <p:spPr bwMode="auto">
          <a:xfrm>
            <a:off x="-2515809" y="438151"/>
            <a:ext cx="2352392" cy="5970865"/>
          </a:xfrm>
          <a:prstGeom prst="rect">
            <a:avLst/>
          </a:prstGeom>
          <a:noFill/>
          <a:ln w="9525">
            <a:noFill/>
            <a:miter lim="800000"/>
            <a:headEnd/>
            <a:tailEnd/>
          </a:ln>
          <a:effectLst/>
        </p:spPr>
        <p:txBody>
          <a:bodyPr wrap="square">
            <a:spAutoFit/>
          </a:bodyPr>
          <a:lstStyle/>
          <a:p>
            <a:pPr algn="r">
              <a:spcBef>
                <a:spcPct val="0"/>
              </a:spcBef>
            </a:pPr>
            <a:r>
              <a:rPr lang="en-US" sz="1200" noProof="0" dirty="0">
                <a:solidFill>
                  <a:srgbClr val="FFFFFF"/>
                </a:solidFill>
              </a:rPr>
              <a:t>Slide title </a:t>
            </a:r>
          </a:p>
          <a:p>
            <a:pPr algn="r">
              <a:spcBef>
                <a:spcPct val="0"/>
              </a:spcBef>
            </a:pPr>
            <a:r>
              <a:rPr lang="en-US" sz="1200" noProof="0" dirty="0">
                <a:solidFill>
                  <a:srgbClr val="FFFFFF"/>
                </a:solidFill>
              </a:rPr>
              <a:t>44 pt</a:t>
            </a: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r>
              <a:rPr lang="en-US" sz="1200" noProof="0" dirty="0">
                <a:solidFill>
                  <a:srgbClr val="FFFFFF"/>
                </a:solidFill>
              </a:rPr>
              <a:t>Text and bullet level 1</a:t>
            </a:r>
          </a:p>
          <a:p>
            <a:pPr algn="r">
              <a:spcBef>
                <a:spcPct val="0"/>
              </a:spcBef>
            </a:pPr>
            <a:r>
              <a:rPr lang="en-US" sz="1200" noProof="0" dirty="0">
                <a:solidFill>
                  <a:srgbClr val="FFFFFF"/>
                </a:solidFill>
              </a:rPr>
              <a:t> minimum 24 pt</a:t>
            </a:r>
          </a:p>
          <a:p>
            <a:pPr algn="r">
              <a:spcBef>
                <a:spcPct val="0"/>
              </a:spcBef>
            </a:pPr>
            <a:endParaRPr lang="en-US" sz="1200" noProof="0" dirty="0">
              <a:solidFill>
                <a:srgbClr val="FFFFFF"/>
              </a:solidFill>
            </a:endParaRPr>
          </a:p>
          <a:p>
            <a:pPr algn="r">
              <a:spcBef>
                <a:spcPct val="0"/>
              </a:spcBef>
            </a:pPr>
            <a:r>
              <a:rPr lang="en-US" sz="1200" noProof="0" dirty="0">
                <a:solidFill>
                  <a:srgbClr val="FFFFFF"/>
                </a:solidFill>
              </a:rPr>
              <a:t>Bullets level 2-5</a:t>
            </a:r>
          </a:p>
          <a:p>
            <a:pPr algn="r">
              <a:spcBef>
                <a:spcPct val="0"/>
              </a:spcBef>
            </a:pPr>
            <a:r>
              <a:rPr lang="en-US" sz="1200" noProof="0" dirty="0">
                <a:solidFill>
                  <a:srgbClr val="FFFFFF"/>
                </a:solidFill>
              </a:rPr>
              <a:t>minimum 20 pt</a:t>
            </a:r>
          </a:p>
          <a:p>
            <a:pPr algn="r">
              <a:spcBef>
                <a:spcPct val="0"/>
              </a:spcBef>
            </a:pPr>
            <a:endParaRPr lang="en-US" sz="1200" noProof="0" dirty="0">
              <a:solidFill>
                <a:srgbClr val="FFFFFF"/>
              </a:solidFill>
            </a:endParaRPr>
          </a:p>
          <a:p>
            <a:pPr algn="r"/>
            <a:endParaRPr lang="en-US" sz="800" noProof="0" dirty="0">
              <a:solidFill>
                <a:schemeClr val="bg1"/>
              </a:solidFill>
            </a:endParaRPr>
          </a:p>
          <a:p>
            <a:pPr algn="r"/>
            <a:endParaRPr lang="en-US" sz="800" noProof="0" dirty="0">
              <a:solidFill>
                <a:schemeClr val="bg1"/>
              </a:solidFill>
            </a:endParaRPr>
          </a:p>
          <a:p>
            <a:pPr algn="r"/>
            <a:endParaRPr lang="en-US" sz="800" noProof="0" dirty="0">
              <a:solidFill>
                <a:schemeClr val="bg1"/>
              </a:solidFill>
            </a:endParaRPr>
          </a:p>
          <a:p>
            <a:r>
              <a:rPr lang="en-US" sz="500" noProof="0" dirty="0">
                <a:solidFill>
                  <a:srgbClr val="9FB7D3"/>
                </a:solidFill>
                <a:latin typeface="+mn-lt"/>
              </a:rPr>
              <a:t>Characters for Embedded font:</a:t>
            </a:r>
            <a:br>
              <a:rPr lang="en-US" sz="500" noProof="0" dirty="0">
                <a:solidFill>
                  <a:srgbClr val="9FB7D3"/>
                </a:solidFill>
                <a:latin typeface="+mn-lt"/>
              </a:rPr>
            </a:br>
            <a:r>
              <a:rPr lang="en-US" sz="500" noProof="0" dirty="0">
                <a:solidFill>
                  <a:srgbClr val="9FB7D3"/>
                </a:solidFill>
                <a:latin typeface="Ericsson Capital TT" pitchFamily="2" charset="0"/>
              </a:rPr>
              <a:t>!"#$%&amp;'()*+,-./0123456789:;&lt;=&gt;?@ABCDEFGHIJKLMNOPQRSTUVWXYZ[\]^_`abcdefghijklmnopqrstuvwxyz{|}~¡¢£¤¥¦§¨©ª«¬®¯°±²³´¶·¸¹º»¼½ÀÁÂÃÄÅÆÇÈËÌÍÎÏÐÑÒÓÔÕÖ×ØÙÚÛÜÝÞßàáâãäåæçèéêëìíîïðñòóôõö÷øùúûüýþÿĀāĂăąĆćĊċČĎďĐđĒĖėĘęĚěĞğĠġĢģĪīĮįİıĶķĹĺĻļĽľŁłŃńŅņŇňŌŐőŒœŔŕŖŗŘřŚśŞşŠšŢţŤťŪūŮůŰűŲųŴŵŶŷŸŹźŻżŽžƒȘșˆˇ˘˙˚˛˜˝ẀẁẃẄẅỲỳ–—‘’‚“”„†‡•…‰‹›⁄€™ĀĀĂĂĄĄĆĆĊĊČČĎĎĐĐĒĒĖĖĘĘĚĚĞĞĠĠĢĢĪĪĮĮİĶĶĹĹĻĻĽĽŃŃŅŅŇŇŌŌŐŐŔŔŖŖŘŘŚŚŞŞŢŢŤŤŪŪŮŮŰŰŲŲŴŴŶŶŹŹŻŻȘș−≤≥ﬁﬂ</a:t>
            </a:r>
            <a:endParaRPr lang="en-US" sz="500" i="1" noProof="0" dirty="0">
              <a:solidFill>
                <a:srgbClr val="9FB7D3"/>
              </a:solidFill>
              <a:latin typeface="Ericsson Capital TT" pitchFamily="2" charset="0"/>
            </a:endParaRPr>
          </a:p>
          <a:p>
            <a:endParaRPr lang="en-US" sz="500" i="1" noProof="0" dirty="0">
              <a:solidFill>
                <a:srgbClr val="9FB7D3"/>
              </a:solidFill>
              <a:latin typeface="Ericsson Capital TT" pitchFamily="2" charset="0"/>
            </a:endParaRPr>
          </a:p>
          <a:p>
            <a:r>
              <a:rPr lang="en-US" sz="500" noProof="0" dirty="0">
                <a:solidFill>
                  <a:srgbClr val="9FB7D3"/>
                </a:solidFill>
                <a:latin typeface="Ericsson Capital TT" pitchFamily="2" charset="0"/>
              </a:rPr>
              <a:t>ΆΈΉΊΌΎΏΐΑΒΓΕΖΗΘΙΚΛΜΝΞΟΠΡΣΤΥΦΧΨΪΫΆΈΉΊΰαβγδεζηθικλνξορςΣΤΥΦΧΨΩΪΫΌΎΏ</a:t>
            </a:r>
            <a:endParaRPr lang="en-US" sz="500" i="1" noProof="0" dirty="0">
              <a:solidFill>
                <a:srgbClr val="9FB7D3"/>
              </a:solidFill>
              <a:latin typeface="Ericsson Capital TT" pitchFamily="2" charset="0"/>
            </a:endParaRPr>
          </a:p>
          <a:p>
            <a:r>
              <a:rPr lang="en-US" sz="500" noProof="0" dirty="0">
                <a:solidFill>
                  <a:srgbClr val="9FB7D3"/>
                </a:solidFill>
                <a:latin typeface="Ericsson Capital TT" pitchFamily="2" charset="0"/>
              </a:rPr>
              <a:t>ЁЂЃЄЅІЇЈЉЊЋЌЎЏАБВГДЕЖЗИЙКЛМНОПРСТУФХЦЧШЩЪЫЬЭЮЯАБВГДЕЖЗИЙКЛМНОПРСТУФХЦЧШЩЪЫЬЭЮЯЁЂЃЄЅІЇЈЉЊЋЌЎЏѢѢѲѲѴѴҐҐәǽẀẁẂẃẄẅỲỳ№</a:t>
            </a:r>
          </a:p>
          <a:p>
            <a:pPr>
              <a:lnSpc>
                <a:spcPct val="80000"/>
              </a:lnSpc>
              <a:spcBef>
                <a:spcPct val="20000"/>
              </a:spcBef>
            </a:pPr>
            <a:endParaRPr lang="en-US" sz="500" noProof="0" dirty="0">
              <a:solidFill>
                <a:srgbClr val="9FB7D3"/>
              </a:solidFill>
              <a:latin typeface="Ericsson Capital TT" pitchFamily="2" charset="0"/>
            </a:endParaRPr>
          </a:p>
          <a:p>
            <a:pPr algn="r">
              <a:spcBef>
                <a:spcPct val="0"/>
              </a:spcBef>
            </a:pPr>
            <a:endParaRPr lang="en-US" sz="5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1400" noProof="0" dirty="0">
              <a:solidFill>
                <a:schemeClr val="bg1"/>
              </a:solidFill>
            </a:endParaRPr>
          </a:p>
          <a:p>
            <a:pPr algn="r">
              <a:spcBef>
                <a:spcPct val="0"/>
              </a:spcBef>
            </a:pPr>
            <a:r>
              <a:rPr lang="en-US" sz="1200" noProof="0" dirty="0">
                <a:solidFill>
                  <a:schemeClr val="bg1"/>
                </a:solidFill>
              </a:rPr>
              <a:t>Do not add objects or text in the footer area</a:t>
            </a:r>
          </a:p>
        </p:txBody>
      </p:sp>
      <p:pic>
        <p:nvPicPr>
          <p:cNvPr id="9" name="Econ2011" descr="ECON_RGB"/>
          <p:cNvPicPr>
            <a:picLocks noChangeArrowheads="1"/>
          </p:cNvPicPr>
          <p:nvPr/>
        </p:nvPicPr>
        <p:blipFill>
          <a:blip r:embed="rId19" cstate="print"/>
          <a:srcRect/>
          <a:stretch>
            <a:fillRect/>
          </a:stretch>
        </p:blipFill>
        <p:spPr bwMode="auto">
          <a:xfrm>
            <a:off x="11209564" y="360000"/>
            <a:ext cx="444500" cy="588962"/>
          </a:xfrm>
          <a:prstGeom prst="rect">
            <a:avLst/>
          </a:prstGeom>
          <a:noFill/>
        </p:spPr>
      </p:pic>
      <p:sp>
        <p:nvSpPr>
          <p:cNvPr id="21523" name="txtfooterCopy"/>
          <p:cNvSpPr txBox="1">
            <a:spLocks noChangeArrowheads="1"/>
          </p:cNvSpPr>
          <p:nvPr/>
        </p:nvSpPr>
        <p:spPr bwMode="auto">
          <a:xfrm>
            <a:off x="527051" y="6524625"/>
            <a:ext cx="9865784" cy="215900"/>
          </a:xfrm>
          <a:prstGeom prst="rect">
            <a:avLst/>
          </a:prstGeom>
          <a:noFill/>
          <a:ln w="12700" algn="ctr">
            <a:noFill/>
            <a:miter lim="800000"/>
            <a:headEnd/>
            <a:tailEnd/>
          </a:ln>
          <a:effectLst/>
        </p:spPr>
        <p:txBody>
          <a:bodyPr lIns="72000" rIns="72000"/>
          <a:lstStyle/>
          <a:p>
            <a:pPr algn="l"/>
            <a:r>
              <a:rPr lang="en-US" sz="800" b="0" i="0" u="none">
                <a:solidFill>
                  <a:srgbClr val="87888A"/>
                </a:solidFill>
              </a:rPr>
              <a:t>Public  |  © Ericsson AB 2016  |  2016-11-28  |  Page </a:t>
            </a:r>
            <a:fld id="{D37D5FB2-1E51-439B-89E0-144C8588FFE8}" type="slidenum">
              <a:rPr lang="en-US" sz="800" b="0" i="0" u="none" smtClean="0">
                <a:solidFill>
                  <a:srgbClr val="87888A"/>
                </a:solidFill>
              </a:rPr>
              <a:t>‹#›</a:t>
            </a:fld>
            <a:endParaRPr lang="en-US" sz="800" b="0" i="0" u="none" dirty="0">
              <a:solidFill>
                <a:srgbClr val="87888A"/>
              </a:solidFill>
            </a:endParaRPr>
          </a:p>
        </p:txBody>
      </p:sp>
      <p:sp>
        <p:nvSpPr>
          <p:cNvPr id="21507" name="Content_SM"/>
          <p:cNvSpPr>
            <a:spLocks noGrp="1" noChangeArrowheads="1"/>
          </p:cNvSpPr>
          <p:nvPr>
            <p:ph type="body" idx="1"/>
          </p:nvPr>
        </p:nvSpPr>
        <p:spPr bwMode="auto">
          <a:xfrm>
            <a:off x="529168" y="1800000"/>
            <a:ext cx="11135785" cy="3852000"/>
          </a:xfrm>
          <a:prstGeom prst="rect">
            <a:avLst/>
          </a:prstGeom>
          <a:noFill/>
          <a:ln w="9525">
            <a:noFill/>
            <a:miter lim="800000"/>
            <a:headEnd/>
            <a:tailEnd/>
          </a:ln>
        </p:spPr>
        <p:txBody>
          <a:bodyPr vert="horz" wrap="square" lIns="72000" tIns="0" rIns="72000" bIns="0" numCol="1" anchor="t" anchorCtr="0" compatLnSpc="1">
            <a:prstTxWarp prst="textNoShape">
              <a:avLst/>
            </a:prstTxWarp>
          </a:body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506" name="Title_SM"/>
          <p:cNvSpPr>
            <a:spLocks noGrp="1" noChangeArrowheads="1"/>
          </p:cNvSpPr>
          <p:nvPr>
            <p:ph type="title"/>
          </p:nvPr>
        </p:nvSpPr>
        <p:spPr bwMode="auto">
          <a:xfrm>
            <a:off x="524935" y="239714"/>
            <a:ext cx="9992784" cy="1085371"/>
          </a:xfrm>
          <a:prstGeom prst="rect">
            <a:avLst/>
          </a:prstGeom>
          <a:noFill/>
          <a:ln w="9525">
            <a:noFill/>
            <a:miter lim="800000"/>
            <a:headEnd/>
            <a:tailEnd/>
          </a:ln>
        </p:spPr>
        <p:txBody>
          <a:bodyPr vert="horz" wrap="square" lIns="72000" tIns="0" rIns="72000" bIns="0" numCol="1" anchor="ctr" anchorCtr="0" compatLnSpc="1">
            <a:prstTxWarp prst="textNoShape">
              <a:avLst/>
            </a:prstTxWarp>
            <a:normAutofit/>
          </a:bodyPr>
          <a:lstStyle/>
          <a:p>
            <a:pPr lvl="0"/>
            <a:r>
              <a:rPr lang="en-US" dirty="0"/>
              <a:t>Click to Add Header</a:t>
            </a: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700" r:id="rId3"/>
    <p:sldLayoutId id="2147483681" r:id="rId4"/>
    <p:sldLayoutId id="2147483680" r:id="rId5"/>
    <p:sldLayoutId id="2147483699" r:id="rId6"/>
    <p:sldLayoutId id="2147483696" r:id="rId7"/>
    <p:sldLayoutId id="2147483698" r:id="rId8"/>
    <p:sldLayoutId id="2147483697" r:id="rId9"/>
    <p:sldLayoutId id="2147483685" r:id="rId10"/>
    <p:sldLayoutId id="2147483686" r:id="rId11"/>
    <p:sldLayoutId id="2147483687" r:id="rId12"/>
    <p:sldLayoutId id="2147483682" r:id="rId13"/>
    <p:sldLayoutId id="2147483683" r:id="rId14"/>
    <p:sldLayoutId id="2147483684" r:id="rId15"/>
    <p:sldLayoutId id="2147483688" r:id="rId16"/>
    <p:sldLayoutId id="2147483695" r:id="rId17"/>
  </p:sldLayoutIdLst>
  <p:hf sldNum="0" hdr="0" ftr="0" dt="0"/>
  <p:txStyles>
    <p:titleStyle>
      <a:lvl1pPr algn="l" rtl="0" eaLnBrk="1" fontAlgn="base" hangingPunct="1">
        <a:lnSpc>
          <a:spcPct val="75000"/>
        </a:lnSpc>
        <a:spcBef>
          <a:spcPct val="0"/>
        </a:spcBef>
        <a:spcAft>
          <a:spcPct val="0"/>
        </a:spcAft>
        <a:defRPr sz="4400">
          <a:solidFill>
            <a:schemeClr val="tx1"/>
          </a:solidFill>
          <a:latin typeface="Arial" panose="020B0604020202020204" pitchFamily="34" charset="0"/>
          <a:ea typeface="+mj-ea"/>
          <a:cs typeface="+mj-cs"/>
        </a:defRPr>
      </a:lvl1pPr>
      <a:lvl2pPr algn="l" rtl="0" eaLnBrk="1" fontAlgn="base" hangingPunct="1">
        <a:spcBef>
          <a:spcPct val="0"/>
        </a:spcBef>
        <a:spcAft>
          <a:spcPct val="0"/>
        </a:spcAft>
        <a:defRPr sz="3200">
          <a:solidFill>
            <a:schemeClr val="tx1"/>
          </a:solidFill>
          <a:latin typeface="Ericsson Capital TT" pitchFamily="2" charset="0"/>
        </a:defRPr>
      </a:lvl2pPr>
      <a:lvl3pPr algn="l" rtl="0" eaLnBrk="1" fontAlgn="base" hangingPunct="1">
        <a:spcBef>
          <a:spcPct val="0"/>
        </a:spcBef>
        <a:spcAft>
          <a:spcPct val="0"/>
        </a:spcAft>
        <a:defRPr sz="3200">
          <a:solidFill>
            <a:schemeClr val="tx1"/>
          </a:solidFill>
          <a:latin typeface="Ericsson Capital TT" pitchFamily="2" charset="0"/>
        </a:defRPr>
      </a:lvl3pPr>
      <a:lvl4pPr algn="l" rtl="0" eaLnBrk="1" fontAlgn="base" hangingPunct="1">
        <a:spcBef>
          <a:spcPct val="0"/>
        </a:spcBef>
        <a:spcAft>
          <a:spcPct val="0"/>
        </a:spcAft>
        <a:defRPr sz="3200">
          <a:solidFill>
            <a:schemeClr val="tx1"/>
          </a:solidFill>
          <a:latin typeface="Ericsson Capital TT" pitchFamily="2" charset="0"/>
        </a:defRPr>
      </a:lvl4pPr>
      <a:lvl5pPr algn="l" rtl="0" eaLnBrk="1" fontAlgn="base" hangingPunct="1">
        <a:spcBef>
          <a:spcPct val="0"/>
        </a:spcBef>
        <a:spcAft>
          <a:spcPct val="0"/>
        </a:spcAft>
        <a:defRPr sz="3200">
          <a:solidFill>
            <a:schemeClr val="tx1"/>
          </a:solidFill>
          <a:latin typeface="Ericsson Capital TT" pitchFamily="2" charset="0"/>
        </a:defRPr>
      </a:lvl5pPr>
      <a:lvl6pPr marL="457200" algn="l" rtl="0" eaLnBrk="1" fontAlgn="base" hangingPunct="1">
        <a:spcBef>
          <a:spcPct val="0"/>
        </a:spcBef>
        <a:spcAft>
          <a:spcPct val="0"/>
        </a:spcAft>
        <a:defRPr sz="3200">
          <a:solidFill>
            <a:schemeClr val="tx1"/>
          </a:solidFill>
          <a:latin typeface="Ericsson Capital TT" pitchFamily="2" charset="0"/>
        </a:defRPr>
      </a:lvl6pPr>
      <a:lvl7pPr marL="914400" algn="l" rtl="0" eaLnBrk="1" fontAlgn="base" hangingPunct="1">
        <a:spcBef>
          <a:spcPct val="0"/>
        </a:spcBef>
        <a:spcAft>
          <a:spcPct val="0"/>
        </a:spcAft>
        <a:defRPr sz="3200">
          <a:solidFill>
            <a:schemeClr val="tx1"/>
          </a:solidFill>
          <a:latin typeface="Ericsson Capital TT" pitchFamily="2" charset="0"/>
        </a:defRPr>
      </a:lvl7pPr>
      <a:lvl8pPr marL="1371600" algn="l" rtl="0" eaLnBrk="1" fontAlgn="base" hangingPunct="1">
        <a:spcBef>
          <a:spcPct val="0"/>
        </a:spcBef>
        <a:spcAft>
          <a:spcPct val="0"/>
        </a:spcAft>
        <a:defRPr sz="3200">
          <a:solidFill>
            <a:schemeClr val="tx1"/>
          </a:solidFill>
          <a:latin typeface="Ericsson Capital TT" pitchFamily="2" charset="0"/>
        </a:defRPr>
      </a:lvl8pPr>
      <a:lvl9pPr marL="1828800" algn="l" rtl="0" eaLnBrk="1" fontAlgn="base" hangingPunct="1">
        <a:spcBef>
          <a:spcPct val="0"/>
        </a:spcBef>
        <a:spcAft>
          <a:spcPct val="0"/>
        </a:spcAft>
        <a:defRPr sz="3200">
          <a:solidFill>
            <a:schemeClr val="tx1"/>
          </a:solidFill>
          <a:latin typeface="Ericsson Capital TT" pitchFamily="2" charset="0"/>
        </a:defRPr>
      </a:lvl9pPr>
    </p:titleStyle>
    <p:bodyStyle>
      <a:lvl1pPr marL="176213" indent="-176213" algn="l" rtl="0" eaLnBrk="1" fontAlgn="base" hangingPunct="1">
        <a:spcBef>
          <a:spcPct val="20000"/>
        </a:spcBef>
        <a:spcAft>
          <a:spcPct val="0"/>
        </a:spcAft>
        <a:buClr>
          <a:srgbClr val="00A9D4"/>
        </a:buClr>
        <a:buFont typeface="Arial" charset="0"/>
        <a:buChar char="›"/>
        <a:defRPr sz="240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388"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53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4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16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p:txBody>
          <a:bodyPr/>
          <a:lstStyle/>
          <a:p>
            <a:r>
              <a:rPr lang="en-US"/>
              <a:t>Ericsson</a:t>
            </a:r>
          </a:p>
          <a:p>
            <a:endParaRPr lang="en-US" dirty="0"/>
          </a:p>
        </p:txBody>
      </p:sp>
      <p:sp>
        <p:nvSpPr>
          <p:cNvPr id="4" name="Title 3"/>
          <p:cNvSpPr>
            <a:spLocks noGrp="1"/>
          </p:cNvSpPr>
          <p:nvPr>
            <p:ph type="ctrTitle"/>
          </p:nvPr>
        </p:nvSpPr>
        <p:spPr/>
        <p:txBody>
          <a:bodyPr>
            <a:normAutofit/>
          </a:bodyPr>
          <a:lstStyle/>
          <a:p>
            <a:r>
              <a:rPr lang="en-US" sz="6000" dirty="0"/>
              <a:t>Motivation for work item on </a:t>
            </a:r>
            <a:br>
              <a:rPr lang="en-US" sz="6000" dirty="0"/>
            </a:br>
            <a:r>
              <a:rPr lang="en-US" sz="6000" dirty="0"/>
              <a:t>NB-</a:t>
            </a:r>
            <a:r>
              <a:rPr lang="en-US" sz="6000" dirty="0" err="1"/>
              <a:t>IoT</a:t>
            </a:r>
            <a:r>
              <a:rPr lang="en-US" sz="6000" dirty="0"/>
              <a:t> operation </a:t>
            </a:r>
            <a:br>
              <a:rPr lang="en-US" sz="6000" dirty="0"/>
            </a:br>
            <a:r>
              <a:rPr lang="en-US" sz="6000" dirty="0"/>
              <a:t>in unlicensed spectrum</a:t>
            </a:r>
          </a:p>
        </p:txBody>
      </p:sp>
      <p:sp>
        <p:nvSpPr>
          <p:cNvPr id="6" name="Subtitle 4"/>
          <p:cNvSpPr txBox="1">
            <a:spLocks/>
          </p:cNvSpPr>
          <p:nvPr/>
        </p:nvSpPr>
        <p:spPr bwMode="auto">
          <a:xfrm>
            <a:off x="524934" y="407544"/>
            <a:ext cx="11140019" cy="1386001"/>
          </a:xfrm>
          <a:prstGeom prst="rect">
            <a:avLst/>
          </a:prstGeom>
          <a:noFill/>
          <a:ln w="9525">
            <a:noFill/>
            <a:miter lim="800000"/>
            <a:headEnd/>
            <a:tailEnd/>
          </a:ln>
        </p:spPr>
        <p:txBody>
          <a:bodyPr vert="horz" wrap="square" lIns="72000" tIns="0" rIns="72000" bIns="0" numCol="1" anchor="t" anchorCtr="0" compatLnSpc="1">
            <a:prstTxWarp prst="textNoShape">
              <a:avLst/>
            </a:prstTxWarp>
          </a:bodyPr>
          <a:lstStyle>
            <a:lvl1pPr marL="0" indent="0" algn="l" rtl="0" eaLnBrk="1" fontAlgn="base" hangingPunct="1">
              <a:lnSpc>
                <a:spcPct val="75000"/>
              </a:lnSpc>
              <a:spcBef>
                <a:spcPts val="0"/>
              </a:spcBef>
              <a:spcAft>
                <a:spcPct val="0"/>
              </a:spcAft>
              <a:buClr>
                <a:srgbClr val="00A9D4"/>
              </a:buClr>
              <a:buFont typeface="Arial"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388"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53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4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16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r>
              <a:rPr lang="en-US" dirty="0"/>
              <a:t>RAN #74, Vienna, Austria, December 5 - 8, 2016</a:t>
            </a:r>
          </a:p>
          <a:p>
            <a:r>
              <a:rPr lang="en-US" dirty="0"/>
              <a:t>AI 10.1.1</a:t>
            </a:r>
          </a:p>
          <a:p>
            <a:r>
              <a:rPr lang="en-US" dirty="0"/>
              <a:t>RP-162043</a:t>
            </a:r>
            <a:endParaRPr lang="en-US" dirty="0">
              <a:highlight>
                <a:srgbClr val="FFFF00"/>
              </a:highlight>
            </a:endParaRPr>
          </a:p>
          <a:p>
            <a:endParaRPr lang="en-US" kern="0" dirty="0"/>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524934" y="1800225"/>
            <a:ext cx="4736491" cy="4724400"/>
          </a:xfrm>
        </p:spPr>
        <p:txBody>
          <a:bodyPr/>
          <a:lstStyle/>
          <a:p>
            <a:r>
              <a:rPr lang="en-US" dirty="0"/>
              <a:t>Rel-13/14 NB-</a:t>
            </a:r>
            <a:r>
              <a:rPr lang="en-US" dirty="0" err="1"/>
              <a:t>IoT</a:t>
            </a:r>
            <a:r>
              <a:rPr lang="en-US" dirty="0"/>
              <a:t> </a:t>
            </a:r>
          </a:p>
          <a:p>
            <a:pPr lvl="1"/>
            <a:r>
              <a:rPr lang="en-US" dirty="0"/>
              <a:t>Supports diverse use cases</a:t>
            </a:r>
          </a:p>
          <a:p>
            <a:pPr lvl="1"/>
            <a:r>
              <a:rPr lang="en-US" altLang="sv-SE" dirty="0"/>
              <a:t>Huge 3GPP-powered eco system</a:t>
            </a:r>
          </a:p>
          <a:p>
            <a:pPr lvl="1"/>
            <a:r>
              <a:rPr lang="en-US" dirty="0"/>
              <a:t>Designed for licensed spectrum operations</a:t>
            </a:r>
          </a:p>
          <a:p>
            <a:pPr lvl="1"/>
            <a:r>
              <a:rPr lang="en-US" dirty="0"/>
              <a:t>Achieves highest quality of services</a:t>
            </a:r>
          </a:p>
          <a:p>
            <a:pPr lvl="1"/>
            <a:endParaRPr lang="en-US" dirty="0"/>
          </a:p>
          <a:p>
            <a:pPr lvl="1"/>
            <a:endParaRPr lang="en-US" dirty="0"/>
          </a:p>
        </p:txBody>
      </p:sp>
      <p:sp>
        <p:nvSpPr>
          <p:cNvPr id="4" name="Title 3"/>
          <p:cNvSpPr>
            <a:spLocks noGrp="1"/>
          </p:cNvSpPr>
          <p:nvPr>
            <p:ph type="title"/>
          </p:nvPr>
        </p:nvSpPr>
        <p:spPr/>
        <p:txBody>
          <a:bodyPr/>
          <a:lstStyle/>
          <a:p>
            <a:r>
              <a:rPr lang="en-US" dirty="0"/>
              <a:t>3GPP NB-</a:t>
            </a:r>
            <a:r>
              <a:rPr lang="en-US" dirty="0" err="1"/>
              <a:t>IoT</a:t>
            </a:r>
            <a:r>
              <a:rPr lang="en-US" dirty="0"/>
              <a:t> technology</a:t>
            </a:r>
          </a:p>
        </p:txBody>
      </p:sp>
      <p:grpSp>
        <p:nvGrpSpPr>
          <p:cNvPr id="2" name="Group 1"/>
          <p:cNvGrpSpPr/>
          <p:nvPr/>
        </p:nvGrpSpPr>
        <p:grpSpPr>
          <a:xfrm>
            <a:off x="5583687" y="1962943"/>
            <a:ext cx="6329363" cy="4132263"/>
            <a:chOff x="787400" y="2079625"/>
            <a:chExt cx="6329363" cy="4132263"/>
          </a:xfrm>
        </p:grpSpPr>
        <p:sp>
          <p:nvSpPr>
            <p:cNvPr id="7" name="Oval 113"/>
            <p:cNvSpPr>
              <a:spLocks noChangeArrowheads="1"/>
            </p:cNvSpPr>
            <p:nvPr/>
          </p:nvSpPr>
          <p:spPr bwMode="auto">
            <a:xfrm>
              <a:off x="2317750" y="2379663"/>
              <a:ext cx="3014663" cy="3016250"/>
            </a:xfrm>
            <a:prstGeom prst="ellipse">
              <a:avLst/>
            </a:prstGeom>
            <a:noFill/>
            <a:ln w="12600" cap="sq">
              <a:solidFill>
                <a:srgbClr val="2D807E">
                  <a:alpha val="38823"/>
                </a:srgbClr>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sp>
          <p:nvSpPr>
            <p:cNvPr id="8" name="Oval 114"/>
            <p:cNvSpPr>
              <a:spLocks noChangeArrowheads="1"/>
            </p:cNvSpPr>
            <p:nvPr/>
          </p:nvSpPr>
          <p:spPr bwMode="auto">
            <a:xfrm>
              <a:off x="2927350" y="2079625"/>
              <a:ext cx="765175" cy="765175"/>
            </a:xfrm>
            <a:prstGeom prst="ellipse">
              <a:avLst/>
            </a:prstGeom>
            <a:solidFill>
              <a:srgbClr val="D9D9D9"/>
            </a:solidFill>
            <a:ln w="101520" cap="sq">
              <a:solidFill>
                <a:srgbClr val="FFFFFF">
                  <a:alpha val="39999"/>
                </a:srgbClr>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sp>
          <p:nvSpPr>
            <p:cNvPr id="9" name="Oval 115"/>
            <p:cNvSpPr>
              <a:spLocks noChangeArrowheads="1"/>
            </p:cNvSpPr>
            <p:nvPr/>
          </p:nvSpPr>
          <p:spPr bwMode="auto">
            <a:xfrm>
              <a:off x="2055813" y="2933700"/>
              <a:ext cx="765175" cy="765175"/>
            </a:xfrm>
            <a:prstGeom prst="ellipse">
              <a:avLst/>
            </a:prstGeom>
            <a:solidFill>
              <a:srgbClr val="D9D9D9"/>
            </a:solidFill>
            <a:ln w="101520" cap="sq">
              <a:solidFill>
                <a:srgbClr val="FFFFFF">
                  <a:alpha val="39999"/>
                </a:srgbClr>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sp>
          <p:nvSpPr>
            <p:cNvPr id="10" name="Oval 116"/>
            <p:cNvSpPr>
              <a:spLocks noChangeArrowheads="1"/>
            </p:cNvSpPr>
            <p:nvPr/>
          </p:nvSpPr>
          <p:spPr bwMode="auto">
            <a:xfrm>
              <a:off x="4803775" y="2924175"/>
              <a:ext cx="765175" cy="765175"/>
            </a:xfrm>
            <a:prstGeom prst="ellipse">
              <a:avLst/>
            </a:prstGeom>
            <a:solidFill>
              <a:srgbClr val="D9D9D9"/>
            </a:solidFill>
            <a:ln w="101520" cap="sq">
              <a:solidFill>
                <a:srgbClr val="FFFFFF">
                  <a:alpha val="39999"/>
                </a:srgbClr>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sp>
          <p:nvSpPr>
            <p:cNvPr id="11" name="Oval 117"/>
            <p:cNvSpPr>
              <a:spLocks noChangeArrowheads="1"/>
            </p:cNvSpPr>
            <p:nvPr/>
          </p:nvSpPr>
          <p:spPr bwMode="auto">
            <a:xfrm flipH="1">
              <a:off x="2921000" y="2987675"/>
              <a:ext cx="1800225" cy="1800225"/>
            </a:xfrm>
            <a:prstGeom prst="ellipse">
              <a:avLst/>
            </a:prstGeom>
            <a:solidFill>
              <a:srgbClr val="2D807E"/>
            </a:solidFill>
            <a:ln w="190440" cap="sq">
              <a:solidFill>
                <a:srgbClr val="2D807E">
                  <a:alpha val="29803"/>
                </a:srgbClr>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pic>
          <p:nvPicPr>
            <p:cNvPr id="12" name="Picture 1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38463" y="3108325"/>
              <a:ext cx="1792287" cy="16224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3" name="Rectangle 119"/>
            <p:cNvSpPr>
              <a:spLocks noChangeArrowheads="1"/>
            </p:cNvSpPr>
            <p:nvPr/>
          </p:nvSpPr>
          <p:spPr bwMode="auto">
            <a:xfrm>
              <a:off x="2955925" y="3522663"/>
              <a:ext cx="1801813" cy="8397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lgn="ctr">
                <a:lnSpc>
                  <a:spcPts val="2775"/>
                </a:lnSpc>
                <a:spcBef>
                  <a:spcPts val="300"/>
                </a:spcBef>
                <a:buClrTx/>
                <a:buFontTx/>
                <a:buNone/>
              </a:pPr>
              <a:r>
                <a:rPr lang="en-US" altLang="sv-SE" sz="3200" dirty="0">
                  <a:solidFill>
                    <a:srgbClr val="FFFFFF"/>
                  </a:solidFill>
                  <a:latin typeface="Ericsson Capital TT" panose="02000503000000020004" pitchFamily="2" charset="0"/>
                  <a:cs typeface="Arial" panose="020B0604020202020204" pitchFamily="34" charset="0"/>
                </a:rPr>
                <a:t>MTC/</a:t>
              </a:r>
            </a:p>
            <a:p>
              <a:pPr algn="ctr">
                <a:lnSpc>
                  <a:spcPts val="2775"/>
                </a:lnSpc>
                <a:spcBef>
                  <a:spcPts val="300"/>
                </a:spcBef>
                <a:buClrTx/>
                <a:buFontTx/>
                <a:buNone/>
              </a:pPr>
              <a:r>
                <a:rPr lang="en-US" altLang="sv-SE" sz="3200" dirty="0">
                  <a:solidFill>
                    <a:srgbClr val="FFFFFF"/>
                  </a:solidFill>
                  <a:latin typeface="Ericsson Capital TT" panose="02000503000000020004" pitchFamily="2" charset="0"/>
                  <a:cs typeface="Arial" panose="020B0604020202020204" pitchFamily="34" charset="0"/>
                </a:rPr>
                <a:t>IoT</a:t>
              </a:r>
            </a:p>
          </p:txBody>
        </p:sp>
        <p:sp>
          <p:nvSpPr>
            <p:cNvPr id="14" name="Oval 120"/>
            <p:cNvSpPr>
              <a:spLocks noChangeArrowheads="1"/>
            </p:cNvSpPr>
            <p:nvPr/>
          </p:nvSpPr>
          <p:spPr bwMode="auto">
            <a:xfrm>
              <a:off x="4075113" y="2093913"/>
              <a:ext cx="763587" cy="765175"/>
            </a:xfrm>
            <a:prstGeom prst="ellipse">
              <a:avLst/>
            </a:prstGeom>
            <a:solidFill>
              <a:srgbClr val="D9D9D9"/>
            </a:solidFill>
            <a:ln w="101520" cap="sq">
              <a:solidFill>
                <a:srgbClr val="FFFFFF">
                  <a:alpha val="39999"/>
                </a:srgbClr>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sp>
          <p:nvSpPr>
            <p:cNvPr id="15" name="Oval 121"/>
            <p:cNvSpPr>
              <a:spLocks noChangeArrowheads="1"/>
            </p:cNvSpPr>
            <p:nvPr/>
          </p:nvSpPr>
          <p:spPr bwMode="auto">
            <a:xfrm>
              <a:off x="2055813" y="4098925"/>
              <a:ext cx="765175" cy="765175"/>
            </a:xfrm>
            <a:prstGeom prst="ellipse">
              <a:avLst/>
            </a:prstGeom>
            <a:solidFill>
              <a:srgbClr val="D9D9D9"/>
            </a:solidFill>
            <a:ln w="101520" cap="sq">
              <a:solidFill>
                <a:srgbClr val="FFFFFF">
                  <a:alpha val="39999"/>
                </a:srgbClr>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sp>
          <p:nvSpPr>
            <p:cNvPr id="16" name="Oval 122"/>
            <p:cNvSpPr>
              <a:spLocks noChangeArrowheads="1"/>
            </p:cNvSpPr>
            <p:nvPr/>
          </p:nvSpPr>
          <p:spPr bwMode="auto">
            <a:xfrm>
              <a:off x="4826000" y="4098925"/>
              <a:ext cx="765175" cy="765175"/>
            </a:xfrm>
            <a:prstGeom prst="ellipse">
              <a:avLst/>
            </a:prstGeom>
            <a:solidFill>
              <a:srgbClr val="D9D9D9"/>
            </a:solidFill>
            <a:ln w="101520" cap="sq">
              <a:solidFill>
                <a:srgbClr val="FFFFFF">
                  <a:alpha val="39999"/>
                </a:srgbClr>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sp>
          <p:nvSpPr>
            <p:cNvPr id="17" name="Oval 123"/>
            <p:cNvSpPr>
              <a:spLocks noChangeArrowheads="1"/>
            </p:cNvSpPr>
            <p:nvPr/>
          </p:nvSpPr>
          <p:spPr bwMode="auto">
            <a:xfrm>
              <a:off x="2927350" y="4902200"/>
              <a:ext cx="765175" cy="765175"/>
            </a:xfrm>
            <a:prstGeom prst="ellipse">
              <a:avLst/>
            </a:prstGeom>
            <a:solidFill>
              <a:srgbClr val="D9D9D9"/>
            </a:solidFill>
            <a:ln w="101520" cap="sq">
              <a:solidFill>
                <a:srgbClr val="FFFFFF">
                  <a:alpha val="39999"/>
                </a:srgbClr>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sp>
          <p:nvSpPr>
            <p:cNvPr id="18" name="Oval 124"/>
            <p:cNvSpPr>
              <a:spLocks noChangeArrowheads="1"/>
            </p:cNvSpPr>
            <p:nvPr/>
          </p:nvSpPr>
          <p:spPr bwMode="auto">
            <a:xfrm>
              <a:off x="4075113" y="4864100"/>
              <a:ext cx="763587" cy="763588"/>
            </a:xfrm>
            <a:prstGeom prst="ellipse">
              <a:avLst/>
            </a:prstGeom>
            <a:solidFill>
              <a:srgbClr val="D9D9D9"/>
            </a:solidFill>
            <a:ln w="101520" cap="sq">
              <a:solidFill>
                <a:srgbClr val="FFFFFF">
                  <a:alpha val="39999"/>
                </a:srgbClr>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sp>
          <p:nvSpPr>
            <p:cNvPr id="19" name="Freeform 125"/>
            <p:cNvSpPr>
              <a:spLocks noChangeArrowheads="1"/>
            </p:cNvSpPr>
            <p:nvPr/>
          </p:nvSpPr>
          <p:spPr bwMode="auto">
            <a:xfrm>
              <a:off x="2189163" y="3008313"/>
              <a:ext cx="474662" cy="549275"/>
            </a:xfrm>
            <a:custGeom>
              <a:avLst/>
              <a:gdLst>
                <a:gd name="T0" fmla="*/ 2147483647 w 355"/>
                <a:gd name="T1" fmla="*/ 2147483647 h 411"/>
                <a:gd name="T2" fmla="*/ 2147483647 w 355"/>
                <a:gd name="T3" fmla="*/ 2147483647 h 411"/>
                <a:gd name="T4" fmla="*/ 2147483647 w 355"/>
                <a:gd name="T5" fmla="*/ 2147483647 h 411"/>
                <a:gd name="T6" fmla="*/ 2147483647 w 355"/>
                <a:gd name="T7" fmla="*/ 2147483647 h 411"/>
                <a:gd name="T8" fmla="*/ 2147483647 w 355"/>
                <a:gd name="T9" fmla="*/ 2147483647 h 411"/>
                <a:gd name="T10" fmla="*/ 2147483647 w 355"/>
                <a:gd name="T11" fmla="*/ 2147483647 h 411"/>
                <a:gd name="T12" fmla="*/ 2147483647 w 355"/>
                <a:gd name="T13" fmla="*/ 2147483647 h 411"/>
                <a:gd name="T14" fmla="*/ 2147483647 w 355"/>
                <a:gd name="T15" fmla="*/ 2147483647 h 411"/>
                <a:gd name="T16" fmla="*/ 2147483647 w 355"/>
                <a:gd name="T17" fmla="*/ 2147483647 h 411"/>
                <a:gd name="T18" fmla="*/ 2147483647 w 355"/>
                <a:gd name="T19" fmla="*/ 2147483647 h 411"/>
                <a:gd name="T20" fmla="*/ 2147483647 w 355"/>
                <a:gd name="T21" fmla="*/ 2147483647 h 411"/>
                <a:gd name="T22" fmla="*/ 2147483647 w 355"/>
                <a:gd name="T23" fmla="*/ 2147483647 h 411"/>
                <a:gd name="T24" fmla="*/ 2147483647 w 355"/>
                <a:gd name="T25" fmla="*/ 2147483647 h 411"/>
                <a:gd name="T26" fmla="*/ 2147483647 w 355"/>
                <a:gd name="T27" fmla="*/ 2147483647 h 411"/>
                <a:gd name="T28" fmla="*/ 2147483647 w 355"/>
                <a:gd name="T29" fmla="*/ 2147483647 h 411"/>
                <a:gd name="T30" fmla="*/ 2147483647 w 355"/>
                <a:gd name="T31" fmla="*/ 2147483647 h 411"/>
                <a:gd name="T32" fmla="*/ 2147483647 w 355"/>
                <a:gd name="T33" fmla="*/ 2147483647 h 411"/>
                <a:gd name="T34" fmla="*/ 2147483647 w 355"/>
                <a:gd name="T35" fmla="*/ 2147483647 h 411"/>
                <a:gd name="T36" fmla="*/ 2147483647 w 355"/>
                <a:gd name="T37" fmla="*/ 2147483647 h 411"/>
                <a:gd name="T38" fmla="*/ 2147483647 w 355"/>
                <a:gd name="T39" fmla="*/ 2147483647 h 411"/>
                <a:gd name="T40" fmla="*/ 2147483647 w 355"/>
                <a:gd name="T41" fmla="*/ 2147483647 h 411"/>
                <a:gd name="T42" fmla="*/ 2147483647 w 355"/>
                <a:gd name="T43" fmla="*/ 2147483647 h 411"/>
                <a:gd name="T44" fmla="*/ 2147483647 w 355"/>
                <a:gd name="T45" fmla="*/ 2147483647 h 411"/>
                <a:gd name="T46" fmla="*/ 2147483647 w 355"/>
                <a:gd name="T47" fmla="*/ 2147483647 h 411"/>
                <a:gd name="T48" fmla="*/ 2147483647 w 355"/>
                <a:gd name="T49" fmla="*/ 2147483647 h 411"/>
                <a:gd name="T50" fmla="*/ 2147483647 w 355"/>
                <a:gd name="T51" fmla="*/ 2147483647 h 411"/>
                <a:gd name="T52" fmla="*/ 2147483647 w 355"/>
                <a:gd name="T53" fmla="*/ 2147483647 h 411"/>
                <a:gd name="T54" fmla="*/ 2147483647 w 355"/>
                <a:gd name="T55" fmla="*/ 2147483647 h 411"/>
                <a:gd name="T56" fmla="*/ 2147483647 w 355"/>
                <a:gd name="T57" fmla="*/ 2147483647 h 411"/>
                <a:gd name="T58" fmla="*/ 2147483647 w 355"/>
                <a:gd name="T59" fmla="*/ 2147483647 h 411"/>
                <a:gd name="T60" fmla="*/ 2147483647 w 355"/>
                <a:gd name="T61" fmla="*/ 2147483647 h 411"/>
                <a:gd name="T62" fmla="*/ 2147483647 w 355"/>
                <a:gd name="T63" fmla="*/ 2147483647 h 411"/>
                <a:gd name="T64" fmla="*/ 2147483647 w 355"/>
                <a:gd name="T65" fmla="*/ 2147483647 h 411"/>
                <a:gd name="T66" fmla="*/ 2147483647 w 355"/>
                <a:gd name="T67" fmla="*/ 2147483647 h 411"/>
                <a:gd name="T68" fmla="*/ 2147483647 w 355"/>
                <a:gd name="T69" fmla="*/ 2147483647 h 411"/>
                <a:gd name="T70" fmla="*/ 2147483647 w 355"/>
                <a:gd name="T71" fmla="*/ 2147483647 h 411"/>
                <a:gd name="T72" fmla="*/ 2147483647 w 355"/>
                <a:gd name="T73" fmla="*/ 2147483647 h 411"/>
                <a:gd name="T74" fmla="*/ 2147483647 w 355"/>
                <a:gd name="T75" fmla="*/ 2147483647 h 411"/>
                <a:gd name="T76" fmla="*/ 2147483647 w 355"/>
                <a:gd name="T77" fmla="*/ 2147483647 h 411"/>
                <a:gd name="T78" fmla="*/ 2147483647 w 355"/>
                <a:gd name="T79" fmla="*/ 2147483647 h 411"/>
                <a:gd name="T80" fmla="*/ 2147483647 w 355"/>
                <a:gd name="T81" fmla="*/ 2147483647 h 411"/>
                <a:gd name="T82" fmla="*/ 2147483647 w 355"/>
                <a:gd name="T83" fmla="*/ 2147483647 h 411"/>
                <a:gd name="T84" fmla="*/ 2147483647 w 355"/>
                <a:gd name="T85" fmla="*/ 2147483647 h 411"/>
                <a:gd name="T86" fmla="*/ 2147483647 w 355"/>
                <a:gd name="T87" fmla="*/ 2147483647 h 411"/>
                <a:gd name="T88" fmla="*/ 2147483647 w 355"/>
                <a:gd name="T89" fmla="*/ 2147483647 h 411"/>
                <a:gd name="T90" fmla="*/ 2147483647 w 355"/>
                <a:gd name="T91" fmla="*/ 2147483647 h 411"/>
                <a:gd name="T92" fmla="*/ 2147483647 w 355"/>
                <a:gd name="T93" fmla="*/ 2147483647 h 411"/>
                <a:gd name="T94" fmla="*/ 2147483647 w 355"/>
                <a:gd name="T95" fmla="*/ 2147483647 h 411"/>
                <a:gd name="T96" fmla="*/ 2147483647 w 355"/>
                <a:gd name="T97" fmla="*/ 2147483647 h 411"/>
                <a:gd name="T98" fmla="*/ 2147483647 w 355"/>
                <a:gd name="T99" fmla="*/ 2147483647 h 41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55" h="411">
                  <a:moveTo>
                    <a:pt x="204" y="143"/>
                  </a:moveTo>
                  <a:cubicBezTo>
                    <a:pt x="204" y="144"/>
                    <a:pt x="206" y="146"/>
                    <a:pt x="208" y="146"/>
                  </a:cubicBezTo>
                  <a:cubicBezTo>
                    <a:pt x="215" y="146"/>
                    <a:pt x="229" y="145"/>
                    <a:pt x="243" y="136"/>
                  </a:cubicBezTo>
                  <a:cubicBezTo>
                    <a:pt x="264" y="121"/>
                    <a:pt x="268" y="97"/>
                    <a:pt x="269" y="98"/>
                  </a:cubicBezTo>
                  <a:cubicBezTo>
                    <a:pt x="271" y="99"/>
                    <a:pt x="268" y="126"/>
                    <a:pt x="248" y="143"/>
                  </a:cubicBezTo>
                  <a:cubicBezTo>
                    <a:pt x="237" y="153"/>
                    <a:pt x="223" y="154"/>
                    <a:pt x="215" y="155"/>
                  </a:cubicBezTo>
                  <a:cubicBezTo>
                    <a:pt x="212" y="156"/>
                    <a:pt x="215" y="159"/>
                    <a:pt x="216" y="160"/>
                  </a:cubicBezTo>
                  <a:cubicBezTo>
                    <a:pt x="229" y="168"/>
                    <a:pt x="257" y="170"/>
                    <a:pt x="275" y="145"/>
                  </a:cubicBezTo>
                  <a:cubicBezTo>
                    <a:pt x="291" y="123"/>
                    <a:pt x="290" y="99"/>
                    <a:pt x="284" y="71"/>
                  </a:cubicBezTo>
                  <a:cubicBezTo>
                    <a:pt x="283" y="69"/>
                    <a:pt x="282" y="68"/>
                    <a:pt x="280" y="70"/>
                  </a:cubicBezTo>
                  <a:cubicBezTo>
                    <a:pt x="254" y="98"/>
                    <a:pt x="231" y="89"/>
                    <a:pt x="213" y="103"/>
                  </a:cubicBezTo>
                  <a:cubicBezTo>
                    <a:pt x="200" y="115"/>
                    <a:pt x="199" y="131"/>
                    <a:pt x="204" y="143"/>
                  </a:cubicBezTo>
                  <a:close/>
                  <a:moveTo>
                    <a:pt x="354" y="309"/>
                  </a:moveTo>
                  <a:cubicBezTo>
                    <a:pt x="353" y="304"/>
                    <a:pt x="349" y="301"/>
                    <a:pt x="344" y="302"/>
                  </a:cubicBezTo>
                  <a:cubicBezTo>
                    <a:pt x="340" y="303"/>
                    <a:pt x="337" y="307"/>
                    <a:pt x="338" y="311"/>
                  </a:cubicBezTo>
                  <a:cubicBezTo>
                    <a:pt x="338" y="315"/>
                    <a:pt x="339" y="316"/>
                    <a:pt x="339" y="319"/>
                  </a:cubicBezTo>
                  <a:cubicBezTo>
                    <a:pt x="338" y="333"/>
                    <a:pt x="334" y="344"/>
                    <a:pt x="325" y="354"/>
                  </a:cubicBezTo>
                  <a:cubicBezTo>
                    <a:pt x="317" y="364"/>
                    <a:pt x="305" y="372"/>
                    <a:pt x="292" y="378"/>
                  </a:cubicBezTo>
                  <a:cubicBezTo>
                    <a:pt x="272" y="388"/>
                    <a:pt x="227" y="395"/>
                    <a:pt x="192" y="395"/>
                  </a:cubicBezTo>
                  <a:cubicBezTo>
                    <a:pt x="180" y="395"/>
                    <a:pt x="169" y="394"/>
                    <a:pt x="161" y="393"/>
                  </a:cubicBezTo>
                  <a:cubicBezTo>
                    <a:pt x="132" y="387"/>
                    <a:pt x="77" y="350"/>
                    <a:pt x="56" y="328"/>
                  </a:cubicBezTo>
                  <a:cubicBezTo>
                    <a:pt x="47" y="319"/>
                    <a:pt x="36" y="298"/>
                    <a:pt x="29" y="277"/>
                  </a:cubicBezTo>
                  <a:cubicBezTo>
                    <a:pt x="21" y="257"/>
                    <a:pt x="16" y="235"/>
                    <a:pt x="16" y="227"/>
                  </a:cubicBezTo>
                  <a:cubicBezTo>
                    <a:pt x="16" y="227"/>
                    <a:pt x="16" y="226"/>
                    <a:pt x="16" y="226"/>
                  </a:cubicBezTo>
                  <a:cubicBezTo>
                    <a:pt x="16" y="226"/>
                    <a:pt x="16" y="226"/>
                    <a:pt x="16" y="226"/>
                  </a:cubicBezTo>
                  <a:cubicBezTo>
                    <a:pt x="17" y="220"/>
                    <a:pt x="27" y="213"/>
                    <a:pt x="34" y="213"/>
                  </a:cubicBezTo>
                  <a:cubicBezTo>
                    <a:pt x="37" y="213"/>
                    <a:pt x="40" y="214"/>
                    <a:pt x="43" y="217"/>
                  </a:cubicBezTo>
                  <a:cubicBezTo>
                    <a:pt x="55" y="229"/>
                    <a:pt x="60" y="240"/>
                    <a:pt x="67" y="257"/>
                  </a:cubicBezTo>
                  <a:cubicBezTo>
                    <a:pt x="68" y="258"/>
                    <a:pt x="68" y="258"/>
                    <a:pt x="68" y="259"/>
                  </a:cubicBezTo>
                  <a:cubicBezTo>
                    <a:pt x="63" y="261"/>
                    <a:pt x="59" y="264"/>
                    <a:pt x="56" y="267"/>
                  </a:cubicBezTo>
                  <a:cubicBezTo>
                    <a:pt x="51" y="272"/>
                    <a:pt x="48" y="278"/>
                    <a:pt x="47" y="285"/>
                  </a:cubicBezTo>
                  <a:cubicBezTo>
                    <a:pt x="46" y="287"/>
                    <a:pt x="46" y="289"/>
                    <a:pt x="46" y="291"/>
                  </a:cubicBezTo>
                  <a:cubicBezTo>
                    <a:pt x="46" y="292"/>
                    <a:pt x="46" y="293"/>
                    <a:pt x="46" y="294"/>
                  </a:cubicBezTo>
                  <a:cubicBezTo>
                    <a:pt x="47" y="303"/>
                    <a:pt x="53" y="311"/>
                    <a:pt x="60" y="317"/>
                  </a:cubicBezTo>
                  <a:cubicBezTo>
                    <a:pt x="63" y="320"/>
                    <a:pt x="66" y="323"/>
                    <a:pt x="70" y="326"/>
                  </a:cubicBezTo>
                  <a:cubicBezTo>
                    <a:pt x="72" y="327"/>
                    <a:pt x="73" y="329"/>
                    <a:pt x="75" y="330"/>
                  </a:cubicBezTo>
                  <a:cubicBezTo>
                    <a:pt x="79" y="333"/>
                    <a:pt x="83" y="336"/>
                    <a:pt x="88" y="339"/>
                  </a:cubicBezTo>
                  <a:cubicBezTo>
                    <a:pt x="100" y="347"/>
                    <a:pt x="119" y="352"/>
                    <a:pt x="138" y="356"/>
                  </a:cubicBezTo>
                  <a:cubicBezTo>
                    <a:pt x="146" y="358"/>
                    <a:pt x="154" y="359"/>
                    <a:pt x="162" y="360"/>
                  </a:cubicBezTo>
                  <a:cubicBezTo>
                    <a:pt x="170" y="361"/>
                    <a:pt x="177" y="362"/>
                    <a:pt x="184" y="362"/>
                  </a:cubicBezTo>
                  <a:cubicBezTo>
                    <a:pt x="185" y="362"/>
                    <a:pt x="187" y="362"/>
                    <a:pt x="188" y="362"/>
                  </a:cubicBezTo>
                  <a:cubicBezTo>
                    <a:pt x="190" y="362"/>
                    <a:pt x="191" y="362"/>
                    <a:pt x="192" y="362"/>
                  </a:cubicBezTo>
                  <a:cubicBezTo>
                    <a:pt x="196" y="362"/>
                    <a:pt x="200" y="358"/>
                    <a:pt x="200" y="354"/>
                  </a:cubicBezTo>
                  <a:cubicBezTo>
                    <a:pt x="199" y="352"/>
                    <a:pt x="199" y="350"/>
                    <a:pt x="198" y="349"/>
                  </a:cubicBezTo>
                  <a:cubicBezTo>
                    <a:pt x="197" y="348"/>
                    <a:pt x="196" y="347"/>
                    <a:pt x="194" y="346"/>
                  </a:cubicBezTo>
                  <a:cubicBezTo>
                    <a:pt x="193" y="346"/>
                    <a:pt x="192" y="346"/>
                    <a:pt x="191" y="346"/>
                  </a:cubicBezTo>
                  <a:cubicBezTo>
                    <a:pt x="190" y="346"/>
                    <a:pt x="189" y="346"/>
                    <a:pt x="188" y="346"/>
                  </a:cubicBezTo>
                  <a:cubicBezTo>
                    <a:pt x="186" y="346"/>
                    <a:pt x="183" y="346"/>
                    <a:pt x="180" y="346"/>
                  </a:cubicBezTo>
                  <a:cubicBezTo>
                    <a:pt x="170" y="345"/>
                    <a:pt x="156" y="344"/>
                    <a:pt x="143" y="341"/>
                  </a:cubicBezTo>
                  <a:cubicBezTo>
                    <a:pt x="142" y="341"/>
                    <a:pt x="142" y="341"/>
                    <a:pt x="141" y="340"/>
                  </a:cubicBezTo>
                  <a:cubicBezTo>
                    <a:pt x="123" y="337"/>
                    <a:pt x="106" y="331"/>
                    <a:pt x="97" y="325"/>
                  </a:cubicBezTo>
                  <a:cubicBezTo>
                    <a:pt x="92" y="322"/>
                    <a:pt x="88" y="320"/>
                    <a:pt x="84" y="317"/>
                  </a:cubicBezTo>
                  <a:cubicBezTo>
                    <a:pt x="82" y="315"/>
                    <a:pt x="79" y="313"/>
                    <a:pt x="77" y="311"/>
                  </a:cubicBezTo>
                  <a:cubicBezTo>
                    <a:pt x="75" y="309"/>
                    <a:pt x="73" y="308"/>
                    <a:pt x="71" y="306"/>
                  </a:cubicBezTo>
                  <a:cubicBezTo>
                    <a:pt x="70" y="305"/>
                    <a:pt x="69" y="304"/>
                    <a:pt x="68" y="303"/>
                  </a:cubicBezTo>
                  <a:cubicBezTo>
                    <a:pt x="64" y="298"/>
                    <a:pt x="62" y="295"/>
                    <a:pt x="62" y="292"/>
                  </a:cubicBezTo>
                  <a:cubicBezTo>
                    <a:pt x="62" y="291"/>
                    <a:pt x="62" y="291"/>
                    <a:pt x="62" y="291"/>
                  </a:cubicBezTo>
                  <a:cubicBezTo>
                    <a:pt x="62" y="290"/>
                    <a:pt x="62" y="289"/>
                    <a:pt x="62" y="288"/>
                  </a:cubicBezTo>
                  <a:cubicBezTo>
                    <a:pt x="62" y="287"/>
                    <a:pt x="63" y="286"/>
                    <a:pt x="63" y="284"/>
                  </a:cubicBezTo>
                  <a:cubicBezTo>
                    <a:pt x="65" y="280"/>
                    <a:pt x="68" y="278"/>
                    <a:pt x="71" y="276"/>
                  </a:cubicBezTo>
                  <a:cubicBezTo>
                    <a:pt x="74" y="273"/>
                    <a:pt x="78" y="272"/>
                    <a:pt x="83" y="272"/>
                  </a:cubicBezTo>
                  <a:cubicBezTo>
                    <a:pt x="83" y="272"/>
                    <a:pt x="83" y="272"/>
                    <a:pt x="84" y="272"/>
                  </a:cubicBezTo>
                  <a:cubicBezTo>
                    <a:pt x="84" y="272"/>
                    <a:pt x="84" y="272"/>
                    <a:pt x="84" y="272"/>
                  </a:cubicBezTo>
                  <a:cubicBezTo>
                    <a:pt x="86" y="272"/>
                    <a:pt x="88" y="272"/>
                    <a:pt x="89" y="273"/>
                  </a:cubicBezTo>
                  <a:cubicBezTo>
                    <a:pt x="90" y="273"/>
                    <a:pt x="91" y="273"/>
                    <a:pt x="93" y="274"/>
                  </a:cubicBezTo>
                  <a:cubicBezTo>
                    <a:pt x="97" y="275"/>
                    <a:pt x="105" y="278"/>
                    <a:pt x="113" y="282"/>
                  </a:cubicBezTo>
                  <a:cubicBezTo>
                    <a:pt x="116" y="282"/>
                    <a:pt x="118" y="283"/>
                    <a:pt x="121" y="284"/>
                  </a:cubicBezTo>
                  <a:cubicBezTo>
                    <a:pt x="132" y="288"/>
                    <a:pt x="145" y="293"/>
                    <a:pt x="161" y="296"/>
                  </a:cubicBezTo>
                  <a:cubicBezTo>
                    <a:pt x="165" y="297"/>
                    <a:pt x="169" y="297"/>
                    <a:pt x="173" y="297"/>
                  </a:cubicBezTo>
                  <a:cubicBezTo>
                    <a:pt x="183" y="297"/>
                    <a:pt x="193" y="296"/>
                    <a:pt x="203" y="293"/>
                  </a:cubicBezTo>
                  <a:cubicBezTo>
                    <a:pt x="215" y="291"/>
                    <a:pt x="226" y="287"/>
                    <a:pt x="238" y="284"/>
                  </a:cubicBezTo>
                  <a:cubicBezTo>
                    <a:pt x="248" y="281"/>
                    <a:pt x="257" y="279"/>
                    <a:pt x="266" y="276"/>
                  </a:cubicBezTo>
                  <a:cubicBezTo>
                    <a:pt x="278" y="273"/>
                    <a:pt x="289" y="271"/>
                    <a:pt x="299" y="271"/>
                  </a:cubicBezTo>
                  <a:cubicBezTo>
                    <a:pt x="302" y="271"/>
                    <a:pt x="306" y="272"/>
                    <a:pt x="309" y="272"/>
                  </a:cubicBezTo>
                  <a:cubicBezTo>
                    <a:pt x="317" y="274"/>
                    <a:pt x="319" y="276"/>
                    <a:pt x="327" y="286"/>
                  </a:cubicBezTo>
                  <a:cubicBezTo>
                    <a:pt x="330" y="290"/>
                    <a:pt x="335" y="290"/>
                    <a:pt x="338" y="288"/>
                  </a:cubicBezTo>
                  <a:cubicBezTo>
                    <a:pt x="342" y="285"/>
                    <a:pt x="343" y="280"/>
                    <a:pt x="340" y="276"/>
                  </a:cubicBezTo>
                  <a:cubicBezTo>
                    <a:pt x="340" y="276"/>
                    <a:pt x="340" y="276"/>
                    <a:pt x="340" y="276"/>
                  </a:cubicBezTo>
                  <a:cubicBezTo>
                    <a:pt x="332" y="266"/>
                    <a:pt x="324" y="259"/>
                    <a:pt x="312" y="257"/>
                  </a:cubicBezTo>
                  <a:cubicBezTo>
                    <a:pt x="308" y="256"/>
                    <a:pt x="303" y="255"/>
                    <a:pt x="299" y="255"/>
                  </a:cubicBezTo>
                  <a:cubicBezTo>
                    <a:pt x="286" y="255"/>
                    <a:pt x="272" y="258"/>
                    <a:pt x="258" y="262"/>
                  </a:cubicBezTo>
                  <a:cubicBezTo>
                    <a:pt x="256" y="258"/>
                    <a:pt x="254" y="255"/>
                    <a:pt x="249" y="251"/>
                  </a:cubicBezTo>
                  <a:cubicBezTo>
                    <a:pt x="237" y="243"/>
                    <a:pt x="230" y="249"/>
                    <a:pt x="221" y="243"/>
                  </a:cubicBezTo>
                  <a:cubicBezTo>
                    <a:pt x="216" y="240"/>
                    <a:pt x="211" y="236"/>
                    <a:pt x="204" y="233"/>
                  </a:cubicBezTo>
                  <a:cubicBezTo>
                    <a:pt x="205" y="216"/>
                    <a:pt x="205" y="180"/>
                    <a:pt x="196" y="153"/>
                  </a:cubicBezTo>
                  <a:cubicBezTo>
                    <a:pt x="192" y="139"/>
                    <a:pt x="183" y="125"/>
                    <a:pt x="176" y="115"/>
                  </a:cubicBezTo>
                  <a:cubicBezTo>
                    <a:pt x="174" y="112"/>
                    <a:pt x="173" y="112"/>
                    <a:pt x="175" y="117"/>
                  </a:cubicBezTo>
                  <a:cubicBezTo>
                    <a:pt x="179" y="128"/>
                    <a:pt x="186" y="143"/>
                    <a:pt x="187" y="158"/>
                  </a:cubicBezTo>
                  <a:cubicBezTo>
                    <a:pt x="188" y="187"/>
                    <a:pt x="182" y="216"/>
                    <a:pt x="178" y="232"/>
                  </a:cubicBezTo>
                  <a:cubicBezTo>
                    <a:pt x="169" y="234"/>
                    <a:pt x="167" y="240"/>
                    <a:pt x="158" y="243"/>
                  </a:cubicBezTo>
                  <a:cubicBezTo>
                    <a:pt x="151" y="246"/>
                    <a:pt x="144" y="244"/>
                    <a:pt x="138" y="244"/>
                  </a:cubicBezTo>
                  <a:cubicBezTo>
                    <a:pt x="134" y="235"/>
                    <a:pt x="126" y="221"/>
                    <a:pt x="123" y="216"/>
                  </a:cubicBezTo>
                  <a:cubicBezTo>
                    <a:pt x="119" y="210"/>
                    <a:pt x="113" y="208"/>
                    <a:pt x="108" y="208"/>
                  </a:cubicBezTo>
                  <a:cubicBezTo>
                    <a:pt x="101" y="208"/>
                    <a:pt x="95" y="211"/>
                    <a:pt x="93" y="213"/>
                  </a:cubicBezTo>
                  <a:cubicBezTo>
                    <a:pt x="92" y="212"/>
                    <a:pt x="92" y="212"/>
                    <a:pt x="91" y="211"/>
                  </a:cubicBezTo>
                  <a:cubicBezTo>
                    <a:pt x="87" y="206"/>
                    <a:pt x="81" y="204"/>
                    <a:pt x="76" y="204"/>
                  </a:cubicBezTo>
                  <a:cubicBezTo>
                    <a:pt x="68" y="205"/>
                    <a:pt x="61" y="208"/>
                    <a:pt x="58" y="210"/>
                  </a:cubicBezTo>
                  <a:cubicBezTo>
                    <a:pt x="57" y="208"/>
                    <a:pt x="56" y="207"/>
                    <a:pt x="54" y="206"/>
                  </a:cubicBezTo>
                  <a:cubicBezTo>
                    <a:pt x="48" y="200"/>
                    <a:pt x="41" y="197"/>
                    <a:pt x="34" y="197"/>
                  </a:cubicBezTo>
                  <a:cubicBezTo>
                    <a:pt x="18" y="198"/>
                    <a:pt x="5" y="208"/>
                    <a:pt x="1" y="221"/>
                  </a:cubicBezTo>
                  <a:cubicBezTo>
                    <a:pt x="0" y="223"/>
                    <a:pt x="0" y="225"/>
                    <a:pt x="0" y="227"/>
                  </a:cubicBezTo>
                  <a:cubicBezTo>
                    <a:pt x="0" y="240"/>
                    <a:pt x="6" y="261"/>
                    <a:pt x="14" y="283"/>
                  </a:cubicBezTo>
                  <a:cubicBezTo>
                    <a:pt x="22" y="304"/>
                    <a:pt x="32" y="326"/>
                    <a:pt x="44" y="339"/>
                  </a:cubicBezTo>
                  <a:cubicBezTo>
                    <a:pt x="68" y="364"/>
                    <a:pt x="122" y="400"/>
                    <a:pt x="158" y="408"/>
                  </a:cubicBezTo>
                  <a:cubicBezTo>
                    <a:pt x="167" y="410"/>
                    <a:pt x="179" y="411"/>
                    <a:pt x="192" y="411"/>
                  </a:cubicBezTo>
                  <a:cubicBezTo>
                    <a:pt x="229" y="411"/>
                    <a:pt x="275" y="404"/>
                    <a:pt x="299" y="392"/>
                  </a:cubicBezTo>
                  <a:cubicBezTo>
                    <a:pt x="314" y="385"/>
                    <a:pt x="327" y="376"/>
                    <a:pt x="338" y="364"/>
                  </a:cubicBezTo>
                  <a:cubicBezTo>
                    <a:pt x="348" y="352"/>
                    <a:pt x="355" y="337"/>
                    <a:pt x="355" y="319"/>
                  </a:cubicBezTo>
                  <a:cubicBezTo>
                    <a:pt x="355" y="316"/>
                    <a:pt x="354" y="313"/>
                    <a:pt x="354" y="309"/>
                  </a:cubicBezTo>
                  <a:close/>
                  <a:moveTo>
                    <a:pt x="108" y="224"/>
                  </a:moveTo>
                  <a:cubicBezTo>
                    <a:pt x="109" y="224"/>
                    <a:pt x="109" y="224"/>
                    <a:pt x="110" y="225"/>
                  </a:cubicBezTo>
                  <a:cubicBezTo>
                    <a:pt x="112" y="228"/>
                    <a:pt x="120" y="243"/>
                    <a:pt x="124" y="251"/>
                  </a:cubicBezTo>
                  <a:cubicBezTo>
                    <a:pt x="121" y="254"/>
                    <a:pt x="118" y="258"/>
                    <a:pt x="117" y="261"/>
                  </a:cubicBezTo>
                  <a:cubicBezTo>
                    <a:pt x="114" y="251"/>
                    <a:pt x="107" y="237"/>
                    <a:pt x="101" y="226"/>
                  </a:cubicBezTo>
                  <a:cubicBezTo>
                    <a:pt x="103" y="225"/>
                    <a:pt x="106" y="224"/>
                    <a:pt x="108" y="224"/>
                  </a:cubicBezTo>
                  <a:close/>
                  <a:moveTo>
                    <a:pt x="76" y="220"/>
                  </a:moveTo>
                  <a:cubicBezTo>
                    <a:pt x="78" y="221"/>
                    <a:pt x="78" y="221"/>
                    <a:pt x="79" y="222"/>
                  </a:cubicBezTo>
                  <a:cubicBezTo>
                    <a:pt x="84" y="227"/>
                    <a:pt x="94" y="245"/>
                    <a:pt x="99" y="259"/>
                  </a:cubicBezTo>
                  <a:cubicBezTo>
                    <a:pt x="97" y="258"/>
                    <a:pt x="94" y="257"/>
                    <a:pt x="92" y="257"/>
                  </a:cubicBezTo>
                  <a:cubicBezTo>
                    <a:pt x="89" y="256"/>
                    <a:pt x="87" y="256"/>
                    <a:pt x="84" y="256"/>
                  </a:cubicBezTo>
                  <a:cubicBezTo>
                    <a:pt x="84" y="254"/>
                    <a:pt x="83" y="253"/>
                    <a:pt x="82" y="250"/>
                  </a:cubicBezTo>
                  <a:cubicBezTo>
                    <a:pt x="78" y="240"/>
                    <a:pt x="74" y="231"/>
                    <a:pt x="68" y="223"/>
                  </a:cubicBezTo>
                  <a:cubicBezTo>
                    <a:pt x="71" y="222"/>
                    <a:pt x="74" y="220"/>
                    <a:pt x="76" y="220"/>
                  </a:cubicBezTo>
                  <a:close/>
                  <a:moveTo>
                    <a:pt x="163" y="118"/>
                  </a:moveTo>
                  <a:cubicBezTo>
                    <a:pt x="166" y="118"/>
                    <a:pt x="166" y="115"/>
                    <a:pt x="165" y="114"/>
                  </a:cubicBezTo>
                  <a:cubicBezTo>
                    <a:pt x="161" y="108"/>
                    <a:pt x="157" y="102"/>
                    <a:pt x="153" y="89"/>
                  </a:cubicBezTo>
                  <a:cubicBezTo>
                    <a:pt x="150" y="76"/>
                    <a:pt x="153" y="56"/>
                    <a:pt x="154" y="49"/>
                  </a:cubicBezTo>
                  <a:cubicBezTo>
                    <a:pt x="154" y="47"/>
                    <a:pt x="155" y="47"/>
                    <a:pt x="155" y="49"/>
                  </a:cubicBezTo>
                  <a:cubicBezTo>
                    <a:pt x="157" y="56"/>
                    <a:pt x="161" y="74"/>
                    <a:pt x="166" y="84"/>
                  </a:cubicBezTo>
                  <a:cubicBezTo>
                    <a:pt x="172" y="96"/>
                    <a:pt x="179" y="106"/>
                    <a:pt x="185" y="112"/>
                  </a:cubicBezTo>
                  <a:cubicBezTo>
                    <a:pt x="186" y="113"/>
                    <a:pt x="189" y="114"/>
                    <a:pt x="189" y="113"/>
                  </a:cubicBezTo>
                  <a:cubicBezTo>
                    <a:pt x="201" y="107"/>
                    <a:pt x="207" y="93"/>
                    <a:pt x="200" y="70"/>
                  </a:cubicBezTo>
                  <a:cubicBezTo>
                    <a:pt x="195" y="53"/>
                    <a:pt x="182" y="47"/>
                    <a:pt x="170" y="29"/>
                  </a:cubicBezTo>
                  <a:cubicBezTo>
                    <a:pt x="164" y="20"/>
                    <a:pt x="164" y="20"/>
                    <a:pt x="164" y="20"/>
                  </a:cubicBezTo>
                  <a:cubicBezTo>
                    <a:pt x="162" y="17"/>
                    <a:pt x="159" y="6"/>
                    <a:pt x="157" y="2"/>
                  </a:cubicBezTo>
                  <a:cubicBezTo>
                    <a:pt x="157" y="0"/>
                    <a:pt x="154" y="0"/>
                    <a:pt x="153" y="1"/>
                  </a:cubicBezTo>
                  <a:cubicBezTo>
                    <a:pt x="140" y="25"/>
                    <a:pt x="124" y="60"/>
                    <a:pt x="134" y="89"/>
                  </a:cubicBezTo>
                  <a:cubicBezTo>
                    <a:pt x="141" y="111"/>
                    <a:pt x="151" y="117"/>
                    <a:pt x="163" y="118"/>
                  </a:cubicBezTo>
                  <a:close/>
                  <a:moveTo>
                    <a:pt x="60" y="144"/>
                  </a:moveTo>
                  <a:cubicBezTo>
                    <a:pt x="66" y="147"/>
                    <a:pt x="71" y="149"/>
                    <a:pt x="76" y="152"/>
                  </a:cubicBezTo>
                  <a:cubicBezTo>
                    <a:pt x="84" y="159"/>
                    <a:pt x="84" y="159"/>
                    <a:pt x="84" y="159"/>
                  </a:cubicBezTo>
                  <a:cubicBezTo>
                    <a:pt x="100" y="171"/>
                    <a:pt x="109" y="184"/>
                    <a:pt x="125" y="189"/>
                  </a:cubicBezTo>
                  <a:cubicBezTo>
                    <a:pt x="146" y="196"/>
                    <a:pt x="160" y="189"/>
                    <a:pt x="167" y="182"/>
                  </a:cubicBezTo>
                  <a:cubicBezTo>
                    <a:pt x="168" y="180"/>
                    <a:pt x="169" y="176"/>
                    <a:pt x="168" y="174"/>
                  </a:cubicBezTo>
                  <a:cubicBezTo>
                    <a:pt x="163" y="167"/>
                    <a:pt x="151" y="155"/>
                    <a:pt x="136" y="147"/>
                  </a:cubicBezTo>
                  <a:cubicBezTo>
                    <a:pt x="114" y="136"/>
                    <a:pt x="91" y="142"/>
                    <a:pt x="92" y="140"/>
                  </a:cubicBezTo>
                  <a:cubicBezTo>
                    <a:pt x="92" y="139"/>
                    <a:pt x="116" y="130"/>
                    <a:pt x="139" y="138"/>
                  </a:cubicBezTo>
                  <a:cubicBezTo>
                    <a:pt x="154" y="143"/>
                    <a:pt x="165" y="157"/>
                    <a:pt x="171" y="163"/>
                  </a:cubicBezTo>
                  <a:cubicBezTo>
                    <a:pt x="172" y="164"/>
                    <a:pt x="174" y="163"/>
                    <a:pt x="174" y="162"/>
                  </a:cubicBezTo>
                  <a:cubicBezTo>
                    <a:pt x="174" y="148"/>
                    <a:pt x="169" y="133"/>
                    <a:pt x="147" y="125"/>
                  </a:cubicBezTo>
                  <a:cubicBezTo>
                    <a:pt x="119" y="114"/>
                    <a:pt x="83" y="128"/>
                    <a:pt x="59" y="140"/>
                  </a:cubicBezTo>
                  <a:cubicBezTo>
                    <a:pt x="58" y="140"/>
                    <a:pt x="58" y="143"/>
                    <a:pt x="60" y="144"/>
                  </a:cubicBezTo>
                  <a:close/>
                </a:path>
              </a:pathLst>
            </a:custGeom>
            <a:solidFill>
              <a:srgbClr val="2D807E"/>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pic>
          <p:nvPicPr>
            <p:cNvPr id="20" name="Picture 12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35213" y="4157663"/>
              <a:ext cx="261937" cy="58578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21" name="Group 127"/>
            <p:cNvGrpSpPr>
              <a:grpSpLocks/>
            </p:cNvGrpSpPr>
            <p:nvPr/>
          </p:nvGrpSpPr>
          <p:grpSpPr bwMode="auto">
            <a:xfrm>
              <a:off x="5038725" y="4265613"/>
              <a:ext cx="447675" cy="455612"/>
              <a:chOff x="3174" y="2687"/>
              <a:chExt cx="282" cy="287"/>
            </a:xfrm>
          </p:grpSpPr>
          <p:sp>
            <p:nvSpPr>
              <p:cNvPr id="22" name="Freeform 128"/>
              <p:cNvSpPr>
                <a:spLocks noChangeArrowheads="1"/>
              </p:cNvSpPr>
              <p:nvPr/>
            </p:nvSpPr>
            <p:spPr bwMode="auto">
              <a:xfrm>
                <a:off x="3174" y="2697"/>
                <a:ext cx="202" cy="277"/>
              </a:xfrm>
              <a:custGeom>
                <a:avLst/>
                <a:gdLst>
                  <a:gd name="T0" fmla="*/ 26130792 w 302"/>
                  <a:gd name="T1" fmla="*/ 27544382 h 412"/>
                  <a:gd name="T2" fmla="*/ 26130792 w 302"/>
                  <a:gd name="T3" fmla="*/ 27544382 h 412"/>
                  <a:gd name="T4" fmla="*/ 26130792 w 302"/>
                  <a:gd name="T5" fmla="*/ 27544382 h 412"/>
                  <a:gd name="T6" fmla="*/ 26130792 w 302"/>
                  <a:gd name="T7" fmla="*/ 27544382 h 412"/>
                  <a:gd name="T8" fmla="*/ 26130792 w 302"/>
                  <a:gd name="T9" fmla="*/ 27544382 h 412"/>
                  <a:gd name="T10" fmla="*/ 26130792 w 302"/>
                  <a:gd name="T11" fmla="*/ 27544382 h 412"/>
                  <a:gd name="T12" fmla="*/ 26130792 w 302"/>
                  <a:gd name="T13" fmla="*/ 27544382 h 412"/>
                  <a:gd name="T14" fmla="*/ 26130792 w 302"/>
                  <a:gd name="T15" fmla="*/ 27544382 h 412"/>
                  <a:gd name="T16" fmla="*/ 26130792 w 302"/>
                  <a:gd name="T17" fmla="*/ 27544382 h 412"/>
                  <a:gd name="T18" fmla="*/ 26130792 w 302"/>
                  <a:gd name="T19" fmla="*/ 27544382 h 412"/>
                  <a:gd name="T20" fmla="*/ 26130792 w 302"/>
                  <a:gd name="T21" fmla="*/ 27544382 h 412"/>
                  <a:gd name="T22" fmla="*/ 26130792 w 302"/>
                  <a:gd name="T23" fmla="*/ 27544382 h 412"/>
                  <a:gd name="T24" fmla="*/ 26130792 w 302"/>
                  <a:gd name="T25" fmla="*/ 27544382 h 412"/>
                  <a:gd name="T26" fmla="*/ 26130792 w 302"/>
                  <a:gd name="T27" fmla="*/ 27544382 h 412"/>
                  <a:gd name="T28" fmla="*/ 26130792 w 302"/>
                  <a:gd name="T29" fmla="*/ 27544382 h 412"/>
                  <a:gd name="T30" fmla="*/ 26130792 w 302"/>
                  <a:gd name="T31" fmla="*/ 27544382 h 412"/>
                  <a:gd name="T32" fmla="*/ 26130792 w 302"/>
                  <a:gd name="T33" fmla="*/ 27544382 h 412"/>
                  <a:gd name="T34" fmla="*/ 26130792 w 302"/>
                  <a:gd name="T35" fmla="*/ 27544382 h 412"/>
                  <a:gd name="T36" fmla="*/ 26130792 w 302"/>
                  <a:gd name="T37" fmla="*/ 27544382 h 412"/>
                  <a:gd name="T38" fmla="*/ 0 w 302"/>
                  <a:gd name="T39" fmla="*/ 27544382 h 412"/>
                  <a:gd name="T40" fmla="*/ 26130792 w 302"/>
                  <a:gd name="T41" fmla="*/ 27544382 h 412"/>
                  <a:gd name="T42" fmla="*/ 26130792 w 302"/>
                  <a:gd name="T43" fmla="*/ 27544382 h 412"/>
                  <a:gd name="T44" fmla="*/ 26130792 w 302"/>
                  <a:gd name="T45" fmla="*/ 27544382 h 412"/>
                  <a:gd name="T46" fmla="*/ 26130792 w 302"/>
                  <a:gd name="T47" fmla="*/ 27544382 h 412"/>
                  <a:gd name="T48" fmla="*/ 26130792 w 302"/>
                  <a:gd name="T49" fmla="*/ 27544382 h 412"/>
                  <a:gd name="T50" fmla="*/ 26130792 w 302"/>
                  <a:gd name="T51" fmla="*/ 27544382 h 412"/>
                  <a:gd name="T52" fmla="*/ 26130792 w 302"/>
                  <a:gd name="T53" fmla="*/ 27544382 h 412"/>
                  <a:gd name="T54" fmla="*/ 26130792 w 302"/>
                  <a:gd name="T55" fmla="*/ 27544382 h 412"/>
                  <a:gd name="T56" fmla="*/ 26130792 w 302"/>
                  <a:gd name="T57" fmla="*/ 27544382 h 412"/>
                  <a:gd name="T58" fmla="*/ 26130792 w 302"/>
                  <a:gd name="T59" fmla="*/ 27544382 h 412"/>
                  <a:gd name="T60" fmla="*/ 26130792 w 302"/>
                  <a:gd name="T61" fmla="*/ 27544382 h 412"/>
                  <a:gd name="T62" fmla="*/ 26130792 w 302"/>
                  <a:gd name="T63" fmla="*/ 27544382 h 412"/>
                  <a:gd name="T64" fmla="*/ 26130792 w 302"/>
                  <a:gd name="T65" fmla="*/ 27544382 h 412"/>
                  <a:gd name="T66" fmla="*/ 26130792 w 302"/>
                  <a:gd name="T67" fmla="*/ 27544382 h 412"/>
                  <a:gd name="T68" fmla="*/ 26130792 w 302"/>
                  <a:gd name="T69" fmla="*/ 27544382 h 412"/>
                  <a:gd name="T70" fmla="*/ 26130792 w 302"/>
                  <a:gd name="T71" fmla="*/ 27544382 h 412"/>
                  <a:gd name="T72" fmla="*/ 26130792 w 302"/>
                  <a:gd name="T73" fmla="*/ 27544382 h 412"/>
                  <a:gd name="T74" fmla="*/ 26130792 w 302"/>
                  <a:gd name="T75" fmla="*/ 27544382 h 412"/>
                  <a:gd name="T76" fmla="*/ 26130792 w 302"/>
                  <a:gd name="T77" fmla="*/ 27544382 h 412"/>
                  <a:gd name="T78" fmla="*/ 26130792 w 302"/>
                  <a:gd name="T79" fmla="*/ 27544382 h 412"/>
                  <a:gd name="T80" fmla="*/ 26130792 w 302"/>
                  <a:gd name="T81" fmla="*/ 27544382 h 412"/>
                  <a:gd name="T82" fmla="*/ 26130792 w 302"/>
                  <a:gd name="T83" fmla="*/ 27544382 h 412"/>
                  <a:gd name="T84" fmla="*/ 26130792 w 302"/>
                  <a:gd name="T85" fmla="*/ 27544382 h 412"/>
                  <a:gd name="T86" fmla="*/ 26130792 w 302"/>
                  <a:gd name="T87" fmla="*/ 27544382 h 412"/>
                  <a:gd name="T88" fmla="*/ 26130792 w 302"/>
                  <a:gd name="T89" fmla="*/ 27544382 h 412"/>
                  <a:gd name="T90" fmla="*/ 26130792 w 302"/>
                  <a:gd name="T91" fmla="*/ 27544382 h 412"/>
                  <a:gd name="T92" fmla="*/ 26130792 w 302"/>
                  <a:gd name="T93" fmla="*/ 27544382 h 412"/>
                  <a:gd name="T94" fmla="*/ 26130792 w 302"/>
                  <a:gd name="T95" fmla="*/ 27544382 h 412"/>
                  <a:gd name="T96" fmla="*/ 26130792 w 302"/>
                  <a:gd name="T97" fmla="*/ 27544382 h 412"/>
                  <a:gd name="T98" fmla="*/ 26130792 w 302"/>
                  <a:gd name="T99" fmla="*/ 27544382 h 412"/>
                  <a:gd name="T100" fmla="*/ 26130792 w 302"/>
                  <a:gd name="T101" fmla="*/ 27544382 h 412"/>
                  <a:gd name="T102" fmla="*/ 26130792 w 302"/>
                  <a:gd name="T103" fmla="*/ 27544382 h 412"/>
                  <a:gd name="T104" fmla="*/ 26130792 w 302"/>
                  <a:gd name="T105" fmla="*/ 27544382 h 4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02" h="412">
                    <a:moveTo>
                      <a:pt x="221" y="241"/>
                    </a:moveTo>
                    <a:cubicBezTo>
                      <a:pt x="221" y="237"/>
                      <a:pt x="217" y="234"/>
                      <a:pt x="213" y="234"/>
                    </a:cubicBezTo>
                    <a:cubicBezTo>
                      <a:pt x="193" y="234"/>
                      <a:pt x="193" y="234"/>
                      <a:pt x="193" y="234"/>
                    </a:cubicBezTo>
                    <a:cubicBezTo>
                      <a:pt x="189" y="234"/>
                      <a:pt x="186" y="237"/>
                      <a:pt x="186" y="241"/>
                    </a:cubicBezTo>
                    <a:cubicBezTo>
                      <a:pt x="186" y="261"/>
                      <a:pt x="186" y="261"/>
                      <a:pt x="186" y="261"/>
                    </a:cubicBezTo>
                    <a:cubicBezTo>
                      <a:pt x="186" y="265"/>
                      <a:pt x="189" y="268"/>
                      <a:pt x="193" y="268"/>
                    </a:cubicBezTo>
                    <a:cubicBezTo>
                      <a:pt x="213" y="268"/>
                      <a:pt x="213" y="268"/>
                      <a:pt x="213" y="268"/>
                    </a:cubicBezTo>
                    <a:cubicBezTo>
                      <a:pt x="217" y="268"/>
                      <a:pt x="221" y="265"/>
                      <a:pt x="221" y="261"/>
                    </a:cubicBezTo>
                    <a:lnTo>
                      <a:pt x="221" y="241"/>
                    </a:lnTo>
                    <a:close/>
                    <a:moveTo>
                      <a:pt x="221" y="140"/>
                    </a:moveTo>
                    <a:cubicBezTo>
                      <a:pt x="221" y="136"/>
                      <a:pt x="217" y="133"/>
                      <a:pt x="213" y="133"/>
                    </a:cubicBezTo>
                    <a:cubicBezTo>
                      <a:pt x="193" y="133"/>
                      <a:pt x="193" y="133"/>
                      <a:pt x="193" y="133"/>
                    </a:cubicBezTo>
                    <a:cubicBezTo>
                      <a:pt x="189" y="133"/>
                      <a:pt x="186" y="136"/>
                      <a:pt x="186" y="140"/>
                    </a:cubicBezTo>
                    <a:cubicBezTo>
                      <a:pt x="186" y="160"/>
                      <a:pt x="186" y="160"/>
                      <a:pt x="186" y="160"/>
                    </a:cubicBezTo>
                    <a:cubicBezTo>
                      <a:pt x="186" y="164"/>
                      <a:pt x="189" y="167"/>
                      <a:pt x="193" y="167"/>
                    </a:cubicBezTo>
                    <a:cubicBezTo>
                      <a:pt x="213" y="167"/>
                      <a:pt x="213" y="167"/>
                      <a:pt x="213" y="167"/>
                    </a:cubicBezTo>
                    <a:cubicBezTo>
                      <a:pt x="217" y="167"/>
                      <a:pt x="221" y="164"/>
                      <a:pt x="221" y="160"/>
                    </a:cubicBezTo>
                    <a:lnTo>
                      <a:pt x="221" y="140"/>
                    </a:lnTo>
                    <a:close/>
                    <a:moveTo>
                      <a:pt x="213" y="284"/>
                    </a:moveTo>
                    <a:cubicBezTo>
                      <a:pt x="193" y="284"/>
                      <a:pt x="193" y="284"/>
                      <a:pt x="193" y="284"/>
                    </a:cubicBezTo>
                    <a:cubicBezTo>
                      <a:pt x="189" y="284"/>
                      <a:pt x="186" y="288"/>
                      <a:pt x="186" y="292"/>
                    </a:cubicBezTo>
                    <a:cubicBezTo>
                      <a:pt x="186" y="311"/>
                      <a:pt x="186" y="311"/>
                      <a:pt x="186" y="311"/>
                    </a:cubicBezTo>
                    <a:cubicBezTo>
                      <a:pt x="186" y="316"/>
                      <a:pt x="189" y="319"/>
                      <a:pt x="193" y="319"/>
                    </a:cubicBezTo>
                    <a:cubicBezTo>
                      <a:pt x="213" y="319"/>
                      <a:pt x="213" y="319"/>
                      <a:pt x="213" y="319"/>
                    </a:cubicBezTo>
                    <a:cubicBezTo>
                      <a:pt x="217" y="319"/>
                      <a:pt x="221" y="316"/>
                      <a:pt x="221" y="311"/>
                    </a:cubicBezTo>
                    <a:cubicBezTo>
                      <a:pt x="221" y="292"/>
                      <a:pt x="221" y="292"/>
                      <a:pt x="221" y="292"/>
                    </a:cubicBezTo>
                    <a:cubicBezTo>
                      <a:pt x="221" y="288"/>
                      <a:pt x="217" y="284"/>
                      <a:pt x="213" y="284"/>
                    </a:cubicBezTo>
                    <a:close/>
                    <a:moveTo>
                      <a:pt x="170" y="241"/>
                    </a:moveTo>
                    <a:cubicBezTo>
                      <a:pt x="170" y="237"/>
                      <a:pt x="166" y="234"/>
                      <a:pt x="162" y="234"/>
                    </a:cubicBezTo>
                    <a:cubicBezTo>
                      <a:pt x="142" y="234"/>
                      <a:pt x="142" y="234"/>
                      <a:pt x="142" y="234"/>
                    </a:cubicBezTo>
                    <a:cubicBezTo>
                      <a:pt x="138" y="234"/>
                      <a:pt x="135" y="237"/>
                      <a:pt x="135" y="241"/>
                    </a:cubicBezTo>
                    <a:cubicBezTo>
                      <a:pt x="135" y="261"/>
                      <a:pt x="135" y="261"/>
                      <a:pt x="135" y="261"/>
                    </a:cubicBezTo>
                    <a:cubicBezTo>
                      <a:pt x="135" y="265"/>
                      <a:pt x="138" y="268"/>
                      <a:pt x="142" y="268"/>
                    </a:cubicBezTo>
                    <a:cubicBezTo>
                      <a:pt x="162" y="268"/>
                      <a:pt x="162" y="268"/>
                      <a:pt x="162" y="268"/>
                    </a:cubicBezTo>
                    <a:cubicBezTo>
                      <a:pt x="166" y="268"/>
                      <a:pt x="170" y="265"/>
                      <a:pt x="170" y="261"/>
                    </a:cubicBezTo>
                    <a:lnTo>
                      <a:pt x="170" y="241"/>
                    </a:lnTo>
                    <a:close/>
                    <a:moveTo>
                      <a:pt x="170" y="191"/>
                    </a:moveTo>
                    <a:cubicBezTo>
                      <a:pt x="170" y="187"/>
                      <a:pt x="166" y="183"/>
                      <a:pt x="162" y="183"/>
                    </a:cubicBezTo>
                    <a:cubicBezTo>
                      <a:pt x="142" y="183"/>
                      <a:pt x="142" y="183"/>
                      <a:pt x="142" y="183"/>
                    </a:cubicBezTo>
                    <a:cubicBezTo>
                      <a:pt x="138" y="183"/>
                      <a:pt x="135" y="187"/>
                      <a:pt x="135" y="191"/>
                    </a:cubicBezTo>
                    <a:cubicBezTo>
                      <a:pt x="135" y="210"/>
                      <a:pt x="135" y="210"/>
                      <a:pt x="135" y="210"/>
                    </a:cubicBezTo>
                    <a:cubicBezTo>
                      <a:pt x="135" y="215"/>
                      <a:pt x="138" y="218"/>
                      <a:pt x="142" y="218"/>
                    </a:cubicBezTo>
                    <a:cubicBezTo>
                      <a:pt x="162" y="218"/>
                      <a:pt x="162" y="218"/>
                      <a:pt x="162" y="218"/>
                    </a:cubicBezTo>
                    <a:cubicBezTo>
                      <a:pt x="166" y="218"/>
                      <a:pt x="170" y="215"/>
                      <a:pt x="170" y="210"/>
                    </a:cubicBezTo>
                    <a:lnTo>
                      <a:pt x="170" y="191"/>
                    </a:lnTo>
                    <a:close/>
                    <a:moveTo>
                      <a:pt x="162" y="284"/>
                    </a:moveTo>
                    <a:cubicBezTo>
                      <a:pt x="142" y="284"/>
                      <a:pt x="142" y="284"/>
                      <a:pt x="142" y="284"/>
                    </a:cubicBezTo>
                    <a:cubicBezTo>
                      <a:pt x="138" y="284"/>
                      <a:pt x="135" y="288"/>
                      <a:pt x="135" y="292"/>
                    </a:cubicBezTo>
                    <a:cubicBezTo>
                      <a:pt x="135" y="311"/>
                      <a:pt x="135" y="311"/>
                      <a:pt x="135" y="311"/>
                    </a:cubicBezTo>
                    <a:cubicBezTo>
                      <a:pt x="135" y="316"/>
                      <a:pt x="138" y="319"/>
                      <a:pt x="142" y="319"/>
                    </a:cubicBezTo>
                    <a:cubicBezTo>
                      <a:pt x="162" y="319"/>
                      <a:pt x="162" y="319"/>
                      <a:pt x="162" y="319"/>
                    </a:cubicBezTo>
                    <a:cubicBezTo>
                      <a:pt x="166" y="319"/>
                      <a:pt x="170" y="316"/>
                      <a:pt x="170" y="311"/>
                    </a:cubicBezTo>
                    <a:cubicBezTo>
                      <a:pt x="170" y="292"/>
                      <a:pt x="170" y="292"/>
                      <a:pt x="170" y="292"/>
                    </a:cubicBezTo>
                    <a:cubicBezTo>
                      <a:pt x="170" y="288"/>
                      <a:pt x="166" y="284"/>
                      <a:pt x="162" y="284"/>
                    </a:cubicBezTo>
                    <a:close/>
                    <a:moveTo>
                      <a:pt x="221" y="191"/>
                    </a:moveTo>
                    <a:cubicBezTo>
                      <a:pt x="221" y="187"/>
                      <a:pt x="217" y="183"/>
                      <a:pt x="213" y="183"/>
                    </a:cubicBezTo>
                    <a:cubicBezTo>
                      <a:pt x="193" y="183"/>
                      <a:pt x="193" y="183"/>
                      <a:pt x="193" y="183"/>
                    </a:cubicBezTo>
                    <a:cubicBezTo>
                      <a:pt x="189" y="183"/>
                      <a:pt x="186" y="187"/>
                      <a:pt x="186" y="191"/>
                    </a:cubicBezTo>
                    <a:cubicBezTo>
                      <a:pt x="186" y="210"/>
                      <a:pt x="186" y="210"/>
                      <a:pt x="186" y="210"/>
                    </a:cubicBezTo>
                    <a:cubicBezTo>
                      <a:pt x="186" y="215"/>
                      <a:pt x="189" y="218"/>
                      <a:pt x="193" y="218"/>
                    </a:cubicBezTo>
                    <a:cubicBezTo>
                      <a:pt x="213" y="218"/>
                      <a:pt x="213" y="218"/>
                      <a:pt x="213" y="218"/>
                    </a:cubicBezTo>
                    <a:cubicBezTo>
                      <a:pt x="217" y="218"/>
                      <a:pt x="221" y="215"/>
                      <a:pt x="221" y="210"/>
                    </a:cubicBezTo>
                    <a:lnTo>
                      <a:pt x="221" y="191"/>
                    </a:lnTo>
                    <a:close/>
                    <a:moveTo>
                      <a:pt x="272" y="140"/>
                    </a:moveTo>
                    <a:cubicBezTo>
                      <a:pt x="272" y="136"/>
                      <a:pt x="268" y="133"/>
                      <a:pt x="264" y="133"/>
                    </a:cubicBezTo>
                    <a:cubicBezTo>
                      <a:pt x="244" y="133"/>
                      <a:pt x="244" y="133"/>
                      <a:pt x="244" y="133"/>
                    </a:cubicBezTo>
                    <a:cubicBezTo>
                      <a:pt x="240" y="133"/>
                      <a:pt x="237" y="136"/>
                      <a:pt x="237" y="140"/>
                    </a:cubicBezTo>
                    <a:cubicBezTo>
                      <a:pt x="237" y="160"/>
                      <a:pt x="237" y="160"/>
                      <a:pt x="237" y="160"/>
                    </a:cubicBezTo>
                    <a:cubicBezTo>
                      <a:pt x="237" y="164"/>
                      <a:pt x="240" y="167"/>
                      <a:pt x="244" y="167"/>
                    </a:cubicBezTo>
                    <a:cubicBezTo>
                      <a:pt x="264" y="167"/>
                      <a:pt x="264" y="167"/>
                      <a:pt x="264" y="167"/>
                    </a:cubicBezTo>
                    <a:cubicBezTo>
                      <a:pt x="268" y="167"/>
                      <a:pt x="272" y="164"/>
                      <a:pt x="272" y="160"/>
                    </a:cubicBezTo>
                    <a:lnTo>
                      <a:pt x="272" y="140"/>
                    </a:lnTo>
                    <a:close/>
                    <a:moveTo>
                      <a:pt x="294" y="154"/>
                    </a:moveTo>
                    <a:cubicBezTo>
                      <a:pt x="290" y="154"/>
                      <a:pt x="286" y="157"/>
                      <a:pt x="286" y="162"/>
                    </a:cubicBezTo>
                    <a:cubicBezTo>
                      <a:pt x="286" y="396"/>
                      <a:pt x="286" y="396"/>
                      <a:pt x="286" y="396"/>
                    </a:cubicBezTo>
                    <a:cubicBezTo>
                      <a:pt x="186" y="396"/>
                      <a:pt x="186" y="396"/>
                      <a:pt x="186" y="396"/>
                    </a:cubicBezTo>
                    <a:cubicBezTo>
                      <a:pt x="186" y="343"/>
                      <a:pt x="186" y="343"/>
                      <a:pt x="186" y="343"/>
                    </a:cubicBezTo>
                    <a:cubicBezTo>
                      <a:pt x="186" y="339"/>
                      <a:pt x="182" y="335"/>
                      <a:pt x="178" y="335"/>
                    </a:cubicBezTo>
                    <a:cubicBezTo>
                      <a:pt x="128" y="335"/>
                      <a:pt x="128" y="335"/>
                      <a:pt x="128" y="335"/>
                    </a:cubicBezTo>
                    <a:cubicBezTo>
                      <a:pt x="123" y="335"/>
                      <a:pt x="120" y="339"/>
                      <a:pt x="120" y="343"/>
                    </a:cubicBezTo>
                    <a:cubicBezTo>
                      <a:pt x="120" y="396"/>
                      <a:pt x="120" y="396"/>
                      <a:pt x="120" y="396"/>
                    </a:cubicBezTo>
                    <a:cubicBezTo>
                      <a:pt x="16" y="396"/>
                      <a:pt x="16" y="396"/>
                      <a:pt x="16" y="396"/>
                    </a:cubicBezTo>
                    <a:cubicBezTo>
                      <a:pt x="16" y="16"/>
                      <a:pt x="16" y="16"/>
                      <a:pt x="16" y="16"/>
                    </a:cubicBezTo>
                    <a:cubicBezTo>
                      <a:pt x="186" y="16"/>
                      <a:pt x="186" y="16"/>
                      <a:pt x="186" y="16"/>
                    </a:cubicBezTo>
                    <a:cubicBezTo>
                      <a:pt x="186" y="109"/>
                      <a:pt x="186" y="109"/>
                      <a:pt x="186" y="109"/>
                    </a:cubicBezTo>
                    <a:cubicBezTo>
                      <a:pt x="186" y="111"/>
                      <a:pt x="187" y="113"/>
                      <a:pt x="188" y="115"/>
                    </a:cubicBezTo>
                    <a:cubicBezTo>
                      <a:pt x="190" y="116"/>
                      <a:pt x="192" y="117"/>
                      <a:pt x="194" y="117"/>
                    </a:cubicBezTo>
                    <a:cubicBezTo>
                      <a:pt x="286" y="117"/>
                      <a:pt x="286" y="117"/>
                      <a:pt x="286" y="117"/>
                    </a:cubicBezTo>
                    <a:cubicBezTo>
                      <a:pt x="286" y="130"/>
                      <a:pt x="286" y="130"/>
                      <a:pt x="286" y="130"/>
                    </a:cubicBezTo>
                    <a:cubicBezTo>
                      <a:pt x="286" y="134"/>
                      <a:pt x="290" y="138"/>
                      <a:pt x="294" y="138"/>
                    </a:cubicBezTo>
                    <a:cubicBezTo>
                      <a:pt x="298" y="138"/>
                      <a:pt x="302" y="134"/>
                      <a:pt x="302" y="130"/>
                    </a:cubicBezTo>
                    <a:cubicBezTo>
                      <a:pt x="302" y="130"/>
                      <a:pt x="302" y="130"/>
                      <a:pt x="302" y="130"/>
                    </a:cubicBezTo>
                    <a:cubicBezTo>
                      <a:pt x="302" y="117"/>
                      <a:pt x="302" y="117"/>
                      <a:pt x="302" y="117"/>
                    </a:cubicBezTo>
                    <a:cubicBezTo>
                      <a:pt x="302" y="108"/>
                      <a:pt x="295" y="101"/>
                      <a:pt x="286" y="101"/>
                    </a:cubicBezTo>
                    <a:cubicBezTo>
                      <a:pt x="202" y="101"/>
                      <a:pt x="202" y="101"/>
                      <a:pt x="202" y="101"/>
                    </a:cubicBezTo>
                    <a:cubicBezTo>
                      <a:pt x="202" y="16"/>
                      <a:pt x="202" y="16"/>
                      <a:pt x="202" y="16"/>
                    </a:cubicBezTo>
                    <a:cubicBezTo>
                      <a:pt x="202" y="7"/>
                      <a:pt x="195" y="0"/>
                      <a:pt x="186" y="0"/>
                    </a:cubicBezTo>
                    <a:cubicBezTo>
                      <a:pt x="16" y="0"/>
                      <a:pt x="16" y="0"/>
                      <a:pt x="16" y="0"/>
                    </a:cubicBezTo>
                    <a:cubicBezTo>
                      <a:pt x="8" y="0"/>
                      <a:pt x="0" y="7"/>
                      <a:pt x="0" y="16"/>
                    </a:cubicBezTo>
                    <a:cubicBezTo>
                      <a:pt x="0" y="396"/>
                      <a:pt x="0" y="396"/>
                      <a:pt x="0" y="396"/>
                    </a:cubicBezTo>
                    <a:cubicBezTo>
                      <a:pt x="0" y="404"/>
                      <a:pt x="8" y="412"/>
                      <a:pt x="16" y="412"/>
                    </a:cubicBezTo>
                    <a:cubicBezTo>
                      <a:pt x="286" y="412"/>
                      <a:pt x="286" y="412"/>
                      <a:pt x="286" y="412"/>
                    </a:cubicBezTo>
                    <a:cubicBezTo>
                      <a:pt x="295" y="412"/>
                      <a:pt x="302" y="404"/>
                      <a:pt x="302" y="396"/>
                    </a:cubicBezTo>
                    <a:cubicBezTo>
                      <a:pt x="302" y="162"/>
                      <a:pt x="302" y="162"/>
                      <a:pt x="302" y="162"/>
                    </a:cubicBezTo>
                    <a:cubicBezTo>
                      <a:pt x="302" y="157"/>
                      <a:pt x="298" y="154"/>
                      <a:pt x="294" y="154"/>
                    </a:cubicBezTo>
                    <a:close/>
                    <a:moveTo>
                      <a:pt x="170" y="140"/>
                    </a:moveTo>
                    <a:cubicBezTo>
                      <a:pt x="170" y="136"/>
                      <a:pt x="166" y="133"/>
                      <a:pt x="162" y="133"/>
                    </a:cubicBezTo>
                    <a:cubicBezTo>
                      <a:pt x="142" y="133"/>
                      <a:pt x="142" y="133"/>
                      <a:pt x="142" y="133"/>
                    </a:cubicBezTo>
                    <a:cubicBezTo>
                      <a:pt x="138" y="133"/>
                      <a:pt x="135" y="136"/>
                      <a:pt x="135" y="140"/>
                    </a:cubicBezTo>
                    <a:cubicBezTo>
                      <a:pt x="135" y="160"/>
                      <a:pt x="135" y="160"/>
                      <a:pt x="135" y="160"/>
                    </a:cubicBezTo>
                    <a:cubicBezTo>
                      <a:pt x="135" y="164"/>
                      <a:pt x="138" y="167"/>
                      <a:pt x="142" y="167"/>
                    </a:cubicBezTo>
                    <a:cubicBezTo>
                      <a:pt x="162" y="167"/>
                      <a:pt x="162" y="167"/>
                      <a:pt x="162" y="167"/>
                    </a:cubicBezTo>
                    <a:cubicBezTo>
                      <a:pt x="166" y="167"/>
                      <a:pt x="170" y="164"/>
                      <a:pt x="170" y="160"/>
                    </a:cubicBezTo>
                    <a:lnTo>
                      <a:pt x="170" y="140"/>
                    </a:lnTo>
                    <a:close/>
                    <a:moveTo>
                      <a:pt x="272" y="241"/>
                    </a:moveTo>
                    <a:cubicBezTo>
                      <a:pt x="272" y="237"/>
                      <a:pt x="268" y="234"/>
                      <a:pt x="264" y="234"/>
                    </a:cubicBezTo>
                    <a:cubicBezTo>
                      <a:pt x="244" y="234"/>
                      <a:pt x="244" y="234"/>
                      <a:pt x="244" y="234"/>
                    </a:cubicBezTo>
                    <a:cubicBezTo>
                      <a:pt x="240" y="234"/>
                      <a:pt x="237" y="237"/>
                      <a:pt x="237" y="241"/>
                    </a:cubicBezTo>
                    <a:cubicBezTo>
                      <a:pt x="237" y="261"/>
                      <a:pt x="237" y="261"/>
                      <a:pt x="237" y="261"/>
                    </a:cubicBezTo>
                    <a:cubicBezTo>
                      <a:pt x="237" y="265"/>
                      <a:pt x="240" y="268"/>
                      <a:pt x="244" y="268"/>
                    </a:cubicBezTo>
                    <a:cubicBezTo>
                      <a:pt x="264" y="268"/>
                      <a:pt x="264" y="268"/>
                      <a:pt x="264" y="268"/>
                    </a:cubicBezTo>
                    <a:cubicBezTo>
                      <a:pt x="268" y="268"/>
                      <a:pt x="272" y="265"/>
                      <a:pt x="272" y="261"/>
                    </a:cubicBezTo>
                    <a:lnTo>
                      <a:pt x="272" y="241"/>
                    </a:lnTo>
                    <a:close/>
                    <a:moveTo>
                      <a:pt x="272" y="191"/>
                    </a:moveTo>
                    <a:cubicBezTo>
                      <a:pt x="272" y="187"/>
                      <a:pt x="268" y="183"/>
                      <a:pt x="264" y="183"/>
                    </a:cubicBezTo>
                    <a:cubicBezTo>
                      <a:pt x="244" y="183"/>
                      <a:pt x="244" y="183"/>
                      <a:pt x="244" y="183"/>
                    </a:cubicBezTo>
                    <a:cubicBezTo>
                      <a:pt x="240" y="183"/>
                      <a:pt x="237" y="187"/>
                      <a:pt x="237" y="191"/>
                    </a:cubicBezTo>
                    <a:cubicBezTo>
                      <a:pt x="237" y="210"/>
                      <a:pt x="237" y="210"/>
                      <a:pt x="237" y="210"/>
                    </a:cubicBezTo>
                    <a:cubicBezTo>
                      <a:pt x="237" y="215"/>
                      <a:pt x="240" y="218"/>
                      <a:pt x="244" y="218"/>
                    </a:cubicBezTo>
                    <a:cubicBezTo>
                      <a:pt x="264" y="218"/>
                      <a:pt x="264" y="218"/>
                      <a:pt x="264" y="218"/>
                    </a:cubicBezTo>
                    <a:cubicBezTo>
                      <a:pt x="268" y="218"/>
                      <a:pt x="272" y="215"/>
                      <a:pt x="272" y="210"/>
                    </a:cubicBezTo>
                    <a:lnTo>
                      <a:pt x="272" y="191"/>
                    </a:lnTo>
                    <a:close/>
                    <a:moveTo>
                      <a:pt x="264" y="284"/>
                    </a:moveTo>
                    <a:cubicBezTo>
                      <a:pt x="244" y="284"/>
                      <a:pt x="244" y="284"/>
                      <a:pt x="244" y="284"/>
                    </a:cubicBezTo>
                    <a:cubicBezTo>
                      <a:pt x="240" y="284"/>
                      <a:pt x="237" y="288"/>
                      <a:pt x="237" y="292"/>
                    </a:cubicBezTo>
                    <a:cubicBezTo>
                      <a:pt x="237" y="311"/>
                      <a:pt x="237" y="311"/>
                      <a:pt x="237" y="311"/>
                    </a:cubicBezTo>
                    <a:cubicBezTo>
                      <a:pt x="237" y="316"/>
                      <a:pt x="240" y="319"/>
                      <a:pt x="244" y="319"/>
                    </a:cubicBezTo>
                    <a:cubicBezTo>
                      <a:pt x="264" y="319"/>
                      <a:pt x="264" y="319"/>
                      <a:pt x="264" y="319"/>
                    </a:cubicBezTo>
                    <a:cubicBezTo>
                      <a:pt x="268" y="319"/>
                      <a:pt x="272" y="316"/>
                      <a:pt x="272" y="311"/>
                    </a:cubicBezTo>
                    <a:cubicBezTo>
                      <a:pt x="272" y="292"/>
                      <a:pt x="272" y="292"/>
                      <a:pt x="272" y="292"/>
                    </a:cubicBezTo>
                    <a:cubicBezTo>
                      <a:pt x="272" y="288"/>
                      <a:pt x="268" y="284"/>
                      <a:pt x="264" y="284"/>
                    </a:cubicBezTo>
                    <a:close/>
                    <a:moveTo>
                      <a:pt x="67" y="140"/>
                    </a:moveTo>
                    <a:cubicBezTo>
                      <a:pt x="67" y="136"/>
                      <a:pt x="64" y="133"/>
                      <a:pt x="60" y="133"/>
                    </a:cubicBezTo>
                    <a:cubicBezTo>
                      <a:pt x="40" y="133"/>
                      <a:pt x="40" y="133"/>
                      <a:pt x="40" y="133"/>
                    </a:cubicBezTo>
                    <a:cubicBezTo>
                      <a:pt x="36" y="133"/>
                      <a:pt x="32" y="136"/>
                      <a:pt x="32" y="140"/>
                    </a:cubicBezTo>
                    <a:cubicBezTo>
                      <a:pt x="32" y="160"/>
                      <a:pt x="32" y="160"/>
                      <a:pt x="32" y="160"/>
                    </a:cubicBezTo>
                    <a:cubicBezTo>
                      <a:pt x="32" y="164"/>
                      <a:pt x="36" y="167"/>
                      <a:pt x="40" y="167"/>
                    </a:cubicBezTo>
                    <a:cubicBezTo>
                      <a:pt x="60" y="167"/>
                      <a:pt x="60" y="167"/>
                      <a:pt x="60" y="167"/>
                    </a:cubicBezTo>
                    <a:cubicBezTo>
                      <a:pt x="64" y="167"/>
                      <a:pt x="67" y="164"/>
                      <a:pt x="67" y="160"/>
                    </a:cubicBezTo>
                    <a:lnTo>
                      <a:pt x="67" y="140"/>
                    </a:lnTo>
                    <a:close/>
                    <a:moveTo>
                      <a:pt x="60" y="284"/>
                    </a:moveTo>
                    <a:cubicBezTo>
                      <a:pt x="40" y="284"/>
                      <a:pt x="40" y="284"/>
                      <a:pt x="40" y="284"/>
                    </a:cubicBezTo>
                    <a:cubicBezTo>
                      <a:pt x="36" y="284"/>
                      <a:pt x="32" y="288"/>
                      <a:pt x="32" y="292"/>
                    </a:cubicBezTo>
                    <a:cubicBezTo>
                      <a:pt x="32" y="311"/>
                      <a:pt x="32" y="311"/>
                      <a:pt x="32" y="311"/>
                    </a:cubicBezTo>
                    <a:cubicBezTo>
                      <a:pt x="32" y="316"/>
                      <a:pt x="36" y="319"/>
                      <a:pt x="40" y="319"/>
                    </a:cubicBezTo>
                    <a:cubicBezTo>
                      <a:pt x="60" y="319"/>
                      <a:pt x="60" y="319"/>
                      <a:pt x="60" y="319"/>
                    </a:cubicBezTo>
                    <a:cubicBezTo>
                      <a:pt x="64" y="319"/>
                      <a:pt x="67" y="316"/>
                      <a:pt x="67" y="311"/>
                    </a:cubicBezTo>
                    <a:cubicBezTo>
                      <a:pt x="67" y="292"/>
                      <a:pt x="67" y="292"/>
                      <a:pt x="67" y="292"/>
                    </a:cubicBezTo>
                    <a:cubicBezTo>
                      <a:pt x="67" y="288"/>
                      <a:pt x="64" y="284"/>
                      <a:pt x="60" y="284"/>
                    </a:cubicBezTo>
                    <a:close/>
                    <a:moveTo>
                      <a:pt x="67" y="191"/>
                    </a:moveTo>
                    <a:cubicBezTo>
                      <a:pt x="67" y="187"/>
                      <a:pt x="64" y="183"/>
                      <a:pt x="60" y="183"/>
                    </a:cubicBezTo>
                    <a:cubicBezTo>
                      <a:pt x="40" y="183"/>
                      <a:pt x="40" y="183"/>
                      <a:pt x="40" y="183"/>
                    </a:cubicBezTo>
                    <a:cubicBezTo>
                      <a:pt x="36" y="183"/>
                      <a:pt x="32" y="187"/>
                      <a:pt x="32" y="191"/>
                    </a:cubicBezTo>
                    <a:cubicBezTo>
                      <a:pt x="32" y="210"/>
                      <a:pt x="32" y="210"/>
                      <a:pt x="32" y="210"/>
                    </a:cubicBezTo>
                    <a:cubicBezTo>
                      <a:pt x="32" y="215"/>
                      <a:pt x="36" y="218"/>
                      <a:pt x="40" y="218"/>
                    </a:cubicBezTo>
                    <a:cubicBezTo>
                      <a:pt x="60" y="218"/>
                      <a:pt x="60" y="218"/>
                      <a:pt x="60" y="218"/>
                    </a:cubicBezTo>
                    <a:cubicBezTo>
                      <a:pt x="64" y="218"/>
                      <a:pt x="67" y="215"/>
                      <a:pt x="67" y="210"/>
                    </a:cubicBezTo>
                    <a:lnTo>
                      <a:pt x="67" y="191"/>
                    </a:lnTo>
                    <a:close/>
                    <a:moveTo>
                      <a:pt x="67" y="241"/>
                    </a:moveTo>
                    <a:cubicBezTo>
                      <a:pt x="67" y="237"/>
                      <a:pt x="64" y="234"/>
                      <a:pt x="60" y="234"/>
                    </a:cubicBezTo>
                    <a:cubicBezTo>
                      <a:pt x="40" y="234"/>
                      <a:pt x="40" y="234"/>
                      <a:pt x="40" y="234"/>
                    </a:cubicBezTo>
                    <a:cubicBezTo>
                      <a:pt x="36" y="234"/>
                      <a:pt x="32" y="237"/>
                      <a:pt x="32" y="241"/>
                    </a:cubicBezTo>
                    <a:cubicBezTo>
                      <a:pt x="32" y="261"/>
                      <a:pt x="32" y="261"/>
                      <a:pt x="32" y="261"/>
                    </a:cubicBezTo>
                    <a:cubicBezTo>
                      <a:pt x="32" y="265"/>
                      <a:pt x="36" y="268"/>
                      <a:pt x="40" y="268"/>
                    </a:cubicBezTo>
                    <a:cubicBezTo>
                      <a:pt x="60" y="268"/>
                      <a:pt x="60" y="268"/>
                      <a:pt x="60" y="268"/>
                    </a:cubicBezTo>
                    <a:cubicBezTo>
                      <a:pt x="64" y="268"/>
                      <a:pt x="67" y="265"/>
                      <a:pt x="67" y="261"/>
                    </a:cubicBezTo>
                    <a:lnTo>
                      <a:pt x="67" y="241"/>
                    </a:lnTo>
                    <a:close/>
                    <a:moveTo>
                      <a:pt x="67" y="39"/>
                    </a:moveTo>
                    <a:cubicBezTo>
                      <a:pt x="67" y="35"/>
                      <a:pt x="64" y="32"/>
                      <a:pt x="60" y="32"/>
                    </a:cubicBezTo>
                    <a:cubicBezTo>
                      <a:pt x="40" y="32"/>
                      <a:pt x="40" y="32"/>
                      <a:pt x="40" y="32"/>
                    </a:cubicBezTo>
                    <a:cubicBezTo>
                      <a:pt x="36" y="32"/>
                      <a:pt x="32" y="35"/>
                      <a:pt x="32" y="39"/>
                    </a:cubicBezTo>
                    <a:cubicBezTo>
                      <a:pt x="32" y="59"/>
                      <a:pt x="32" y="59"/>
                      <a:pt x="32" y="59"/>
                    </a:cubicBezTo>
                    <a:cubicBezTo>
                      <a:pt x="32" y="63"/>
                      <a:pt x="36" y="66"/>
                      <a:pt x="40" y="66"/>
                    </a:cubicBezTo>
                    <a:cubicBezTo>
                      <a:pt x="60" y="66"/>
                      <a:pt x="60" y="66"/>
                      <a:pt x="60" y="66"/>
                    </a:cubicBezTo>
                    <a:cubicBezTo>
                      <a:pt x="64" y="66"/>
                      <a:pt x="67" y="63"/>
                      <a:pt x="67" y="59"/>
                    </a:cubicBezTo>
                    <a:lnTo>
                      <a:pt x="67" y="39"/>
                    </a:lnTo>
                    <a:close/>
                    <a:moveTo>
                      <a:pt x="67" y="90"/>
                    </a:moveTo>
                    <a:cubicBezTo>
                      <a:pt x="67" y="86"/>
                      <a:pt x="64" y="82"/>
                      <a:pt x="60" y="82"/>
                    </a:cubicBezTo>
                    <a:cubicBezTo>
                      <a:pt x="40" y="82"/>
                      <a:pt x="40" y="82"/>
                      <a:pt x="40" y="82"/>
                    </a:cubicBezTo>
                    <a:cubicBezTo>
                      <a:pt x="36" y="82"/>
                      <a:pt x="32" y="86"/>
                      <a:pt x="32" y="90"/>
                    </a:cubicBezTo>
                    <a:cubicBezTo>
                      <a:pt x="32" y="109"/>
                      <a:pt x="32" y="109"/>
                      <a:pt x="32" y="109"/>
                    </a:cubicBezTo>
                    <a:cubicBezTo>
                      <a:pt x="32" y="114"/>
                      <a:pt x="36" y="117"/>
                      <a:pt x="40" y="117"/>
                    </a:cubicBezTo>
                    <a:cubicBezTo>
                      <a:pt x="60" y="117"/>
                      <a:pt x="60" y="117"/>
                      <a:pt x="60" y="117"/>
                    </a:cubicBezTo>
                    <a:cubicBezTo>
                      <a:pt x="64" y="117"/>
                      <a:pt x="67" y="114"/>
                      <a:pt x="67" y="109"/>
                    </a:cubicBezTo>
                    <a:lnTo>
                      <a:pt x="67" y="90"/>
                    </a:lnTo>
                    <a:close/>
                    <a:moveTo>
                      <a:pt x="118" y="39"/>
                    </a:moveTo>
                    <a:cubicBezTo>
                      <a:pt x="118" y="35"/>
                      <a:pt x="115" y="32"/>
                      <a:pt x="111" y="32"/>
                    </a:cubicBezTo>
                    <a:cubicBezTo>
                      <a:pt x="91" y="32"/>
                      <a:pt x="91" y="32"/>
                      <a:pt x="91" y="32"/>
                    </a:cubicBezTo>
                    <a:cubicBezTo>
                      <a:pt x="87" y="32"/>
                      <a:pt x="84" y="35"/>
                      <a:pt x="84" y="39"/>
                    </a:cubicBezTo>
                    <a:cubicBezTo>
                      <a:pt x="84" y="59"/>
                      <a:pt x="84" y="59"/>
                      <a:pt x="84" y="59"/>
                    </a:cubicBezTo>
                    <a:cubicBezTo>
                      <a:pt x="84" y="63"/>
                      <a:pt x="87" y="66"/>
                      <a:pt x="91" y="66"/>
                    </a:cubicBezTo>
                    <a:cubicBezTo>
                      <a:pt x="111" y="66"/>
                      <a:pt x="111" y="66"/>
                      <a:pt x="111" y="66"/>
                    </a:cubicBezTo>
                    <a:cubicBezTo>
                      <a:pt x="115" y="66"/>
                      <a:pt x="118" y="63"/>
                      <a:pt x="118" y="59"/>
                    </a:cubicBezTo>
                    <a:lnTo>
                      <a:pt x="118" y="39"/>
                    </a:lnTo>
                    <a:close/>
                    <a:moveTo>
                      <a:pt x="170" y="39"/>
                    </a:moveTo>
                    <a:cubicBezTo>
                      <a:pt x="170" y="35"/>
                      <a:pt x="166" y="32"/>
                      <a:pt x="162" y="32"/>
                    </a:cubicBezTo>
                    <a:cubicBezTo>
                      <a:pt x="142" y="32"/>
                      <a:pt x="142" y="32"/>
                      <a:pt x="142" y="32"/>
                    </a:cubicBezTo>
                    <a:cubicBezTo>
                      <a:pt x="138" y="32"/>
                      <a:pt x="135" y="35"/>
                      <a:pt x="135" y="39"/>
                    </a:cubicBezTo>
                    <a:cubicBezTo>
                      <a:pt x="135" y="59"/>
                      <a:pt x="135" y="59"/>
                      <a:pt x="135" y="59"/>
                    </a:cubicBezTo>
                    <a:cubicBezTo>
                      <a:pt x="135" y="63"/>
                      <a:pt x="138" y="66"/>
                      <a:pt x="142" y="66"/>
                    </a:cubicBezTo>
                    <a:cubicBezTo>
                      <a:pt x="162" y="66"/>
                      <a:pt x="162" y="66"/>
                      <a:pt x="162" y="66"/>
                    </a:cubicBezTo>
                    <a:cubicBezTo>
                      <a:pt x="166" y="66"/>
                      <a:pt x="170" y="63"/>
                      <a:pt x="170" y="59"/>
                    </a:cubicBezTo>
                    <a:lnTo>
                      <a:pt x="170" y="39"/>
                    </a:lnTo>
                    <a:close/>
                    <a:moveTo>
                      <a:pt x="118" y="90"/>
                    </a:moveTo>
                    <a:cubicBezTo>
                      <a:pt x="118" y="86"/>
                      <a:pt x="115" y="82"/>
                      <a:pt x="111" y="82"/>
                    </a:cubicBezTo>
                    <a:cubicBezTo>
                      <a:pt x="91" y="82"/>
                      <a:pt x="91" y="82"/>
                      <a:pt x="91" y="82"/>
                    </a:cubicBezTo>
                    <a:cubicBezTo>
                      <a:pt x="87" y="82"/>
                      <a:pt x="84" y="86"/>
                      <a:pt x="84" y="90"/>
                    </a:cubicBezTo>
                    <a:cubicBezTo>
                      <a:pt x="84" y="109"/>
                      <a:pt x="84" y="109"/>
                      <a:pt x="84" y="109"/>
                    </a:cubicBezTo>
                    <a:cubicBezTo>
                      <a:pt x="84" y="114"/>
                      <a:pt x="87" y="117"/>
                      <a:pt x="91" y="117"/>
                    </a:cubicBezTo>
                    <a:cubicBezTo>
                      <a:pt x="111" y="117"/>
                      <a:pt x="111" y="117"/>
                      <a:pt x="111" y="117"/>
                    </a:cubicBezTo>
                    <a:cubicBezTo>
                      <a:pt x="115" y="117"/>
                      <a:pt x="118" y="114"/>
                      <a:pt x="118" y="109"/>
                    </a:cubicBezTo>
                    <a:lnTo>
                      <a:pt x="118" y="90"/>
                    </a:lnTo>
                    <a:close/>
                    <a:moveTo>
                      <a:pt x="170" y="90"/>
                    </a:moveTo>
                    <a:cubicBezTo>
                      <a:pt x="170" y="86"/>
                      <a:pt x="166" y="82"/>
                      <a:pt x="162" y="82"/>
                    </a:cubicBezTo>
                    <a:cubicBezTo>
                      <a:pt x="142" y="82"/>
                      <a:pt x="142" y="82"/>
                      <a:pt x="142" y="82"/>
                    </a:cubicBezTo>
                    <a:cubicBezTo>
                      <a:pt x="138" y="82"/>
                      <a:pt x="135" y="86"/>
                      <a:pt x="135" y="90"/>
                    </a:cubicBezTo>
                    <a:cubicBezTo>
                      <a:pt x="135" y="109"/>
                      <a:pt x="135" y="109"/>
                      <a:pt x="135" y="109"/>
                    </a:cubicBezTo>
                    <a:cubicBezTo>
                      <a:pt x="135" y="114"/>
                      <a:pt x="138" y="117"/>
                      <a:pt x="142" y="117"/>
                    </a:cubicBezTo>
                    <a:cubicBezTo>
                      <a:pt x="162" y="117"/>
                      <a:pt x="162" y="117"/>
                      <a:pt x="162" y="117"/>
                    </a:cubicBezTo>
                    <a:cubicBezTo>
                      <a:pt x="166" y="117"/>
                      <a:pt x="170" y="114"/>
                      <a:pt x="170" y="109"/>
                    </a:cubicBezTo>
                    <a:lnTo>
                      <a:pt x="170" y="90"/>
                    </a:lnTo>
                    <a:close/>
                    <a:moveTo>
                      <a:pt x="111" y="284"/>
                    </a:moveTo>
                    <a:cubicBezTo>
                      <a:pt x="91" y="284"/>
                      <a:pt x="91" y="284"/>
                      <a:pt x="91" y="284"/>
                    </a:cubicBezTo>
                    <a:cubicBezTo>
                      <a:pt x="87" y="284"/>
                      <a:pt x="84" y="288"/>
                      <a:pt x="84" y="292"/>
                    </a:cubicBezTo>
                    <a:cubicBezTo>
                      <a:pt x="84" y="311"/>
                      <a:pt x="84" y="311"/>
                      <a:pt x="84" y="311"/>
                    </a:cubicBezTo>
                    <a:cubicBezTo>
                      <a:pt x="84" y="316"/>
                      <a:pt x="87" y="319"/>
                      <a:pt x="91" y="319"/>
                    </a:cubicBezTo>
                    <a:cubicBezTo>
                      <a:pt x="111" y="319"/>
                      <a:pt x="111" y="319"/>
                      <a:pt x="111" y="319"/>
                    </a:cubicBezTo>
                    <a:cubicBezTo>
                      <a:pt x="115" y="319"/>
                      <a:pt x="118" y="316"/>
                      <a:pt x="118" y="311"/>
                    </a:cubicBezTo>
                    <a:cubicBezTo>
                      <a:pt x="118" y="292"/>
                      <a:pt x="118" y="292"/>
                      <a:pt x="118" y="292"/>
                    </a:cubicBezTo>
                    <a:cubicBezTo>
                      <a:pt x="118" y="288"/>
                      <a:pt x="115" y="284"/>
                      <a:pt x="111" y="284"/>
                    </a:cubicBezTo>
                    <a:close/>
                    <a:moveTo>
                      <a:pt x="118" y="241"/>
                    </a:moveTo>
                    <a:cubicBezTo>
                      <a:pt x="118" y="237"/>
                      <a:pt x="115" y="234"/>
                      <a:pt x="111" y="234"/>
                    </a:cubicBezTo>
                    <a:cubicBezTo>
                      <a:pt x="91" y="234"/>
                      <a:pt x="91" y="234"/>
                      <a:pt x="91" y="234"/>
                    </a:cubicBezTo>
                    <a:cubicBezTo>
                      <a:pt x="87" y="234"/>
                      <a:pt x="84" y="237"/>
                      <a:pt x="84" y="241"/>
                    </a:cubicBezTo>
                    <a:cubicBezTo>
                      <a:pt x="84" y="261"/>
                      <a:pt x="84" y="261"/>
                      <a:pt x="84" y="261"/>
                    </a:cubicBezTo>
                    <a:cubicBezTo>
                      <a:pt x="84" y="265"/>
                      <a:pt x="87" y="268"/>
                      <a:pt x="91" y="268"/>
                    </a:cubicBezTo>
                    <a:cubicBezTo>
                      <a:pt x="111" y="268"/>
                      <a:pt x="111" y="268"/>
                      <a:pt x="111" y="268"/>
                    </a:cubicBezTo>
                    <a:cubicBezTo>
                      <a:pt x="115" y="268"/>
                      <a:pt x="118" y="265"/>
                      <a:pt x="118" y="261"/>
                    </a:cubicBezTo>
                    <a:lnTo>
                      <a:pt x="118" y="241"/>
                    </a:lnTo>
                    <a:close/>
                    <a:moveTo>
                      <a:pt x="118" y="191"/>
                    </a:moveTo>
                    <a:cubicBezTo>
                      <a:pt x="118" y="187"/>
                      <a:pt x="115" y="183"/>
                      <a:pt x="111" y="183"/>
                    </a:cubicBezTo>
                    <a:cubicBezTo>
                      <a:pt x="91" y="183"/>
                      <a:pt x="91" y="183"/>
                      <a:pt x="91" y="183"/>
                    </a:cubicBezTo>
                    <a:cubicBezTo>
                      <a:pt x="87" y="183"/>
                      <a:pt x="84" y="187"/>
                      <a:pt x="84" y="191"/>
                    </a:cubicBezTo>
                    <a:cubicBezTo>
                      <a:pt x="84" y="210"/>
                      <a:pt x="84" y="210"/>
                      <a:pt x="84" y="210"/>
                    </a:cubicBezTo>
                    <a:cubicBezTo>
                      <a:pt x="84" y="215"/>
                      <a:pt x="87" y="218"/>
                      <a:pt x="91" y="218"/>
                    </a:cubicBezTo>
                    <a:cubicBezTo>
                      <a:pt x="111" y="218"/>
                      <a:pt x="111" y="218"/>
                      <a:pt x="111" y="218"/>
                    </a:cubicBezTo>
                    <a:cubicBezTo>
                      <a:pt x="115" y="218"/>
                      <a:pt x="118" y="215"/>
                      <a:pt x="118" y="210"/>
                    </a:cubicBezTo>
                    <a:lnTo>
                      <a:pt x="118" y="191"/>
                    </a:lnTo>
                    <a:close/>
                    <a:moveTo>
                      <a:pt x="118" y="140"/>
                    </a:moveTo>
                    <a:cubicBezTo>
                      <a:pt x="118" y="136"/>
                      <a:pt x="115" y="133"/>
                      <a:pt x="111" y="133"/>
                    </a:cubicBezTo>
                    <a:cubicBezTo>
                      <a:pt x="91" y="133"/>
                      <a:pt x="91" y="133"/>
                      <a:pt x="91" y="133"/>
                    </a:cubicBezTo>
                    <a:cubicBezTo>
                      <a:pt x="87" y="133"/>
                      <a:pt x="84" y="136"/>
                      <a:pt x="84" y="140"/>
                    </a:cubicBezTo>
                    <a:cubicBezTo>
                      <a:pt x="84" y="160"/>
                      <a:pt x="84" y="160"/>
                      <a:pt x="84" y="160"/>
                    </a:cubicBezTo>
                    <a:cubicBezTo>
                      <a:pt x="84" y="164"/>
                      <a:pt x="87" y="167"/>
                      <a:pt x="91" y="167"/>
                    </a:cubicBezTo>
                    <a:cubicBezTo>
                      <a:pt x="111" y="167"/>
                      <a:pt x="111" y="167"/>
                      <a:pt x="111" y="167"/>
                    </a:cubicBezTo>
                    <a:cubicBezTo>
                      <a:pt x="115" y="167"/>
                      <a:pt x="118" y="164"/>
                      <a:pt x="118" y="160"/>
                    </a:cubicBezTo>
                    <a:lnTo>
                      <a:pt x="118" y="140"/>
                    </a:lnTo>
                    <a:close/>
                  </a:path>
                </a:pathLst>
              </a:custGeom>
              <a:solidFill>
                <a:srgbClr val="2D807E"/>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3" name="Freeform 129"/>
              <p:cNvSpPr>
                <a:spLocks noChangeArrowheads="1"/>
              </p:cNvSpPr>
              <p:nvPr/>
            </p:nvSpPr>
            <p:spPr bwMode="auto">
              <a:xfrm>
                <a:off x="3361" y="2687"/>
                <a:ext cx="95" cy="95"/>
              </a:xfrm>
              <a:custGeom>
                <a:avLst/>
                <a:gdLst>
                  <a:gd name="T0" fmla="*/ 22832055 w 144"/>
                  <a:gd name="T1" fmla="*/ 22832055 h 144"/>
                  <a:gd name="T2" fmla="*/ 22832055 w 144"/>
                  <a:gd name="T3" fmla="*/ 22832055 h 144"/>
                  <a:gd name="T4" fmla="*/ 22832055 w 144"/>
                  <a:gd name="T5" fmla="*/ 22832055 h 144"/>
                  <a:gd name="T6" fmla="*/ 22832055 w 144"/>
                  <a:gd name="T7" fmla="*/ 22832055 h 144"/>
                  <a:gd name="T8" fmla="*/ 22832055 w 144"/>
                  <a:gd name="T9" fmla="*/ 22832055 h 144"/>
                  <a:gd name="T10" fmla="*/ 22832055 w 144"/>
                  <a:gd name="T11" fmla="*/ 22832055 h 144"/>
                  <a:gd name="T12" fmla="*/ 22832055 w 144"/>
                  <a:gd name="T13" fmla="*/ 22832055 h 144"/>
                  <a:gd name="T14" fmla="*/ 22832055 w 144"/>
                  <a:gd name="T15" fmla="*/ 22832055 h 144"/>
                  <a:gd name="T16" fmla="*/ 22832055 w 144"/>
                  <a:gd name="T17" fmla="*/ 0 h 144"/>
                  <a:gd name="T18" fmla="*/ 0 w 144"/>
                  <a:gd name="T19" fmla="*/ 22832055 h 144"/>
                  <a:gd name="T20" fmla="*/ 22832055 w 144"/>
                  <a:gd name="T21" fmla="*/ 22832055 h 144"/>
                  <a:gd name="T22" fmla="*/ 22832055 w 144"/>
                  <a:gd name="T23" fmla="*/ 22832055 h 144"/>
                  <a:gd name="T24" fmla="*/ 0 w 144"/>
                  <a:gd name="T25" fmla="*/ 22832055 h 144"/>
                  <a:gd name="T26" fmla="*/ 22832055 w 144"/>
                  <a:gd name="T27" fmla="*/ 22832055 h 144"/>
                  <a:gd name="T28" fmla="*/ 22832055 w 144"/>
                  <a:gd name="T29" fmla="*/ 22832055 h 144"/>
                  <a:gd name="T30" fmla="*/ 22832055 w 144"/>
                  <a:gd name="T31" fmla="*/ 22832055 h 144"/>
                  <a:gd name="T32" fmla="*/ 22832055 w 144"/>
                  <a:gd name="T33" fmla="*/ 22832055 h 144"/>
                  <a:gd name="T34" fmla="*/ 22832055 w 144"/>
                  <a:gd name="T35" fmla="*/ 22832055 h 144"/>
                  <a:gd name="T36" fmla="*/ 22832055 w 144"/>
                  <a:gd name="T37" fmla="*/ 22832055 h 144"/>
                  <a:gd name="T38" fmla="*/ 22832055 w 144"/>
                  <a:gd name="T39" fmla="*/ 22832055 h 144"/>
                  <a:gd name="T40" fmla="*/ 22832055 w 144"/>
                  <a:gd name="T41" fmla="*/ 22832055 h 144"/>
                  <a:gd name="T42" fmla="*/ 22832055 w 144"/>
                  <a:gd name="T43" fmla="*/ 22832055 h 144"/>
                  <a:gd name="T44" fmla="*/ 22832055 w 144"/>
                  <a:gd name="T45" fmla="*/ 22832055 h 144"/>
                  <a:gd name="T46" fmla="*/ 22832055 w 144"/>
                  <a:gd name="T47" fmla="*/ 22832055 h 144"/>
                  <a:gd name="T48" fmla="*/ 22832055 w 144"/>
                  <a:gd name="T49" fmla="*/ 22832055 h 144"/>
                  <a:gd name="T50" fmla="*/ 22832055 w 144"/>
                  <a:gd name="T51" fmla="*/ 22832055 h 144"/>
                  <a:gd name="T52" fmla="*/ 0 w 144"/>
                  <a:gd name="T53" fmla="*/ 22832055 h 144"/>
                  <a:gd name="T54" fmla="*/ 22832055 w 144"/>
                  <a:gd name="T55" fmla="*/ 22832055 h 144"/>
                  <a:gd name="T56" fmla="*/ 22832055 w 144"/>
                  <a:gd name="T57" fmla="*/ 22832055 h 144"/>
                  <a:gd name="T58" fmla="*/ 22832055 w 144"/>
                  <a:gd name="T59" fmla="*/ 22832055 h 144"/>
                  <a:gd name="T60" fmla="*/ 22832055 w 144"/>
                  <a:gd name="T61" fmla="*/ 22832055 h 1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44" h="144">
                    <a:moveTo>
                      <a:pt x="8" y="16"/>
                    </a:moveTo>
                    <a:cubicBezTo>
                      <a:pt x="8" y="16"/>
                      <a:pt x="8" y="16"/>
                      <a:pt x="8" y="16"/>
                    </a:cubicBezTo>
                    <a:cubicBezTo>
                      <a:pt x="41" y="16"/>
                      <a:pt x="71" y="29"/>
                      <a:pt x="93" y="51"/>
                    </a:cubicBezTo>
                    <a:cubicBezTo>
                      <a:pt x="115" y="73"/>
                      <a:pt x="128" y="103"/>
                      <a:pt x="128" y="136"/>
                    </a:cubicBezTo>
                    <a:cubicBezTo>
                      <a:pt x="128" y="141"/>
                      <a:pt x="132" y="144"/>
                      <a:pt x="136" y="144"/>
                    </a:cubicBezTo>
                    <a:cubicBezTo>
                      <a:pt x="138" y="144"/>
                      <a:pt x="140" y="144"/>
                      <a:pt x="142" y="142"/>
                    </a:cubicBezTo>
                    <a:cubicBezTo>
                      <a:pt x="143" y="141"/>
                      <a:pt x="144" y="139"/>
                      <a:pt x="144" y="136"/>
                    </a:cubicBezTo>
                    <a:cubicBezTo>
                      <a:pt x="144" y="99"/>
                      <a:pt x="129" y="65"/>
                      <a:pt x="104" y="40"/>
                    </a:cubicBezTo>
                    <a:cubicBezTo>
                      <a:pt x="79" y="15"/>
                      <a:pt x="45" y="0"/>
                      <a:pt x="8" y="0"/>
                    </a:cubicBezTo>
                    <a:cubicBezTo>
                      <a:pt x="3" y="0"/>
                      <a:pt x="0" y="3"/>
                      <a:pt x="0" y="8"/>
                    </a:cubicBezTo>
                    <a:cubicBezTo>
                      <a:pt x="0" y="12"/>
                      <a:pt x="3" y="16"/>
                      <a:pt x="8" y="16"/>
                    </a:cubicBezTo>
                    <a:close/>
                    <a:moveTo>
                      <a:pt x="8" y="77"/>
                    </a:moveTo>
                    <a:cubicBezTo>
                      <a:pt x="3" y="77"/>
                      <a:pt x="0" y="80"/>
                      <a:pt x="0" y="85"/>
                    </a:cubicBezTo>
                    <a:cubicBezTo>
                      <a:pt x="0" y="89"/>
                      <a:pt x="3" y="93"/>
                      <a:pt x="8" y="93"/>
                    </a:cubicBezTo>
                    <a:cubicBezTo>
                      <a:pt x="20" y="93"/>
                      <a:pt x="30" y="98"/>
                      <a:pt x="38" y="106"/>
                    </a:cubicBezTo>
                    <a:cubicBezTo>
                      <a:pt x="46" y="114"/>
                      <a:pt x="51" y="124"/>
                      <a:pt x="51" y="136"/>
                    </a:cubicBezTo>
                    <a:cubicBezTo>
                      <a:pt x="51" y="141"/>
                      <a:pt x="55" y="144"/>
                      <a:pt x="59" y="144"/>
                    </a:cubicBezTo>
                    <a:cubicBezTo>
                      <a:pt x="61" y="144"/>
                      <a:pt x="63" y="144"/>
                      <a:pt x="65" y="142"/>
                    </a:cubicBezTo>
                    <a:cubicBezTo>
                      <a:pt x="66" y="141"/>
                      <a:pt x="67" y="139"/>
                      <a:pt x="67" y="136"/>
                    </a:cubicBezTo>
                    <a:cubicBezTo>
                      <a:pt x="67" y="120"/>
                      <a:pt x="60" y="105"/>
                      <a:pt x="50" y="94"/>
                    </a:cubicBezTo>
                    <a:cubicBezTo>
                      <a:pt x="39" y="84"/>
                      <a:pt x="24" y="77"/>
                      <a:pt x="8" y="77"/>
                    </a:cubicBezTo>
                    <a:close/>
                    <a:moveTo>
                      <a:pt x="98" y="144"/>
                    </a:moveTo>
                    <a:cubicBezTo>
                      <a:pt x="100" y="144"/>
                      <a:pt x="102" y="144"/>
                      <a:pt x="103" y="142"/>
                    </a:cubicBezTo>
                    <a:cubicBezTo>
                      <a:pt x="105" y="141"/>
                      <a:pt x="106" y="139"/>
                      <a:pt x="106" y="136"/>
                    </a:cubicBezTo>
                    <a:cubicBezTo>
                      <a:pt x="106" y="109"/>
                      <a:pt x="95" y="85"/>
                      <a:pt x="77" y="67"/>
                    </a:cubicBezTo>
                    <a:cubicBezTo>
                      <a:pt x="59" y="49"/>
                      <a:pt x="35" y="38"/>
                      <a:pt x="8" y="38"/>
                    </a:cubicBezTo>
                    <a:cubicBezTo>
                      <a:pt x="3" y="38"/>
                      <a:pt x="0" y="42"/>
                      <a:pt x="0" y="46"/>
                    </a:cubicBezTo>
                    <a:cubicBezTo>
                      <a:pt x="0" y="51"/>
                      <a:pt x="3" y="54"/>
                      <a:pt x="8" y="54"/>
                    </a:cubicBezTo>
                    <a:cubicBezTo>
                      <a:pt x="30" y="54"/>
                      <a:pt x="51" y="64"/>
                      <a:pt x="66" y="78"/>
                    </a:cubicBezTo>
                    <a:cubicBezTo>
                      <a:pt x="80" y="93"/>
                      <a:pt x="90" y="114"/>
                      <a:pt x="90" y="136"/>
                    </a:cubicBezTo>
                    <a:cubicBezTo>
                      <a:pt x="90" y="141"/>
                      <a:pt x="93" y="144"/>
                      <a:pt x="98" y="144"/>
                    </a:cubicBezTo>
                    <a:close/>
                  </a:path>
                </a:pathLst>
              </a:custGeom>
              <a:solidFill>
                <a:srgbClr val="2D807E"/>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sp>
          <p:nvSpPr>
            <p:cNvPr id="24" name="Freeform 130"/>
            <p:cNvSpPr>
              <a:spLocks noChangeArrowheads="1"/>
            </p:cNvSpPr>
            <p:nvPr/>
          </p:nvSpPr>
          <p:spPr bwMode="auto">
            <a:xfrm>
              <a:off x="3040063" y="2300288"/>
              <a:ext cx="525462" cy="319087"/>
            </a:xfrm>
            <a:custGeom>
              <a:avLst/>
              <a:gdLst>
                <a:gd name="T0" fmla="*/ 2147483647 w 464"/>
                <a:gd name="T1" fmla="*/ 2147483647 h 282"/>
                <a:gd name="T2" fmla="*/ 2147483647 w 464"/>
                <a:gd name="T3" fmla="*/ 0 h 282"/>
                <a:gd name="T4" fmla="*/ 2147483647 w 464"/>
                <a:gd name="T5" fmla="*/ 2147483647 h 282"/>
                <a:gd name="T6" fmla="*/ 2147483647 w 464"/>
                <a:gd name="T7" fmla="*/ 2147483647 h 282"/>
                <a:gd name="T8" fmla="*/ 2147483647 w 464"/>
                <a:gd name="T9" fmla="*/ 2147483647 h 282"/>
                <a:gd name="T10" fmla="*/ 0 w 464"/>
                <a:gd name="T11" fmla="*/ 2147483647 h 282"/>
                <a:gd name="T12" fmla="*/ 2147483647 w 464"/>
                <a:gd name="T13" fmla="*/ 2147483647 h 282"/>
                <a:gd name="T14" fmla="*/ 2147483647 w 464"/>
                <a:gd name="T15" fmla="*/ 2147483647 h 282"/>
                <a:gd name="T16" fmla="*/ 2147483647 w 464"/>
                <a:gd name="T17" fmla="*/ 2147483647 h 282"/>
                <a:gd name="T18" fmla="*/ 2147483647 w 464"/>
                <a:gd name="T19" fmla="*/ 2147483647 h 282"/>
                <a:gd name="T20" fmla="*/ 2147483647 w 464"/>
                <a:gd name="T21" fmla="*/ 2147483647 h 282"/>
                <a:gd name="T22" fmla="*/ 2147483647 w 464"/>
                <a:gd name="T23" fmla="*/ 2147483647 h 282"/>
                <a:gd name="T24" fmla="*/ 2147483647 w 464"/>
                <a:gd name="T25" fmla="*/ 2147483647 h 282"/>
                <a:gd name="T26" fmla="*/ 2147483647 w 464"/>
                <a:gd name="T27" fmla="*/ 2147483647 h 282"/>
                <a:gd name="T28" fmla="*/ 2147483647 w 464"/>
                <a:gd name="T29" fmla="*/ 2147483647 h 282"/>
                <a:gd name="T30" fmla="*/ 2147483647 w 464"/>
                <a:gd name="T31" fmla="*/ 2147483647 h 282"/>
                <a:gd name="T32" fmla="*/ 2147483647 w 464"/>
                <a:gd name="T33" fmla="*/ 2147483647 h 282"/>
                <a:gd name="T34" fmla="*/ 2147483647 w 464"/>
                <a:gd name="T35" fmla="*/ 2147483647 h 282"/>
                <a:gd name="T36" fmla="*/ 2147483647 w 464"/>
                <a:gd name="T37" fmla="*/ 2147483647 h 282"/>
                <a:gd name="T38" fmla="*/ 2147483647 w 464"/>
                <a:gd name="T39" fmla="*/ 2147483647 h 282"/>
                <a:gd name="T40" fmla="*/ 2147483647 w 464"/>
                <a:gd name="T41" fmla="*/ 2147483647 h 282"/>
                <a:gd name="T42" fmla="*/ 2147483647 w 464"/>
                <a:gd name="T43" fmla="*/ 2147483647 h 282"/>
                <a:gd name="T44" fmla="*/ 2147483647 w 464"/>
                <a:gd name="T45" fmla="*/ 2147483647 h 282"/>
                <a:gd name="T46" fmla="*/ 2147483647 w 464"/>
                <a:gd name="T47" fmla="*/ 2147483647 h 282"/>
                <a:gd name="T48" fmla="*/ 2147483647 w 464"/>
                <a:gd name="T49" fmla="*/ 2147483647 h 282"/>
                <a:gd name="T50" fmla="*/ 2147483647 w 464"/>
                <a:gd name="T51" fmla="*/ 2147483647 h 282"/>
                <a:gd name="T52" fmla="*/ 2147483647 w 464"/>
                <a:gd name="T53" fmla="*/ 2147483647 h 282"/>
                <a:gd name="T54" fmla="*/ 2147483647 w 464"/>
                <a:gd name="T55" fmla="*/ 2147483647 h 282"/>
                <a:gd name="T56" fmla="*/ 2147483647 w 464"/>
                <a:gd name="T57" fmla="*/ 2147483647 h 282"/>
                <a:gd name="T58" fmla="*/ 2147483647 w 464"/>
                <a:gd name="T59" fmla="*/ 2147483647 h 282"/>
                <a:gd name="T60" fmla="*/ 2147483647 w 464"/>
                <a:gd name="T61" fmla="*/ 2147483647 h 282"/>
                <a:gd name="T62" fmla="*/ 2147483647 w 464"/>
                <a:gd name="T63" fmla="*/ 2147483647 h 282"/>
                <a:gd name="T64" fmla="*/ 2147483647 w 464"/>
                <a:gd name="T65" fmla="*/ 2147483647 h 282"/>
                <a:gd name="T66" fmla="*/ 2147483647 w 464"/>
                <a:gd name="T67" fmla="*/ 2147483647 h 282"/>
                <a:gd name="T68" fmla="*/ 2147483647 w 464"/>
                <a:gd name="T69" fmla="*/ 2147483647 h 282"/>
                <a:gd name="T70" fmla="*/ 2147483647 w 464"/>
                <a:gd name="T71" fmla="*/ 2147483647 h 282"/>
                <a:gd name="T72" fmla="*/ 2147483647 w 464"/>
                <a:gd name="T73" fmla="*/ 2147483647 h 282"/>
                <a:gd name="T74" fmla="*/ 2147483647 w 464"/>
                <a:gd name="T75" fmla="*/ 2147483647 h 282"/>
                <a:gd name="T76" fmla="*/ 2147483647 w 464"/>
                <a:gd name="T77" fmla="*/ 2147483647 h 282"/>
                <a:gd name="T78" fmla="*/ 2147483647 w 464"/>
                <a:gd name="T79" fmla="*/ 2147483647 h 28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464" h="282">
                  <a:moveTo>
                    <a:pt x="456" y="52"/>
                  </a:moveTo>
                  <a:cubicBezTo>
                    <a:pt x="461" y="52"/>
                    <a:pt x="464" y="49"/>
                    <a:pt x="464" y="44"/>
                  </a:cubicBezTo>
                  <a:cubicBezTo>
                    <a:pt x="464" y="17"/>
                    <a:pt x="464" y="17"/>
                    <a:pt x="464" y="17"/>
                  </a:cubicBezTo>
                  <a:cubicBezTo>
                    <a:pt x="464" y="8"/>
                    <a:pt x="456" y="0"/>
                    <a:pt x="447" y="0"/>
                  </a:cubicBezTo>
                  <a:cubicBezTo>
                    <a:pt x="196" y="0"/>
                    <a:pt x="196" y="0"/>
                    <a:pt x="196" y="0"/>
                  </a:cubicBezTo>
                  <a:cubicBezTo>
                    <a:pt x="187" y="0"/>
                    <a:pt x="179" y="8"/>
                    <a:pt x="179" y="17"/>
                  </a:cubicBezTo>
                  <a:cubicBezTo>
                    <a:pt x="179" y="71"/>
                    <a:pt x="179" y="71"/>
                    <a:pt x="179" y="71"/>
                  </a:cubicBezTo>
                  <a:cubicBezTo>
                    <a:pt x="156" y="71"/>
                    <a:pt x="156" y="71"/>
                    <a:pt x="156" y="71"/>
                  </a:cubicBezTo>
                  <a:cubicBezTo>
                    <a:pt x="156" y="63"/>
                    <a:pt x="156" y="63"/>
                    <a:pt x="156" y="63"/>
                  </a:cubicBezTo>
                  <a:cubicBezTo>
                    <a:pt x="156" y="53"/>
                    <a:pt x="148" y="45"/>
                    <a:pt x="138" y="45"/>
                  </a:cubicBezTo>
                  <a:cubicBezTo>
                    <a:pt x="59" y="45"/>
                    <a:pt x="59" y="45"/>
                    <a:pt x="59" y="45"/>
                  </a:cubicBezTo>
                  <a:cubicBezTo>
                    <a:pt x="24" y="45"/>
                    <a:pt x="0" y="101"/>
                    <a:pt x="0" y="153"/>
                  </a:cubicBezTo>
                  <a:cubicBezTo>
                    <a:pt x="0" y="240"/>
                    <a:pt x="0" y="240"/>
                    <a:pt x="0" y="240"/>
                  </a:cubicBezTo>
                  <a:cubicBezTo>
                    <a:pt x="0" y="242"/>
                    <a:pt x="1" y="244"/>
                    <a:pt x="2" y="246"/>
                  </a:cubicBezTo>
                  <a:cubicBezTo>
                    <a:pt x="4" y="247"/>
                    <a:pt x="6" y="248"/>
                    <a:pt x="8" y="248"/>
                  </a:cubicBezTo>
                  <a:cubicBezTo>
                    <a:pt x="40" y="248"/>
                    <a:pt x="40" y="248"/>
                    <a:pt x="40" y="248"/>
                  </a:cubicBezTo>
                  <a:cubicBezTo>
                    <a:pt x="44" y="267"/>
                    <a:pt x="61" y="282"/>
                    <a:pt x="81" y="282"/>
                  </a:cubicBezTo>
                  <a:cubicBezTo>
                    <a:pt x="101" y="282"/>
                    <a:pt x="118" y="267"/>
                    <a:pt x="122" y="248"/>
                  </a:cubicBezTo>
                  <a:cubicBezTo>
                    <a:pt x="148" y="248"/>
                    <a:pt x="148" y="248"/>
                    <a:pt x="148" y="248"/>
                  </a:cubicBezTo>
                  <a:cubicBezTo>
                    <a:pt x="152" y="248"/>
                    <a:pt x="155" y="245"/>
                    <a:pt x="156" y="241"/>
                  </a:cubicBezTo>
                  <a:cubicBezTo>
                    <a:pt x="319" y="241"/>
                    <a:pt x="319" y="241"/>
                    <a:pt x="319" y="241"/>
                  </a:cubicBezTo>
                  <a:cubicBezTo>
                    <a:pt x="319" y="263"/>
                    <a:pt x="338" y="282"/>
                    <a:pt x="360" y="282"/>
                  </a:cubicBezTo>
                  <a:cubicBezTo>
                    <a:pt x="383" y="282"/>
                    <a:pt x="402" y="263"/>
                    <a:pt x="402" y="241"/>
                  </a:cubicBezTo>
                  <a:cubicBezTo>
                    <a:pt x="447" y="241"/>
                    <a:pt x="447" y="241"/>
                    <a:pt x="447" y="241"/>
                  </a:cubicBezTo>
                  <a:cubicBezTo>
                    <a:pt x="456" y="241"/>
                    <a:pt x="464" y="233"/>
                    <a:pt x="464" y="223"/>
                  </a:cubicBezTo>
                  <a:cubicBezTo>
                    <a:pt x="464" y="76"/>
                    <a:pt x="464" y="76"/>
                    <a:pt x="464" y="76"/>
                  </a:cubicBezTo>
                  <a:cubicBezTo>
                    <a:pt x="464" y="71"/>
                    <a:pt x="461" y="68"/>
                    <a:pt x="456" y="68"/>
                  </a:cubicBezTo>
                  <a:cubicBezTo>
                    <a:pt x="452" y="68"/>
                    <a:pt x="448" y="71"/>
                    <a:pt x="448" y="76"/>
                  </a:cubicBezTo>
                  <a:cubicBezTo>
                    <a:pt x="448" y="168"/>
                    <a:pt x="448" y="168"/>
                    <a:pt x="448" y="168"/>
                  </a:cubicBezTo>
                  <a:cubicBezTo>
                    <a:pt x="195" y="168"/>
                    <a:pt x="195" y="168"/>
                    <a:pt x="195" y="168"/>
                  </a:cubicBezTo>
                  <a:cubicBezTo>
                    <a:pt x="195" y="17"/>
                    <a:pt x="195" y="17"/>
                    <a:pt x="195" y="17"/>
                  </a:cubicBezTo>
                  <a:cubicBezTo>
                    <a:pt x="195" y="17"/>
                    <a:pt x="195" y="16"/>
                    <a:pt x="196" y="16"/>
                  </a:cubicBezTo>
                  <a:cubicBezTo>
                    <a:pt x="447" y="16"/>
                    <a:pt x="447" y="16"/>
                    <a:pt x="447" y="16"/>
                  </a:cubicBezTo>
                  <a:cubicBezTo>
                    <a:pt x="448" y="16"/>
                    <a:pt x="448" y="17"/>
                    <a:pt x="448" y="17"/>
                  </a:cubicBezTo>
                  <a:cubicBezTo>
                    <a:pt x="448" y="44"/>
                    <a:pt x="448" y="44"/>
                    <a:pt x="448" y="44"/>
                  </a:cubicBezTo>
                  <a:cubicBezTo>
                    <a:pt x="448" y="49"/>
                    <a:pt x="452" y="52"/>
                    <a:pt x="456" y="52"/>
                  </a:cubicBezTo>
                  <a:close/>
                  <a:moveTo>
                    <a:pt x="27" y="95"/>
                  </a:moveTo>
                  <a:cubicBezTo>
                    <a:pt x="27" y="95"/>
                    <a:pt x="28" y="95"/>
                    <a:pt x="28" y="95"/>
                  </a:cubicBezTo>
                  <a:cubicBezTo>
                    <a:pt x="86" y="95"/>
                    <a:pt x="86" y="95"/>
                    <a:pt x="86" y="95"/>
                  </a:cubicBezTo>
                  <a:cubicBezTo>
                    <a:pt x="86" y="145"/>
                    <a:pt x="86" y="145"/>
                    <a:pt x="86" y="145"/>
                  </a:cubicBezTo>
                  <a:cubicBezTo>
                    <a:pt x="16" y="145"/>
                    <a:pt x="16" y="145"/>
                    <a:pt x="16" y="145"/>
                  </a:cubicBezTo>
                  <a:cubicBezTo>
                    <a:pt x="17" y="127"/>
                    <a:pt x="21" y="109"/>
                    <a:pt x="27" y="95"/>
                  </a:cubicBezTo>
                  <a:close/>
                  <a:moveTo>
                    <a:pt x="81" y="266"/>
                  </a:moveTo>
                  <a:cubicBezTo>
                    <a:pt x="67" y="266"/>
                    <a:pt x="55" y="254"/>
                    <a:pt x="55" y="240"/>
                  </a:cubicBezTo>
                  <a:cubicBezTo>
                    <a:pt x="55" y="226"/>
                    <a:pt x="67" y="214"/>
                    <a:pt x="81" y="214"/>
                  </a:cubicBezTo>
                  <a:cubicBezTo>
                    <a:pt x="95" y="214"/>
                    <a:pt x="107" y="226"/>
                    <a:pt x="107" y="240"/>
                  </a:cubicBezTo>
                  <a:cubicBezTo>
                    <a:pt x="107" y="254"/>
                    <a:pt x="95" y="266"/>
                    <a:pt x="81" y="266"/>
                  </a:cubicBezTo>
                  <a:close/>
                  <a:moveTo>
                    <a:pt x="140" y="232"/>
                  </a:moveTo>
                  <a:cubicBezTo>
                    <a:pt x="122" y="232"/>
                    <a:pt x="122" y="232"/>
                    <a:pt x="122" y="232"/>
                  </a:cubicBezTo>
                  <a:cubicBezTo>
                    <a:pt x="118" y="213"/>
                    <a:pt x="101" y="198"/>
                    <a:pt x="81" y="198"/>
                  </a:cubicBezTo>
                  <a:cubicBezTo>
                    <a:pt x="61" y="198"/>
                    <a:pt x="44" y="213"/>
                    <a:pt x="40" y="232"/>
                  </a:cubicBezTo>
                  <a:cubicBezTo>
                    <a:pt x="16" y="232"/>
                    <a:pt x="16" y="232"/>
                    <a:pt x="16" y="232"/>
                  </a:cubicBezTo>
                  <a:cubicBezTo>
                    <a:pt x="16" y="161"/>
                    <a:pt x="16" y="161"/>
                    <a:pt x="16" y="161"/>
                  </a:cubicBezTo>
                  <a:cubicBezTo>
                    <a:pt x="94" y="161"/>
                    <a:pt x="94" y="161"/>
                    <a:pt x="94" y="161"/>
                  </a:cubicBezTo>
                  <a:cubicBezTo>
                    <a:pt x="99" y="161"/>
                    <a:pt x="102" y="157"/>
                    <a:pt x="102" y="153"/>
                  </a:cubicBezTo>
                  <a:cubicBezTo>
                    <a:pt x="102" y="87"/>
                    <a:pt x="102" y="87"/>
                    <a:pt x="102" y="87"/>
                  </a:cubicBezTo>
                  <a:cubicBezTo>
                    <a:pt x="102" y="83"/>
                    <a:pt x="99" y="79"/>
                    <a:pt x="94" y="79"/>
                  </a:cubicBezTo>
                  <a:cubicBezTo>
                    <a:pt x="35" y="79"/>
                    <a:pt x="35" y="79"/>
                    <a:pt x="35" y="79"/>
                  </a:cubicBezTo>
                  <a:cubicBezTo>
                    <a:pt x="42" y="68"/>
                    <a:pt x="50" y="61"/>
                    <a:pt x="59" y="61"/>
                  </a:cubicBezTo>
                  <a:cubicBezTo>
                    <a:pt x="138" y="61"/>
                    <a:pt x="138" y="61"/>
                    <a:pt x="138" y="61"/>
                  </a:cubicBezTo>
                  <a:cubicBezTo>
                    <a:pt x="139" y="61"/>
                    <a:pt x="140" y="62"/>
                    <a:pt x="140" y="63"/>
                  </a:cubicBezTo>
                  <a:lnTo>
                    <a:pt x="140" y="232"/>
                  </a:lnTo>
                  <a:close/>
                  <a:moveTo>
                    <a:pt x="179" y="225"/>
                  </a:moveTo>
                  <a:cubicBezTo>
                    <a:pt x="156" y="225"/>
                    <a:pt x="156" y="225"/>
                    <a:pt x="156" y="225"/>
                  </a:cubicBezTo>
                  <a:cubicBezTo>
                    <a:pt x="156" y="87"/>
                    <a:pt x="156" y="87"/>
                    <a:pt x="156" y="87"/>
                  </a:cubicBezTo>
                  <a:cubicBezTo>
                    <a:pt x="179" y="87"/>
                    <a:pt x="179" y="87"/>
                    <a:pt x="179" y="87"/>
                  </a:cubicBezTo>
                  <a:lnTo>
                    <a:pt x="179" y="225"/>
                  </a:lnTo>
                  <a:close/>
                  <a:moveTo>
                    <a:pt x="360" y="266"/>
                  </a:moveTo>
                  <a:cubicBezTo>
                    <a:pt x="346" y="266"/>
                    <a:pt x="335" y="254"/>
                    <a:pt x="335" y="240"/>
                  </a:cubicBezTo>
                  <a:cubicBezTo>
                    <a:pt x="335" y="226"/>
                    <a:pt x="346" y="214"/>
                    <a:pt x="360" y="214"/>
                  </a:cubicBezTo>
                  <a:cubicBezTo>
                    <a:pt x="375" y="214"/>
                    <a:pt x="386" y="226"/>
                    <a:pt x="386" y="240"/>
                  </a:cubicBezTo>
                  <a:cubicBezTo>
                    <a:pt x="386" y="254"/>
                    <a:pt x="375" y="266"/>
                    <a:pt x="360" y="266"/>
                  </a:cubicBezTo>
                  <a:close/>
                  <a:moveTo>
                    <a:pt x="448" y="184"/>
                  </a:moveTo>
                  <a:cubicBezTo>
                    <a:pt x="448" y="223"/>
                    <a:pt x="448" y="223"/>
                    <a:pt x="448" y="223"/>
                  </a:cubicBezTo>
                  <a:cubicBezTo>
                    <a:pt x="448" y="224"/>
                    <a:pt x="448" y="225"/>
                    <a:pt x="447" y="225"/>
                  </a:cubicBezTo>
                  <a:cubicBezTo>
                    <a:pt x="399" y="225"/>
                    <a:pt x="399" y="225"/>
                    <a:pt x="399" y="225"/>
                  </a:cubicBezTo>
                  <a:cubicBezTo>
                    <a:pt x="393" y="209"/>
                    <a:pt x="378" y="198"/>
                    <a:pt x="360" y="198"/>
                  </a:cubicBezTo>
                  <a:cubicBezTo>
                    <a:pt x="343" y="198"/>
                    <a:pt x="327" y="209"/>
                    <a:pt x="321" y="225"/>
                  </a:cubicBezTo>
                  <a:cubicBezTo>
                    <a:pt x="195" y="225"/>
                    <a:pt x="195" y="225"/>
                    <a:pt x="195" y="225"/>
                  </a:cubicBezTo>
                  <a:cubicBezTo>
                    <a:pt x="195" y="184"/>
                    <a:pt x="195" y="184"/>
                    <a:pt x="195" y="184"/>
                  </a:cubicBezTo>
                  <a:lnTo>
                    <a:pt x="448" y="184"/>
                  </a:lnTo>
                  <a:close/>
                </a:path>
              </a:pathLst>
            </a:custGeom>
            <a:solidFill>
              <a:srgbClr val="2D807E"/>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nvGrpSpPr>
            <p:cNvPr id="25" name="Group 131"/>
            <p:cNvGrpSpPr>
              <a:grpSpLocks/>
            </p:cNvGrpSpPr>
            <p:nvPr/>
          </p:nvGrpSpPr>
          <p:grpSpPr bwMode="auto">
            <a:xfrm>
              <a:off x="4194175" y="2278063"/>
              <a:ext cx="520700" cy="396875"/>
              <a:chOff x="2642" y="1435"/>
              <a:chExt cx="328" cy="250"/>
            </a:xfrm>
          </p:grpSpPr>
          <p:sp>
            <p:nvSpPr>
              <p:cNvPr id="26" name="Freeform 132"/>
              <p:cNvSpPr>
                <a:spLocks noChangeArrowheads="1"/>
              </p:cNvSpPr>
              <p:nvPr/>
            </p:nvSpPr>
            <p:spPr bwMode="auto">
              <a:xfrm>
                <a:off x="2642" y="1435"/>
                <a:ext cx="162" cy="250"/>
              </a:xfrm>
              <a:custGeom>
                <a:avLst/>
                <a:gdLst>
                  <a:gd name="T0" fmla="*/ 9352222 w 266"/>
                  <a:gd name="T1" fmla="*/ 9415615 h 410"/>
                  <a:gd name="T2" fmla="*/ 9352222 w 266"/>
                  <a:gd name="T3" fmla="*/ 9415615 h 410"/>
                  <a:gd name="T4" fmla="*/ 9352222 w 266"/>
                  <a:gd name="T5" fmla="*/ 9415615 h 410"/>
                  <a:gd name="T6" fmla="*/ 9352222 w 266"/>
                  <a:gd name="T7" fmla="*/ 9415615 h 410"/>
                  <a:gd name="T8" fmla="*/ 9352222 w 266"/>
                  <a:gd name="T9" fmla="*/ 9415615 h 410"/>
                  <a:gd name="T10" fmla="*/ 9352222 w 266"/>
                  <a:gd name="T11" fmla="*/ 9415615 h 410"/>
                  <a:gd name="T12" fmla="*/ 9352222 w 266"/>
                  <a:gd name="T13" fmla="*/ 9415615 h 410"/>
                  <a:gd name="T14" fmla="*/ 9352222 w 266"/>
                  <a:gd name="T15" fmla="*/ 9415615 h 410"/>
                  <a:gd name="T16" fmla="*/ 9352222 w 266"/>
                  <a:gd name="T17" fmla="*/ 9415615 h 410"/>
                  <a:gd name="T18" fmla="*/ 9352222 w 266"/>
                  <a:gd name="T19" fmla="*/ 9415615 h 410"/>
                  <a:gd name="T20" fmla="*/ 9352222 w 266"/>
                  <a:gd name="T21" fmla="*/ 0 h 410"/>
                  <a:gd name="T22" fmla="*/ 9352222 w 266"/>
                  <a:gd name="T23" fmla="*/ 9415615 h 410"/>
                  <a:gd name="T24" fmla="*/ 9352222 w 266"/>
                  <a:gd name="T25" fmla="*/ 9415615 h 410"/>
                  <a:gd name="T26" fmla="*/ 9352222 w 266"/>
                  <a:gd name="T27" fmla="*/ 9415615 h 410"/>
                  <a:gd name="T28" fmla="*/ 9352222 w 266"/>
                  <a:gd name="T29" fmla="*/ 9415615 h 410"/>
                  <a:gd name="T30" fmla="*/ 9352222 w 266"/>
                  <a:gd name="T31" fmla="*/ 9415615 h 410"/>
                  <a:gd name="T32" fmla="*/ 9352222 w 266"/>
                  <a:gd name="T33" fmla="*/ 9415615 h 410"/>
                  <a:gd name="T34" fmla="*/ 9352222 w 266"/>
                  <a:gd name="T35" fmla="*/ 9415615 h 410"/>
                  <a:gd name="T36" fmla="*/ 9352222 w 266"/>
                  <a:gd name="T37" fmla="*/ 9415615 h 410"/>
                  <a:gd name="T38" fmla="*/ 9352222 w 266"/>
                  <a:gd name="T39" fmla="*/ 9415615 h 410"/>
                  <a:gd name="T40" fmla="*/ 9352222 w 266"/>
                  <a:gd name="T41" fmla="*/ 9415615 h 410"/>
                  <a:gd name="T42" fmla="*/ 9352222 w 266"/>
                  <a:gd name="T43" fmla="*/ 9415615 h 410"/>
                  <a:gd name="T44" fmla="*/ 0 w 266"/>
                  <a:gd name="T45" fmla="*/ 9415615 h 410"/>
                  <a:gd name="T46" fmla="*/ 9352222 w 266"/>
                  <a:gd name="T47" fmla="*/ 9415615 h 410"/>
                  <a:gd name="T48" fmla="*/ 9352222 w 266"/>
                  <a:gd name="T49" fmla="*/ 9415615 h 410"/>
                  <a:gd name="T50" fmla="*/ 9352222 w 266"/>
                  <a:gd name="T51" fmla="*/ 9415615 h 410"/>
                  <a:gd name="T52" fmla="*/ 9352222 w 266"/>
                  <a:gd name="T53" fmla="*/ 9415615 h 410"/>
                  <a:gd name="T54" fmla="*/ 9352222 w 266"/>
                  <a:gd name="T55" fmla="*/ 9415615 h 410"/>
                  <a:gd name="T56" fmla="*/ 9352222 w 266"/>
                  <a:gd name="T57" fmla="*/ 9415615 h 410"/>
                  <a:gd name="T58" fmla="*/ 9352222 w 266"/>
                  <a:gd name="T59" fmla="*/ 9415615 h 410"/>
                  <a:gd name="T60" fmla="*/ 9352222 w 266"/>
                  <a:gd name="T61" fmla="*/ 9415615 h 410"/>
                  <a:gd name="T62" fmla="*/ 9352222 w 266"/>
                  <a:gd name="T63" fmla="*/ 9415615 h 410"/>
                  <a:gd name="T64" fmla="*/ 9352222 w 266"/>
                  <a:gd name="T65" fmla="*/ 9415615 h 410"/>
                  <a:gd name="T66" fmla="*/ 9352222 w 266"/>
                  <a:gd name="T67" fmla="*/ 9415615 h 410"/>
                  <a:gd name="T68" fmla="*/ 9352222 w 266"/>
                  <a:gd name="T69" fmla="*/ 9415615 h 410"/>
                  <a:gd name="T70" fmla="*/ 9352222 w 266"/>
                  <a:gd name="T71" fmla="*/ 9415615 h 410"/>
                  <a:gd name="T72" fmla="*/ 9352222 w 266"/>
                  <a:gd name="T73" fmla="*/ 9415615 h 410"/>
                  <a:gd name="T74" fmla="*/ 9352222 w 266"/>
                  <a:gd name="T75" fmla="*/ 9415615 h 410"/>
                  <a:gd name="T76" fmla="*/ 9352222 w 266"/>
                  <a:gd name="T77" fmla="*/ 9415615 h 410"/>
                  <a:gd name="T78" fmla="*/ 9352222 w 266"/>
                  <a:gd name="T79" fmla="*/ 9415615 h 410"/>
                  <a:gd name="T80" fmla="*/ 9352222 w 266"/>
                  <a:gd name="T81" fmla="*/ 9415615 h 410"/>
                  <a:gd name="T82" fmla="*/ 9352222 w 266"/>
                  <a:gd name="T83" fmla="*/ 9415615 h 410"/>
                  <a:gd name="T84" fmla="*/ 9352222 w 266"/>
                  <a:gd name="T85" fmla="*/ 9415615 h 410"/>
                  <a:gd name="T86" fmla="*/ 9352222 w 266"/>
                  <a:gd name="T87" fmla="*/ 9415615 h 410"/>
                  <a:gd name="T88" fmla="*/ 9352222 w 266"/>
                  <a:gd name="T89" fmla="*/ 9415615 h 410"/>
                  <a:gd name="T90" fmla="*/ 9352222 w 266"/>
                  <a:gd name="T91" fmla="*/ 9415615 h 410"/>
                  <a:gd name="T92" fmla="*/ 9352222 w 266"/>
                  <a:gd name="T93" fmla="*/ 9415615 h 410"/>
                  <a:gd name="T94" fmla="*/ 9352222 w 266"/>
                  <a:gd name="T95" fmla="*/ 9415615 h 410"/>
                  <a:gd name="T96" fmla="*/ 9352222 w 266"/>
                  <a:gd name="T97" fmla="*/ 9415615 h 410"/>
                  <a:gd name="T98" fmla="*/ 9352222 w 266"/>
                  <a:gd name="T99" fmla="*/ 9415615 h 410"/>
                  <a:gd name="T100" fmla="*/ 9352222 w 266"/>
                  <a:gd name="T101" fmla="*/ 9415615 h 410"/>
                  <a:gd name="T102" fmla="*/ 9352222 w 266"/>
                  <a:gd name="T103" fmla="*/ 9415615 h 410"/>
                  <a:gd name="T104" fmla="*/ 9352222 w 266"/>
                  <a:gd name="T105" fmla="*/ 9415615 h 410"/>
                  <a:gd name="T106" fmla="*/ 9352222 w 266"/>
                  <a:gd name="T107" fmla="*/ 9415615 h 410"/>
                  <a:gd name="T108" fmla="*/ 9352222 w 266"/>
                  <a:gd name="T109" fmla="*/ 9415615 h 410"/>
                  <a:gd name="T110" fmla="*/ 9352222 w 266"/>
                  <a:gd name="T111" fmla="*/ 9415615 h 410"/>
                  <a:gd name="T112" fmla="*/ 9352222 w 266"/>
                  <a:gd name="T113" fmla="*/ 9415615 h 410"/>
                  <a:gd name="T114" fmla="*/ 9352222 w 266"/>
                  <a:gd name="T115" fmla="*/ 9415615 h 410"/>
                  <a:gd name="T116" fmla="*/ 9352222 w 266"/>
                  <a:gd name="T117" fmla="*/ 9415615 h 410"/>
                  <a:gd name="T118" fmla="*/ 9352222 w 266"/>
                  <a:gd name="T119" fmla="*/ 9415615 h 410"/>
                  <a:gd name="T120" fmla="*/ 9352222 w 266"/>
                  <a:gd name="T121" fmla="*/ 9415615 h 410"/>
                  <a:gd name="T122" fmla="*/ 9352222 w 266"/>
                  <a:gd name="T123" fmla="*/ 9415615 h 41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66" h="410">
                    <a:moveTo>
                      <a:pt x="253" y="57"/>
                    </a:moveTo>
                    <a:cubicBezTo>
                      <a:pt x="251" y="57"/>
                      <a:pt x="251" y="57"/>
                      <a:pt x="251" y="57"/>
                    </a:cubicBezTo>
                    <a:cubicBezTo>
                      <a:pt x="251" y="51"/>
                      <a:pt x="251" y="51"/>
                      <a:pt x="251" y="51"/>
                    </a:cubicBezTo>
                    <a:cubicBezTo>
                      <a:pt x="253" y="49"/>
                      <a:pt x="255" y="46"/>
                      <a:pt x="255" y="43"/>
                    </a:cubicBezTo>
                    <a:cubicBezTo>
                      <a:pt x="255" y="28"/>
                      <a:pt x="255" y="28"/>
                      <a:pt x="255" y="28"/>
                    </a:cubicBezTo>
                    <a:cubicBezTo>
                      <a:pt x="255" y="22"/>
                      <a:pt x="250" y="17"/>
                      <a:pt x="243" y="17"/>
                    </a:cubicBezTo>
                    <a:cubicBezTo>
                      <a:pt x="237" y="17"/>
                      <a:pt x="232" y="22"/>
                      <a:pt x="232" y="28"/>
                    </a:cubicBezTo>
                    <a:cubicBezTo>
                      <a:pt x="232" y="43"/>
                      <a:pt x="232" y="43"/>
                      <a:pt x="232" y="43"/>
                    </a:cubicBezTo>
                    <a:cubicBezTo>
                      <a:pt x="232" y="46"/>
                      <a:pt x="233" y="49"/>
                      <a:pt x="235" y="51"/>
                    </a:cubicBezTo>
                    <a:cubicBezTo>
                      <a:pt x="235" y="57"/>
                      <a:pt x="235" y="57"/>
                      <a:pt x="235" y="57"/>
                    </a:cubicBezTo>
                    <a:cubicBezTo>
                      <a:pt x="215" y="57"/>
                      <a:pt x="215" y="57"/>
                      <a:pt x="215" y="57"/>
                    </a:cubicBezTo>
                    <a:cubicBezTo>
                      <a:pt x="215" y="51"/>
                      <a:pt x="215" y="51"/>
                      <a:pt x="215" y="51"/>
                    </a:cubicBezTo>
                    <a:cubicBezTo>
                      <a:pt x="217" y="49"/>
                      <a:pt x="218" y="46"/>
                      <a:pt x="218" y="43"/>
                    </a:cubicBezTo>
                    <a:cubicBezTo>
                      <a:pt x="218" y="28"/>
                      <a:pt x="218" y="28"/>
                      <a:pt x="218" y="28"/>
                    </a:cubicBezTo>
                    <a:cubicBezTo>
                      <a:pt x="218" y="22"/>
                      <a:pt x="213" y="17"/>
                      <a:pt x="207" y="17"/>
                    </a:cubicBezTo>
                    <a:cubicBezTo>
                      <a:pt x="200" y="17"/>
                      <a:pt x="195" y="22"/>
                      <a:pt x="195" y="28"/>
                    </a:cubicBezTo>
                    <a:cubicBezTo>
                      <a:pt x="195" y="43"/>
                      <a:pt x="195" y="43"/>
                      <a:pt x="195" y="43"/>
                    </a:cubicBezTo>
                    <a:cubicBezTo>
                      <a:pt x="195" y="46"/>
                      <a:pt x="197" y="49"/>
                      <a:pt x="199" y="51"/>
                    </a:cubicBezTo>
                    <a:cubicBezTo>
                      <a:pt x="199" y="57"/>
                      <a:pt x="199" y="57"/>
                      <a:pt x="199" y="57"/>
                    </a:cubicBezTo>
                    <a:cubicBezTo>
                      <a:pt x="167" y="57"/>
                      <a:pt x="167" y="57"/>
                      <a:pt x="167" y="57"/>
                    </a:cubicBezTo>
                    <a:cubicBezTo>
                      <a:pt x="167" y="25"/>
                      <a:pt x="167" y="25"/>
                      <a:pt x="167" y="25"/>
                    </a:cubicBezTo>
                    <a:cubicBezTo>
                      <a:pt x="167" y="11"/>
                      <a:pt x="155" y="0"/>
                      <a:pt x="142" y="0"/>
                    </a:cubicBezTo>
                    <a:cubicBezTo>
                      <a:pt x="125" y="0"/>
                      <a:pt x="125" y="0"/>
                      <a:pt x="125" y="0"/>
                    </a:cubicBezTo>
                    <a:cubicBezTo>
                      <a:pt x="111" y="0"/>
                      <a:pt x="100" y="11"/>
                      <a:pt x="100" y="25"/>
                    </a:cubicBezTo>
                    <a:cubicBezTo>
                      <a:pt x="100" y="57"/>
                      <a:pt x="100" y="57"/>
                      <a:pt x="100" y="57"/>
                    </a:cubicBezTo>
                    <a:cubicBezTo>
                      <a:pt x="69" y="57"/>
                      <a:pt x="69" y="57"/>
                      <a:pt x="69" y="57"/>
                    </a:cubicBezTo>
                    <a:cubicBezTo>
                      <a:pt x="69" y="51"/>
                      <a:pt x="69" y="51"/>
                      <a:pt x="69" y="51"/>
                    </a:cubicBezTo>
                    <a:cubicBezTo>
                      <a:pt x="71" y="49"/>
                      <a:pt x="72" y="46"/>
                      <a:pt x="72" y="43"/>
                    </a:cubicBezTo>
                    <a:cubicBezTo>
                      <a:pt x="72" y="28"/>
                      <a:pt x="72" y="28"/>
                      <a:pt x="72" y="28"/>
                    </a:cubicBezTo>
                    <a:cubicBezTo>
                      <a:pt x="72" y="22"/>
                      <a:pt x="67" y="17"/>
                      <a:pt x="61" y="17"/>
                    </a:cubicBezTo>
                    <a:cubicBezTo>
                      <a:pt x="55" y="17"/>
                      <a:pt x="50" y="22"/>
                      <a:pt x="50" y="28"/>
                    </a:cubicBezTo>
                    <a:cubicBezTo>
                      <a:pt x="50" y="43"/>
                      <a:pt x="50" y="43"/>
                      <a:pt x="50" y="43"/>
                    </a:cubicBezTo>
                    <a:cubicBezTo>
                      <a:pt x="50" y="46"/>
                      <a:pt x="51" y="49"/>
                      <a:pt x="53" y="51"/>
                    </a:cubicBezTo>
                    <a:cubicBezTo>
                      <a:pt x="53" y="57"/>
                      <a:pt x="53" y="57"/>
                      <a:pt x="53" y="57"/>
                    </a:cubicBezTo>
                    <a:cubicBezTo>
                      <a:pt x="32" y="57"/>
                      <a:pt x="32" y="57"/>
                      <a:pt x="32" y="57"/>
                    </a:cubicBezTo>
                    <a:cubicBezTo>
                      <a:pt x="32" y="51"/>
                      <a:pt x="32" y="51"/>
                      <a:pt x="32" y="51"/>
                    </a:cubicBezTo>
                    <a:cubicBezTo>
                      <a:pt x="34" y="49"/>
                      <a:pt x="36" y="46"/>
                      <a:pt x="36" y="43"/>
                    </a:cubicBezTo>
                    <a:cubicBezTo>
                      <a:pt x="36" y="28"/>
                      <a:pt x="36" y="28"/>
                      <a:pt x="36" y="28"/>
                    </a:cubicBezTo>
                    <a:cubicBezTo>
                      <a:pt x="36" y="22"/>
                      <a:pt x="31" y="17"/>
                      <a:pt x="24" y="17"/>
                    </a:cubicBezTo>
                    <a:cubicBezTo>
                      <a:pt x="18" y="17"/>
                      <a:pt x="13" y="22"/>
                      <a:pt x="13" y="28"/>
                    </a:cubicBezTo>
                    <a:cubicBezTo>
                      <a:pt x="13" y="43"/>
                      <a:pt x="13" y="43"/>
                      <a:pt x="13" y="43"/>
                    </a:cubicBezTo>
                    <a:cubicBezTo>
                      <a:pt x="13" y="46"/>
                      <a:pt x="14" y="49"/>
                      <a:pt x="16" y="51"/>
                    </a:cubicBezTo>
                    <a:cubicBezTo>
                      <a:pt x="16" y="57"/>
                      <a:pt x="16" y="57"/>
                      <a:pt x="16" y="57"/>
                    </a:cubicBezTo>
                    <a:cubicBezTo>
                      <a:pt x="14" y="57"/>
                      <a:pt x="14" y="57"/>
                      <a:pt x="14" y="57"/>
                    </a:cubicBezTo>
                    <a:cubicBezTo>
                      <a:pt x="6" y="57"/>
                      <a:pt x="0" y="63"/>
                      <a:pt x="0" y="71"/>
                    </a:cubicBezTo>
                    <a:cubicBezTo>
                      <a:pt x="0" y="99"/>
                      <a:pt x="0" y="99"/>
                      <a:pt x="0" y="99"/>
                    </a:cubicBezTo>
                    <a:cubicBezTo>
                      <a:pt x="0" y="107"/>
                      <a:pt x="6" y="113"/>
                      <a:pt x="14" y="113"/>
                    </a:cubicBezTo>
                    <a:cubicBezTo>
                      <a:pt x="100" y="113"/>
                      <a:pt x="100" y="113"/>
                      <a:pt x="100" y="113"/>
                    </a:cubicBezTo>
                    <a:cubicBezTo>
                      <a:pt x="100" y="163"/>
                      <a:pt x="100" y="163"/>
                      <a:pt x="100" y="163"/>
                    </a:cubicBezTo>
                    <a:cubicBezTo>
                      <a:pt x="62" y="163"/>
                      <a:pt x="62" y="163"/>
                      <a:pt x="62" y="163"/>
                    </a:cubicBezTo>
                    <a:cubicBezTo>
                      <a:pt x="62" y="156"/>
                      <a:pt x="62" y="156"/>
                      <a:pt x="62" y="156"/>
                    </a:cubicBezTo>
                    <a:cubicBezTo>
                      <a:pt x="64" y="154"/>
                      <a:pt x="65" y="151"/>
                      <a:pt x="65" y="148"/>
                    </a:cubicBezTo>
                    <a:cubicBezTo>
                      <a:pt x="65" y="133"/>
                      <a:pt x="65" y="133"/>
                      <a:pt x="65" y="133"/>
                    </a:cubicBezTo>
                    <a:cubicBezTo>
                      <a:pt x="65" y="127"/>
                      <a:pt x="60" y="122"/>
                      <a:pt x="54" y="122"/>
                    </a:cubicBezTo>
                    <a:cubicBezTo>
                      <a:pt x="47" y="122"/>
                      <a:pt x="42" y="127"/>
                      <a:pt x="42" y="133"/>
                    </a:cubicBezTo>
                    <a:cubicBezTo>
                      <a:pt x="42" y="148"/>
                      <a:pt x="42" y="148"/>
                      <a:pt x="42" y="148"/>
                    </a:cubicBezTo>
                    <a:cubicBezTo>
                      <a:pt x="42" y="151"/>
                      <a:pt x="44" y="154"/>
                      <a:pt x="46" y="156"/>
                    </a:cubicBezTo>
                    <a:cubicBezTo>
                      <a:pt x="46" y="163"/>
                      <a:pt x="46" y="163"/>
                      <a:pt x="46" y="163"/>
                    </a:cubicBezTo>
                    <a:cubicBezTo>
                      <a:pt x="42" y="163"/>
                      <a:pt x="42" y="163"/>
                      <a:pt x="42" y="163"/>
                    </a:cubicBezTo>
                    <a:cubicBezTo>
                      <a:pt x="35" y="163"/>
                      <a:pt x="29" y="169"/>
                      <a:pt x="29" y="176"/>
                    </a:cubicBezTo>
                    <a:cubicBezTo>
                      <a:pt x="29" y="204"/>
                      <a:pt x="29" y="204"/>
                      <a:pt x="29" y="204"/>
                    </a:cubicBezTo>
                    <a:cubicBezTo>
                      <a:pt x="29" y="212"/>
                      <a:pt x="35" y="218"/>
                      <a:pt x="42" y="218"/>
                    </a:cubicBezTo>
                    <a:cubicBezTo>
                      <a:pt x="100" y="218"/>
                      <a:pt x="100" y="218"/>
                      <a:pt x="100" y="218"/>
                    </a:cubicBezTo>
                    <a:cubicBezTo>
                      <a:pt x="100" y="385"/>
                      <a:pt x="100" y="385"/>
                      <a:pt x="100" y="385"/>
                    </a:cubicBezTo>
                    <a:cubicBezTo>
                      <a:pt x="100" y="398"/>
                      <a:pt x="111" y="410"/>
                      <a:pt x="125" y="410"/>
                    </a:cubicBezTo>
                    <a:cubicBezTo>
                      <a:pt x="142" y="410"/>
                      <a:pt x="142" y="410"/>
                      <a:pt x="142" y="410"/>
                    </a:cubicBezTo>
                    <a:cubicBezTo>
                      <a:pt x="155" y="410"/>
                      <a:pt x="167" y="398"/>
                      <a:pt x="167" y="385"/>
                    </a:cubicBezTo>
                    <a:cubicBezTo>
                      <a:pt x="167" y="367"/>
                      <a:pt x="167" y="367"/>
                      <a:pt x="167" y="367"/>
                    </a:cubicBezTo>
                    <a:cubicBezTo>
                      <a:pt x="167" y="363"/>
                      <a:pt x="163" y="359"/>
                      <a:pt x="159" y="359"/>
                    </a:cubicBezTo>
                    <a:cubicBezTo>
                      <a:pt x="154" y="359"/>
                      <a:pt x="151" y="363"/>
                      <a:pt x="151" y="367"/>
                    </a:cubicBezTo>
                    <a:cubicBezTo>
                      <a:pt x="151" y="385"/>
                      <a:pt x="151" y="385"/>
                      <a:pt x="151" y="385"/>
                    </a:cubicBezTo>
                    <a:cubicBezTo>
                      <a:pt x="151" y="390"/>
                      <a:pt x="147" y="394"/>
                      <a:pt x="142" y="394"/>
                    </a:cubicBezTo>
                    <a:cubicBezTo>
                      <a:pt x="125" y="394"/>
                      <a:pt x="125" y="394"/>
                      <a:pt x="125" y="394"/>
                    </a:cubicBezTo>
                    <a:cubicBezTo>
                      <a:pt x="120" y="394"/>
                      <a:pt x="116" y="390"/>
                      <a:pt x="116" y="385"/>
                    </a:cubicBezTo>
                    <a:cubicBezTo>
                      <a:pt x="116" y="210"/>
                      <a:pt x="116" y="210"/>
                      <a:pt x="116" y="210"/>
                    </a:cubicBezTo>
                    <a:cubicBezTo>
                      <a:pt x="116" y="206"/>
                      <a:pt x="112" y="202"/>
                      <a:pt x="108" y="202"/>
                    </a:cubicBezTo>
                    <a:cubicBezTo>
                      <a:pt x="45" y="202"/>
                      <a:pt x="45" y="202"/>
                      <a:pt x="45" y="202"/>
                    </a:cubicBezTo>
                    <a:cubicBezTo>
                      <a:pt x="45" y="179"/>
                      <a:pt x="45" y="179"/>
                      <a:pt x="45" y="179"/>
                    </a:cubicBezTo>
                    <a:cubicBezTo>
                      <a:pt x="108" y="179"/>
                      <a:pt x="108" y="179"/>
                      <a:pt x="108" y="179"/>
                    </a:cubicBezTo>
                    <a:cubicBezTo>
                      <a:pt x="112" y="179"/>
                      <a:pt x="116" y="175"/>
                      <a:pt x="116" y="171"/>
                    </a:cubicBezTo>
                    <a:cubicBezTo>
                      <a:pt x="116" y="105"/>
                      <a:pt x="116" y="105"/>
                      <a:pt x="116" y="105"/>
                    </a:cubicBezTo>
                    <a:cubicBezTo>
                      <a:pt x="116" y="100"/>
                      <a:pt x="112" y="97"/>
                      <a:pt x="108" y="97"/>
                    </a:cubicBezTo>
                    <a:cubicBezTo>
                      <a:pt x="16" y="97"/>
                      <a:pt x="16" y="97"/>
                      <a:pt x="16" y="97"/>
                    </a:cubicBezTo>
                    <a:cubicBezTo>
                      <a:pt x="16" y="73"/>
                      <a:pt x="16" y="73"/>
                      <a:pt x="16" y="73"/>
                    </a:cubicBezTo>
                    <a:cubicBezTo>
                      <a:pt x="108" y="73"/>
                      <a:pt x="108" y="73"/>
                      <a:pt x="108" y="73"/>
                    </a:cubicBezTo>
                    <a:cubicBezTo>
                      <a:pt x="112" y="73"/>
                      <a:pt x="116" y="70"/>
                      <a:pt x="116" y="65"/>
                    </a:cubicBezTo>
                    <a:cubicBezTo>
                      <a:pt x="116" y="25"/>
                      <a:pt x="116" y="25"/>
                      <a:pt x="116" y="25"/>
                    </a:cubicBezTo>
                    <a:cubicBezTo>
                      <a:pt x="116" y="20"/>
                      <a:pt x="120" y="16"/>
                      <a:pt x="125" y="16"/>
                    </a:cubicBezTo>
                    <a:cubicBezTo>
                      <a:pt x="142" y="16"/>
                      <a:pt x="142" y="16"/>
                      <a:pt x="142" y="16"/>
                    </a:cubicBezTo>
                    <a:cubicBezTo>
                      <a:pt x="147" y="16"/>
                      <a:pt x="151" y="20"/>
                      <a:pt x="151" y="25"/>
                    </a:cubicBezTo>
                    <a:cubicBezTo>
                      <a:pt x="151" y="65"/>
                      <a:pt x="151" y="65"/>
                      <a:pt x="151" y="65"/>
                    </a:cubicBezTo>
                    <a:cubicBezTo>
                      <a:pt x="151" y="70"/>
                      <a:pt x="154" y="73"/>
                      <a:pt x="159" y="73"/>
                    </a:cubicBezTo>
                    <a:cubicBezTo>
                      <a:pt x="250" y="73"/>
                      <a:pt x="250" y="73"/>
                      <a:pt x="250" y="73"/>
                    </a:cubicBezTo>
                    <a:cubicBezTo>
                      <a:pt x="250" y="97"/>
                      <a:pt x="250" y="97"/>
                      <a:pt x="250" y="97"/>
                    </a:cubicBezTo>
                    <a:cubicBezTo>
                      <a:pt x="159" y="97"/>
                      <a:pt x="159" y="97"/>
                      <a:pt x="159" y="97"/>
                    </a:cubicBezTo>
                    <a:cubicBezTo>
                      <a:pt x="154" y="97"/>
                      <a:pt x="151" y="100"/>
                      <a:pt x="151" y="105"/>
                    </a:cubicBezTo>
                    <a:cubicBezTo>
                      <a:pt x="151" y="171"/>
                      <a:pt x="151" y="171"/>
                      <a:pt x="151" y="171"/>
                    </a:cubicBezTo>
                    <a:cubicBezTo>
                      <a:pt x="151" y="175"/>
                      <a:pt x="154" y="179"/>
                      <a:pt x="159" y="179"/>
                    </a:cubicBezTo>
                    <a:cubicBezTo>
                      <a:pt x="222" y="179"/>
                      <a:pt x="222" y="179"/>
                      <a:pt x="222" y="179"/>
                    </a:cubicBezTo>
                    <a:cubicBezTo>
                      <a:pt x="222" y="202"/>
                      <a:pt x="222" y="202"/>
                      <a:pt x="222" y="202"/>
                    </a:cubicBezTo>
                    <a:cubicBezTo>
                      <a:pt x="159" y="202"/>
                      <a:pt x="159" y="202"/>
                      <a:pt x="159" y="202"/>
                    </a:cubicBezTo>
                    <a:cubicBezTo>
                      <a:pt x="154" y="202"/>
                      <a:pt x="151" y="206"/>
                      <a:pt x="151" y="210"/>
                    </a:cubicBezTo>
                    <a:cubicBezTo>
                      <a:pt x="151" y="335"/>
                      <a:pt x="151" y="335"/>
                      <a:pt x="151" y="335"/>
                    </a:cubicBezTo>
                    <a:cubicBezTo>
                      <a:pt x="151" y="340"/>
                      <a:pt x="154" y="343"/>
                      <a:pt x="159" y="343"/>
                    </a:cubicBezTo>
                    <a:cubicBezTo>
                      <a:pt x="163" y="343"/>
                      <a:pt x="167" y="340"/>
                      <a:pt x="167" y="335"/>
                    </a:cubicBezTo>
                    <a:cubicBezTo>
                      <a:pt x="167" y="218"/>
                      <a:pt x="167" y="218"/>
                      <a:pt x="167" y="218"/>
                    </a:cubicBezTo>
                    <a:cubicBezTo>
                      <a:pt x="224" y="218"/>
                      <a:pt x="224" y="218"/>
                      <a:pt x="224" y="218"/>
                    </a:cubicBezTo>
                    <a:cubicBezTo>
                      <a:pt x="232" y="218"/>
                      <a:pt x="238" y="212"/>
                      <a:pt x="238" y="204"/>
                    </a:cubicBezTo>
                    <a:cubicBezTo>
                      <a:pt x="238" y="176"/>
                      <a:pt x="238" y="176"/>
                      <a:pt x="238" y="176"/>
                    </a:cubicBezTo>
                    <a:cubicBezTo>
                      <a:pt x="238" y="169"/>
                      <a:pt x="232" y="163"/>
                      <a:pt x="224" y="163"/>
                    </a:cubicBezTo>
                    <a:cubicBezTo>
                      <a:pt x="221" y="163"/>
                      <a:pt x="221" y="163"/>
                      <a:pt x="221" y="163"/>
                    </a:cubicBezTo>
                    <a:cubicBezTo>
                      <a:pt x="221" y="156"/>
                      <a:pt x="221" y="156"/>
                      <a:pt x="221" y="156"/>
                    </a:cubicBezTo>
                    <a:cubicBezTo>
                      <a:pt x="223" y="154"/>
                      <a:pt x="224" y="151"/>
                      <a:pt x="224" y="148"/>
                    </a:cubicBezTo>
                    <a:cubicBezTo>
                      <a:pt x="224" y="133"/>
                      <a:pt x="224" y="133"/>
                      <a:pt x="224" y="133"/>
                    </a:cubicBezTo>
                    <a:cubicBezTo>
                      <a:pt x="224" y="127"/>
                      <a:pt x="219" y="122"/>
                      <a:pt x="213" y="122"/>
                    </a:cubicBezTo>
                    <a:cubicBezTo>
                      <a:pt x="207" y="122"/>
                      <a:pt x="202" y="127"/>
                      <a:pt x="202" y="133"/>
                    </a:cubicBezTo>
                    <a:cubicBezTo>
                      <a:pt x="202" y="148"/>
                      <a:pt x="202" y="148"/>
                      <a:pt x="202" y="148"/>
                    </a:cubicBezTo>
                    <a:cubicBezTo>
                      <a:pt x="202" y="151"/>
                      <a:pt x="203" y="154"/>
                      <a:pt x="205" y="156"/>
                    </a:cubicBezTo>
                    <a:cubicBezTo>
                      <a:pt x="205" y="163"/>
                      <a:pt x="205" y="163"/>
                      <a:pt x="205" y="163"/>
                    </a:cubicBezTo>
                    <a:cubicBezTo>
                      <a:pt x="167" y="163"/>
                      <a:pt x="167" y="163"/>
                      <a:pt x="167" y="163"/>
                    </a:cubicBezTo>
                    <a:cubicBezTo>
                      <a:pt x="167" y="113"/>
                      <a:pt x="167" y="113"/>
                      <a:pt x="167" y="113"/>
                    </a:cubicBezTo>
                    <a:cubicBezTo>
                      <a:pt x="253" y="113"/>
                      <a:pt x="253" y="113"/>
                      <a:pt x="253" y="113"/>
                    </a:cubicBezTo>
                    <a:cubicBezTo>
                      <a:pt x="260" y="113"/>
                      <a:pt x="266" y="107"/>
                      <a:pt x="266" y="99"/>
                    </a:cubicBezTo>
                    <a:cubicBezTo>
                      <a:pt x="266" y="71"/>
                      <a:pt x="266" y="71"/>
                      <a:pt x="266" y="71"/>
                    </a:cubicBezTo>
                    <a:cubicBezTo>
                      <a:pt x="266" y="63"/>
                      <a:pt x="260" y="57"/>
                      <a:pt x="253" y="57"/>
                    </a:cubicBezTo>
                    <a:close/>
                  </a:path>
                </a:pathLst>
              </a:custGeom>
              <a:solidFill>
                <a:srgbClr val="2D807E"/>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7" name="Freeform 133"/>
              <p:cNvSpPr>
                <a:spLocks noChangeArrowheads="1"/>
              </p:cNvSpPr>
              <p:nvPr/>
            </p:nvSpPr>
            <p:spPr bwMode="auto">
              <a:xfrm>
                <a:off x="2797" y="1512"/>
                <a:ext cx="173" cy="173"/>
              </a:xfrm>
              <a:custGeom>
                <a:avLst/>
                <a:gdLst>
                  <a:gd name="T0" fmla="*/ 255557 w 394"/>
                  <a:gd name="T1" fmla="*/ 248530 h 395"/>
                  <a:gd name="T2" fmla="*/ 255557 w 394"/>
                  <a:gd name="T3" fmla="*/ 248530 h 395"/>
                  <a:gd name="T4" fmla="*/ 255557 w 394"/>
                  <a:gd name="T5" fmla="*/ 248530 h 395"/>
                  <a:gd name="T6" fmla="*/ 255557 w 394"/>
                  <a:gd name="T7" fmla="*/ 248530 h 395"/>
                  <a:gd name="T8" fmla="*/ 255557 w 394"/>
                  <a:gd name="T9" fmla="*/ 0 h 395"/>
                  <a:gd name="T10" fmla="*/ 255557 w 394"/>
                  <a:gd name="T11" fmla="*/ 248530 h 395"/>
                  <a:gd name="T12" fmla="*/ 255557 w 394"/>
                  <a:gd name="T13" fmla="*/ 248530 h 395"/>
                  <a:gd name="T14" fmla="*/ 255557 w 394"/>
                  <a:gd name="T15" fmla="*/ 248530 h 395"/>
                  <a:gd name="T16" fmla="*/ 255557 w 394"/>
                  <a:gd name="T17" fmla="*/ 248530 h 395"/>
                  <a:gd name="T18" fmla="*/ 255557 w 394"/>
                  <a:gd name="T19" fmla="*/ 248530 h 395"/>
                  <a:gd name="T20" fmla="*/ 255557 w 394"/>
                  <a:gd name="T21" fmla="*/ 248530 h 395"/>
                  <a:gd name="T22" fmla="*/ 255557 w 394"/>
                  <a:gd name="T23" fmla="*/ 248530 h 395"/>
                  <a:gd name="T24" fmla="*/ 255557 w 394"/>
                  <a:gd name="T25" fmla="*/ 248530 h 395"/>
                  <a:gd name="T26" fmla="*/ 255557 w 394"/>
                  <a:gd name="T27" fmla="*/ 248530 h 395"/>
                  <a:gd name="T28" fmla="*/ 255557 w 394"/>
                  <a:gd name="T29" fmla="*/ 248530 h 395"/>
                  <a:gd name="T30" fmla="*/ 255557 w 394"/>
                  <a:gd name="T31" fmla="*/ 248530 h 395"/>
                  <a:gd name="T32" fmla="*/ 255557 w 394"/>
                  <a:gd name="T33" fmla="*/ 248530 h 395"/>
                  <a:gd name="T34" fmla="*/ 255557 w 394"/>
                  <a:gd name="T35" fmla="*/ 248530 h 395"/>
                  <a:gd name="T36" fmla="*/ 255557 w 394"/>
                  <a:gd name="T37" fmla="*/ 248530 h 395"/>
                  <a:gd name="T38" fmla="*/ 255557 w 394"/>
                  <a:gd name="T39" fmla="*/ 248530 h 395"/>
                  <a:gd name="T40" fmla="*/ 255557 w 394"/>
                  <a:gd name="T41" fmla="*/ 248530 h 395"/>
                  <a:gd name="T42" fmla="*/ 255557 w 394"/>
                  <a:gd name="T43" fmla="*/ 248530 h 395"/>
                  <a:gd name="T44" fmla="*/ 255557 w 394"/>
                  <a:gd name="T45" fmla="*/ 248530 h 395"/>
                  <a:gd name="T46" fmla="*/ 255557 w 394"/>
                  <a:gd name="T47" fmla="*/ 248530 h 395"/>
                  <a:gd name="T48" fmla="*/ 255557 w 394"/>
                  <a:gd name="T49" fmla="*/ 248530 h 395"/>
                  <a:gd name="T50" fmla="*/ 255557 w 394"/>
                  <a:gd name="T51" fmla="*/ 248530 h 395"/>
                  <a:gd name="T52" fmla="*/ 255557 w 394"/>
                  <a:gd name="T53" fmla="*/ 248530 h 395"/>
                  <a:gd name="T54" fmla="*/ 255557 w 394"/>
                  <a:gd name="T55" fmla="*/ 248530 h 395"/>
                  <a:gd name="T56" fmla="*/ 255557 w 394"/>
                  <a:gd name="T57" fmla="*/ 248530 h 395"/>
                  <a:gd name="T58" fmla="*/ 255557 w 394"/>
                  <a:gd name="T59" fmla="*/ 248530 h 395"/>
                  <a:gd name="T60" fmla="*/ 255557 w 394"/>
                  <a:gd name="T61" fmla="*/ 248530 h 395"/>
                  <a:gd name="T62" fmla="*/ 255557 w 394"/>
                  <a:gd name="T63" fmla="*/ 248530 h 395"/>
                  <a:gd name="T64" fmla="*/ 255557 w 394"/>
                  <a:gd name="T65" fmla="*/ 248530 h 395"/>
                  <a:gd name="T66" fmla="*/ 255557 w 394"/>
                  <a:gd name="T67" fmla="*/ 248530 h 395"/>
                  <a:gd name="T68" fmla="*/ 255557 w 394"/>
                  <a:gd name="T69" fmla="*/ 248530 h 395"/>
                  <a:gd name="T70" fmla="*/ 255557 w 394"/>
                  <a:gd name="T71" fmla="*/ 248530 h 395"/>
                  <a:gd name="T72" fmla="*/ 255557 w 394"/>
                  <a:gd name="T73" fmla="*/ 248530 h 395"/>
                  <a:gd name="T74" fmla="*/ 255557 w 394"/>
                  <a:gd name="T75" fmla="*/ 248530 h 395"/>
                  <a:gd name="T76" fmla="*/ 255557 w 394"/>
                  <a:gd name="T77" fmla="*/ 248530 h 395"/>
                  <a:gd name="T78" fmla="*/ 255557 w 394"/>
                  <a:gd name="T79" fmla="*/ 248530 h 395"/>
                  <a:gd name="T80" fmla="*/ 255557 w 394"/>
                  <a:gd name="T81" fmla="*/ 248530 h 395"/>
                  <a:gd name="T82" fmla="*/ 255557 w 394"/>
                  <a:gd name="T83" fmla="*/ 248530 h 395"/>
                  <a:gd name="T84" fmla="*/ 255557 w 394"/>
                  <a:gd name="T85" fmla="*/ 248530 h 395"/>
                  <a:gd name="T86" fmla="*/ 255557 w 394"/>
                  <a:gd name="T87" fmla="*/ 248530 h 395"/>
                  <a:gd name="T88" fmla="*/ 255557 w 394"/>
                  <a:gd name="T89" fmla="*/ 248530 h 395"/>
                  <a:gd name="T90" fmla="*/ 255557 w 394"/>
                  <a:gd name="T91" fmla="*/ 248530 h 395"/>
                  <a:gd name="T92" fmla="*/ 255557 w 394"/>
                  <a:gd name="T93" fmla="*/ 248530 h 395"/>
                  <a:gd name="T94" fmla="*/ 255557 w 394"/>
                  <a:gd name="T95" fmla="*/ 248530 h 395"/>
                  <a:gd name="T96" fmla="*/ 255557 w 394"/>
                  <a:gd name="T97" fmla="*/ 248530 h 395"/>
                  <a:gd name="T98" fmla="*/ 255557 w 394"/>
                  <a:gd name="T99" fmla="*/ 248530 h 395"/>
                  <a:gd name="T100" fmla="*/ 255557 w 394"/>
                  <a:gd name="T101" fmla="*/ 248530 h 395"/>
                  <a:gd name="T102" fmla="*/ 255557 w 394"/>
                  <a:gd name="T103" fmla="*/ 248530 h 395"/>
                  <a:gd name="T104" fmla="*/ 255557 w 394"/>
                  <a:gd name="T105" fmla="*/ 248530 h 395"/>
                  <a:gd name="T106" fmla="*/ 255557 w 394"/>
                  <a:gd name="T107" fmla="*/ 248530 h 395"/>
                  <a:gd name="T108" fmla="*/ 255557 w 394"/>
                  <a:gd name="T109" fmla="*/ 248530 h 395"/>
                  <a:gd name="T110" fmla="*/ 255557 w 394"/>
                  <a:gd name="T111" fmla="*/ 248530 h 395"/>
                  <a:gd name="T112" fmla="*/ 255557 w 394"/>
                  <a:gd name="T113" fmla="*/ 248530 h 395"/>
                  <a:gd name="T114" fmla="*/ 255557 w 394"/>
                  <a:gd name="T115" fmla="*/ 248530 h 395"/>
                  <a:gd name="T116" fmla="*/ 255557 w 394"/>
                  <a:gd name="T117" fmla="*/ 248530 h 39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94" h="395">
                    <a:moveTo>
                      <a:pt x="348" y="70"/>
                    </a:moveTo>
                    <a:cubicBezTo>
                      <a:pt x="345" y="67"/>
                      <a:pt x="340" y="66"/>
                      <a:pt x="337" y="69"/>
                    </a:cubicBezTo>
                    <a:cubicBezTo>
                      <a:pt x="333" y="72"/>
                      <a:pt x="333" y="77"/>
                      <a:pt x="336" y="81"/>
                    </a:cubicBezTo>
                    <a:cubicBezTo>
                      <a:pt x="362" y="112"/>
                      <a:pt x="378" y="153"/>
                      <a:pt x="378" y="198"/>
                    </a:cubicBezTo>
                    <a:cubicBezTo>
                      <a:pt x="378" y="248"/>
                      <a:pt x="358" y="293"/>
                      <a:pt x="325" y="326"/>
                    </a:cubicBezTo>
                    <a:cubicBezTo>
                      <a:pt x="292" y="359"/>
                      <a:pt x="247" y="379"/>
                      <a:pt x="197" y="379"/>
                    </a:cubicBezTo>
                    <a:cubicBezTo>
                      <a:pt x="147" y="379"/>
                      <a:pt x="102" y="359"/>
                      <a:pt x="69" y="326"/>
                    </a:cubicBezTo>
                    <a:cubicBezTo>
                      <a:pt x="36" y="293"/>
                      <a:pt x="16" y="248"/>
                      <a:pt x="16" y="198"/>
                    </a:cubicBezTo>
                    <a:cubicBezTo>
                      <a:pt x="16" y="147"/>
                      <a:pt x="36" y="102"/>
                      <a:pt x="69" y="69"/>
                    </a:cubicBezTo>
                    <a:cubicBezTo>
                      <a:pt x="102" y="37"/>
                      <a:pt x="147" y="16"/>
                      <a:pt x="197" y="16"/>
                    </a:cubicBezTo>
                    <a:cubicBezTo>
                      <a:pt x="242" y="16"/>
                      <a:pt x="282" y="32"/>
                      <a:pt x="314" y="59"/>
                    </a:cubicBezTo>
                    <a:cubicBezTo>
                      <a:pt x="317" y="62"/>
                      <a:pt x="322" y="61"/>
                      <a:pt x="325" y="58"/>
                    </a:cubicBezTo>
                    <a:cubicBezTo>
                      <a:pt x="328" y="55"/>
                      <a:pt x="328" y="50"/>
                      <a:pt x="324" y="47"/>
                    </a:cubicBezTo>
                    <a:cubicBezTo>
                      <a:pt x="324" y="47"/>
                      <a:pt x="324" y="47"/>
                      <a:pt x="324" y="47"/>
                    </a:cubicBezTo>
                    <a:cubicBezTo>
                      <a:pt x="290" y="18"/>
                      <a:pt x="245" y="0"/>
                      <a:pt x="197" y="0"/>
                    </a:cubicBezTo>
                    <a:cubicBezTo>
                      <a:pt x="88" y="0"/>
                      <a:pt x="0" y="89"/>
                      <a:pt x="0" y="198"/>
                    </a:cubicBezTo>
                    <a:cubicBezTo>
                      <a:pt x="0" y="307"/>
                      <a:pt x="88" y="395"/>
                      <a:pt x="197" y="395"/>
                    </a:cubicBezTo>
                    <a:cubicBezTo>
                      <a:pt x="306" y="395"/>
                      <a:pt x="394" y="307"/>
                      <a:pt x="394" y="198"/>
                    </a:cubicBezTo>
                    <a:cubicBezTo>
                      <a:pt x="394" y="149"/>
                      <a:pt x="377" y="105"/>
                      <a:pt x="348" y="70"/>
                    </a:cubicBezTo>
                    <a:close/>
                    <a:moveTo>
                      <a:pt x="327" y="103"/>
                    </a:moveTo>
                    <a:cubicBezTo>
                      <a:pt x="327" y="99"/>
                      <a:pt x="323" y="95"/>
                      <a:pt x="319" y="95"/>
                    </a:cubicBezTo>
                    <a:cubicBezTo>
                      <a:pt x="74" y="95"/>
                      <a:pt x="74" y="95"/>
                      <a:pt x="74" y="95"/>
                    </a:cubicBezTo>
                    <a:cubicBezTo>
                      <a:pt x="70" y="95"/>
                      <a:pt x="66" y="99"/>
                      <a:pt x="66" y="103"/>
                    </a:cubicBezTo>
                    <a:cubicBezTo>
                      <a:pt x="66" y="107"/>
                      <a:pt x="70" y="111"/>
                      <a:pt x="74" y="111"/>
                    </a:cubicBezTo>
                    <a:cubicBezTo>
                      <a:pt x="319" y="111"/>
                      <a:pt x="319" y="111"/>
                      <a:pt x="319" y="111"/>
                    </a:cubicBezTo>
                    <a:cubicBezTo>
                      <a:pt x="323" y="111"/>
                      <a:pt x="327" y="107"/>
                      <a:pt x="327" y="103"/>
                    </a:cubicBezTo>
                    <a:close/>
                    <a:moveTo>
                      <a:pt x="245" y="149"/>
                    </a:moveTo>
                    <a:cubicBezTo>
                      <a:pt x="239" y="149"/>
                      <a:pt x="234" y="154"/>
                      <a:pt x="234" y="159"/>
                    </a:cubicBezTo>
                    <a:cubicBezTo>
                      <a:pt x="234" y="236"/>
                      <a:pt x="234" y="236"/>
                      <a:pt x="234" y="236"/>
                    </a:cubicBezTo>
                    <a:cubicBezTo>
                      <a:pt x="234" y="242"/>
                      <a:pt x="239" y="246"/>
                      <a:pt x="245" y="246"/>
                    </a:cubicBezTo>
                    <a:cubicBezTo>
                      <a:pt x="282" y="246"/>
                      <a:pt x="282" y="246"/>
                      <a:pt x="282" y="246"/>
                    </a:cubicBezTo>
                    <a:cubicBezTo>
                      <a:pt x="288" y="246"/>
                      <a:pt x="292" y="242"/>
                      <a:pt x="292" y="236"/>
                    </a:cubicBezTo>
                    <a:cubicBezTo>
                      <a:pt x="292" y="159"/>
                      <a:pt x="292" y="159"/>
                      <a:pt x="292" y="159"/>
                    </a:cubicBezTo>
                    <a:cubicBezTo>
                      <a:pt x="292" y="154"/>
                      <a:pt x="288" y="149"/>
                      <a:pt x="282" y="149"/>
                    </a:cubicBezTo>
                    <a:lnTo>
                      <a:pt x="245" y="149"/>
                    </a:lnTo>
                    <a:close/>
                    <a:moveTo>
                      <a:pt x="284" y="210"/>
                    </a:moveTo>
                    <a:cubicBezTo>
                      <a:pt x="284" y="219"/>
                      <a:pt x="277" y="224"/>
                      <a:pt x="269" y="226"/>
                    </a:cubicBezTo>
                    <a:cubicBezTo>
                      <a:pt x="268" y="226"/>
                      <a:pt x="267" y="226"/>
                      <a:pt x="267" y="226"/>
                    </a:cubicBezTo>
                    <a:cubicBezTo>
                      <a:pt x="266" y="226"/>
                      <a:pt x="264" y="225"/>
                      <a:pt x="264" y="223"/>
                    </a:cubicBezTo>
                    <a:cubicBezTo>
                      <a:pt x="264" y="222"/>
                      <a:pt x="265" y="221"/>
                      <a:pt x="267" y="221"/>
                    </a:cubicBezTo>
                    <a:cubicBezTo>
                      <a:pt x="273" y="220"/>
                      <a:pt x="278" y="216"/>
                      <a:pt x="278" y="210"/>
                    </a:cubicBezTo>
                    <a:cubicBezTo>
                      <a:pt x="278" y="204"/>
                      <a:pt x="273" y="199"/>
                      <a:pt x="262" y="199"/>
                    </a:cubicBezTo>
                    <a:cubicBezTo>
                      <a:pt x="253" y="199"/>
                      <a:pt x="248" y="204"/>
                      <a:pt x="248" y="210"/>
                    </a:cubicBezTo>
                    <a:cubicBezTo>
                      <a:pt x="248" y="217"/>
                      <a:pt x="253" y="220"/>
                      <a:pt x="260" y="221"/>
                    </a:cubicBezTo>
                    <a:cubicBezTo>
                      <a:pt x="261" y="221"/>
                      <a:pt x="262" y="222"/>
                      <a:pt x="262" y="223"/>
                    </a:cubicBezTo>
                    <a:cubicBezTo>
                      <a:pt x="262" y="225"/>
                      <a:pt x="261" y="226"/>
                      <a:pt x="259" y="226"/>
                    </a:cubicBezTo>
                    <a:cubicBezTo>
                      <a:pt x="259" y="226"/>
                      <a:pt x="258" y="226"/>
                      <a:pt x="258" y="226"/>
                    </a:cubicBezTo>
                    <a:cubicBezTo>
                      <a:pt x="249" y="224"/>
                      <a:pt x="242" y="219"/>
                      <a:pt x="242" y="210"/>
                    </a:cubicBezTo>
                    <a:cubicBezTo>
                      <a:pt x="242" y="203"/>
                      <a:pt x="247" y="198"/>
                      <a:pt x="253" y="196"/>
                    </a:cubicBezTo>
                    <a:cubicBezTo>
                      <a:pt x="253" y="196"/>
                      <a:pt x="253" y="196"/>
                      <a:pt x="253" y="196"/>
                    </a:cubicBezTo>
                    <a:cubicBezTo>
                      <a:pt x="247" y="195"/>
                      <a:pt x="244" y="191"/>
                      <a:pt x="244" y="184"/>
                    </a:cubicBezTo>
                    <a:cubicBezTo>
                      <a:pt x="244" y="176"/>
                      <a:pt x="248" y="171"/>
                      <a:pt x="258" y="169"/>
                    </a:cubicBezTo>
                    <a:cubicBezTo>
                      <a:pt x="258" y="169"/>
                      <a:pt x="259" y="169"/>
                      <a:pt x="259" y="169"/>
                    </a:cubicBezTo>
                    <a:cubicBezTo>
                      <a:pt x="261" y="169"/>
                      <a:pt x="262" y="170"/>
                      <a:pt x="262" y="172"/>
                    </a:cubicBezTo>
                    <a:cubicBezTo>
                      <a:pt x="262" y="173"/>
                      <a:pt x="261" y="174"/>
                      <a:pt x="260" y="174"/>
                    </a:cubicBezTo>
                    <a:cubicBezTo>
                      <a:pt x="253" y="175"/>
                      <a:pt x="249" y="178"/>
                      <a:pt x="249" y="184"/>
                    </a:cubicBezTo>
                    <a:cubicBezTo>
                      <a:pt x="249" y="190"/>
                      <a:pt x="254" y="194"/>
                      <a:pt x="264" y="194"/>
                    </a:cubicBezTo>
                    <a:cubicBezTo>
                      <a:pt x="271" y="194"/>
                      <a:pt x="277" y="190"/>
                      <a:pt x="277" y="184"/>
                    </a:cubicBezTo>
                    <a:cubicBezTo>
                      <a:pt x="277" y="178"/>
                      <a:pt x="273" y="175"/>
                      <a:pt x="267" y="174"/>
                    </a:cubicBezTo>
                    <a:cubicBezTo>
                      <a:pt x="265" y="174"/>
                      <a:pt x="264" y="173"/>
                      <a:pt x="264" y="172"/>
                    </a:cubicBezTo>
                    <a:cubicBezTo>
                      <a:pt x="264" y="170"/>
                      <a:pt x="266" y="169"/>
                      <a:pt x="267" y="169"/>
                    </a:cubicBezTo>
                    <a:cubicBezTo>
                      <a:pt x="267" y="169"/>
                      <a:pt x="268" y="169"/>
                      <a:pt x="269" y="169"/>
                    </a:cubicBezTo>
                    <a:cubicBezTo>
                      <a:pt x="278" y="171"/>
                      <a:pt x="282" y="177"/>
                      <a:pt x="282" y="184"/>
                    </a:cubicBezTo>
                    <a:cubicBezTo>
                      <a:pt x="282" y="190"/>
                      <a:pt x="279" y="194"/>
                      <a:pt x="274" y="196"/>
                    </a:cubicBezTo>
                    <a:cubicBezTo>
                      <a:pt x="274" y="196"/>
                      <a:pt x="274" y="196"/>
                      <a:pt x="274" y="196"/>
                    </a:cubicBezTo>
                    <a:cubicBezTo>
                      <a:pt x="279" y="198"/>
                      <a:pt x="283" y="203"/>
                      <a:pt x="284" y="210"/>
                    </a:cubicBezTo>
                    <a:close/>
                    <a:moveTo>
                      <a:pt x="113" y="149"/>
                    </a:moveTo>
                    <a:cubicBezTo>
                      <a:pt x="107" y="149"/>
                      <a:pt x="102" y="154"/>
                      <a:pt x="102" y="159"/>
                    </a:cubicBezTo>
                    <a:cubicBezTo>
                      <a:pt x="102" y="236"/>
                      <a:pt x="102" y="236"/>
                      <a:pt x="102" y="236"/>
                    </a:cubicBezTo>
                    <a:cubicBezTo>
                      <a:pt x="102" y="242"/>
                      <a:pt x="107" y="246"/>
                      <a:pt x="113" y="246"/>
                    </a:cubicBezTo>
                    <a:cubicBezTo>
                      <a:pt x="150" y="246"/>
                      <a:pt x="150" y="246"/>
                      <a:pt x="150" y="246"/>
                    </a:cubicBezTo>
                    <a:cubicBezTo>
                      <a:pt x="156" y="246"/>
                      <a:pt x="161" y="242"/>
                      <a:pt x="161" y="236"/>
                    </a:cubicBezTo>
                    <a:cubicBezTo>
                      <a:pt x="161" y="159"/>
                      <a:pt x="161" y="159"/>
                      <a:pt x="161" y="159"/>
                    </a:cubicBezTo>
                    <a:cubicBezTo>
                      <a:pt x="161" y="154"/>
                      <a:pt x="156" y="149"/>
                      <a:pt x="150" y="149"/>
                    </a:cubicBezTo>
                    <a:lnTo>
                      <a:pt x="113" y="149"/>
                    </a:lnTo>
                    <a:close/>
                    <a:moveTo>
                      <a:pt x="116" y="226"/>
                    </a:moveTo>
                    <a:cubicBezTo>
                      <a:pt x="114" y="226"/>
                      <a:pt x="113" y="225"/>
                      <a:pt x="113" y="223"/>
                    </a:cubicBezTo>
                    <a:cubicBezTo>
                      <a:pt x="113" y="222"/>
                      <a:pt x="114" y="220"/>
                      <a:pt x="116" y="220"/>
                    </a:cubicBezTo>
                    <a:cubicBezTo>
                      <a:pt x="133" y="221"/>
                      <a:pt x="144" y="215"/>
                      <a:pt x="144" y="204"/>
                    </a:cubicBezTo>
                    <a:cubicBezTo>
                      <a:pt x="144" y="198"/>
                      <a:pt x="140" y="194"/>
                      <a:pt x="133" y="194"/>
                    </a:cubicBezTo>
                    <a:cubicBezTo>
                      <a:pt x="126" y="194"/>
                      <a:pt x="122" y="196"/>
                      <a:pt x="120" y="198"/>
                    </a:cubicBezTo>
                    <a:cubicBezTo>
                      <a:pt x="116" y="199"/>
                      <a:pt x="115" y="197"/>
                      <a:pt x="115" y="195"/>
                    </a:cubicBezTo>
                    <a:cubicBezTo>
                      <a:pt x="115" y="174"/>
                      <a:pt x="115" y="174"/>
                      <a:pt x="115" y="174"/>
                    </a:cubicBezTo>
                    <a:cubicBezTo>
                      <a:pt x="115" y="171"/>
                      <a:pt x="117" y="170"/>
                      <a:pt x="120" y="170"/>
                    </a:cubicBezTo>
                    <a:cubicBezTo>
                      <a:pt x="144" y="169"/>
                      <a:pt x="144" y="169"/>
                      <a:pt x="144" y="169"/>
                    </a:cubicBezTo>
                    <a:cubicBezTo>
                      <a:pt x="145" y="169"/>
                      <a:pt x="147" y="171"/>
                      <a:pt x="147" y="172"/>
                    </a:cubicBezTo>
                    <a:cubicBezTo>
                      <a:pt x="147" y="174"/>
                      <a:pt x="145" y="175"/>
                      <a:pt x="144" y="175"/>
                    </a:cubicBezTo>
                    <a:cubicBezTo>
                      <a:pt x="120" y="175"/>
                      <a:pt x="120" y="175"/>
                      <a:pt x="120" y="175"/>
                    </a:cubicBezTo>
                    <a:cubicBezTo>
                      <a:pt x="120" y="192"/>
                      <a:pt x="120" y="192"/>
                      <a:pt x="120" y="192"/>
                    </a:cubicBezTo>
                    <a:cubicBezTo>
                      <a:pt x="123" y="190"/>
                      <a:pt x="127" y="189"/>
                      <a:pt x="133" y="189"/>
                    </a:cubicBezTo>
                    <a:cubicBezTo>
                      <a:pt x="143" y="189"/>
                      <a:pt x="150" y="195"/>
                      <a:pt x="150" y="204"/>
                    </a:cubicBezTo>
                    <a:cubicBezTo>
                      <a:pt x="150" y="218"/>
                      <a:pt x="137" y="227"/>
                      <a:pt x="116" y="226"/>
                    </a:cubicBezTo>
                    <a:close/>
                    <a:moveTo>
                      <a:pt x="74" y="300"/>
                    </a:moveTo>
                    <a:cubicBezTo>
                      <a:pt x="319" y="300"/>
                      <a:pt x="319" y="300"/>
                      <a:pt x="319" y="300"/>
                    </a:cubicBezTo>
                    <a:cubicBezTo>
                      <a:pt x="323" y="300"/>
                      <a:pt x="327" y="297"/>
                      <a:pt x="327" y="292"/>
                    </a:cubicBezTo>
                    <a:cubicBezTo>
                      <a:pt x="327" y="288"/>
                      <a:pt x="323" y="284"/>
                      <a:pt x="319" y="284"/>
                    </a:cubicBezTo>
                    <a:cubicBezTo>
                      <a:pt x="74" y="284"/>
                      <a:pt x="74" y="284"/>
                      <a:pt x="74" y="284"/>
                    </a:cubicBezTo>
                    <a:cubicBezTo>
                      <a:pt x="70" y="284"/>
                      <a:pt x="66" y="288"/>
                      <a:pt x="66" y="292"/>
                    </a:cubicBezTo>
                    <a:cubicBezTo>
                      <a:pt x="66" y="297"/>
                      <a:pt x="70" y="300"/>
                      <a:pt x="74" y="300"/>
                    </a:cubicBezTo>
                    <a:close/>
                    <a:moveTo>
                      <a:pt x="37" y="159"/>
                    </a:moveTo>
                    <a:cubicBezTo>
                      <a:pt x="37" y="236"/>
                      <a:pt x="37" y="236"/>
                      <a:pt x="37" y="236"/>
                    </a:cubicBezTo>
                    <a:cubicBezTo>
                      <a:pt x="37" y="242"/>
                      <a:pt x="41" y="246"/>
                      <a:pt x="47" y="246"/>
                    </a:cubicBezTo>
                    <a:cubicBezTo>
                      <a:pt x="84" y="246"/>
                      <a:pt x="84" y="246"/>
                      <a:pt x="84" y="246"/>
                    </a:cubicBezTo>
                    <a:cubicBezTo>
                      <a:pt x="90" y="246"/>
                      <a:pt x="95" y="242"/>
                      <a:pt x="95" y="236"/>
                    </a:cubicBezTo>
                    <a:cubicBezTo>
                      <a:pt x="95" y="159"/>
                      <a:pt x="95" y="159"/>
                      <a:pt x="95" y="159"/>
                    </a:cubicBezTo>
                    <a:cubicBezTo>
                      <a:pt x="95" y="154"/>
                      <a:pt x="90" y="149"/>
                      <a:pt x="84" y="149"/>
                    </a:cubicBezTo>
                    <a:cubicBezTo>
                      <a:pt x="47" y="149"/>
                      <a:pt x="47" y="149"/>
                      <a:pt x="47" y="149"/>
                    </a:cubicBezTo>
                    <a:cubicBezTo>
                      <a:pt x="41" y="149"/>
                      <a:pt x="37" y="154"/>
                      <a:pt x="37" y="159"/>
                    </a:cubicBezTo>
                    <a:close/>
                    <a:moveTo>
                      <a:pt x="65" y="175"/>
                    </a:moveTo>
                    <a:cubicBezTo>
                      <a:pt x="59" y="175"/>
                      <a:pt x="55" y="177"/>
                      <a:pt x="53" y="181"/>
                    </a:cubicBezTo>
                    <a:cubicBezTo>
                      <a:pt x="53" y="181"/>
                      <a:pt x="52" y="182"/>
                      <a:pt x="51" y="182"/>
                    </a:cubicBezTo>
                    <a:cubicBezTo>
                      <a:pt x="50" y="182"/>
                      <a:pt x="48" y="181"/>
                      <a:pt x="48" y="180"/>
                    </a:cubicBezTo>
                    <a:cubicBezTo>
                      <a:pt x="47" y="179"/>
                      <a:pt x="48" y="178"/>
                      <a:pt x="48" y="178"/>
                    </a:cubicBezTo>
                    <a:cubicBezTo>
                      <a:pt x="51" y="174"/>
                      <a:pt x="56" y="169"/>
                      <a:pt x="65" y="169"/>
                    </a:cubicBezTo>
                    <a:cubicBezTo>
                      <a:pt x="77" y="169"/>
                      <a:pt x="83" y="176"/>
                      <a:pt x="83" y="184"/>
                    </a:cubicBezTo>
                    <a:cubicBezTo>
                      <a:pt x="83" y="193"/>
                      <a:pt x="78" y="197"/>
                      <a:pt x="65" y="206"/>
                    </a:cubicBezTo>
                    <a:cubicBezTo>
                      <a:pt x="57" y="212"/>
                      <a:pt x="53" y="216"/>
                      <a:pt x="53" y="220"/>
                    </a:cubicBezTo>
                    <a:cubicBezTo>
                      <a:pt x="81" y="220"/>
                      <a:pt x="81" y="220"/>
                      <a:pt x="81" y="220"/>
                    </a:cubicBezTo>
                    <a:cubicBezTo>
                      <a:pt x="83" y="220"/>
                      <a:pt x="84" y="222"/>
                      <a:pt x="84" y="223"/>
                    </a:cubicBezTo>
                    <a:cubicBezTo>
                      <a:pt x="84" y="225"/>
                      <a:pt x="83" y="226"/>
                      <a:pt x="81" y="226"/>
                    </a:cubicBezTo>
                    <a:cubicBezTo>
                      <a:pt x="52" y="226"/>
                      <a:pt x="52" y="226"/>
                      <a:pt x="52" y="226"/>
                    </a:cubicBezTo>
                    <a:cubicBezTo>
                      <a:pt x="49" y="226"/>
                      <a:pt x="48" y="224"/>
                      <a:pt x="48" y="222"/>
                    </a:cubicBezTo>
                    <a:cubicBezTo>
                      <a:pt x="48" y="215"/>
                      <a:pt x="51" y="209"/>
                      <a:pt x="60" y="203"/>
                    </a:cubicBezTo>
                    <a:cubicBezTo>
                      <a:pt x="73" y="194"/>
                      <a:pt x="77" y="191"/>
                      <a:pt x="77" y="184"/>
                    </a:cubicBezTo>
                    <a:cubicBezTo>
                      <a:pt x="77" y="180"/>
                      <a:pt x="74" y="175"/>
                      <a:pt x="65" y="175"/>
                    </a:cubicBezTo>
                    <a:close/>
                    <a:moveTo>
                      <a:pt x="179" y="149"/>
                    </a:moveTo>
                    <a:cubicBezTo>
                      <a:pt x="173" y="149"/>
                      <a:pt x="168" y="154"/>
                      <a:pt x="168" y="159"/>
                    </a:cubicBezTo>
                    <a:cubicBezTo>
                      <a:pt x="168" y="236"/>
                      <a:pt x="168" y="236"/>
                      <a:pt x="168" y="236"/>
                    </a:cubicBezTo>
                    <a:cubicBezTo>
                      <a:pt x="168" y="242"/>
                      <a:pt x="173" y="246"/>
                      <a:pt x="179" y="246"/>
                    </a:cubicBezTo>
                    <a:cubicBezTo>
                      <a:pt x="216" y="246"/>
                      <a:pt x="216" y="246"/>
                      <a:pt x="216" y="246"/>
                    </a:cubicBezTo>
                    <a:cubicBezTo>
                      <a:pt x="222" y="246"/>
                      <a:pt x="226" y="242"/>
                      <a:pt x="226" y="236"/>
                    </a:cubicBezTo>
                    <a:cubicBezTo>
                      <a:pt x="226" y="159"/>
                      <a:pt x="226" y="159"/>
                      <a:pt x="226" y="159"/>
                    </a:cubicBezTo>
                    <a:cubicBezTo>
                      <a:pt x="226" y="154"/>
                      <a:pt x="222" y="149"/>
                      <a:pt x="216" y="149"/>
                    </a:cubicBezTo>
                    <a:lnTo>
                      <a:pt x="179" y="149"/>
                    </a:lnTo>
                    <a:close/>
                    <a:moveTo>
                      <a:pt x="182" y="226"/>
                    </a:moveTo>
                    <a:cubicBezTo>
                      <a:pt x="180" y="226"/>
                      <a:pt x="179" y="225"/>
                      <a:pt x="179" y="223"/>
                    </a:cubicBezTo>
                    <a:cubicBezTo>
                      <a:pt x="179" y="221"/>
                      <a:pt x="180" y="220"/>
                      <a:pt x="182" y="220"/>
                    </a:cubicBezTo>
                    <a:cubicBezTo>
                      <a:pt x="199" y="221"/>
                      <a:pt x="210" y="216"/>
                      <a:pt x="210" y="205"/>
                    </a:cubicBezTo>
                    <a:cubicBezTo>
                      <a:pt x="210" y="199"/>
                      <a:pt x="205" y="195"/>
                      <a:pt x="198" y="195"/>
                    </a:cubicBezTo>
                    <a:cubicBezTo>
                      <a:pt x="195" y="195"/>
                      <a:pt x="194" y="196"/>
                      <a:pt x="193" y="196"/>
                    </a:cubicBezTo>
                    <a:cubicBezTo>
                      <a:pt x="191" y="196"/>
                      <a:pt x="190" y="194"/>
                      <a:pt x="190" y="193"/>
                    </a:cubicBezTo>
                    <a:cubicBezTo>
                      <a:pt x="190" y="192"/>
                      <a:pt x="190" y="192"/>
                      <a:pt x="191" y="191"/>
                    </a:cubicBezTo>
                    <a:cubicBezTo>
                      <a:pt x="205" y="175"/>
                      <a:pt x="205" y="175"/>
                      <a:pt x="205" y="175"/>
                    </a:cubicBezTo>
                    <a:cubicBezTo>
                      <a:pt x="182" y="175"/>
                      <a:pt x="182" y="175"/>
                      <a:pt x="182" y="175"/>
                    </a:cubicBezTo>
                    <a:cubicBezTo>
                      <a:pt x="180" y="175"/>
                      <a:pt x="179" y="174"/>
                      <a:pt x="179" y="172"/>
                    </a:cubicBezTo>
                    <a:cubicBezTo>
                      <a:pt x="179" y="171"/>
                      <a:pt x="180" y="169"/>
                      <a:pt x="182" y="169"/>
                    </a:cubicBezTo>
                    <a:cubicBezTo>
                      <a:pt x="208" y="169"/>
                      <a:pt x="208" y="169"/>
                      <a:pt x="208" y="169"/>
                    </a:cubicBezTo>
                    <a:cubicBezTo>
                      <a:pt x="210" y="169"/>
                      <a:pt x="212" y="171"/>
                      <a:pt x="212" y="174"/>
                    </a:cubicBezTo>
                    <a:cubicBezTo>
                      <a:pt x="212" y="174"/>
                      <a:pt x="212" y="175"/>
                      <a:pt x="211" y="176"/>
                    </a:cubicBezTo>
                    <a:cubicBezTo>
                      <a:pt x="199" y="190"/>
                      <a:pt x="199" y="190"/>
                      <a:pt x="199" y="190"/>
                    </a:cubicBezTo>
                    <a:cubicBezTo>
                      <a:pt x="208" y="190"/>
                      <a:pt x="216" y="196"/>
                      <a:pt x="216" y="205"/>
                    </a:cubicBezTo>
                    <a:cubicBezTo>
                      <a:pt x="216" y="219"/>
                      <a:pt x="203" y="227"/>
                      <a:pt x="182" y="226"/>
                    </a:cubicBezTo>
                    <a:close/>
                    <a:moveTo>
                      <a:pt x="358" y="236"/>
                    </a:moveTo>
                    <a:cubicBezTo>
                      <a:pt x="358" y="159"/>
                      <a:pt x="358" y="159"/>
                      <a:pt x="358" y="159"/>
                    </a:cubicBezTo>
                    <a:cubicBezTo>
                      <a:pt x="358" y="154"/>
                      <a:pt x="353" y="149"/>
                      <a:pt x="348" y="149"/>
                    </a:cubicBezTo>
                    <a:cubicBezTo>
                      <a:pt x="310" y="149"/>
                      <a:pt x="310" y="149"/>
                      <a:pt x="310" y="149"/>
                    </a:cubicBezTo>
                    <a:cubicBezTo>
                      <a:pt x="305" y="149"/>
                      <a:pt x="300" y="154"/>
                      <a:pt x="300" y="159"/>
                    </a:cubicBezTo>
                    <a:cubicBezTo>
                      <a:pt x="300" y="236"/>
                      <a:pt x="300" y="236"/>
                      <a:pt x="300" y="236"/>
                    </a:cubicBezTo>
                    <a:cubicBezTo>
                      <a:pt x="300" y="242"/>
                      <a:pt x="305" y="246"/>
                      <a:pt x="310" y="246"/>
                    </a:cubicBezTo>
                    <a:cubicBezTo>
                      <a:pt x="348" y="246"/>
                      <a:pt x="348" y="246"/>
                      <a:pt x="348" y="246"/>
                    </a:cubicBezTo>
                    <a:cubicBezTo>
                      <a:pt x="353" y="246"/>
                      <a:pt x="358" y="242"/>
                      <a:pt x="358" y="236"/>
                    </a:cubicBezTo>
                    <a:close/>
                    <a:moveTo>
                      <a:pt x="315" y="226"/>
                    </a:moveTo>
                    <a:cubicBezTo>
                      <a:pt x="314" y="226"/>
                      <a:pt x="313" y="225"/>
                      <a:pt x="312" y="224"/>
                    </a:cubicBezTo>
                    <a:cubicBezTo>
                      <a:pt x="312" y="222"/>
                      <a:pt x="314" y="221"/>
                      <a:pt x="315" y="221"/>
                    </a:cubicBezTo>
                    <a:cubicBezTo>
                      <a:pt x="334" y="221"/>
                      <a:pt x="343" y="216"/>
                      <a:pt x="343" y="197"/>
                    </a:cubicBezTo>
                    <a:cubicBezTo>
                      <a:pt x="343" y="194"/>
                      <a:pt x="343" y="191"/>
                      <a:pt x="343" y="189"/>
                    </a:cubicBezTo>
                    <a:cubicBezTo>
                      <a:pt x="342" y="179"/>
                      <a:pt x="338" y="174"/>
                      <a:pt x="328" y="174"/>
                    </a:cubicBezTo>
                    <a:cubicBezTo>
                      <a:pt x="319" y="174"/>
                      <a:pt x="315" y="179"/>
                      <a:pt x="315" y="187"/>
                    </a:cubicBezTo>
                    <a:cubicBezTo>
                      <a:pt x="315" y="196"/>
                      <a:pt x="318" y="200"/>
                      <a:pt x="328" y="200"/>
                    </a:cubicBezTo>
                    <a:cubicBezTo>
                      <a:pt x="330" y="200"/>
                      <a:pt x="332" y="199"/>
                      <a:pt x="336" y="198"/>
                    </a:cubicBezTo>
                    <a:cubicBezTo>
                      <a:pt x="338" y="198"/>
                      <a:pt x="339" y="199"/>
                      <a:pt x="339" y="200"/>
                    </a:cubicBezTo>
                    <a:cubicBezTo>
                      <a:pt x="340" y="202"/>
                      <a:pt x="339" y="203"/>
                      <a:pt x="337" y="204"/>
                    </a:cubicBezTo>
                    <a:cubicBezTo>
                      <a:pt x="334" y="204"/>
                      <a:pt x="332" y="205"/>
                      <a:pt x="328" y="205"/>
                    </a:cubicBezTo>
                    <a:cubicBezTo>
                      <a:pt x="316" y="205"/>
                      <a:pt x="309" y="199"/>
                      <a:pt x="309" y="188"/>
                    </a:cubicBezTo>
                    <a:cubicBezTo>
                      <a:pt x="309" y="178"/>
                      <a:pt x="316" y="169"/>
                      <a:pt x="328" y="169"/>
                    </a:cubicBezTo>
                    <a:cubicBezTo>
                      <a:pt x="341" y="169"/>
                      <a:pt x="348" y="176"/>
                      <a:pt x="349" y="189"/>
                    </a:cubicBezTo>
                    <a:cubicBezTo>
                      <a:pt x="349" y="191"/>
                      <a:pt x="349" y="193"/>
                      <a:pt x="349" y="197"/>
                    </a:cubicBezTo>
                    <a:cubicBezTo>
                      <a:pt x="348" y="219"/>
                      <a:pt x="337" y="226"/>
                      <a:pt x="315" y="226"/>
                    </a:cubicBezTo>
                    <a:close/>
                  </a:path>
                </a:pathLst>
              </a:custGeom>
              <a:solidFill>
                <a:srgbClr val="2D807E"/>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sp>
          <p:nvSpPr>
            <p:cNvPr id="28" name="Freeform 134"/>
            <p:cNvSpPr>
              <a:spLocks noChangeArrowheads="1"/>
            </p:cNvSpPr>
            <p:nvPr/>
          </p:nvSpPr>
          <p:spPr bwMode="auto">
            <a:xfrm>
              <a:off x="3081338" y="5033963"/>
              <a:ext cx="457200" cy="476250"/>
            </a:xfrm>
            <a:custGeom>
              <a:avLst/>
              <a:gdLst>
                <a:gd name="T0" fmla="*/ 2147483647 w 378"/>
                <a:gd name="T1" fmla="*/ 2147483647 h 395"/>
                <a:gd name="T2" fmla="*/ 2147483647 w 378"/>
                <a:gd name="T3" fmla="*/ 2147483647 h 395"/>
                <a:gd name="T4" fmla="*/ 2147483647 w 378"/>
                <a:gd name="T5" fmla="*/ 2147483647 h 395"/>
                <a:gd name="T6" fmla="*/ 2147483647 w 378"/>
                <a:gd name="T7" fmla="*/ 2147483647 h 395"/>
                <a:gd name="T8" fmla="*/ 2147483647 w 378"/>
                <a:gd name="T9" fmla="*/ 2147483647 h 395"/>
                <a:gd name="T10" fmla="*/ 2147483647 w 378"/>
                <a:gd name="T11" fmla="*/ 2147483647 h 395"/>
                <a:gd name="T12" fmla="*/ 2147483647 w 378"/>
                <a:gd name="T13" fmla="*/ 2147483647 h 395"/>
                <a:gd name="T14" fmla="*/ 2147483647 w 378"/>
                <a:gd name="T15" fmla="*/ 2147483647 h 395"/>
                <a:gd name="T16" fmla="*/ 2147483647 w 378"/>
                <a:gd name="T17" fmla="*/ 2147483647 h 395"/>
                <a:gd name="T18" fmla="*/ 2147483647 w 378"/>
                <a:gd name="T19" fmla="*/ 2147483647 h 395"/>
                <a:gd name="T20" fmla="*/ 2147483647 w 378"/>
                <a:gd name="T21" fmla="*/ 2147483647 h 395"/>
                <a:gd name="T22" fmla="*/ 2147483647 w 378"/>
                <a:gd name="T23" fmla="*/ 2147483647 h 395"/>
                <a:gd name="T24" fmla="*/ 2147483647 w 378"/>
                <a:gd name="T25" fmla="*/ 2147483647 h 395"/>
                <a:gd name="T26" fmla="*/ 2147483647 w 378"/>
                <a:gd name="T27" fmla="*/ 2147483647 h 395"/>
                <a:gd name="T28" fmla="*/ 2147483647 w 378"/>
                <a:gd name="T29" fmla="*/ 2147483647 h 395"/>
                <a:gd name="T30" fmla="*/ 2147483647 w 378"/>
                <a:gd name="T31" fmla="*/ 2147483647 h 395"/>
                <a:gd name="T32" fmla="*/ 2147483647 w 378"/>
                <a:gd name="T33" fmla="*/ 2147483647 h 395"/>
                <a:gd name="T34" fmla="*/ 2147483647 w 378"/>
                <a:gd name="T35" fmla="*/ 2147483647 h 395"/>
                <a:gd name="T36" fmla="*/ 2147483647 w 378"/>
                <a:gd name="T37" fmla="*/ 2147483647 h 395"/>
                <a:gd name="T38" fmla="*/ 2147483647 w 378"/>
                <a:gd name="T39" fmla="*/ 2147483647 h 395"/>
                <a:gd name="T40" fmla="*/ 2147483647 w 378"/>
                <a:gd name="T41" fmla="*/ 2147483647 h 395"/>
                <a:gd name="T42" fmla="*/ 2147483647 w 378"/>
                <a:gd name="T43" fmla="*/ 2147483647 h 395"/>
                <a:gd name="T44" fmla="*/ 2147483647 w 378"/>
                <a:gd name="T45" fmla="*/ 2147483647 h 395"/>
                <a:gd name="T46" fmla="*/ 2147483647 w 378"/>
                <a:gd name="T47" fmla="*/ 2147483647 h 395"/>
                <a:gd name="T48" fmla="*/ 2147483647 w 378"/>
                <a:gd name="T49" fmla="*/ 2147483647 h 395"/>
                <a:gd name="T50" fmla="*/ 2147483647 w 378"/>
                <a:gd name="T51" fmla="*/ 2147483647 h 395"/>
                <a:gd name="T52" fmla="*/ 2147483647 w 378"/>
                <a:gd name="T53" fmla="*/ 2147483647 h 395"/>
                <a:gd name="T54" fmla="*/ 2147483647 w 378"/>
                <a:gd name="T55" fmla="*/ 2147483647 h 395"/>
                <a:gd name="T56" fmla="*/ 2147483647 w 378"/>
                <a:gd name="T57" fmla="*/ 2147483647 h 395"/>
                <a:gd name="T58" fmla="*/ 2147483647 w 378"/>
                <a:gd name="T59" fmla="*/ 2147483647 h 395"/>
                <a:gd name="T60" fmla="*/ 2147483647 w 378"/>
                <a:gd name="T61" fmla="*/ 2147483647 h 395"/>
                <a:gd name="T62" fmla="*/ 2147483647 w 378"/>
                <a:gd name="T63" fmla="*/ 2147483647 h 395"/>
                <a:gd name="T64" fmla="*/ 2147483647 w 378"/>
                <a:gd name="T65" fmla="*/ 2147483647 h 395"/>
                <a:gd name="T66" fmla="*/ 2147483647 w 378"/>
                <a:gd name="T67" fmla="*/ 2147483647 h 395"/>
                <a:gd name="T68" fmla="*/ 2147483647 w 378"/>
                <a:gd name="T69" fmla="*/ 2147483647 h 395"/>
                <a:gd name="T70" fmla="*/ 2147483647 w 378"/>
                <a:gd name="T71" fmla="*/ 2147483647 h 395"/>
                <a:gd name="T72" fmla="*/ 2147483647 w 378"/>
                <a:gd name="T73" fmla="*/ 2147483647 h 395"/>
                <a:gd name="T74" fmla="*/ 2147483647 w 378"/>
                <a:gd name="T75" fmla="*/ 2147483647 h 395"/>
                <a:gd name="T76" fmla="*/ 2147483647 w 378"/>
                <a:gd name="T77" fmla="*/ 2147483647 h 395"/>
                <a:gd name="T78" fmla="*/ 2147483647 w 378"/>
                <a:gd name="T79" fmla="*/ 2147483647 h 395"/>
                <a:gd name="T80" fmla="*/ 2147483647 w 378"/>
                <a:gd name="T81" fmla="*/ 2147483647 h 395"/>
                <a:gd name="T82" fmla="*/ 2147483647 w 378"/>
                <a:gd name="T83" fmla="*/ 2147483647 h 395"/>
                <a:gd name="T84" fmla="*/ 2147483647 w 378"/>
                <a:gd name="T85" fmla="*/ 2147483647 h 395"/>
                <a:gd name="T86" fmla="*/ 2147483647 w 378"/>
                <a:gd name="T87" fmla="*/ 2147483647 h 395"/>
                <a:gd name="T88" fmla="*/ 2147483647 w 378"/>
                <a:gd name="T89" fmla="*/ 2147483647 h 395"/>
                <a:gd name="T90" fmla="*/ 2147483647 w 378"/>
                <a:gd name="T91" fmla="*/ 2147483647 h 395"/>
                <a:gd name="T92" fmla="*/ 2147483647 w 378"/>
                <a:gd name="T93" fmla="*/ 2147483647 h 395"/>
                <a:gd name="T94" fmla="*/ 2147483647 w 378"/>
                <a:gd name="T95" fmla="*/ 2147483647 h 395"/>
                <a:gd name="T96" fmla="*/ 2147483647 w 378"/>
                <a:gd name="T97" fmla="*/ 2147483647 h 395"/>
                <a:gd name="T98" fmla="*/ 2147483647 w 378"/>
                <a:gd name="T99" fmla="*/ 2147483647 h 395"/>
                <a:gd name="T100" fmla="*/ 2147483647 w 378"/>
                <a:gd name="T101" fmla="*/ 2147483647 h 395"/>
                <a:gd name="T102" fmla="*/ 2147483647 w 378"/>
                <a:gd name="T103" fmla="*/ 2147483647 h 395"/>
                <a:gd name="T104" fmla="*/ 2147483647 w 378"/>
                <a:gd name="T105" fmla="*/ 2147483647 h 39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78" h="395">
                  <a:moveTo>
                    <a:pt x="370" y="90"/>
                  </a:moveTo>
                  <a:cubicBezTo>
                    <a:pt x="368" y="86"/>
                    <a:pt x="363" y="84"/>
                    <a:pt x="359" y="86"/>
                  </a:cubicBezTo>
                  <a:cubicBezTo>
                    <a:pt x="355" y="88"/>
                    <a:pt x="354" y="93"/>
                    <a:pt x="356" y="97"/>
                  </a:cubicBezTo>
                  <a:cubicBezTo>
                    <a:pt x="360" y="105"/>
                    <a:pt x="361" y="114"/>
                    <a:pt x="359" y="123"/>
                  </a:cubicBezTo>
                  <a:cubicBezTo>
                    <a:pt x="354" y="145"/>
                    <a:pt x="332" y="159"/>
                    <a:pt x="310" y="154"/>
                  </a:cubicBezTo>
                  <a:cubicBezTo>
                    <a:pt x="299" y="152"/>
                    <a:pt x="289" y="146"/>
                    <a:pt x="283" y="137"/>
                  </a:cubicBezTo>
                  <a:cubicBezTo>
                    <a:pt x="277" y="128"/>
                    <a:pt x="275" y="117"/>
                    <a:pt x="278" y="107"/>
                  </a:cubicBezTo>
                  <a:cubicBezTo>
                    <a:pt x="282" y="85"/>
                    <a:pt x="304" y="71"/>
                    <a:pt x="327" y="76"/>
                  </a:cubicBezTo>
                  <a:cubicBezTo>
                    <a:pt x="330" y="76"/>
                    <a:pt x="333" y="77"/>
                    <a:pt x="336" y="79"/>
                  </a:cubicBezTo>
                  <a:cubicBezTo>
                    <a:pt x="340" y="80"/>
                    <a:pt x="345" y="79"/>
                    <a:pt x="347" y="75"/>
                  </a:cubicBezTo>
                  <a:cubicBezTo>
                    <a:pt x="349" y="71"/>
                    <a:pt x="347" y="66"/>
                    <a:pt x="343" y="64"/>
                  </a:cubicBezTo>
                  <a:cubicBezTo>
                    <a:pt x="339" y="62"/>
                    <a:pt x="335" y="61"/>
                    <a:pt x="330" y="60"/>
                  </a:cubicBezTo>
                  <a:cubicBezTo>
                    <a:pt x="314" y="57"/>
                    <a:pt x="299" y="60"/>
                    <a:pt x="286" y="68"/>
                  </a:cubicBezTo>
                  <a:cubicBezTo>
                    <a:pt x="201" y="42"/>
                    <a:pt x="201" y="42"/>
                    <a:pt x="201" y="42"/>
                  </a:cubicBezTo>
                  <a:cubicBezTo>
                    <a:pt x="199" y="35"/>
                    <a:pt x="195" y="28"/>
                    <a:pt x="190" y="22"/>
                  </a:cubicBezTo>
                  <a:cubicBezTo>
                    <a:pt x="181" y="10"/>
                    <a:pt x="167" y="3"/>
                    <a:pt x="151" y="2"/>
                  </a:cubicBezTo>
                  <a:cubicBezTo>
                    <a:pt x="136" y="0"/>
                    <a:pt x="122" y="5"/>
                    <a:pt x="111" y="13"/>
                  </a:cubicBezTo>
                  <a:cubicBezTo>
                    <a:pt x="103" y="9"/>
                    <a:pt x="91" y="5"/>
                    <a:pt x="70" y="4"/>
                  </a:cubicBezTo>
                  <a:cubicBezTo>
                    <a:pt x="21" y="3"/>
                    <a:pt x="3" y="40"/>
                    <a:pt x="2" y="42"/>
                  </a:cubicBezTo>
                  <a:cubicBezTo>
                    <a:pt x="0" y="45"/>
                    <a:pt x="1" y="48"/>
                    <a:pt x="3" y="51"/>
                  </a:cubicBezTo>
                  <a:cubicBezTo>
                    <a:pt x="16" y="64"/>
                    <a:pt x="16" y="64"/>
                    <a:pt x="16" y="64"/>
                  </a:cubicBezTo>
                  <a:cubicBezTo>
                    <a:pt x="19" y="67"/>
                    <a:pt x="24" y="67"/>
                    <a:pt x="27" y="64"/>
                  </a:cubicBezTo>
                  <a:cubicBezTo>
                    <a:pt x="27" y="64"/>
                    <a:pt x="47" y="47"/>
                    <a:pt x="69" y="47"/>
                  </a:cubicBezTo>
                  <a:cubicBezTo>
                    <a:pt x="70" y="47"/>
                    <a:pt x="70" y="47"/>
                    <a:pt x="70" y="47"/>
                  </a:cubicBezTo>
                  <a:cubicBezTo>
                    <a:pt x="77" y="47"/>
                    <a:pt x="84" y="49"/>
                    <a:pt x="90" y="53"/>
                  </a:cubicBezTo>
                  <a:cubicBezTo>
                    <a:pt x="89" y="63"/>
                    <a:pt x="91" y="74"/>
                    <a:pt x="96" y="83"/>
                  </a:cubicBezTo>
                  <a:cubicBezTo>
                    <a:pt x="92" y="88"/>
                    <a:pt x="86" y="93"/>
                    <a:pt x="79" y="96"/>
                  </a:cubicBezTo>
                  <a:cubicBezTo>
                    <a:pt x="74" y="98"/>
                    <a:pt x="67" y="99"/>
                    <a:pt x="60" y="99"/>
                  </a:cubicBezTo>
                  <a:cubicBezTo>
                    <a:pt x="46" y="99"/>
                    <a:pt x="33" y="95"/>
                    <a:pt x="33" y="95"/>
                  </a:cubicBezTo>
                  <a:cubicBezTo>
                    <a:pt x="29" y="93"/>
                    <a:pt x="25" y="95"/>
                    <a:pt x="23" y="99"/>
                  </a:cubicBezTo>
                  <a:cubicBezTo>
                    <a:pt x="16" y="116"/>
                    <a:pt x="16" y="116"/>
                    <a:pt x="16" y="116"/>
                  </a:cubicBezTo>
                  <a:cubicBezTo>
                    <a:pt x="15" y="119"/>
                    <a:pt x="15" y="123"/>
                    <a:pt x="18" y="125"/>
                  </a:cubicBezTo>
                  <a:cubicBezTo>
                    <a:pt x="19" y="126"/>
                    <a:pt x="36" y="142"/>
                    <a:pt x="65" y="142"/>
                  </a:cubicBezTo>
                  <a:cubicBezTo>
                    <a:pt x="75" y="142"/>
                    <a:pt x="85" y="140"/>
                    <a:pt x="95" y="136"/>
                  </a:cubicBezTo>
                  <a:cubicBezTo>
                    <a:pt x="116" y="127"/>
                    <a:pt x="127" y="118"/>
                    <a:pt x="132" y="111"/>
                  </a:cubicBezTo>
                  <a:cubicBezTo>
                    <a:pt x="135" y="111"/>
                    <a:pt x="138" y="112"/>
                    <a:pt x="141" y="112"/>
                  </a:cubicBezTo>
                  <a:cubicBezTo>
                    <a:pt x="143" y="112"/>
                    <a:pt x="144" y="113"/>
                    <a:pt x="146" y="113"/>
                  </a:cubicBezTo>
                  <a:cubicBezTo>
                    <a:pt x="146" y="113"/>
                    <a:pt x="146" y="113"/>
                    <a:pt x="146" y="113"/>
                  </a:cubicBezTo>
                  <a:cubicBezTo>
                    <a:pt x="157" y="113"/>
                    <a:pt x="167" y="110"/>
                    <a:pt x="176" y="104"/>
                  </a:cubicBezTo>
                  <a:cubicBezTo>
                    <a:pt x="264" y="132"/>
                    <a:pt x="264" y="132"/>
                    <a:pt x="264" y="132"/>
                  </a:cubicBezTo>
                  <a:cubicBezTo>
                    <a:pt x="264" y="134"/>
                    <a:pt x="264" y="135"/>
                    <a:pt x="265" y="136"/>
                  </a:cubicBezTo>
                  <a:cubicBezTo>
                    <a:pt x="213" y="207"/>
                    <a:pt x="213" y="207"/>
                    <a:pt x="213" y="207"/>
                  </a:cubicBezTo>
                  <a:cubicBezTo>
                    <a:pt x="182" y="208"/>
                    <a:pt x="157" y="233"/>
                    <a:pt x="157" y="263"/>
                  </a:cubicBezTo>
                  <a:cubicBezTo>
                    <a:pt x="157" y="270"/>
                    <a:pt x="158" y="276"/>
                    <a:pt x="161" y="282"/>
                  </a:cubicBezTo>
                  <a:cubicBezTo>
                    <a:pt x="95" y="364"/>
                    <a:pt x="95" y="364"/>
                    <a:pt x="95" y="364"/>
                  </a:cubicBezTo>
                  <a:cubicBezTo>
                    <a:pt x="90" y="370"/>
                    <a:pt x="89" y="379"/>
                    <a:pt x="92" y="386"/>
                  </a:cubicBezTo>
                  <a:cubicBezTo>
                    <a:pt x="94" y="391"/>
                    <a:pt x="100" y="395"/>
                    <a:pt x="106" y="395"/>
                  </a:cubicBezTo>
                  <a:cubicBezTo>
                    <a:pt x="324" y="395"/>
                    <a:pt x="324" y="395"/>
                    <a:pt x="324" y="395"/>
                  </a:cubicBezTo>
                  <a:cubicBezTo>
                    <a:pt x="330" y="395"/>
                    <a:pt x="335" y="391"/>
                    <a:pt x="338" y="386"/>
                  </a:cubicBezTo>
                  <a:cubicBezTo>
                    <a:pt x="341" y="379"/>
                    <a:pt x="340" y="370"/>
                    <a:pt x="335" y="364"/>
                  </a:cubicBezTo>
                  <a:cubicBezTo>
                    <a:pt x="269" y="282"/>
                    <a:pt x="269" y="282"/>
                    <a:pt x="269" y="282"/>
                  </a:cubicBezTo>
                  <a:cubicBezTo>
                    <a:pt x="271" y="276"/>
                    <a:pt x="273" y="270"/>
                    <a:pt x="273" y="263"/>
                  </a:cubicBezTo>
                  <a:cubicBezTo>
                    <a:pt x="273" y="257"/>
                    <a:pt x="272" y="251"/>
                    <a:pt x="270" y="246"/>
                  </a:cubicBezTo>
                  <a:cubicBezTo>
                    <a:pt x="324" y="171"/>
                    <a:pt x="324" y="171"/>
                    <a:pt x="324" y="171"/>
                  </a:cubicBezTo>
                  <a:cubicBezTo>
                    <a:pt x="348" y="169"/>
                    <a:pt x="369" y="151"/>
                    <a:pt x="375" y="127"/>
                  </a:cubicBezTo>
                  <a:cubicBezTo>
                    <a:pt x="378" y="114"/>
                    <a:pt x="376" y="101"/>
                    <a:pt x="370" y="90"/>
                  </a:cubicBezTo>
                  <a:close/>
                  <a:moveTo>
                    <a:pt x="93" y="37"/>
                  </a:moveTo>
                  <a:cubicBezTo>
                    <a:pt x="87" y="33"/>
                    <a:pt x="79" y="31"/>
                    <a:pt x="70" y="31"/>
                  </a:cubicBezTo>
                  <a:cubicBezTo>
                    <a:pt x="69" y="31"/>
                    <a:pt x="69" y="31"/>
                    <a:pt x="69" y="31"/>
                  </a:cubicBezTo>
                  <a:cubicBezTo>
                    <a:pt x="49" y="31"/>
                    <a:pt x="31" y="41"/>
                    <a:pt x="23" y="47"/>
                  </a:cubicBezTo>
                  <a:cubicBezTo>
                    <a:pt x="19" y="44"/>
                    <a:pt x="19" y="44"/>
                    <a:pt x="19" y="44"/>
                  </a:cubicBezTo>
                  <a:cubicBezTo>
                    <a:pt x="25" y="36"/>
                    <a:pt x="40" y="20"/>
                    <a:pt x="70" y="20"/>
                  </a:cubicBezTo>
                  <a:cubicBezTo>
                    <a:pt x="84" y="21"/>
                    <a:pt x="93" y="23"/>
                    <a:pt x="100" y="25"/>
                  </a:cubicBezTo>
                  <a:cubicBezTo>
                    <a:pt x="97" y="29"/>
                    <a:pt x="95" y="32"/>
                    <a:pt x="93" y="37"/>
                  </a:cubicBezTo>
                  <a:close/>
                  <a:moveTo>
                    <a:pt x="89" y="121"/>
                  </a:moveTo>
                  <a:cubicBezTo>
                    <a:pt x="81" y="124"/>
                    <a:pt x="73" y="126"/>
                    <a:pt x="65" y="126"/>
                  </a:cubicBezTo>
                  <a:cubicBezTo>
                    <a:pt x="50" y="126"/>
                    <a:pt x="39" y="120"/>
                    <a:pt x="33" y="116"/>
                  </a:cubicBezTo>
                  <a:cubicBezTo>
                    <a:pt x="35" y="112"/>
                    <a:pt x="35" y="112"/>
                    <a:pt x="35" y="112"/>
                  </a:cubicBezTo>
                  <a:cubicBezTo>
                    <a:pt x="41" y="114"/>
                    <a:pt x="50" y="115"/>
                    <a:pt x="60" y="115"/>
                  </a:cubicBezTo>
                  <a:cubicBezTo>
                    <a:pt x="69" y="115"/>
                    <a:pt x="78" y="114"/>
                    <a:pt x="85" y="111"/>
                  </a:cubicBezTo>
                  <a:cubicBezTo>
                    <a:pt x="94" y="107"/>
                    <a:pt x="101" y="102"/>
                    <a:pt x="106" y="96"/>
                  </a:cubicBezTo>
                  <a:cubicBezTo>
                    <a:pt x="109" y="99"/>
                    <a:pt x="113" y="102"/>
                    <a:pt x="117" y="104"/>
                  </a:cubicBezTo>
                  <a:cubicBezTo>
                    <a:pt x="112" y="109"/>
                    <a:pt x="104" y="115"/>
                    <a:pt x="89" y="121"/>
                  </a:cubicBezTo>
                  <a:close/>
                  <a:moveTo>
                    <a:pt x="187" y="61"/>
                  </a:moveTo>
                  <a:cubicBezTo>
                    <a:pt x="185" y="82"/>
                    <a:pt x="165" y="98"/>
                    <a:pt x="142" y="96"/>
                  </a:cubicBezTo>
                  <a:cubicBezTo>
                    <a:pt x="131" y="95"/>
                    <a:pt x="121" y="90"/>
                    <a:pt x="114" y="82"/>
                  </a:cubicBezTo>
                  <a:cubicBezTo>
                    <a:pt x="108" y="74"/>
                    <a:pt x="105" y="64"/>
                    <a:pt x="106" y="53"/>
                  </a:cubicBezTo>
                  <a:cubicBezTo>
                    <a:pt x="107" y="33"/>
                    <a:pt x="125" y="18"/>
                    <a:pt x="146" y="18"/>
                  </a:cubicBezTo>
                  <a:cubicBezTo>
                    <a:pt x="147" y="18"/>
                    <a:pt x="149" y="18"/>
                    <a:pt x="150" y="18"/>
                  </a:cubicBezTo>
                  <a:cubicBezTo>
                    <a:pt x="161" y="19"/>
                    <a:pt x="171" y="24"/>
                    <a:pt x="178" y="32"/>
                  </a:cubicBezTo>
                  <a:cubicBezTo>
                    <a:pt x="185" y="40"/>
                    <a:pt x="188" y="50"/>
                    <a:pt x="187" y="61"/>
                  </a:cubicBezTo>
                  <a:close/>
                  <a:moveTo>
                    <a:pt x="262" y="103"/>
                  </a:moveTo>
                  <a:cubicBezTo>
                    <a:pt x="261" y="107"/>
                    <a:pt x="261" y="111"/>
                    <a:pt x="261" y="115"/>
                  </a:cubicBezTo>
                  <a:cubicBezTo>
                    <a:pt x="190" y="92"/>
                    <a:pt x="190" y="92"/>
                    <a:pt x="190" y="92"/>
                  </a:cubicBezTo>
                  <a:cubicBezTo>
                    <a:pt x="197" y="84"/>
                    <a:pt x="202" y="74"/>
                    <a:pt x="203" y="62"/>
                  </a:cubicBezTo>
                  <a:cubicBezTo>
                    <a:pt x="203" y="61"/>
                    <a:pt x="203" y="60"/>
                    <a:pt x="203" y="59"/>
                  </a:cubicBezTo>
                  <a:cubicBezTo>
                    <a:pt x="273" y="81"/>
                    <a:pt x="273" y="81"/>
                    <a:pt x="273" y="81"/>
                  </a:cubicBezTo>
                  <a:cubicBezTo>
                    <a:pt x="268" y="87"/>
                    <a:pt x="264" y="95"/>
                    <a:pt x="262" y="103"/>
                  </a:cubicBezTo>
                  <a:close/>
                  <a:moveTo>
                    <a:pt x="215" y="223"/>
                  </a:moveTo>
                  <a:cubicBezTo>
                    <a:pt x="238" y="223"/>
                    <a:pt x="257" y="241"/>
                    <a:pt x="257" y="263"/>
                  </a:cubicBezTo>
                  <a:cubicBezTo>
                    <a:pt x="257" y="286"/>
                    <a:pt x="238" y="304"/>
                    <a:pt x="215" y="304"/>
                  </a:cubicBezTo>
                  <a:cubicBezTo>
                    <a:pt x="192" y="304"/>
                    <a:pt x="173" y="286"/>
                    <a:pt x="173" y="263"/>
                  </a:cubicBezTo>
                  <a:cubicBezTo>
                    <a:pt x="173" y="241"/>
                    <a:pt x="192" y="223"/>
                    <a:pt x="215" y="223"/>
                  </a:cubicBezTo>
                  <a:close/>
                  <a:moveTo>
                    <a:pt x="323" y="374"/>
                  </a:moveTo>
                  <a:cubicBezTo>
                    <a:pt x="324" y="376"/>
                    <a:pt x="324" y="378"/>
                    <a:pt x="324" y="379"/>
                  </a:cubicBezTo>
                  <a:cubicBezTo>
                    <a:pt x="106" y="379"/>
                    <a:pt x="106" y="379"/>
                    <a:pt x="106" y="379"/>
                  </a:cubicBezTo>
                  <a:cubicBezTo>
                    <a:pt x="106" y="378"/>
                    <a:pt x="106" y="376"/>
                    <a:pt x="107" y="374"/>
                  </a:cubicBezTo>
                  <a:cubicBezTo>
                    <a:pt x="169" y="297"/>
                    <a:pt x="169" y="297"/>
                    <a:pt x="169" y="297"/>
                  </a:cubicBezTo>
                  <a:cubicBezTo>
                    <a:pt x="179" y="311"/>
                    <a:pt x="196" y="320"/>
                    <a:pt x="215" y="320"/>
                  </a:cubicBezTo>
                  <a:cubicBezTo>
                    <a:pt x="234" y="320"/>
                    <a:pt x="250" y="311"/>
                    <a:pt x="261" y="297"/>
                  </a:cubicBezTo>
                  <a:lnTo>
                    <a:pt x="323" y="374"/>
                  </a:lnTo>
                  <a:close/>
                  <a:moveTo>
                    <a:pt x="261" y="230"/>
                  </a:moveTo>
                  <a:cubicBezTo>
                    <a:pt x="254" y="220"/>
                    <a:pt x="244" y="213"/>
                    <a:pt x="232" y="210"/>
                  </a:cubicBezTo>
                  <a:cubicBezTo>
                    <a:pt x="274" y="151"/>
                    <a:pt x="274" y="151"/>
                    <a:pt x="274" y="151"/>
                  </a:cubicBezTo>
                  <a:cubicBezTo>
                    <a:pt x="282" y="160"/>
                    <a:pt x="293" y="167"/>
                    <a:pt x="305" y="170"/>
                  </a:cubicBezTo>
                  <a:lnTo>
                    <a:pt x="261" y="230"/>
                  </a:lnTo>
                  <a:close/>
                </a:path>
              </a:pathLst>
            </a:custGeom>
            <a:solidFill>
              <a:srgbClr val="2D807E"/>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9" name="Freeform 135"/>
            <p:cNvSpPr>
              <a:spLocks noChangeArrowheads="1"/>
            </p:cNvSpPr>
            <p:nvPr/>
          </p:nvSpPr>
          <p:spPr bwMode="auto">
            <a:xfrm>
              <a:off x="4173538" y="5024438"/>
              <a:ext cx="571500" cy="382587"/>
            </a:xfrm>
            <a:custGeom>
              <a:avLst/>
              <a:gdLst>
                <a:gd name="T0" fmla="*/ 2147483647 w 461"/>
                <a:gd name="T1" fmla="*/ 2147483647 h 310"/>
                <a:gd name="T2" fmla="*/ 2147483647 w 461"/>
                <a:gd name="T3" fmla="*/ 2147483647 h 310"/>
                <a:gd name="T4" fmla="*/ 2147483647 w 461"/>
                <a:gd name="T5" fmla="*/ 2147483647 h 310"/>
                <a:gd name="T6" fmla="*/ 2147483647 w 461"/>
                <a:gd name="T7" fmla="*/ 2147483647 h 310"/>
                <a:gd name="T8" fmla="*/ 2147483647 w 461"/>
                <a:gd name="T9" fmla="*/ 2147483647 h 310"/>
                <a:gd name="T10" fmla="*/ 2147483647 w 461"/>
                <a:gd name="T11" fmla="*/ 2147483647 h 310"/>
                <a:gd name="T12" fmla="*/ 2147483647 w 461"/>
                <a:gd name="T13" fmla="*/ 2147483647 h 310"/>
                <a:gd name="T14" fmla="*/ 2147483647 w 461"/>
                <a:gd name="T15" fmla="*/ 2147483647 h 310"/>
                <a:gd name="T16" fmla="*/ 0 w 461"/>
                <a:gd name="T17" fmla="*/ 2147483647 h 310"/>
                <a:gd name="T18" fmla="*/ 2147483647 w 461"/>
                <a:gd name="T19" fmla="*/ 2147483647 h 310"/>
                <a:gd name="T20" fmla="*/ 2147483647 w 461"/>
                <a:gd name="T21" fmla="*/ 2147483647 h 310"/>
                <a:gd name="T22" fmla="*/ 2147483647 w 461"/>
                <a:gd name="T23" fmla="*/ 2147483647 h 310"/>
                <a:gd name="T24" fmla="*/ 2147483647 w 461"/>
                <a:gd name="T25" fmla="*/ 2147483647 h 310"/>
                <a:gd name="T26" fmla="*/ 2147483647 w 461"/>
                <a:gd name="T27" fmla="*/ 2147483647 h 310"/>
                <a:gd name="T28" fmla="*/ 2147483647 w 461"/>
                <a:gd name="T29" fmla="*/ 2147483647 h 310"/>
                <a:gd name="T30" fmla="*/ 2147483647 w 461"/>
                <a:gd name="T31" fmla="*/ 2147483647 h 310"/>
                <a:gd name="T32" fmla="*/ 2147483647 w 461"/>
                <a:gd name="T33" fmla="*/ 2147483647 h 310"/>
                <a:gd name="T34" fmla="*/ 2147483647 w 461"/>
                <a:gd name="T35" fmla="*/ 2147483647 h 310"/>
                <a:gd name="T36" fmla="*/ 2147483647 w 461"/>
                <a:gd name="T37" fmla="*/ 2147483647 h 310"/>
                <a:gd name="T38" fmla="*/ 2147483647 w 461"/>
                <a:gd name="T39" fmla="*/ 2147483647 h 310"/>
                <a:gd name="T40" fmla="*/ 2147483647 w 461"/>
                <a:gd name="T41" fmla="*/ 2147483647 h 310"/>
                <a:gd name="T42" fmla="*/ 2147483647 w 461"/>
                <a:gd name="T43" fmla="*/ 2147483647 h 310"/>
                <a:gd name="T44" fmla="*/ 2147483647 w 461"/>
                <a:gd name="T45" fmla="*/ 2147483647 h 310"/>
                <a:gd name="T46" fmla="*/ 2147483647 w 461"/>
                <a:gd name="T47" fmla="*/ 2147483647 h 310"/>
                <a:gd name="T48" fmla="*/ 2147483647 w 461"/>
                <a:gd name="T49" fmla="*/ 2147483647 h 310"/>
                <a:gd name="T50" fmla="*/ 2147483647 w 461"/>
                <a:gd name="T51" fmla="*/ 2147483647 h 310"/>
                <a:gd name="T52" fmla="*/ 2147483647 w 461"/>
                <a:gd name="T53" fmla="*/ 2147483647 h 310"/>
                <a:gd name="T54" fmla="*/ 2147483647 w 461"/>
                <a:gd name="T55" fmla="*/ 2147483647 h 310"/>
                <a:gd name="T56" fmla="*/ 2147483647 w 461"/>
                <a:gd name="T57" fmla="*/ 2147483647 h 310"/>
                <a:gd name="T58" fmla="*/ 2147483647 w 461"/>
                <a:gd name="T59" fmla="*/ 2147483647 h 310"/>
                <a:gd name="T60" fmla="*/ 2147483647 w 461"/>
                <a:gd name="T61" fmla="*/ 2147483647 h 310"/>
                <a:gd name="T62" fmla="*/ 2147483647 w 461"/>
                <a:gd name="T63" fmla="*/ 2147483647 h 310"/>
                <a:gd name="T64" fmla="*/ 2147483647 w 461"/>
                <a:gd name="T65" fmla="*/ 2147483647 h 310"/>
                <a:gd name="T66" fmla="*/ 2147483647 w 461"/>
                <a:gd name="T67" fmla="*/ 2147483647 h 310"/>
                <a:gd name="T68" fmla="*/ 2147483647 w 461"/>
                <a:gd name="T69" fmla="*/ 2147483647 h 310"/>
                <a:gd name="T70" fmla="*/ 2147483647 w 461"/>
                <a:gd name="T71" fmla="*/ 2147483647 h 310"/>
                <a:gd name="T72" fmla="*/ 2147483647 w 461"/>
                <a:gd name="T73" fmla="*/ 2147483647 h 310"/>
                <a:gd name="T74" fmla="*/ 2147483647 w 461"/>
                <a:gd name="T75" fmla="*/ 2147483647 h 310"/>
                <a:gd name="T76" fmla="*/ 2147483647 w 461"/>
                <a:gd name="T77" fmla="*/ 2147483647 h 310"/>
                <a:gd name="T78" fmla="*/ 2147483647 w 461"/>
                <a:gd name="T79" fmla="*/ 2147483647 h 310"/>
                <a:gd name="T80" fmla="*/ 2147483647 w 461"/>
                <a:gd name="T81" fmla="*/ 2147483647 h 310"/>
                <a:gd name="T82" fmla="*/ 2147483647 w 461"/>
                <a:gd name="T83" fmla="*/ 2147483647 h 310"/>
                <a:gd name="T84" fmla="*/ 2147483647 w 461"/>
                <a:gd name="T85" fmla="*/ 2147483647 h 310"/>
                <a:gd name="T86" fmla="*/ 2147483647 w 461"/>
                <a:gd name="T87" fmla="*/ 2147483647 h 310"/>
                <a:gd name="T88" fmla="*/ 2147483647 w 461"/>
                <a:gd name="T89" fmla="*/ 2147483647 h 310"/>
                <a:gd name="T90" fmla="*/ 2147483647 w 461"/>
                <a:gd name="T91" fmla="*/ 2147483647 h 310"/>
                <a:gd name="T92" fmla="*/ 2147483647 w 461"/>
                <a:gd name="T93" fmla="*/ 2147483647 h 310"/>
                <a:gd name="T94" fmla="*/ 2147483647 w 461"/>
                <a:gd name="T95" fmla="*/ 2147483647 h 310"/>
                <a:gd name="T96" fmla="*/ 2147483647 w 461"/>
                <a:gd name="T97" fmla="*/ 2147483647 h 310"/>
                <a:gd name="T98" fmla="*/ 2147483647 w 461"/>
                <a:gd name="T99" fmla="*/ 2147483647 h 310"/>
                <a:gd name="T100" fmla="*/ 2147483647 w 461"/>
                <a:gd name="T101" fmla="*/ 2147483647 h 310"/>
                <a:gd name="T102" fmla="*/ 2147483647 w 461"/>
                <a:gd name="T103" fmla="*/ 2147483647 h 310"/>
                <a:gd name="T104" fmla="*/ 2147483647 w 461"/>
                <a:gd name="T105" fmla="*/ 2147483647 h 310"/>
                <a:gd name="T106" fmla="*/ 2147483647 w 461"/>
                <a:gd name="T107" fmla="*/ 2147483647 h 310"/>
                <a:gd name="T108" fmla="*/ 2147483647 w 461"/>
                <a:gd name="T109" fmla="*/ 2147483647 h 310"/>
                <a:gd name="T110" fmla="*/ 2147483647 w 461"/>
                <a:gd name="T111" fmla="*/ 2147483647 h 310"/>
                <a:gd name="T112" fmla="*/ 2147483647 w 461"/>
                <a:gd name="T113" fmla="*/ 2147483647 h 310"/>
                <a:gd name="T114" fmla="*/ 2147483647 w 461"/>
                <a:gd name="T115" fmla="*/ 2147483647 h 310"/>
                <a:gd name="T116" fmla="*/ 2147483647 w 461"/>
                <a:gd name="T117" fmla="*/ 2147483647 h 310"/>
                <a:gd name="T118" fmla="*/ 2147483647 w 461"/>
                <a:gd name="T119" fmla="*/ 2147483647 h 310"/>
                <a:gd name="T120" fmla="*/ 2147483647 w 461"/>
                <a:gd name="T121" fmla="*/ 2147483647 h 310"/>
                <a:gd name="T122" fmla="*/ 2147483647 w 461"/>
                <a:gd name="T123" fmla="*/ 2147483647 h 310"/>
                <a:gd name="T124" fmla="*/ 2147483647 w 461"/>
                <a:gd name="T125" fmla="*/ 2147483647 h 31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61" h="310">
                  <a:moveTo>
                    <a:pt x="449" y="165"/>
                  </a:moveTo>
                  <a:cubicBezTo>
                    <a:pt x="444" y="158"/>
                    <a:pt x="438" y="153"/>
                    <a:pt x="431" y="149"/>
                  </a:cubicBezTo>
                  <a:cubicBezTo>
                    <a:pt x="439" y="138"/>
                    <a:pt x="444" y="125"/>
                    <a:pt x="444" y="111"/>
                  </a:cubicBezTo>
                  <a:cubicBezTo>
                    <a:pt x="444" y="102"/>
                    <a:pt x="442" y="93"/>
                    <a:pt x="438" y="85"/>
                  </a:cubicBezTo>
                  <a:cubicBezTo>
                    <a:pt x="432" y="72"/>
                    <a:pt x="422" y="61"/>
                    <a:pt x="409" y="55"/>
                  </a:cubicBezTo>
                  <a:cubicBezTo>
                    <a:pt x="401" y="51"/>
                    <a:pt x="392" y="49"/>
                    <a:pt x="382" y="49"/>
                  </a:cubicBezTo>
                  <a:cubicBezTo>
                    <a:pt x="348" y="49"/>
                    <a:pt x="321" y="77"/>
                    <a:pt x="321" y="111"/>
                  </a:cubicBezTo>
                  <a:cubicBezTo>
                    <a:pt x="321" y="125"/>
                    <a:pt x="326" y="138"/>
                    <a:pt x="334" y="149"/>
                  </a:cubicBezTo>
                  <a:cubicBezTo>
                    <a:pt x="329" y="151"/>
                    <a:pt x="325" y="155"/>
                    <a:pt x="321" y="158"/>
                  </a:cubicBezTo>
                  <a:cubicBezTo>
                    <a:pt x="320" y="157"/>
                    <a:pt x="319" y="155"/>
                    <a:pt x="318" y="154"/>
                  </a:cubicBezTo>
                  <a:cubicBezTo>
                    <a:pt x="311" y="145"/>
                    <a:pt x="302" y="137"/>
                    <a:pt x="293" y="132"/>
                  </a:cubicBezTo>
                  <a:cubicBezTo>
                    <a:pt x="304" y="118"/>
                    <a:pt x="311" y="100"/>
                    <a:pt x="311" y="80"/>
                  </a:cubicBezTo>
                  <a:cubicBezTo>
                    <a:pt x="311" y="65"/>
                    <a:pt x="307" y="50"/>
                    <a:pt x="299" y="37"/>
                  </a:cubicBezTo>
                  <a:cubicBezTo>
                    <a:pt x="296" y="34"/>
                    <a:pt x="291" y="33"/>
                    <a:pt x="288" y="35"/>
                  </a:cubicBezTo>
                  <a:cubicBezTo>
                    <a:pt x="284" y="37"/>
                    <a:pt x="283" y="42"/>
                    <a:pt x="285" y="46"/>
                  </a:cubicBezTo>
                  <a:cubicBezTo>
                    <a:pt x="292" y="56"/>
                    <a:pt x="295" y="68"/>
                    <a:pt x="295" y="80"/>
                  </a:cubicBezTo>
                  <a:cubicBezTo>
                    <a:pt x="295" y="116"/>
                    <a:pt x="266" y="144"/>
                    <a:pt x="231" y="144"/>
                  </a:cubicBezTo>
                  <a:cubicBezTo>
                    <a:pt x="196" y="144"/>
                    <a:pt x="167" y="116"/>
                    <a:pt x="167" y="80"/>
                  </a:cubicBezTo>
                  <a:cubicBezTo>
                    <a:pt x="167" y="45"/>
                    <a:pt x="196" y="16"/>
                    <a:pt x="231" y="16"/>
                  </a:cubicBezTo>
                  <a:cubicBezTo>
                    <a:pt x="243" y="16"/>
                    <a:pt x="255" y="20"/>
                    <a:pt x="265" y="26"/>
                  </a:cubicBezTo>
                  <a:cubicBezTo>
                    <a:pt x="269" y="28"/>
                    <a:pt x="274" y="27"/>
                    <a:pt x="276" y="24"/>
                  </a:cubicBezTo>
                  <a:cubicBezTo>
                    <a:pt x="279" y="20"/>
                    <a:pt x="278" y="15"/>
                    <a:pt x="274" y="13"/>
                  </a:cubicBezTo>
                  <a:cubicBezTo>
                    <a:pt x="261" y="4"/>
                    <a:pt x="246" y="0"/>
                    <a:pt x="231" y="0"/>
                  </a:cubicBezTo>
                  <a:cubicBezTo>
                    <a:pt x="187" y="0"/>
                    <a:pt x="151" y="36"/>
                    <a:pt x="151" y="80"/>
                  </a:cubicBezTo>
                  <a:cubicBezTo>
                    <a:pt x="151" y="100"/>
                    <a:pt x="158" y="118"/>
                    <a:pt x="169" y="132"/>
                  </a:cubicBezTo>
                  <a:cubicBezTo>
                    <a:pt x="160" y="137"/>
                    <a:pt x="151" y="145"/>
                    <a:pt x="144" y="154"/>
                  </a:cubicBezTo>
                  <a:cubicBezTo>
                    <a:pt x="143" y="155"/>
                    <a:pt x="142" y="157"/>
                    <a:pt x="140" y="159"/>
                  </a:cubicBezTo>
                  <a:cubicBezTo>
                    <a:pt x="137" y="155"/>
                    <a:pt x="132" y="151"/>
                    <a:pt x="128" y="149"/>
                  </a:cubicBezTo>
                  <a:cubicBezTo>
                    <a:pt x="136" y="138"/>
                    <a:pt x="141" y="125"/>
                    <a:pt x="141" y="111"/>
                  </a:cubicBezTo>
                  <a:cubicBezTo>
                    <a:pt x="141" y="102"/>
                    <a:pt x="139" y="93"/>
                    <a:pt x="135" y="85"/>
                  </a:cubicBezTo>
                  <a:cubicBezTo>
                    <a:pt x="129" y="72"/>
                    <a:pt x="118" y="61"/>
                    <a:pt x="105" y="55"/>
                  </a:cubicBezTo>
                  <a:cubicBezTo>
                    <a:pt x="97" y="51"/>
                    <a:pt x="88" y="49"/>
                    <a:pt x="79" y="49"/>
                  </a:cubicBezTo>
                  <a:cubicBezTo>
                    <a:pt x="45" y="49"/>
                    <a:pt x="17" y="77"/>
                    <a:pt x="17" y="111"/>
                  </a:cubicBezTo>
                  <a:cubicBezTo>
                    <a:pt x="17" y="125"/>
                    <a:pt x="22" y="138"/>
                    <a:pt x="30" y="149"/>
                  </a:cubicBezTo>
                  <a:cubicBezTo>
                    <a:pt x="23" y="153"/>
                    <a:pt x="17" y="158"/>
                    <a:pt x="12" y="165"/>
                  </a:cubicBezTo>
                  <a:cubicBezTo>
                    <a:pt x="5" y="174"/>
                    <a:pt x="0" y="186"/>
                    <a:pt x="0" y="198"/>
                  </a:cubicBezTo>
                  <a:cubicBezTo>
                    <a:pt x="0" y="266"/>
                    <a:pt x="0" y="266"/>
                    <a:pt x="0" y="266"/>
                  </a:cubicBezTo>
                  <a:cubicBezTo>
                    <a:pt x="0" y="276"/>
                    <a:pt x="7" y="284"/>
                    <a:pt x="17" y="284"/>
                  </a:cubicBezTo>
                  <a:cubicBezTo>
                    <a:pt x="128" y="284"/>
                    <a:pt x="128" y="284"/>
                    <a:pt x="128" y="284"/>
                  </a:cubicBezTo>
                  <a:cubicBezTo>
                    <a:pt x="128" y="288"/>
                    <a:pt x="128" y="288"/>
                    <a:pt x="128" y="288"/>
                  </a:cubicBezTo>
                  <a:cubicBezTo>
                    <a:pt x="128" y="300"/>
                    <a:pt x="136" y="310"/>
                    <a:pt x="148" y="310"/>
                  </a:cubicBezTo>
                  <a:cubicBezTo>
                    <a:pt x="314" y="310"/>
                    <a:pt x="314" y="310"/>
                    <a:pt x="314" y="310"/>
                  </a:cubicBezTo>
                  <a:cubicBezTo>
                    <a:pt x="326" y="310"/>
                    <a:pt x="334" y="300"/>
                    <a:pt x="334" y="288"/>
                  </a:cubicBezTo>
                  <a:cubicBezTo>
                    <a:pt x="334" y="284"/>
                    <a:pt x="334" y="284"/>
                    <a:pt x="334" y="284"/>
                  </a:cubicBezTo>
                  <a:cubicBezTo>
                    <a:pt x="444" y="284"/>
                    <a:pt x="444" y="284"/>
                    <a:pt x="444" y="284"/>
                  </a:cubicBezTo>
                  <a:cubicBezTo>
                    <a:pt x="454" y="284"/>
                    <a:pt x="461" y="276"/>
                    <a:pt x="461" y="266"/>
                  </a:cubicBezTo>
                  <a:cubicBezTo>
                    <a:pt x="461" y="198"/>
                    <a:pt x="461" y="198"/>
                    <a:pt x="461" y="198"/>
                  </a:cubicBezTo>
                  <a:cubicBezTo>
                    <a:pt x="461" y="186"/>
                    <a:pt x="456" y="174"/>
                    <a:pt x="449" y="165"/>
                  </a:cubicBezTo>
                  <a:close/>
                  <a:moveTo>
                    <a:pt x="79" y="65"/>
                  </a:moveTo>
                  <a:cubicBezTo>
                    <a:pt x="86" y="65"/>
                    <a:pt x="92" y="67"/>
                    <a:pt x="98" y="70"/>
                  </a:cubicBezTo>
                  <a:cubicBezTo>
                    <a:pt x="108" y="74"/>
                    <a:pt x="116" y="82"/>
                    <a:pt x="120" y="92"/>
                  </a:cubicBezTo>
                  <a:cubicBezTo>
                    <a:pt x="123" y="97"/>
                    <a:pt x="125" y="104"/>
                    <a:pt x="125" y="111"/>
                  </a:cubicBezTo>
                  <a:cubicBezTo>
                    <a:pt x="125" y="125"/>
                    <a:pt x="118" y="137"/>
                    <a:pt x="109" y="146"/>
                  </a:cubicBezTo>
                  <a:cubicBezTo>
                    <a:pt x="108" y="146"/>
                    <a:pt x="107" y="147"/>
                    <a:pt x="106" y="147"/>
                  </a:cubicBezTo>
                  <a:cubicBezTo>
                    <a:pt x="106" y="148"/>
                    <a:pt x="106" y="148"/>
                    <a:pt x="105" y="148"/>
                  </a:cubicBezTo>
                  <a:cubicBezTo>
                    <a:pt x="105" y="149"/>
                    <a:pt x="104" y="149"/>
                    <a:pt x="103" y="150"/>
                  </a:cubicBezTo>
                  <a:cubicBezTo>
                    <a:pt x="103" y="150"/>
                    <a:pt x="102" y="150"/>
                    <a:pt x="102" y="151"/>
                  </a:cubicBezTo>
                  <a:cubicBezTo>
                    <a:pt x="101" y="151"/>
                    <a:pt x="100" y="151"/>
                    <a:pt x="100" y="152"/>
                  </a:cubicBezTo>
                  <a:cubicBezTo>
                    <a:pt x="99" y="152"/>
                    <a:pt x="98" y="152"/>
                    <a:pt x="98" y="153"/>
                  </a:cubicBezTo>
                  <a:cubicBezTo>
                    <a:pt x="97" y="153"/>
                    <a:pt x="97" y="153"/>
                    <a:pt x="96" y="153"/>
                  </a:cubicBezTo>
                  <a:cubicBezTo>
                    <a:pt x="95" y="154"/>
                    <a:pt x="94" y="154"/>
                    <a:pt x="94" y="154"/>
                  </a:cubicBezTo>
                  <a:cubicBezTo>
                    <a:pt x="93" y="154"/>
                    <a:pt x="92" y="155"/>
                    <a:pt x="92" y="155"/>
                  </a:cubicBezTo>
                  <a:cubicBezTo>
                    <a:pt x="91" y="155"/>
                    <a:pt x="90" y="155"/>
                    <a:pt x="89" y="156"/>
                  </a:cubicBezTo>
                  <a:cubicBezTo>
                    <a:pt x="89" y="156"/>
                    <a:pt x="88" y="156"/>
                    <a:pt x="88" y="156"/>
                  </a:cubicBezTo>
                  <a:cubicBezTo>
                    <a:pt x="87" y="156"/>
                    <a:pt x="86" y="156"/>
                    <a:pt x="84" y="156"/>
                  </a:cubicBezTo>
                  <a:cubicBezTo>
                    <a:pt x="84" y="156"/>
                    <a:pt x="84" y="156"/>
                    <a:pt x="83" y="156"/>
                  </a:cubicBezTo>
                  <a:cubicBezTo>
                    <a:pt x="82" y="157"/>
                    <a:pt x="80" y="157"/>
                    <a:pt x="79" y="157"/>
                  </a:cubicBezTo>
                  <a:cubicBezTo>
                    <a:pt x="77" y="157"/>
                    <a:pt x="76" y="157"/>
                    <a:pt x="74" y="156"/>
                  </a:cubicBezTo>
                  <a:cubicBezTo>
                    <a:pt x="74" y="156"/>
                    <a:pt x="74" y="156"/>
                    <a:pt x="73" y="156"/>
                  </a:cubicBezTo>
                  <a:cubicBezTo>
                    <a:pt x="72" y="156"/>
                    <a:pt x="71" y="156"/>
                    <a:pt x="70" y="156"/>
                  </a:cubicBezTo>
                  <a:cubicBezTo>
                    <a:pt x="69" y="156"/>
                    <a:pt x="69" y="156"/>
                    <a:pt x="69" y="156"/>
                  </a:cubicBezTo>
                  <a:cubicBezTo>
                    <a:pt x="68" y="155"/>
                    <a:pt x="67" y="155"/>
                    <a:pt x="66" y="155"/>
                  </a:cubicBezTo>
                  <a:cubicBezTo>
                    <a:pt x="65" y="155"/>
                    <a:pt x="65" y="154"/>
                    <a:pt x="64" y="154"/>
                  </a:cubicBezTo>
                  <a:cubicBezTo>
                    <a:pt x="63" y="154"/>
                    <a:pt x="63" y="154"/>
                    <a:pt x="62" y="153"/>
                  </a:cubicBezTo>
                  <a:cubicBezTo>
                    <a:pt x="61" y="153"/>
                    <a:pt x="61" y="153"/>
                    <a:pt x="60" y="153"/>
                  </a:cubicBezTo>
                  <a:cubicBezTo>
                    <a:pt x="59" y="152"/>
                    <a:pt x="59" y="152"/>
                    <a:pt x="58" y="152"/>
                  </a:cubicBezTo>
                  <a:cubicBezTo>
                    <a:pt x="57" y="151"/>
                    <a:pt x="57" y="151"/>
                    <a:pt x="56" y="151"/>
                  </a:cubicBezTo>
                  <a:cubicBezTo>
                    <a:pt x="56" y="150"/>
                    <a:pt x="55" y="150"/>
                    <a:pt x="55" y="150"/>
                  </a:cubicBezTo>
                  <a:cubicBezTo>
                    <a:pt x="54" y="149"/>
                    <a:pt x="53" y="149"/>
                    <a:pt x="52" y="148"/>
                  </a:cubicBezTo>
                  <a:cubicBezTo>
                    <a:pt x="52" y="148"/>
                    <a:pt x="52" y="148"/>
                    <a:pt x="51" y="147"/>
                  </a:cubicBezTo>
                  <a:cubicBezTo>
                    <a:pt x="51" y="147"/>
                    <a:pt x="50" y="146"/>
                    <a:pt x="49" y="146"/>
                  </a:cubicBezTo>
                  <a:cubicBezTo>
                    <a:pt x="39" y="137"/>
                    <a:pt x="33" y="125"/>
                    <a:pt x="33" y="111"/>
                  </a:cubicBezTo>
                  <a:cubicBezTo>
                    <a:pt x="33" y="86"/>
                    <a:pt x="54" y="65"/>
                    <a:pt x="79" y="65"/>
                  </a:cubicBezTo>
                  <a:close/>
                  <a:moveTo>
                    <a:pt x="129" y="189"/>
                  </a:moveTo>
                  <a:cubicBezTo>
                    <a:pt x="128" y="190"/>
                    <a:pt x="128" y="191"/>
                    <a:pt x="128" y="192"/>
                  </a:cubicBezTo>
                  <a:cubicBezTo>
                    <a:pt x="128" y="194"/>
                    <a:pt x="128" y="195"/>
                    <a:pt x="128" y="196"/>
                  </a:cubicBezTo>
                  <a:cubicBezTo>
                    <a:pt x="128" y="196"/>
                    <a:pt x="128" y="196"/>
                    <a:pt x="128" y="196"/>
                  </a:cubicBezTo>
                  <a:cubicBezTo>
                    <a:pt x="128" y="268"/>
                    <a:pt x="128" y="268"/>
                    <a:pt x="128" y="268"/>
                  </a:cubicBezTo>
                  <a:cubicBezTo>
                    <a:pt x="43" y="268"/>
                    <a:pt x="43" y="268"/>
                    <a:pt x="43" y="268"/>
                  </a:cubicBezTo>
                  <a:cubicBezTo>
                    <a:pt x="43" y="206"/>
                    <a:pt x="43" y="206"/>
                    <a:pt x="43" y="206"/>
                  </a:cubicBezTo>
                  <a:cubicBezTo>
                    <a:pt x="43" y="202"/>
                    <a:pt x="39" y="198"/>
                    <a:pt x="35" y="198"/>
                  </a:cubicBezTo>
                  <a:cubicBezTo>
                    <a:pt x="31" y="198"/>
                    <a:pt x="27" y="202"/>
                    <a:pt x="27" y="206"/>
                  </a:cubicBezTo>
                  <a:cubicBezTo>
                    <a:pt x="27" y="268"/>
                    <a:pt x="27" y="268"/>
                    <a:pt x="27" y="268"/>
                  </a:cubicBezTo>
                  <a:cubicBezTo>
                    <a:pt x="17" y="268"/>
                    <a:pt x="17" y="268"/>
                    <a:pt x="17" y="268"/>
                  </a:cubicBezTo>
                  <a:cubicBezTo>
                    <a:pt x="17" y="268"/>
                    <a:pt x="17" y="268"/>
                    <a:pt x="17" y="268"/>
                  </a:cubicBezTo>
                  <a:cubicBezTo>
                    <a:pt x="16" y="268"/>
                    <a:pt x="16" y="267"/>
                    <a:pt x="16" y="266"/>
                  </a:cubicBezTo>
                  <a:cubicBezTo>
                    <a:pt x="16" y="198"/>
                    <a:pt x="16" y="198"/>
                    <a:pt x="16" y="198"/>
                  </a:cubicBezTo>
                  <a:cubicBezTo>
                    <a:pt x="16" y="191"/>
                    <a:pt x="19" y="182"/>
                    <a:pt x="25" y="174"/>
                  </a:cubicBezTo>
                  <a:cubicBezTo>
                    <a:pt x="30" y="168"/>
                    <a:pt x="36" y="163"/>
                    <a:pt x="42" y="160"/>
                  </a:cubicBezTo>
                  <a:cubicBezTo>
                    <a:pt x="42" y="161"/>
                    <a:pt x="42" y="161"/>
                    <a:pt x="43" y="161"/>
                  </a:cubicBezTo>
                  <a:cubicBezTo>
                    <a:pt x="44" y="162"/>
                    <a:pt x="45" y="162"/>
                    <a:pt x="46" y="163"/>
                  </a:cubicBezTo>
                  <a:cubicBezTo>
                    <a:pt x="46" y="163"/>
                    <a:pt x="47" y="164"/>
                    <a:pt x="47" y="164"/>
                  </a:cubicBezTo>
                  <a:cubicBezTo>
                    <a:pt x="48" y="164"/>
                    <a:pt x="49" y="165"/>
                    <a:pt x="50" y="166"/>
                  </a:cubicBezTo>
                  <a:cubicBezTo>
                    <a:pt x="50" y="166"/>
                    <a:pt x="51" y="166"/>
                    <a:pt x="51" y="166"/>
                  </a:cubicBezTo>
                  <a:cubicBezTo>
                    <a:pt x="53" y="167"/>
                    <a:pt x="55" y="168"/>
                    <a:pt x="57" y="169"/>
                  </a:cubicBezTo>
                  <a:cubicBezTo>
                    <a:pt x="58" y="169"/>
                    <a:pt x="59" y="169"/>
                    <a:pt x="60" y="170"/>
                  </a:cubicBezTo>
                  <a:cubicBezTo>
                    <a:pt x="60" y="170"/>
                    <a:pt x="61" y="170"/>
                    <a:pt x="62" y="170"/>
                  </a:cubicBezTo>
                  <a:cubicBezTo>
                    <a:pt x="63" y="171"/>
                    <a:pt x="64" y="171"/>
                    <a:pt x="65" y="171"/>
                  </a:cubicBezTo>
                  <a:cubicBezTo>
                    <a:pt x="66" y="171"/>
                    <a:pt x="67" y="171"/>
                    <a:pt x="67" y="172"/>
                  </a:cubicBezTo>
                  <a:cubicBezTo>
                    <a:pt x="69" y="172"/>
                    <a:pt x="70" y="172"/>
                    <a:pt x="71" y="172"/>
                  </a:cubicBezTo>
                  <a:cubicBezTo>
                    <a:pt x="72" y="172"/>
                    <a:pt x="72" y="172"/>
                    <a:pt x="73" y="172"/>
                  </a:cubicBezTo>
                  <a:cubicBezTo>
                    <a:pt x="75" y="173"/>
                    <a:pt x="77" y="173"/>
                    <a:pt x="79" y="173"/>
                  </a:cubicBezTo>
                  <a:cubicBezTo>
                    <a:pt x="81" y="173"/>
                    <a:pt x="83" y="173"/>
                    <a:pt x="85" y="172"/>
                  </a:cubicBezTo>
                  <a:cubicBezTo>
                    <a:pt x="85" y="172"/>
                    <a:pt x="86" y="172"/>
                    <a:pt x="86" y="172"/>
                  </a:cubicBezTo>
                  <a:cubicBezTo>
                    <a:pt x="88" y="172"/>
                    <a:pt x="89" y="172"/>
                    <a:pt x="90" y="172"/>
                  </a:cubicBezTo>
                  <a:cubicBezTo>
                    <a:pt x="91" y="171"/>
                    <a:pt x="92" y="171"/>
                    <a:pt x="92" y="171"/>
                  </a:cubicBezTo>
                  <a:cubicBezTo>
                    <a:pt x="94" y="171"/>
                    <a:pt x="95" y="171"/>
                    <a:pt x="96" y="170"/>
                  </a:cubicBezTo>
                  <a:cubicBezTo>
                    <a:pt x="96" y="170"/>
                    <a:pt x="97" y="170"/>
                    <a:pt x="98" y="170"/>
                  </a:cubicBezTo>
                  <a:cubicBezTo>
                    <a:pt x="99" y="169"/>
                    <a:pt x="100" y="169"/>
                    <a:pt x="101" y="169"/>
                  </a:cubicBezTo>
                  <a:cubicBezTo>
                    <a:pt x="103" y="168"/>
                    <a:pt x="105" y="167"/>
                    <a:pt x="107" y="166"/>
                  </a:cubicBezTo>
                  <a:cubicBezTo>
                    <a:pt x="107" y="166"/>
                    <a:pt x="108" y="166"/>
                    <a:pt x="108" y="166"/>
                  </a:cubicBezTo>
                  <a:cubicBezTo>
                    <a:pt x="109" y="165"/>
                    <a:pt x="110" y="164"/>
                    <a:pt x="111" y="164"/>
                  </a:cubicBezTo>
                  <a:cubicBezTo>
                    <a:pt x="111" y="164"/>
                    <a:pt x="112" y="163"/>
                    <a:pt x="112" y="163"/>
                  </a:cubicBezTo>
                  <a:cubicBezTo>
                    <a:pt x="113" y="162"/>
                    <a:pt x="114" y="162"/>
                    <a:pt x="115" y="161"/>
                  </a:cubicBezTo>
                  <a:cubicBezTo>
                    <a:pt x="115" y="161"/>
                    <a:pt x="116" y="161"/>
                    <a:pt x="116" y="160"/>
                  </a:cubicBezTo>
                  <a:cubicBezTo>
                    <a:pt x="122" y="163"/>
                    <a:pt x="128" y="168"/>
                    <a:pt x="133" y="174"/>
                  </a:cubicBezTo>
                  <a:cubicBezTo>
                    <a:pt x="131" y="179"/>
                    <a:pt x="129" y="184"/>
                    <a:pt x="129" y="189"/>
                  </a:cubicBezTo>
                  <a:close/>
                  <a:moveTo>
                    <a:pt x="318" y="288"/>
                  </a:moveTo>
                  <a:cubicBezTo>
                    <a:pt x="318" y="292"/>
                    <a:pt x="316" y="294"/>
                    <a:pt x="314" y="294"/>
                  </a:cubicBezTo>
                  <a:cubicBezTo>
                    <a:pt x="298" y="294"/>
                    <a:pt x="298" y="294"/>
                    <a:pt x="298" y="294"/>
                  </a:cubicBezTo>
                  <a:cubicBezTo>
                    <a:pt x="298" y="196"/>
                    <a:pt x="298" y="196"/>
                    <a:pt x="298" y="196"/>
                  </a:cubicBezTo>
                  <a:cubicBezTo>
                    <a:pt x="298" y="191"/>
                    <a:pt x="294" y="188"/>
                    <a:pt x="290" y="188"/>
                  </a:cubicBezTo>
                  <a:cubicBezTo>
                    <a:pt x="285" y="188"/>
                    <a:pt x="282" y="191"/>
                    <a:pt x="282" y="196"/>
                  </a:cubicBezTo>
                  <a:cubicBezTo>
                    <a:pt x="282" y="294"/>
                    <a:pt x="282" y="294"/>
                    <a:pt x="282" y="294"/>
                  </a:cubicBezTo>
                  <a:cubicBezTo>
                    <a:pt x="180" y="294"/>
                    <a:pt x="180" y="294"/>
                    <a:pt x="180" y="294"/>
                  </a:cubicBezTo>
                  <a:cubicBezTo>
                    <a:pt x="180" y="196"/>
                    <a:pt x="180" y="196"/>
                    <a:pt x="180" y="196"/>
                  </a:cubicBezTo>
                  <a:cubicBezTo>
                    <a:pt x="180" y="191"/>
                    <a:pt x="177" y="188"/>
                    <a:pt x="172" y="188"/>
                  </a:cubicBezTo>
                  <a:cubicBezTo>
                    <a:pt x="168" y="188"/>
                    <a:pt x="164" y="191"/>
                    <a:pt x="164" y="196"/>
                  </a:cubicBezTo>
                  <a:cubicBezTo>
                    <a:pt x="164" y="294"/>
                    <a:pt x="164" y="294"/>
                    <a:pt x="164" y="294"/>
                  </a:cubicBezTo>
                  <a:cubicBezTo>
                    <a:pt x="148" y="294"/>
                    <a:pt x="148" y="294"/>
                    <a:pt x="148" y="294"/>
                  </a:cubicBezTo>
                  <a:cubicBezTo>
                    <a:pt x="147" y="294"/>
                    <a:pt x="144" y="292"/>
                    <a:pt x="144" y="288"/>
                  </a:cubicBezTo>
                  <a:cubicBezTo>
                    <a:pt x="144" y="276"/>
                    <a:pt x="144" y="276"/>
                    <a:pt x="144" y="276"/>
                  </a:cubicBezTo>
                  <a:cubicBezTo>
                    <a:pt x="144" y="276"/>
                    <a:pt x="144" y="276"/>
                    <a:pt x="144" y="276"/>
                  </a:cubicBezTo>
                  <a:cubicBezTo>
                    <a:pt x="144" y="196"/>
                    <a:pt x="144" y="196"/>
                    <a:pt x="144" y="196"/>
                  </a:cubicBezTo>
                  <a:cubicBezTo>
                    <a:pt x="144" y="196"/>
                    <a:pt x="144" y="196"/>
                    <a:pt x="144" y="196"/>
                  </a:cubicBezTo>
                  <a:cubicBezTo>
                    <a:pt x="144" y="195"/>
                    <a:pt x="144" y="193"/>
                    <a:pt x="144" y="192"/>
                  </a:cubicBezTo>
                  <a:cubicBezTo>
                    <a:pt x="144" y="192"/>
                    <a:pt x="144" y="191"/>
                    <a:pt x="145" y="191"/>
                  </a:cubicBezTo>
                  <a:cubicBezTo>
                    <a:pt x="145" y="190"/>
                    <a:pt x="145" y="188"/>
                    <a:pt x="145" y="187"/>
                  </a:cubicBezTo>
                  <a:cubicBezTo>
                    <a:pt x="145" y="187"/>
                    <a:pt x="145" y="187"/>
                    <a:pt x="146" y="186"/>
                  </a:cubicBezTo>
                  <a:cubicBezTo>
                    <a:pt x="146" y="185"/>
                    <a:pt x="146" y="184"/>
                    <a:pt x="147" y="182"/>
                  </a:cubicBezTo>
                  <a:cubicBezTo>
                    <a:pt x="147" y="182"/>
                    <a:pt x="147" y="182"/>
                    <a:pt x="147" y="181"/>
                  </a:cubicBezTo>
                  <a:cubicBezTo>
                    <a:pt x="148" y="180"/>
                    <a:pt x="148" y="178"/>
                    <a:pt x="149" y="177"/>
                  </a:cubicBezTo>
                  <a:cubicBezTo>
                    <a:pt x="149" y="177"/>
                    <a:pt x="149" y="177"/>
                    <a:pt x="149" y="177"/>
                  </a:cubicBezTo>
                  <a:cubicBezTo>
                    <a:pt x="151" y="172"/>
                    <a:pt x="154" y="167"/>
                    <a:pt x="157" y="163"/>
                  </a:cubicBezTo>
                  <a:cubicBezTo>
                    <a:pt x="164" y="154"/>
                    <a:pt x="173" y="147"/>
                    <a:pt x="182" y="144"/>
                  </a:cubicBezTo>
                  <a:cubicBezTo>
                    <a:pt x="195" y="154"/>
                    <a:pt x="212" y="160"/>
                    <a:pt x="231" y="160"/>
                  </a:cubicBezTo>
                  <a:cubicBezTo>
                    <a:pt x="250" y="160"/>
                    <a:pt x="267" y="154"/>
                    <a:pt x="280" y="143"/>
                  </a:cubicBezTo>
                  <a:cubicBezTo>
                    <a:pt x="289" y="147"/>
                    <a:pt x="298" y="154"/>
                    <a:pt x="305" y="163"/>
                  </a:cubicBezTo>
                  <a:cubicBezTo>
                    <a:pt x="308" y="167"/>
                    <a:pt x="311" y="172"/>
                    <a:pt x="313" y="176"/>
                  </a:cubicBezTo>
                  <a:cubicBezTo>
                    <a:pt x="314" y="178"/>
                    <a:pt x="314" y="179"/>
                    <a:pt x="315" y="181"/>
                  </a:cubicBezTo>
                  <a:cubicBezTo>
                    <a:pt x="315" y="181"/>
                    <a:pt x="315" y="182"/>
                    <a:pt x="316" y="182"/>
                  </a:cubicBezTo>
                  <a:cubicBezTo>
                    <a:pt x="316" y="183"/>
                    <a:pt x="316" y="184"/>
                    <a:pt x="317" y="186"/>
                  </a:cubicBezTo>
                  <a:cubicBezTo>
                    <a:pt x="317" y="186"/>
                    <a:pt x="317" y="187"/>
                    <a:pt x="317" y="187"/>
                  </a:cubicBezTo>
                  <a:cubicBezTo>
                    <a:pt x="317" y="188"/>
                    <a:pt x="318" y="190"/>
                    <a:pt x="318" y="191"/>
                  </a:cubicBezTo>
                  <a:cubicBezTo>
                    <a:pt x="318" y="191"/>
                    <a:pt x="318" y="191"/>
                    <a:pt x="318" y="192"/>
                  </a:cubicBezTo>
                  <a:cubicBezTo>
                    <a:pt x="318" y="193"/>
                    <a:pt x="318" y="195"/>
                    <a:pt x="318" y="196"/>
                  </a:cubicBezTo>
                  <a:cubicBezTo>
                    <a:pt x="318" y="276"/>
                    <a:pt x="318" y="276"/>
                    <a:pt x="318" y="276"/>
                  </a:cubicBezTo>
                  <a:cubicBezTo>
                    <a:pt x="318" y="276"/>
                    <a:pt x="318" y="276"/>
                    <a:pt x="318" y="276"/>
                  </a:cubicBezTo>
                  <a:lnTo>
                    <a:pt x="318" y="288"/>
                  </a:lnTo>
                  <a:close/>
                  <a:moveTo>
                    <a:pt x="382" y="65"/>
                  </a:moveTo>
                  <a:cubicBezTo>
                    <a:pt x="389" y="65"/>
                    <a:pt x="396" y="67"/>
                    <a:pt x="402" y="70"/>
                  </a:cubicBezTo>
                  <a:cubicBezTo>
                    <a:pt x="412" y="74"/>
                    <a:pt x="419" y="82"/>
                    <a:pt x="424" y="92"/>
                  </a:cubicBezTo>
                  <a:cubicBezTo>
                    <a:pt x="427" y="97"/>
                    <a:pt x="428" y="104"/>
                    <a:pt x="428" y="111"/>
                  </a:cubicBezTo>
                  <a:cubicBezTo>
                    <a:pt x="428" y="125"/>
                    <a:pt x="422" y="137"/>
                    <a:pt x="412" y="146"/>
                  </a:cubicBezTo>
                  <a:cubicBezTo>
                    <a:pt x="411" y="146"/>
                    <a:pt x="411" y="147"/>
                    <a:pt x="410" y="147"/>
                  </a:cubicBezTo>
                  <a:cubicBezTo>
                    <a:pt x="410" y="148"/>
                    <a:pt x="409" y="148"/>
                    <a:pt x="409" y="148"/>
                  </a:cubicBezTo>
                  <a:cubicBezTo>
                    <a:pt x="408" y="149"/>
                    <a:pt x="407" y="149"/>
                    <a:pt x="407" y="150"/>
                  </a:cubicBezTo>
                  <a:cubicBezTo>
                    <a:pt x="406" y="150"/>
                    <a:pt x="406" y="150"/>
                    <a:pt x="405" y="151"/>
                  </a:cubicBezTo>
                  <a:cubicBezTo>
                    <a:pt x="405" y="151"/>
                    <a:pt x="404" y="151"/>
                    <a:pt x="403" y="152"/>
                  </a:cubicBezTo>
                  <a:cubicBezTo>
                    <a:pt x="403" y="152"/>
                    <a:pt x="402" y="152"/>
                    <a:pt x="401" y="153"/>
                  </a:cubicBezTo>
                  <a:cubicBezTo>
                    <a:pt x="401" y="153"/>
                    <a:pt x="400" y="153"/>
                    <a:pt x="399" y="153"/>
                  </a:cubicBezTo>
                  <a:cubicBezTo>
                    <a:pt x="399" y="154"/>
                    <a:pt x="398" y="154"/>
                    <a:pt x="397" y="154"/>
                  </a:cubicBezTo>
                  <a:cubicBezTo>
                    <a:pt x="397" y="154"/>
                    <a:pt x="396" y="155"/>
                    <a:pt x="396" y="155"/>
                  </a:cubicBezTo>
                  <a:cubicBezTo>
                    <a:pt x="395" y="155"/>
                    <a:pt x="394" y="155"/>
                    <a:pt x="393" y="156"/>
                  </a:cubicBezTo>
                  <a:cubicBezTo>
                    <a:pt x="392" y="156"/>
                    <a:pt x="392" y="156"/>
                    <a:pt x="391" y="156"/>
                  </a:cubicBezTo>
                  <a:cubicBezTo>
                    <a:pt x="390" y="156"/>
                    <a:pt x="389" y="156"/>
                    <a:pt x="388" y="156"/>
                  </a:cubicBezTo>
                  <a:cubicBezTo>
                    <a:pt x="388" y="156"/>
                    <a:pt x="387" y="156"/>
                    <a:pt x="387" y="156"/>
                  </a:cubicBezTo>
                  <a:cubicBezTo>
                    <a:pt x="385" y="157"/>
                    <a:pt x="384" y="157"/>
                    <a:pt x="382" y="157"/>
                  </a:cubicBezTo>
                  <a:cubicBezTo>
                    <a:pt x="382" y="157"/>
                    <a:pt x="382" y="157"/>
                    <a:pt x="382" y="157"/>
                  </a:cubicBezTo>
                  <a:cubicBezTo>
                    <a:pt x="381" y="157"/>
                    <a:pt x="379" y="157"/>
                    <a:pt x="378" y="156"/>
                  </a:cubicBezTo>
                  <a:cubicBezTo>
                    <a:pt x="378" y="156"/>
                    <a:pt x="377" y="156"/>
                    <a:pt x="377" y="156"/>
                  </a:cubicBezTo>
                  <a:cubicBezTo>
                    <a:pt x="376" y="156"/>
                    <a:pt x="375" y="156"/>
                    <a:pt x="374" y="156"/>
                  </a:cubicBezTo>
                  <a:cubicBezTo>
                    <a:pt x="373" y="156"/>
                    <a:pt x="373" y="156"/>
                    <a:pt x="372" y="155"/>
                  </a:cubicBezTo>
                  <a:cubicBezTo>
                    <a:pt x="371" y="155"/>
                    <a:pt x="370" y="155"/>
                    <a:pt x="369" y="155"/>
                  </a:cubicBezTo>
                  <a:cubicBezTo>
                    <a:pt x="369" y="155"/>
                    <a:pt x="368" y="154"/>
                    <a:pt x="368" y="154"/>
                  </a:cubicBezTo>
                  <a:cubicBezTo>
                    <a:pt x="367" y="154"/>
                    <a:pt x="366" y="154"/>
                    <a:pt x="365" y="153"/>
                  </a:cubicBezTo>
                  <a:cubicBezTo>
                    <a:pt x="365" y="153"/>
                    <a:pt x="364" y="153"/>
                    <a:pt x="363" y="153"/>
                  </a:cubicBezTo>
                  <a:cubicBezTo>
                    <a:pt x="363" y="152"/>
                    <a:pt x="362" y="152"/>
                    <a:pt x="362" y="152"/>
                  </a:cubicBezTo>
                  <a:cubicBezTo>
                    <a:pt x="361" y="151"/>
                    <a:pt x="360" y="151"/>
                    <a:pt x="360" y="151"/>
                  </a:cubicBezTo>
                  <a:cubicBezTo>
                    <a:pt x="359" y="150"/>
                    <a:pt x="359" y="150"/>
                    <a:pt x="358" y="150"/>
                  </a:cubicBezTo>
                  <a:cubicBezTo>
                    <a:pt x="357" y="149"/>
                    <a:pt x="357" y="149"/>
                    <a:pt x="356" y="148"/>
                  </a:cubicBezTo>
                  <a:cubicBezTo>
                    <a:pt x="356" y="148"/>
                    <a:pt x="355" y="148"/>
                    <a:pt x="355" y="148"/>
                  </a:cubicBezTo>
                  <a:cubicBezTo>
                    <a:pt x="354" y="147"/>
                    <a:pt x="353" y="146"/>
                    <a:pt x="353" y="146"/>
                  </a:cubicBezTo>
                  <a:cubicBezTo>
                    <a:pt x="343" y="137"/>
                    <a:pt x="337" y="125"/>
                    <a:pt x="337" y="111"/>
                  </a:cubicBezTo>
                  <a:cubicBezTo>
                    <a:pt x="337" y="86"/>
                    <a:pt x="357" y="65"/>
                    <a:pt x="382" y="65"/>
                  </a:cubicBezTo>
                  <a:close/>
                  <a:moveTo>
                    <a:pt x="445" y="266"/>
                  </a:moveTo>
                  <a:cubicBezTo>
                    <a:pt x="445" y="267"/>
                    <a:pt x="445" y="268"/>
                    <a:pt x="445" y="268"/>
                  </a:cubicBezTo>
                  <a:cubicBezTo>
                    <a:pt x="444" y="268"/>
                    <a:pt x="444" y="268"/>
                    <a:pt x="444" y="268"/>
                  </a:cubicBezTo>
                  <a:cubicBezTo>
                    <a:pt x="434" y="268"/>
                    <a:pt x="434" y="268"/>
                    <a:pt x="434" y="268"/>
                  </a:cubicBezTo>
                  <a:cubicBezTo>
                    <a:pt x="434" y="206"/>
                    <a:pt x="434" y="206"/>
                    <a:pt x="434" y="206"/>
                  </a:cubicBezTo>
                  <a:cubicBezTo>
                    <a:pt x="434" y="202"/>
                    <a:pt x="431" y="198"/>
                    <a:pt x="426" y="198"/>
                  </a:cubicBezTo>
                  <a:cubicBezTo>
                    <a:pt x="422" y="198"/>
                    <a:pt x="418" y="202"/>
                    <a:pt x="418" y="206"/>
                  </a:cubicBezTo>
                  <a:cubicBezTo>
                    <a:pt x="418" y="268"/>
                    <a:pt x="418" y="268"/>
                    <a:pt x="418" y="268"/>
                  </a:cubicBezTo>
                  <a:cubicBezTo>
                    <a:pt x="334" y="268"/>
                    <a:pt x="334" y="268"/>
                    <a:pt x="334" y="268"/>
                  </a:cubicBezTo>
                  <a:cubicBezTo>
                    <a:pt x="334" y="264"/>
                    <a:pt x="334" y="264"/>
                    <a:pt x="334" y="264"/>
                  </a:cubicBezTo>
                  <a:cubicBezTo>
                    <a:pt x="334" y="196"/>
                    <a:pt x="334" y="196"/>
                    <a:pt x="334" y="196"/>
                  </a:cubicBezTo>
                  <a:cubicBezTo>
                    <a:pt x="334" y="196"/>
                    <a:pt x="334" y="196"/>
                    <a:pt x="334" y="196"/>
                  </a:cubicBezTo>
                  <a:cubicBezTo>
                    <a:pt x="334" y="194"/>
                    <a:pt x="334" y="193"/>
                    <a:pt x="334" y="191"/>
                  </a:cubicBezTo>
                  <a:cubicBezTo>
                    <a:pt x="334" y="190"/>
                    <a:pt x="334" y="189"/>
                    <a:pt x="333" y="188"/>
                  </a:cubicBezTo>
                  <a:cubicBezTo>
                    <a:pt x="333" y="187"/>
                    <a:pt x="333" y="186"/>
                    <a:pt x="333" y="185"/>
                  </a:cubicBezTo>
                  <a:cubicBezTo>
                    <a:pt x="333" y="184"/>
                    <a:pt x="333" y="183"/>
                    <a:pt x="332" y="183"/>
                  </a:cubicBezTo>
                  <a:cubicBezTo>
                    <a:pt x="332" y="182"/>
                    <a:pt x="332" y="180"/>
                    <a:pt x="331" y="179"/>
                  </a:cubicBezTo>
                  <a:cubicBezTo>
                    <a:pt x="331" y="179"/>
                    <a:pt x="331" y="178"/>
                    <a:pt x="331" y="178"/>
                  </a:cubicBezTo>
                  <a:cubicBezTo>
                    <a:pt x="330" y="176"/>
                    <a:pt x="330" y="175"/>
                    <a:pt x="329" y="174"/>
                  </a:cubicBezTo>
                  <a:cubicBezTo>
                    <a:pt x="329" y="174"/>
                    <a:pt x="329" y="173"/>
                    <a:pt x="329" y="173"/>
                  </a:cubicBezTo>
                  <a:cubicBezTo>
                    <a:pt x="334" y="168"/>
                    <a:pt x="340" y="163"/>
                    <a:pt x="346" y="160"/>
                  </a:cubicBezTo>
                  <a:cubicBezTo>
                    <a:pt x="346" y="161"/>
                    <a:pt x="346" y="161"/>
                    <a:pt x="346" y="161"/>
                  </a:cubicBezTo>
                  <a:cubicBezTo>
                    <a:pt x="347" y="162"/>
                    <a:pt x="348" y="162"/>
                    <a:pt x="349" y="163"/>
                  </a:cubicBezTo>
                  <a:cubicBezTo>
                    <a:pt x="350" y="163"/>
                    <a:pt x="350" y="164"/>
                    <a:pt x="351" y="164"/>
                  </a:cubicBezTo>
                  <a:cubicBezTo>
                    <a:pt x="352" y="164"/>
                    <a:pt x="353" y="165"/>
                    <a:pt x="354" y="166"/>
                  </a:cubicBezTo>
                  <a:cubicBezTo>
                    <a:pt x="354" y="166"/>
                    <a:pt x="355" y="166"/>
                    <a:pt x="355" y="166"/>
                  </a:cubicBezTo>
                  <a:cubicBezTo>
                    <a:pt x="357" y="167"/>
                    <a:pt x="359" y="168"/>
                    <a:pt x="360" y="169"/>
                  </a:cubicBezTo>
                  <a:cubicBezTo>
                    <a:pt x="361" y="169"/>
                    <a:pt x="362" y="169"/>
                    <a:pt x="363" y="170"/>
                  </a:cubicBezTo>
                  <a:cubicBezTo>
                    <a:pt x="364" y="170"/>
                    <a:pt x="365" y="170"/>
                    <a:pt x="366" y="170"/>
                  </a:cubicBezTo>
                  <a:cubicBezTo>
                    <a:pt x="367" y="171"/>
                    <a:pt x="368" y="171"/>
                    <a:pt x="369" y="171"/>
                  </a:cubicBezTo>
                  <a:cubicBezTo>
                    <a:pt x="370" y="171"/>
                    <a:pt x="370" y="171"/>
                    <a:pt x="371" y="172"/>
                  </a:cubicBezTo>
                  <a:cubicBezTo>
                    <a:pt x="372" y="172"/>
                    <a:pt x="374" y="172"/>
                    <a:pt x="375" y="172"/>
                  </a:cubicBezTo>
                  <a:cubicBezTo>
                    <a:pt x="375" y="172"/>
                    <a:pt x="376" y="172"/>
                    <a:pt x="377" y="172"/>
                  </a:cubicBezTo>
                  <a:cubicBezTo>
                    <a:pt x="379" y="173"/>
                    <a:pt x="380" y="173"/>
                    <a:pt x="382" y="173"/>
                  </a:cubicBezTo>
                  <a:cubicBezTo>
                    <a:pt x="382" y="173"/>
                    <a:pt x="382" y="173"/>
                    <a:pt x="382" y="173"/>
                  </a:cubicBezTo>
                  <a:cubicBezTo>
                    <a:pt x="384" y="173"/>
                    <a:pt x="386" y="173"/>
                    <a:pt x="388" y="172"/>
                  </a:cubicBezTo>
                  <a:cubicBezTo>
                    <a:pt x="389" y="172"/>
                    <a:pt x="389" y="172"/>
                    <a:pt x="390" y="172"/>
                  </a:cubicBezTo>
                  <a:cubicBezTo>
                    <a:pt x="391" y="172"/>
                    <a:pt x="393" y="172"/>
                    <a:pt x="394" y="172"/>
                  </a:cubicBezTo>
                  <a:cubicBezTo>
                    <a:pt x="395" y="171"/>
                    <a:pt x="395" y="171"/>
                    <a:pt x="396" y="171"/>
                  </a:cubicBezTo>
                  <a:cubicBezTo>
                    <a:pt x="397" y="171"/>
                    <a:pt x="398" y="171"/>
                    <a:pt x="399" y="170"/>
                  </a:cubicBezTo>
                  <a:cubicBezTo>
                    <a:pt x="400" y="170"/>
                    <a:pt x="401" y="170"/>
                    <a:pt x="402" y="170"/>
                  </a:cubicBezTo>
                  <a:cubicBezTo>
                    <a:pt x="402" y="169"/>
                    <a:pt x="403" y="169"/>
                    <a:pt x="404" y="169"/>
                  </a:cubicBezTo>
                  <a:cubicBezTo>
                    <a:pt x="408" y="167"/>
                    <a:pt x="411" y="166"/>
                    <a:pt x="414" y="164"/>
                  </a:cubicBezTo>
                  <a:cubicBezTo>
                    <a:pt x="415" y="163"/>
                    <a:pt x="415" y="163"/>
                    <a:pt x="416" y="163"/>
                  </a:cubicBezTo>
                  <a:cubicBezTo>
                    <a:pt x="417" y="162"/>
                    <a:pt x="418" y="162"/>
                    <a:pt x="419" y="161"/>
                  </a:cubicBezTo>
                  <a:cubicBezTo>
                    <a:pt x="419" y="161"/>
                    <a:pt x="419" y="161"/>
                    <a:pt x="419" y="160"/>
                  </a:cubicBezTo>
                  <a:cubicBezTo>
                    <a:pt x="425" y="163"/>
                    <a:pt x="431" y="168"/>
                    <a:pt x="436" y="174"/>
                  </a:cubicBezTo>
                  <a:cubicBezTo>
                    <a:pt x="442" y="182"/>
                    <a:pt x="445" y="191"/>
                    <a:pt x="445" y="198"/>
                  </a:cubicBezTo>
                  <a:lnTo>
                    <a:pt x="445" y="266"/>
                  </a:lnTo>
                  <a:close/>
                </a:path>
              </a:pathLst>
            </a:custGeom>
            <a:solidFill>
              <a:srgbClr val="2D807E"/>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30" name="Text Box 136"/>
            <p:cNvSpPr txBox="1">
              <a:spLocks noChangeArrowheads="1"/>
            </p:cNvSpPr>
            <p:nvPr/>
          </p:nvSpPr>
          <p:spPr bwMode="auto">
            <a:xfrm>
              <a:off x="4991100" y="2425700"/>
              <a:ext cx="1873250" cy="428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100">
                  <a:solidFill>
                    <a:srgbClr val="575A5B"/>
                  </a:solidFill>
                  <a:cs typeface="Arial" panose="020B0604020202020204" pitchFamily="34" charset="0"/>
                </a:rPr>
                <a:t>Smart metering</a:t>
              </a:r>
              <a:br>
                <a:rPr lang="en-US" altLang="sv-SE" sz="1100">
                  <a:solidFill>
                    <a:srgbClr val="575A5B"/>
                  </a:solidFill>
                  <a:cs typeface="Arial" panose="020B0604020202020204" pitchFamily="34" charset="0"/>
                </a:rPr>
              </a:br>
              <a:r>
                <a:rPr lang="en-US" altLang="sv-SE" sz="1100">
                  <a:solidFill>
                    <a:srgbClr val="575A5B"/>
                  </a:solidFill>
                  <a:cs typeface="Arial" panose="020B0604020202020204" pitchFamily="34" charset="0"/>
                </a:rPr>
                <a:t>Smart grid management</a:t>
              </a:r>
            </a:p>
          </p:txBody>
        </p:sp>
        <p:sp>
          <p:nvSpPr>
            <p:cNvPr id="31" name="Line 137"/>
            <p:cNvSpPr>
              <a:spLocks noChangeShapeType="1"/>
            </p:cNvSpPr>
            <p:nvPr/>
          </p:nvSpPr>
          <p:spPr bwMode="auto">
            <a:xfrm>
              <a:off x="4983163" y="2185988"/>
              <a:ext cx="1587" cy="569912"/>
            </a:xfrm>
            <a:prstGeom prst="line">
              <a:avLst/>
            </a:prstGeom>
            <a:noFill/>
            <a:ln w="12600" cap="sq">
              <a:solidFill>
                <a:srgbClr val="2D807E"/>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2" name="Text Box 138"/>
            <p:cNvSpPr txBox="1">
              <a:spLocks noChangeArrowheads="1"/>
            </p:cNvSpPr>
            <p:nvPr/>
          </p:nvSpPr>
          <p:spPr bwMode="auto">
            <a:xfrm>
              <a:off x="4983163" y="2178050"/>
              <a:ext cx="835025" cy="261938"/>
            </a:xfrm>
            <a:prstGeom prst="rect">
              <a:avLst/>
            </a:prstGeom>
            <a:solidFill>
              <a:srgbClr val="2D807E"/>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ctr">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100">
                  <a:solidFill>
                    <a:srgbClr val="FFFFFF"/>
                  </a:solidFill>
                  <a:cs typeface="Arial" panose="020B0604020202020204" pitchFamily="34" charset="0"/>
                </a:rPr>
                <a:t>UTILITIES</a:t>
              </a:r>
            </a:p>
          </p:txBody>
        </p:sp>
        <p:sp>
          <p:nvSpPr>
            <p:cNvPr id="33" name="Text Box 139"/>
            <p:cNvSpPr txBox="1">
              <a:spLocks noChangeArrowheads="1"/>
            </p:cNvSpPr>
            <p:nvPr/>
          </p:nvSpPr>
          <p:spPr bwMode="auto">
            <a:xfrm>
              <a:off x="1293813" y="2411413"/>
              <a:ext cx="1397000" cy="428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lgn="r">
                <a:spcBef>
                  <a:spcPct val="0"/>
                </a:spcBef>
                <a:buClrTx/>
                <a:buFontTx/>
                <a:buNone/>
              </a:pPr>
              <a:r>
                <a:rPr lang="en-US" altLang="sv-SE" sz="1100">
                  <a:cs typeface="Arial" panose="020B0604020202020204" pitchFamily="34" charset="0"/>
                </a:rPr>
                <a:t>Fleet Management</a:t>
              </a:r>
              <a:br>
                <a:rPr lang="en-US" altLang="sv-SE" sz="1100">
                  <a:cs typeface="Arial" panose="020B0604020202020204" pitchFamily="34" charset="0"/>
                </a:rPr>
              </a:br>
              <a:r>
                <a:rPr lang="en-US" altLang="sv-SE" sz="1100">
                  <a:solidFill>
                    <a:srgbClr val="7E1563"/>
                  </a:solidFill>
                  <a:cs typeface="Arial" panose="020B0604020202020204" pitchFamily="34" charset="0"/>
                </a:rPr>
                <a:t>Goods tracking</a:t>
              </a:r>
            </a:p>
          </p:txBody>
        </p:sp>
        <p:sp>
          <p:nvSpPr>
            <p:cNvPr id="34" name="Line 140"/>
            <p:cNvSpPr>
              <a:spLocks noChangeShapeType="1"/>
            </p:cNvSpPr>
            <p:nvPr/>
          </p:nvSpPr>
          <p:spPr bwMode="auto">
            <a:xfrm>
              <a:off x="2733465" y="2173288"/>
              <a:ext cx="1587" cy="569912"/>
            </a:xfrm>
            <a:prstGeom prst="line">
              <a:avLst/>
            </a:prstGeom>
            <a:noFill/>
            <a:ln w="22320" cap="sq">
              <a:solidFill>
                <a:srgbClr val="A66C99"/>
              </a:solidFill>
              <a:prstDash val="sysDot"/>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5" name="Text Box 141"/>
            <p:cNvSpPr txBox="1">
              <a:spLocks noChangeArrowheads="1"/>
            </p:cNvSpPr>
            <p:nvPr/>
          </p:nvSpPr>
          <p:spPr bwMode="auto">
            <a:xfrm>
              <a:off x="787400" y="2165350"/>
              <a:ext cx="1955800" cy="261938"/>
            </a:xfrm>
            <a:prstGeom prst="rect">
              <a:avLst/>
            </a:prstGeom>
            <a:solidFill>
              <a:srgbClr val="7E1563">
                <a:alpha val="59999"/>
              </a:srgbClr>
            </a:solidFill>
            <a:ln w="9360" cap="sq">
              <a:solidFill>
                <a:srgbClr val="A66C99"/>
              </a:solidFill>
              <a:prstDash val="sysDot"/>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ctr">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100">
                  <a:solidFill>
                    <a:srgbClr val="FFFFFF"/>
                  </a:solidFill>
                  <a:cs typeface="Arial" panose="020B0604020202020204" pitchFamily="34" charset="0"/>
                </a:rPr>
                <a:t>TRANSPORT &amp; LOGISTICS</a:t>
              </a:r>
            </a:p>
          </p:txBody>
        </p:sp>
        <p:sp>
          <p:nvSpPr>
            <p:cNvPr id="36" name="Text Box 142"/>
            <p:cNvSpPr txBox="1">
              <a:spLocks noChangeArrowheads="1"/>
            </p:cNvSpPr>
            <p:nvPr/>
          </p:nvSpPr>
          <p:spPr bwMode="auto">
            <a:xfrm>
              <a:off x="5680075" y="3286125"/>
              <a:ext cx="1397000" cy="428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100">
                  <a:cs typeface="Arial" panose="020B0604020202020204" pitchFamily="34" charset="0"/>
                </a:rPr>
                <a:t>Smart parking</a:t>
              </a:r>
              <a:br>
                <a:rPr lang="en-US" altLang="sv-SE" sz="1100">
                  <a:cs typeface="Arial" panose="020B0604020202020204" pitchFamily="34" charset="0"/>
                </a:rPr>
              </a:br>
              <a:r>
                <a:rPr lang="en-US" altLang="sv-SE" sz="1100">
                  <a:solidFill>
                    <a:srgbClr val="7E1563"/>
                  </a:solidFill>
                  <a:cs typeface="Arial" panose="020B0604020202020204" pitchFamily="34" charset="0"/>
                </a:rPr>
                <a:t>Smart bicycles</a:t>
              </a:r>
            </a:p>
          </p:txBody>
        </p:sp>
        <p:sp>
          <p:nvSpPr>
            <p:cNvPr id="37" name="Line 143"/>
            <p:cNvSpPr>
              <a:spLocks noChangeShapeType="1"/>
            </p:cNvSpPr>
            <p:nvPr/>
          </p:nvSpPr>
          <p:spPr bwMode="auto">
            <a:xfrm>
              <a:off x="5672138" y="3048000"/>
              <a:ext cx="1587" cy="569913"/>
            </a:xfrm>
            <a:prstGeom prst="line">
              <a:avLst/>
            </a:prstGeom>
            <a:noFill/>
            <a:ln w="12600" cap="sq">
              <a:solidFill>
                <a:srgbClr val="2D807E"/>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8" name="Text Box 144"/>
            <p:cNvSpPr txBox="1">
              <a:spLocks noChangeArrowheads="1"/>
            </p:cNvSpPr>
            <p:nvPr/>
          </p:nvSpPr>
          <p:spPr bwMode="auto">
            <a:xfrm>
              <a:off x="5672138" y="3040063"/>
              <a:ext cx="1154112" cy="261937"/>
            </a:xfrm>
            <a:prstGeom prst="rect">
              <a:avLst/>
            </a:prstGeom>
            <a:solidFill>
              <a:srgbClr val="7E1563"/>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ctr">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100">
                  <a:solidFill>
                    <a:srgbClr val="FFFFFF"/>
                  </a:solidFill>
                  <a:cs typeface="Arial" panose="020B0604020202020204" pitchFamily="34" charset="0"/>
                </a:rPr>
                <a:t>SMART CITIES</a:t>
              </a:r>
            </a:p>
          </p:txBody>
        </p:sp>
        <p:sp>
          <p:nvSpPr>
            <p:cNvPr id="42" name="Text Box 148"/>
            <p:cNvSpPr txBox="1">
              <a:spLocks noChangeArrowheads="1"/>
            </p:cNvSpPr>
            <p:nvPr/>
          </p:nvSpPr>
          <p:spPr bwMode="auto">
            <a:xfrm>
              <a:off x="5667375" y="4460875"/>
              <a:ext cx="1397000" cy="596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100">
                  <a:cs typeface="Arial" panose="020B0604020202020204" pitchFamily="34" charset="0"/>
                </a:rPr>
                <a:t>Smoke detectors</a:t>
              </a:r>
              <a:br>
                <a:rPr lang="en-US" altLang="sv-SE" sz="1100">
                  <a:cs typeface="Arial" panose="020B0604020202020204" pitchFamily="34" charset="0"/>
                </a:rPr>
              </a:br>
              <a:r>
                <a:rPr lang="en-US" altLang="sv-SE" sz="1100">
                  <a:cs typeface="Arial" panose="020B0604020202020204" pitchFamily="34" charset="0"/>
                </a:rPr>
                <a:t>Alarm systems</a:t>
              </a:r>
              <a:br>
                <a:rPr lang="en-US" altLang="sv-SE" sz="1100">
                  <a:cs typeface="Arial" panose="020B0604020202020204" pitchFamily="34" charset="0"/>
                </a:rPr>
              </a:br>
              <a:r>
                <a:rPr lang="en-US" altLang="sv-SE" sz="1100">
                  <a:solidFill>
                    <a:srgbClr val="2C2C2D"/>
                  </a:solidFill>
                  <a:cs typeface="Arial" panose="020B0604020202020204" pitchFamily="34" charset="0"/>
                </a:rPr>
                <a:t>Home automation</a:t>
              </a:r>
            </a:p>
          </p:txBody>
        </p:sp>
        <p:sp>
          <p:nvSpPr>
            <p:cNvPr id="43" name="Line 149"/>
            <p:cNvSpPr>
              <a:spLocks noChangeShapeType="1"/>
            </p:cNvSpPr>
            <p:nvPr/>
          </p:nvSpPr>
          <p:spPr bwMode="auto">
            <a:xfrm>
              <a:off x="5659438" y="4221163"/>
              <a:ext cx="1587" cy="730250"/>
            </a:xfrm>
            <a:prstGeom prst="line">
              <a:avLst/>
            </a:prstGeom>
            <a:noFill/>
            <a:ln w="12600" cap="sq">
              <a:solidFill>
                <a:srgbClr val="2D807E"/>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4" name="Text Box 150"/>
            <p:cNvSpPr txBox="1">
              <a:spLocks noChangeArrowheads="1"/>
            </p:cNvSpPr>
            <p:nvPr/>
          </p:nvSpPr>
          <p:spPr bwMode="auto">
            <a:xfrm>
              <a:off x="5659438" y="4213225"/>
              <a:ext cx="1457325" cy="261938"/>
            </a:xfrm>
            <a:prstGeom prst="rect">
              <a:avLst/>
            </a:prstGeom>
            <a:solidFill>
              <a:srgbClr val="575A5B"/>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ctr">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100">
                  <a:solidFill>
                    <a:srgbClr val="FFFFFF"/>
                  </a:solidFill>
                  <a:cs typeface="Arial" panose="020B0604020202020204" pitchFamily="34" charset="0"/>
                </a:rPr>
                <a:t>SMART BUILDINGS</a:t>
              </a:r>
            </a:p>
          </p:txBody>
        </p:sp>
        <p:sp>
          <p:nvSpPr>
            <p:cNvPr id="48" name="Text Box 154"/>
            <p:cNvSpPr txBox="1">
              <a:spLocks noChangeArrowheads="1"/>
            </p:cNvSpPr>
            <p:nvPr/>
          </p:nvSpPr>
          <p:spPr bwMode="auto">
            <a:xfrm>
              <a:off x="4965700" y="5441950"/>
              <a:ext cx="1397000" cy="596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100">
                  <a:cs typeface="Arial" panose="020B0604020202020204" pitchFamily="34" charset="0"/>
                </a:rPr>
                <a:t>Wearables</a:t>
              </a:r>
              <a:br>
                <a:rPr lang="en-US" altLang="sv-SE" sz="1100">
                  <a:cs typeface="Arial" panose="020B0604020202020204" pitchFamily="34" charset="0"/>
                </a:rPr>
              </a:br>
              <a:r>
                <a:rPr lang="en-US" altLang="sv-SE" sz="1100">
                  <a:cs typeface="Arial" panose="020B0604020202020204" pitchFamily="34" charset="0"/>
                </a:rPr>
                <a:t>Kids/Elderly tracker</a:t>
              </a:r>
              <a:br>
                <a:rPr lang="en-US" altLang="sv-SE" sz="1100">
                  <a:cs typeface="Arial" panose="020B0604020202020204" pitchFamily="34" charset="0"/>
                </a:rPr>
              </a:br>
              <a:r>
                <a:rPr lang="en-US" altLang="sv-SE" sz="1100">
                  <a:cs typeface="Arial" panose="020B0604020202020204" pitchFamily="34" charset="0"/>
                </a:rPr>
                <a:t>Medical monitoring</a:t>
              </a:r>
            </a:p>
          </p:txBody>
        </p:sp>
        <p:sp>
          <p:nvSpPr>
            <p:cNvPr id="49" name="Line 155"/>
            <p:cNvSpPr>
              <a:spLocks noChangeShapeType="1"/>
            </p:cNvSpPr>
            <p:nvPr/>
          </p:nvSpPr>
          <p:spPr bwMode="auto">
            <a:xfrm>
              <a:off x="4957763" y="5203825"/>
              <a:ext cx="1587" cy="688975"/>
            </a:xfrm>
            <a:prstGeom prst="line">
              <a:avLst/>
            </a:prstGeom>
            <a:noFill/>
            <a:ln w="12600" cap="sq">
              <a:solidFill>
                <a:srgbClr val="2D807E"/>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0" name="Text Box 156"/>
            <p:cNvSpPr txBox="1">
              <a:spLocks noChangeArrowheads="1"/>
            </p:cNvSpPr>
            <p:nvPr/>
          </p:nvSpPr>
          <p:spPr bwMode="auto">
            <a:xfrm>
              <a:off x="4957763" y="5195888"/>
              <a:ext cx="1089025" cy="261937"/>
            </a:xfrm>
            <a:prstGeom prst="rect">
              <a:avLst/>
            </a:prstGeom>
            <a:solidFill>
              <a:srgbClr val="2D807E"/>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ctr">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100">
                  <a:solidFill>
                    <a:srgbClr val="FFFFFF"/>
                  </a:solidFill>
                  <a:cs typeface="Arial" panose="020B0604020202020204" pitchFamily="34" charset="0"/>
                </a:rPr>
                <a:t>CONSUMERS</a:t>
              </a:r>
            </a:p>
          </p:txBody>
        </p:sp>
        <p:sp>
          <p:nvSpPr>
            <p:cNvPr id="51" name="Text Box 157"/>
            <p:cNvSpPr txBox="1">
              <a:spLocks noChangeArrowheads="1"/>
            </p:cNvSpPr>
            <p:nvPr/>
          </p:nvSpPr>
          <p:spPr bwMode="auto">
            <a:xfrm>
              <a:off x="1382713" y="5480050"/>
              <a:ext cx="1395412" cy="428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lgn="r">
                <a:spcBef>
                  <a:spcPct val="0"/>
                </a:spcBef>
                <a:buClrTx/>
                <a:buFontTx/>
                <a:buNone/>
              </a:pPr>
              <a:r>
                <a:rPr lang="en-US" altLang="sv-SE" sz="1100">
                  <a:solidFill>
                    <a:srgbClr val="7E1563"/>
                  </a:solidFill>
                  <a:cs typeface="Arial" panose="020B0604020202020204" pitchFamily="34" charset="0"/>
                </a:rPr>
                <a:t>Process monitoring</a:t>
              </a:r>
              <a:br>
                <a:rPr lang="en-US" altLang="sv-SE" sz="1100">
                  <a:solidFill>
                    <a:srgbClr val="7E1563"/>
                  </a:solidFill>
                  <a:cs typeface="Arial" panose="020B0604020202020204" pitchFamily="34" charset="0"/>
                </a:rPr>
              </a:br>
              <a:r>
                <a:rPr lang="en-US" altLang="sv-SE" sz="1100">
                  <a:solidFill>
                    <a:srgbClr val="7E1563"/>
                  </a:solidFill>
                  <a:cs typeface="Arial" panose="020B0604020202020204" pitchFamily="34" charset="0"/>
                </a:rPr>
                <a:t>&amp; Control </a:t>
              </a:r>
            </a:p>
          </p:txBody>
        </p:sp>
        <p:sp>
          <p:nvSpPr>
            <p:cNvPr id="52" name="Line 158"/>
            <p:cNvSpPr>
              <a:spLocks noChangeShapeType="1"/>
            </p:cNvSpPr>
            <p:nvPr/>
          </p:nvSpPr>
          <p:spPr bwMode="auto">
            <a:xfrm flipH="1">
              <a:off x="2837341" y="5241925"/>
              <a:ext cx="9525" cy="701675"/>
            </a:xfrm>
            <a:prstGeom prst="line">
              <a:avLst/>
            </a:prstGeom>
            <a:noFill/>
            <a:ln w="12600" cap="sq">
              <a:solidFill>
                <a:srgbClr val="A66C99"/>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3" name="Text Box 159"/>
            <p:cNvSpPr txBox="1">
              <a:spLocks noChangeArrowheads="1"/>
            </p:cNvSpPr>
            <p:nvPr/>
          </p:nvSpPr>
          <p:spPr bwMode="auto">
            <a:xfrm>
              <a:off x="1839913" y="5233988"/>
              <a:ext cx="1011237" cy="261937"/>
            </a:xfrm>
            <a:prstGeom prst="rect">
              <a:avLst/>
            </a:prstGeom>
            <a:solidFill>
              <a:srgbClr val="7E1563">
                <a:alpha val="34901"/>
              </a:srgbClr>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ctr">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100">
                  <a:solidFill>
                    <a:srgbClr val="FFFFFF"/>
                  </a:solidFill>
                  <a:cs typeface="Arial" panose="020B0604020202020204" pitchFamily="34" charset="0"/>
                </a:rPr>
                <a:t>INDUSTRIAL</a:t>
              </a:r>
            </a:p>
          </p:txBody>
        </p:sp>
        <p:sp>
          <p:nvSpPr>
            <p:cNvPr id="54" name="Text Box 160"/>
            <p:cNvSpPr txBox="1">
              <a:spLocks noChangeArrowheads="1"/>
            </p:cNvSpPr>
            <p:nvPr/>
          </p:nvSpPr>
          <p:spPr bwMode="auto">
            <a:xfrm>
              <a:off x="5707063" y="3603625"/>
              <a:ext cx="1395412" cy="596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100">
                  <a:cs typeface="Arial" panose="020B0604020202020204" pitchFamily="34" charset="0"/>
                </a:rPr>
                <a:t>Waste management</a:t>
              </a:r>
              <a:br>
                <a:rPr lang="en-US" altLang="sv-SE" sz="1100">
                  <a:cs typeface="Arial" panose="020B0604020202020204" pitchFamily="34" charset="0"/>
                </a:rPr>
              </a:br>
              <a:r>
                <a:rPr lang="en-US" altLang="sv-SE" sz="1100">
                  <a:cs typeface="Arial" panose="020B0604020202020204" pitchFamily="34" charset="0"/>
                </a:rPr>
                <a:t>City lighting</a:t>
              </a:r>
            </a:p>
          </p:txBody>
        </p:sp>
        <p:grpSp>
          <p:nvGrpSpPr>
            <p:cNvPr id="55" name="Group 161"/>
            <p:cNvGrpSpPr>
              <a:grpSpLocks/>
            </p:cNvGrpSpPr>
            <p:nvPr/>
          </p:nvGrpSpPr>
          <p:grpSpPr bwMode="auto">
            <a:xfrm>
              <a:off x="4948238" y="3033713"/>
              <a:ext cx="555625" cy="422275"/>
              <a:chOff x="3117" y="1911"/>
              <a:chExt cx="350" cy="266"/>
            </a:xfrm>
          </p:grpSpPr>
          <p:sp>
            <p:nvSpPr>
              <p:cNvPr id="56" name="Freeform 162"/>
              <p:cNvSpPr>
                <a:spLocks noChangeArrowheads="1"/>
              </p:cNvSpPr>
              <p:nvPr/>
            </p:nvSpPr>
            <p:spPr bwMode="auto">
              <a:xfrm>
                <a:off x="3117" y="1911"/>
                <a:ext cx="287" cy="266"/>
              </a:xfrm>
              <a:custGeom>
                <a:avLst/>
                <a:gdLst>
                  <a:gd name="T0" fmla="*/ 90777034 w 383"/>
                  <a:gd name="T1" fmla="*/ 88017041 h 356"/>
                  <a:gd name="T2" fmla="*/ 90777034 w 383"/>
                  <a:gd name="T3" fmla="*/ 88017041 h 356"/>
                  <a:gd name="T4" fmla="*/ 90777034 w 383"/>
                  <a:gd name="T5" fmla="*/ 88017041 h 356"/>
                  <a:gd name="T6" fmla="*/ 90777034 w 383"/>
                  <a:gd name="T7" fmla="*/ 88017041 h 356"/>
                  <a:gd name="T8" fmla="*/ 90777034 w 383"/>
                  <a:gd name="T9" fmla="*/ 88017041 h 356"/>
                  <a:gd name="T10" fmla="*/ 90777034 w 383"/>
                  <a:gd name="T11" fmla="*/ 88017041 h 356"/>
                  <a:gd name="T12" fmla="*/ 90777034 w 383"/>
                  <a:gd name="T13" fmla="*/ 88017041 h 356"/>
                  <a:gd name="T14" fmla="*/ 90777034 w 383"/>
                  <a:gd name="T15" fmla="*/ 88017041 h 356"/>
                  <a:gd name="T16" fmla="*/ 90777034 w 383"/>
                  <a:gd name="T17" fmla="*/ 88017041 h 356"/>
                  <a:gd name="T18" fmla="*/ 90777034 w 383"/>
                  <a:gd name="T19" fmla="*/ 88017041 h 356"/>
                  <a:gd name="T20" fmla="*/ 90777034 w 383"/>
                  <a:gd name="T21" fmla="*/ 88017041 h 356"/>
                  <a:gd name="T22" fmla="*/ 90777034 w 383"/>
                  <a:gd name="T23" fmla="*/ 88017041 h 356"/>
                  <a:gd name="T24" fmla="*/ 90777034 w 383"/>
                  <a:gd name="T25" fmla="*/ 0 h 356"/>
                  <a:gd name="T26" fmla="*/ 90777034 w 383"/>
                  <a:gd name="T27" fmla="*/ 88017041 h 356"/>
                  <a:gd name="T28" fmla="*/ 90777034 w 383"/>
                  <a:gd name="T29" fmla="*/ 88017041 h 356"/>
                  <a:gd name="T30" fmla="*/ 90777034 w 383"/>
                  <a:gd name="T31" fmla="*/ 88017041 h 356"/>
                  <a:gd name="T32" fmla="*/ 90777034 w 383"/>
                  <a:gd name="T33" fmla="*/ 88017041 h 356"/>
                  <a:gd name="T34" fmla="*/ 90777034 w 383"/>
                  <a:gd name="T35" fmla="*/ 88017041 h 356"/>
                  <a:gd name="T36" fmla="*/ 90777034 w 383"/>
                  <a:gd name="T37" fmla="*/ 88017041 h 356"/>
                  <a:gd name="T38" fmla="*/ 90777034 w 383"/>
                  <a:gd name="T39" fmla="*/ 88017041 h 356"/>
                  <a:gd name="T40" fmla="*/ 90777034 w 383"/>
                  <a:gd name="T41" fmla="*/ 88017041 h 356"/>
                  <a:gd name="T42" fmla="*/ 90777034 w 383"/>
                  <a:gd name="T43" fmla="*/ 88017041 h 356"/>
                  <a:gd name="T44" fmla="*/ 90777034 w 383"/>
                  <a:gd name="T45" fmla="*/ 88017041 h 356"/>
                  <a:gd name="T46" fmla="*/ 90777034 w 383"/>
                  <a:gd name="T47" fmla="*/ 88017041 h 356"/>
                  <a:gd name="T48" fmla="*/ 90777034 w 383"/>
                  <a:gd name="T49" fmla="*/ 88017041 h 356"/>
                  <a:gd name="T50" fmla="*/ 90777034 w 383"/>
                  <a:gd name="T51" fmla="*/ 88017041 h 356"/>
                  <a:gd name="T52" fmla="*/ 0 w 383"/>
                  <a:gd name="T53" fmla="*/ 88017041 h 356"/>
                  <a:gd name="T54" fmla="*/ 90777034 w 383"/>
                  <a:gd name="T55" fmla="*/ 88017041 h 356"/>
                  <a:gd name="T56" fmla="*/ 90777034 w 383"/>
                  <a:gd name="T57" fmla="*/ 88017041 h 356"/>
                  <a:gd name="T58" fmla="*/ 90777034 w 383"/>
                  <a:gd name="T59" fmla="*/ 88017041 h 356"/>
                  <a:gd name="T60" fmla="*/ 90777034 w 383"/>
                  <a:gd name="T61" fmla="*/ 88017041 h 356"/>
                  <a:gd name="T62" fmla="*/ 90777034 w 383"/>
                  <a:gd name="T63" fmla="*/ 88017041 h 356"/>
                  <a:gd name="T64" fmla="*/ 90777034 w 383"/>
                  <a:gd name="T65" fmla="*/ 88017041 h 356"/>
                  <a:gd name="T66" fmla="*/ 90777034 w 383"/>
                  <a:gd name="T67" fmla="*/ 88017041 h 356"/>
                  <a:gd name="T68" fmla="*/ 90777034 w 383"/>
                  <a:gd name="T69" fmla="*/ 88017041 h 356"/>
                  <a:gd name="T70" fmla="*/ 90777034 w 383"/>
                  <a:gd name="T71" fmla="*/ 88017041 h 356"/>
                  <a:gd name="T72" fmla="*/ 90777034 w 383"/>
                  <a:gd name="T73" fmla="*/ 88017041 h 356"/>
                  <a:gd name="T74" fmla="*/ 90777034 w 383"/>
                  <a:gd name="T75" fmla="*/ 88017041 h 356"/>
                  <a:gd name="T76" fmla="*/ 90777034 w 383"/>
                  <a:gd name="T77" fmla="*/ 88017041 h 356"/>
                  <a:gd name="T78" fmla="*/ 90777034 w 383"/>
                  <a:gd name="T79" fmla="*/ 88017041 h 356"/>
                  <a:gd name="T80" fmla="*/ 90777034 w 383"/>
                  <a:gd name="T81" fmla="*/ 88017041 h 356"/>
                  <a:gd name="T82" fmla="*/ 90777034 w 383"/>
                  <a:gd name="T83" fmla="*/ 88017041 h 356"/>
                  <a:gd name="T84" fmla="*/ 90777034 w 383"/>
                  <a:gd name="T85" fmla="*/ 88017041 h 356"/>
                  <a:gd name="T86" fmla="*/ 90777034 w 383"/>
                  <a:gd name="T87" fmla="*/ 88017041 h 356"/>
                  <a:gd name="T88" fmla="*/ 90777034 w 383"/>
                  <a:gd name="T89" fmla="*/ 88017041 h 356"/>
                  <a:gd name="T90" fmla="*/ 90777034 w 383"/>
                  <a:gd name="T91" fmla="*/ 88017041 h 356"/>
                  <a:gd name="T92" fmla="*/ 90777034 w 383"/>
                  <a:gd name="T93" fmla="*/ 88017041 h 356"/>
                  <a:gd name="T94" fmla="*/ 90777034 w 383"/>
                  <a:gd name="T95" fmla="*/ 88017041 h 356"/>
                  <a:gd name="T96" fmla="*/ 90777034 w 383"/>
                  <a:gd name="T97" fmla="*/ 88017041 h 356"/>
                  <a:gd name="T98" fmla="*/ 90777034 w 383"/>
                  <a:gd name="T99" fmla="*/ 88017041 h 356"/>
                  <a:gd name="T100" fmla="*/ 90777034 w 383"/>
                  <a:gd name="T101" fmla="*/ 88017041 h 356"/>
                  <a:gd name="T102" fmla="*/ 90777034 w 383"/>
                  <a:gd name="T103" fmla="*/ 88017041 h 356"/>
                  <a:gd name="T104" fmla="*/ 90777034 w 383"/>
                  <a:gd name="T105" fmla="*/ 88017041 h 356"/>
                  <a:gd name="T106" fmla="*/ 90777034 w 383"/>
                  <a:gd name="T107" fmla="*/ 88017041 h 356"/>
                  <a:gd name="T108" fmla="*/ 90777034 w 383"/>
                  <a:gd name="T109" fmla="*/ 88017041 h 356"/>
                  <a:gd name="T110" fmla="*/ 90777034 w 383"/>
                  <a:gd name="T111" fmla="*/ 88017041 h 356"/>
                  <a:gd name="T112" fmla="*/ 90777034 w 383"/>
                  <a:gd name="T113" fmla="*/ 88017041 h 35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83" h="356">
                    <a:moveTo>
                      <a:pt x="343" y="220"/>
                    </a:moveTo>
                    <a:cubicBezTo>
                      <a:pt x="347" y="220"/>
                      <a:pt x="351" y="216"/>
                      <a:pt x="351" y="212"/>
                    </a:cubicBezTo>
                    <a:cubicBezTo>
                      <a:pt x="351" y="212"/>
                      <a:pt x="351" y="212"/>
                      <a:pt x="351" y="212"/>
                    </a:cubicBezTo>
                    <a:cubicBezTo>
                      <a:pt x="351" y="182"/>
                      <a:pt x="351" y="182"/>
                      <a:pt x="351" y="182"/>
                    </a:cubicBezTo>
                    <a:cubicBezTo>
                      <a:pt x="351" y="180"/>
                      <a:pt x="350" y="178"/>
                      <a:pt x="349" y="177"/>
                    </a:cubicBezTo>
                    <a:cubicBezTo>
                      <a:pt x="347" y="175"/>
                      <a:pt x="345" y="174"/>
                      <a:pt x="343" y="174"/>
                    </a:cubicBezTo>
                    <a:cubicBezTo>
                      <a:pt x="300" y="174"/>
                      <a:pt x="300" y="174"/>
                      <a:pt x="300" y="174"/>
                    </a:cubicBezTo>
                    <a:cubicBezTo>
                      <a:pt x="297" y="174"/>
                      <a:pt x="295" y="175"/>
                      <a:pt x="294" y="177"/>
                    </a:cubicBezTo>
                    <a:cubicBezTo>
                      <a:pt x="292" y="178"/>
                      <a:pt x="292" y="180"/>
                      <a:pt x="292" y="182"/>
                    </a:cubicBezTo>
                    <a:cubicBezTo>
                      <a:pt x="292" y="305"/>
                      <a:pt x="292" y="305"/>
                      <a:pt x="292" y="305"/>
                    </a:cubicBezTo>
                    <a:cubicBezTo>
                      <a:pt x="279" y="305"/>
                      <a:pt x="279" y="305"/>
                      <a:pt x="279" y="305"/>
                    </a:cubicBezTo>
                    <a:cubicBezTo>
                      <a:pt x="279" y="158"/>
                      <a:pt x="279" y="158"/>
                      <a:pt x="279" y="158"/>
                    </a:cubicBezTo>
                    <a:cubicBezTo>
                      <a:pt x="279" y="155"/>
                      <a:pt x="278" y="153"/>
                      <a:pt x="277" y="152"/>
                    </a:cubicBezTo>
                    <a:cubicBezTo>
                      <a:pt x="256" y="132"/>
                      <a:pt x="256" y="132"/>
                      <a:pt x="256" y="132"/>
                    </a:cubicBezTo>
                    <a:cubicBezTo>
                      <a:pt x="256" y="123"/>
                      <a:pt x="256" y="123"/>
                      <a:pt x="256" y="123"/>
                    </a:cubicBezTo>
                    <a:cubicBezTo>
                      <a:pt x="256" y="121"/>
                      <a:pt x="255" y="119"/>
                      <a:pt x="254" y="117"/>
                    </a:cubicBezTo>
                    <a:cubicBezTo>
                      <a:pt x="245" y="108"/>
                      <a:pt x="245" y="108"/>
                      <a:pt x="245" y="108"/>
                    </a:cubicBezTo>
                    <a:cubicBezTo>
                      <a:pt x="245" y="92"/>
                      <a:pt x="245" y="92"/>
                      <a:pt x="245" y="92"/>
                    </a:cubicBezTo>
                    <a:cubicBezTo>
                      <a:pt x="245" y="89"/>
                      <a:pt x="244" y="87"/>
                      <a:pt x="243" y="86"/>
                    </a:cubicBezTo>
                    <a:cubicBezTo>
                      <a:pt x="243" y="86"/>
                      <a:pt x="243" y="86"/>
                      <a:pt x="243" y="86"/>
                    </a:cubicBezTo>
                    <a:cubicBezTo>
                      <a:pt x="239" y="82"/>
                      <a:pt x="239" y="82"/>
                      <a:pt x="239" y="82"/>
                    </a:cubicBezTo>
                    <a:cubicBezTo>
                      <a:pt x="239" y="60"/>
                      <a:pt x="239" y="60"/>
                      <a:pt x="239" y="60"/>
                    </a:cubicBezTo>
                    <a:cubicBezTo>
                      <a:pt x="239" y="57"/>
                      <a:pt x="238" y="55"/>
                      <a:pt x="236" y="54"/>
                    </a:cubicBezTo>
                    <a:cubicBezTo>
                      <a:pt x="217" y="35"/>
                      <a:pt x="217" y="35"/>
                      <a:pt x="217" y="35"/>
                    </a:cubicBezTo>
                    <a:cubicBezTo>
                      <a:pt x="217" y="8"/>
                      <a:pt x="217" y="8"/>
                      <a:pt x="217" y="8"/>
                    </a:cubicBezTo>
                    <a:cubicBezTo>
                      <a:pt x="217" y="4"/>
                      <a:pt x="214" y="0"/>
                      <a:pt x="209" y="0"/>
                    </a:cubicBezTo>
                    <a:cubicBezTo>
                      <a:pt x="205" y="0"/>
                      <a:pt x="201" y="4"/>
                      <a:pt x="201" y="8"/>
                    </a:cubicBezTo>
                    <a:cubicBezTo>
                      <a:pt x="201" y="35"/>
                      <a:pt x="201" y="35"/>
                      <a:pt x="201" y="35"/>
                    </a:cubicBezTo>
                    <a:cubicBezTo>
                      <a:pt x="182" y="54"/>
                      <a:pt x="182" y="54"/>
                      <a:pt x="182" y="54"/>
                    </a:cubicBezTo>
                    <a:cubicBezTo>
                      <a:pt x="181" y="55"/>
                      <a:pt x="180" y="57"/>
                      <a:pt x="180" y="60"/>
                    </a:cubicBezTo>
                    <a:cubicBezTo>
                      <a:pt x="180" y="82"/>
                      <a:pt x="180" y="82"/>
                      <a:pt x="180" y="82"/>
                    </a:cubicBezTo>
                    <a:cubicBezTo>
                      <a:pt x="176" y="86"/>
                      <a:pt x="176" y="86"/>
                      <a:pt x="176" y="86"/>
                    </a:cubicBezTo>
                    <a:cubicBezTo>
                      <a:pt x="174" y="87"/>
                      <a:pt x="174" y="89"/>
                      <a:pt x="174" y="92"/>
                    </a:cubicBezTo>
                    <a:cubicBezTo>
                      <a:pt x="174" y="108"/>
                      <a:pt x="174" y="108"/>
                      <a:pt x="174" y="108"/>
                    </a:cubicBezTo>
                    <a:cubicBezTo>
                      <a:pt x="165" y="117"/>
                      <a:pt x="165" y="117"/>
                      <a:pt x="165" y="117"/>
                    </a:cubicBezTo>
                    <a:cubicBezTo>
                      <a:pt x="163" y="119"/>
                      <a:pt x="162" y="121"/>
                      <a:pt x="162" y="123"/>
                    </a:cubicBezTo>
                    <a:cubicBezTo>
                      <a:pt x="162" y="132"/>
                      <a:pt x="162" y="132"/>
                      <a:pt x="162" y="132"/>
                    </a:cubicBezTo>
                    <a:cubicBezTo>
                      <a:pt x="142" y="152"/>
                      <a:pt x="142" y="152"/>
                      <a:pt x="142" y="152"/>
                    </a:cubicBezTo>
                    <a:cubicBezTo>
                      <a:pt x="141" y="153"/>
                      <a:pt x="140" y="155"/>
                      <a:pt x="140" y="158"/>
                    </a:cubicBezTo>
                    <a:cubicBezTo>
                      <a:pt x="140" y="264"/>
                      <a:pt x="140" y="264"/>
                      <a:pt x="140" y="264"/>
                    </a:cubicBezTo>
                    <a:cubicBezTo>
                      <a:pt x="127" y="264"/>
                      <a:pt x="127" y="264"/>
                      <a:pt x="127" y="264"/>
                    </a:cubicBezTo>
                    <a:cubicBezTo>
                      <a:pt x="127" y="142"/>
                      <a:pt x="127" y="142"/>
                      <a:pt x="127" y="142"/>
                    </a:cubicBezTo>
                    <a:cubicBezTo>
                      <a:pt x="127" y="140"/>
                      <a:pt x="126" y="138"/>
                      <a:pt x="124" y="136"/>
                    </a:cubicBezTo>
                    <a:cubicBezTo>
                      <a:pt x="103" y="119"/>
                      <a:pt x="103" y="119"/>
                      <a:pt x="103" y="119"/>
                    </a:cubicBezTo>
                    <a:cubicBezTo>
                      <a:pt x="100" y="117"/>
                      <a:pt x="96" y="117"/>
                      <a:pt x="93" y="119"/>
                    </a:cubicBezTo>
                    <a:cubicBezTo>
                      <a:pt x="73" y="136"/>
                      <a:pt x="73" y="136"/>
                      <a:pt x="73" y="136"/>
                    </a:cubicBezTo>
                    <a:cubicBezTo>
                      <a:pt x="71" y="138"/>
                      <a:pt x="70" y="140"/>
                      <a:pt x="70" y="142"/>
                    </a:cubicBezTo>
                    <a:cubicBezTo>
                      <a:pt x="70" y="226"/>
                      <a:pt x="70" y="226"/>
                      <a:pt x="70" y="226"/>
                    </a:cubicBezTo>
                    <a:cubicBezTo>
                      <a:pt x="40" y="226"/>
                      <a:pt x="40" y="226"/>
                      <a:pt x="40" y="226"/>
                    </a:cubicBezTo>
                    <a:cubicBezTo>
                      <a:pt x="38" y="226"/>
                      <a:pt x="35" y="227"/>
                      <a:pt x="34" y="228"/>
                    </a:cubicBezTo>
                    <a:cubicBezTo>
                      <a:pt x="33" y="230"/>
                      <a:pt x="32" y="232"/>
                      <a:pt x="32" y="234"/>
                    </a:cubicBezTo>
                    <a:cubicBezTo>
                      <a:pt x="32" y="340"/>
                      <a:pt x="32" y="340"/>
                      <a:pt x="32" y="340"/>
                    </a:cubicBezTo>
                    <a:cubicBezTo>
                      <a:pt x="8" y="340"/>
                      <a:pt x="8" y="340"/>
                      <a:pt x="8" y="340"/>
                    </a:cubicBezTo>
                    <a:cubicBezTo>
                      <a:pt x="3" y="340"/>
                      <a:pt x="0" y="343"/>
                      <a:pt x="0" y="348"/>
                    </a:cubicBezTo>
                    <a:cubicBezTo>
                      <a:pt x="0" y="352"/>
                      <a:pt x="3" y="356"/>
                      <a:pt x="8" y="356"/>
                    </a:cubicBezTo>
                    <a:cubicBezTo>
                      <a:pt x="40" y="356"/>
                      <a:pt x="40" y="356"/>
                      <a:pt x="40" y="356"/>
                    </a:cubicBezTo>
                    <a:cubicBezTo>
                      <a:pt x="42" y="356"/>
                      <a:pt x="44" y="355"/>
                      <a:pt x="45" y="353"/>
                    </a:cubicBezTo>
                    <a:cubicBezTo>
                      <a:pt x="47" y="352"/>
                      <a:pt x="48" y="350"/>
                      <a:pt x="48" y="348"/>
                    </a:cubicBezTo>
                    <a:cubicBezTo>
                      <a:pt x="48" y="242"/>
                      <a:pt x="48" y="242"/>
                      <a:pt x="48" y="242"/>
                    </a:cubicBezTo>
                    <a:cubicBezTo>
                      <a:pt x="78" y="242"/>
                      <a:pt x="78" y="242"/>
                      <a:pt x="78" y="242"/>
                    </a:cubicBezTo>
                    <a:cubicBezTo>
                      <a:pt x="80" y="242"/>
                      <a:pt x="82" y="241"/>
                      <a:pt x="83" y="240"/>
                    </a:cubicBezTo>
                    <a:cubicBezTo>
                      <a:pt x="85" y="238"/>
                      <a:pt x="86" y="236"/>
                      <a:pt x="86" y="234"/>
                    </a:cubicBezTo>
                    <a:cubicBezTo>
                      <a:pt x="86" y="146"/>
                      <a:pt x="86" y="146"/>
                      <a:pt x="86" y="146"/>
                    </a:cubicBezTo>
                    <a:cubicBezTo>
                      <a:pt x="98" y="136"/>
                      <a:pt x="98" y="136"/>
                      <a:pt x="98" y="136"/>
                    </a:cubicBezTo>
                    <a:cubicBezTo>
                      <a:pt x="111" y="146"/>
                      <a:pt x="111" y="146"/>
                      <a:pt x="111" y="146"/>
                    </a:cubicBezTo>
                    <a:cubicBezTo>
                      <a:pt x="111" y="272"/>
                      <a:pt x="111" y="272"/>
                      <a:pt x="111" y="272"/>
                    </a:cubicBezTo>
                    <a:cubicBezTo>
                      <a:pt x="111" y="274"/>
                      <a:pt x="112" y="276"/>
                      <a:pt x="113" y="278"/>
                    </a:cubicBezTo>
                    <a:cubicBezTo>
                      <a:pt x="115" y="279"/>
                      <a:pt x="117" y="280"/>
                      <a:pt x="119" y="280"/>
                    </a:cubicBezTo>
                    <a:cubicBezTo>
                      <a:pt x="148" y="280"/>
                      <a:pt x="148" y="280"/>
                      <a:pt x="148" y="280"/>
                    </a:cubicBezTo>
                    <a:cubicBezTo>
                      <a:pt x="150" y="280"/>
                      <a:pt x="152" y="279"/>
                      <a:pt x="153" y="278"/>
                    </a:cubicBezTo>
                    <a:cubicBezTo>
                      <a:pt x="155" y="276"/>
                      <a:pt x="156" y="274"/>
                      <a:pt x="156" y="272"/>
                    </a:cubicBezTo>
                    <a:cubicBezTo>
                      <a:pt x="156" y="161"/>
                      <a:pt x="156" y="161"/>
                      <a:pt x="156" y="161"/>
                    </a:cubicBezTo>
                    <a:cubicBezTo>
                      <a:pt x="176" y="141"/>
                      <a:pt x="176" y="141"/>
                      <a:pt x="176" y="141"/>
                    </a:cubicBezTo>
                    <a:cubicBezTo>
                      <a:pt x="177" y="139"/>
                      <a:pt x="178" y="137"/>
                      <a:pt x="178" y="135"/>
                    </a:cubicBezTo>
                    <a:cubicBezTo>
                      <a:pt x="178" y="126"/>
                      <a:pt x="178" y="126"/>
                      <a:pt x="178" y="126"/>
                    </a:cubicBezTo>
                    <a:cubicBezTo>
                      <a:pt x="187" y="117"/>
                      <a:pt x="187" y="117"/>
                      <a:pt x="187" y="117"/>
                    </a:cubicBezTo>
                    <a:cubicBezTo>
                      <a:pt x="189" y="116"/>
                      <a:pt x="190" y="114"/>
                      <a:pt x="190" y="112"/>
                    </a:cubicBezTo>
                    <a:cubicBezTo>
                      <a:pt x="190" y="95"/>
                      <a:pt x="190" y="95"/>
                      <a:pt x="190" y="95"/>
                    </a:cubicBezTo>
                    <a:cubicBezTo>
                      <a:pt x="194" y="91"/>
                      <a:pt x="194" y="91"/>
                      <a:pt x="194" y="91"/>
                    </a:cubicBezTo>
                    <a:cubicBezTo>
                      <a:pt x="195" y="89"/>
                      <a:pt x="196" y="87"/>
                      <a:pt x="196" y="85"/>
                    </a:cubicBezTo>
                    <a:cubicBezTo>
                      <a:pt x="196" y="63"/>
                      <a:pt x="196" y="63"/>
                      <a:pt x="196" y="63"/>
                    </a:cubicBezTo>
                    <a:cubicBezTo>
                      <a:pt x="209" y="50"/>
                      <a:pt x="209" y="50"/>
                      <a:pt x="209" y="50"/>
                    </a:cubicBezTo>
                    <a:cubicBezTo>
                      <a:pt x="223" y="63"/>
                      <a:pt x="223" y="63"/>
                      <a:pt x="223" y="63"/>
                    </a:cubicBezTo>
                    <a:cubicBezTo>
                      <a:pt x="223" y="85"/>
                      <a:pt x="223" y="85"/>
                      <a:pt x="223" y="85"/>
                    </a:cubicBezTo>
                    <a:cubicBezTo>
                      <a:pt x="223" y="87"/>
                      <a:pt x="224" y="89"/>
                      <a:pt x="225" y="91"/>
                    </a:cubicBezTo>
                    <a:cubicBezTo>
                      <a:pt x="229" y="95"/>
                      <a:pt x="229" y="95"/>
                      <a:pt x="229" y="95"/>
                    </a:cubicBezTo>
                    <a:cubicBezTo>
                      <a:pt x="229" y="112"/>
                      <a:pt x="229" y="112"/>
                      <a:pt x="229" y="112"/>
                    </a:cubicBezTo>
                    <a:cubicBezTo>
                      <a:pt x="229" y="114"/>
                      <a:pt x="230" y="116"/>
                      <a:pt x="231" y="117"/>
                    </a:cubicBezTo>
                    <a:cubicBezTo>
                      <a:pt x="240" y="126"/>
                      <a:pt x="240" y="126"/>
                      <a:pt x="240" y="126"/>
                    </a:cubicBezTo>
                    <a:cubicBezTo>
                      <a:pt x="240" y="135"/>
                      <a:pt x="240" y="135"/>
                      <a:pt x="240" y="135"/>
                    </a:cubicBezTo>
                    <a:cubicBezTo>
                      <a:pt x="240" y="137"/>
                      <a:pt x="241" y="139"/>
                      <a:pt x="243" y="141"/>
                    </a:cubicBezTo>
                    <a:cubicBezTo>
                      <a:pt x="263" y="161"/>
                      <a:pt x="263" y="161"/>
                      <a:pt x="263" y="161"/>
                    </a:cubicBezTo>
                    <a:cubicBezTo>
                      <a:pt x="263" y="313"/>
                      <a:pt x="263" y="313"/>
                      <a:pt x="263" y="313"/>
                    </a:cubicBezTo>
                    <a:cubicBezTo>
                      <a:pt x="263" y="315"/>
                      <a:pt x="264" y="317"/>
                      <a:pt x="265" y="318"/>
                    </a:cubicBezTo>
                    <a:cubicBezTo>
                      <a:pt x="267" y="320"/>
                      <a:pt x="269" y="321"/>
                      <a:pt x="271" y="321"/>
                    </a:cubicBezTo>
                    <a:cubicBezTo>
                      <a:pt x="300" y="321"/>
                      <a:pt x="300" y="321"/>
                      <a:pt x="300" y="321"/>
                    </a:cubicBezTo>
                    <a:cubicBezTo>
                      <a:pt x="302" y="321"/>
                      <a:pt x="304" y="320"/>
                      <a:pt x="305" y="318"/>
                    </a:cubicBezTo>
                    <a:cubicBezTo>
                      <a:pt x="307" y="317"/>
                      <a:pt x="308" y="315"/>
                      <a:pt x="308" y="313"/>
                    </a:cubicBezTo>
                    <a:cubicBezTo>
                      <a:pt x="308" y="190"/>
                      <a:pt x="308" y="190"/>
                      <a:pt x="308" y="190"/>
                    </a:cubicBezTo>
                    <a:cubicBezTo>
                      <a:pt x="335" y="190"/>
                      <a:pt x="335" y="190"/>
                      <a:pt x="335" y="190"/>
                    </a:cubicBezTo>
                    <a:cubicBezTo>
                      <a:pt x="335" y="212"/>
                      <a:pt x="335" y="212"/>
                      <a:pt x="335" y="212"/>
                    </a:cubicBezTo>
                    <a:cubicBezTo>
                      <a:pt x="335" y="216"/>
                      <a:pt x="339" y="220"/>
                      <a:pt x="343" y="220"/>
                    </a:cubicBezTo>
                    <a:close/>
                    <a:moveTo>
                      <a:pt x="375" y="340"/>
                    </a:moveTo>
                    <a:cubicBezTo>
                      <a:pt x="375" y="340"/>
                      <a:pt x="375" y="340"/>
                      <a:pt x="375" y="340"/>
                    </a:cubicBezTo>
                    <a:cubicBezTo>
                      <a:pt x="351" y="340"/>
                      <a:pt x="351" y="340"/>
                      <a:pt x="351" y="340"/>
                    </a:cubicBezTo>
                    <a:cubicBezTo>
                      <a:pt x="351" y="243"/>
                      <a:pt x="351" y="243"/>
                      <a:pt x="351" y="243"/>
                    </a:cubicBezTo>
                    <a:cubicBezTo>
                      <a:pt x="351" y="239"/>
                      <a:pt x="347" y="235"/>
                      <a:pt x="343" y="235"/>
                    </a:cubicBezTo>
                    <a:cubicBezTo>
                      <a:pt x="339" y="235"/>
                      <a:pt x="335" y="239"/>
                      <a:pt x="335" y="243"/>
                    </a:cubicBezTo>
                    <a:cubicBezTo>
                      <a:pt x="335" y="348"/>
                      <a:pt x="335" y="348"/>
                      <a:pt x="335" y="348"/>
                    </a:cubicBezTo>
                    <a:cubicBezTo>
                      <a:pt x="335" y="350"/>
                      <a:pt x="336" y="352"/>
                      <a:pt x="337" y="353"/>
                    </a:cubicBezTo>
                    <a:cubicBezTo>
                      <a:pt x="339" y="355"/>
                      <a:pt x="341" y="356"/>
                      <a:pt x="343" y="356"/>
                    </a:cubicBezTo>
                    <a:cubicBezTo>
                      <a:pt x="375" y="356"/>
                      <a:pt x="375" y="356"/>
                      <a:pt x="375" y="356"/>
                    </a:cubicBezTo>
                    <a:cubicBezTo>
                      <a:pt x="379" y="356"/>
                      <a:pt x="383" y="352"/>
                      <a:pt x="383" y="348"/>
                    </a:cubicBezTo>
                    <a:cubicBezTo>
                      <a:pt x="383" y="343"/>
                      <a:pt x="379" y="340"/>
                      <a:pt x="375" y="340"/>
                    </a:cubicBezTo>
                    <a:close/>
                  </a:path>
                </a:pathLst>
              </a:custGeom>
              <a:solidFill>
                <a:srgbClr val="2D807E"/>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7" name="Freeform 163"/>
              <p:cNvSpPr>
                <a:spLocks noChangeArrowheads="1"/>
              </p:cNvSpPr>
              <p:nvPr/>
            </p:nvSpPr>
            <p:spPr bwMode="auto">
              <a:xfrm>
                <a:off x="3360" y="1953"/>
                <a:ext cx="107" cy="106"/>
              </a:xfrm>
              <a:custGeom>
                <a:avLst/>
                <a:gdLst>
                  <a:gd name="T0" fmla="*/ 84194542 w 144"/>
                  <a:gd name="T1" fmla="*/ 75952261 h 144"/>
                  <a:gd name="T2" fmla="*/ 84194542 w 144"/>
                  <a:gd name="T3" fmla="*/ 75952261 h 144"/>
                  <a:gd name="T4" fmla="*/ 84194542 w 144"/>
                  <a:gd name="T5" fmla="*/ 75952261 h 144"/>
                  <a:gd name="T6" fmla="*/ 84194542 w 144"/>
                  <a:gd name="T7" fmla="*/ 75952261 h 144"/>
                  <a:gd name="T8" fmla="*/ 84194542 w 144"/>
                  <a:gd name="T9" fmla="*/ 75952261 h 144"/>
                  <a:gd name="T10" fmla="*/ 84194542 w 144"/>
                  <a:gd name="T11" fmla="*/ 75952261 h 144"/>
                  <a:gd name="T12" fmla="*/ 84194542 w 144"/>
                  <a:gd name="T13" fmla="*/ 75952261 h 144"/>
                  <a:gd name="T14" fmla="*/ 84194542 w 144"/>
                  <a:gd name="T15" fmla="*/ 75952261 h 144"/>
                  <a:gd name="T16" fmla="*/ 84194542 w 144"/>
                  <a:gd name="T17" fmla="*/ 0 h 144"/>
                  <a:gd name="T18" fmla="*/ 0 w 144"/>
                  <a:gd name="T19" fmla="*/ 75952261 h 144"/>
                  <a:gd name="T20" fmla="*/ 84194542 w 144"/>
                  <a:gd name="T21" fmla="*/ 75952261 h 144"/>
                  <a:gd name="T22" fmla="*/ 84194542 w 144"/>
                  <a:gd name="T23" fmla="*/ 75952261 h 144"/>
                  <a:gd name="T24" fmla="*/ 0 w 144"/>
                  <a:gd name="T25" fmla="*/ 75952261 h 144"/>
                  <a:gd name="T26" fmla="*/ 84194542 w 144"/>
                  <a:gd name="T27" fmla="*/ 75952261 h 144"/>
                  <a:gd name="T28" fmla="*/ 84194542 w 144"/>
                  <a:gd name="T29" fmla="*/ 75952261 h 144"/>
                  <a:gd name="T30" fmla="*/ 84194542 w 144"/>
                  <a:gd name="T31" fmla="*/ 75952261 h 144"/>
                  <a:gd name="T32" fmla="*/ 84194542 w 144"/>
                  <a:gd name="T33" fmla="*/ 75952261 h 144"/>
                  <a:gd name="T34" fmla="*/ 84194542 w 144"/>
                  <a:gd name="T35" fmla="*/ 75952261 h 144"/>
                  <a:gd name="T36" fmla="*/ 84194542 w 144"/>
                  <a:gd name="T37" fmla="*/ 75952261 h 144"/>
                  <a:gd name="T38" fmla="*/ 84194542 w 144"/>
                  <a:gd name="T39" fmla="*/ 75952261 h 144"/>
                  <a:gd name="T40" fmla="*/ 84194542 w 144"/>
                  <a:gd name="T41" fmla="*/ 75952261 h 144"/>
                  <a:gd name="T42" fmla="*/ 84194542 w 144"/>
                  <a:gd name="T43" fmla="*/ 75952261 h 144"/>
                  <a:gd name="T44" fmla="*/ 84194542 w 144"/>
                  <a:gd name="T45" fmla="*/ 75952261 h 144"/>
                  <a:gd name="T46" fmla="*/ 84194542 w 144"/>
                  <a:gd name="T47" fmla="*/ 75952261 h 144"/>
                  <a:gd name="T48" fmla="*/ 84194542 w 144"/>
                  <a:gd name="T49" fmla="*/ 75952261 h 144"/>
                  <a:gd name="T50" fmla="*/ 84194542 w 144"/>
                  <a:gd name="T51" fmla="*/ 75952261 h 144"/>
                  <a:gd name="T52" fmla="*/ 0 w 144"/>
                  <a:gd name="T53" fmla="*/ 75952261 h 144"/>
                  <a:gd name="T54" fmla="*/ 84194542 w 144"/>
                  <a:gd name="T55" fmla="*/ 75952261 h 144"/>
                  <a:gd name="T56" fmla="*/ 84194542 w 144"/>
                  <a:gd name="T57" fmla="*/ 75952261 h 144"/>
                  <a:gd name="T58" fmla="*/ 84194542 w 144"/>
                  <a:gd name="T59" fmla="*/ 75952261 h 144"/>
                  <a:gd name="T60" fmla="*/ 84194542 w 144"/>
                  <a:gd name="T61" fmla="*/ 75952261 h 1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44" h="144">
                    <a:moveTo>
                      <a:pt x="8" y="16"/>
                    </a:moveTo>
                    <a:cubicBezTo>
                      <a:pt x="8" y="16"/>
                      <a:pt x="8" y="16"/>
                      <a:pt x="8" y="16"/>
                    </a:cubicBezTo>
                    <a:cubicBezTo>
                      <a:pt x="41" y="16"/>
                      <a:pt x="71" y="29"/>
                      <a:pt x="93" y="51"/>
                    </a:cubicBezTo>
                    <a:cubicBezTo>
                      <a:pt x="115" y="73"/>
                      <a:pt x="128" y="103"/>
                      <a:pt x="128" y="136"/>
                    </a:cubicBezTo>
                    <a:cubicBezTo>
                      <a:pt x="128" y="141"/>
                      <a:pt x="132" y="144"/>
                      <a:pt x="136" y="144"/>
                    </a:cubicBezTo>
                    <a:cubicBezTo>
                      <a:pt x="138" y="144"/>
                      <a:pt x="140" y="144"/>
                      <a:pt x="142" y="142"/>
                    </a:cubicBezTo>
                    <a:cubicBezTo>
                      <a:pt x="143" y="141"/>
                      <a:pt x="144" y="139"/>
                      <a:pt x="144" y="136"/>
                    </a:cubicBezTo>
                    <a:cubicBezTo>
                      <a:pt x="144" y="99"/>
                      <a:pt x="129" y="65"/>
                      <a:pt x="104" y="40"/>
                    </a:cubicBezTo>
                    <a:cubicBezTo>
                      <a:pt x="79" y="15"/>
                      <a:pt x="45" y="0"/>
                      <a:pt x="8" y="0"/>
                    </a:cubicBezTo>
                    <a:cubicBezTo>
                      <a:pt x="3" y="0"/>
                      <a:pt x="0" y="3"/>
                      <a:pt x="0" y="8"/>
                    </a:cubicBezTo>
                    <a:cubicBezTo>
                      <a:pt x="0" y="12"/>
                      <a:pt x="3" y="16"/>
                      <a:pt x="8" y="16"/>
                    </a:cubicBezTo>
                    <a:close/>
                    <a:moveTo>
                      <a:pt x="8" y="77"/>
                    </a:moveTo>
                    <a:cubicBezTo>
                      <a:pt x="3" y="77"/>
                      <a:pt x="0" y="80"/>
                      <a:pt x="0" y="85"/>
                    </a:cubicBezTo>
                    <a:cubicBezTo>
                      <a:pt x="0" y="89"/>
                      <a:pt x="3" y="93"/>
                      <a:pt x="8" y="93"/>
                    </a:cubicBezTo>
                    <a:cubicBezTo>
                      <a:pt x="20" y="93"/>
                      <a:pt x="30" y="98"/>
                      <a:pt x="38" y="106"/>
                    </a:cubicBezTo>
                    <a:cubicBezTo>
                      <a:pt x="46" y="114"/>
                      <a:pt x="51" y="124"/>
                      <a:pt x="51" y="136"/>
                    </a:cubicBezTo>
                    <a:cubicBezTo>
                      <a:pt x="51" y="141"/>
                      <a:pt x="55" y="144"/>
                      <a:pt x="59" y="144"/>
                    </a:cubicBezTo>
                    <a:cubicBezTo>
                      <a:pt x="61" y="144"/>
                      <a:pt x="63" y="144"/>
                      <a:pt x="65" y="142"/>
                    </a:cubicBezTo>
                    <a:cubicBezTo>
                      <a:pt x="66" y="141"/>
                      <a:pt x="67" y="139"/>
                      <a:pt x="67" y="136"/>
                    </a:cubicBezTo>
                    <a:cubicBezTo>
                      <a:pt x="67" y="120"/>
                      <a:pt x="60" y="105"/>
                      <a:pt x="50" y="94"/>
                    </a:cubicBezTo>
                    <a:cubicBezTo>
                      <a:pt x="39" y="84"/>
                      <a:pt x="24" y="77"/>
                      <a:pt x="8" y="77"/>
                    </a:cubicBezTo>
                    <a:close/>
                    <a:moveTo>
                      <a:pt x="98" y="144"/>
                    </a:moveTo>
                    <a:cubicBezTo>
                      <a:pt x="100" y="144"/>
                      <a:pt x="102" y="144"/>
                      <a:pt x="103" y="142"/>
                    </a:cubicBezTo>
                    <a:cubicBezTo>
                      <a:pt x="105" y="141"/>
                      <a:pt x="106" y="139"/>
                      <a:pt x="106" y="136"/>
                    </a:cubicBezTo>
                    <a:cubicBezTo>
                      <a:pt x="106" y="109"/>
                      <a:pt x="95" y="85"/>
                      <a:pt x="77" y="67"/>
                    </a:cubicBezTo>
                    <a:cubicBezTo>
                      <a:pt x="59" y="49"/>
                      <a:pt x="35" y="38"/>
                      <a:pt x="8" y="38"/>
                    </a:cubicBezTo>
                    <a:cubicBezTo>
                      <a:pt x="3" y="38"/>
                      <a:pt x="0" y="42"/>
                      <a:pt x="0" y="46"/>
                    </a:cubicBezTo>
                    <a:cubicBezTo>
                      <a:pt x="0" y="51"/>
                      <a:pt x="3" y="54"/>
                      <a:pt x="8" y="54"/>
                    </a:cubicBezTo>
                    <a:cubicBezTo>
                      <a:pt x="30" y="54"/>
                      <a:pt x="51" y="64"/>
                      <a:pt x="66" y="78"/>
                    </a:cubicBezTo>
                    <a:cubicBezTo>
                      <a:pt x="80" y="93"/>
                      <a:pt x="90" y="114"/>
                      <a:pt x="90" y="136"/>
                    </a:cubicBezTo>
                    <a:cubicBezTo>
                      <a:pt x="90" y="141"/>
                      <a:pt x="93" y="144"/>
                      <a:pt x="98" y="144"/>
                    </a:cubicBezTo>
                    <a:close/>
                  </a:path>
                </a:pathLst>
              </a:custGeom>
              <a:solidFill>
                <a:srgbClr val="2D807E"/>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sp>
          <p:nvSpPr>
            <p:cNvPr id="58" name="Text Box 164"/>
            <p:cNvSpPr txBox="1">
              <a:spLocks noChangeArrowheads="1"/>
            </p:cNvSpPr>
            <p:nvPr/>
          </p:nvSpPr>
          <p:spPr bwMode="auto">
            <a:xfrm>
              <a:off x="1227138" y="5783263"/>
              <a:ext cx="1550987" cy="428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lgn="r">
                <a:spcBef>
                  <a:spcPct val="0"/>
                </a:spcBef>
                <a:buClrTx/>
                <a:buFontTx/>
                <a:buNone/>
              </a:pPr>
              <a:r>
                <a:rPr lang="en-US" altLang="sv-SE" sz="1100">
                  <a:cs typeface="Arial" panose="020B0604020202020204" pitchFamily="34" charset="0"/>
                </a:rPr>
                <a:t>Maintenance monitoring </a:t>
              </a:r>
            </a:p>
          </p:txBody>
        </p:sp>
      </p:grpSp>
    </p:spTree>
    <p:extLst>
      <p:ext uri="{BB962C8B-B14F-4D97-AF65-F5344CB8AC3E}">
        <p14:creationId xmlns:p14="http://schemas.microsoft.com/office/powerpoint/2010/main" val="31396833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524935" y="1800225"/>
            <a:ext cx="4746015" cy="4724400"/>
          </a:xfrm>
        </p:spPr>
        <p:txBody>
          <a:bodyPr/>
          <a:lstStyle/>
          <a:p>
            <a:r>
              <a:rPr lang="en-US" altLang="sv-SE" sz="2000" dirty="0"/>
              <a:t>Several LPWAN technologies using unlicensed spectrum are already deployed.</a:t>
            </a:r>
          </a:p>
          <a:p>
            <a:pPr lvl="1"/>
            <a:r>
              <a:rPr lang="en-US" sz="1800" dirty="0"/>
              <a:t>Well proven business case</a:t>
            </a:r>
            <a:r>
              <a:rPr lang="en-US" sz="1600" dirty="0"/>
              <a:t>.</a:t>
            </a:r>
          </a:p>
          <a:p>
            <a:r>
              <a:rPr lang="en-US" sz="2000" dirty="0"/>
              <a:t>Opportunities for 3GPP systems to use NB-</a:t>
            </a:r>
            <a:r>
              <a:rPr lang="en-US" sz="2000" dirty="0" err="1"/>
              <a:t>IoT</a:t>
            </a:r>
            <a:r>
              <a:rPr lang="en-US" sz="2000" dirty="0"/>
              <a:t> in unlicensed spectrum</a:t>
            </a:r>
          </a:p>
          <a:p>
            <a:pPr lvl="1"/>
            <a:r>
              <a:rPr lang="en-US" sz="1800" dirty="0"/>
              <a:t>Supplement </a:t>
            </a:r>
            <a:r>
              <a:rPr lang="en-GB" sz="1800" dirty="0"/>
              <a:t>spectrum holdings in different geographical markets </a:t>
            </a:r>
          </a:p>
          <a:p>
            <a:pPr lvl="1"/>
            <a:r>
              <a:rPr lang="en-US" sz="1800" dirty="0"/>
              <a:t>Reduce licensed carrier loads </a:t>
            </a:r>
          </a:p>
          <a:p>
            <a:pPr lvl="2"/>
            <a:r>
              <a:rPr lang="en-US" sz="1600" dirty="0"/>
              <a:t>Offloading low power (e.g. 14 dBm) devices or low priority traffic to unlicensed bands.</a:t>
            </a:r>
          </a:p>
          <a:p>
            <a:pPr lvl="1"/>
            <a:r>
              <a:rPr lang="en-GB" sz="1800" dirty="0"/>
              <a:t>Complement existing infrastructure for new use cases</a:t>
            </a:r>
          </a:p>
          <a:p>
            <a:pPr lvl="2"/>
            <a:r>
              <a:rPr lang="en-GB" sz="1600" dirty="0"/>
              <a:t>E.g., smart agriculture or forest monitoring in extreme rural areas.</a:t>
            </a:r>
            <a:endParaRPr lang="en-US" sz="1600" dirty="0"/>
          </a:p>
          <a:p>
            <a:pPr lvl="1"/>
            <a:endParaRPr lang="en-US" sz="1800" dirty="0"/>
          </a:p>
        </p:txBody>
      </p:sp>
      <p:sp>
        <p:nvSpPr>
          <p:cNvPr id="4" name="Title 3"/>
          <p:cNvSpPr>
            <a:spLocks noGrp="1"/>
          </p:cNvSpPr>
          <p:nvPr>
            <p:ph type="title"/>
          </p:nvPr>
        </p:nvSpPr>
        <p:spPr/>
        <p:txBody>
          <a:bodyPr/>
          <a:lstStyle/>
          <a:p>
            <a:r>
              <a:rPr lang="en-US" dirty="0"/>
              <a:t>3GPP NB-</a:t>
            </a:r>
            <a:r>
              <a:rPr lang="en-US" dirty="0" err="1"/>
              <a:t>IoT</a:t>
            </a:r>
            <a:r>
              <a:rPr lang="en-US" dirty="0"/>
              <a:t> in unlicensed spectrum</a:t>
            </a:r>
          </a:p>
        </p:txBody>
      </p:sp>
      <p:grpSp>
        <p:nvGrpSpPr>
          <p:cNvPr id="2" name="Group 1"/>
          <p:cNvGrpSpPr/>
          <p:nvPr/>
        </p:nvGrpSpPr>
        <p:grpSpPr>
          <a:xfrm>
            <a:off x="5182050" y="1962943"/>
            <a:ext cx="6731000" cy="4132263"/>
            <a:chOff x="385763" y="2079625"/>
            <a:chExt cx="6731000" cy="4132263"/>
          </a:xfrm>
        </p:grpSpPr>
        <p:sp>
          <p:nvSpPr>
            <p:cNvPr id="7" name="Oval 113"/>
            <p:cNvSpPr>
              <a:spLocks noChangeArrowheads="1"/>
            </p:cNvSpPr>
            <p:nvPr/>
          </p:nvSpPr>
          <p:spPr bwMode="auto">
            <a:xfrm>
              <a:off x="2317750" y="2379663"/>
              <a:ext cx="3014663" cy="3016250"/>
            </a:xfrm>
            <a:prstGeom prst="ellipse">
              <a:avLst/>
            </a:prstGeom>
            <a:noFill/>
            <a:ln w="12600" cap="sq">
              <a:solidFill>
                <a:srgbClr val="2D807E">
                  <a:alpha val="38823"/>
                </a:srgbClr>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sp>
          <p:nvSpPr>
            <p:cNvPr id="8" name="Oval 114"/>
            <p:cNvSpPr>
              <a:spLocks noChangeArrowheads="1"/>
            </p:cNvSpPr>
            <p:nvPr/>
          </p:nvSpPr>
          <p:spPr bwMode="auto">
            <a:xfrm>
              <a:off x="2927350" y="2079625"/>
              <a:ext cx="765175" cy="765175"/>
            </a:xfrm>
            <a:prstGeom prst="ellipse">
              <a:avLst/>
            </a:prstGeom>
            <a:solidFill>
              <a:srgbClr val="D9D9D9"/>
            </a:solidFill>
            <a:ln w="101520" cap="sq">
              <a:solidFill>
                <a:srgbClr val="FFFFFF">
                  <a:alpha val="39999"/>
                </a:srgbClr>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sp>
          <p:nvSpPr>
            <p:cNvPr id="9" name="Oval 115"/>
            <p:cNvSpPr>
              <a:spLocks noChangeArrowheads="1"/>
            </p:cNvSpPr>
            <p:nvPr/>
          </p:nvSpPr>
          <p:spPr bwMode="auto">
            <a:xfrm>
              <a:off x="2055813" y="2933700"/>
              <a:ext cx="765175" cy="765175"/>
            </a:xfrm>
            <a:prstGeom prst="ellipse">
              <a:avLst/>
            </a:prstGeom>
            <a:solidFill>
              <a:srgbClr val="D9D9D9"/>
            </a:solidFill>
            <a:ln w="101520" cap="sq">
              <a:solidFill>
                <a:srgbClr val="FFFFFF">
                  <a:alpha val="39999"/>
                </a:srgbClr>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sp>
          <p:nvSpPr>
            <p:cNvPr id="10" name="Oval 116"/>
            <p:cNvSpPr>
              <a:spLocks noChangeArrowheads="1"/>
            </p:cNvSpPr>
            <p:nvPr/>
          </p:nvSpPr>
          <p:spPr bwMode="auto">
            <a:xfrm>
              <a:off x="4803775" y="2924175"/>
              <a:ext cx="765175" cy="765175"/>
            </a:xfrm>
            <a:prstGeom prst="ellipse">
              <a:avLst/>
            </a:prstGeom>
            <a:solidFill>
              <a:srgbClr val="D9D9D9"/>
            </a:solidFill>
            <a:ln w="101520" cap="sq">
              <a:solidFill>
                <a:srgbClr val="FFFFFF">
                  <a:alpha val="39999"/>
                </a:srgbClr>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sp>
          <p:nvSpPr>
            <p:cNvPr id="11" name="Oval 117"/>
            <p:cNvSpPr>
              <a:spLocks noChangeArrowheads="1"/>
            </p:cNvSpPr>
            <p:nvPr/>
          </p:nvSpPr>
          <p:spPr bwMode="auto">
            <a:xfrm flipH="1">
              <a:off x="2921000" y="2987675"/>
              <a:ext cx="1800225" cy="1800225"/>
            </a:xfrm>
            <a:prstGeom prst="ellipse">
              <a:avLst/>
            </a:prstGeom>
            <a:solidFill>
              <a:srgbClr val="2D807E"/>
            </a:solidFill>
            <a:ln w="190440" cap="sq">
              <a:solidFill>
                <a:srgbClr val="2D807E">
                  <a:alpha val="29803"/>
                </a:srgbClr>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pic>
          <p:nvPicPr>
            <p:cNvPr id="12" name="Picture 1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38463" y="3108325"/>
              <a:ext cx="1792287" cy="16224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3" name="Rectangle 119"/>
            <p:cNvSpPr>
              <a:spLocks noChangeArrowheads="1"/>
            </p:cNvSpPr>
            <p:nvPr/>
          </p:nvSpPr>
          <p:spPr bwMode="auto">
            <a:xfrm>
              <a:off x="2955925" y="3522663"/>
              <a:ext cx="1801813" cy="8397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lgn="ctr">
                <a:lnSpc>
                  <a:spcPts val="2775"/>
                </a:lnSpc>
                <a:spcBef>
                  <a:spcPts val="300"/>
                </a:spcBef>
                <a:buClrTx/>
                <a:buFontTx/>
                <a:buNone/>
              </a:pPr>
              <a:r>
                <a:rPr lang="en-US" altLang="sv-SE" sz="3200" dirty="0">
                  <a:solidFill>
                    <a:srgbClr val="FFFFFF"/>
                  </a:solidFill>
                  <a:latin typeface="Ericsson Capital TT" panose="02000503000000020004" pitchFamily="2" charset="0"/>
                  <a:cs typeface="Arial" panose="020B0604020202020204" pitchFamily="34" charset="0"/>
                </a:rPr>
                <a:t>MTC/</a:t>
              </a:r>
            </a:p>
            <a:p>
              <a:pPr algn="ctr">
                <a:lnSpc>
                  <a:spcPts val="2775"/>
                </a:lnSpc>
                <a:spcBef>
                  <a:spcPts val="300"/>
                </a:spcBef>
                <a:buClrTx/>
                <a:buFontTx/>
                <a:buNone/>
              </a:pPr>
              <a:r>
                <a:rPr lang="en-US" altLang="sv-SE" sz="3200" dirty="0">
                  <a:solidFill>
                    <a:srgbClr val="FFFFFF"/>
                  </a:solidFill>
                  <a:latin typeface="Ericsson Capital TT" panose="02000503000000020004" pitchFamily="2" charset="0"/>
                  <a:cs typeface="Arial" panose="020B0604020202020204" pitchFamily="34" charset="0"/>
                </a:rPr>
                <a:t>IoT</a:t>
              </a:r>
            </a:p>
          </p:txBody>
        </p:sp>
        <p:sp>
          <p:nvSpPr>
            <p:cNvPr id="14" name="Oval 120"/>
            <p:cNvSpPr>
              <a:spLocks noChangeArrowheads="1"/>
            </p:cNvSpPr>
            <p:nvPr/>
          </p:nvSpPr>
          <p:spPr bwMode="auto">
            <a:xfrm>
              <a:off x="4075113" y="2093913"/>
              <a:ext cx="763587" cy="765175"/>
            </a:xfrm>
            <a:prstGeom prst="ellipse">
              <a:avLst/>
            </a:prstGeom>
            <a:solidFill>
              <a:srgbClr val="D9D9D9"/>
            </a:solidFill>
            <a:ln w="101520" cap="sq">
              <a:solidFill>
                <a:srgbClr val="FFFFFF">
                  <a:alpha val="39999"/>
                </a:srgbClr>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sp>
          <p:nvSpPr>
            <p:cNvPr id="15" name="Oval 121"/>
            <p:cNvSpPr>
              <a:spLocks noChangeArrowheads="1"/>
            </p:cNvSpPr>
            <p:nvPr/>
          </p:nvSpPr>
          <p:spPr bwMode="auto">
            <a:xfrm>
              <a:off x="2055813" y="4098925"/>
              <a:ext cx="765175" cy="765175"/>
            </a:xfrm>
            <a:prstGeom prst="ellipse">
              <a:avLst/>
            </a:prstGeom>
            <a:solidFill>
              <a:srgbClr val="D9D9D9"/>
            </a:solidFill>
            <a:ln w="101520" cap="sq">
              <a:solidFill>
                <a:srgbClr val="FFFFFF">
                  <a:alpha val="39999"/>
                </a:srgbClr>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sp>
          <p:nvSpPr>
            <p:cNvPr id="16" name="Oval 122"/>
            <p:cNvSpPr>
              <a:spLocks noChangeArrowheads="1"/>
            </p:cNvSpPr>
            <p:nvPr/>
          </p:nvSpPr>
          <p:spPr bwMode="auto">
            <a:xfrm>
              <a:off x="4826000" y="4098925"/>
              <a:ext cx="765175" cy="765175"/>
            </a:xfrm>
            <a:prstGeom prst="ellipse">
              <a:avLst/>
            </a:prstGeom>
            <a:solidFill>
              <a:srgbClr val="D9D9D9"/>
            </a:solidFill>
            <a:ln w="101520" cap="sq">
              <a:solidFill>
                <a:srgbClr val="FFFFFF">
                  <a:alpha val="39999"/>
                </a:srgbClr>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sp>
          <p:nvSpPr>
            <p:cNvPr id="17" name="Oval 123"/>
            <p:cNvSpPr>
              <a:spLocks noChangeArrowheads="1"/>
            </p:cNvSpPr>
            <p:nvPr/>
          </p:nvSpPr>
          <p:spPr bwMode="auto">
            <a:xfrm>
              <a:off x="2927350" y="4902200"/>
              <a:ext cx="765175" cy="765175"/>
            </a:xfrm>
            <a:prstGeom prst="ellipse">
              <a:avLst/>
            </a:prstGeom>
            <a:solidFill>
              <a:srgbClr val="D9D9D9"/>
            </a:solidFill>
            <a:ln w="101520" cap="sq">
              <a:solidFill>
                <a:srgbClr val="FFFFFF">
                  <a:alpha val="39999"/>
                </a:srgbClr>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sp>
          <p:nvSpPr>
            <p:cNvPr id="18" name="Oval 124"/>
            <p:cNvSpPr>
              <a:spLocks noChangeArrowheads="1"/>
            </p:cNvSpPr>
            <p:nvPr/>
          </p:nvSpPr>
          <p:spPr bwMode="auto">
            <a:xfrm>
              <a:off x="4075113" y="4864100"/>
              <a:ext cx="763587" cy="763588"/>
            </a:xfrm>
            <a:prstGeom prst="ellipse">
              <a:avLst/>
            </a:prstGeom>
            <a:solidFill>
              <a:srgbClr val="D9D9D9"/>
            </a:solidFill>
            <a:ln w="101520" cap="sq">
              <a:solidFill>
                <a:srgbClr val="FFFFFF">
                  <a:alpha val="39999"/>
                </a:srgbClr>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sp>
          <p:nvSpPr>
            <p:cNvPr id="19" name="Freeform 125"/>
            <p:cNvSpPr>
              <a:spLocks noChangeArrowheads="1"/>
            </p:cNvSpPr>
            <p:nvPr/>
          </p:nvSpPr>
          <p:spPr bwMode="auto">
            <a:xfrm>
              <a:off x="2189163" y="3008313"/>
              <a:ext cx="474662" cy="549275"/>
            </a:xfrm>
            <a:custGeom>
              <a:avLst/>
              <a:gdLst>
                <a:gd name="T0" fmla="*/ 2147483647 w 355"/>
                <a:gd name="T1" fmla="*/ 2147483647 h 411"/>
                <a:gd name="T2" fmla="*/ 2147483647 w 355"/>
                <a:gd name="T3" fmla="*/ 2147483647 h 411"/>
                <a:gd name="T4" fmla="*/ 2147483647 w 355"/>
                <a:gd name="T5" fmla="*/ 2147483647 h 411"/>
                <a:gd name="T6" fmla="*/ 2147483647 w 355"/>
                <a:gd name="T7" fmla="*/ 2147483647 h 411"/>
                <a:gd name="T8" fmla="*/ 2147483647 w 355"/>
                <a:gd name="T9" fmla="*/ 2147483647 h 411"/>
                <a:gd name="T10" fmla="*/ 2147483647 w 355"/>
                <a:gd name="T11" fmla="*/ 2147483647 h 411"/>
                <a:gd name="T12" fmla="*/ 2147483647 w 355"/>
                <a:gd name="T13" fmla="*/ 2147483647 h 411"/>
                <a:gd name="T14" fmla="*/ 2147483647 w 355"/>
                <a:gd name="T15" fmla="*/ 2147483647 h 411"/>
                <a:gd name="T16" fmla="*/ 2147483647 w 355"/>
                <a:gd name="T17" fmla="*/ 2147483647 h 411"/>
                <a:gd name="T18" fmla="*/ 2147483647 w 355"/>
                <a:gd name="T19" fmla="*/ 2147483647 h 411"/>
                <a:gd name="T20" fmla="*/ 2147483647 w 355"/>
                <a:gd name="T21" fmla="*/ 2147483647 h 411"/>
                <a:gd name="T22" fmla="*/ 2147483647 w 355"/>
                <a:gd name="T23" fmla="*/ 2147483647 h 411"/>
                <a:gd name="T24" fmla="*/ 2147483647 w 355"/>
                <a:gd name="T25" fmla="*/ 2147483647 h 411"/>
                <a:gd name="T26" fmla="*/ 2147483647 w 355"/>
                <a:gd name="T27" fmla="*/ 2147483647 h 411"/>
                <a:gd name="T28" fmla="*/ 2147483647 w 355"/>
                <a:gd name="T29" fmla="*/ 2147483647 h 411"/>
                <a:gd name="T30" fmla="*/ 2147483647 w 355"/>
                <a:gd name="T31" fmla="*/ 2147483647 h 411"/>
                <a:gd name="T32" fmla="*/ 2147483647 w 355"/>
                <a:gd name="T33" fmla="*/ 2147483647 h 411"/>
                <a:gd name="T34" fmla="*/ 2147483647 w 355"/>
                <a:gd name="T35" fmla="*/ 2147483647 h 411"/>
                <a:gd name="T36" fmla="*/ 2147483647 w 355"/>
                <a:gd name="T37" fmla="*/ 2147483647 h 411"/>
                <a:gd name="T38" fmla="*/ 2147483647 w 355"/>
                <a:gd name="T39" fmla="*/ 2147483647 h 411"/>
                <a:gd name="T40" fmla="*/ 2147483647 w 355"/>
                <a:gd name="T41" fmla="*/ 2147483647 h 411"/>
                <a:gd name="T42" fmla="*/ 2147483647 w 355"/>
                <a:gd name="T43" fmla="*/ 2147483647 h 411"/>
                <a:gd name="T44" fmla="*/ 2147483647 w 355"/>
                <a:gd name="T45" fmla="*/ 2147483647 h 411"/>
                <a:gd name="T46" fmla="*/ 2147483647 w 355"/>
                <a:gd name="T47" fmla="*/ 2147483647 h 411"/>
                <a:gd name="T48" fmla="*/ 2147483647 w 355"/>
                <a:gd name="T49" fmla="*/ 2147483647 h 411"/>
                <a:gd name="T50" fmla="*/ 2147483647 w 355"/>
                <a:gd name="T51" fmla="*/ 2147483647 h 411"/>
                <a:gd name="T52" fmla="*/ 2147483647 w 355"/>
                <a:gd name="T53" fmla="*/ 2147483647 h 411"/>
                <a:gd name="T54" fmla="*/ 2147483647 w 355"/>
                <a:gd name="T55" fmla="*/ 2147483647 h 411"/>
                <a:gd name="T56" fmla="*/ 2147483647 w 355"/>
                <a:gd name="T57" fmla="*/ 2147483647 h 411"/>
                <a:gd name="T58" fmla="*/ 2147483647 w 355"/>
                <a:gd name="T59" fmla="*/ 2147483647 h 411"/>
                <a:gd name="T60" fmla="*/ 2147483647 w 355"/>
                <a:gd name="T61" fmla="*/ 2147483647 h 411"/>
                <a:gd name="T62" fmla="*/ 2147483647 w 355"/>
                <a:gd name="T63" fmla="*/ 2147483647 h 411"/>
                <a:gd name="T64" fmla="*/ 2147483647 w 355"/>
                <a:gd name="T65" fmla="*/ 2147483647 h 411"/>
                <a:gd name="T66" fmla="*/ 2147483647 w 355"/>
                <a:gd name="T67" fmla="*/ 2147483647 h 411"/>
                <a:gd name="T68" fmla="*/ 2147483647 w 355"/>
                <a:gd name="T69" fmla="*/ 2147483647 h 411"/>
                <a:gd name="T70" fmla="*/ 2147483647 w 355"/>
                <a:gd name="T71" fmla="*/ 2147483647 h 411"/>
                <a:gd name="T72" fmla="*/ 2147483647 w 355"/>
                <a:gd name="T73" fmla="*/ 2147483647 h 411"/>
                <a:gd name="T74" fmla="*/ 2147483647 w 355"/>
                <a:gd name="T75" fmla="*/ 2147483647 h 411"/>
                <a:gd name="T76" fmla="*/ 2147483647 w 355"/>
                <a:gd name="T77" fmla="*/ 2147483647 h 411"/>
                <a:gd name="T78" fmla="*/ 2147483647 w 355"/>
                <a:gd name="T79" fmla="*/ 2147483647 h 411"/>
                <a:gd name="T80" fmla="*/ 2147483647 w 355"/>
                <a:gd name="T81" fmla="*/ 2147483647 h 411"/>
                <a:gd name="T82" fmla="*/ 2147483647 w 355"/>
                <a:gd name="T83" fmla="*/ 2147483647 h 411"/>
                <a:gd name="T84" fmla="*/ 2147483647 w 355"/>
                <a:gd name="T85" fmla="*/ 2147483647 h 411"/>
                <a:gd name="T86" fmla="*/ 2147483647 w 355"/>
                <a:gd name="T87" fmla="*/ 2147483647 h 411"/>
                <a:gd name="T88" fmla="*/ 2147483647 w 355"/>
                <a:gd name="T89" fmla="*/ 2147483647 h 411"/>
                <a:gd name="T90" fmla="*/ 2147483647 w 355"/>
                <a:gd name="T91" fmla="*/ 2147483647 h 411"/>
                <a:gd name="T92" fmla="*/ 2147483647 w 355"/>
                <a:gd name="T93" fmla="*/ 2147483647 h 411"/>
                <a:gd name="T94" fmla="*/ 2147483647 w 355"/>
                <a:gd name="T95" fmla="*/ 2147483647 h 411"/>
                <a:gd name="T96" fmla="*/ 2147483647 w 355"/>
                <a:gd name="T97" fmla="*/ 2147483647 h 411"/>
                <a:gd name="T98" fmla="*/ 2147483647 w 355"/>
                <a:gd name="T99" fmla="*/ 2147483647 h 41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55" h="411">
                  <a:moveTo>
                    <a:pt x="204" y="143"/>
                  </a:moveTo>
                  <a:cubicBezTo>
                    <a:pt x="204" y="144"/>
                    <a:pt x="206" y="146"/>
                    <a:pt x="208" y="146"/>
                  </a:cubicBezTo>
                  <a:cubicBezTo>
                    <a:pt x="215" y="146"/>
                    <a:pt x="229" y="145"/>
                    <a:pt x="243" y="136"/>
                  </a:cubicBezTo>
                  <a:cubicBezTo>
                    <a:pt x="264" y="121"/>
                    <a:pt x="268" y="97"/>
                    <a:pt x="269" y="98"/>
                  </a:cubicBezTo>
                  <a:cubicBezTo>
                    <a:pt x="271" y="99"/>
                    <a:pt x="268" y="126"/>
                    <a:pt x="248" y="143"/>
                  </a:cubicBezTo>
                  <a:cubicBezTo>
                    <a:pt x="237" y="153"/>
                    <a:pt x="223" y="154"/>
                    <a:pt x="215" y="155"/>
                  </a:cubicBezTo>
                  <a:cubicBezTo>
                    <a:pt x="212" y="156"/>
                    <a:pt x="215" y="159"/>
                    <a:pt x="216" y="160"/>
                  </a:cubicBezTo>
                  <a:cubicBezTo>
                    <a:pt x="229" y="168"/>
                    <a:pt x="257" y="170"/>
                    <a:pt x="275" y="145"/>
                  </a:cubicBezTo>
                  <a:cubicBezTo>
                    <a:pt x="291" y="123"/>
                    <a:pt x="290" y="99"/>
                    <a:pt x="284" y="71"/>
                  </a:cubicBezTo>
                  <a:cubicBezTo>
                    <a:pt x="283" y="69"/>
                    <a:pt x="282" y="68"/>
                    <a:pt x="280" y="70"/>
                  </a:cubicBezTo>
                  <a:cubicBezTo>
                    <a:pt x="254" y="98"/>
                    <a:pt x="231" y="89"/>
                    <a:pt x="213" y="103"/>
                  </a:cubicBezTo>
                  <a:cubicBezTo>
                    <a:pt x="200" y="115"/>
                    <a:pt x="199" y="131"/>
                    <a:pt x="204" y="143"/>
                  </a:cubicBezTo>
                  <a:close/>
                  <a:moveTo>
                    <a:pt x="354" y="309"/>
                  </a:moveTo>
                  <a:cubicBezTo>
                    <a:pt x="353" y="304"/>
                    <a:pt x="349" y="301"/>
                    <a:pt x="344" y="302"/>
                  </a:cubicBezTo>
                  <a:cubicBezTo>
                    <a:pt x="340" y="303"/>
                    <a:pt x="337" y="307"/>
                    <a:pt x="338" y="311"/>
                  </a:cubicBezTo>
                  <a:cubicBezTo>
                    <a:pt x="338" y="315"/>
                    <a:pt x="339" y="316"/>
                    <a:pt x="339" y="319"/>
                  </a:cubicBezTo>
                  <a:cubicBezTo>
                    <a:pt x="338" y="333"/>
                    <a:pt x="334" y="344"/>
                    <a:pt x="325" y="354"/>
                  </a:cubicBezTo>
                  <a:cubicBezTo>
                    <a:pt x="317" y="364"/>
                    <a:pt x="305" y="372"/>
                    <a:pt x="292" y="378"/>
                  </a:cubicBezTo>
                  <a:cubicBezTo>
                    <a:pt x="272" y="388"/>
                    <a:pt x="227" y="395"/>
                    <a:pt x="192" y="395"/>
                  </a:cubicBezTo>
                  <a:cubicBezTo>
                    <a:pt x="180" y="395"/>
                    <a:pt x="169" y="394"/>
                    <a:pt x="161" y="393"/>
                  </a:cubicBezTo>
                  <a:cubicBezTo>
                    <a:pt x="132" y="387"/>
                    <a:pt x="77" y="350"/>
                    <a:pt x="56" y="328"/>
                  </a:cubicBezTo>
                  <a:cubicBezTo>
                    <a:pt x="47" y="319"/>
                    <a:pt x="36" y="298"/>
                    <a:pt x="29" y="277"/>
                  </a:cubicBezTo>
                  <a:cubicBezTo>
                    <a:pt x="21" y="257"/>
                    <a:pt x="16" y="235"/>
                    <a:pt x="16" y="227"/>
                  </a:cubicBezTo>
                  <a:cubicBezTo>
                    <a:pt x="16" y="227"/>
                    <a:pt x="16" y="226"/>
                    <a:pt x="16" y="226"/>
                  </a:cubicBezTo>
                  <a:cubicBezTo>
                    <a:pt x="16" y="226"/>
                    <a:pt x="16" y="226"/>
                    <a:pt x="16" y="226"/>
                  </a:cubicBezTo>
                  <a:cubicBezTo>
                    <a:pt x="17" y="220"/>
                    <a:pt x="27" y="213"/>
                    <a:pt x="34" y="213"/>
                  </a:cubicBezTo>
                  <a:cubicBezTo>
                    <a:pt x="37" y="213"/>
                    <a:pt x="40" y="214"/>
                    <a:pt x="43" y="217"/>
                  </a:cubicBezTo>
                  <a:cubicBezTo>
                    <a:pt x="55" y="229"/>
                    <a:pt x="60" y="240"/>
                    <a:pt x="67" y="257"/>
                  </a:cubicBezTo>
                  <a:cubicBezTo>
                    <a:pt x="68" y="258"/>
                    <a:pt x="68" y="258"/>
                    <a:pt x="68" y="259"/>
                  </a:cubicBezTo>
                  <a:cubicBezTo>
                    <a:pt x="63" y="261"/>
                    <a:pt x="59" y="264"/>
                    <a:pt x="56" y="267"/>
                  </a:cubicBezTo>
                  <a:cubicBezTo>
                    <a:pt x="51" y="272"/>
                    <a:pt x="48" y="278"/>
                    <a:pt x="47" y="285"/>
                  </a:cubicBezTo>
                  <a:cubicBezTo>
                    <a:pt x="46" y="287"/>
                    <a:pt x="46" y="289"/>
                    <a:pt x="46" y="291"/>
                  </a:cubicBezTo>
                  <a:cubicBezTo>
                    <a:pt x="46" y="292"/>
                    <a:pt x="46" y="293"/>
                    <a:pt x="46" y="294"/>
                  </a:cubicBezTo>
                  <a:cubicBezTo>
                    <a:pt x="47" y="303"/>
                    <a:pt x="53" y="311"/>
                    <a:pt x="60" y="317"/>
                  </a:cubicBezTo>
                  <a:cubicBezTo>
                    <a:pt x="63" y="320"/>
                    <a:pt x="66" y="323"/>
                    <a:pt x="70" y="326"/>
                  </a:cubicBezTo>
                  <a:cubicBezTo>
                    <a:pt x="72" y="327"/>
                    <a:pt x="73" y="329"/>
                    <a:pt x="75" y="330"/>
                  </a:cubicBezTo>
                  <a:cubicBezTo>
                    <a:pt x="79" y="333"/>
                    <a:pt x="83" y="336"/>
                    <a:pt x="88" y="339"/>
                  </a:cubicBezTo>
                  <a:cubicBezTo>
                    <a:pt x="100" y="347"/>
                    <a:pt x="119" y="352"/>
                    <a:pt x="138" y="356"/>
                  </a:cubicBezTo>
                  <a:cubicBezTo>
                    <a:pt x="146" y="358"/>
                    <a:pt x="154" y="359"/>
                    <a:pt x="162" y="360"/>
                  </a:cubicBezTo>
                  <a:cubicBezTo>
                    <a:pt x="170" y="361"/>
                    <a:pt x="177" y="362"/>
                    <a:pt x="184" y="362"/>
                  </a:cubicBezTo>
                  <a:cubicBezTo>
                    <a:pt x="185" y="362"/>
                    <a:pt x="187" y="362"/>
                    <a:pt x="188" y="362"/>
                  </a:cubicBezTo>
                  <a:cubicBezTo>
                    <a:pt x="190" y="362"/>
                    <a:pt x="191" y="362"/>
                    <a:pt x="192" y="362"/>
                  </a:cubicBezTo>
                  <a:cubicBezTo>
                    <a:pt x="196" y="362"/>
                    <a:pt x="200" y="358"/>
                    <a:pt x="200" y="354"/>
                  </a:cubicBezTo>
                  <a:cubicBezTo>
                    <a:pt x="199" y="352"/>
                    <a:pt x="199" y="350"/>
                    <a:pt x="198" y="349"/>
                  </a:cubicBezTo>
                  <a:cubicBezTo>
                    <a:pt x="197" y="348"/>
                    <a:pt x="196" y="347"/>
                    <a:pt x="194" y="346"/>
                  </a:cubicBezTo>
                  <a:cubicBezTo>
                    <a:pt x="193" y="346"/>
                    <a:pt x="192" y="346"/>
                    <a:pt x="191" y="346"/>
                  </a:cubicBezTo>
                  <a:cubicBezTo>
                    <a:pt x="190" y="346"/>
                    <a:pt x="189" y="346"/>
                    <a:pt x="188" y="346"/>
                  </a:cubicBezTo>
                  <a:cubicBezTo>
                    <a:pt x="186" y="346"/>
                    <a:pt x="183" y="346"/>
                    <a:pt x="180" y="346"/>
                  </a:cubicBezTo>
                  <a:cubicBezTo>
                    <a:pt x="170" y="345"/>
                    <a:pt x="156" y="344"/>
                    <a:pt x="143" y="341"/>
                  </a:cubicBezTo>
                  <a:cubicBezTo>
                    <a:pt x="142" y="341"/>
                    <a:pt x="142" y="341"/>
                    <a:pt x="141" y="340"/>
                  </a:cubicBezTo>
                  <a:cubicBezTo>
                    <a:pt x="123" y="337"/>
                    <a:pt x="106" y="331"/>
                    <a:pt x="97" y="325"/>
                  </a:cubicBezTo>
                  <a:cubicBezTo>
                    <a:pt x="92" y="322"/>
                    <a:pt x="88" y="320"/>
                    <a:pt x="84" y="317"/>
                  </a:cubicBezTo>
                  <a:cubicBezTo>
                    <a:pt x="82" y="315"/>
                    <a:pt x="79" y="313"/>
                    <a:pt x="77" y="311"/>
                  </a:cubicBezTo>
                  <a:cubicBezTo>
                    <a:pt x="75" y="309"/>
                    <a:pt x="73" y="308"/>
                    <a:pt x="71" y="306"/>
                  </a:cubicBezTo>
                  <a:cubicBezTo>
                    <a:pt x="70" y="305"/>
                    <a:pt x="69" y="304"/>
                    <a:pt x="68" y="303"/>
                  </a:cubicBezTo>
                  <a:cubicBezTo>
                    <a:pt x="64" y="298"/>
                    <a:pt x="62" y="295"/>
                    <a:pt x="62" y="292"/>
                  </a:cubicBezTo>
                  <a:cubicBezTo>
                    <a:pt x="62" y="291"/>
                    <a:pt x="62" y="291"/>
                    <a:pt x="62" y="291"/>
                  </a:cubicBezTo>
                  <a:cubicBezTo>
                    <a:pt x="62" y="290"/>
                    <a:pt x="62" y="289"/>
                    <a:pt x="62" y="288"/>
                  </a:cubicBezTo>
                  <a:cubicBezTo>
                    <a:pt x="62" y="287"/>
                    <a:pt x="63" y="286"/>
                    <a:pt x="63" y="284"/>
                  </a:cubicBezTo>
                  <a:cubicBezTo>
                    <a:pt x="65" y="280"/>
                    <a:pt x="68" y="278"/>
                    <a:pt x="71" y="276"/>
                  </a:cubicBezTo>
                  <a:cubicBezTo>
                    <a:pt x="74" y="273"/>
                    <a:pt x="78" y="272"/>
                    <a:pt x="83" y="272"/>
                  </a:cubicBezTo>
                  <a:cubicBezTo>
                    <a:pt x="83" y="272"/>
                    <a:pt x="83" y="272"/>
                    <a:pt x="84" y="272"/>
                  </a:cubicBezTo>
                  <a:cubicBezTo>
                    <a:pt x="84" y="272"/>
                    <a:pt x="84" y="272"/>
                    <a:pt x="84" y="272"/>
                  </a:cubicBezTo>
                  <a:cubicBezTo>
                    <a:pt x="86" y="272"/>
                    <a:pt x="88" y="272"/>
                    <a:pt x="89" y="273"/>
                  </a:cubicBezTo>
                  <a:cubicBezTo>
                    <a:pt x="90" y="273"/>
                    <a:pt x="91" y="273"/>
                    <a:pt x="93" y="274"/>
                  </a:cubicBezTo>
                  <a:cubicBezTo>
                    <a:pt x="97" y="275"/>
                    <a:pt x="105" y="278"/>
                    <a:pt x="113" y="282"/>
                  </a:cubicBezTo>
                  <a:cubicBezTo>
                    <a:pt x="116" y="282"/>
                    <a:pt x="118" y="283"/>
                    <a:pt x="121" y="284"/>
                  </a:cubicBezTo>
                  <a:cubicBezTo>
                    <a:pt x="132" y="288"/>
                    <a:pt x="145" y="293"/>
                    <a:pt x="161" y="296"/>
                  </a:cubicBezTo>
                  <a:cubicBezTo>
                    <a:pt x="165" y="297"/>
                    <a:pt x="169" y="297"/>
                    <a:pt x="173" y="297"/>
                  </a:cubicBezTo>
                  <a:cubicBezTo>
                    <a:pt x="183" y="297"/>
                    <a:pt x="193" y="296"/>
                    <a:pt x="203" y="293"/>
                  </a:cubicBezTo>
                  <a:cubicBezTo>
                    <a:pt x="215" y="291"/>
                    <a:pt x="226" y="287"/>
                    <a:pt x="238" y="284"/>
                  </a:cubicBezTo>
                  <a:cubicBezTo>
                    <a:pt x="248" y="281"/>
                    <a:pt x="257" y="279"/>
                    <a:pt x="266" y="276"/>
                  </a:cubicBezTo>
                  <a:cubicBezTo>
                    <a:pt x="278" y="273"/>
                    <a:pt x="289" y="271"/>
                    <a:pt x="299" y="271"/>
                  </a:cubicBezTo>
                  <a:cubicBezTo>
                    <a:pt x="302" y="271"/>
                    <a:pt x="306" y="272"/>
                    <a:pt x="309" y="272"/>
                  </a:cubicBezTo>
                  <a:cubicBezTo>
                    <a:pt x="317" y="274"/>
                    <a:pt x="319" y="276"/>
                    <a:pt x="327" y="286"/>
                  </a:cubicBezTo>
                  <a:cubicBezTo>
                    <a:pt x="330" y="290"/>
                    <a:pt x="335" y="290"/>
                    <a:pt x="338" y="288"/>
                  </a:cubicBezTo>
                  <a:cubicBezTo>
                    <a:pt x="342" y="285"/>
                    <a:pt x="343" y="280"/>
                    <a:pt x="340" y="276"/>
                  </a:cubicBezTo>
                  <a:cubicBezTo>
                    <a:pt x="340" y="276"/>
                    <a:pt x="340" y="276"/>
                    <a:pt x="340" y="276"/>
                  </a:cubicBezTo>
                  <a:cubicBezTo>
                    <a:pt x="332" y="266"/>
                    <a:pt x="324" y="259"/>
                    <a:pt x="312" y="257"/>
                  </a:cubicBezTo>
                  <a:cubicBezTo>
                    <a:pt x="308" y="256"/>
                    <a:pt x="303" y="255"/>
                    <a:pt x="299" y="255"/>
                  </a:cubicBezTo>
                  <a:cubicBezTo>
                    <a:pt x="286" y="255"/>
                    <a:pt x="272" y="258"/>
                    <a:pt x="258" y="262"/>
                  </a:cubicBezTo>
                  <a:cubicBezTo>
                    <a:pt x="256" y="258"/>
                    <a:pt x="254" y="255"/>
                    <a:pt x="249" y="251"/>
                  </a:cubicBezTo>
                  <a:cubicBezTo>
                    <a:pt x="237" y="243"/>
                    <a:pt x="230" y="249"/>
                    <a:pt x="221" y="243"/>
                  </a:cubicBezTo>
                  <a:cubicBezTo>
                    <a:pt x="216" y="240"/>
                    <a:pt x="211" y="236"/>
                    <a:pt x="204" y="233"/>
                  </a:cubicBezTo>
                  <a:cubicBezTo>
                    <a:pt x="205" y="216"/>
                    <a:pt x="205" y="180"/>
                    <a:pt x="196" y="153"/>
                  </a:cubicBezTo>
                  <a:cubicBezTo>
                    <a:pt x="192" y="139"/>
                    <a:pt x="183" y="125"/>
                    <a:pt x="176" y="115"/>
                  </a:cubicBezTo>
                  <a:cubicBezTo>
                    <a:pt x="174" y="112"/>
                    <a:pt x="173" y="112"/>
                    <a:pt x="175" y="117"/>
                  </a:cubicBezTo>
                  <a:cubicBezTo>
                    <a:pt x="179" y="128"/>
                    <a:pt x="186" y="143"/>
                    <a:pt x="187" y="158"/>
                  </a:cubicBezTo>
                  <a:cubicBezTo>
                    <a:pt x="188" y="187"/>
                    <a:pt x="182" y="216"/>
                    <a:pt x="178" y="232"/>
                  </a:cubicBezTo>
                  <a:cubicBezTo>
                    <a:pt x="169" y="234"/>
                    <a:pt x="167" y="240"/>
                    <a:pt x="158" y="243"/>
                  </a:cubicBezTo>
                  <a:cubicBezTo>
                    <a:pt x="151" y="246"/>
                    <a:pt x="144" y="244"/>
                    <a:pt x="138" y="244"/>
                  </a:cubicBezTo>
                  <a:cubicBezTo>
                    <a:pt x="134" y="235"/>
                    <a:pt x="126" y="221"/>
                    <a:pt x="123" y="216"/>
                  </a:cubicBezTo>
                  <a:cubicBezTo>
                    <a:pt x="119" y="210"/>
                    <a:pt x="113" y="208"/>
                    <a:pt x="108" y="208"/>
                  </a:cubicBezTo>
                  <a:cubicBezTo>
                    <a:pt x="101" y="208"/>
                    <a:pt x="95" y="211"/>
                    <a:pt x="93" y="213"/>
                  </a:cubicBezTo>
                  <a:cubicBezTo>
                    <a:pt x="92" y="212"/>
                    <a:pt x="92" y="212"/>
                    <a:pt x="91" y="211"/>
                  </a:cubicBezTo>
                  <a:cubicBezTo>
                    <a:pt x="87" y="206"/>
                    <a:pt x="81" y="204"/>
                    <a:pt x="76" y="204"/>
                  </a:cubicBezTo>
                  <a:cubicBezTo>
                    <a:pt x="68" y="205"/>
                    <a:pt x="61" y="208"/>
                    <a:pt x="58" y="210"/>
                  </a:cubicBezTo>
                  <a:cubicBezTo>
                    <a:pt x="57" y="208"/>
                    <a:pt x="56" y="207"/>
                    <a:pt x="54" y="206"/>
                  </a:cubicBezTo>
                  <a:cubicBezTo>
                    <a:pt x="48" y="200"/>
                    <a:pt x="41" y="197"/>
                    <a:pt x="34" y="197"/>
                  </a:cubicBezTo>
                  <a:cubicBezTo>
                    <a:pt x="18" y="198"/>
                    <a:pt x="5" y="208"/>
                    <a:pt x="1" y="221"/>
                  </a:cubicBezTo>
                  <a:cubicBezTo>
                    <a:pt x="0" y="223"/>
                    <a:pt x="0" y="225"/>
                    <a:pt x="0" y="227"/>
                  </a:cubicBezTo>
                  <a:cubicBezTo>
                    <a:pt x="0" y="240"/>
                    <a:pt x="6" y="261"/>
                    <a:pt x="14" y="283"/>
                  </a:cubicBezTo>
                  <a:cubicBezTo>
                    <a:pt x="22" y="304"/>
                    <a:pt x="32" y="326"/>
                    <a:pt x="44" y="339"/>
                  </a:cubicBezTo>
                  <a:cubicBezTo>
                    <a:pt x="68" y="364"/>
                    <a:pt x="122" y="400"/>
                    <a:pt x="158" y="408"/>
                  </a:cubicBezTo>
                  <a:cubicBezTo>
                    <a:pt x="167" y="410"/>
                    <a:pt x="179" y="411"/>
                    <a:pt x="192" y="411"/>
                  </a:cubicBezTo>
                  <a:cubicBezTo>
                    <a:pt x="229" y="411"/>
                    <a:pt x="275" y="404"/>
                    <a:pt x="299" y="392"/>
                  </a:cubicBezTo>
                  <a:cubicBezTo>
                    <a:pt x="314" y="385"/>
                    <a:pt x="327" y="376"/>
                    <a:pt x="338" y="364"/>
                  </a:cubicBezTo>
                  <a:cubicBezTo>
                    <a:pt x="348" y="352"/>
                    <a:pt x="355" y="337"/>
                    <a:pt x="355" y="319"/>
                  </a:cubicBezTo>
                  <a:cubicBezTo>
                    <a:pt x="355" y="316"/>
                    <a:pt x="354" y="313"/>
                    <a:pt x="354" y="309"/>
                  </a:cubicBezTo>
                  <a:close/>
                  <a:moveTo>
                    <a:pt x="108" y="224"/>
                  </a:moveTo>
                  <a:cubicBezTo>
                    <a:pt x="109" y="224"/>
                    <a:pt x="109" y="224"/>
                    <a:pt x="110" y="225"/>
                  </a:cubicBezTo>
                  <a:cubicBezTo>
                    <a:pt x="112" y="228"/>
                    <a:pt x="120" y="243"/>
                    <a:pt x="124" y="251"/>
                  </a:cubicBezTo>
                  <a:cubicBezTo>
                    <a:pt x="121" y="254"/>
                    <a:pt x="118" y="258"/>
                    <a:pt x="117" y="261"/>
                  </a:cubicBezTo>
                  <a:cubicBezTo>
                    <a:pt x="114" y="251"/>
                    <a:pt x="107" y="237"/>
                    <a:pt x="101" y="226"/>
                  </a:cubicBezTo>
                  <a:cubicBezTo>
                    <a:pt x="103" y="225"/>
                    <a:pt x="106" y="224"/>
                    <a:pt x="108" y="224"/>
                  </a:cubicBezTo>
                  <a:close/>
                  <a:moveTo>
                    <a:pt x="76" y="220"/>
                  </a:moveTo>
                  <a:cubicBezTo>
                    <a:pt x="78" y="221"/>
                    <a:pt x="78" y="221"/>
                    <a:pt x="79" y="222"/>
                  </a:cubicBezTo>
                  <a:cubicBezTo>
                    <a:pt x="84" y="227"/>
                    <a:pt x="94" y="245"/>
                    <a:pt x="99" y="259"/>
                  </a:cubicBezTo>
                  <a:cubicBezTo>
                    <a:pt x="97" y="258"/>
                    <a:pt x="94" y="257"/>
                    <a:pt x="92" y="257"/>
                  </a:cubicBezTo>
                  <a:cubicBezTo>
                    <a:pt x="89" y="256"/>
                    <a:pt x="87" y="256"/>
                    <a:pt x="84" y="256"/>
                  </a:cubicBezTo>
                  <a:cubicBezTo>
                    <a:pt x="84" y="254"/>
                    <a:pt x="83" y="253"/>
                    <a:pt x="82" y="250"/>
                  </a:cubicBezTo>
                  <a:cubicBezTo>
                    <a:pt x="78" y="240"/>
                    <a:pt x="74" y="231"/>
                    <a:pt x="68" y="223"/>
                  </a:cubicBezTo>
                  <a:cubicBezTo>
                    <a:pt x="71" y="222"/>
                    <a:pt x="74" y="220"/>
                    <a:pt x="76" y="220"/>
                  </a:cubicBezTo>
                  <a:close/>
                  <a:moveTo>
                    <a:pt x="163" y="118"/>
                  </a:moveTo>
                  <a:cubicBezTo>
                    <a:pt x="166" y="118"/>
                    <a:pt x="166" y="115"/>
                    <a:pt x="165" y="114"/>
                  </a:cubicBezTo>
                  <a:cubicBezTo>
                    <a:pt x="161" y="108"/>
                    <a:pt x="157" y="102"/>
                    <a:pt x="153" y="89"/>
                  </a:cubicBezTo>
                  <a:cubicBezTo>
                    <a:pt x="150" y="76"/>
                    <a:pt x="153" y="56"/>
                    <a:pt x="154" y="49"/>
                  </a:cubicBezTo>
                  <a:cubicBezTo>
                    <a:pt x="154" y="47"/>
                    <a:pt x="155" y="47"/>
                    <a:pt x="155" y="49"/>
                  </a:cubicBezTo>
                  <a:cubicBezTo>
                    <a:pt x="157" y="56"/>
                    <a:pt x="161" y="74"/>
                    <a:pt x="166" y="84"/>
                  </a:cubicBezTo>
                  <a:cubicBezTo>
                    <a:pt x="172" y="96"/>
                    <a:pt x="179" y="106"/>
                    <a:pt x="185" y="112"/>
                  </a:cubicBezTo>
                  <a:cubicBezTo>
                    <a:pt x="186" y="113"/>
                    <a:pt x="189" y="114"/>
                    <a:pt x="189" y="113"/>
                  </a:cubicBezTo>
                  <a:cubicBezTo>
                    <a:pt x="201" y="107"/>
                    <a:pt x="207" y="93"/>
                    <a:pt x="200" y="70"/>
                  </a:cubicBezTo>
                  <a:cubicBezTo>
                    <a:pt x="195" y="53"/>
                    <a:pt x="182" y="47"/>
                    <a:pt x="170" y="29"/>
                  </a:cubicBezTo>
                  <a:cubicBezTo>
                    <a:pt x="164" y="20"/>
                    <a:pt x="164" y="20"/>
                    <a:pt x="164" y="20"/>
                  </a:cubicBezTo>
                  <a:cubicBezTo>
                    <a:pt x="162" y="17"/>
                    <a:pt x="159" y="6"/>
                    <a:pt x="157" y="2"/>
                  </a:cubicBezTo>
                  <a:cubicBezTo>
                    <a:pt x="157" y="0"/>
                    <a:pt x="154" y="0"/>
                    <a:pt x="153" y="1"/>
                  </a:cubicBezTo>
                  <a:cubicBezTo>
                    <a:pt x="140" y="25"/>
                    <a:pt x="124" y="60"/>
                    <a:pt x="134" y="89"/>
                  </a:cubicBezTo>
                  <a:cubicBezTo>
                    <a:pt x="141" y="111"/>
                    <a:pt x="151" y="117"/>
                    <a:pt x="163" y="118"/>
                  </a:cubicBezTo>
                  <a:close/>
                  <a:moveTo>
                    <a:pt x="60" y="144"/>
                  </a:moveTo>
                  <a:cubicBezTo>
                    <a:pt x="66" y="147"/>
                    <a:pt x="71" y="149"/>
                    <a:pt x="76" y="152"/>
                  </a:cubicBezTo>
                  <a:cubicBezTo>
                    <a:pt x="84" y="159"/>
                    <a:pt x="84" y="159"/>
                    <a:pt x="84" y="159"/>
                  </a:cubicBezTo>
                  <a:cubicBezTo>
                    <a:pt x="100" y="171"/>
                    <a:pt x="109" y="184"/>
                    <a:pt x="125" y="189"/>
                  </a:cubicBezTo>
                  <a:cubicBezTo>
                    <a:pt x="146" y="196"/>
                    <a:pt x="160" y="189"/>
                    <a:pt x="167" y="182"/>
                  </a:cubicBezTo>
                  <a:cubicBezTo>
                    <a:pt x="168" y="180"/>
                    <a:pt x="169" y="176"/>
                    <a:pt x="168" y="174"/>
                  </a:cubicBezTo>
                  <a:cubicBezTo>
                    <a:pt x="163" y="167"/>
                    <a:pt x="151" y="155"/>
                    <a:pt x="136" y="147"/>
                  </a:cubicBezTo>
                  <a:cubicBezTo>
                    <a:pt x="114" y="136"/>
                    <a:pt x="91" y="142"/>
                    <a:pt x="92" y="140"/>
                  </a:cubicBezTo>
                  <a:cubicBezTo>
                    <a:pt x="92" y="139"/>
                    <a:pt x="116" y="130"/>
                    <a:pt x="139" y="138"/>
                  </a:cubicBezTo>
                  <a:cubicBezTo>
                    <a:pt x="154" y="143"/>
                    <a:pt x="165" y="157"/>
                    <a:pt x="171" y="163"/>
                  </a:cubicBezTo>
                  <a:cubicBezTo>
                    <a:pt x="172" y="164"/>
                    <a:pt x="174" y="163"/>
                    <a:pt x="174" y="162"/>
                  </a:cubicBezTo>
                  <a:cubicBezTo>
                    <a:pt x="174" y="148"/>
                    <a:pt x="169" y="133"/>
                    <a:pt x="147" y="125"/>
                  </a:cubicBezTo>
                  <a:cubicBezTo>
                    <a:pt x="119" y="114"/>
                    <a:pt x="83" y="128"/>
                    <a:pt x="59" y="140"/>
                  </a:cubicBezTo>
                  <a:cubicBezTo>
                    <a:pt x="58" y="140"/>
                    <a:pt x="58" y="143"/>
                    <a:pt x="60" y="144"/>
                  </a:cubicBezTo>
                  <a:close/>
                </a:path>
              </a:pathLst>
            </a:custGeom>
            <a:solidFill>
              <a:srgbClr val="2D807E"/>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pic>
          <p:nvPicPr>
            <p:cNvPr id="20" name="Picture 12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35213" y="4157663"/>
              <a:ext cx="261937" cy="58578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21" name="Group 127"/>
            <p:cNvGrpSpPr>
              <a:grpSpLocks/>
            </p:cNvGrpSpPr>
            <p:nvPr/>
          </p:nvGrpSpPr>
          <p:grpSpPr bwMode="auto">
            <a:xfrm>
              <a:off x="5038725" y="4265613"/>
              <a:ext cx="447675" cy="455612"/>
              <a:chOff x="3174" y="2687"/>
              <a:chExt cx="282" cy="287"/>
            </a:xfrm>
          </p:grpSpPr>
          <p:sp>
            <p:nvSpPr>
              <p:cNvPr id="22" name="Freeform 128"/>
              <p:cNvSpPr>
                <a:spLocks noChangeArrowheads="1"/>
              </p:cNvSpPr>
              <p:nvPr/>
            </p:nvSpPr>
            <p:spPr bwMode="auto">
              <a:xfrm>
                <a:off x="3174" y="2697"/>
                <a:ext cx="202" cy="277"/>
              </a:xfrm>
              <a:custGeom>
                <a:avLst/>
                <a:gdLst>
                  <a:gd name="T0" fmla="*/ 26130792 w 302"/>
                  <a:gd name="T1" fmla="*/ 27544382 h 412"/>
                  <a:gd name="T2" fmla="*/ 26130792 w 302"/>
                  <a:gd name="T3" fmla="*/ 27544382 h 412"/>
                  <a:gd name="T4" fmla="*/ 26130792 w 302"/>
                  <a:gd name="T5" fmla="*/ 27544382 h 412"/>
                  <a:gd name="T6" fmla="*/ 26130792 w 302"/>
                  <a:gd name="T7" fmla="*/ 27544382 h 412"/>
                  <a:gd name="T8" fmla="*/ 26130792 w 302"/>
                  <a:gd name="T9" fmla="*/ 27544382 h 412"/>
                  <a:gd name="T10" fmla="*/ 26130792 w 302"/>
                  <a:gd name="T11" fmla="*/ 27544382 h 412"/>
                  <a:gd name="T12" fmla="*/ 26130792 w 302"/>
                  <a:gd name="T13" fmla="*/ 27544382 h 412"/>
                  <a:gd name="T14" fmla="*/ 26130792 w 302"/>
                  <a:gd name="T15" fmla="*/ 27544382 h 412"/>
                  <a:gd name="T16" fmla="*/ 26130792 w 302"/>
                  <a:gd name="T17" fmla="*/ 27544382 h 412"/>
                  <a:gd name="T18" fmla="*/ 26130792 w 302"/>
                  <a:gd name="T19" fmla="*/ 27544382 h 412"/>
                  <a:gd name="T20" fmla="*/ 26130792 w 302"/>
                  <a:gd name="T21" fmla="*/ 27544382 h 412"/>
                  <a:gd name="T22" fmla="*/ 26130792 w 302"/>
                  <a:gd name="T23" fmla="*/ 27544382 h 412"/>
                  <a:gd name="T24" fmla="*/ 26130792 w 302"/>
                  <a:gd name="T25" fmla="*/ 27544382 h 412"/>
                  <a:gd name="T26" fmla="*/ 26130792 w 302"/>
                  <a:gd name="T27" fmla="*/ 27544382 h 412"/>
                  <a:gd name="T28" fmla="*/ 26130792 w 302"/>
                  <a:gd name="T29" fmla="*/ 27544382 h 412"/>
                  <a:gd name="T30" fmla="*/ 26130792 w 302"/>
                  <a:gd name="T31" fmla="*/ 27544382 h 412"/>
                  <a:gd name="T32" fmla="*/ 26130792 w 302"/>
                  <a:gd name="T33" fmla="*/ 27544382 h 412"/>
                  <a:gd name="T34" fmla="*/ 26130792 w 302"/>
                  <a:gd name="T35" fmla="*/ 27544382 h 412"/>
                  <a:gd name="T36" fmla="*/ 26130792 w 302"/>
                  <a:gd name="T37" fmla="*/ 27544382 h 412"/>
                  <a:gd name="T38" fmla="*/ 0 w 302"/>
                  <a:gd name="T39" fmla="*/ 27544382 h 412"/>
                  <a:gd name="T40" fmla="*/ 26130792 w 302"/>
                  <a:gd name="T41" fmla="*/ 27544382 h 412"/>
                  <a:gd name="T42" fmla="*/ 26130792 w 302"/>
                  <a:gd name="T43" fmla="*/ 27544382 h 412"/>
                  <a:gd name="T44" fmla="*/ 26130792 w 302"/>
                  <a:gd name="T45" fmla="*/ 27544382 h 412"/>
                  <a:gd name="T46" fmla="*/ 26130792 w 302"/>
                  <a:gd name="T47" fmla="*/ 27544382 h 412"/>
                  <a:gd name="T48" fmla="*/ 26130792 w 302"/>
                  <a:gd name="T49" fmla="*/ 27544382 h 412"/>
                  <a:gd name="T50" fmla="*/ 26130792 w 302"/>
                  <a:gd name="T51" fmla="*/ 27544382 h 412"/>
                  <a:gd name="T52" fmla="*/ 26130792 w 302"/>
                  <a:gd name="T53" fmla="*/ 27544382 h 412"/>
                  <a:gd name="T54" fmla="*/ 26130792 w 302"/>
                  <a:gd name="T55" fmla="*/ 27544382 h 412"/>
                  <a:gd name="T56" fmla="*/ 26130792 w 302"/>
                  <a:gd name="T57" fmla="*/ 27544382 h 412"/>
                  <a:gd name="T58" fmla="*/ 26130792 w 302"/>
                  <a:gd name="T59" fmla="*/ 27544382 h 412"/>
                  <a:gd name="T60" fmla="*/ 26130792 w 302"/>
                  <a:gd name="T61" fmla="*/ 27544382 h 412"/>
                  <a:gd name="T62" fmla="*/ 26130792 w 302"/>
                  <a:gd name="T63" fmla="*/ 27544382 h 412"/>
                  <a:gd name="T64" fmla="*/ 26130792 w 302"/>
                  <a:gd name="T65" fmla="*/ 27544382 h 412"/>
                  <a:gd name="T66" fmla="*/ 26130792 w 302"/>
                  <a:gd name="T67" fmla="*/ 27544382 h 412"/>
                  <a:gd name="T68" fmla="*/ 26130792 w 302"/>
                  <a:gd name="T69" fmla="*/ 27544382 h 412"/>
                  <a:gd name="T70" fmla="*/ 26130792 w 302"/>
                  <a:gd name="T71" fmla="*/ 27544382 h 412"/>
                  <a:gd name="T72" fmla="*/ 26130792 w 302"/>
                  <a:gd name="T73" fmla="*/ 27544382 h 412"/>
                  <a:gd name="T74" fmla="*/ 26130792 w 302"/>
                  <a:gd name="T75" fmla="*/ 27544382 h 412"/>
                  <a:gd name="T76" fmla="*/ 26130792 w 302"/>
                  <a:gd name="T77" fmla="*/ 27544382 h 412"/>
                  <a:gd name="T78" fmla="*/ 26130792 w 302"/>
                  <a:gd name="T79" fmla="*/ 27544382 h 412"/>
                  <a:gd name="T80" fmla="*/ 26130792 w 302"/>
                  <a:gd name="T81" fmla="*/ 27544382 h 412"/>
                  <a:gd name="T82" fmla="*/ 26130792 w 302"/>
                  <a:gd name="T83" fmla="*/ 27544382 h 412"/>
                  <a:gd name="T84" fmla="*/ 26130792 w 302"/>
                  <a:gd name="T85" fmla="*/ 27544382 h 412"/>
                  <a:gd name="T86" fmla="*/ 26130792 w 302"/>
                  <a:gd name="T87" fmla="*/ 27544382 h 412"/>
                  <a:gd name="T88" fmla="*/ 26130792 w 302"/>
                  <a:gd name="T89" fmla="*/ 27544382 h 412"/>
                  <a:gd name="T90" fmla="*/ 26130792 w 302"/>
                  <a:gd name="T91" fmla="*/ 27544382 h 412"/>
                  <a:gd name="T92" fmla="*/ 26130792 w 302"/>
                  <a:gd name="T93" fmla="*/ 27544382 h 412"/>
                  <a:gd name="T94" fmla="*/ 26130792 w 302"/>
                  <a:gd name="T95" fmla="*/ 27544382 h 412"/>
                  <a:gd name="T96" fmla="*/ 26130792 w 302"/>
                  <a:gd name="T97" fmla="*/ 27544382 h 412"/>
                  <a:gd name="T98" fmla="*/ 26130792 w 302"/>
                  <a:gd name="T99" fmla="*/ 27544382 h 412"/>
                  <a:gd name="T100" fmla="*/ 26130792 w 302"/>
                  <a:gd name="T101" fmla="*/ 27544382 h 412"/>
                  <a:gd name="T102" fmla="*/ 26130792 w 302"/>
                  <a:gd name="T103" fmla="*/ 27544382 h 412"/>
                  <a:gd name="T104" fmla="*/ 26130792 w 302"/>
                  <a:gd name="T105" fmla="*/ 27544382 h 4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02" h="412">
                    <a:moveTo>
                      <a:pt x="221" y="241"/>
                    </a:moveTo>
                    <a:cubicBezTo>
                      <a:pt x="221" y="237"/>
                      <a:pt x="217" y="234"/>
                      <a:pt x="213" y="234"/>
                    </a:cubicBezTo>
                    <a:cubicBezTo>
                      <a:pt x="193" y="234"/>
                      <a:pt x="193" y="234"/>
                      <a:pt x="193" y="234"/>
                    </a:cubicBezTo>
                    <a:cubicBezTo>
                      <a:pt x="189" y="234"/>
                      <a:pt x="186" y="237"/>
                      <a:pt x="186" y="241"/>
                    </a:cubicBezTo>
                    <a:cubicBezTo>
                      <a:pt x="186" y="261"/>
                      <a:pt x="186" y="261"/>
                      <a:pt x="186" y="261"/>
                    </a:cubicBezTo>
                    <a:cubicBezTo>
                      <a:pt x="186" y="265"/>
                      <a:pt x="189" y="268"/>
                      <a:pt x="193" y="268"/>
                    </a:cubicBezTo>
                    <a:cubicBezTo>
                      <a:pt x="213" y="268"/>
                      <a:pt x="213" y="268"/>
                      <a:pt x="213" y="268"/>
                    </a:cubicBezTo>
                    <a:cubicBezTo>
                      <a:pt x="217" y="268"/>
                      <a:pt x="221" y="265"/>
                      <a:pt x="221" y="261"/>
                    </a:cubicBezTo>
                    <a:lnTo>
                      <a:pt x="221" y="241"/>
                    </a:lnTo>
                    <a:close/>
                    <a:moveTo>
                      <a:pt x="221" y="140"/>
                    </a:moveTo>
                    <a:cubicBezTo>
                      <a:pt x="221" y="136"/>
                      <a:pt x="217" y="133"/>
                      <a:pt x="213" y="133"/>
                    </a:cubicBezTo>
                    <a:cubicBezTo>
                      <a:pt x="193" y="133"/>
                      <a:pt x="193" y="133"/>
                      <a:pt x="193" y="133"/>
                    </a:cubicBezTo>
                    <a:cubicBezTo>
                      <a:pt x="189" y="133"/>
                      <a:pt x="186" y="136"/>
                      <a:pt x="186" y="140"/>
                    </a:cubicBezTo>
                    <a:cubicBezTo>
                      <a:pt x="186" y="160"/>
                      <a:pt x="186" y="160"/>
                      <a:pt x="186" y="160"/>
                    </a:cubicBezTo>
                    <a:cubicBezTo>
                      <a:pt x="186" y="164"/>
                      <a:pt x="189" y="167"/>
                      <a:pt x="193" y="167"/>
                    </a:cubicBezTo>
                    <a:cubicBezTo>
                      <a:pt x="213" y="167"/>
                      <a:pt x="213" y="167"/>
                      <a:pt x="213" y="167"/>
                    </a:cubicBezTo>
                    <a:cubicBezTo>
                      <a:pt x="217" y="167"/>
                      <a:pt x="221" y="164"/>
                      <a:pt x="221" y="160"/>
                    </a:cubicBezTo>
                    <a:lnTo>
                      <a:pt x="221" y="140"/>
                    </a:lnTo>
                    <a:close/>
                    <a:moveTo>
                      <a:pt x="213" y="284"/>
                    </a:moveTo>
                    <a:cubicBezTo>
                      <a:pt x="193" y="284"/>
                      <a:pt x="193" y="284"/>
                      <a:pt x="193" y="284"/>
                    </a:cubicBezTo>
                    <a:cubicBezTo>
                      <a:pt x="189" y="284"/>
                      <a:pt x="186" y="288"/>
                      <a:pt x="186" y="292"/>
                    </a:cubicBezTo>
                    <a:cubicBezTo>
                      <a:pt x="186" y="311"/>
                      <a:pt x="186" y="311"/>
                      <a:pt x="186" y="311"/>
                    </a:cubicBezTo>
                    <a:cubicBezTo>
                      <a:pt x="186" y="316"/>
                      <a:pt x="189" y="319"/>
                      <a:pt x="193" y="319"/>
                    </a:cubicBezTo>
                    <a:cubicBezTo>
                      <a:pt x="213" y="319"/>
                      <a:pt x="213" y="319"/>
                      <a:pt x="213" y="319"/>
                    </a:cubicBezTo>
                    <a:cubicBezTo>
                      <a:pt x="217" y="319"/>
                      <a:pt x="221" y="316"/>
                      <a:pt x="221" y="311"/>
                    </a:cubicBezTo>
                    <a:cubicBezTo>
                      <a:pt x="221" y="292"/>
                      <a:pt x="221" y="292"/>
                      <a:pt x="221" y="292"/>
                    </a:cubicBezTo>
                    <a:cubicBezTo>
                      <a:pt x="221" y="288"/>
                      <a:pt x="217" y="284"/>
                      <a:pt x="213" y="284"/>
                    </a:cubicBezTo>
                    <a:close/>
                    <a:moveTo>
                      <a:pt x="170" y="241"/>
                    </a:moveTo>
                    <a:cubicBezTo>
                      <a:pt x="170" y="237"/>
                      <a:pt x="166" y="234"/>
                      <a:pt x="162" y="234"/>
                    </a:cubicBezTo>
                    <a:cubicBezTo>
                      <a:pt x="142" y="234"/>
                      <a:pt x="142" y="234"/>
                      <a:pt x="142" y="234"/>
                    </a:cubicBezTo>
                    <a:cubicBezTo>
                      <a:pt x="138" y="234"/>
                      <a:pt x="135" y="237"/>
                      <a:pt x="135" y="241"/>
                    </a:cubicBezTo>
                    <a:cubicBezTo>
                      <a:pt x="135" y="261"/>
                      <a:pt x="135" y="261"/>
                      <a:pt x="135" y="261"/>
                    </a:cubicBezTo>
                    <a:cubicBezTo>
                      <a:pt x="135" y="265"/>
                      <a:pt x="138" y="268"/>
                      <a:pt x="142" y="268"/>
                    </a:cubicBezTo>
                    <a:cubicBezTo>
                      <a:pt x="162" y="268"/>
                      <a:pt x="162" y="268"/>
                      <a:pt x="162" y="268"/>
                    </a:cubicBezTo>
                    <a:cubicBezTo>
                      <a:pt x="166" y="268"/>
                      <a:pt x="170" y="265"/>
                      <a:pt x="170" y="261"/>
                    </a:cubicBezTo>
                    <a:lnTo>
                      <a:pt x="170" y="241"/>
                    </a:lnTo>
                    <a:close/>
                    <a:moveTo>
                      <a:pt x="170" y="191"/>
                    </a:moveTo>
                    <a:cubicBezTo>
                      <a:pt x="170" y="187"/>
                      <a:pt x="166" y="183"/>
                      <a:pt x="162" y="183"/>
                    </a:cubicBezTo>
                    <a:cubicBezTo>
                      <a:pt x="142" y="183"/>
                      <a:pt x="142" y="183"/>
                      <a:pt x="142" y="183"/>
                    </a:cubicBezTo>
                    <a:cubicBezTo>
                      <a:pt x="138" y="183"/>
                      <a:pt x="135" y="187"/>
                      <a:pt x="135" y="191"/>
                    </a:cubicBezTo>
                    <a:cubicBezTo>
                      <a:pt x="135" y="210"/>
                      <a:pt x="135" y="210"/>
                      <a:pt x="135" y="210"/>
                    </a:cubicBezTo>
                    <a:cubicBezTo>
                      <a:pt x="135" y="215"/>
                      <a:pt x="138" y="218"/>
                      <a:pt x="142" y="218"/>
                    </a:cubicBezTo>
                    <a:cubicBezTo>
                      <a:pt x="162" y="218"/>
                      <a:pt x="162" y="218"/>
                      <a:pt x="162" y="218"/>
                    </a:cubicBezTo>
                    <a:cubicBezTo>
                      <a:pt x="166" y="218"/>
                      <a:pt x="170" y="215"/>
                      <a:pt x="170" y="210"/>
                    </a:cubicBezTo>
                    <a:lnTo>
                      <a:pt x="170" y="191"/>
                    </a:lnTo>
                    <a:close/>
                    <a:moveTo>
                      <a:pt x="162" y="284"/>
                    </a:moveTo>
                    <a:cubicBezTo>
                      <a:pt x="142" y="284"/>
                      <a:pt x="142" y="284"/>
                      <a:pt x="142" y="284"/>
                    </a:cubicBezTo>
                    <a:cubicBezTo>
                      <a:pt x="138" y="284"/>
                      <a:pt x="135" y="288"/>
                      <a:pt x="135" y="292"/>
                    </a:cubicBezTo>
                    <a:cubicBezTo>
                      <a:pt x="135" y="311"/>
                      <a:pt x="135" y="311"/>
                      <a:pt x="135" y="311"/>
                    </a:cubicBezTo>
                    <a:cubicBezTo>
                      <a:pt x="135" y="316"/>
                      <a:pt x="138" y="319"/>
                      <a:pt x="142" y="319"/>
                    </a:cubicBezTo>
                    <a:cubicBezTo>
                      <a:pt x="162" y="319"/>
                      <a:pt x="162" y="319"/>
                      <a:pt x="162" y="319"/>
                    </a:cubicBezTo>
                    <a:cubicBezTo>
                      <a:pt x="166" y="319"/>
                      <a:pt x="170" y="316"/>
                      <a:pt x="170" y="311"/>
                    </a:cubicBezTo>
                    <a:cubicBezTo>
                      <a:pt x="170" y="292"/>
                      <a:pt x="170" y="292"/>
                      <a:pt x="170" y="292"/>
                    </a:cubicBezTo>
                    <a:cubicBezTo>
                      <a:pt x="170" y="288"/>
                      <a:pt x="166" y="284"/>
                      <a:pt x="162" y="284"/>
                    </a:cubicBezTo>
                    <a:close/>
                    <a:moveTo>
                      <a:pt x="221" y="191"/>
                    </a:moveTo>
                    <a:cubicBezTo>
                      <a:pt x="221" y="187"/>
                      <a:pt x="217" y="183"/>
                      <a:pt x="213" y="183"/>
                    </a:cubicBezTo>
                    <a:cubicBezTo>
                      <a:pt x="193" y="183"/>
                      <a:pt x="193" y="183"/>
                      <a:pt x="193" y="183"/>
                    </a:cubicBezTo>
                    <a:cubicBezTo>
                      <a:pt x="189" y="183"/>
                      <a:pt x="186" y="187"/>
                      <a:pt x="186" y="191"/>
                    </a:cubicBezTo>
                    <a:cubicBezTo>
                      <a:pt x="186" y="210"/>
                      <a:pt x="186" y="210"/>
                      <a:pt x="186" y="210"/>
                    </a:cubicBezTo>
                    <a:cubicBezTo>
                      <a:pt x="186" y="215"/>
                      <a:pt x="189" y="218"/>
                      <a:pt x="193" y="218"/>
                    </a:cubicBezTo>
                    <a:cubicBezTo>
                      <a:pt x="213" y="218"/>
                      <a:pt x="213" y="218"/>
                      <a:pt x="213" y="218"/>
                    </a:cubicBezTo>
                    <a:cubicBezTo>
                      <a:pt x="217" y="218"/>
                      <a:pt x="221" y="215"/>
                      <a:pt x="221" y="210"/>
                    </a:cubicBezTo>
                    <a:lnTo>
                      <a:pt x="221" y="191"/>
                    </a:lnTo>
                    <a:close/>
                    <a:moveTo>
                      <a:pt x="272" y="140"/>
                    </a:moveTo>
                    <a:cubicBezTo>
                      <a:pt x="272" y="136"/>
                      <a:pt x="268" y="133"/>
                      <a:pt x="264" y="133"/>
                    </a:cubicBezTo>
                    <a:cubicBezTo>
                      <a:pt x="244" y="133"/>
                      <a:pt x="244" y="133"/>
                      <a:pt x="244" y="133"/>
                    </a:cubicBezTo>
                    <a:cubicBezTo>
                      <a:pt x="240" y="133"/>
                      <a:pt x="237" y="136"/>
                      <a:pt x="237" y="140"/>
                    </a:cubicBezTo>
                    <a:cubicBezTo>
                      <a:pt x="237" y="160"/>
                      <a:pt x="237" y="160"/>
                      <a:pt x="237" y="160"/>
                    </a:cubicBezTo>
                    <a:cubicBezTo>
                      <a:pt x="237" y="164"/>
                      <a:pt x="240" y="167"/>
                      <a:pt x="244" y="167"/>
                    </a:cubicBezTo>
                    <a:cubicBezTo>
                      <a:pt x="264" y="167"/>
                      <a:pt x="264" y="167"/>
                      <a:pt x="264" y="167"/>
                    </a:cubicBezTo>
                    <a:cubicBezTo>
                      <a:pt x="268" y="167"/>
                      <a:pt x="272" y="164"/>
                      <a:pt x="272" y="160"/>
                    </a:cubicBezTo>
                    <a:lnTo>
                      <a:pt x="272" y="140"/>
                    </a:lnTo>
                    <a:close/>
                    <a:moveTo>
                      <a:pt x="294" y="154"/>
                    </a:moveTo>
                    <a:cubicBezTo>
                      <a:pt x="290" y="154"/>
                      <a:pt x="286" y="157"/>
                      <a:pt x="286" y="162"/>
                    </a:cubicBezTo>
                    <a:cubicBezTo>
                      <a:pt x="286" y="396"/>
                      <a:pt x="286" y="396"/>
                      <a:pt x="286" y="396"/>
                    </a:cubicBezTo>
                    <a:cubicBezTo>
                      <a:pt x="186" y="396"/>
                      <a:pt x="186" y="396"/>
                      <a:pt x="186" y="396"/>
                    </a:cubicBezTo>
                    <a:cubicBezTo>
                      <a:pt x="186" y="343"/>
                      <a:pt x="186" y="343"/>
                      <a:pt x="186" y="343"/>
                    </a:cubicBezTo>
                    <a:cubicBezTo>
                      <a:pt x="186" y="339"/>
                      <a:pt x="182" y="335"/>
                      <a:pt x="178" y="335"/>
                    </a:cubicBezTo>
                    <a:cubicBezTo>
                      <a:pt x="128" y="335"/>
                      <a:pt x="128" y="335"/>
                      <a:pt x="128" y="335"/>
                    </a:cubicBezTo>
                    <a:cubicBezTo>
                      <a:pt x="123" y="335"/>
                      <a:pt x="120" y="339"/>
                      <a:pt x="120" y="343"/>
                    </a:cubicBezTo>
                    <a:cubicBezTo>
                      <a:pt x="120" y="396"/>
                      <a:pt x="120" y="396"/>
                      <a:pt x="120" y="396"/>
                    </a:cubicBezTo>
                    <a:cubicBezTo>
                      <a:pt x="16" y="396"/>
                      <a:pt x="16" y="396"/>
                      <a:pt x="16" y="396"/>
                    </a:cubicBezTo>
                    <a:cubicBezTo>
                      <a:pt x="16" y="16"/>
                      <a:pt x="16" y="16"/>
                      <a:pt x="16" y="16"/>
                    </a:cubicBezTo>
                    <a:cubicBezTo>
                      <a:pt x="186" y="16"/>
                      <a:pt x="186" y="16"/>
                      <a:pt x="186" y="16"/>
                    </a:cubicBezTo>
                    <a:cubicBezTo>
                      <a:pt x="186" y="109"/>
                      <a:pt x="186" y="109"/>
                      <a:pt x="186" y="109"/>
                    </a:cubicBezTo>
                    <a:cubicBezTo>
                      <a:pt x="186" y="111"/>
                      <a:pt x="187" y="113"/>
                      <a:pt x="188" y="115"/>
                    </a:cubicBezTo>
                    <a:cubicBezTo>
                      <a:pt x="190" y="116"/>
                      <a:pt x="192" y="117"/>
                      <a:pt x="194" y="117"/>
                    </a:cubicBezTo>
                    <a:cubicBezTo>
                      <a:pt x="286" y="117"/>
                      <a:pt x="286" y="117"/>
                      <a:pt x="286" y="117"/>
                    </a:cubicBezTo>
                    <a:cubicBezTo>
                      <a:pt x="286" y="130"/>
                      <a:pt x="286" y="130"/>
                      <a:pt x="286" y="130"/>
                    </a:cubicBezTo>
                    <a:cubicBezTo>
                      <a:pt x="286" y="134"/>
                      <a:pt x="290" y="138"/>
                      <a:pt x="294" y="138"/>
                    </a:cubicBezTo>
                    <a:cubicBezTo>
                      <a:pt x="298" y="138"/>
                      <a:pt x="302" y="134"/>
                      <a:pt x="302" y="130"/>
                    </a:cubicBezTo>
                    <a:cubicBezTo>
                      <a:pt x="302" y="130"/>
                      <a:pt x="302" y="130"/>
                      <a:pt x="302" y="130"/>
                    </a:cubicBezTo>
                    <a:cubicBezTo>
                      <a:pt x="302" y="117"/>
                      <a:pt x="302" y="117"/>
                      <a:pt x="302" y="117"/>
                    </a:cubicBezTo>
                    <a:cubicBezTo>
                      <a:pt x="302" y="108"/>
                      <a:pt x="295" y="101"/>
                      <a:pt x="286" y="101"/>
                    </a:cubicBezTo>
                    <a:cubicBezTo>
                      <a:pt x="202" y="101"/>
                      <a:pt x="202" y="101"/>
                      <a:pt x="202" y="101"/>
                    </a:cubicBezTo>
                    <a:cubicBezTo>
                      <a:pt x="202" y="16"/>
                      <a:pt x="202" y="16"/>
                      <a:pt x="202" y="16"/>
                    </a:cubicBezTo>
                    <a:cubicBezTo>
                      <a:pt x="202" y="7"/>
                      <a:pt x="195" y="0"/>
                      <a:pt x="186" y="0"/>
                    </a:cubicBezTo>
                    <a:cubicBezTo>
                      <a:pt x="16" y="0"/>
                      <a:pt x="16" y="0"/>
                      <a:pt x="16" y="0"/>
                    </a:cubicBezTo>
                    <a:cubicBezTo>
                      <a:pt x="8" y="0"/>
                      <a:pt x="0" y="7"/>
                      <a:pt x="0" y="16"/>
                    </a:cubicBezTo>
                    <a:cubicBezTo>
                      <a:pt x="0" y="396"/>
                      <a:pt x="0" y="396"/>
                      <a:pt x="0" y="396"/>
                    </a:cubicBezTo>
                    <a:cubicBezTo>
                      <a:pt x="0" y="404"/>
                      <a:pt x="8" y="412"/>
                      <a:pt x="16" y="412"/>
                    </a:cubicBezTo>
                    <a:cubicBezTo>
                      <a:pt x="286" y="412"/>
                      <a:pt x="286" y="412"/>
                      <a:pt x="286" y="412"/>
                    </a:cubicBezTo>
                    <a:cubicBezTo>
                      <a:pt x="295" y="412"/>
                      <a:pt x="302" y="404"/>
                      <a:pt x="302" y="396"/>
                    </a:cubicBezTo>
                    <a:cubicBezTo>
                      <a:pt x="302" y="162"/>
                      <a:pt x="302" y="162"/>
                      <a:pt x="302" y="162"/>
                    </a:cubicBezTo>
                    <a:cubicBezTo>
                      <a:pt x="302" y="157"/>
                      <a:pt x="298" y="154"/>
                      <a:pt x="294" y="154"/>
                    </a:cubicBezTo>
                    <a:close/>
                    <a:moveTo>
                      <a:pt x="170" y="140"/>
                    </a:moveTo>
                    <a:cubicBezTo>
                      <a:pt x="170" y="136"/>
                      <a:pt x="166" y="133"/>
                      <a:pt x="162" y="133"/>
                    </a:cubicBezTo>
                    <a:cubicBezTo>
                      <a:pt x="142" y="133"/>
                      <a:pt x="142" y="133"/>
                      <a:pt x="142" y="133"/>
                    </a:cubicBezTo>
                    <a:cubicBezTo>
                      <a:pt x="138" y="133"/>
                      <a:pt x="135" y="136"/>
                      <a:pt x="135" y="140"/>
                    </a:cubicBezTo>
                    <a:cubicBezTo>
                      <a:pt x="135" y="160"/>
                      <a:pt x="135" y="160"/>
                      <a:pt x="135" y="160"/>
                    </a:cubicBezTo>
                    <a:cubicBezTo>
                      <a:pt x="135" y="164"/>
                      <a:pt x="138" y="167"/>
                      <a:pt x="142" y="167"/>
                    </a:cubicBezTo>
                    <a:cubicBezTo>
                      <a:pt x="162" y="167"/>
                      <a:pt x="162" y="167"/>
                      <a:pt x="162" y="167"/>
                    </a:cubicBezTo>
                    <a:cubicBezTo>
                      <a:pt x="166" y="167"/>
                      <a:pt x="170" y="164"/>
                      <a:pt x="170" y="160"/>
                    </a:cubicBezTo>
                    <a:lnTo>
                      <a:pt x="170" y="140"/>
                    </a:lnTo>
                    <a:close/>
                    <a:moveTo>
                      <a:pt x="272" y="241"/>
                    </a:moveTo>
                    <a:cubicBezTo>
                      <a:pt x="272" y="237"/>
                      <a:pt x="268" y="234"/>
                      <a:pt x="264" y="234"/>
                    </a:cubicBezTo>
                    <a:cubicBezTo>
                      <a:pt x="244" y="234"/>
                      <a:pt x="244" y="234"/>
                      <a:pt x="244" y="234"/>
                    </a:cubicBezTo>
                    <a:cubicBezTo>
                      <a:pt x="240" y="234"/>
                      <a:pt x="237" y="237"/>
                      <a:pt x="237" y="241"/>
                    </a:cubicBezTo>
                    <a:cubicBezTo>
                      <a:pt x="237" y="261"/>
                      <a:pt x="237" y="261"/>
                      <a:pt x="237" y="261"/>
                    </a:cubicBezTo>
                    <a:cubicBezTo>
                      <a:pt x="237" y="265"/>
                      <a:pt x="240" y="268"/>
                      <a:pt x="244" y="268"/>
                    </a:cubicBezTo>
                    <a:cubicBezTo>
                      <a:pt x="264" y="268"/>
                      <a:pt x="264" y="268"/>
                      <a:pt x="264" y="268"/>
                    </a:cubicBezTo>
                    <a:cubicBezTo>
                      <a:pt x="268" y="268"/>
                      <a:pt x="272" y="265"/>
                      <a:pt x="272" y="261"/>
                    </a:cubicBezTo>
                    <a:lnTo>
                      <a:pt x="272" y="241"/>
                    </a:lnTo>
                    <a:close/>
                    <a:moveTo>
                      <a:pt x="272" y="191"/>
                    </a:moveTo>
                    <a:cubicBezTo>
                      <a:pt x="272" y="187"/>
                      <a:pt x="268" y="183"/>
                      <a:pt x="264" y="183"/>
                    </a:cubicBezTo>
                    <a:cubicBezTo>
                      <a:pt x="244" y="183"/>
                      <a:pt x="244" y="183"/>
                      <a:pt x="244" y="183"/>
                    </a:cubicBezTo>
                    <a:cubicBezTo>
                      <a:pt x="240" y="183"/>
                      <a:pt x="237" y="187"/>
                      <a:pt x="237" y="191"/>
                    </a:cubicBezTo>
                    <a:cubicBezTo>
                      <a:pt x="237" y="210"/>
                      <a:pt x="237" y="210"/>
                      <a:pt x="237" y="210"/>
                    </a:cubicBezTo>
                    <a:cubicBezTo>
                      <a:pt x="237" y="215"/>
                      <a:pt x="240" y="218"/>
                      <a:pt x="244" y="218"/>
                    </a:cubicBezTo>
                    <a:cubicBezTo>
                      <a:pt x="264" y="218"/>
                      <a:pt x="264" y="218"/>
                      <a:pt x="264" y="218"/>
                    </a:cubicBezTo>
                    <a:cubicBezTo>
                      <a:pt x="268" y="218"/>
                      <a:pt x="272" y="215"/>
                      <a:pt x="272" y="210"/>
                    </a:cubicBezTo>
                    <a:lnTo>
                      <a:pt x="272" y="191"/>
                    </a:lnTo>
                    <a:close/>
                    <a:moveTo>
                      <a:pt x="264" y="284"/>
                    </a:moveTo>
                    <a:cubicBezTo>
                      <a:pt x="244" y="284"/>
                      <a:pt x="244" y="284"/>
                      <a:pt x="244" y="284"/>
                    </a:cubicBezTo>
                    <a:cubicBezTo>
                      <a:pt x="240" y="284"/>
                      <a:pt x="237" y="288"/>
                      <a:pt x="237" y="292"/>
                    </a:cubicBezTo>
                    <a:cubicBezTo>
                      <a:pt x="237" y="311"/>
                      <a:pt x="237" y="311"/>
                      <a:pt x="237" y="311"/>
                    </a:cubicBezTo>
                    <a:cubicBezTo>
                      <a:pt x="237" y="316"/>
                      <a:pt x="240" y="319"/>
                      <a:pt x="244" y="319"/>
                    </a:cubicBezTo>
                    <a:cubicBezTo>
                      <a:pt x="264" y="319"/>
                      <a:pt x="264" y="319"/>
                      <a:pt x="264" y="319"/>
                    </a:cubicBezTo>
                    <a:cubicBezTo>
                      <a:pt x="268" y="319"/>
                      <a:pt x="272" y="316"/>
                      <a:pt x="272" y="311"/>
                    </a:cubicBezTo>
                    <a:cubicBezTo>
                      <a:pt x="272" y="292"/>
                      <a:pt x="272" y="292"/>
                      <a:pt x="272" y="292"/>
                    </a:cubicBezTo>
                    <a:cubicBezTo>
                      <a:pt x="272" y="288"/>
                      <a:pt x="268" y="284"/>
                      <a:pt x="264" y="284"/>
                    </a:cubicBezTo>
                    <a:close/>
                    <a:moveTo>
                      <a:pt x="67" y="140"/>
                    </a:moveTo>
                    <a:cubicBezTo>
                      <a:pt x="67" y="136"/>
                      <a:pt x="64" y="133"/>
                      <a:pt x="60" y="133"/>
                    </a:cubicBezTo>
                    <a:cubicBezTo>
                      <a:pt x="40" y="133"/>
                      <a:pt x="40" y="133"/>
                      <a:pt x="40" y="133"/>
                    </a:cubicBezTo>
                    <a:cubicBezTo>
                      <a:pt x="36" y="133"/>
                      <a:pt x="32" y="136"/>
                      <a:pt x="32" y="140"/>
                    </a:cubicBezTo>
                    <a:cubicBezTo>
                      <a:pt x="32" y="160"/>
                      <a:pt x="32" y="160"/>
                      <a:pt x="32" y="160"/>
                    </a:cubicBezTo>
                    <a:cubicBezTo>
                      <a:pt x="32" y="164"/>
                      <a:pt x="36" y="167"/>
                      <a:pt x="40" y="167"/>
                    </a:cubicBezTo>
                    <a:cubicBezTo>
                      <a:pt x="60" y="167"/>
                      <a:pt x="60" y="167"/>
                      <a:pt x="60" y="167"/>
                    </a:cubicBezTo>
                    <a:cubicBezTo>
                      <a:pt x="64" y="167"/>
                      <a:pt x="67" y="164"/>
                      <a:pt x="67" y="160"/>
                    </a:cubicBezTo>
                    <a:lnTo>
                      <a:pt x="67" y="140"/>
                    </a:lnTo>
                    <a:close/>
                    <a:moveTo>
                      <a:pt x="60" y="284"/>
                    </a:moveTo>
                    <a:cubicBezTo>
                      <a:pt x="40" y="284"/>
                      <a:pt x="40" y="284"/>
                      <a:pt x="40" y="284"/>
                    </a:cubicBezTo>
                    <a:cubicBezTo>
                      <a:pt x="36" y="284"/>
                      <a:pt x="32" y="288"/>
                      <a:pt x="32" y="292"/>
                    </a:cubicBezTo>
                    <a:cubicBezTo>
                      <a:pt x="32" y="311"/>
                      <a:pt x="32" y="311"/>
                      <a:pt x="32" y="311"/>
                    </a:cubicBezTo>
                    <a:cubicBezTo>
                      <a:pt x="32" y="316"/>
                      <a:pt x="36" y="319"/>
                      <a:pt x="40" y="319"/>
                    </a:cubicBezTo>
                    <a:cubicBezTo>
                      <a:pt x="60" y="319"/>
                      <a:pt x="60" y="319"/>
                      <a:pt x="60" y="319"/>
                    </a:cubicBezTo>
                    <a:cubicBezTo>
                      <a:pt x="64" y="319"/>
                      <a:pt x="67" y="316"/>
                      <a:pt x="67" y="311"/>
                    </a:cubicBezTo>
                    <a:cubicBezTo>
                      <a:pt x="67" y="292"/>
                      <a:pt x="67" y="292"/>
                      <a:pt x="67" y="292"/>
                    </a:cubicBezTo>
                    <a:cubicBezTo>
                      <a:pt x="67" y="288"/>
                      <a:pt x="64" y="284"/>
                      <a:pt x="60" y="284"/>
                    </a:cubicBezTo>
                    <a:close/>
                    <a:moveTo>
                      <a:pt x="67" y="191"/>
                    </a:moveTo>
                    <a:cubicBezTo>
                      <a:pt x="67" y="187"/>
                      <a:pt x="64" y="183"/>
                      <a:pt x="60" y="183"/>
                    </a:cubicBezTo>
                    <a:cubicBezTo>
                      <a:pt x="40" y="183"/>
                      <a:pt x="40" y="183"/>
                      <a:pt x="40" y="183"/>
                    </a:cubicBezTo>
                    <a:cubicBezTo>
                      <a:pt x="36" y="183"/>
                      <a:pt x="32" y="187"/>
                      <a:pt x="32" y="191"/>
                    </a:cubicBezTo>
                    <a:cubicBezTo>
                      <a:pt x="32" y="210"/>
                      <a:pt x="32" y="210"/>
                      <a:pt x="32" y="210"/>
                    </a:cubicBezTo>
                    <a:cubicBezTo>
                      <a:pt x="32" y="215"/>
                      <a:pt x="36" y="218"/>
                      <a:pt x="40" y="218"/>
                    </a:cubicBezTo>
                    <a:cubicBezTo>
                      <a:pt x="60" y="218"/>
                      <a:pt x="60" y="218"/>
                      <a:pt x="60" y="218"/>
                    </a:cubicBezTo>
                    <a:cubicBezTo>
                      <a:pt x="64" y="218"/>
                      <a:pt x="67" y="215"/>
                      <a:pt x="67" y="210"/>
                    </a:cubicBezTo>
                    <a:lnTo>
                      <a:pt x="67" y="191"/>
                    </a:lnTo>
                    <a:close/>
                    <a:moveTo>
                      <a:pt x="67" y="241"/>
                    </a:moveTo>
                    <a:cubicBezTo>
                      <a:pt x="67" y="237"/>
                      <a:pt x="64" y="234"/>
                      <a:pt x="60" y="234"/>
                    </a:cubicBezTo>
                    <a:cubicBezTo>
                      <a:pt x="40" y="234"/>
                      <a:pt x="40" y="234"/>
                      <a:pt x="40" y="234"/>
                    </a:cubicBezTo>
                    <a:cubicBezTo>
                      <a:pt x="36" y="234"/>
                      <a:pt x="32" y="237"/>
                      <a:pt x="32" y="241"/>
                    </a:cubicBezTo>
                    <a:cubicBezTo>
                      <a:pt x="32" y="261"/>
                      <a:pt x="32" y="261"/>
                      <a:pt x="32" y="261"/>
                    </a:cubicBezTo>
                    <a:cubicBezTo>
                      <a:pt x="32" y="265"/>
                      <a:pt x="36" y="268"/>
                      <a:pt x="40" y="268"/>
                    </a:cubicBezTo>
                    <a:cubicBezTo>
                      <a:pt x="60" y="268"/>
                      <a:pt x="60" y="268"/>
                      <a:pt x="60" y="268"/>
                    </a:cubicBezTo>
                    <a:cubicBezTo>
                      <a:pt x="64" y="268"/>
                      <a:pt x="67" y="265"/>
                      <a:pt x="67" y="261"/>
                    </a:cubicBezTo>
                    <a:lnTo>
                      <a:pt x="67" y="241"/>
                    </a:lnTo>
                    <a:close/>
                    <a:moveTo>
                      <a:pt x="67" y="39"/>
                    </a:moveTo>
                    <a:cubicBezTo>
                      <a:pt x="67" y="35"/>
                      <a:pt x="64" y="32"/>
                      <a:pt x="60" y="32"/>
                    </a:cubicBezTo>
                    <a:cubicBezTo>
                      <a:pt x="40" y="32"/>
                      <a:pt x="40" y="32"/>
                      <a:pt x="40" y="32"/>
                    </a:cubicBezTo>
                    <a:cubicBezTo>
                      <a:pt x="36" y="32"/>
                      <a:pt x="32" y="35"/>
                      <a:pt x="32" y="39"/>
                    </a:cubicBezTo>
                    <a:cubicBezTo>
                      <a:pt x="32" y="59"/>
                      <a:pt x="32" y="59"/>
                      <a:pt x="32" y="59"/>
                    </a:cubicBezTo>
                    <a:cubicBezTo>
                      <a:pt x="32" y="63"/>
                      <a:pt x="36" y="66"/>
                      <a:pt x="40" y="66"/>
                    </a:cubicBezTo>
                    <a:cubicBezTo>
                      <a:pt x="60" y="66"/>
                      <a:pt x="60" y="66"/>
                      <a:pt x="60" y="66"/>
                    </a:cubicBezTo>
                    <a:cubicBezTo>
                      <a:pt x="64" y="66"/>
                      <a:pt x="67" y="63"/>
                      <a:pt x="67" y="59"/>
                    </a:cubicBezTo>
                    <a:lnTo>
                      <a:pt x="67" y="39"/>
                    </a:lnTo>
                    <a:close/>
                    <a:moveTo>
                      <a:pt x="67" y="90"/>
                    </a:moveTo>
                    <a:cubicBezTo>
                      <a:pt x="67" y="86"/>
                      <a:pt x="64" y="82"/>
                      <a:pt x="60" y="82"/>
                    </a:cubicBezTo>
                    <a:cubicBezTo>
                      <a:pt x="40" y="82"/>
                      <a:pt x="40" y="82"/>
                      <a:pt x="40" y="82"/>
                    </a:cubicBezTo>
                    <a:cubicBezTo>
                      <a:pt x="36" y="82"/>
                      <a:pt x="32" y="86"/>
                      <a:pt x="32" y="90"/>
                    </a:cubicBezTo>
                    <a:cubicBezTo>
                      <a:pt x="32" y="109"/>
                      <a:pt x="32" y="109"/>
                      <a:pt x="32" y="109"/>
                    </a:cubicBezTo>
                    <a:cubicBezTo>
                      <a:pt x="32" y="114"/>
                      <a:pt x="36" y="117"/>
                      <a:pt x="40" y="117"/>
                    </a:cubicBezTo>
                    <a:cubicBezTo>
                      <a:pt x="60" y="117"/>
                      <a:pt x="60" y="117"/>
                      <a:pt x="60" y="117"/>
                    </a:cubicBezTo>
                    <a:cubicBezTo>
                      <a:pt x="64" y="117"/>
                      <a:pt x="67" y="114"/>
                      <a:pt x="67" y="109"/>
                    </a:cubicBezTo>
                    <a:lnTo>
                      <a:pt x="67" y="90"/>
                    </a:lnTo>
                    <a:close/>
                    <a:moveTo>
                      <a:pt x="118" y="39"/>
                    </a:moveTo>
                    <a:cubicBezTo>
                      <a:pt x="118" y="35"/>
                      <a:pt x="115" y="32"/>
                      <a:pt x="111" y="32"/>
                    </a:cubicBezTo>
                    <a:cubicBezTo>
                      <a:pt x="91" y="32"/>
                      <a:pt x="91" y="32"/>
                      <a:pt x="91" y="32"/>
                    </a:cubicBezTo>
                    <a:cubicBezTo>
                      <a:pt x="87" y="32"/>
                      <a:pt x="84" y="35"/>
                      <a:pt x="84" y="39"/>
                    </a:cubicBezTo>
                    <a:cubicBezTo>
                      <a:pt x="84" y="59"/>
                      <a:pt x="84" y="59"/>
                      <a:pt x="84" y="59"/>
                    </a:cubicBezTo>
                    <a:cubicBezTo>
                      <a:pt x="84" y="63"/>
                      <a:pt x="87" y="66"/>
                      <a:pt x="91" y="66"/>
                    </a:cubicBezTo>
                    <a:cubicBezTo>
                      <a:pt x="111" y="66"/>
                      <a:pt x="111" y="66"/>
                      <a:pt x="111" y="66"/>
                    </a:cubicBezTo>
                    <a:cubicBezTo>
                      <a:pt x="115" y="66"/>
                      <a:pt x="118" y="63"/>
                      <a:pt x="118" y="59"/>
                    </a:cubicBezTo>
                    <a:lnTo>
                      <a:pt x="118" y="39"/>
                    </a:lnTo>
                    <a:close/>
                    <a:moveTo>
                      <a:pt x="170" y="39"/>
                    </a:moveTo>
                    <a:cubicBezTo>
                      <a:pt x="170" y="35"/>
                      <a:pt x="166" y="32"/>
                      <a:pt x="162" y="32"/>
                    </a:cubicBezTo>
                    <a:cubicBezTo>
                      <a:pt x="142" y="32"/>
                      <a:pt x="142" y="32"/>
                      <a:pt x="142" y="32"/>
                    </a:cubicBezTo>
                    <a:cubicBezTo>
                      <a:pt x="138" y="32"/>
                      <a:pt x="135" y="35"/>
                      <a:pt x="135" y="39"/>
                    </a:cubicBezTo>
                    <a:cubicBezTo>
                      <a:pt x="135" y="59"/>
                      <a:pt x="135" y="59"/>
                      <a:pt x="135" y="59"/>
                    </a:cubicBezTo>
                    <a:cubicBezTo>
                      <a:pt x="135" y="63"/>
                      <a:pt x="138" y="66"/>
                      <a:pt x="142" y="66"/>
                    </a:cubicBezTo>
                    <a:cubicBezTo>
                      <a:pt x="162" y="66"/>
                      <a:pt x="162" y="66"/>
                      <a:pt x="162" y="66"/>
                    </a:cubicBezTo>
                    <a:cubicBezTo>
                      <a:pt x="166" y="66"/>
                      <a:pt x="170" y="63"/>
                      <a:pt x="170" y="59"/>
                    </a:cubicBezTo>
                    <a:lnTo>
                      <a:pt x="170" y="39"/>
                    </a:lnTo>
                    <a:close/>
                    <a:moveTo>
                      <a:pt x="118" y="90"/>
                    </a:moveTo>
                    <a:cubicBezTo>
                      <a:pt x="118" y="86"/>
                      <a:pt x="115" y="82"/>
                      <a:pt x="111" y="82"/>
                    </a:cubicBezTo>
                    <a:cubicBezTo>
                      <a:pt x="91" y="82"/>
                      <a:pt x="91" y="82"/>
                      <a:pt x="91" y="82"/>
                    </a:cubicBezTo>
                    <a:cubicBezTo>
                      <a:pt x="87" y="82"/>
                      <a:pt x="84" y="86"/>
                      <a:pt x="84" y="90"/>
                    </a:cubicBezTo>
                    <a:cubicBezTo>
                      <a:pt x="84" y="109"/>
                      <a:pt x="84" y="109"/>
                      <a:pt x="84" y="109"/>
                    </a:cubicBezTo>
                    <a:cubicBezTo>
                      <a:pt x="84" y="114"/>
                      <a:pt x="87" y="117"/>
                      <a:pt x="91" y="117"/>
                    </a:cubicBezTo>
                    <a:cubicBezTo>
                      <a:pt x="111" y="117"/>
                      <a:pt x="111" y="117"/>
                      <a:pt x="111" y="117"/>
                    </a:cubicBezTo>
                    <a:cubicBezTo>
                      <a:pt x="115" y="117"/>
                      <a:pt x="118" y="114"/>
                      <a:pt x="118" y="109"/>
                    </a:cubicBezTo>
                    <a:lnTo>
                      <a:pt x="118" y="90"/>
                    </a:lnTo>
                    <a:close/>
                    <a:moveTo>
                      <a:pt x="170" y="90"/>
                    </a:moveTo>
                    <a:cubicBezTo>
                      <a:pt x="170" y="86"/>
                      <a:pt x="166" y="82"/>
                      <a:pt x="162" y="82"/>
                    </a:cubicBezTo>
                    <a:cubicBezTo>
                      <a:pt x="142" y="82"/>
                      <a:pt x="142" y="82"/>
                      <a:pt x="142" y="82"/>
                    </a:cubicBezTo>
                    <a:cubicBezTo>
                      <a:pt x="138" y="82"/>
                      <a:pt x="135" y="86"/>
                      <a:pt x="135" y="90"/>
                    </a:cubicBezTo>
                    <a:cubicBezTo>
                      <a:pt x="135" y="109"/>
                      <a:pt x="135" y="109"/>
                      <a:pt x="135" y="109"/>
                    </a:cubicBezTo>
                    <a:cubicBezTo>
                      <a:pt x="135" y="114"/>
                      <a:pt x="138" y="117"/>
                      <a:pt x="142" y="117"/>
                    </a:cubicBezTo>
                    <a:cubicBezTo>
                      <a:pt x="162" y="117"/>
                      <a:pt x="162" y="117"/>
                      <a:pt x="162" y="117"/>
                    </a:cubicBezTo>
                    <a:cubicBezTo>
                      <a:pt x="166" y="117"/>
                      <a:pt x="170" y="114"/>
                      <a:pt x="170" y="109"/>
                    </a:cubicBezTo>
                    <a:lnTo>
                      <a:pt x="170" y="90"/>
                    </a:lnTo>
                    <a:close/>
                    <a:moveTo>
                      <a:pt x="111" y="284"/>
                    </a:moveTo>
                    <a:cubicBezTo>
                      <a:pt x="91" y="284"/>
                      <a:pt x="91" y="284"/>
                      <a:pt x="91" y="284"/>
                    </a:cubicBezTo>
                    <a:cubicBezTo>
                      <a:pt x="87" y="284"/>
                      <a:pt x="84" y="288"/>
                      <a:pt x="84" y="292"/>
                    </a:cubicBezTo>
                    <a:cubicBezTo>
                      <a:pt x="84" y="311"/>
                      <a:pt x="84" y="311"/>
                      <a:pt x="84" y="311"/>
                    </a:cubicBezTo>
                    <a:cubicBezTo>
                      <a:pt x="84" y="316"/>
                      <a:pt x="87" y="319"/>
                      <a:pt x="91" y="319"/>
                    </a:cubicBezTo>
                    <a:cubicBezTo>
                      <a:pt x="111" y="319"/>
                      <a:pt x="111" y="319"/>
                      <a:pt x="111" y="319"/>
                    </a:cubicBezTo>
                    <a:cubicBezTo>
                      <a:pt x="115" y="319"/>
                      <a:pt x="118" y="316"/>
                      <a:pt x="118" y="311"/>
                    </a:cubicBezTo>
                    <a:cubicBezTo>
                      <a:pt x="118" y="292"/>
                      <a:pt x="118" y="292"/>
                      <a:pt x="118" y="292"/>
                    </a:cubicBezTo>
                    <a:cubicBezTo>
                      <a:pt x="118" y="288"/>
                      <a:pt x="115" y="284"/>
                      <a:pt x="111" y="284"/>
                    </a:cubicBezTo>
                    <a:close/>
                    <a:moveTo>
                      <a:pt x="118" y="241"/>
                    </a:moveTo>
                    <a:cubicBezTo>
                      <a:pt x="118" y="237"/>
                      <a:pt x="115" y="234"/>
                      <a:pt x="111" y="234"/>
                    </a:cubicBezTo>
                    <a:cubicBezTo>
                      <a:pt x="91" y="234"/>
                      <a:pt x="91" y="234"/>
                      <a:pt x="91" y="234"/>
                    </a:cubicBezTo>
                    <a:cubicBezTo>
                      <a:pt x="87" y="234"/>
                      <a:pt x="84" y="237"/>
                      <a:pt x="84" y="241"/>
                    </a:cubicBezTo>
                    <a:cubicBezTo>
                      <a:pt x="84" y="261"/>
                      <a:pt x="84" y="261"/>
                      <a:pt x="84" y="261"/>
                    </a:cubicBezTo>
                    <a:cubicBezTo>
                      <a:pt x="84" y="265"/>
                      <a:pt x="87" y="268"/>
                      <a:pt x="91" y="268"/>
                    </a:cubicBezTo>
                    <a:cubicBezTo>
                      <a:pt x="111" y="268"/>
                      <a:pt x="111" y="268"/>
                      <a:pt x="111" y="268"/>
                    </a:cubicBezTo>
                    <a:cubicBezTo>
                      <a:pt x="115" y="268"/>
                      <a:pt x="118" y="265"/>
                      <a:pt x="118" y="261"/>
                    </a:cubicBezTo>
                    <a:lnTo>
                      <a:pt x="118" y="241"/>
                    </a:lnTo>
                    <a:close/>
                    <a:moveTo>
                      <a:pt x="118" y="191"/>
                    </a:moveTo>
                    <a:cubicBezTo>
                      <a:pt x="118" y="187"/>
                      <a:pt x="115" y="183"/>
                      <a:pt x="111" y="183"/>
                    </a:cubicBezTo>
                    <a:cubicBezTo>
                      <a:pt x="91" y="183"/>
                      <a:pt x="91" y="183"/>
                      <a:pt x="91" y="183"/>
                    </a:cubicBezTo>
                    <a:cubicBezTo>
                      <a:pt x="87" y="183"/>
                      <a:pt x="84" y="187"/>
                      <a:pt x="84" y="191"/>
                    </a:cubicBezTo>
                    <a:cubicBezTo>
                      <a:pt x="84" y="210"/>
                      <a:pt x="84" y="210"/>
                      <a:pt x="84" y="210"/>
                    </a:cubicBezTo>
                    <a:cubicBezTo>
                      <a:pt x="84" y="215"/>
                      <a:pt x="87" y="218"/>
                      <a:pt x="91" y="218"/>
                    </a:cubicBezTo>
                    <a:cubicBezTo>
                      <a:pt x="111" y="218"/>
                      <a:pt x="111" y="218"/>
                      <a:pt x="111" y="218"/>
                    </a:cubicBezTo>
                    <a:cubicBezTo>
                      <a:pt x="115" y="218"/>
                      <a:pt x="118" y="215"/>
                      <a:pt x="118" y="210"/>
                    </a:cubicBezTo>
                    <a:lnTo>
                      <a:pt x="118" y="191"/>
                    </a:lnTo>
                    <a:close/>
                    <a:moveTo>
                      <a:pt x="118" y="140"/>
                    </a:moveTo>
                    <a:cubicBezTo>
                      <a:pt x="118" y="136"/>
                      <a:pt x="115" y="133"/>
                      <a:pt x="111" y="133"/>
                    </a:cubicBezTo>
                    <a:cubicBezTo>
                      <a:pt x="91" y="133"/>
                      <a:pt x="91" y="133"/>
                      <a:pt x="91" y="133"/>
                    </a:cubicBezTo>
                    <a:cubicBezTo>
                      <a:pt x="87" y="133"/>
                      <a:pt x="84" y="136"/>
                      <a:pt x="84" y="140"/>
                    </a:cubicBezTo>
                    <a:cubicBezTo>
                      <a:pt x="84" y="160"/>
                      <a:pt x="84" y="160"/>
                      <a:pt x="84" y="160"/>
                    </a:cubicBezTo>
                    <a:cubicBezTo>
                      <a:pt x="84" y="164"/>
                      <a:pt x="87" y="167"/>
                      <a:pt x="91" y="167"/>
                    </a:cubicBezTo>
                    <a:cubicBezTo>
                      <a:pt x="111" y="167"/>
                      <a:pt x="111" y="167"/>
                      <a:pt x="111" y="167"/>
                    </a:cubicBezTo>
                    <a:cubicBezTo>
                      <a:pt x="115" y="167"/>
                      <a:pt x="118" y="164"/>
                      <a:pt x="118" y="160"/>
                    </a:cubicBezTo>
                    <a:lnTo>
                      <a:pt x="118" y="140"/>
                    </a:lnTo>
                    <a:close/>
                  </a:path>
                </a:pathLst>
              </a:custGeom>
              <a:solidFill>
                <a:srgbClr val="2D807E"/>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3" name="Freeform 129"/>
              <p:cNvSpPr>
                <a:spLocks noChangeArrowheads="1"/>
              </p:cNvSpPr>
              <p:nvPr/>
            </p:nvSpPr>
            <p:spPr bwMode="auto">
              <a:xfrm>
                <a:off x="3361" y="2687"/>
                <a:ext cx="95" cy="95"/>
              </a:xfrm>
              <a:custGeom>
                <a:avLst/>
                <a:gdLst>
                  <a:gd name="T0" fmla="*/ 22832055 w 144"/>
                  <a:gd name="T1" fmla="*/ 22832055 h 144"/>
                  <a:gd name="T2" fmla="*/ 22832055 w 144"/>
                  <a:gd name="T3" fmla="*/ 22832055 h 144"/>
                  <a:gd name="T4" fmla="*/ 22832055 w 144"/>
                  <a:gd name="T5" fmla="*/ 22832055 h 144"/>
                  <a:gd name="T6" fmla="*/ 22832055 w 144"/>
                  <a:gd name="T7" fmla="*/ 22832055 h 144"/>
                  <a:gd name="T8" fmla="*/ 22832055 w 144"/>
                  <a:gd name="T9" fmla="*/ 22832055 h 144"/>
                  <a:gd name="T10" fmla="*/ 22832055 w 144"/>
                  <a:gd name="T11" fmla="*/ 22832055 h 144"/>
                  <a:gd name="T12" fmla="*/ 22832055 w 144"/>
                  <a:gd name="T13" fmla="*/ 22832055 h 144"/>
                  <a:gd name="T14" fmla="*/ 22832055 w 144"/>
                  <a:gd name="T15" fmla="*/ 22832055 h 144"/>
                  <a:gd name="T16" fmla="*/ 22832055 w 144"/>
                  <a:gd name="T17" fmla="*/ 0 h 144"/>
                  <a:gd name="T18" fmla="*/ 0 w 144"/>
                  <a:gd name="T19" fmla="*/ 22832055 h 144"/>
                  <a:gd name="T20" fmla="*/ 22832055 w 144"/>
                  <a:gd name="T21" fmla="*/ 22832055 h 144"/>
                  <a:gd name="T22" fmla="*/ 22832055 w 144"/>
                  <a:gd name="T23" fmla="*/ 22832055 h 144"/>
                  <a:gd name="T24" fmla="*/ 0 w 144"/>
                  <a:gd name="T25" fmla="*/ 22832055 h 144"/>
                  <a:gd name="T26" fmla="*/ 22832055 w 144"/>
                  <a:gd name="T27" fmla="*/ 22832055 h 144"/>
                  <a:gd name="T28" fmla="*/ 22832055 w 144"/>
                  <a:gd name="T29" fmla="*/ 22832055 h 144"/>
                  <a:gd name="T30" fmla="*/ 22832055 w 144"/>
                  <a:gd name="T31" fmla="*/ 22832055 h 144"/>
                  <a:gd name="T32" fmla="*/ 22832055 w 144"/>
                  <a:gd name="T33" fmla="*/ 22832055 h 144"/>
                  <a:gd name="T34" fmla="*/ 22832055 w 144"/>
                  <a:gd name="T35" fmla="*/ 22832055 h 144"/>
                  <a:gd name="T36" fmla="*/ 22832055 w 144"/>
                  <a:gd name="T37" fmla="*/ 22832055 h 144"/>
                  <a:gd name="T38" fmla="*/ 22832055 w 144"/>
                  <a:gd name="T39" fmla="*/ 22832055 h 144"/>
                  <a:gd name="T40" fmla="*/ 22832055 w 144"/>
                  <a:gd name="T41" fmla="*/ 22832055 h 144"/>
                  <a:gd name="T42" fmla="*/ 22832055 w 144"/>
                  <a:gd name="T43" fmla="*/ 22832055 h 144"/>
                  <a:gd name="T44" fmla="*/ 22832055 w 144"/>
                  <a:gd name="T45" fmla="*/ 22832055 h 144"/>
                  <a:gd name="T46" fmla="*/ 22832055 w 144"/>
                  <a:gd name="T47" fmla="*/ 22832055 h 144"/>
                  <a:gd name="T48" fmla="*/ 22832055 w 144"/>
                  <a:gd name="T49" fmla="*/ 22832055 h 144"/>
                  <a:gd name="T50" fmla="*/ 22832055 w 144"/>
                  <a:gd name="T51" fmla="*/ 22832055 h 144"/>
                  <a:gd name="T52" fmla="*/ 0 w 144"/>
                  <a:gd name="T53" fmla="*/ 22832055 h 144"/>
                  <a:gd name="T54" fmla="*/ 22832055 w 144"/>
                  <a:gd name="T55" fmla="*/ 22832055 h 144"/>
                  <a:gd name="T56" fmla="*/ 22832055 w 144"/>
                  <a:gd name="T57" fmla="*/ 22832055 h 144"/>
                  <a:gd name="T58" fmla="*/ 22832055 w 144"/>
                  <a:gd name="T59" fmla="*/ 22832055 h 144"/>
                  <a:gd name="T60" fmla="*/ 22832055 w 144"/>
                  <a:gd name="T61" fmla="*/ 22832055 h 1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44" h="144">
                    <a:moveTo>
                      <a:pt x="8" y="16"/>
                    </a:moveTo>
                    <a:cubicBezTo>
                      <a:pt x="8" y="16"/>
                      <a:pt x="8" y="16"/>
                      <a:pt x="8" y="16"/>
                    </a:cubicBezTo>
                    <a:cubicBezTo>
                      <a:pt x="41" y="16"/>
                      <a:pt x="71" y="29"/>
                      <a:pt x="93" y="51"/>
                    </a:cubicBezTo>
                    <a:cubicBezTo>
                      <a:pt x="115" y="73"/>
                      <a:pt x="128" y="103"/>
                      <a:pt x="128" y="136"/>
                    </a:cubicBezTo>
                    <a:cubicBezTo>
                      <a:pt x="128" y="141"/>
                      <a:pt x="132" y="144"/>
                      <a:pt x="136" y="144"/>
                    </a:cubicBezTo>
                    <a:cubicBezTo>
                      <a:pt x="138" y="144"/>
                      <a:pt x="140" y="144"/>
                      <a:pt x="142" y="142"/>
                    </a:cubicBezTo>
                    <a:cubicBezTo>
                      <a:pt x="143" y="141"/>
                      <a:pt x="144" y="139"/>
                      <a:pt x="144" y="136"/>
                    </a:cubicBezTo>
                    <a:cubicBezTo>
                      <a:pt x="144" y="99"/>
                      <a:pt x="129" y="65"/>
                      <a:pt x="104" y="40"/>
                    </a:cubicBezTo>
                    <a:cubicBezTo>
                      <a:pt x="79" y="15"/>
                      <a:pt x="45" y="0"/>
                      <a:pt x="8" y="0"/>
                    </a:cubicBezTo>
                    <a:cubicBezTo>
                      <a:pt x="3" y="0"/>
                      <a:pt x="0" y="3"/>
                      <a:pt x="0" y="8"/>
                    </a:cubicBezTo>
                    <a:cubicBezTo>
                      <a:pt x="0" y="12"/>
                      <a:pt x="3" y="16"/>
                      <a:pt x="8" y="16"/>
                    </a:cubicBezTo>
                    <a:close/>
                    <a:moveTo>
                      <a:pt x="8" y="77"/>
                    </a:moveTo>
                    <a:cubicBezTo>
                      <a:pt x="3" y="77"/>
                      <a:pt x="0" y="80"/>
                      <a:pt x="0" y="85"/>
                    </a:cubicBezTo>
                    <a:cubicBezTo>
                      <a:pt x="0" y="89"/>
                      <a:pt x="3" y="93"/>
                      <a:pt x="8" y="93"/>
                    </a:cubicBezTo>
                    <a:cubicBezTo>
                      <a:pt x="20" y="93"/>
                      <a:pt x="30" y="98"/>
                      <a:pt x="38" y="106"/>
                    </a:cubicBezTo>
                    <a:cubicBezTo>
                      <a:pt x="46" y="114"/>
                      <a:pt x="51" y="124"/>
                      <a:pt x="51" y="136"/>
                    </a:cubicBezTo>
                    <a:cubicBezTo>
                      <a:pt x="51" y="141"/>
                      <a:pt x="55" y="144"/>
                      <a:pt x="59" y="144"/>
                    </a:cubicBezTo>
                    <a:cubicBezTo>
                      <a:pt x="61" y="144"/>
                      <a:pt x="63" y="144"/>
                      <a:pt x="65" y="142"/>
                    </a:cubicBezTo>
                    <a:cubicBezTo>
                      <a:pt x="66" y="141"/>
                      <a:pt x="67" y="139"/>
                      <a:pt x="67" y="136"/>
                    </a:cubicBezTo>
                    <a:cubicBezTo>
                      <a:pt x="67" y="120"/>
                      <a:pt x="60" y="105"/>
                      <a:pt x="50" y="94"/>
                    </a:cubicBezTo>
                    <a:cubicBezTo>
                      <a:pt x="39" y="84"/>
                      <a:pt x="24" y="77"/>
                      <a:pt x="8" y="77"/>
                    </a:cubicBezTo>
                    <a:close/>
                    <a:moveTo>
                      <a:pt x="98" y="144"/>
                    </a:moveTo>
                    <a:cubicBezTo>
                      <a:pt x="100" y="144"/>
                      <a:pt x="102" y="144"/>
                      <a:pt x="103" y="142"/>
                    </a:cubicBezTo>
                    <a:cubicBezTo>
                      <a:pt x="105" y="141"/>
                      <a:pt x="106" y="139"/>
                      <a:pt x="106" y="136"/>
                    </a:cubicBezTo>
                    <a:cubicBezTo>
                      <a:pt x="106" y="109"/>
                      <a:pt x="95" y="85"/>
                      <a:pt x="77" y="67"/>
                    </a:cubicBezTo>
                    <a:cubicBezTo>
                      <a:pt x="59" y="49"/>
                      <a:pt x="35" y="38"/>
                      <a:pt x="8" y="38"/>
                    </a:cubicBezTo>
                    <a:cubicBezTo>
                      <a:pt x="3" y="38"/>
                      <a:pt x="0" y="42"/>
                      <a:pt x="0" y="46"/>
                    </a:cubicBezTo>
                    <a:cubicBezTo>
                      <a:pt x="0" y="51"/>
                      <a:pt x="3" y="54"/>
                      <a:pt x="8" y="54"/>
                    </a:cubicBezTo>
                    <a:cubicBezTo>
                      <a:pt x="30" y="54"/>
                      <a:pt x="51" y="64"/>
                      <a:pt x="66" y="78"/>
                    </a:cubicBezTo>
                    <a:cubicBezTo>
                      <a:pt x="80" y="93"/>
                      <a:pt x="90" y="114"/>
                      <a:pt x="90" y="136"/>
                    </a:cubicBezTo>
                    <a:cubicBezTo>
                      <a:pt x="90" y="141"/>
                      <a:pt x="93" y="144"/>
                      <a:pt x="98" y="144"/>
                    </a:cubicBezTo>
                    <a:close/>
                  </a:path>
                </a:pathLst>
              </a:custGeom>
              <a:solidFill>
                <a:srgbClr val="2D807E"/>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sp>
          <p:nvSpPr>
            <p:cNvPr id="24" name="Freeform 130"/>
            <p:cNvSpPr>
              <a:spLocks noChangeArrowheads="1"/>
            </p:cNvSpPr>
            <p:nvPr/>
          </p:nvSpPr>
          <p:spPr bwMode="auto">
            <a:xfrm>
              <a:off x="3040063" y="2300288"/>
              <a:ext cx="525462" cy="319087"/>
            </a:xfrm>
            <a:custGeom>
              <a:avLst/>
              <a:gdLst>
                <a:gd name="T0" fmla="*/ 2147483647 w 464"/>
                <a:gd name="T1" fmla="*/ 2147483647 h 282"/>
                <a:gd name="T2" fmla="*/ 2147483647 w 464"/>
                <a:gd name="T3" fmla="*/ 0 h 282"/>
                <a:gd name="T4" fmla="*/ 2147483647 w 464"/>
                <a:gd name="T5" fmla="*/ 2147483647 h 282"/>
                <a:gd name="T6" fmla="*/ 2147483647 w 464"/>
                <a:gd name="T7" fmla="*/ 2147483647 h 282"/>
                <a:gd name="T8" fmla="*/ 2147483647 w 464"/>
                <a:gd name="T9" fmla="*/ 2147483647 h 282"/>
                <a:gd name="T10" fmla="*/ 0 w 464"/>
                <a:gd name="T11" fmla="*/ 2147483647 h 282"/>
                <a:gd name="T12" fmla="*/ 2147483647 w 464"/>
                <a:gd name="T13" fmla="*/ 2147483647 h 282"/>
                <a:gd name="T14" fmla="*/ 2147483647 w 464"/>
                <a:gd name="T15" fmla="*/ 2147483647 h 282"/>
                <a:gd name="T16" fmla="*/ 2147483647 w 464"/>
                <a:gd name="T17" fmla="*/ 2147483647 h 282"/>
                <a:gd name="T18" fmla="*/ 2147483647 w 464"/>
                <a:gd name="T19" fmla="*/ 2147483647 h 282"/>
                <a:gd name="T20" fmla="*/ 2147483647 w 464"/>
                <a:gd name="T21" fmla="*/ 2147483647 h 282"/>
                <a:gd name="T22" fmla="*/ 2147483647 w 464"/>
                <a:gd name="T23" fmla="*/ 2147483647 h 282"/>
                <a:gd name="T24" fmla="*/ 2147483647 w 464"/>
                <a:gd name="T25" fmla="*/ 2147483647 h 282"/>
                <a:gd name="T26" fmla="*/ 2147483647 w 464"/>
                <a:gd name="T27" fmla="*/ 2147483647 h 282"/>
                <a:gd name="T28" fmla="*/ 2147483647 w 464"/>
                <a:gd name="T29" fmla="*/ 2147483647 h 282"/>
                <a:gd name="T30" fmla="*/ 2147483647 w 464"/>
                <a:gd name="T31" fmla="*/ 2147483647 h 282"/>
                <a:gd name="T32" fmla="*/ 2147483647 w 464"/>
                <a:gd name="T33" fmla="*/ 2147483647 h 282"/>
                <a:gd name="T34" fmla="*/ 2147483647 w 464"/>
                <a:gd name="T35" fmla="*/ 2147483647 h 282"/>
                <a:gd name="T36" fmla="*/ 2147483647 w 464"/>
                <a:gd name="T37" fmla="*/ 2147483647 h 282"/>
                <a:gd name="T38" fmla="*/ 2147483647 w 464"/>
                <a:gd name="T39" fmla="*/ 2147483647 h 282"/>
                <a:gd name="T40" fmla="*/ 2147483647 w 464"/>
                <a:gd name="T41" fmla="*/ 2147483647 h 282"/>
                <a:gd name="T42" fmla="*/ 2147483647 w 464"/>
                <a:gd name="T43" fmla="*/ 2147483647 h 282"/>
                <a:gd name="T44" fmla="*/ 2147483647 w 464"/>
                <a:gd name="T45" fmla="*/ 2147483647 h 282"/>
                <a:gd name="T46" fmla="*/ 2147483647 w 464"/>
                <a:gd name="T47" fmla="*/ 2147483647 h 282"/>
                <a:gd name="T48" fmla="*/ 2147483647 w 464"/>
                <a:gd name="T49" fmla="*/ 2147483647 h 282"/>
                <a:gd name="T50" fmla="*/ 2147483647 w 464"/>
                <a:gd name="T51" fmla="*/ 2147483647 h 282"/>
                <a:gd name="T52" fmla="*/ 2147483647 w 464"/>
                <a:gd name="T53" fmla="*/ 2147483647 h 282"/>
                <a:gd name="T54" fmla="*/ 2147483647 w 464"/>
                <a:gd name="T55" fmla="*/ 2147483647 h 282"/>
                <a:gd name="T56" fmla="*/ 2147483647 w 464"/>
                <a:gd name="T57" fmla="*/ 2147483647 h 282"/>
                <a:gd name="T58" fmla="*/ 2147483647 w 464"/>
                <a:gd name="T59" fmla="*/ 2147483647 h 282"/>
                <a:gd name="T60" fmla="*/ 2147483647 w 464"/>
                <a:gd name="T61" fmla="*/ 2147483647 h 282"/>
                <a:gd name="T62" fmla="*/ 2147483647 w 464"/>
                <a:gd name="T63" fmla="*/ 2147483647 h 282"/>
                <a:gd name="T64" fmla="*/ 2147483647 w 464"/>
                <a:gd name="T65" fmla="*/ 2147483647 h 282"/>
                <a:gd name="T66" fmla="*/ 2147483647 w 464"/>
                <a:gd name="T67" fmla="*/ 2147483647 h 282"/>
                <a:gd name="T68" fmla="*/ 2147483647 w 464"/>
                <a:gd name="T69" fmla="*/ 2147483647 h 282"/>
                <a:gd name="T70" fmla="*/ 2147483647 w 464"/>
                <a:gd name="T71" fmla="*/ 2147483647 h 282"/>
                <a:gd name="T72" fmla="*/ 2147483647 w 464"/>
                <a:gd name="T73" fmla="*/ 2147483647 h 282"/>
                <a:gd name="T74" fmla="*/ 2147483647 w 464"/>
                <a:gd name="T75" fmla="*/ 2147483647 h 282"/>
                <a:gd name="T76" fmla="*/ 2147483647 w 464"/>
                <a:gd name="T77" fmla="*/ 2147483647 h 282"/>
                <a:gd name="T78" fmla="*/ 2147483647 w 464"/>
                <a:gd name="T79" fmla="*/ 2147483647 h 28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464" h="282">
                  <a:moveTo>
                    <a:pt x="456" y="52"/>
                  </a:moveTo>
                  <a:cubicBezTo>
                    <a:pt x="461" y="52"/>
                    <a:pt x="464" y="49"/>
                    <a:pt x="464" y="44"/>
                  </a:cubicBezTo>
                  <a:cubicBezTo>
                    <a:pt x="464" y="17"/>
                    <a:pt x="464" y="17"/>
                    <a:pt x="464" y="17"/>
                  </a:cubicBezTo>
                  <a:cubicBezTo>
                    <a:pt x="464" y="8"/>
                    <a:pt x="456" y="0"/>
                    <a:pt x="447" y="0"/>
                  </a:cubicBezTo>
                  <a:cubicBezTo>
                    <a:pt x="196" y="0"/>
                    <a:pt x="196" y="0"/>
                    <a:pt x="196" y="0"/>
                  </a:cubicBezTo>
                  <a:cubicBezTo>
                    <a:pt x="187" y="0"/>
                    <a:pt x="179" y="8"/>
                    <a:pt x="179" y="17"/>
                  </a:cubicBezTo>
                  <a:cubicBezTo>
                    <a:pt x="179" y="71"/>
                    <a:pt x="179" y="71"/>
                    <a:pt x="179" y="71"/>
                  </a:cubicBezTo>
                  <a:cubicBezTo>
                    <a:pt x="156" y="71"/>
                    <a:pt x="156" y="71"/>
                    <a:pt x="156" y="71"/>
                  </a:cubicBezTo>
                  <a:cubicBezTo>
                    <a:pt x="156" y="63"/>
                    <a:pt x="156" y="63"/>
                    <a:pt x="156" y="63"/>
                  </a:cubicBezTo>
                  <a:cubicBezTo>
                    <a:pt x="156" y="53"/>
                    <a:pt x="148" y="45"/>
                    <a:pt x="138" y="45"/>
                  </a:cubicBezTo>
                  <a:cubicBezTo>
                    <a:pt x="59" y="45"/>
                    <a:pt x="59" y="45"/>
                    <a:pt x="59" y="45"/>
                  </a:cubicBezTo>
                  <a:cubicBezTo>
                    <a:pt x="24" y="45"/>
                    <a:pt x="0" y="101"/>
                    <a:pt x="0" y="153"/>
                  </a:cubicBezTo>
                  <a:cubicBezTo>
                    <a:pt x="0" y="240"/>
                    <a:pt x="0" y="240"/>
                    <a:pt x="0" y="240"/>
                  </a:cubicBezTo>
                  <a:cubicBezTo>
                    <a:pt x="0" y="242"/>
                    <a:pt x="1" y="244"/>
                    <a:pt x="2" y="246"/>
                  </a:cubicBezTo>
                  <a:cubicBezTo>
                    <a:pt x="4" y="247"/>
                    <a:pt x="6" y="248"/>
                    <a:pt x="8" y="248"/>
                  </a:cubicBezTo>
                  <a:cubicBezTo>
                    <a:pt x="40" y="248"/>
                    <a:pt x="40" y="248"/>
                    <a:pt x="40" y="248"/>
                  </a:cubicBezTo>
                  <a:cubicBezTo>
                    <a:pt x="44" y="267"/>
                    <a:pt x="61" y="282"/>
                    <a:pt x="81" y="282"/>
                  </a:cubicBezTo>
                  <a:cubicBezTo>
                    <a:pt x="101" y="282"/>
                    <a:pt x="118" y="267"/>
                    <a:pt x="122" y="248"/>
                  </a:cubicBezTo>
                  <a:cubicBezTo>
                    <a:pt x="148" y="248"/>
                    <a:pt x="148" y="248"/>
                    <a:pt x="148" y="248"/>
                  </a:cubicBezTo>
                  <a:cubicBezTo>
                    <a:pt x="152" y="248"/>
                    <a:pt x="155" y="245"/>
                    <a:pt x="156" y="241"/>
                  </a:cubicBezTo>
                  <a:cubicBezTo>
                    <a:pt x="319" y="241"/>
                    <a:pt x="319" y="241"/>
                    <a:pt x="319" y="241"/>
                  </a:cubicBezTo>
                  <a:cubicBezTo>
                    <a:pt x="319" y="263"/>
                    <a:pt x="338" y="282"/>
                    <a:pt x="360" y="282"/>
                  </a:cubicBezTo>
                  <a:cubicBezTo>
                    <a:pt x="383" y="282"/>
                    <a:pt x="402" y="263"/>
                    <a:pt x="402" y="241"/>
                  </a:cubicBezTo>
                  <a:cubicBezTo>
                    <a:pt x="447" y="241"/>
                    <a:pt x="447" y="241"/>
                    <a:pt x="447" y="241"/>
                  </a:cubicBezTo>
                  <a:cubicBezTo>
                    <a:pt x="456" y="241"/>
                    <a:pt x="464" y="233"/>
                    <a:pt x="464" y="223"/>
                  </a:cubicBezTo>
                  <a:cubicBezTo>
                    <a:pt x="464" y="76"/>
                    <a:pt x="464" y="76"/>
                    <a:pt x="464" y="76"/>
                  </a:cubicBezTo>
                  <a:cubicBezTo>
                    <a:pt x="464" y="71"/>
                    <a:pt x="461" y="68"/>
                    <a:pt x="456" y="68"/>
                  </a:cubicBezTo>
                  <a:cubicBezTo>
                    <a:pt x="452" y="68"/>
                    <a:pt x="448" y="71"/>
                    <a:pt x="448" y="76"/>
                  </a:cubicBezTo>
                  <a:cubicBezTo>
                    <a:pt x="448" y="168"/>
                    <a:pt x="448" y="168"/>
                    <a:pt x="448" y="168"/>
                  </a:cubicBezTo>
                  <a:cubicBezTo>
                    <a:pt x="195" y="168"/>
                    <a:pt x="195" y="168"/>
                    <a:pt x="195" y="168"/>
                  </a:cubicBezTo>
                  <a:cubicBezTo>
                    <a:pt x="195" y="17"/>
                    <a:pt x="195" y="17"/>
                    <a:pt x="195" y="17"/>
                  </a:cubicBezTo>
                  <a:cubicBezTo>
                    <a:pt x="195" y="17"/>
                    <a:pt x="195" y="16"/>
                    <a:pt x="196" y="16"/>
                  </a:cubicBezTo>
                  <a:cubicBezTo>
                    <a:pt x="447" y="16"/>
                    <a:pt x="447" y="16"/>
                    <a:pt x="447" y="16"/>
                  </a:cubicBezTo>
                  <a:cubicBezTo>
                    <a:pt x="448" y="16"/>
                    <a:pt x="448" y="17"/>
                    <a:pt x="448" y="17"/>
                  </a:cubicBezTo>
                  <a:cubicBezTo>
                    <a:pt x="448" y="44"/>
                    <a:pt x="448" y="44"/>
                    <a:pt x="448" y="44"/>
                  </a:cubicBezTo>
                  <a:cubicBezTo>
                    <a:pt x="448" y="49"/>
                    <a:pt x="452" y="52"/>
                    <a:pt x="456" y="52"/>
                  </a:cubicBezTo>
                  <a:close/>
                  <a:moveTo>
                    <a:pt x="27" y="95"/>
                  </a:moveTo>
                  <a:cubicBezTo>
                    <a:pt x="27" y="95"/>
                    <a:pt x="28" y="95"/>
                    <a:pt x="28" y="95"/>
                  </a:cubicBezTo>
                  <a:cubicBezTo>
                    <a:pt x="86" y="95"/>
                    <a:pt x="86" y="95"/>
                    <a:pt x="86" y="95"/>
                  </a:cubicBezTo>
                  <a:cubicBezTo>
                    <a:pt x="86" y="145"/>
                    <a:pt x="86" y="145"/>
                    <a:pt x="86" y="145"/>
                  </a:cubicBezTo>
                  <a:cubicBezTo>
                    <a:pt x="16" y="145"/>
                    <a:pt x="16" y="145"/>
                    <a:pt x="16" y="145"/>
                  </a:cubicBezTo>
                  <a:cubicBezTo>
                    <a:pt x="17" y="127"/>
                    <a:pt x="21" y="109"/>
                    <a:pt x="27" y="95"/>
                  </a:cubicBezTo>
                  <a:close/>
                  <a:moveTo>
                    <a:pt x="81" y="266"/>
                  </a:moveTo>
                  <a:cubicBezTo>
                    <a:pt x="67" y="266"/>
                    <a:pt x="55" y="254"/>
                    <a:pt x="55" y="240"/>
                  </a:cubicBezTo>
                  <a:cubicBezTo>
                    <a:pt x="55" y="226"/>
                    <a:pt x="67" y="214"/>
                    <a:pt x="81" y="214"/>
                  </a:cubicBezTo>
                  <a:cubicBezTo>
                    <a:pt x="95" y="214"/>
                    <a:pt x="107" y="226"/>
                    <a:pt x="107" y="240"/>
                  </a:cubicBezTo>
                  <a:cubicBezTo>
                    <a:pt x="107" y="254"/>
                    <a:pt x="95" y="266"/>
                    <a:pt x="81" y="266"/>
                  </a:cubicBezTo>
                  <a:close/>
                  <a:moveTo>
                    <a:pt x="140" y="232"/>
                  </a:moveTo>
                  <a:cubicBezTo>
                    <a:pt x="122" y="232"/>
                    <a:pt x="122" y="232"/>
                    <a:pt x="122" y="232"/>
                  </a:cubicBezTo>
                  <a:cubicBezTo>
                    <a:pt x="118" y="213"/>
                    <a:pt x="101" y="198"/>
                    <a:pt x="81" y="198"/>
                  </a:cubicBezTo>
                  <a:cubicBezTo>
                    <a:pt x="61" y="198"/>
                    <a:pt x="44" y="213"/>
                    <a:pt x="40" y="232"/>
                  </a:cubicBezTo>
                  <a:cubicBezTo>
                    <a:pt x="16" y="232"/>
                    <a:pt x="16" y="232"/>
                    <a:pt x="16" y="232"/>
                  </a:cubicBezTo>
                  <a:cubicBezTo>
                    <a:pt x="16" y="161"/>
                    <a:pt x="16" y="161"/>
                    <a:pt x="16" y="161"/>
                  </a:cubicBezTo>
                  <a:cubicBezTo>
                    <a:pt x="94" y="161"/>
                    <a:pt x="94" y="161"/>
                    <a:pt x="94" y="161"/>
                  </a:cubicBezTo>
                  <a:cubicBezTo>
                    <a:pt x="99" y="161"/>
                    <a:pt x="102" y="157"/>
                    <a:pt x="102" y="153"/>
                  </a:cubicBezTo>
                  <a:cubicBezTo>
                    <a:pt x="102" y="87"/>
                    <a:pt x="102" y="87"/>
                    <a:pt x="102" y="87"/>
                  </a:cubicBezTo>
                  <a:cubicBezTo>
                    <a:pt x="102" y="83"/>
                    <a:pt x="99" y="79"/>
                    <a:pt x="94" y="79"/>
                  </a:cubicBezTo>
                  <a:cubicBezTo>
                    <a:pt x="35" y="79"/>
                    <a:pt x="35" y="79"/>
                    <a:pt x="35" y="79"/>
                  </a:cubicBezTo>
                  <a:cubicBezTo>
                    <a:pt x="42" y="68"/>
                    <a:pt x="50" y="61"/>
                    <a:pt x="59" y="61"/>
                  </a:cubicBezTo>
                  <a:cubicBezTo>
                    <a:pt x="138" y="61"/>
                    <a:pt x="138" y="61"/>
                    <a:pt x="138" y="61"/>
                  </a:cubicBezTo>
                  <a:cubicBezTo>
                    <a:pt x="139" y="61"/>
                    <a:pt x="140" y="62"/>
                    <a:pt x="140" y="63"/>
                  </a:cubicBezTo>
                  <a:lnTo>
                    <a:pt x="140" y="232"/>
                  </a:lnTo>
                  <a:close/>
                  <a:moveTo>
                    <a:pt x="179" y="225"/>
                  </a:moveTo>
                  <a:cubicBezTo>
                    <a:pt x="156" y="225"/>
                    <a:pt x="156" y="225"/>
                    <a:pt x="156" y="225"/>
                  </a:cubicBezTo>
                  <a:cubicBezTo>
                    <a:pt x="156" y="87"/>
                    <a:pt x="156" y="87"/>
                    <a:pt x="156" y="87"/>
                  </a:cubicBezTo>
                  <a:cubicBezTo>
                    <a:pt x="179" y="87"/>
                    <a:pt x="179" y="87"/>
                    <a:pt x="179" y="87"/>
                  </a:cubicBezTo>
                  <a:lnTo>
                    <a:pt x="179" y="225"/>
                  </a:lnTo>
                  <a:close/>
                  <a:moveTo>
                    <a:pt x="360" y="266"/>
                  </a:moveTo>
                  <a:cubicBezTo>
                    <a:pt x="346" y="266"/>
                    <a:pt x="335" y="254"/>
                    <a:pt x="335" y="240"/>
                  </a:cubicBezTo>
                  <a:cubicBezTo>
                    <a:pt x="335" y="226"/>
                    <a:pt x="346" y="214"/>
                    <a:pt x="360" y="214"/>
                  </a:cubicBezTo>
                  <a:cubicBezTo>
                    <a:pt x="375" y="214"/>
                    <a:pt x="386" y="226"/>
                    <a:pt x="386" y="240"/>
                  </a:cubicBezTo>
                  <a:cubicBezTo>
                    <a:pt x="386" y="254"/>
                    <a:pt x="375" y="266"/>
                    <a:pt x="360" y="266"/>
                  </a:cubicBezTo>
                  <a:close/>
                  <a:moveTo>
                    <a:pt x="448" y="184"/>
                  </a:moveTo>
                  <a:cubicBezTo>
                    <a:pt x="448" y="223"/>
                    <a:pt x="448" y="223"/>
                    <a:pt x="448" y="223"/>
                  </a:cubicBezTo>
                  <a:cubicBezTo>
                    <a:pt x="448" y="224"/>
                    <a:pt x="448" y="225"/>
                    <a:pt x="447" y="225"/>
                  </a:cubicBezTo>
                  <a:cubicBezTo>
                    <a:pt x="399" y="225"/>
                    <a:pt x="399" y="225"/>
                    <a:pt x="399" y="225"/>
                  </a:cubicBezTo>
                  <a:cubicBezTo>
                    <a:pt x="393" y="209"/>
                    <a:pt x="378" y="198"/>
                    <a:pt x="360" y="198"/>
                  </a:cubicBezTo>
                  <a:cubicBezTo>
                    <a:pt x="343" y="198"/>
                    <a:pt x="327" y="209"/>
                    <a:pt x="321" y="225"/>
                  </a:cubicBezTo>
                  <a:cubicBezTo>
                    <a:pt x="195" y="225"/>
                    <a:pt x="195" y="225"/>
                    <a:pt x="195" y="225"/>
                  </a:cubicBezTo>
                  <a:cubicBezTo>
                    <a:pt x="195" y="184"/>
                    <a:pt x="195" y="184"/>
                    <a:pt x="195" y="184"/>
                  </a:cubicBezTo>
                  <a:lnTo>
                    <a:pt x="448" y="184"/>
                  </a:lnTo>
                  <a:close/>
                </a:path>
              </a:pathLst>
            </a:custGeom>
            <a:solidFill>
              <a:srgbClr val="2D807E"/>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nvGrpSpPr>
            <p:cNvPr id="25" name="Group 131"/>
            <p:cNvGrpSpPr>
              <a:grpSpLocks/>
            </p:cNvGrpSpPr>
            <p:nvPr/>
          </p:nvGrpSpPr>
          <p:grpSpPr bwMode="auto">
            <a:xfrm>
              <a:off x="4194175" y="2278063"/>
              <a:ext cx="520700" cy="396875"/>
              <a:chOff x="2642" y="1435"/>
              <a:chExt cx="328" cy="250"/>
            </a:xfrm>
          </p:grpSpPr>
          <p:sp>
            <p:nvSpPr>
              <p:cNvPr id="26" name="Freeform 132"/>
              <p:cNvSpPr>
                <a:spLocks noChangeArrowheads="1"/>
              </p:cNvSpPr>
              <p:nvPr/>
            </p:nvSpPr>
            <p:spPr bwMode="auto">
              <a:xfrm>
                <a:off x="2642" y="1435"/>
                <a:ext cx="162" cy="250"/>
              </a:xfrm>
              <a:custGeom>
                <a:avLst/>
                <a:gdLst>
                  <a:gd name="T0" fmla="*/ 9352222 w 266"/>
                  <a:gd name="T1" fmla="*/ 9415615 h 410"/>
                  <a:gd name="T2" fmla="*/ 9352222 w 266"/>
                  <a:gd name="T3" fmla="*/ 9415615 h 410"/>
                  <a:gd name="T4" fmla="*/ 9352222 w 266"/>
                  <a:gd name="T5" fmla="*/ 9415615 h 410"/>
                  <a:gd name="T6" fmla="*/ 9352222 w 266"/>
                  <a:gd name="T7" fmla="*/ 9415615 h 410"/>
                  <a:gd name="T8" fmla="*/ 9352222 w 266"/>
                  <a:gd name="T9" fmla="*/ 9415615 h 410"/>
                  <a:gd name="T10" fmla="*/ 9352222 w 266"/>
                  <a:gd name="T11" fmla="*/ 9415615 h 410"/>
                  <a:gd name="T12" fmla="*/ 9352222 w 266"/>
                  <a:gd name="T13" fmla="*/ 9415615 h 410"/>
                  <a:gd name="T14" fmla="*/ 9352222 w 266"/>
                  <a:gd name="T15" fmla="*/ 9415615 h 410"/>
                  <a:gd name="T16" fmla="*/ 9352222 w 266"/>
                  <a:gd name="T17" fmla="*/ 9415615 h 410"/>
                  <a:gd name="T18" fmla="*/ 9352222 w 266"/>
                  <a:gd name="T19" fmla="*/ 9415615 h 410"/>
                  <a:gd name="T20" fmla="*/ 9352222 w 266"/>
                  <a:gd name="T21" fmla="*/ 0 h 410"/>
                  <a:gd name="T22" fmla="*/ 9352222 w 266"/>
                  <a:gd name="T23" fmla="*/ 9415615 h 410"/>
                  <a:gd name="T24" fmla="*/ 9352222 w 266"/>
                  <a:gd name="T25" fmla="*/ 9415615 h 410"/>
                  <a:gd name="T26" fmla="*/ 9352222 w 266"/>
                  <a:gd name="T27" fmla="*/ 9415615 h 410"/>
                  <a:gd name="T28" fmla="*/ 9352222 w 266"/>
                  <a:gd name="T29" fmla="*/ 9415615 h 410"/>
                  <a:gd name="T30" fmla="*/ 9352222 w 266"/>
                  <a:gd name="T31" fmla="*/ 9415615 h 410"/>
                  <a:gd name="T32" fmla="*/ 9352222 w 266"/>
                  <a:gd name="T33" fmla="*/ 9415615 h 410"/>
                  <a:gd name="T34" fmla="*/ 9352222 w 266"/>
                  <a:gd name="T35" fmla="*/ 9415615 h 410"/>
                  <a:gd name="T36" fmla="*/ 9352222 w 266"/>
                  <a:gd name="T37" fmla="*/ 9415615 h 410"/>
                  <a:gd name="T38" fmla="*/ 9352222 w 266"/>
                  <a:gd name="T39" fmla="*/ 9415615 h 410"/>
                  <a:gd name="T40" fmla="*/ 9352222 w 266"/>
                  <a:gd name="T41" fmla="*/ 9415615 h 410"/>
                  <a:gd name="T42" fmla="*/ 9352222 w 266"/>
                  <a:gd name="T43" fmla="*/ 9415615 h 410"/>
                  <a:gd name="T44" fmla="*/ 0 w 266"/>
                  <a:gd name="T45" fmla="*/ 9415615 h 410"/>
                  <a:gd name="T46" fmla="*/ 9352222 w 266"/>
                  <a:gd name="T47" fmla="*/ 9415615 h 410"/>
                  <a:gd name="T48" fmla="*/ 9352222 w 266"/>
                  <a:gd name="T49" fmla="*/ 9415615 h 410"/>
                  <a:gd name="T50" fmla="*/ 9352222 w 266"/>
                  <a:gd name="T51" fmla="*/ 9415615 h 410"/>
                  <a:gd name="T52" fmla="*/ 9352222 w 266"/>
                  <a:gd name="T53" fmla="*/ 9415615 h 410"/>
                  <a:gd name="T54" fmla="*/ 9352222 w 266"/>
                  <a:gd name="T55" fmla="*/ 9415615 h 410"/>
                  <a:gd name="T56" fmla="*/ 9352222 w 266"/>
                  <a:gd name="T57" fmla="*/ 9415615 h 410"/>
                  <a:gd name="T58" fmla="*/ 9352222 w 266"/>
                  <a:gd name="T59" fmla="*/ 9415615 h 410"/>
                  <a:gd name="T60" fmla="*/ 9352222 w 266"/>
                  <a:gd name="T61" fmla="*/ 9415615 h 410"/>
                  <a:gd name="T62" fmla="*/ 9352222 w 266"/>
                  <a:gd name="T63" fmla="*/ 9415615 h 410"/>
                  <a:gd name="T64" fmla="*/ 9352222 w 266"/>
                  <a:gd name="T65" fmla="*/ 9415615 h 410"/>
                  <a:gd name="T66" fmla="*/ 9352222 w 266"/>
                  <a:gd name="T67" fmla="*/ 9415615 h 410"/>
                  <a:gd name="T68" fmla="*/ 9352222 w 266"/>
                  <a:gd name="T69" fmla="*/ 9415615 h 410"/>
                  <a:gd name="T70" fmla="*/ 9352222 w 266"/>
                  <a:gd name="T71" fmla="*/ 9415615 h 410"/>
                  <a:gd name="T72" fmla="*/ 9352222 w 266"/>
                  <a:gd name="T73" fmla="*/ 9415615 h 410"/>
                  <a:gd name="T74" fmla="*/ 9352222 w 266"/>
                  <a:gd name="T75" fmla="*/ 9415615 h 410"/>
                  <a:gd name="T76" fmla="*/ 9352222 w 266"/>
                  <a:gd name="T77" fmla="*/ 9415615 h 410"/>
                  <a:gd name="T78" fmla="*/ 9352222 w 266"/>
                  <a:gd name="T79" fmla="*/ 9415615 h 410"/>
                  <a:gd name="T80" fmla="*/ 9352222 w 266"/>
                  <a:gd name="T81" fmla="*/ 9415615 h 410"/>
                  <a:gd name="T82" fmla="*/ 9352222 w 266"/>
                  <a:gd name="T83" fmla="*/ 9415615 h 410"/>
                  <a:gd name="T84" fmla="*/ 9352222 w 266"/>
                  <a:gd name="T85" fmla="*/ 9415615 h 410"/>
                  <a:gd name="T86" fmla="*/ 9352222 w 266"/>
                  <a:gd name="T87" fmla="*/ 9415615 h 410"/>
                  <a:gd name="T88" fmla="*/ 9352222 w 266"/>
                  <a:gd name="T89" fmla="*/ 9415615 h 410"/>
                  <a:gd name="T90" fmla="*/ 9352222 w 266"/>
                  <a:gd name="T91" fmla="*/ 9415615 h 410"/>
                  <a:gd name="T92" fmla="*/ 9352222 w 266"/>
                  <a:gd name="T93" fmla="*/ 9415615 h 410"/>
                  <a:gd name="T94" fmla="*/ 9352222 w 266"/>
                  <a:gd name="T95" fmla="*/ 9415615 h 410"/>
                  <a:gd name="T96" fmla="*/ 9352222 w 266"/>
                  <a:gd name="T97" fmla="*/ 9415615 h 410"/>
                  <a:gd name="T98" fmla="*/ 9352222 w 266"/>
                  <a:gd name="T99" fmla="*/ 9415615 h 410"/>
                  <a:gd name="T100" fmla="*/ 9352222 w 266"/>
                  <a:gd name="T101" fmla="*/ 9415615 h 410"/>
                  <a:gd name="T102" fmla="*/ 9352222 w 266"/>
                  <a:gd name="T103" fmla="*/ 9415615 h 410"/>
                  <a:gd name="T104" fmla="*/ 9352222 w 266"/>
                  <a:gd name="T105" fmla="*/ 9415615 h 410"/>
                  <a:gd name="T106" fmla="*/ 9352222 w 266"/>
                  <a:gd name="T107" fmla="*/ 9415615 h 410"/>
                  <a:gd name="T108" fmla="*/ 9352222 w 266"/>
                  <a:gd name="T109" fmla="*/ 9415615 h 410"/>
                  <a:gd name="T110" fmla="*/ 9352222 w 266"/>
                  <a:gd name="T111" fmla="*/ 9415615 h 410"/>
                  <a:gd name="T112" fmla="*/ 9352222 w 266"/>
                  <a:gd name="T113" fmla="*/ 9415615 h 410"/>
                  <a:gd name="T114" fmla="*/ 9352222 w 266"/>
                  <a:gd name="T115" fmla="*/ 9415615 h 410"/>
                  <a:gd name="T116" fmla="*/ 9352222 w 266"/>
                  <a:gd name="T117" fmla="*/ 9415615 h 410"/>
                  <a:gd name="T118" fmla="*/ 9352222 w 266"/>
                  <a:gd name="T119" fmla="*/ 9415615 h 410"/>
                  <a:gd name="T120" fmla="*/ 9352222 w 266"/>
                  <a:gd name="T121" fmla="*/ 9415615 h 410"/>
                  <a:gd name="T122" fmla="*/ 9352222 w 266"/>
                  <a:gd name="T123" fmla="*/ 9415615 h 41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66" h="410">
                    <a:moveTo>
                      <a:pt x="253" y="57"/>
                    </a:moveTo>
                    <a:cubicBezTo>
                      <a:pt x="251" y="57"/>
                      <a:pt x="251" y="57"/>
                      <a:pt x="251" y="57"/>
                    </a:cubicBezTo>
                    <a:cubicBezTo>
                      <a:pt x="251" y="51"/>
                      <a:pt x="251" y="51"/>
                      <a:pt x="251" y="51"/>
                    </a:cubicBezTo>
                    <a:cubicBezTo>
                      <a:pt x="253" y="49"/>
                      <a:pt x="255" y="46"/>
                      <a:pt x="255" y="43"/>
                    </a:cubicBezTo>
                    <a:cubicBezTo>
                      <a:pt x="255" y="28"/>
                      <a:pt x="255" y="28"/>
                      <a:pt x="255" y="28"/>
                    </a:cubicBezTo>
                    <a:cubicBezTo>
                      <a:pt x="255" y="22"/>
                      <a:pt x="250" y="17"/>
                      <a:pt x="243" y="17"/>
                    </a:cubicBezTo>
                    <a:cubicBezTo>
                      <a:pt x="237" y="17"/>
                      <a:pt x="232" y="22"/>
                      <a:pt x="232" y="28"/>
                    </a:cubicBezTo>
                    <a:cubicBezTo>
                      <a:pt x="232" y="43"/>
                      <a:pt x="232" y="43"/>
                      <a:pt x="232" y="43"/>
                    </a:cubicBezTo>
                    <a:cubicBezTo>
                      <a:pt x="232" y="46"/>
                      <a:pt x="233" y="49"/>
                      <a:pt x="235" y="51"/>
                    </a:cubicBezTo>
                    <a:cubicBezTo>
                      <a:pt x="235" y="57"/>
                      <a:pt x="235" y="57"/>
                      <a:pt x="235" y="57"/>
                    </a:cubicBezTo>
                    <a:cubicBezTo>
                      <a:pt x="215" y="57"/>
                      <a:pt x="215" y="57"/>
                      <a:pt x="215" y="57"/>
                    </a:cubicBezTo>
                    <a:cubicBezTo>
                      <a:pt x="215" y="51"/>
                      <a:pt x="215" y="51"/>
                      <a:pt x="215" y="51"/>
                    </a:cubicBezTo>
                    <a:cubicBezTo>
                      <a:pt x="217" y="49"/>
                      <a:pt x="218" y="46"/>
                      <a:pt x="218" y="43"/>
                    </a:cubicBezTo>
                    <a:cubicBezTo>
                      <a:pt x="218" y="28"/>
                      <a:pt x="218" y="28"/>
                      <a:pt x="218" y="28"/>
                    </a:cubicBezTo>
                    <a:cubicBezTo>
                      <a:pt x="218" y="22"/>
                      <a:pt x="213" y="17"/>
                      <a:pt x="207" y="17"/>
                    </a:cubicBezTo>
                    <a:cubicBezTo>
                      <a:pt x="200" y="17"/>
                      <a:pt x="195" y="22"/>
                      <a:pt x="195" y="28"/>
                    </a:cubicBezTo>
                    <a:cubicBezTo>
                      <a:pt x="195" y="43"/>
                      <a:pt x="195" y="43"/>
                      <a:pt x="195" y="43"/>
                    </a:cubicBezTo>
                    <a:cubicBezTo>
                      <a:pt x="195" y="46"/>
                      <a:pt x="197" y="49"/>
                      <a:pt x="199" y="51"/>
                    </a:cubicBezTo>
                    <a:cubicBezTo>
                      <a:pt x="199" y="57"/>
                      <a:pt x="199" y="57"/>
                      <a:pt x="199" y="57"/>
                    </a:cubicBezTo>
                    <a:cubicBezTo>
                      <a:pt x="167" y="57"/>
                      <a:pt x="167" y="57"/>
                      <a:pt x="167" y="57"/>
                    </a:cubicBezTo>
                    <a:cubicBezTo>
                      <a:pt x="167" y="25"/>
                      <a:pt x="167" y="25"/>
                      <a:pt x="167" y="25"/>
                    </a:cubicBezTo>
                    <a:cubicBezTo>
                      <a:pt x="167" y="11"/>
                      <a:pt x="155" y="0"/>
                      <a:pt x="142" y="0"/>
                    </a:cubicBezTo>
                    <a:cubicBezTo>
                      <a:pt x="125" y="0"/>
                      <a:pt x="125" y="0"/>
                      <a:pt x="125" y="0"/>
                    </a:cubicBezTo>
                    <a:cubicBezTo>
                      <a:pt x="111" y="0"/>
                      <a:pt x="100" y="11"/>
                      <a:pt x="100" y="25"/>
                    </a:cubicBezTo>
                    <a:cubicBezTo>
                      <a:pt x="100" y="57"/>
                      <a:pt x="100" y="57"/>
                      <a:pt x="100" y="57"/>
                    </a:cubicBezTo>
                    <a:cubicBezTo>
                      <a:pt x="69" y="57"/>
                      <a:pt x="69" y="57"/>
                      <a:pt x="69" y="57"/>
                    </a:cubicBezTo>
                    <a:cubicBezTo>
                      <a:pt x="69" y="51"/>
                      <a:pt x="69" y="51"/>
                      <a:pt x="69" y="51"/>
                    </a:cubicBezTo>
                    <a:cubicBezTo>
                      <a:pt x="71" y="49"/>
                      <a:pt x="72" y="46"/>
                      <a:pt x="72" y="43"/>
                    </a:cubicBezTo>
                    <a:cubicBezTo>
                      <a:pt x="72" y="28"/>
                      <a:pt x="72" y="28"/>
                      <a:pt x="72" y="28"/>
                    </a:cubicBezTo>
                    <a:cubicBezTo>
                      <a:pt x="72" y="22"/>
                      <a:pt x="67" y="17"/>
                      <a:pt x="61" y="17"/>
                    </a:cubicBezTo>
                    <a:cubicBezTo>
                      <a:pt x="55" y="17"/>
                      <a:pt x="50" y="22"/>
                      <a:pt x="50" y="28"/>
                    </a:cubicBezTo>
                    <a:cubicBezTo>
                      <a:pt x="50" y="43"/>
                      <a:pt x="50" y="43"/>
                      <a:pt x="50" y="43"/>
                    </a:cubicBezTo>
                    <a:cubicBezTo>
                      <a:pt x="50" y="46"/>
                      <a:pt x="51" y="49"/>
                      <a:pt x="53" y="51"/>
                    </a:cubicBezTo>
                    <a:cubicBezTo>
                      <a:pt x="53" y="57"/>
                      <a:pt x="53" y="57"/>
                      <a:pt x="53" y="57"/>
                    </a:cubicBezTo>
                    <a:cubicBezTo>
                      <a:pt x="32" y="57"/>
                      <a:pt x="32" y="57"/>
                      <a:pt x="32" y="57"/>
                    </a:cubicBezTo>
                    <a:cubicBezTo>
                      <a:pt x="32" y="51"/>
                      <a:pt x="32" y="51"/>
                      <a:pt x="32" y="51"/>
                    </a:cubicBezTo>
                    <a:cubicBezTo>
                      <a:pt x="34" y="49"/>
                      <a:pt x="36" y="46"/>
                      <a:pt x="36" y="43"/>
                    </a:cubicBezTo>
                    <a:cubicBezTo>
                      <a:pt x="36" y="28"/>
                      <a:pt x="36" y="28"/>
                      <a:pt x="36" y="28"/>
                    </a:cubicBezTo>
                    <a:cubicBezTo>
                      <a:pt x="36" y="22"/>
                      <a:pt x="31" y="17"/>
                      <a:pt x="24" y="17"/>
                    </a:cubicBezTo>
                    <a:cubicBezTo>
                      <a:pt x="18" y="17"/>
                      <a:pt x="13" y="22"/>
                      <a:pt x="13" y="28"/>
                    </a:cubicBezTo>
                    <a:cubicBezTo>
                      <a:pt x="13" y="43"/>
                      <a:pt x="13" y="43"/>
                      <a:pt x="13" y="43"/>
                    </a:cubicBezTo>
                    <a:cubicBezTo>
                      <a:pt x="13" y="46"/>
                      <a:pt x="14" y="49"/>
                      <a:pt x="16" y="51"/>
                    </a:cubicBezTo>
                    <a:cubicBezTo>
                      <a:pt x="16" y="57"/>
                      <a:pt x="16" y="57"/>
                      <a:pt x="16" y="57"/>
                    </a:cubicBezTo>
                    <a:cubicBezTo>
                      <a:pt x="14" y="57"/>
                      <a:pt x="14" y="57"/>
                      <a:pt x="14" y="57"/>
                    </a:cubicBezTo>
                    <a:cubicBezTo>
                      <a:pt x="6" y="57"/>
                      <a:pt x="0" y="63"/>
                      <a:pt x="0" y="71"/>
                    </a:cubicBezTo>
                    <a:cubicBezTo>
                      <a:pt x="0" y="99"/>
                      <a:pt x="0" y="99"/>
                      <a:pt x="0" y="99"/>
                    </a:cubicBezTo>
                    <a:cubicBezTo>
                      <a:pt x="0" y="107"/>
                      <a:pt x="6" y="113"/>
                      <a:pt x="14" y="113"/>
                    </a:cubicBezTo>
                    <a:cubicBezTo>
                      <a:pt x="100" y="113"/>
                      <a:pt x="100" y="113"/>
                      <a:pt x="100" y="113"/>
                    </a:cubicBezTo>
                    <a:cubicBezTo>
                      <a:pt x="100" y="163"/>
                      <a:pt x="100" y="163"/>
                      <a:pt x="100" y="163"/>
                    </a:cubicBezTo>
                    <a:cubicBezTo>
                      <a:pt x="62" y="163"/>
                      <a:pt x="62" y="163"/>
                      <a:pt x="62" y="163"/>
                    </a:cubicBezTo>
                    <a:cubicBezTo>
                      <a:pt x="62" y="156"/>
                      <a:pt x="62" y="156"/>
                      <a:pt x="62" y="156"/>
                    </a:cubicBezTo>
                    <a:cubicBezTo>
                      <a:pt x="64" y="154"/>
                      <a:pt x="65" y="151"/>
                      <a:pt x="65" y="148"/>
                    </a:cubicBezTo>
                    <a:cubicBezTo>
                      <a:pt x="65" y="133"/>
                      <a:pt x="65" y="133"/>
                      <a:pt x="65" y="133"/>
                    </a:cubicBezTo>
                    <a:cubicBezTo>
                      <a:pt x="65" y="127"/>
                      <a:pt x="60" y="122"/>
                      <a:pt x="54" y="122"/>
                    </a:cubicBezTo>
                    <a:cubicBezTo>
                      <a:pt x="47" y="122"/>
                      <a:pt x="42" y="127"/>
                      <a:pt x="42" y="133"/>
                    </a:cubicBezTo>
                    <a:cubicBezTo>
                      <a:pt x="42" y="148"/>
                      <a:pt x="42" y="148"/>
                      <a:pt x="42" y="148"/>
                    </a:cubicBezTo>
                    <a:cubicBezTo>
                      <a:pt x="42" y="151"/>
                      <a:pt x="44" y="154"/>
                      <a:pt x="46" y="156"/>
                    </a:cubicBezTo>
                    <a:cubicBezTo>
                      <a:pt x="46" y="163"/>
                      <a:pt x="46" y="163"/>
                      <a:pt x="46" y="163"/>
                    </a:cubicBezTo>
                    <a:cubicBezTo>
                      <a:pt x="42" y="163"/>
                      <a:pt x="42" y="163"/>
                      <a:pt x="42" y="163"/>
                    </a:cubicBezTo>
                    <a:cubicBezTo>
                      <a:pt x="35" y="163"/>
                      <a:pt x="29" y="169"/>
                      <a:pt x="29" y="176"/>
                    </a:cubicBezTo>
                    <a:cubicBezTo>
                      <a:pt x="29" y="204"/>
                      <a:pt x="29" y="204"/>
                      <a:pt x="29" y="204"/>
                    </a:cubicBezTo>
                    <a:cubicBezTo>
                      <a:pt x="29" y="212"/>
                      <a:pt x="35" y="218"/>
                      <a:pt x="42" y="218"/>
                    </a:cubicBezTo>
                    <a:cubicBezTo>
                      <a:pt x="100" y="218"/>
                      <a:pt x="100" y="218"/>
                      <a:pt x="100" y="218"/>
                    </a:cubicBezTo>
                    <a:cubicBezTo>
                      <a:pt x="100" y="385"/>
                      <a:pt x="100" y="385"/>
                      <a:pt x="100" y="385"/>
                    </a:cubicBezTo>
                    <a:cubicBezTo>
                      <a:pt x="100" y="398"/>
                      <a:pt x="111" y="410"/>
                      <a:pt x="125" y="410"/>
                    </a:cubicBezTo>
                    <a:cubicBezTo>
                      <a:pt x="142" y="410"/>
                      <a:pt x="142" y="410"/>
                      <a:pt x="142" y="410"/>
                    </a:cubicBezTo>
                    <a:cubicBezTo>
                      <a:pt x="155" y="410"/>
                      <a:pt x="167" y="398"/>
                      <a:pt x="167" y="385"/>
                    </a:cubicBezTo>
                    <a:cubicBezTo>
                      <a:pt x="167" y="367"/>
                      <a:pt x="167" y="367"/>
                      <a:pt x="167" y="367"/>
                    </a:cubicBezTo>
                    <a:cubicBezTo>
                      <a:pt x="167" y="363"/>
                      <a:pt x="163" y="359"/>
                      <a:pt x="159" y="359"/>
                    </a:cubicBezTo>
                    <a:cubicBezTo>
                      <a:pt x="154" y="359"/>
                      <a:pt x="151" y="363"/>
                      <a:pt x="151" y="367"/>
                    </a:cubicBezTo>
                    <a:cubicBezTo>
                      <a:pt x="151" y="385"/>
                      <a:pt x="151" y="385"/>
                      <a:pt x="151" y="385"/>
                    </a:cubicBezTo>
                    <a:cubicBezTo>
                      <a:pt x="151" y="390"/>
                      <a:pt x="147" y="394"/>
                      <a:pt x="142" y="394"/>
                    </a:cubicBezTo>
                    <a:cubicBezTo>
                      <a:pt x="125" y="394"/>
                      <a:pt x="125" y="394"/>
                      <a:pt x="125" y="394"/>
                    </a:cubicBezTo>
                    <a:cubicBezTo>
                      <a:pt x="120" y="394"/>
                      <a:pt x="116" y="390"/>
                      <a:pt x="116" y="385"/>
                    </a:cubicBezTo>
                    <a:cubicBezTo>
                      <a:pt x="116" y="210"/>
                      <a:pt x="116" y="210"/>
                      <a:pt x="116" y="210"/>
                    </a:cubicBezTo>
                    <a:cubicBezTo>
                      <a:pt x="116" y="206"/>
                      <a:pt x="112" y="202"/>
                      <a:pt x="108" y="202"/>
                    </a:cubicBezTo>
                    <a:cubicBezTo>
                      <a:pt x="45" y="202"/>
                      <a:pt x="45" y="202"/>
                      <a:pt x="45" y="202"/>
                    </a:cubicBezTo>
                    <a:cubicBezTo>
                      <a:pt x="45" y="179"/>
                      <a:pt x="45" y="179"/>
                      <a:pt x="45" y="179"/>
                    </a:cubicBezTo>
                    <a:cubicBezTo>
                      <a:pt x="108" y="179"/>
                      <a:pt x="108" y="179"/>
                      <a:pt x="108" y="179"/>
                    </a:cubicBezTo>
                    <a:cubicBezTo>
                      <a:pt x="112" y="179"/>
                      <a:pt x="116" y="175"/>
                      <a:pt x="116" y="171"/>
                    </a:cubicBezTo>
                    <a:cubicBezTo>
                      <a:pt x="116" y="105"/>
                      <a:pt x="116" y="105"/>
                      <a:pt x="116" y="105"/>
                    </a:cubicBezTo>
                    <a:cubicBezTo>
                      <a:pt x="116" y="100"/>
                      <a:pt x="112" y="97"/>
                      <a:pt x="108" y="97"/>
                    </a:cubicBezTo>
                    <a:cubicBezTo>
                      <a:pt x="16" y="97"/>
                      <a:pt x="16" y="97"/>
                      <a:pt x="16" y="97"/>
                    </a:cubicBezTo>
                    <a:cubicBezTo>
                      <a:pt x="16" y="73"/>
                      <a:pt x="16" y="73"/>
                      <a:pt x="16" y="73"/>
                    </a:cubicBezTo>
                    <a:cubicBezTo>
                      <a:pt x="108" y="73"/>
                      <a:pt x="108" y="73"/>
                      <a:pt x="108" y="73"/>
                    </a:cubicBezTo>
                    <a:cubicBezTo>
                      <a:pt x="112" y="73"/>
                      <a:pt x="116" y="70"/>
                      <a:pt x="116" y="65"/>
                    </a:cubicBezTo>
                    <a:cubicBezTo>
                      <a:pt x="116" y="25"/>
                      <a:pt x="116" y="25"/>
                      <a:pt x="116" y="25"/>
                    </a:cubicBezTo>
                    <a:cubicBezTo>
                      <a:pt x="116" y="20"/>
                      <a:pt x="120" y="16"/>
                      <a:pt x="125" y="16"/>
                    </a:cubicBezTo>
                    <a:cubicBezTo>
                      <a:pt x="142" y="16"/>
                      <a:pt x="142" y="16"/>
                      <a:pt x="142" y="16"/>
                    </a:cubicBezTo>
                    <a:cubicBezTo>
                      <a:pt x="147" y="16"/>
                      <a:pt x="151" y="20"/>
                      <a:pt x="151" y="25"/>
                    </a:cubicBezTo>
                    <a:cubicBezTo>
                      <a:pt x="151" y="65"/>
                      <a:pt x="151" y="65"/>
                      <a:pt x="151" y="65"/>
                    </a:cubicBezTo>
                    <a:cubicBezTo>
                      <a:pt x="151" y="70"/>
                      <a:pt x="154" y="73"/>
                      <a:pt x="159" y="73"/>
                    </a:cubicBezTo>
                    <a:cubicBezTo>
                      <a:pt x="250" y="73"/>
                      <a:pt x="250" y="73"/>
                      <a:pt x="250" y="73"/>
                    </a:cubicBezTo>
                    <a:cubicBezTo>
                      <a:pt x="250" y="97"/>
                      <a:pt x="250" y="97"/>
                      <a:pt x="250" y="97"/>
                    </a:cubicBezTo>
                    <a:cubicBezTo>
                      <a:pt x="159" y="97"/>
                      <a:pt x="159" y="97"/>
                      <a:pt x="159" y="97"/>
                    </a:cubicBezTo>
                    <a:cubicBezTo>
                      <a:pt x="154" y="97"/>
                      <a:pt x="151" y="100"/>
                      <a:pt x="151" y="105"/>
                    </a:cubicBezTo>
                    <a:cubicBezTo>
                      <a:pt x="151" y="171"/>
                      <a:pt x="151" y="171"/>
                      <a:pt x="151" y="171"/>
                    </a:cubicBezTo>
                    <a:cubicBezTo>
                      <a:pt x="151" y="175"/>
                      <a:pt x="154" y="179"/>
                      <a:pt x="159" y="179"/>
                    </a:cubicBezTo>
                    <a:cubicBezTo>
                      <a:pt x="222" y="179"/>
                      <a:pt x="222" y="179"/>
                      <a:pt x="222" y="179"/>
                    </a:cubicBezTo>
                    <a:cubicBezTo>
                      <a:pt x="222" y="202"/>
                      <a:pt x="222" y="202"/>
                      <a:pt x="222" y="202"/>
                    </a:cubicBezTo>
                    <a:cubicBezTo>
                      <a:pt x="159" y="202"/>
                      <a:pt x="159" y="202"/>
                      <a:pt x="159" y="202"/>
                    </a:cubicBezTo>
                    <a:cubicBezTo>
                      <a:pt x="154" y="202"/>
                      <a:pt x="151" y="206"/>
                      <a:pt x="151" y="210"/>
                    </a:cubicBezTo>
                    <a:cubicBezTo>
                      <a:pt x="151" y="335"/>
                      <a:pt x="151" y="335"/>
                      <a:pt x="151" y="335"/>
                    </a:cubicBezTo>
                    <a:cubicBezTo>
                      <a:pt x="151" y="340"/>
                      <a:pt x="154" y="343"/>
                      <a:pt x="159" y="343"/>
                    </a:cubicBezTo>
                    <a:cubicBezTo>
                      <a:pt x="163" y="343"/>
                      <a:pt x="167" y="340"/>
                      <a:pt x="167" y="335"/>
                    </a:cubicBezTo>
                    <a:cubicBezTo>
                      <a:pt x="167" y="218"/>
                      <a:pt x="167" y="218"/>
                      <a:pt x="167" y="218"/>
                    </a:cubicBezTo>
                    <a:cubicBezTo>
                      <a:pt x="224" y="218"/>
                      <a:pt x="224" y="218"/>
                      <a:pt x="224" y="218"/>
                    </a:cubicBezTo>
                    <a:cubicBezTo>
                      <a:pt x="232" y="218"/>
                      <a:pt x="238" y="212"/>
                      <a:pt x="238" y="204"/>
                    </a:cubicBezTo>
                    <a:cubicBezTo>
                      <a:pt x="238" y="176"/>
                      <a:pt x="238" y="176"/>
                      <a:pt x="238" y="176"/>
                    </a:cubicBezTo>
                    <a:cubicBezTo>
                      <a:pt x="238" y="169"/>
                      <a:pt x="232" y="163"/>
                      <a:pt x="224" y="163"/>
                    </a:cubicBezTo>
                    <a:cubicBezTo>
                      <a:pt x="221" y="163"/>
                      <a:pt x="221" y="163"/>
                      <a:pt x="221" y="163"/>
                    </a:cubicBezTo>
                    <a:cubicBezTo>
                      <a:pt x="221" y="156"/>
                      <a:pt x="221" y="156"/>
                      <a:pt x="221" y="156"/>
                    </a:cubicBezTo>
                    <a:cubicBezTo>
                      <a:pt x="223" y="154"/>
                      <a:pt x="224" y="151"/>
                      <a:pt x="224" y="148"/>
                    </a:cubicBezTo>
                    <a:cubicBezTo>
                      <a:pt x="224" y="133"/>
                      <a:pt x="224" y="133"/>
                      <a:pt x="224" y="133"/>
                    </a:cubicBezTo>
                    <a:cubicBezTo>
                      <a:pt x="224" y="127"/>
                      <a:pt x="219" y="122"/>
                      <a:pt x="213" y="122"/>
                    </a:cubicBezTo>
                    <a:cubicBezTo>
                      <a:pt x="207" y="122"/>
                      <a:pt x="202" y="127"/>
                      <a:pt x="202" y="133"/>
                    </a:cubicBezTo>
                    <a:cubicBezTo>
                      <a:pt x="202" y="148"/>
                      <a:pt x="202" y="148"/>
                      <a:pt x="202" y="148"/>
                    </a:cubicBezTo>
                    <a:cubicBezTo>
                      <a:pt x="202" y="151"/>
                      <a:pt x="203" y="154"/>
                      <a:pt x="205" y="156"/>
                    </a:cubicBezTo>
                    <a:cubicBezTo>
                      <a:pt x="205" y="163"/>
                      <a:pt x="205" y="163"/>
                      <a:pt x="205" y="163"/>
                    </a:cubicBezTo>
                    <a:cubicBezTo>
                      <a:pt x="167" y="163"/>
                      <a:pt x="167" y="163"/>
                      <a:pt x="167" y="163"/>
                    </a:cubicBezTo>
                    <a:cubicBezTo>
                      <a:pt x="167" y="113"/>
                      <a:pt x="167" y="113"/>
                      <a:pt x="167" y="113"/>
                    </a:cubicBezTo>
                    <a:cubicBezTo>
                      <a:pt x="253" y="113"/>
                      <a:pt x="253" y="113"/>
                      <a:pt x="253" y="113"/>
                    </a:cubicBezTo>
                    <a:cubicBezTo>
                      <a:pt x="260" y="113"/>
                      <a:pt x="266" y="107"/>
                      <a:pt x="266" y="99"/>
                    </a:cubicBezTo>
                    <a:cubicBezTo>
                      <a:pt x="266" y="71"/>
                      <a:pt x="266" y="71"/>
                      <a:pt x="266" y="71"/>
                    </a:cubicBezTo>
                    <a:cubicBezTo>
                      <a:pt x="266" y="63"/>
                      <a:pt x="260" y="57"/>
                      <a:pt x="253" y="57"/>
                    </a:cubicBezTo>
                    <a:close/>
                  </a:path>
                </a:pathLst>
              </a:custGeom>
              <a:solidFill>
                <a:srgbClr val="2D807E"/>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7" name="Freeform 133"/>
              <p:cNvSpPr>
                <a:spLocks noChangeArrowheads="1"/>
              </p:cNvSpPr>
              <p:nvPr/>
            </p:nvSpPr>
            <p:spPr bwMode="auto">
              <a:xfrm>
                <a:off x="2797" y="1512"/>
                <a:ext cx="173" cy="173"/>
              </a:xfrm>
              <a:custGeom>
                <a:avLst/>
                <a:gdLst>
                  <a:gd name="T0" fmla="*/ 255557 w 394"/>
                  <a:gd name="T1" fmla="*/ 248530 h 395"/>
                  <a:gd name="T2" fmla="*/ 255557 w 394"/>
                  <a:gd name="T3" fmla="*/ 248530 h 395"/>
                  <a:gd name="T4" fmla="*/ 255557 w 394"/>
                  <a:gd name="T5" fmla="*/ 248530 h 395"/>
                  <a:gd name="T6" fmla="*/ 255557 w 394"/>
                  <a:gd name="T7" fmla="*/ 248530 h 395"/>
                  <a:gd name="T8" fmla="*/ 255557 w 394"/>
                  <a:gd name="T9" fmla="*/ 0 h 395"/>
                  <a:gd name="T10" fmla="*/ 255557 w 394"/>
                  <a:gd name="T11" fmla="*/ 248530 h 395"/>
                  <a:gd name="T12" fmla="*/ 255557 w 394"/>
                  <a:gd name="T13" fmla="*/ 248530 h 395"/>
                  <a:gd name="T14" fmla="*/ 255557 w 394"/>
                  <a:gd name="T15" fmla="*/ 248530 h 395"/>
                  <a:gd name="T16" fmla="*/ 255557 w 394"/>
                  <a:gd name="T17" fmla="*/ 248530 h 395"/>
                  <a:gd name="T18" fmla="*/ 255557 w 394"/>
                  <a:gd name="T19" fmla="*/ 248530 h 395"/>
                  <a:gd name="T20" fmla="*/ 255557 w 394"/>
                  <a:gd name="T21" fmla="*/ 248530 h 395"/>
                  <a:gd name="T22" fmla="*/ 255557 w 394"/>
                  <a:gd name="T23" fmla="*/ 248530 h 395"/>
                  <a:gd name="T24" fmla="*/ 255557 w 394"/>
                  <a:gd name="T25" fmla="*/ 248530 h 395"/>
                  <a:gd name="T26" fmla="*/ 255557 w 394"/>
                  <a:gd name="T27" fmla="*/ 248530 h 395"/>
                  <a:gd name="T28" fmla="*/ 255557 w 394"/>
                  <a:gd name="T29" fmla="*/ 248530 h 395"/>
                  <a:gd name="T30" fmla="*/ 255557 w 394"/>
                  <a:gd name="T31" fmla="*/ 248530 h 395"/>
                  <a:gd name="T32" fmla="*/ 255557 w 394"/>
                  <a:gd name="T33" fmla="*/ 248530 h 395"/>
                  <a:gd name="T34" fmla="*/ 255557 w 394"/>
                  <a:gd name="T35" fmla="*/ 248530 h 395"/>
                  <a:gd name="T36" fmla="*/ 255557 w 394"/>
                  <a:gd name="T37" fmla="*/ 248530 h 395"/>
                  <a:gd name="T38" fmla="*/ 255557 w 394"/>
                  <a:gd name="T39" fmla="*/ 248530 h 395"/>
                  <a:gd name="T40" fmla="*/ 255557 w 394"/>
                  <a:gd name="T41" fmla="*/ 248530 h 395"/>
                  <a:gd name="T42" fmla="*/ 255557 w 394"/>
                  <a:gd name="T43" fmla="*/ 248530 h 395"/>
                  <a:gd name="T44" fmla="*/ 255557 w 394"/>
                  <a:gd name="T45" fmla="*/ 248530 h 395"/>
                  <a:gd name="T46" fmla="*/ 255557 w 394"/>
                  <a:gd name="T47" fmla="*/ 248530 h 395"/>
                  <a:gd name="T48" fmla="*/ 255557 w 394"/>
                  <a:gd name="T49" fmla="*/ 248530 h 395"/>
                  <a:gd name="T50" fmla="*/ 255557 w 394"/>
                  <a:gd name="T51" fmla="*/ 248530 h 395"/>
                  <a:gd name="T52" fmla="*/ 255557 w 394"/>
                  <a:gd name="T53" fmla="*/ 248530 h 395"/>
                  <a:gd name="T54" fmla="*/ 255557 w 394"/>
                  <a:gd name="T55" fmla="*/ 248530 h 395"/>
                  <a:gd name="T56" fmla="*/ 255557 w 394"/>
                  <a:gd name="T57" fmla="*/ 248530 h 395"/>
                  <a:gd name="T58" fmla="*/ 255557 w 394"/>
                  <a:gd name="T59" fmla="*/ 248530 h 395"/>
                  <a:gd name="T60" fmla="*/ 255557 w 394"/>
                  <a:gd name="T61" fmla="*/ 248530 h 395"/>
                  <a:gd name="T62" fmla="*/ 255557 w 394"/>
                  <a:gd name="T63" fmla="*/ 248530 h 395"/>
                  <a:gd name="T64" fmla="*/ 255557 w 394"/>
                  <a:gd name="T65" fmla="*/ 248530 h 395"/>
                  <a:gd name="T66" fmla="*/ 255557 w 394"/>
                  <a:gd name="T67" fmla="*/ 248530 h 395"/>
                  <a:gd name="T68" fmla="*/ 255557 w 394"/>
                  <a:gd name="T69" fmla="*/ 248530 h 395"/>
                  <a:gd name="T70" fmla="*/ 255557 w 394"/>
                  <a:gd name="T71" fmla="*/ 248530 h 395"/>
                  <a:gd name="T72" fmla="*/ 255557 w 394"/>
                  <a:gd name="T73" fmla="*/ 248530 h 395"/>
                  <a:gd name="T74" fmla="*/ 255557 w 394"/>
                  <a:gd name="T75" fmla="*/ 248530 h 395"/>
                  <a:gd name="T76" fmla="*/ 255557 w 394"/>
                  <a:gd name="T77" fmla="*/ 248530 h 395"/>
                  <a:gd name="T78" fmla="*/ 255557 w 394"/>
                  <a:gd name="T79" fmla="*/ 248530 h 395"/>
                  <a:gd name="T80" fmla="*/ 255557 w 394"/>
                  <a:gd name="T81" fmla="*/ 248530 h 395"/>
                  <a:gd name="T82" fmla="*/ 255557 w 394"/>
                  <a:gd name="T83" fmla="*/ 248530 h 395"/>
                  <a:gd name="T84" fmla="*/ 255557 w 394"/>
                  <a:gd name="T85" fmla="*/ 248530 h 395"/>
                  <a:gd name="T86" fmla="*/ 255557 w 394"/>
                  <a:gd name="T87" fmla="*/ 248530 h 395"/>
                  <a:gd name="T88" fmla="*/ 255557 w 394"/>
                  <a:gd name="T89" fmla="*/ 248530 h 395"/>
                  <a:gd name="T90" fmla="*/ 255557 w 394"/>
                  <a:gd name="T91" fmla="*/ 248530 h 395"/>
                  <a:gd name="T92" fmla="*/ 255557 w 394"/>
                  <a:gd name="T93" fmla="*/ 248530 h 395"/>
                  <a:gd name="T94" fmla="*/ 255557 w 394"/>
                  <a:gd name="T95" fmla="*/ 248530 h 395"/>
                  <a:gd name="T96" fmla="*/ 255557 w 394"/>
                  <a:gd name="T97" fmla="*/ 248530 h 395"/>
                  <a:gd name="T98" fmla="*/ 255557 w 394"/>
                  <a:gd name="T99" fmla="*/ 248530 h 395"/>
                  <a:gd name="T100" fmla="*/ 255557 w 394"/>
                  <a:gd name="T101" fmla="*/ 248530 h 395"/>
                  <a:gd name="T102" fmla="*/ 255557 w 394"/>
                  <a:gd name="T103" fmla="*/ 248530 h 395"/>
                  <a:gd name="T104" fmla="*/ 255557 w 394"/>
                  <a:gd name="T105" fmla="*/ 248530 h 395"/>
                  <a:gd name="T106" fmla="*/ 255557 w 394"/>
                  <a:gd name="T107" fmla="*/ 248530 h 395"/>
                  <a:gd name="T108" fmla="*/ 255557 w 394"/>
                  <a:gd name="T109" fmla="*/ 248530 h 395"/>
                  <a:gd name="T110" fmla="*/ 255557 w 394"/>
                  <a:gd name="T111" fmla="*/ 248530 h 395"/>
                  <a:gd name="T112" fmla="*/ 255557 w 394"/>
                  <a:gd name="T113" fmla="*/ 248530 h 395"/>
                  <a:gd name="T114" fmla="*/ 255557 w 394"/>
                  <a:gd name="T115" fmla="*/ 248530 h 395"/>
                  <a:gd name="T116" fmla="*/ 255557 w 394"/>
                  <a:gd name="T117" fmla="*/ 248530 h 39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94" h="395">
                    <a:moveTo>
                      <a:pt x="348" y="70"/>
                    </a:moveTo>
                    <a:cubicBezTo>
                      <a:pt x="345" y="67"/>
                      <a:pt x="340" y="66"/>
                      <a:pt x="337" y="69"/>
                    </a:cubicBezTo>
                    <a:cubicBezTo>
                      <a:pt x="333" y="72"/>
                      <a:pt x="333" y="77"/>
                      <a:pt x="336" y="81"/>
                    </a:cubicBezTo>
                    <a:cubicBezTo>
                      <a:pt x="362" y="112"/>
                      <a:pt x="378" y="153"/>
                      <a:pt x="378" y="198"/>
                    </a:cubicBezTo>
                    <a:cubicBezTo>
                      <a:pt x="378" y="248"/>
                      <a:pt x="358" y="293"/>
                      <a:pt x="325" y="326"/>
                    </a:cubicBezTo>
                    <a:cubicBezTo>
                      <a:pt x="292" y="359"/>
                      <a:pt x="247" y="379"/>
                      <a:pt x="197" y="379"/>
                    </a:cubicBezTo>
                    <a:cubicBezTo>
                      <a:pt x="147" y="379"/>
                      <a:pt x="102" y="359"/>
                      <a:pt x="69" y="326"/>
                    </a:cubicBezTo>
                    <a:cubicBezTo>
                      <a:pt x="36" y="293"/>
                      <a:pt x="16" y="248"/>
                      <a:pt x="16" y="198"/>
                    </a:cubicBezTo>
                    <a:cubicBezTo>
                      <a:pt x="16" y="147"/>
                      <a:pt x="36" y="102"/>
                      <a:pt x="69" y="69"/>
                    </a:cubicBezTo>
                    <a:cubicBezTo>
                      <a:pt x="102" y="37"/>
                      <a:pt x="147" y="16"/>
                      <a:pt x="197" y="16"/>
                    </a:cubicBezTo>
                    <a:cubicBezTo>
                      <a:pt x="242" y="16"/>
                      <a:pt x="282" y="32"/>
                      <a:pt x="314" y="59"/>
                    </a:cubicBezTo>
                    <a:cubicBezTo>
                      <a:pt x="317" y="62"/>
                      <a:pt x="322" y="61"/>
                      <a:pt x="325" y="58"/>
                    </a:cubicBezTo>
                    <a:cubicBezTo>
                      <a:pt x="328" y="55"/>
                      <a:pt x="328" y="50"/>
                      <a:pt x="324" y="47"/>
                    </a:cubicBezTo>
                    <a:cubicBezTo>
                      <a:pt x="324" y="47"/>
                      <a:pt x="324" y="47"/>
                      <a:pt x="324" y="47"/>
                    </a:cubicBezTo>
                    <a:cubicBezTo>
                      <a:pt x="290" y="18"/>
                      <a:pt x="245" y="0"/>
                      <a:pt x="197" y="0"/>
                    </a:cubicBezTo>
                    <a:cubicBezTo>
                      <a:pt x="88" y="0"/>
                      <a:pt x="0" y="89"/>
                      <a:pt x="0" y="198"/>
                    </a:cubicBezTo>
                    <a:cubicBezTo>
                      <a:pt x="0" y="307"/>
                      <a:pt x="88" y="395"/>
                      <a:pt x="197" y="395"/>
                    </a:cubicBezTo>
                    <a:cubicBezTo>
                      <a:pt x="306" y="395"/>
                      <a:pt x="394" y="307"/>
                      <a:pt x="394" y="198"/>
                    </a:cubicBezTo>
                    <a:cubicBezTo>
                      <a:pt x="394" y="149"/>
                      <a:pt x="377" y="105"/>
                      <a:pt x="348" y="70"/>
                    </a:cubicBezTo>
                    <a:close/>
                    <a:moveTo>
                      <a:pt x="327" y="103"/>
                    </a:moveTo>
                    <a:cubicBezTo>
                      <a:pt x="327" y="99"/>
                      <a:pt x="323" y="95"/>
                      <a:pt x="319" y="95"/>
                    </a:cubicBezTo>
                    <a:cubicBezTo>
                      <a:pt x="74" y="95"/>
                      <a:pt x="74" y="95"/>
                      <a:pt x="74" y="95"/>
                    </a:cubicBezTo>
                    <a:cubicBezTo>
                      <a:pt x="70" y="95"/>
                      <a:pt x="66" y="99"/>
                      <a:pt x="66" y="103"/>
                    </a:cubicBezTo>
                    <a:cubicBezTo>
                      <a:pt x="66" y="107"/>
                      <a:pt x="70" y="111"/>
                      <a:pt x="74" y="111"/>
                    </a:cubicBezTo>
                    <a:cubicBezTo>
                      <a:pt x="319" y="111"/>
                      <a:pt x="319" y="111"/>
                      <a:pt x="319" y="111"/>
                    </a:cubicBezTo>
                    <a:cubicBezTo>
                      <a:pt x="323" y="111"/>
                      <a:pt x="327" y="107"/>
                      <a:pt x="327" y="103"/>
                    </a:cubicBezTo>
                    <a:close/>
                    <a:moveTo>
                      <a:pt x="245" y="149"/>
                    </a:moveTo>
                    <a:cubicBezTo>
                      <a:pt x="239" y="149"/>
                      <a:pt x="234" y="154"/>
                      <a:pt x="234" y="159"/>
                    </a:cubicBezTo>
                    <a:cubicBezTo>
                      <a:pt x="234" y="236"/>
                      <a:pt x="234" y="236"/>
                      <a:pt x="234" y="236"/>
                    </a:cubicBezTo>
                    <a:cubicBezTo>
                      <a:pt x="234" y="242"/>
                      <a:pt x="239" y="246"/>
                      <a:pt x="245" y="246"/>
                    </a:cubicBezTo>
                    <a:cubicBezTo>
                      <a:pt x="282" y="246"/>
                      <a:pt x="282" y="246"/>
                      <a:pt x="282" y="246"/>
                    </a:cubicBezTo>
                    <a:cubicBezTo>
                      <a:pt x="288" y="246"/>
                      <a:pt x="292" y="242"/>
                      <a:pt x="292" y="236"/>
                    </a:cubicBezTo>
                    <a:cubicBezTo>
                      <a:pt x="292" y="159"/>
                      <a:pt x="292" y="159"/>
                      <a:pt x="292" y="159"/>
                    </a:cubicBezTo>
                    <a:cubicBezTo>
                      <a:pt x="292" y="154"/>
                      <a:pt x="288" y="149"/>
                      <a:pt x="282" y="149"/>
                    </a:cubicBezTo>
                    <a:lnTo>
                      <a:pt x="245" y="149"/>
                    </a:lnTo>
                    <a:close/>
                    <a:moveTo>
                      <a:pt x="284" y="210"/>
                    </a:moveTo>
                    <a:cubicBezTo>
                      <a:pt x="284" y="219"/>
                      <a:pt x="277" y="224"/>
                      <a:pt x="269" y="226"/>
                    </a:cubicBezTo>
                    <a:cubicBezTo>
                      <a:pt x="268" y="226"/>
                      <a:pt x="267" y="226"/>
                      <a:pt x="267" y="226"/>
                    </a:cubicBezTo>
                    <a:cubicBezTo>
                      <a:pt x="266" y="226"/>
                      <a:pt x="264" y="225"/>
                      <a:pt x="264" y="223"/>
                    </a:cubicBezTo>
                    <a:cubicBezTo>
                      <a:pt x="264" y="222"/>
                      <a:pt x="265" y="221"/>
                      <a:pt x="267" y="221"/>
                    </a:cubicBezTo>
                    <a:cubicBezTo>
                      <a:pt x="273" y="220"/>
                      <a:pt x="278" y="216"/>
                      <a:pt x="278" y="210"/>
                    </a:cubicBezTo>
                    <a:cubicBezTo>
                      <a:pt x="278" y="204"/>
                      <a:pt x="273" y="199"/>
                      <a:pt x="262" y="199"/>
                    </a:cubicBezTo>
                    <a:cubicBezTo>
                      <a:pt x="253" y="199"/>
                      <a:pt x="248" y="204"/>
                      <a:pt x="248" y="210"/>
                    </a:cubicBezTo>
                    <a:cubicBezTo>
                      <a:pt x="248" y="217"/>
                      <a:pt x="253" y="220"/>
                      <a:pt x="260" y="221"/>
                    </a:cubicBezTo>
                    <a:cubicBezTo>
                      <a:pt x="261" y="221"/>
                      <a:pt x="262" y="222"/>
                      <a:pt x="262" y="223"/>
                    </a:cubicBezTo>
                    <a:cubicBezTo>
                      <a:pt x="262" y="225"/>
                      <a:pt x="261" y="226"/>
                      <a:pt x="259" y="226"/>
                    </a:cubicBezTo>
                    <a:cubicBezTo>
                      <a:pt x="259" y="226"/>
                      <a:pt x="258" y="226"/>
                      <a:pt x="258" y="226"/>
                    </a:cubicBezTo>
                    <a:cubicBezTo>
                      <a:pt x="249" y="224"/>
                      <a:pt x="242" y="219"/>
                      <a:pt x="242" y="210"/>
                    </a:cubicBezTo>
                    <a:cubicBezTo>
                      <a:pt x="242" y="203"/>
                      <a:pt x="247" y="198"/>
                      <a:pt x="253" y="196"/>
                    </a:cubicBezTo>
                    <a:cubicBezTo>
                      <a:pt x="253" y="196"/>
                      <a:pt x="253" y="196"/>
                      <a:pt x="253" y="196"/>
                    </a:cubicBezTo>
                    <a:cubicBezTo>
                      <a:pt x="247" y="195"/>
                      <a:pt x="244" y="191"/>
                      <a:pt x="244" y="184"/>
                    </a:cubicBezTo>
                    <a:cubicBezTo>
                      <a:pt x="244" y="176"/>
                      <a:pt x="248" y="171"/>
                      <a:pt x="258" y="169"/>
                    </a:cubicBezTo>
                    <a:cubicBezTo>
                      <a:pt x="258" y="169"/>
                      <a:pt x="259" y="169"/>
                      <a:pt x="259" y="169"/>
                    </a:cubicBezTo>
                    <a:cubicBezTo>
                      <a:pt x="261" y="169"/>
                      <a:pt x="262" y="170"/>
                      <a:pt x="262" y="172"/>
                    </a:cubicBezTo>
                    <a:cubicBezTo>
                      <a:pt x="262" y="173"/>
                      <a:pt x="261" y="174"/>
                      <a:pt x="260" y="174"/>
                    </a:cubicBezTo>
                    <a:cubicBezTo>
                      <a:pt x="253" y="175"/>
                      <a:pt x="249" y="178"/>
                      <a:pt x="249" y="184"/>
                    </a:cubicBezTo>
                    <a:cubicBezTo>
                      <a:pt x="249" y="190"/>
                      <a:pt x="254" y="194"/>
                      <a:pt x="264" y="194"/>
                    </a:cubicBezTo>
                    <a:cubicBezTo>
                      <a:pt x="271" y="194"/>
                      <a:pt x="277" y="190"/>
                      <a:pt x="277" y="184"/>
                    </a:cubicBezTo>
                    <a:cubicBezTo>
                      <a:pt x="277" y="178"/>
                      <a:pt x="273" y="175"/>
                      <a:pt x="267" y="174"/>
                    </a:cubicBezTo>
                    <a:cubicBezTo>
                      <a:pt x="265" y="174"/>
                      <a:pt x="264" y="173"/>
                      <a:pt x="264" y="172"/>
                    </a:cubicBezTo>
                    <a:cubicBezTo>
                      <a:pt x="264" y="170"/>
                      <a:pt x="266" y="169"/>
                      <a:pt x="267" y="169"/>
                    </a:cubicBezTo>
                    <a:cubicBezTo>
                      <a:pt x="267" y="169"/>
                      <a:pt x="268" y="169"/>
                      <a:pt x="269" y="169"/>
                    </a:cubicBezTo>
                    <a:cubicBezTo>
                      <a:pt x="278" y="171"/>
                      <a:pt x="282" y="177"/>
                      <a:pt x="282" y="184"/>
                    </a:cubicBezTo>
                    <a:cubicBezTo>
                      <a:pt x="282" y="190"/>
                      <a:pt x="279" y="194"/>
                      <a:pt x="274" y="196"/>
                    </a:cubicBezTo>
                    <a:cubicBezTo>
                      <a:pt x="274" y="196"/>
                      <a:pt x="274" y="196"/>
                      <a:pt x="274" y="196"/>
                    </a:cubicBezTo>
                    <a:cubicBezTo>
                      <a:pt x="279" y="198"/>
                      <a:pt x="283" y="203"/>
                      <a:pt x="284" y="210"/>
                    </a:cubicBezTo>
                    <a:close/>
                    <a:moveTo>
                      <a:pt x="113" y="149"/>
                    </a:moveTo>
                    <a:cubicBezTo>
                      <a:pt x="107" y="149"/>
                      <a:pt x="102" y="154"/>
                      <a:pt x="102" y="159"/>
                    </a:cubicBezTo>
                    <a:cubicBezTo>
                      <a:pt x="102" y="236"/>
                      <a:pt x="102" y="236"/>
                      <a:pt x="102" y="236"/>
                    </a:cubicBezTo>
                    <a:cubicBezTo>
                      <a:pt x="102" y="242"/>
                      <a:pt x="107" y="246"/>
                      <a:pt x="113" y="246"/>
                    </a:cubicBezTo>
                    <a:cubicBezTo>
                      <a:pt x="150" y="246"/>
                      <a:pt x="150" y="246"/>
                      <a:pt x="150" y="246"/>
                    </a:cubicBezTo>
                    <a:cubicBezTo>
                      <a:pt x="156" y="246"/>
                      <a:pt x="161" y="242"/>
                      <a:pt x="161" y="236"/>
                    </a:cubicBezTo>
                    <a:cubicBezTo>
                      <a:pt x="161" y="159"/>
                      <a:pt x="161" y="159"/>
                      <a:pt x="161" y="159"/>
                    </a:cubicBezTo>
                    <a:cubicBezTo>
                      <a:pt x="161" y="154"/>
                      <a:pt x="156" y="149"/>
                      <a:pt x="150" y="149"/>
                    </a:cubicBezTo>
                    <a:lnTo>
                      <a:pt x="113" y="149"/>
                    </a:lnTo>
                    <a:close/>
                    <a:moveTo>
                      <a:pt x="116" y="226"/>
                    </a:moveTo>
                    <a:cubicBezTo>
                      <a:pt x="114" y="226"/>
                      <a:pt x="113" y="225"/>
                      <a:pt x="113" y="223"/>
                    </a:cubicBezTo>
                    <a:cubicBezTo>
                      <a:pt x="113" y="222"/>
                      <a:pt x="114" y="220"/>
                      <a:pt x="116" y="220"/>
                    </a:cubicBezTo>
                    <a:cubicBezTo>
                      <a:pt x="133" y="221"/>
                      <a:pt x="144" y="215"/>
                      <a:pt x="144" y="204"/>
                    </a:cubicBezTo>
                    <a:cubicBezTo>
                      <a:pt x="144" y="198"/>
                      <a:pt x="140" y="194"/>
                      <a:pt x="133" y="194"/>
                    </a:cubicBezTo>
                    <a:cubicBezTo>
                      <a:pt x="126" y="194"/>
                      <a:pt x="122" y="196"/>
                      <a:pt x="120" y="198"/>
                    </a:cubicBezTo>
                    <a:cubicBezTo>
                      <a:pt x="116" y="199"/>
                      <a:pt x="115" y="197"/>
                      <a:pt x="115" y="195"/>
                    </a:cubicBezTo>
                    <a:cubicBezTo>
                      <a:pt x="115" y="174"/>
                      <a:pt x="115" y="174"/>
                      <a:pt x="115" y="174"/>
                    </a:cubicBezTo>
                    <a:cubicBezTo>
                      <a:pt x="115" y="171"/>
                      <a:pt x="117" y="170"/>
                      <a:pt x="120" y="170"/>
                    </a:cubicBezTo>
                    <a:cubicBezTo>
                      <a:pt x="144" y="169"/>
                      <a:pt x="144" y="169"/>
                      <a:pt x="144" y="169"/>
                    </a:cubicBezTo>
                    <a:cubicBezTo>
                      <a:pt x="145" y="169"/>
                      <a:pt x="147" y="171"/>
                      <a:pt x="147" y="172"/>
                    </a:cubicBezTo>
                    <a:cubicBezTo>
                      <a:pt x="147" y="174"/>
                      <a:pt x="145" y="175"/>
                      <a:pt x="144" y="175"/>
                    </a:cubicBezTo>
                    <a:cubicBezTo>
                      <a:pt x="120" y="175"/>
                      <a:pt x="120" y="175"/>
                      <a:pt x="120" y="175"/>
                    </a:cubicBezTo>
                    <a:cubicBezTo>
                      <a:pt x="120" y="192"/>
                      <a:pt x="120" y="192"/>
                      <a:pt x="120" y="192"/>
                    </a:cubicBezTo>
                    <a:cubicBezTo>
                      <a:pt x="123" y="190"/>
                      <a:pt x="127" y="189"/>
                      <a:pt x="133" y="189"/>
                    </a:cubicBezTo>
                    <a:cubicBezTo>
                      <a:pt x="143" y="189"/>
                      <a:pt x="150" y="195"/>
                      <a:pt x="150" y="204"/>
                    </a:cubicBezTo>
                    <a:cubicBezTo>
                      <a:pt x="150" y="218"/>
                      <a:pt x="137" y="227"/>
                      <a:pt x="116" y="226"/>
                    </a:cubicBezTo>
                    <a:close/>
                    <a:moveTo>
                      <a:pt x="74" y="300"/>
                    </a:moveTo>
                    <a:cubicBezTo>
                      <a:pt x="319" y="300"/>
                      <a:pt x="319" y="300"/>
                      <a:pt x="319" y="300"/>
                    </a:cubicBezTo>
                    <a:cubicBezTo>
                      <a:pt x="323" y="300"/>
                      <a:pt x="327" y="297"/>
                      <a:pt x="327" y="292"/>
                    </a:cubicBezTo>
                    <a:cubicBezTo>
                      <a:pt x="327" y="288"/>
                      <a:pt x="323" y="284"/>
                      <a:pt x="319" y="284"/>
                    </a:cubicBezTo>
                    <a:cubicBezTo>
                      <a:pt x="74" y="284"/>
                      <a:pt x="74" y="284"/>
                      <a:pt x="74" y="284"/>
                    </a:cubicBezTo>
                    <a:cubicBezTo>
                      <a:pt x="70" y="284"/>
                      <a:pt x="66" y="288"/>
                      <a:pt x="66" y="292"/>
                    </a:cubicBezTo>
                    <a:cubicBezTo>
                      <a:pt x="66" y="297"/>
                      <a:pt x="70" y="300"/>
                      <a:pt x="74" y="300"/>
                    </a:cubicBezTo>
                    <a:close/>
                    <a:moveTo>
                      <a:pt x="37" y="159"/>
                    </a:moveTo>
                    <a:cubicBezTo>
                      <a:pt x="37" y="236"/>
                      <a:pt x="37" y="236"/>
                      <a:pt x="37" y="236"/>
                    </a:cubicBezTo>
                    <a:cubicBezTo>
                      <a:pt x="37" y="242"/>
                      <a:pt x="41" y="246"/>
                      <a:pt x="47" y="246"/>
                    </a:cubicBezTo>
                    <a:cubicBezTo>
                      <a:pt x="84" y="246"/>
                      <a:pt x="84" y="246"/>
                      <a:pt x="84" y="246"/>
                    </a:cubicBezTo>
                    <a:cubicBezTo>
                      <a:pt x="90" y="246"/>
                      <a:pt x="95" y="242"/>
                      <a:pt x="95" y="236"/>
                    </a:cubicBezTo>
                    <a:cubicBezTo>
                      <a:pt x="95" y="159"/>
                      <a:pt x="95" y="159"/>
                      <a:pt x="95" y="159"/>
                    </a:cubicBezTo>
                    <a:cubicBezTo>
                      <a:pt x="95" y="154"/>
                      <a:pt x="90" y="149"/>
                      <a:pt x="84" y="149"/>
                    </a:cubicBezTo>
                    <a:cubicBezTo>
                      <a:pt x="47" y="149"/>
                      <a:pt x="47" y="149"/>
                      <a:pt x="47" y="149"/>
                    </a:cubicBezTo>
                    <a:cubicBezTo>
                      <a:pt x="41" y="149"/>
                      <a:pt x="37" y="154"/>
                      <a:pt x="37" y="159"/>
                    </a:cubicBezTo>
                    <a:close/>
                    <a:moveTo>
                      <a:pt x="65" y="175"/>
                    </a:moveTo>
                    <a:cubicBezTo>
                      <a:pt x="59" y="175"/>
                      <a:pt x="55" y="177"/>
                      <a:pt x="53" y="181"/>
                    </a:cubicBezTo>
                    <a:cubicBezTo>
                      <a:pt x="53" y="181"/>
                      <a:pt x="52" y="182"/>
                      <a:pt x="51" y="182"/>
                    </a:cubicBezTo>
                    <a:cubicBezTo>
                      <a:pt x="50" y="182"/>
                      <a:pt x="48" y="181"/>
                      <a:pt x="48" y="180"/>
                    </a:cubicBezTo>
                    <a:cubicBezTo>
                      <a:pt x="47" y="179"/>
                      <a:pt x="48" y="178"/>
                      <a:pt x="48" y="178"/>
                    </a:cubicBezTo>
                    <a:cubicBezTo>
                      <a:pt x="51" y="174"/>
                      <a:pt x="56" y="169"/>
                      <a:pt x="65" y="169"/>
                    </a:cubicBezTo>
                    <a:cubicBezTo>
                      <a:pt x="77" y="169"/>
                      <a:pt x="83" y="176"/>
                      <a:pt x="83" y="184"/>
                    </a:cubicBezTo>
                    <a:cubicBezTo>
                      <a:pt x="83" y="193"/>
                      <a:pt x="78" y="197"/>
                      <a:pt x="65" y="206"/>
                    </a:cubicBezTo>
                    <a:cubicBezTo>
                      <a:pt x="57" y="212"/>
                      <a:pt x="53" y="216"/>
                      <a:pt x="53" y="220"/>
                    </a:cubicBezTo>
                    <a:cubicBezTo>
                      <a:pt x="81" y="220"/>
                      <a:pt x="81" y="220"/>
                      <a:pt x="81" y="220"/>
                    </a:cubicBezTo>
                    <a:cubicBezTo>
                      <a:pt x="83" y="220"/>
                      <a:pt x="84" y="222"/>
                      <a:pt x="84" y="223"/>
                    </a:cubicBezTo>
                    <a:cubicBezTo>
                      <a:pt x="84" y="225"/>
                      <a:pt x="83" y="226"/>
                      <a:pt x="81" y="226"/>
                    </a:cubicBezTo>
                    <a:cubicBezTo>
                      <a:pt x="52" y="226"/>
                      <a:pt x="52" y="226"/>
                      <a:pt x="52" y="226"/>
                    </a:cubicBezTo>
                    <a:cubicBezTo>
                      <a:pt x="49" y="226"/>
                      <a:pt x="48" y="224"/>
                      <a:pt x="48" y="222"/>
                    </a:cubicBezTo>
                    <a:cubicBezTo>
                      <a:pt x="48" y="215"/>
                      <a:pt x="51" y="209"/>
                      <a:pt x="60" y="203"/>
                    </a:cubicBezTo>
                    <a:cubicBezTo>
                      <a:pt x="73" y="194"/>
                      <a:pt x="77" y="191"/>
                      <a:pt x="77" y="184"/>
                    </a:cubicBezTo>
                    <a:cubicBezTo>
                      <a:pt x="77" y="180"/>
                      <a:pt x="74" y="175"/>
                      <a:pt x="65" y="175"/>
                    </a:cubicBezTo>
                    <a:close/>
                    <a:moveTo>
                      <a:pt x="179" y="149"/>
                    </a:moveTo>
                    <a:cubicBezTo>
                      <a:pt x="173" y="149"/>
                      <a:pt x="168" y="154"/>
                      <a:pt x="168" y="159"/>
                    </a:cubicBezTo>
                    <a:cubicBezTo>
                      <a:pt x="168" y="236"/>
                      <a:pt x="168" y="236"/>
                      <a:pt x="168" y="236"/>
                    </a:cubicBezTo>
                    <a:cubicBezTo>
                      <a:pt x="168" y="242"/>
                      <a:pt x="173" y="246"/>
                      <a:pt x="179" y="246"/>
                    </a:cubicBezTo>
                    <a:cubicBezTo>
                      <a:pt x="216" y="246"/>
                      <a:pt x="216" y="246"/>
                      <a:pt x="216" y="246"/>
                    </a:cubicBezTo>
                    <a:cubicBezTo>
                      <a:pt x="222" y="246"/>
                      <a:pt x="226" y="242"/>
                      <a:pt x="226" y="236"/>
                    </a:cubicBezTo>
                    <a:cubicBezTo>
                      <a:pt x="226" y="159"/>
                      <a:pt x="226" y="159"/>
                      <a:pt x="226" y="159"/>
                    </a:cubicBezTo>
                    <a:cubicBezTo>
                      <a:pt x="226" y="154"/>
                      <a:pt x="222" y="149"/>
                      <a:pt x="216" y="149"/>
                    </a:cubicBezTo>
                    <a:lnTo>
                      <a:pt x="179" y="149"/>
                    </a:lnTo>
                    <a:close/>
                    <a:moveTo>
                      <a:pt x="182" y="226"/>
                    </a:moveTo>
                    <a:cubicBezTo>
                      <a:pt x="180" y="226"/>
                      <a:pt x="179" y="225"/>
                      <a:pt x="179" y="223"/>
                    </a:cubicBezTo>
                    <a:cubicBezTo>
                      <a:pt x="179" y="221"/>
                      <a:pt x="180" y="220"/>
                      <a:pt x="182" y="220"/>
                    </a:cubicBezTo>
                    <a:cubicBezTo>
                      <a:pt x="199" y="221"/>
                      <a:pt x="210" y="216"/>
                      <a:pt x="210" y="205"/>
                    </a:cubicBezTo>
                    <a:cubicBezTo>
                      <a:pt x="210" y="199"/>
                      <a:pt x="205" y="195"/>
                      <a:pt x="198" y="195"/>
                    </a:cubicBezTo>
                    <a:cubicBezTo>
                      <a:pt x="195" y="195"/>
                      <a:pt x="194" y="196"/>
                      <a:pt x="193" y="196"/>
                    </a:cubicBezTo>
                    <a:cubicBezTo>
                      <a:pt x="191" y="196"/>
                      <a:pt x="190" y="194"/>
                      <a:pt x="190" y="193"/>
                    </a:cubicBezTo>
                    <a:cubicBezTo>
                      <a:pt x="190" y="192"/>
                      <a:pt x="190" y="192"/>
                      <a:pt x="191" y="191"/>
                    </a:cubicBezTo>
                    <a:cubicBezTo>
                      <a:pt x="205" y="175"/>
                      <a:pt x="205" y="175"/>
                      <a:pt x="205" y="175"/>
                    </a:cubicBezTo>
                    <a:cubicBezTo>
                      <a:pt x="182" y="175"/>
                      <a:pt x="182" y="175"/>
                      <a:pt x="182" y="175"/>
                    </a:cubicBezTo>
                    <a:cubicBezTo>
                      <a:pt x="180" y="175"/>
                      <a:pt x="179" y="174"/>
                      <a:pt x="179" y="172"/>
                    </a:cubicBezTo>
                    <a:cubicBezTo>
                      <a:pt x="179" y="171"/>
                      <a:pt x="180" y="169"/>
                      <a:pt x="182" y="169"/>
                    </a:cubicBezTo>
                    <a:cubicBezTo>
                      <a:pt x="208" y="169"/>
                      <a:pt x="208" y="169"/>
                      <a:pt x="208" y="169"/>
                    </a:cubicBezTo>
                    <a:cubicBezTo>
                      <a:pt x="210" y="169"/>
                      <a:pt x="212" y="171"/>
                      <a:pt x="212" y="174"/>
                    </a:cubicBezTo>
                    <a:cubicBezTo>
                      <a:pt x="212" y="174"/>
                      <a:pt x="212" y="175"/>
                      <a:pt x="211" y="176"/>
                    </a:cubicBezTo>
                    <a:cubicBezTo>
                      <a:pt x="199" y="190"/>
                      <a:pt x="199" y="190"/>
                      <a:pt x="199" y="190"/>
                    </a:cubicBezTo>
                    <a:cubicBezTo>
                      <a:pt x="208" y="190"/>
                      <a:pt x="216" y="196"/>
                      <a:pt x="216" y="205"/>
                    </a:cubicBezTo>
                    <a:cubicBezTo>
                      <a:pt x="216" y="219"/>
                      <a:pt x="203" y="227"/>
                      <a:pt x="182" y="226"/>
                    </a:cubicBezTo>
                    <a:close/>
                    <a:moveTo>
                      <a:pt x="358" y="236"/>
                    </a:moveTo>
                    <a:cubicBezTo>
                      <a:pt x="358" y="159"/>
                      <a:pt x="358" y="159"/>
                      <a:pt x="358" y="159"/>
                    </a:cubicBezTo>
                    <a:cubicBezTo>
                      <a:pt x="358" y="154"/>
                      <a:pt x="353" y="149"/>
                      <a:pt x="348" y="149"/>
                    </a:cubicBezTo>
                    <a:cubicBezTo>
                      <a:pt x="310" y="149"/>
                      <a:pt x="310" y="149"/>
                      <a:pt x="310" y="149"/>
                    </a:cubicBezTo>
                    <a:cubicBezTo>
                      <a:pt x="305" y="149"/>
                      <a:pt x="300" y="154"/>
                      <a:pt x="300" y="159"/>
                    </a:cubicBezTo>
                    <a:cubicBezTo>
                      <a:pt x="300" y="236"/>
                      <a:pt x="300" y="236"/>
                      <a:pt x="300" y="236"/>
                    </a:cubicBezTo>
                    <a:cubicBezTo>
                      <a:pt x="300" y="242"/>
                      <a:pt x="305" y="246"/>
                      <a:pt x="310" y="246"/>
                    </a:cubicBezTo>
                    <a:cubicBezTo>
                      <a:pt x="348" y="246"/>
                      <a:pt x="348" y="246"/>
                      <a:pt x="348" y="246"/>
                    </a:cubicBezTo>
                    <a:cubicBezTo>
                      <a:pt x="353" y="246"/>
                      <a:pt x="358" y="242"/>
                      <a:pt x="358" y="236"/>
                    </a:cubicBezTo>
                    <a:close/>
                    <a:moveTo>
                      <a:pt x="315" y="226"/>
                    </a:moveTo>
                    <a:cubicBezTo>
                      <a:pt x="314" y="226"/>
                      <a:pt x="313" y="225"/>
                      <a:pt x="312" y="224"/>
                    </a:cubicBezTo>
                    <a:cubicBezTo>
                      <a:pt x="312" y="222"/>
                      <a:pt x="314" y="221"/>
                      <a:pt x="315" y="221"/>
                    </a:cubicBezTo>
                    <a:cubicBezTo>
                      <a:pt x="334" y="221"/>
                      <a:pt x="343" y="216"/>
                      <a:pt x="343" y="197"/>
                    </a:cubicBezTo>
                    <a:cubicBezTo>
                      <a:pt x="343" y="194"/>
                      <a:pt x="343" y="191"/>
                      <a:pt x="343" y="189"/>
                    </a:cubicBezTo>
                    <a:cubicBezTo>
                      <a:pt x="342" y="179"/>
                      <a:pt x="338" y="174"/>
                      <a:pt x="328" y="174"/>
                    </a:cubicBezTo>
                    <a:cubicBezTo>
                      <a:pt x="319" y="174"/>
                      <a:pt x="315" y="179"/>
                      <a:pt x="315" y="187"/>
                    </a:cubicBezTo>
                    <a:cubicBezTo>
                      <a:pt x="315" y="196"/>
                      <a:pt x="318" y="200"/>
                      <a:pt x="328" y="200"/>
                    </a:cubicBezTo>
                    <a:cubicBezTo>
                      <a:pt x="330" y="200"/>
                      <a:pt x="332" y="199"/>
                      <a:pt x="336" y="198"/>
                    </a:cubicBezTo>
                    <a:cubicBezTo>
                      <a:pt x="338" y="198"/>
                      <a:pt x="339" y="199"/>
                      <a:pt x="339" y="200"/>
                    </a:cubicBezTo>
                    <a:cubicBezTo>
                      <a:pt x="340" y="202"/>
                      <a:pt x="339" y="203"/>
                      <a:pt x="337" y="204"/>
                    </a:cubicBezTo>
                    <a:cubicBezTo>
                      <a:pt x="334" y="204"/>
                      <a:pt x="332" y="205"/>
                      <a:pt x="328" y="205"/>
                    </a:cubicBezTo>
                    <a:cubicBezTo>
                      <a:pt x="316" y="205"/>
                      <a:pt x="309" y="199"/>
                      <a:pt x="309" y="188"/>
                    </a:cubicBezTo>
                    <a:cubicBezTo>
                      <a:pt x="309" y="178"/>
                      <a:pt x="316" y="169"/>
                      <a:pt x="328" y="169"/>
                    </a:cubicBezTo>
                    <a:cubicBezTo>
                      <a:pt x="341" y="169"/>
                      <a:pt x="348" y="176"/>
                      <a:pt x="349" y="189"/>
                    </a:cubicBezTo>
                    <a:cubicBezTo>
                      <a:pt x="349" y="191"/>
                      <a:pt x="349" y="193"/>
                      <a:pt x="349" y="197"/>
                    </a:cubicBezTo>
                    <a:cubicBezTo>
                      <a:pt x="348" y="219"/>
                      <a:pt x="337" y="226"/>
                      <a:pt x="315" y="226"/>
                    </a:cubicBezTo>
                    <a:close/>
                  </a:path>
                </a:pathLst>
              </a:custGeom>
              <a:solidFill>
                <a:srgbClr val="2D807E"/>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sp>
          <p:nvSpPr>
            <p:cNvPr id="28" name="Freeform 134"/>
            <p:cNvSpPr>
              <a:spLocks noChangeArrowheads="1"/>
            </p:cNvSpPr>
            <p:nvPr/>
          </p:nvSpPr>
          <p:spPr bwMode="auto">
            <a:xfrm>
              <a:off x="3081338" y="5033963"/>
              <a:ext cx="457200" cy="476250"/>
            </a:xfrm>
            <a:custGeom>
              <a:avLst/>
              <a:gdLst>
                <a:gd name="T0" fmla="*/ 2147483647 w 378"/>
                <a:gd name="T1" fmla="*/ 2147483647 h 395"/>
                <a:gd name="T2" fmla="*/ 2147483647 w 378"/>
                <a:gd name="T3" fmla="*/ 2147483647 h 395"/>
                <a:gd name="T4" fmla="*/ 2147483647 w 378"/>
                <a:gd name="T5" fmla="*/ 2147483647 h 395"/>
                <a:gd name="T6" fmla="*/ 2147483647 w 378"/>
                <a:gd name="T7" fmla="*/ 2147483647 h 395"/>
                <a:gd name="T8" fmla="*/ 2147483647 w 378"/>
                <a:gd name="T9" fmla="*/ 2147483647 h 395"/>
                <a:gd name="T10" fmla="*/ 2147483647 w 378"/>
                <a:gd name="T11" fmla="*/ 2147483647 h 395"/>
                <a:gd name="T12" fmla="*/ 2147483647 w 378"/>
                <a:gd name="T13" fmla="*/ 2147483647 h 395"/>
                <a:gd name="T14" fmla="*/ 2147483647 w 378"/>
                <a:gd name="T15" fmla="*/ 2147483647 h 395"/>
                <a:gd name="T16" fmla="*/ 2147483647 w 378"/>
                <a:gd name="T17" fmla="*/ 2147483647 h 395"/>
                <a:gd name="T18" fmla="*/ 2147483647 w 378"/>
                <a:gd name="T19" fmla="*/ 2147483647 h 395"/>
                <a:gd name="T20" fmla="*/ 2147483647 w 378"/>
                <a:gd name="T21" fmla="*/ 2147483647 h 395"/>
                <a:gd name="T22" fmla="*/ 2147483647 w 378"/>
                <a:gd name="T23" fmla="*/ 2147483647 h 395"/>
                <a:gd name="T24" fmla="*/ 2147483647 w 378"/>
                <a:gd name="T25" fmla="*/ 2147483647 h 395"/>
                <a:gd name="T26" fmla="*/ 2147483647 w 378"/>
                <a:gd name="T27" fmla="*/ 2147483647 h 395"/>
                <a:gd name="T28" fmla="*/ 2147483647 w 378"/>
                <a:gd name="T29" fmla="*/ 2147483647 h 395"/>
                <a:gd name="T30" fmla="*/ 2147483647 w 378"/>
                <a:gd name="T31" fmla="*/ 2147483647 h 395"/>
                <a:gd name="T32" fmla="*/ 2147483647 w 378"/>
                <a:gd name="T33" fmla="*/ 2147483647 h 395"/>
                <a:gd name="T34" fmla="*/ 2147483647 w 378"/>
                <a:gd name="T35" fmla="*/ 2147483647 h 395"/>
                <a:gd name="T36" fmla="*/ 2147483647 w 378"/>
                <a:gd name="T37" fmla="*/ 2147483647 h 395"/>
                <a:gd name="T38" fmla="*/ 2147483647 w 378"/>
                <a:gd name="T39" fmla="*/ 2147483647 h 395"/>
                <a:gd name="T40" fmla="*/ 2147483647 w 378"/>
                <a:gd name="T41" fmla="*/ 2147483647 h 395"/>
                <a:gd name="T42" fmla="*/ 2147483647 w 378"/>
                <a:gd name="T43" fmla="*/ 2147483647 h 395"/>
                <a:gd name="T44" fmla="*/ 2147483647 w 378"/>
                <a:gd name="T45" fmla="*/ 2147483647 h 395"/>
                <a:gd name="T46" fmla="*/ 2147483647 w 378"/>
                <a:gd name="T47" fmla="*/ 2147483647 h 395"/>
                <a:gd name="T48" fmla="*/ 2147483647 w 378"/>
                <a:gd name="T49" fmla="*/ 2147483647 h 395"/>
                <a:gd name="T50" fmla="*/ 2147483647 w 378"/>
                <a:gd name="T51" fmla="*/ 2147483647 h 395"/>
                <a:gd name="T52" fmla="*/ 2147483647 w 378"/>
                <a:gd name="T53" fmla="*/ 2147483647 h 395"/>
                <a:gd name="T54" fmla="*/ 2147483647 w 378"/>
                <a:gd name="T55" fmla="*/ 2147483647 h 395"/>
                <a:gd name="T56" fmla="*/ 2147483647 w 378"/>
                <a:gd name="T57" fmla="*/ 2147483647 h 395"/>
                <a:gd name="T58" fmla="*/ 2147483647 w 378"/>
                <a:gd name="T59" fmla="*/ 2147483647 h 395"/>
                <a:gd name="T60" fmla="*/ 2147483647 w 378"/>
                <a:gd name="T61" fmla="*/ 2147483647 h 395"/>
                <a:gd name="T62" fmla="*/ 2147483647 w 378"/>
                <a:gd name="T63" fmla="*/ 2147483647 h 395"/>
                <a:gd name="T64" fmla="*/ 2147483647 w 378"/>
                <a:gd name="T65" fmla="*/ 2147483647 h 395"/>
                <a:gd name="T66" fmla="*/ 2147483647 w 378"/>
                <a:gd name="T67" fmla="*/ 2147483647 h 395"/>
                <a:gd name="T68" fmla="*/ 2147483647 w 378"/>
                <a:gd name="T69" fmla="*/ 2147483647 h 395"/>
                <a:gd name="T70" fmla="*/ 2147483647 w 378"/>
                <a:gd name="T71" fmla="*/ 2147483647 h 395"/>
                <a:gd name="T72" fmla="*/ 2147483647 w 378"/>
                <a:gd name="T73" fmla="*/ 2147483647 h 395"/>
                <a:gd name="T74" fmla="*/ 2147483647 w 378"/>
                <a:gd name="T75" fmla="*/ 2147483647 h 395"/>
                <a:gd name="T76" fmla="*/ 2147483647 w 378"/>
                <a:gd name="T77" fmla="*/ 2147483647 h 395"/>
                <a:gd name="T78" fmla="*/ 2147483647 w 378"/>
                <a:gd name="T79" fmla="*/ 2147483647 h 395"/>
                <a:gd name="T80" fmla="*/ 2147483647 w 378"/>
                <a:gd name="T81" fmla="*/ 2147483647 h 395"/>
                <a:gd name="T82" fmla="*/ 2147483647 w 378"/>
                <a:gd name="T83" fmla="*/ 2147483647 h 395"/>
                <a:gd name="T84" fmla="*/ 2147483647 w 378"/>
                <a:gd name="T85" fmla="*/ 2147483647 h 395"/>
                <a:gd name="T86" fmla="*/ 2147483647 w 378"/>
                <a:gd name="T87" fmla="*/ 2147483647 h 395"/>
                <a:gd name="T88" fmla="*/ 2147483647 w 378"/>
                <a:gd name="T89" fmla="*/ 2147483647 h 395"/>
                <a:gd name="T90" fmla="*/ 2147483647 w 378"/>
                <a:gd name="T91" fmla="*/ 2147483647 h 395"/>
                <a:gd name="T92" fmla="*/ 2147483647 w 378"/>
                <a:gd name="T93" fmla="*/ 2147483647 h 395"/>
                <a:gd name="T94" fmla="*/ 2147483647 w 378"/>
                <a:gd name="T95" fmla="*/ 2147483647 h 395"/>
                <a:gd name="T96" fmla="*/ 2147483647 w 378"/>
                <a:gd name="T97" fmla="*/ 2147483647 h 395"/>
                <a:gd name="T98" fmla="*/ 2147483647 w 378"/>
                <a:gd name="T99" fmla="*/ 2147483647 h 395"/>
                <a:gd name="T100" fmla="*/ 2147483647 w 378"/>
                <a:gd name="T101" fmla="*/ 2147483647 h 395"/>
                <a:gd name="T102" fmla="*/ 2147483647 w 378"/>
                <a:gd name="T103" fmla="*/ 2147483647 h 395"/>
                <a:gd name="T104" fmla="*/ 2147483647 w 378"/>
                <a:gd name="T105" fmla="*/ 2147483647 h 39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78" h="395">
                  <a:moveTo>
                    <a:pt x="370" y="90"/>
                  </a:moveTo>
                  <a:cubicBezTo>
                    <a:pt x="368" y="86"/>
                    <a:pt x="363" y="84"/>
                    <a:pt x="359" y="86"/>
                  </a:cubicBezTo>
                  <a:cubicBezTo>
                    <a:pt x="355" y="88"/>
                    <a:pt x="354" y="93"/>
                    <a:pt x="356" y="97"/>
                  </a:cubicBezTo>
                  <a:cubicBezTo>
                    <a:pt x="360" y="105"/>
                    <a:pt x="361" y="114"/>
                    <a:pt x="359" y="123"/>
                  </a:cubicBezTo>
                  <a:cubicBezTo>
                    <a:pt x="354" y="145"/>
                    <a:pt x="332" y="159"/>
                    <a:pt x="310" y="154"/>
                  </a:cubicBezTo>
                  <a:cubicBezTo>
                    <a:pt x="299" y="152"/>
                    <a:pt x="289" y="146"/>
                    <a:pt x="283" y="137"/>
                  </a:cubicBezTo>
                  <a:cubicBezTo>
                    <a:pt x="277" y="128"/>
                    <a:pt x="275" y="117"/>
                    <a:pt x="278" y="107"/>
                  </a:cubicBezTo>
                  <a:cubicBezTo>
                    <a:pt x="282" y="85"/>
                    <a:pt x="304" y="71"/>
                    <a:pt x="327" y="76"/>
                  </a:cubicBezTo>
                  <a:cubicBezTo>
                    <a:pt x="330" y="76"/>
                    <a:pt x="333" y="77"/>
                    <a:pt x="336" y="79"/>
                  </a:cubicBezTo>
                  <a:cubicBezTo>
                    <a:pt x="340" y="80"/>
                    <a:pt x="345" y="79"/>
                    <a:pt x="347" y="75"/>
                  </a:cubicBezTo>
                  <a:cubicBezTo>
                    <a:pt x="349" y="71"/>
                    <a:pt x="347" y="66"/>
                    <a:pt x="343" y="64"/>
                  </a:cubicBezTo>
                  <a:cubicBezTo>
                    <a:pt x="339" y="62"/>
                    <a:pt x="335" y="61"/>
                    <a:pt x="330" y="60"/>
                  </a:cubicBezTo>
                  <a:cubicBezTo>
                    <a:pt x="314" y="57"/>
                    <a:pt x="299" y="60"/>
                    <a:pt x="286" y="68"/>
                  </a:cubicBezTo>
                  <a:cubicBezTo>
                    <a:pt x="201" y="42"/>
                    <a:pt x="201" y="42"/>
                    <a:pt x="201" y="42"/>
                  </a:cubicBezTo>
                  <a:cubicBezTo>
                    <a:pt x="199" y="35"/>
                    <a:pt x="195" y="28"/>
                    <a:pt x="190" y="22"/>
                  </a:cubicBezTo>
                  <a:cubicBezTo>
                    <a:pt x="181" y="10"/>
                    <a:pt x="167" y="3"/>
                    <a:pt x="151" y="2"/>
                  </a:cubicBezTo>
                  <a:cubicBezTo>
                    <a:pt x="136" y="0"/>
                    <a:pt x="122" y="5"/>
                    <a:pt x="111" y="13"/>
                  </a:cubicBezTo>
                  <a:cubicBezTo>
                    <a:pt x="103" y="9"/>
                    <a:pt x="91" y="5"/>
                    <a:pt x="70" y="4"/>
                  </a:cubicBezTo>
                  <a:cubicBezTo>
                    <a:pt x="21" y="3"/>
                    <a:pt x="3" y="40"/>
                    <a:pt x="2" y="42"/>
                  </a:cubicBezTo>
                  <a:cubicBezTo>
                    <a:pt x="0" y="45"/>
                    <a:pt x="1" y="48"/>
                    <a:pt x="3" y="51"/>
                  </a:cubicBezTo>
                  <a:cubicBezTo>
                    <a:pt x="16" y="64"/>
                    <a:pt x="16" y="64"/>
                    <a:pt x="16" y="64"/>
                  </a:cubicBezTo>
                  <a:cubicBezTo>
                    <a:pt x="19" y="67"/>
                    <a:pt x="24" y="67"/>
                    <a:pt x="27" y="64"/>
                  </a:cubicBezTo>
                  <a:cubicBezTo>
                    <a:pt x="27" y="64"/>
                    <a:pt x="47" y="47"/>
                    <a:pt x="69" y="47"/>
                  </a:cubicBezTo>
                  <a:cubicBezTo>
                    <a:pt x="70" y="47"/>
                    <a:pt x="70" y="47"/>
                    <a:pt x="70" y="47"/>
                  </a:cubicBezTo>
                  <a:cubicBezTo>
                    <a:pt x="77" y="47"/>
                    <a:pt x="84" y="49"/>
                    <a:pt x="90" y="53"/>
                  </a:cubicBezTo>
                  <a:cubicBezTo>
                    <a:pt x="89" y="63"/>
                    <a:pt x="91" y="74"/>
                    <a:pt x="96" y="83"/>
                  </a:cubicBezTo>
                  <a:cubicBezTo>
                    <a:pt x="92" y="88"/>
                    <a:pt x="86" y="93"/>
                    <a:pt x="79" y="96"/>
                  </a:cubicBezTo>
                  <a:cubicBezTo>
                    <a:pt x="74" y="98"/>
                    <a:pt x="67" y="99"/>
                    <a:pt x="60" y="99"/>
                  </a:cubicBezTo>
                  <a:cubicBezTo>
                    <a:pt x="46" y="99"/>
                    <a:pt x="33" y="95"/>
                    <a:pt x="33" y="95"/>
                  </a:cubicBezTo>
                  <a:cubicBezTo>
                    <a:pt x="29" y="93"/>
                    <a:pt x="25" y="95"/>
                    <a:pt x="23" y="99"/>
                  </a:cubicBezTo>
                  <a:cubicBezTo>
                    <a:pt x="16" y="116"/>
                    <a:pt x="16" y="116"/>
                    <a:pt x="16" y="116"/>
                  </a:cubicBezTo>
                  <a:cubicBezTo>
                    <a:pt x="15" y="119"/>
                    <a:pt x="15" y="123"/>
                    <a:pt x="18" y="125"/>
                  </a:cubicBezTo>
                  <a:cubicBezTo>
                    <a:pt x="19" y="126"/>
                    <a:pt x="36" y="142"/>
                    <a:pt x="65" y="142"/>
                  </a:cubicBezTo>
                  <a:cubicBezTo>
                    <a:pt x="75" y="142"/>
                    <a:pt x="85" y="140"/>
                    <a:pt x="95" y="136"/>
                  </a:cubicBezTo>
                  <a:cubicBezTo>
                    <a:pt x="116" y="127"/>
                    <a:pt x="127" y="118"/>
                    <a:pt x="132" y="111"/>
                  </a:cubicBezTo>
                  <a:cubicBezTo>
                    <a:pt x="135" y="111"/>
                    <a:pt x="138" y="112"/>
                    <a:pt x="141" y="112"/>
                  </a:cubicBezTo>
                  <a:cubicBezTo>
                    <a:pt x="143" y="112"/>
                    <a:pt x="144" y="113"/>
                    <a:pt x="146" y="113"/>
                  </a:cubicBezTo>
                  <a:cubicBezTo>
                    <a:pt x="146" y="113"/>
                    <a:pt x="146" y="113"/>
                    <a:pt x="146" y="113"/>
                  </a:cubicBezTo>
                  <a:cubicBezTo>
                    <a:pt x="157" y="113"/>
                    <a:pt x="167" y="110"/>
                    <a:pt x="176" y="104"/>
                  </a:cubicBezTo>
                  <a:cubicBezTo>
                    <a:pt x="264" y="132"/>
                    <a:pt x="264" y="132"/>
                    <a:pt x="264" y="132"/>
                  </a:cubicBezTo>
                  <a:cubicBezTo>
                    <a:pt x="264" y="134"/>
                    <a:pt x="264" y="135"/>
                    <a:pt x="265" y="136"/>
                  </a:cubicBezTo>
                  <a:cubicBezTo>
                    <a:pt x="213" y="207"/>
                    <a:pt x="213" y="207"/>
                    <a:pt x="213" y="207"/>
                  </a:cubicBezTo>
                  <a:cubicBezTo>
                    <a:pt x="182" y="208"/>
                    <a:pt x="157" y="233"/>
                    <a:pt x="157" y="263"/>
                  </a:cubicBezTo>
                  <a:cubicBezTo>
                    <a:pt x="157" y="270"/>
                    <a:pt x="158" y="276"/>
                    <a:pt x="161" y="282"/>
                  </a:cubicBezTo>
                  <a:cubicBezTo>
                    <a:pt x="95" y="364"/>
                    <a:pt x="95" y="364"/>
                    <a:pt x="95" y="364"/>
                  </a:cubicBezTo>
                  <a:cubicBezTo>
                    <a:pt x="90" y="370"/>
                    <a:pt x="89" y="379"/>
                    <a:pt x="92" y="386"/>
                  </a:cubicBezTo>
                  <a:cubicBezTo>
                    <a:pt x="94" y="391"/>
                    <a:pt x="100" y="395"/>
                    <a:pt x="106" y="395"/>
                  </a:cubicBezTo>
                  <a:cubicBezTo>
                    <a:pt x="324" y="395"/>
                    <a:pt x="324" y="395"/>
                    <a:pt x="324" y="395"/>
                  </a:cubicBezTo>
                  <a:cubicBezTo>
                    <a:pt x="330" y="395"/>
                    <a:pt x="335" y="391"/>
                    <a:pt x="338" y="386"/>
                  </a:cubicBezTo>
                  <a:cubicBezTo>
                    <a:pt x="341" y="379"/>
                    <a:pt x="340" y="370"/>
                    <a:pt x="335" y="364"/>
                  </a:cubicBezTo>
                  <a:cubicBezTo>
                    <a:pt x="269" y="282"/>
                    <a:pt x="269" y="282"/>
                    <a:pt x="269" y="282"/>
                  </a:cubicBezTo>
                  <a:cubicBezTo>
                    <a:pt x="271" y="276"/>
                    <a:pt x="273" y="270"/>
                    <a:pt x="273" y="263"/>
                  </a:cubicBezTo>
                  <a:cubicBezTo>
                    <a:pt x="273" y="257"/>
                    <a:pt x="272" y="251"/>
                    <a:pt x="270" y="246"/>
                  </a:cubicBezTo>
                  <a:cubicBezTo>
                    <a:pt x="324" y="171"/>
                    <a:pt x="324" y="171"/>
                    <a:pt x="324" y="171"/>
                  </a:cubicBezTo>
                  <a:cubicBezTo>
                    <a:pt x="348" y="169"/>
                    <a:pt x="369" y="151"/>
                    <a:pt x="375" y="127"/>
                  </a:cubicBezTo>
                  <a:cubicBezTo>
                    <a:pt x="378" y="114"/>
                    <a:pt x="376" y="101"/>
                    <a:pt x="370" y="90"/>
                  </a:cubicBezTo>
                  <a:close/>
                  <a:moveTo>
                    <a:pt x="93" y="37"/>
                  </a:moveTo>
                  <a:cubicBezTo>
                    <a:pt x="87" y="33"/>
                    <a:pt x="79" y="31"/>
                    <a:pt x="70" y="31"/>
                  </a:cubicBezTo>
                  <a:cubicBezTo>
                    <a:pt x="69" y="31"/>
                    <a:pt x="69" y="31"/>
                    <a:pt x="69" y="31"/>
                  </a:cubicBezTo>
                  <a:cubicBezTo>
                    <a:pt x="49" y="31"/>
                    <a:pt x="31" y="41"/>
                    <a:pt x="23" y="47"/>
                  </a:cubicBezTo>
                  <a:cubicBezTo>
                    <a:pt x="19" y="44"/>
                    <a:pt x="19" y="44"/>
                    <a:pt x="19" y="44"/>
                  </a:cubicBezTo>
                  <a:cubicBezTo>
                    <a:pt x="25" y="36"/>
                    <a:pt x="40" y="20"/>
                    <a:pt x="70" y="20"/>
                  </a:cubicBezTo>
                  <a:cubicBezTo>
                    <a:pt x="84" y="21"/>
                    <a:pt x="93" y="23"/>
                    <a:pt x="100" y="25"/>
                  </a:cubicBezTo>
                  <a:cubicBezTo>
                    <a:pt x="97" y="29"/>
                    <a:pt x="95" y="32"/>
                    <a:pt x="93" y="37"/>
                  </a:cubicBezTo>
                  <a:close/>
                  <a:moveTo>
                    <a:pt x="89" y="121"/>
                  </a:moveTo>
                  <a:cubicBezTo>
                    <a:pt x="81" y="124"/>
                    <a:pt x="73" y="126"/>
                    <a:pt x="65" y="126"/>
                  </a:cubicBezTo>
                  <a:cubicBezTo>
                    <a:pt x="50" y="126"/>
                    <a:pt x="39" y="120"/>
                    <a:pt x="33" y="116"/>
                  </a:cubicBezTo>
                  <a:cubicBezTo>
                    <a:pt x="35" y="112"/>
                    <a:pt x="35" y="112"/>
                    <a:pt x="35" y="112"/>
                  </a:cubicBezTo>
                  <a:cubicBezTo>
                    <a:pt x="41" y="114"/>
                    <a:pt x="50" y="115"/>
                    <a:pt x="60" y="115"/>
                  </a:cubicBezTo>
                  <a:cubicBezTo>
                    <a:pt x="69" y="115"/>
                    <a:pt x="78" y="114"/>
                    <a:pt x="85" y="111"/>
                  </a:cubicBezTo>
                  <a:cubicBezTo>
                    <a:pt x="94" y="107"/>
                    <a:pt x="101" y="102"/>
                    <a:pt x="106" y="96"/>
                  </a:cubicBezTo>
                  <a:cubicBezTo>
                    <a:pt x="109" y="99"/>
                    <a:pt x="113" y="102"/>
                    <a:pt x="117" y="104"/>
                  </a:cubicBezTo>
                  <a:cubicBezTo>
                    <a:pt x="112" y="109"/>
                    <a:pt x="104" y="115"/>
                    <a:pt x="89" y="121"/>
                  </a:cubicBezTo>
                  <a:close/>
                  <a:moveTo>
                    <a:pt x="187" y="61"/>
                  </a:moveTo>
                  <a:cubicBezTo>
                    <a:pt x="185" y="82"/>
                    <a:pt x="165" y="98"/>
                    <a:pt x="142" y="96"/>
                  </a:cubicBezTo>
                  <a:cubicBezTo>
                    <a:pt x="131" y="95"/>
                    <a:pt x="121" y="90"/>
                    <a:pt x="114" y="82"/>
                  </a:cubicBezTo>
                  <a:cubicBezTo>
                    <a:pt x="108" y="74"/>
                    <a:pt x="105" y="64"/>
                    <a:pt x="106" y="53"/>
                  </a:cubicBezTo>
                  <a:cubicBezTo>
                    <a:pt x="107" y="33"/>
                    <a:pt x="125" y="18"/>
                    <a:pt x="146" y="18"/>
                  </a:cubicBezTo>
                  <a:cubicBezTo>
                    <a:pt x="147" y="18"/>
                    <a:pt x="149" y="18"/>
                    <a:pt x="150" y="18"/>
                  </a:cubicBezTo>
                  <a:cubicBezTo>
                    <a:pt x="161" y="19"/>
                    <a:pt x="171" y="24"/>
                    <a:pt x="178" y="32"/>
                  </a:cubicBezTo>
                  <a:cubicBezTo>
                    <a:pt x="185" y="40"/>
                    <a:pt x="188" y="50"/>
                    <a:pt x="187" y="61"/>
                  </a:cubicBezTo>
                  <a:close/>
                  <a:moveTo>
                    <a:pt x="262" y="103"/>
                  </a:moveTo>
                  <a:cubicBezTo>
                    <a:pt x="261" y="107"/>
                    <a:pt x="261" y="111"/>
                    <a:pt x="261" y="115"/>
                  </a:cubicBezTo>
                  <a:cubicBezTo>
                    <a:pt x="190" y="92"/>
                    <a:pt x="190" y="92"/>
                    <a:pt x="190" y="92"/>
                  </a:cubicBezTo>
                  <a:cubicBezTo>
                    <a:pt x="197" y="84"/>
                    <a:pt x="202" y="74"/>
                    <a:pt x="203" y="62"/>
                  </a:cubicBezTo>
                  <a:cubicBezTo>
                    <a:pt x="203" y="61"/>
                    <a:pt x="203" y="60"/>
                    <a:pt x="203" y="59"/>
                  </a:cubicBezTo>
                  <a:cubicBezTo>
                    <a:pt x="273" y="81"/>
                    <a:pt x="273" y="81"/>
                    <a:pt x="273" y="81"/>
                  </a:cubicBezTo>
                  <a:cubicBezTo>
                    <a:pt x="268" y="87"/>
                    <a:pt x="264" y="95"/>
                    <a:pt x="262" y="103"/>
                  </a:cubicBezTo>
                  <a:close/>
                  <a:moveTo>
                    <a:pt x="215" y="223"/>
                  </a:moveTo>
                  <a:cubicBezTo>
                    <a:pt x="238" y="223"/>
                    <a:pt x="257" y="241"/>
                    <a:pt x="257" y="263"/>
                  </a:cubicBezTo>
                  <a:cubicBezTo>
                    <a:pt x="257" y="286"/>
                    <a:pt x="238" y="304"/>
                    <a:pt x="215" y="304"/>
                  </a:cubicBezTo>
                  <a:cubicBezTo>
                    <a:pt x="192" y="304"/>
                    <a:pt x="173" y="286"/>
                    <a:pt x="173" y="263"/>
                  </a:cubicBezTo>
                  <a:cubicBezTo>
                    <a:pt x="173" y="241"/>
                    <a:pt x="192" y="223"/>
                    <a:pt x="215" y="223"/>
                  </a:cubicBezTo>
                  <a:close/>
                  <a:moveTo>
                    <a:pt x="323" y="374"/>
                  </a:moveTo>
                  <a:cubicBezTo>
                    <a:pt x="324" y="376"/>
                    <a:pt x="324" y="378"/>
                    <a:pt x="324" y="379"/>
                  </a:cubicBezTo>
                  <a:cubicBezTo>
                    <a:pt x="106" y="379"/>
                    <a:pt x="106" y="379"/>
                    <a:pt x="106" y="379"/>
                  </a:cubicBezTo>
                  <a:cubicBezTo>
                    <a:pt x="106" y="378"/>
                    <a:pt x="106" y="376"/>
                    <a:pt x="107" y="374"/>
                  </a:cubicBezTo>
                  <a:cubicBezTo>
                    <a:pt x="169" y="297"/>
                    <a:pt x="169" y="297"/>
                    <a:pt x="169" y="297"/>
                  </a:cubicBezTo>
                  <a:cubicBezTo>
                    <a:pt x="179" y="311"/>
                    <a:pt x="196" y="320"/>
                    <a:pt x="215" y="320"/>
                  </a:cubicBezTo>
                  <a:cubicBezTo>
                    <a:pt x="234" y="320"/>
                    <a:pt x="250" y="311"/>
                    <a:pt x="261" y="297"/>
                  </a:cubicBezTo>
                  <a:lnTo>
                    <a:pt x="323" y="374"/>
                  </a:lnTo>
                  <a:close/>
                  <a:moveTo>
                    <a:pt x="261" y="230"/>
                  </a:moveTo>
                  <a:cubicBezTo>
                    <a:pt x="254" y="220"/>
                    <a:pt x="244" y="213"/>
                    <a:pt x="232" y="210"/>
                  </a:cubicBezTo>
                  <a:cubicBezTo>
                    <a:pt x="274" y="151"/>
                    <a:pt x="274" y="151"/>
                    <a:pt x="274" y="151"/>
                  </a:cubicBezTo>
                  <a:cubicBezTo>
                    <a:pt x="282" y="160"/>
                    <a:pt x="293" y="167"/>
                    <a:pt x="305" y="170"/>
                  </a:cubicBezTo>
                  <a:lnTo>
                    <a:pt x="261" y="230"/>
                  </a:lnTo>
                  <a:close/>
                </a:path>
              </a:pathLst>
            </a:custGeom>
            <a:solidFill>
              <a:srgbClr val="2D807E"/>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9" name="Freeform 135"/>
            <p:cNvSpPr>
              <a:spLocks noChangeArrowheads="1"/>
            </p:cNvSpPr>
            <p:nvPr/>
          </p:nvSpPr>
          <p:spPr bwMode="auto">
            <a:xfrm>
              <a:off x="4173538" y="5024438"/>
              <a:ext cx="571500" cy="382587"/>
            </a:xfrm>
            <a:custGeom>
              <a:avLst/>
              <a:gdLst>
                <a:gd name="T0" fmla="*/ 2147483647 w 461"/>
                <a:gd name="T1" fmla="*/ 2147483647 h 310"/>
                <a:gd name="T2" fmla="*/ 2147483647 w 461"/>
                <a:gd name="T3" fmla="*/ 2147483647 h 310"/>
                <a:gd name="T4" fmla="*/ 2147483647 w 461"/>
                <a:gd name="T5" fmla="*/ 2147483647 h 310"/>
                <a:gd name="T6" fmla="*/ 2147483647 w 461"/>
                <a:gd name="T7" fmla="*/ 2147483647 h 310"/>
                <a:gd name="T8" fmla="*/ 2147483647 w 461"/>
                <a:gd name="T9" fmla="*/ 2147483647 h 310"/>
                <a:gd name="T10" fmla="*/ 2147483647 w 461"/>
                <a:gd name="T11" fmla="*/ 2147483647 h 310"/>
                <a:gd name="T12" fmla="*/ 2147483647 w 461"/>
                <a:gd name="T13" fmla="*/ 2147483647 h 310"/>
                <a:gd name="T14" fmla="*/ 2147483647 w 461"/>
                <a:gd name="T15" fmla="*/ 2147483647 h 310"/>
                <a:gd name="T16" fmla="*/ 0 w 461"/>
                <a:gd name="T17" fmla="*/ 2147483647 h 310"/>
                <a:gd name="T18" fmla="*/ 2147483647 w 461"/>
                <a:gd name="T19" fmla="*/ 2147483647 h 310"/>
                <a:gd name="T20" fmla="*/ 2147483647 w 461"/>
                <a:gd name="T21" fmla="*/ 2147483647 h 310"/>
                <a:gd name="T22" fmla="*/ 2147483647 w 461"/>
                <a:gd name="T23" fmla="*/ 2147483647 h 310"/>
                <a:gd name="T24" fmla="*/ 2147483647 w 461"/>
                <a:gd name="T25" fmla="*/ 2147483647 h 310"/>
                <a:gd name="T26" fmla="*/ 2147483647 w 461"/>
                <a:gd name="T27" fmla="*/ 2147483647 h 310"/>
                <a:gd name="T28" fmla="*/ 2147483647 w 461"/>
                <a:gd name="T29" fmla="*/ 2147483647 h 310"/>
                <a:gd name="T30" fmla="*/ 2147483647 w 461"/>
                <a:gd name="T31" fmla="*/ 2147483647 h 310"/>
                <a:gd name="T32" fmla="*/ 2147483647 w 461"/>
                <a:gd name="T33" fmla="*/ 2147483647 h 310"/>
                <a:gd name="T34" fmla="*/ 2147483647 w 461"/>
                <a:gd name="T35" fmla="*/ 2147483647 h 310"/>
                <a:gd name="T36" fmla="*/ 2147483647 w 461"/>
                <a:gd name="T37" fmla="*/ 2147483647 h 310"/>
                <a:gd name="T38" fmla="*/ 2147483647 w 461"/>
                <a:gd name="T39" fmla="*/ 2147483647 h 310"/>
                <a:gd name="T40" fmla="*/ 2147483647 w 461"/>
                <a:gd name="T41" fmla="*/ 2147483647 h 310"/>
                <a:gd name="T42" fmla="*/ 2147483647 w 461"/>
                <a:gd name="T43" fmla="*/ 2147483647 h 310"/>
                <a:gd name="T44" fmla="*/ 2147483647 w 461"/>
                <a:gd name="T45" fmla="*/ 2147483647 h 310"/>
                <a:gd name="T46" fmla="*/ 2147483647 w 461"/>
                <a:gd name="T47" fmla="*/ 2147483647 h 310"/>
                <a:gd name="T48" fmla="*/ 2147483647 w 461"/>
                <a:gd name="T49" fmla="*/ 2147483647 h 310"/>
                <a:gd name="T50" fmla="*/ 2147483647 w 461"/>
                <a:gd name="T51" fmla="*/ 2147483647 h 310"/>
                <a:gd name="T52" fmla="*/ 2147483647 w 461"/>
                <a:gd name="T53" fmla="*/ 2147483647 h 310"/>
                <a:gd name="T54" fmla="*/ 2147483647 w 461"/>
                <a:gd name="T55" fmla="*/ 2147483647 h 310"/>
                <a:gd name="T56" fmla="*/ 2147483647 w 461"/>
                <a:gd name="T57" fmla="*/ 2147483647 h 310"/>
                <a:gd name="T58" fmla="*/ 2147483647 w 461"/>
                <a:gd name="T59" fmla="*/ 2147483647 h 310"/>
                <a:gd name="T60" fmla="*/ 2147483647 w 461"/>
                <a:gd name="T61" fmla="*/ 2147483647 h 310"/>
                <a:gd name="T62" fmla="*/ 2147483647 w 461"/>
                <a:gd name="T63" fmla="*/ 2147483647 h 310"/>
                <a:gd name="T64" fmla="*/ 2147483647 w 461"/>
                <a:gd name="T65" fmla="*/ 2147483647 h 310"/>
                <a:gd name="T66" fmla="*/ 2147483647 w 461"/>
                <a:gd name="T67" fmla="*/ 2147483647 h 310"/>
                <a:gd name="T68" fmla="*/ 2147483647 w 461"/>
                <a:gd name="T69" fmla="*/ 2147483647 h 310"/>
                <a:gd name="T70" fmla="*/ 2147483647 w 461"/>
                <a:gd name="T71" fmla="*/ 2147483647 h 310"/>
                <a:gd name="T72" fmla="*/ 2147483647 w 461"/>
                <a:gd name="T73" fmla="*/ 2147483647 h 310"/>
                <a:gd name="T74" fmla="*/ 2147483647 w 461"/>
                <a:gd name="T75" fmla="*/ 2147483647 h 310"/>
                <a:gd name="T76" fmla="*/ 2147483647 w 461"/>
                <a:gd name="T77" fmla="*/ 2147483647 h 310"/>
                <a:gd name="T78" fmla="*/ 2147483647 w 461"/>
                <a:gd name="T79" fmla="*/ 2147483647 h 310"/>
                <a:gd name="T80" fmla="*/ 2147483647 w 461"/>
                <a:gd name="T81" fmla="*/ 2147483647 h 310"/>
                <a:gd name="T82" fmla="*/ 2147483647 w 461"/>
                <a:gd name="T83" fmla="*/ 2147483647 h 310"/>
                <a:gd name="T84" fmla="*/ 2147483647 w 461"/>
                <a:gd name="T85" fmla="*/ 2147483647 h 310"/>
                <a:gd name="T86" fmla="*/ 2147483647 w 461"/>
                <a:gd name="T87" fmla="*/ 2147483647 h 310"/>
                <a:gd name="T88" fmla="*/ 2147483647 w 461"/>
                <a:gd name="T89" fmla="*/ 2147483647 h 310"/>
                <a:gd name="T90" fmla="*/ 2147483647 w 461"/>
                <a:gd name="T91" fmla="*/ 2147483647 h 310"/>
                <a:gd name="T92" fmla="*/ 2147483647 w 461"/>
                <a:gd name="T93" fmla="*/ 2147483647 h 310"/>
                <a:gd name="T94" fmla="*/ 2147483647 w 461"/>
                <a:gd name="T95" fmla="*/ 2147483647 h 310"/>
                <a:gd name="T96" fmla="*/ 2147483647 w 461"/>
                <a:gd name="T97" fmla="*/ 2147483647 h 310"/>
                <a:gd name="T98" fmla="*/ 2147483647 w 461"/>
                <a:gd name="T99" fmla="*/ 2147483647 h 310"/>
                <a:gd name="T100" fmla="*/ 2147483647 w 461"/>
                <a:gd name="T101" fmla="*/ 2147483647 h 310"/>
                <a:gd name="T102" fmla="*/ 2147483647 w 461"/>
                <a:gd name="T103" fmla="*/ 2147483647 h 310"/>
                <a:gd name="T104" fmla="*/ 2147483647 w 461"/>
                <a:gd name="T105" fmla="*/ 2147483647 h 310"/>
                <a:gd name="T106" fmla="*/ 2147483647 w 461"/>
                <a:gd name="T107" fmla="*/ 2147483647 h 310"/>
                <a:gd name="T108" fmla="*/ 2147483647 w 461"/>
                <a:gd name="T109" fmla="*/ 2147483647 h 310"/>
                <a:gd name="T110" fmla="*/ 2147483647 w 461"/>
                <a:gd name="T111" fmla="*/ 2147483647 h 310"/>
                <a:gd name="T112" fmla="*/ 2147483647 w 461"/>
                <a:gd name="T113" fmla="*/ 2147483647 h 310"/>
                <a:gd name="T114" fmla="*/ 2147483647 w 461"/>
                <a:gd name="T115" fmla="*/ 2147483647 h 310"/>
                <a:gd name="T116" fmla="*/ 2147483647 w 461"/>
                <a:gd name="T117" fmla="*/ 2147483647 h 310"/>
                <a:gd name="T118" fmla="*/ 2147483647 w 461"/>
                <a:gd name="T119" fmla="*/ 2147483647 h 310"/>
                <a:gd name="T120" fmla="*/ 2147483647 w 461"/>
                <a:gd name="T121" fmla="*/ 2147483647 h 310"/>
                <a:gd name="T122" fmla="*/ 2147483647 w 461"/>
                <a:gd name="T123" fmla="*/ 2147483647 h 310"/>
                <a:gd name="T124" fmla="*/ 2147483647 w 461"/>
                <a:gd name="T125" fmla="*/ 2147483647 h 31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61" h="310">
                  <a:moveTo>
                    <a:pt x="449" y="165"/>
                  </a:moveTo>
                  <a:cubicBezTo>
                    <a:pt x="444" y="158"/>
                    <a:pt x="438" y="153"/>
                    <a:pt x="431" y="149"/>
                  </a:cubicBezTo>
                  <a:cubicBezTo>
                    <a:pt x="439" y="138"/>
                    <a:pt x="444" y="125"/>
                    <a:pt x="444" y="111"/>
                  </a:cubicBezTo>
                  <a:cubicBezTo>
                    <a:pt x="444" y="102"/>
                    <a:pt x="442" y="93"/>
                    <a:pt x="438" y="85"/>
                  </a:cubicBezTo>
                  <a:cubicBezTo>
                    <a:pt x="432" y="72"/>
                    <a:pt x="422" y="61"/>
                    <a:pt x="409" y="55"/>
                  </a:cubicBezTo>
                  <a:cubicBezTo>
                    <a:pt x="401" y="51"/>
                    <a:pt x="392" y="49"/>
                    <a:pt x="382" y="49"/>
                  </a:cubicBezTo>
                  <a:cubicBezTo>
                    <a:pt x="348" y="49"/>
                    <a:pt x="321" y="77"/>
                    <a:pt x="321" y="111"/>
                  </a:cubicBezTo>
                  <a:cubicBezTo>
                    <a:pt x="321" y="125"/>
                    <a:pt x="326" y="138"/>
                    <a:pt x="334" y="149"/>
                  </a:cubicBezTo>
                  <a:cubicBezTo>
                    <a:pt x="329" y="151"/>
                    <a:pt x="325" y="155"/>
                    <a:pt x="321" y="158"/>
                  </a:cubicBezTo>
                  <a:cubicBezTo>
                    <a:pt x="320" y="157"/>
                    <a:pt x="319" y="155"/>
                    <a:pt x="318" y="154"/>
                  </a:cubicBezTo>
                  <a:cubicBezTo>
                    <a:pt x="311" y="145"/>
                    <a:pt x="302" y="137"/>
                    <a:pt x="293" y="132"/>
                  </a:cubicBezTo>
                  <a:cubicBezTo>
                    <a:pt x="304" y="118"/>
                    <a:pt x="311" y="100"/>
                    <a:pt x="311" y="80"/>
                  </a:cubicBezTo>
                  <a:cubicBezTo>
                    <a:pt x="311" y="65"/>
                    <a:pt x="307" y="50"/>
                    <a:pt x="299" y="37"/>
                  </a:cubicBezTo>
                  <a:cubicBezTo>
                    <a:pt x="296" y="34"/>
                    <a:pt x="291" y="33"/>
                    <a:pt x="288" y="35"/>
                  </a:cubicBezTo>
                  <a:cubicBezTo>
                    <a:pt x="284" y="37"/>
                    <a:pt x="283" y="42"/>
                    <a:pt x="285" y="46"/>
                  </a:cubicBezTo>
                  <a:cubicBezTo>
                    <a:pt x="292" y="56"/>
                    <a:pt x="295" y="68"/>
                    <a:pt x="295" y="80"/>
                  </a:cubicBezTo>
                  <a:cubicBezTo>
                    <a:pt x="295" y="116"/>
                    <a:pt x="266" y="144"/>
                    <a:pt x="231" y="144"/>
                  </a:cubicBezTo>
                  <a:cubicBezTo>
                    <a:pt x="196" y="144"/>
                    <a:pt x="167" y="116"/>
                    <a:pt x="167" y="80"/>
                  </a:cubicBezTo>
                  <a:cubicBezTo>
                    <a:pt x="167" y="45"/>
                    <a:pt x="196" y="16"/>
                    <a:pt x="231" y="16"/>
                  </a:cubicBezTo>
                  <a:cubicBezTo>
                    <a:pt x="243" y="16"/>
                    <a:pt x="255" y="20"/>
                    <a:pt x="265" y="26"/>
                  </a:cubicBezTo>
                  <a:cubicBezTo>
                    <a:pt x="269" y="28"/>
                    <a:pt x="274" y="27"/>
                    <a:pt x="276" y="24"/>
                  </a:cubicBezTo>
                  <a:cubicBezTo>
                    <a:pt x="279" y="20"/>
                    <a:pt x="278" y="15"/>
                    <a:pt x="274" y="13"/>
                  </a:cubicBezTo>
                  <a:cubicBezTo>
                    <a:pt x="261" y="4"/>
                    <a:pt x="246" y="0"/>
                    <a:pt x="231" y="0"/>
                  </a:cubicBezTo>
                  <a:cubicBezTo>
                    <a:pt x="187" y="0"/>
                    <a:pt x="151" y="36"/>
                    <a:pt x="151" y="80"/>
                  </a:cubicBezTo>
                  <a:cubicBezTo>
                    <a:pt x="151" y="100"/>
                    <a:pt x="158" y="118"/>
                    <a:pt x="169" y="132"/>
                  </a:cubicBezTo>
                  <a:cubicBezTo>
                    <a:pt x="160" y="137"/>
                    <a:pt x="151" y="145"/>
                    <a:pt x="144" y="154"/>
                  </a:cubicBezTo>
                  <a:cubicBezTo>
                    <a:pt x="143" y="155"/>
                    <a:pt x="142" y="157"/>
                    <a:pt x="140" y="159"/>
                  </a:cubicBezTo>
                  <a:cubicBezTo>
                    <a:pt x="137" y="155"/>
                    <a:pt x="132" y="151"/>
                    <a:pt x="128" y="149"/>
                  </a:cubicBezTo>
                  <a:cubicBezTo>
                    <a:pt x="136" y="138"/>
                    <a:pt x="141" y="125"/>
                    <a:pt x="141" y="111"/>
                  </a:cubicBezTo>
                  <a:cubicBezTo>
                    <a:pt x="141" y="102"/>
                    <a:pt x="139" y="93"/>
                    <a:pt x="135" y="85"/>
                  </a:cubicBezTo>
                  <a:cubicBezTo>
                    <a:pt x="129" y="72"/>
                    <a:pt x="118" y="61"/>
                    <a:pt x="105" y="55"/>
                  </a:cubicBezTo>
                  <a:cubicBezTo>
                    <a:pt x="97" y="51"/>
                    <a:pt x="88" y="49"/>
                    <a:pt x="79" y="49"/>
                  </a:cubicBezTo>
                  <a:cubicBezTo>
                    <a:pt x="45" y="49"/>
                    <a:pt x="17" y="77"/>
                    <a:pt x="17" y="111"/>
                  </a:cubicBezTo>
                  <a:cubicBezTo>
                    <a:pt x="17" y="125"/>
                    <a:pt x="22" y="138"/>
                    <a:pt x="30" y="149"/>
                  </a:cubicBezTo>
                  <a:cubicBezTo>
                    <a:pt x="23" y="153"/>
                    <a:pt x="17" y="158"/>
                    <a:pt x="12" y="165"/>
                  </a:cubicBezTo>
                  <a:cubicBezTo>
                    <a:pt x="5" y="174"/>
                    <a:pt x="0" y="186"/>
                    <a:pt x="0" y="198"/>
                  </a:cubicBezTo>
                  <a:cubicBezTo>
                    <a:pt x="0" y="266"/>
                    <a:pt x="0" y="266"/>
                    <a:pt x="0" y="266"/>
                  </a:cubicBezTo>
                  <a:cubicBezTo>
                    <a:pt x="0" y="276"/>
                    <a:pt x="7" y="284"/>
                    <a:pt x="17" y="284"/>
                  </a:cubicBezTo>
                  <a:cubicBezTo>
                    <a:pt x="128" y="284"/>
                    <a:pt x="128" y="284"/>
                    <a:pt x="128" y="284"/>
                  </a:cubicBezTo>
                  <a:cubicBezTo>
                    <a:pt x="128" y="288"/>
                    <a:pt x="128" y="288"/>
                    <a:pt x="128" y="288"/>
                  </a:cubicBezTo>
                  <a:cubicBezTo>
                    <a:pt x="128" y="300"/>
                    <a:pt x="136" y="310"/>
                    <a:pt x="148" y="310"/>
                  </a:cubicBezTo>
                  <a:cubicBezTo>
                    <a:pt x="314" y="310"/>
                    <a:pt x="314" y="310"/>
                    <a:pt x="314" y="310"/>
                  </a:cubicBezTo>
                  <a:cubicBezTo>
                    <a:pt x="326" y="310"/>
                    <a:pt x="334" y="300"/>
                    <a:pt x="334" y="288"/>
                  </a:cubicBezTo>
                  <a:cubicBezTo>
                    <a:pt x="334" y="284"/>
                    <a:pt x="334" y="284"/>
                    <a:pt x="334" y="284"/>
                  </a:cubicBezTo>
                  <a:cubicBezTo>
                    <a:pt x="444" y="284"/>
                    <a:pt x="444" y="284"/>
                    <a:pt x="444" y="284"/>
                  </a:cubicBezTo>
                  <a:cubicBezTo>
                    <a:pt x="454" y="284"/>
                    <a:pt x="461" y="276"/>
                    <a:pt x="461" y="266"/>
                  </a:cubicBezTo>
                  <a:cubicBezTo>
                    <a:pt x="461" y="198"/>
                    <a:pt x="461" y="198"/>
                    <a:pt x="461" y="198"/>
                  </a:cubicBezTo>
                  <a:cubicBezTo>
                    <a:pt x="461" y="186"/>
                    <a:pt x="456" y="174"/>
                    <a:pt x="449" y="165"/>
                  </a:cubicBezTo>
                  <a:close/>
                  <a:moveTo>
                    <a:pt x="79" y="65"/>
                  </a:moveTo>
                  <a:cubicBezTo>
                    <a:pt x="86" y="65"/>
                    <a:pt x="92" y="67"/>
                    <a:pt x="98" y="70"/>
                  </a:cubicBezTo>
                  <a:cubicBezTo>
                    <a:pt x="108" y="74"/>
                    <a:pt x="116" y="82"/>
                    <a:pt x="120" y="92"/>
                  </a:cubicBezTo>
                  <a:cubicBezTo>
                    <a:pt x="123" y="97"/>
                    <a:pt x="125" y="104"/>
                    <a:pt x="125" y="111"/>
                  </a:cubicBezTo>
                  <a:cubicBezTo>
                    <a:pt x="125" y="125"/>
                    <a:pt x="118" y="137"/>
                    <a:pt x="109" y="146"/>
                  </a:cubicBezTo>
                  <a:cubicBezTo>
                    <a:pt x="108" y="146"/>
                    <a:pt x="107" y="147"/>
                    <a:pt x="106" y="147"/>
                  </a:cubicBezTo>
                  <a:cubicBezTo>
                    <a:pt x="106" y="148"/>
                    <a:pt x="106" y="148"/>
                    <a:pt x="105" y="148"/>
                  </a:cubicBezTo>
                  <a:cubicBezTo>
                    <a:pt x="105" y="149"/>
                    <a:pt x="104" y="149"/>
                    <a:pt x="103" y="150"/>
                  </a:cubicBezTo>
                  <a:cubicBezTo>
                    <a:pt x="103" y="150"/>
                    <a:pt x="102" y="150"/>
                    <a:pt x="102" y="151"/>
                  </a:cubicBezTo>
                  <a:cubicBezTo>
                    <a:pt x="101" y="151"/>
                    <a:pt x="100" y="151"/>
                    <a:pt x="100" y="152"/>
                  </a:cubicBezTo>
                  <a:cubicBezTo>
                    <a:pt x="99" y="152"/>
                    <a:pt x="98" y="152"/>
                    <a:pt x="98" y="153"/>
                  </a:cubicBezTo>
                  <a:cubicBezTo>
                    <a:pt x="97" y="153"/>
                    <a:pt x="97" y="153"/>
                    <a:pt x="96" y="153"/>
                  </a:cubicBezTo>
                  <a:cubicBezTo>
                    <a:pt x="95" y="154"/>
                    <a:pt x="94" y="154"/>
                    <a:pt x="94" y="154"/>
                  </a:cubicBezTo>
                  <a:cubicBezTo>
                    <a:pt x="93" y="154"/>
                    <a:pt x="92" y="155"/>
                    <a:pt x="92" y="155"/>
                  </a:cubicBezTo>
                  <a:cubicBezTo>
                    <a:pt x="91" y="155"/>
                    <a:pt x="90" y="155"/>
                    <a:pt x="89" y="156"/>
                  </a:cubicBezTo>
                  <a:cubicBezTo>
                    <a:pt x="89" y="156"/>
                    <a:pt x="88" y="156"/>
                    <a:pt x="88" y="156"/>
                  </a:cubicBezTo>
                  <a:cubicBezTo>
                    <a:pt x="87" y="156"/>
                    <a:pt x="86" y="156"/>
                    <a:pt x="84" y="156"/>
                  </a:cubicBezTo>
                  <a:cubicBezTo>
                    <a:pt x="84" y="156"/>
                    <a:pt x="84" y="156"/>
                    <a:pt x="83" y="156"/>
                  </a:cubicBezTo>
                  <a:cubicBezTo>
                    <a:pt x="82" y="157"/>
                    <a:pt x="80" y="157"/>
                    <a:pt x="79" y="157"/>
                  </a:cubicBezTo>
                  <a:cubicBezTo>
                    <a:pt x="77" y="157"/>
                    <a:pt x="76" y="157"/>
                    <a:pt x="74" y="156"/>
                  </a:cubicBezTo>
                  <a:cubicBezTo>
                    <a:pt x="74" y="156"/>
                    <a:pt x="74" y="156"/>
                    <a:pt x="73" y="156"/>
                  </a:cubicBezTo>
                  <a:cubicBezTo>
                    <a:pt x="72" y="156"/>
                    <a:pt x="71" y="156"/>
                    <a:pt x="70" y="156"/>
                  </a:cubicBezTo>
                  <a:cubicBezTo>
                    <a:pt x="69" y="156"/>
                    <a:pt x="69" y="156"/>
                    <a:pt x="69" y="156"/>
                  </a:cubicBezTo>
                  <a:cubicBezTo>
                    <a:pt x="68" y="155"/>
                    <a:pt x="67" y="155"/>
                    <a:pt x="66" y="155"/>
                  </a:cubicBezTo>
                  <a:cubicBezTo>
                    <a:pt x="65" y="155"/>
                    <a:pt x="65" y="154"/>
                    <a:pt x="64" y="154"/>
                  </a:cubicBezTo>
                  <a:cubicBezTo>
                    <a:pt x="63" y="154"/>
                    <a:pt x="63" y="154"/>
                    <a:pt x="62" y="153"/>
                  </a:cubicBezTo>
                  <a:cubicBezTo>
                    <a:pt x="61" y="153"/>
                    <a:pt x="61" y="153"/>
                    <a:pt x="60" y="153"/>
                  </a:cubicBezTo>
                  <a:cubicBezTo>
                    <a:pt x="59" y="152"/>
                    <a:pt x="59" y="152"/>
                    <a:pt x="58" y="152"/>
                  </a:cubicBezTo>
                  <a:cubicBezTo>
                    <a:pt x="57" y="151"/>
                    <a:pt x="57" y="151"/>
                    <a:pt x="56" y="151"/>
                  </a:cubicBezTo>
                  <a:cubicBezTo>
                    <a:pt x="56" y="150"/>
                    <a:pt x="55" y="150"/>
                    <a:pt x="55" y="150"/>
                  </a:cubicBezTo>
                  <a:cubicBezTo>
                    <a:pt x="54" y="149"/>
                    <a:pt x="53" y="149"/>
                    <a:pt x="52" y="148"/>
                  </a:cubicBezTo>
                  <a:cubicBezTo>
                    <a:pt x="52" y="148"/>
                    <a:pt x="52" y="148"/>
                    <a:pt x="51" y="147"/>
                  </a:cubicBezTo>
                  <a:cubicBezTo>
                    <a:pt x="51" y="147"/>
                    <a:pt x="50" y="146"/>
                    <a:pt x="49" y="146"/>
                  </a:cubicBezTo>
                  <a:cubicBezTo>
                    <a:pt x="39" y="137"/>
                    <a:pt x="33" y="125"/>
                    <a:pt x="33" y="111"/>
                  </a:cubicBezTo>
                  <a:cubicBezTo>
                    <a:pt x="33" y="86"/>
                    <a:pt x="54" y="65"/>
                    <a:pt x="79" y="65"/>
                  </a:cubicBezTo>
                  <a:close/>
                  <a:moveTo>
                    <a:pt x="129" y="189"/>
                  </a:moveTo>
                  <a:cubicBezTo>
                    <a:pt x="128" y="190"/>
                    <a:pt x="128" y="191"/>
                    <a:pt x="128" y="192"/>
                  </a:cubicBezTo>
                  <a:cubicBezTo>
                    <a:pt x="128" y="194"/>
                    <a:pt x="128" y="195"/>
                    <a:pt x="128" y="196"/>
                  </a:cubicBezTo>
                  <a:cubicBezTo>
                    <a:pt x="128" y="196"/>
                    <a:pt x="128" y="196"/>
                    <a:pt x="128" y="196"/>
                  </a:cubicBezTo>
                  <a:cubicBezTo>
                    <a:pt x="128" y="268"/>
                    <a:pt x="128" y="268"/>
                    <a:pt x="128" y="268"/>
                  </a:cubicBezTo>
                  <a:cubicBezTo>
                    <a:pt x="43" y="268"/>
                    <a:pt x="43" y="268"/>
                    <a:pt x="43" y="268"/>
                  </a:cubicBezTo>
                  <a:cubicBezTo>
                    <a:pt x="43" y="206"/>
                    <a:pt x="43" y="206"/>
                    <a:pt x="43" y="206"/>
                  </a:cubicBezTo>
                  <a:cubicBezTo>
                    <a:pt x="43" y="202"/>
                    <a:pt x="39" y="198"/>
                    <a:pt x="35" y="198"/>
                  </a:cubicBezTo>
                  <a:cubicBezTo>
                    <a:pt x="31" y="198"/>
                    <a:pt x="27" y="202"/>
                    <a:pt x="27" y="206"/>
                  </a:cubicBezTo>
                  <a:cubicBezTo>
                    <a:pt x="27" y="268"/>
                    <a:pt x="27" y="268"/>
                    <a:pt x="27" y="268"/>
                  </a:cubicBezTo>
                  <a:cubicBezTo>
                    <a:pt x="17" y="268"/>
                    <a:pt x="17" y="268"/>
                    <a:pt x="17" y="268"/>
                  </a:cubicBezTo>
                  <a:cubicBezTo>
                    <a:pt x="17" y="268"/>
                    <a:pt x="17" y="268"/>
                    <a:pt x="17" y="268"/>
                  </a:cubicBezTo>
                  <a:cubicBezTo>
                    <a:pt x="16" y="268"/>
                    <a:pt x="16" y="267"/>
                    <a:pt x="16" y="266"/>
                  </a:cubicBezTo>
                  <a:cubicBezTo>
                    <a:pt x="16" y="198"/>
                    <a:pt x="16" y="198"/>
                    <a:pt x="16" y="198"/>
                  </a:cubicBezTo>
                  <a:cubicBezTo>
                    <a:pt x="16" y="191"/>
                    <a:pt x="19" y="182"/>
                    <a:pt x="25" y="174"/>
                  </a:cubicBezTo>
                  <a:cubicBezTo>
                    <a:pt x="30" y="168"/>
                    <a:pt x="36" y="163"/>
                    <a:pt x="42" y="160"/>
                  </a:cubicBezTo>
                  <a:cubicBezTo>
                    <a:pt x="42" y="161"/>
                    <a:pt x="42" y="161"/>
                    <a:pt x="43" y="161"/>
                  </a:cubicBezTo>
                  <a:cubicBezTo>
                    <a:pt x="44" y="162"/>
                    <a:pt x="45" y="162"/>
                    <a:pt x="46" y="163"/>
                  </a:cubicBezTo>
                  <a:cubicBezTo>
                    <a:pt x="46" y="163"/>
                    <a:pt x="47" y="164"/>
                    <a:pt x="47" y="164"/>
                  </a:cubicBezTo>
                  <a:cubicBezTo>
                    <a:pt x="48" y="164"/>
                    <a:pt x="49" y="165"/>
                    <a:pt x="50" y="166"/>
                  </a:cubicBezTo>
                  <a:cubicBezTo>
                    <a:pt x="50" y="166"/>
                    <a:pt x="51" y="166"/>
                    <a:pt x="51" y="166"/>
                  </a:cubicBezTo>
                  <a:cubicBezTo>
                    <a:pt x="53" y="167"/>
                    <a:pt x="55" y="168"/>
                    <a:pt x="57" y="169"/>
                  </a:cubicBezTo>
                  <a:cubicBezTo>
                    <a:pt x="58" y="169"/>
                    <a:pt x="59" y="169"/>
                    <a:pt x="60" y="170"/>
                  </a:cubicBezTo>
                  <a:cubicBezTo>
                    <a:pt x="60" y="170"/>
                    <a:pt x="61" y="170"/>
                    <a:pt x="62" y="170"/>
                  </a:cubicBezTo>
                  <a:cubicBezTo>
                    <a:pt x="63" y="171"/>
                    <a:pt x="64" y="171"/>
                    <a:pt x="65" y="171"/>
                  </a:cubicBezTo>
                  <a:cubicBezTo>
                    <a:pt x="66" y="171"/>
                    <a:pt x="67" y="171"/>
                    <a:pt x="67" y="172"/>
                  </a:cubicBezTo>
                  <a:cubicBezTo>
                    <a:pt x="69" y="172"/>
                    <a:pt x="70" y="172"/>
                    <a:pt x="71" y="172"/>
                  </a:cubicBezTo>
                  <a:cubicBezTo>
                    <a:pt x="72" y="172"/>
                    <a:pt x="72" y="172"/>
                    <a:pt x="73" y="172"/>
                  </a:cubicBezTo>
                  <a:cubicBezTo>
                    <a:pt x="75" y="173"/>
                    <a:pt x="77" y="173"/>
                    <a:pt x="79" y="173"/>
                  </a:cubicBezTo>
                  <a:cubicBezTo>
                    <a:pt x="81" y="173"/>
                    <a:pt x="83" y="173"/>
                    <a:pt x="85" y="172"/>
                  </a:cubicBezTo>
                  <a:cubicBezTo>
                    <a:pt x="85" y="172"/>
                    <a:pt x="86" y="172"/>
                    <a:pt x="86" y="172"/>
                  </a:cubicBezTo>
                  <a:cubicBezTo>
                    <a:pt x="88" y="172"/>
                    <a:pt x="89" y="172"/>
                    <a:pt x="90" y="172"/>
                  </a:cubicBezTo>
                  <a:cubicBezTo>
                    <a:pt x="91" y="171"/>
                    <a:pt x="92" y="171"/>
                    <a:pt x="92" y="171"/>
                  </a:cubicBezTo>
                  <a:cubicBezTo>
                    <a:pt x="94" y="171"/>
                    <a:pt x="95" y="171"/>
                    <a:pt x="96" y="170"/>
                  </a:cubicBezTo>
                  <a:cubicBezTo>
                    <a:pt x="96" y="170"/>
                    <a:pt x="97" y="170"/>
                    <a:pt x="98" y="170"/>
                  </a:cubicBezTo>
                  <a:cubicBezTo>
                    <a:pt x="99" y="169"/>
                    <a:pt x="100" y="169"/>
                    <a:pt x="101" y="169"/>
                  </a:cubicBezTo>
                  <a:cubicBezTo>
                    <a:pt x="103" y="168"/>
                    <a:pt x="105" y="167"/>
                    <a:pt x="107" y="166"/>
                  </a:cubicBezTo>
                  <a:cubicBezTo>
                    <a:pt x="107" y="166"/>
                    <a:pt x="108" y="166"/>
                    <a:pt x="108" y="166"/>
                  </a:cubicBezTo>
                  <a:cubicBezTo>
                    <a:pt x="109" y="165"/>
                    <a:pt x="110" y="164"/>
                    <a:pt x="111" y="164"/>
                  </a:cubicBezTo>
                  <a:cubicBezTo>
                    <a:pt x="111" y="164"/>
                    <a:pt x="112" y="163"/>
                    <a:pt x="112" y="163"/>
                  </a:cubicBezTo>
                  <a:cubicBezTo>
                    <a:pt x="113" y="162"/>
                    <a:pt x="114" y="162"/>
                    <a:pt x="115" y="161"/>
                  </a:cubicBezTo>
                  <a:cubicBezTo>
                    <a:pt x="115" y="161"/>
                    <a:pt x="116" y="161"/>
                    <a:pt x="116" y="160"/>
                  </a:cubicBezTo>
                  <a:cubicBezTo>
                    <a:pt x="122" y="163"/>
                    <a:pt x="128" y="168"/>
                    <a:pt x="133" y="174"/>
                  </a:cubicBezTo>
                  <a:cubicBezTo>
                    <a:pt x="131" y="179"/>
                    <a:pt x="129" y="184"/>
                    <a:pt x="129" y="189"/>
                  </a:cubicBezTo>
                  <a:close/>
                  <a:moveTo>
                    <a:pt x="318" y="288"/>
                  </a:moveTo>
                  <a:cubicBezTo>
                    <a:pt x="318" y="292"/>
                    <a:pt x="316" y="294"/>
                    <a:pt x="314" y="294"/>
                  </a:cubicBezTo>
                  <a:cubicBezTo>
                    <a:pt x="298" y="294"/>
                    <a:pt x="298" y="294"/>
                    <a:pt x="298" y="294"/>
                  </a:cubicBezTo>
                  <a:cubicBezTo>
                    <a:pt x="298" y="196"/>
                    <a:pt x="298" y="196"/>
                    <a:pt x="298" y="196"/>
                  </a:cubicBezTo>
                  <a:cubicBezTo>
                    <a:pt x="298" y="191"/>
                    <a:pt x="294" y="188"/>
                    <a:pt x="290" y="188"/>
                  </a:cubicBezTo>
                  <a:cubicBezTo>
                    <a:pt x="285" y="188"/>
                    <a:pt x="282" y="191"/>
                    <a:pt x="282" y="196"/>
                  </a:cubicBezTo>
                  <a:cubicBezTo>
                    <a:pt x="282" y="294"/>
                    <a:pt x="282" y="294"/>
                    <a:pt x="282" y="294"/>
                  </a:cubicBezTo>
                  <a:cubicBezTo>
                    <a:pt x="180" y="294"/>
                    <a:pt x="180" y="294"/>
                    <a:pt x="180" y="294"/>
                  </a:cubicBezTo>
                  <a:cubicBezTo>
                    <a:pt x="180" y="196"/>
                    <a:pt x="180" y="196"/>
                    <a:pt x="180" y="196"/>
                  </a:cubicBezTo>
                  <a:cubicBezTo>
                    <a:pt x="180" y="191"/>
                    <a:pt x="177" y="188"/>
                    <a:pt x="172" y="188"/>
                  </a:cubicBezTo>
                  <a:cubicBezTo>
                    <a:pt x="168" y="188"/>
                    <a:pt x="164" y="191"/>
                    <a:pt x="164" y="196"/>
                  </a:cubicBezTo>
                  <a:cubicBezTo>
                    <a:pt x="164" y="294"/>
                    <a:pt x="164" y="294"/>
                    <a:pt x="164" y="294"/>
                  </a:cubicBezTo>
                  <a:cubicBezTo>
                    <a:pt x="148" y="294"/>
                    <a:pt x="148" y="294"/>
                    <a:pt x="148" y="294"/>
                  </a:cubicBezTo>
                  <a:cubicBezTo>
                    <a:pt x="147" y="294"/>
                    <a:pt x="144" y="292"/>
                    <a:pt x="144" y="288"/>
                  </a:cubicBezTo>
                  <a:cubicBezTo>
                    <a:pt x="144" y="276"/>
                    <a:pt x="144" y="276"/>
                    <a:pt x="144" y="276"/>
                  </a:cubicBezTo>
                  <a:cubicBezTo>
                    <a:pt x="144" y="276"/>
                    <a:pt x="144" y="276"/>
                    <a:pt x="144" y="276"/>
                  </a:cubicBezTo>
                  <a:cubicBezTo>
                    <a:pt x="144" y="196"/>
                    <a:pt x="144" y="196"/>
                    <a:pt x="144" y="196"/>
                  </a:cubicBezTo>
                  <a:cubicBezTo>
                    <a:pt x="144" y="196"/>
                    <a:pt x="144" y="196"/>
                    <a:pt x="144" y="196"/>
                  </a:cubicBezTo>
                  <a:cubicBezTo>
                    <a:pt x="144" y="195"/>
                    <a:pt x="144" y="193"/>
                    <a:pt x="144" y="192"/>
                  </a:cubicBezTo>
                  <a:cubicBezTo>
                    <a:pt x="144" y="192"/>
                    <a:pt x="144" y="191"/>
                    <a:pt x="145" y="191"/>
                  </a:cubicBezTo>
                  <a:cubicBezTo>
                    <a:pt x="145" y="190"/>
                    <a:pt x="145" y="188"/>
                    <a:pt x="145" y="187"/>
                  </a:cubicBezTo>
                  <a:cubicBezTo>
                    <a:pt x="145" y="187"/>
                    <a:pt x="145" y="187"/>
                    <a:pt x="146" y="186"/>
                  </a:cubicBezTo>
                  <a:cubicBezTo>
                    <a:pt x="146" y="185"/>
                    <a:pt x="146" y="184"/>
                    <a:pt x="147" y="182"/>
                  </a:cubicBezTo>
                  <a:cubicBezTo>
                    <a:pt x="147" y="182"/>
                    <a:pt x="147" y="182"/>
                    <a:pt x="147" y="181"/>
                  </a:cubicBezTo>
                  <a:cubicBezTo>
                    <a:pt x="148" y="180"/>
                    <a:pt x="148" y="178"/>
                    <a:pt x="149" y="177"/>
                  </a:cubicBezTo>
                  <a:cubicBezTo>
                    <a:pt x="149" y="177"/>
                    <a:pt x="149" y="177"/>
                    <a:pt x="149" y="177"/>
                  </a:cubicBezTo>
                  <a:cubicBezTo>
                    <a:pt x="151" y="172"/>
                    <a:pt x="154" y="167"/>
                    <a:pt x="157" y="163"/>
                  </a:cubicBezTo>
                  <a:cubicBezTo>
                    <a:pt x="164" y="154"/>
                    <a:pt x="173" y="147"/>
                    <a:pt x="182" y="144"/>
                  </a:cubicBezTo>
                  <a:cubicBezTo>
                    <a:pt x="195" y="154"/>
                    <a:pt x="212" y="160"/>
                    <a:pt x="231" y="160"/>
                  </a:cubicBezTo>
                  <a:cubicBezTo>
                    <a:pt x="250" y="160"/>
                    <a:pt x="267" y="154"/>
                    <a:pt x="280" y="143"/>
                  </a:cubicBezTo>
                  <a:cubicBezTo>
                    <a:pt x="289" y="147"/>
                    <a:pt x="298" y="154"/>
                    <a:pt x="305" y="163"/>
                  </a:cubicBezTo>
                  <a:cubicBezTo>
                    <a:pt x="308" y="167"/>
                    <a:pt x="311" y="172"/>
                    <a:pt x="313" y="176"/>
                  </a:cubicBezTo>
                  <a:cubicBezTo>
                    <a:pt x="314" y="178"/>
                    <a:pt x="314" y="179"/>
                    <a:pt x="315" y="181"/>
                  </a:cubicBezTo>
                  <a:cubicBezTo>
                    <a:pt x="315" y="181"/>
                    <a:pt x="315" y="182"/>
                    <a:pt x="316" y="182"/>
                  </a:cubicBezTo>
                  <a:cubicBezTo>
                    <a:pt x="316" y="183"/>
                    <a:pt x="316" y="184"/>
                    <a:pt x="317" y="186"/>
                  </a:cubicBezTo>
                  <a:cubicBezTo>
                    <a:pt x="317" y="186"/>
                    <a:pt x="317" y="187"/>
                    <a:pt x="317" y="187"/>
                  </a:cubicBezTo>
                  <a:cubicBezTo>
                    <a:pt x="317" y="188"/>
                    <a:pt x="318" y="190"/>
                    <a:pt x="318" y="191"/>
                  </a:cubicBezTo>
                  <a:cubicBezTo>
                    <a:pt x="318" y="191"/>
                    <a:pt x="318" y="191"/>
                    <a:pt x="318" y="192"/>
                  </a:cubicBezTo>
                  <a:cubicBezTo>
                    <a:pt x="318" y="193"/>
                    <a:pt x="318" y="195"/>
                    <a:pt x="318" y="196"/>
                  </a:cubicBezTo>
                  <a:cubicBezTo>
                    <a:pt x="318" y="276"/>
                    <a:pt x="318" y="276"/>
                    <a:pt x="318" y="276"/>
                  </a:cubicBezTo>
                  <a:cubicBezTo>
                    <a:pt x="318" y="276"/>
                    <a:pt x="318" y="276"/>
                    <a:pt x="318" y="276"/>
                  </a:cubicBezTo>
                  <a:lnTo>
                    <a:pt x="318" y="288"/>
                  </a:lnTo>
                  <a:close/>
                  <a:moveTo>
                    <a:pt x="382" y="65"/>
                  </a:moveTo>
                  <a:cubicBezTo>
                    <a:pt x="389" y="65"/>
                    <a:pt x="396" y="67"/>
                    <a:pt x="402" y="70"/>
                  </a:cubicBezTo>
                  <a:cubicBezTo>
                    <a:pt x="412" y="74"/>
                    <a:pt x="419" y="82"/>
                    <a:pt x="424" y="92"/>
                  </a:cubicBezTo>
                  <a:cubicBezTo>
                    <a:pt x="427" y="97"/>
                    <a:pt x="428" y="104"/>
                    <a:pt x="428" y="111"/>
                  </a:cubicBezTo>
                  <a:cubicBezTo>
                    <a:pt x="428" y="125"/>
                    <a:pt x="422" y="137"/>
                    <a:pt x="412" y="146"/>
                  </a:cubicBezTo>
                  <a:cubicBezTo>
                    <a:pt x="411" y="146"/>
                    <a:pt x="411" y="147"/>
                    <a:pt x="410" y="147"/>
                  </a:cubicBezTo>
                  <a:cubicBezTo>
                    <a:pt x="410" y="148"/>
                    <a:pt x="409" y="148"/>
                    <a:pt x="409" y="148"/>
                  </a:cubicBezTo>
                  <a:cubicBezTo>
                    <a:pt x="408" y="149"/>
                    <a:pt x="407" y="149"/>
                    <a:pt x="407" y="150"/>
                  </a:cubicBezTo>
                  <a:cubicBezTo>
                    <a:pt x="406" y="150"/>
                    <a:pt x="406" y="150"/>
                    <a:pt x="405" y="151"/>
                  </a:cubicBezTo>
                  <a:cubicBezTo>
                    <a:pt x="405" y="151"/>
                    <a:pt x="404" y="151"/>
                    <a:pt x="403" y="152"/>
                  </a:cubicBezTo>
                  <a:cubicBezTo>
                    <a:pt x="403" y="152"/>
                    <a:pt x="402" y="152"/>
                    <a:pt x="401" y="153"/>
                  </a:cubicBezTo>
                  <a:cubicBezTo>
                    <a:pt x="401" y="153"/>
                    <a:pt x="400" y="153"/>
                    <a:pt x="399" y="153"/>
                  </a:cubicBezTo>
                  <a:cubicBezTo>
                    <a:pt x="399" y="154"/>
                    <a:pt x="398" y="154"/>
                    <a:pt x="397" y="154"/>
                  </a:cubicBezTo>
                  <a:cubicBezTo>
                    <a:pt x="397" y="154"/>
                    <a:pt x="396" y="155"/>
                    <a:pt x="396" y="155"/>
                  </a:cubicBezTo>
                  <a:cubicBezTo>
                    <a:pt x="395" y="155"/>
                    <a:pt x="394" y="155"/>
                    <a:pt x="393" y="156"/>
                  </a:cubicBezTo>
                  <a:cubicBezTo>
                    <a:pt x="392" y="156"/>
                    <a:pt x="392" y="156"/>
                    <a:pt x="391" y="156"/>
                  </a:cubicBezTo>
                  <a:cubicBezTo>
                    <a:pt x="390" y="156"/>
                    <a:pt x="389" y="156"/>
                    <a:pt x="388" y="156"/>
                  </a:cubicBezTo>
                  <a:cubicBezTo>
                    <a:pt x="388" y="156"/>
                    <a:pt x="387" y="156"/>
                    <a:pt x="387" y="156"/>
                  </a:cubicBezTo>
                  <a:cubicBezTo>
                    <a:pt x="385" y="157"/>
                    <a:pt x="384" y="157"/>
                    <a:pt x="382" y="157"/>
                  </a:cubicBezTo>
                  <a:cubicBezTo>
                    <a:pt x="382" y="157"/>
                    <a:pt x="382" y="157"/>
                    <a:pt x="382" y="157"/>
                  </a:cubicBezTo>
                  <a:cubicBezTo>
                    <a:pt x="381" y="157"/>
                    <a:pt x="379" y="157"/>
                    <a:pt x="378" y="156"/>
                  </a:cubicBezTo>
                  <a:cubicBezTo>
                    <a:pt x="378" y="156"/>
                    <a:pt x="377" y="156"/>
                    <a:pt x="377" y="156"/>
                  </a:cubicBezTo>
                  <a:cubicBezTo>
                    <a:pt x="376" y="156"/>
                    <a:pt x="375" y="156"/>
                    <a:pt x="374" y="156"/>
                  </a:cubicBezTo>
                  <a:cubicBezTo>
                    <a:pt x="373" y="156"/>
                    <a:pt x="373" y="156"/>
                    <a:pt x="372" y="155"/>
                  </a:cubicBezTo>
                  <a:cubicBezTo>
                    <a:pt x="371" y="155"/>
                    <a:pt x="370" y="155"/>
                    <a:pt x="369" y="155"/>
                  </a:cubicBezTo>
                  <a:cubicBezTo>
                    <a:pt x="369" y="155"/>
                    <a:pt x="368" y="154"/>
                    <a:pt x="368" y="154"/>
                  </a:cubicBezTo>
                  <a:cubicBezTo>
                    <a:pt x="367" y="154"/>
                    <a:pt x="366" y="154"/>
                    <a:pt x="365" y="153"/>
                  </a:cubicBezTo>
                  <a:cubicBezTo>
                    <a:pt x="365" y="153"/>
                    <a:pt x="364" y="153"/>
                    <a:pt x="363" y="153"/>
                  </a:cubicBezTo>
                  <a:cubicBezTo>
                    <a:pt x="363" y="152"/>
                    <a:pt x="362" y="152"/>
                    <a:pt x="362" y="152"/>
                  </a:cubicBezTo>
                  <a:cubicBezTo>
                    <a:pt x="361" y="151"/>
                    <a:pt x="360" y="151"/>
                    <a:pt x="360" y="151"/>
                  </a:cubicBezTo>
                  <a:cubicBezTo>
                    <a:pt x="359" y="150"/>
                    <a:pt x="359" y="150"/>
                    <a:pt x="358" y="150"/>
                  </a:cubicBezTo>
                  <a:cubicBezTo>
                    <a:pt x="357" y="149"/>
                    <a:pt x="357" y="149"/>
                    <a:pt x="356" y="148"/>
                  </a:cubicBezTo>
                  <a:cubicBezTo>
                    <a:pt x="356" y="148"/>
                    <a:pt x="355" y="148"/>
                    <a:pt x="355" y="148"/>
                  </a:cubicBezTo>
                  <a:cubicBezTo>
                    <a:pt x="354" y="147"/>
                    <a:pt x="353" y="146"/>
                    <a:pt x="353" y="146"/>
                  </a:cubicBezTo>
                  <a:cubicBezTo>
                    <a:pt x="343" y="137"/>
                    <a:pt x="337" y="125"/>
                    <a:pt x="337" y="111"/>
                  </a:cubicBezTo>
                  <a:cubicBezTo>
                    <a:pt x="337" y="86"/>
                    <a:pt x="357" y="65"/>
                    <a:pt x="382" y="65"/>
                  </a:cubicBezTo>
                  <a:close/>
                  <a:moveTo>
                    <a:pt x="445" y="266"/>
                  </a:moveTo>
                  <a:cubicBezTo>
                    <a:pt x="445" y="267"/>
                    <a:pt x="445" y="268"/>
                    <a:pt x="445" y="268"/>
                  </a:cubicBezTo>
                  <a:cubicBezTo>
                    <a:pt x="444" y="268"/>
                    <a:pt x="444" y="268"/>
                    <a:pt x="444" y="268"/>
                  </a:cubicBezTo>
                  <a:cubicBezTo>
                    <a:pt x="434" y="268"/>
                    <a:pt x="434" y="268"/>
                    <a:pt x="434" y="268"/>
                  </a:cubicBezTo>
                  <a:cubicBezTo>
                    <a:pt x="434" y="206"/>
                    <a:pt x="434" y="206"/>
                    <a:pt x="434" y="206"/>
                  </a:cubicBezTo>
                  <a:cubicBezTo>
                    <a:pt x="434" y="202"/>
                    <a:pt x="431" y="198"/>
                    <a:pt x="426" y="198"/>
                  </a:cubicBezTo>
                  <a:cubicBezTo>
                    <a:pt x="422" y="198"/>
                    <a:pt x="418" y="202"/>
                    <a:pt x="418" y="206"/>
                  </a:cubicBezTo>
                  <a:cubicBezTo>
                    <a:pt x="418" y="268"/>
                    <a:pt x="418" y="268"/>
                    <a:pt x="418" y="268"/>
                  </a:cubicBezTo>
                  <a:cubicBezTo>
                    <a:pt x="334" y="268"/>
                    <a:pt x="334" y="268"/>
                    <a:pt x="334" y="268"/>
                  </a:cubicBezTo>
                  <a:cubicBezTo>
                    <a:pt x="334" y="264"/>
                    <a:pt x="334" y="264"/>
                    <a:pt x="334" y="264"/>
                  </a:cubicBezTo>
                  <a:cubicBezTo>
                    <a:pt x="334" y="196"/>
                    <a:pt x="334" y="196"/>
                    <a:pt x="334" y="196"/>
                  </a:cubicBezTo>
                  <a:cubicBezTo>
                    <a:pt x="334" y="196"/>
                    <a:pt x="334" y="196"/>
                    <a:pt x="334" y="196"/>
                  </a:cubicBezTo>
                  <a:cubicBezTo>
                    <a:pt x="334" y="194"/>
                    <a:pt x="334" y="193"/>
                    <a:pt x="334" y="191"/>
                  </a:cubicBezTo>
                  <a:cubicBezTo>
                    <a:pt x="334" y="190"/>
                    <a:pt x="334" y="189"/>
                    <a:pt x="333" y="188"/>
                  </a:cubicBezTo>
                  <a:cubicBezTo>
                    <a:pt x="333" y="187"/>
                    <a:pt x="333" y="186"/>
                    <a:pt x="333" y="185"/>
                  </a:cubicBezTo>
                  <a:cubicBezTo>
                    <a:pt x="333" y="184"/>
                    <a:pt x="333" y="183"/>
                    <a:pt x="332" y="183"/>
                  </a:cubicBezTo>
                  <a:cubicBezTo>
                    <a:pt x="332" y="182"/>
                    <a:pt x="332" y="180"/>
                    <a:pt x="331" y="179"/>
                  </a:cubicBezTo>
                  <a:cubicBezTo>
                    <a:pt x="331" y="179"/>
                    <a:pt x="331" y="178"/>
                    <a:pt x="331" y="178"/>
                  </a:cubicBezTo>
                  <a:cubicBezTo>
                    <a:pt x="330" y="176"/>
                    <a:pt x="330" y="175"/>
                    <a:pt x="329" y="174"/>
                  </a:cubicBezTo>
                  <a:cubicBezTo>
                    <a:pt x="329" y="174"/>
                    <a:pt x="329" y="173"/>
                    <a:pt x="329" y="173"/>
                  </a:cubicBezTo>
                  <a:cubicBezTo>
                    <a:pt x="334" y="168"/>
                    <a:pt x="340" y="163"/>
                    <a:pt x="346" y="160"/>
                  </a:cubicBezTo>
                  <a:cubicBezTo>
                    <a:pt x="346" y="161"/>
                    <a:pt x="346" y="161"/>
                    <a:pt x="346" y="161"/>
                  </a:cubicBezTo>
                  <a:cubicBezTo>
                    <a:pt x="347" y="162"/>
                    <a:pt x="348" y="162"/>
                    <a:pt x="349" y="163"/>
                  </a:cubicBezTo>
                  <a:cubicBezTo>
                    <a:pt x="350" y="163"/>
                    <a:pt x="350" y="164"/>
                    <a:pt x="351" y="164"/>
                  </a:cubicBezTo>
                  <a:cubicBezTo>
                    <a:pt x="352" y="164"/>
                    <a:pt x="353" y="165"/>
                    <a:pt x="354" y="166"/>
                  </a:cubicBezTo>
                  <a:cubicBezTo>
                    <a:pt x="354" y="166"/>
                    <a:pt x="355" y="166"/>
                    <a:pt x="355" y="166"/>
                  </a:cubicBezTo>
                  <a:cubicBezTo>
                    <a:pt x="357" y="167"/>
                    <a:pt x="359" y="168"/>
                    <a:pt x="360" y="169"/>
                  </a:cubicBezTo>
                  <a:cubicBezTo>
                    <a:pt x="361" y="169"/>
                    <a:pt x="362" y="169"/>
                    <a:pt x="363" y="170"/>
                  </a:cubicBezTo>
                  <a:cubicBezTo>
                    <a:pt x="364" y="170"/>
                    <a:pt x="365" y="170"/>
                    <a:pt x="366" y="170"/>
                  </a:cubicBezTo>
                  <a:cubicBezTo>
                    <a:pt x="367" y="171"/>
                    <a:pt x="368" y="171"/>
                    <a:pt x="369" y="171"/>
                  </a:cubicBezTo>
                  <a:cubicBezTo>
                    <a:pt x="370" y="171"/>
                    <a:pt x="370" y="171"/>
                    <a:pt x="371" y="172"/>
                  </a:cubicBezTo>
                  <a:cubicBezTo>
                    <a:pt x="372" y="172"/>
                    <a:pt x="374" y="172"/>
                    <a:pt x="375" y="172"/>
                  </a:cubicBezTo>
                  <a:cubicBezTo>
                    <a:pt x="375" y="172"/>
                    <a:pt x="376" y="172"/>
                    <a:pt x="377" y="172"/>
                  </a:cubicBezTo>
                  <a:cubicBezTo>
                    <a:pt x="379" y="173"/>
                    <a:pt x="380" y="173"/>
                    <a:pt x="382" y="173"/>
                  </a:cubicBezTo>
                  <a:cubicBezTo>
                    <a:pt x="382" y="173"/>
                    <a:pt x="382" y="173"/>
                    <a:pt x="382" y="173"/>
                  </a:cubicBezTo>
                  <a:cubicBezTo>
                    <a:pt x="384" y="173"/>
                    <a:pt x="386" y="173"/>
                    <a:pt x="388" y="172"/>
                  </a:cubicBezTo>
                  <a:cubicBezTo>
                    <a:pt x="389" y="172"/>
                    <a:pt x="389" y="172"/>
                    <a:pt x="390" y="172"/>
                  </a:cubicBezTo>
                  <a:cubicBezTo>
                    <a:pt x="391" y="172"/>
                    <a:pt x="393" y="172"/>
                    <a:pt x="394" y="172"/>
                  </a:cubicBezTo>
                  <a:cubicBezTo>
                    <a:pt x="395" y="171"/>
                    <a:pt x="395" y="171"/>
                    <a:pt x="396" y="171"/>
                  </a:cubicBezTo>
                  <a:cubicBezTo>
                    <a:pt x="397" y="171"/>
                    <a:pt x="398" y="171"/>
                    <a:pt x="399" y="170"/>
                  </a:cubicBezTo>
                  <a:cubicBezTo>
                    <a:pt x="400" y="170"/>
                    <a:pt x="401" y="170"/>
                    <a:pt x="402" y="170"/>
                  </a:cubicBezTo>
                  <a:cubicBezTo>
                    <a:pt x="402" y="169"/>
                    <a:pt x="403" y="169"/>
                    <a:pt x="404" y="169"/>
                  </a:cubicBezTo>
                  <a:cubicBezTo>
                    <a:pt x="408" y="167"/>
                    <a:pt x="411" y="166"/>
                    <a:pt x="414" y="164"/>
                  </a:cubicBezTo>
                  <a:cubicBezTo>
                    <a:pt x="415" y="163"/>
                    <a:pt x="415" y="163"/>
                    <a:pt x="416" y="163"/>
                  </a:cubicBezTo>
                  <a:cubicBezTo>
                    <a:pt x="417" y="162"/>
                    <a:pt x="418" y="162"/>
                    <a:pt x="419" y="161"/>
                  </a:cubicBezTo>
                  <a:cubicBezTo>
                    <a:pt x="419" y="161"/>
                    <a:pt x="419" y="161"/>
                    <a:pt x="419" y="160"/>
                  </a:cubicBezTo>
                  <a:cubicBezTo>
                    <a:pt x="425" y="163"/>
                    <a:pt x="431" y="168"/>
                    <a:pt x="436" y="174"/>
                  </a:cubicBezTo>
                  <a:cubicBezTo>
                    <a:pt x="442" y="182"/>
                    <a:pt x="445" y="191"/>
                    <a:pt x="445" y="198"/>
                  </a:cubicBezTo>
                  <a:lnTo>
                    <a:pt x="445" y="266"/>
                  </a:lnTo>
                  <a:close/>
                </a:path>
              </a:pathLst>
            </a:custGeom>
            <a:solidFill>
              <a:srgbClr val="2D807E"/>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30" name="Text Box 136"/>
            <p:cNvSpPr txBox="1">
              <a:spLocks noChangeArrowheads="1"/>
            </p:cNvSpPr>
            <p:nvPr/>
          </p:nvSpPr>
          <p:spPr bwMode="auto">
            <a:xfrm>
              <a:off x="4991100" y="2425700"/>
              <a:ext cx="1873250" cy="428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100">
                  <a:solidFill>
                    <a:srgbClr val="575A5B"/>
                  </a:solidFill>
                  <a:cs typeface="Arial" panose="020B0604020202020204" pitchFamily="34" charset="0"/>
                </a:rPr>
                <a:t>Smart metering</a:t>
              </a:r>
              <a:br>
                <a:rPr lang="en-US" altLang="sv-SE" sz="1100">
                  <a:solidFill>
                    <a:srgbClr val="575A5B"/>
                  </a:solidFill>
                  <a:cs typeface="Arial" panose="020B0604020202020204" pitchFamily="34" charset="0"/>
                </a:rPr>
              </a:br>
              <a:r>
                <a:rPr lang="en-US" altLang="sv-SE" sz="1100">
                  <a:solidFill>
                    <a:srgbClr val="575A5B"/>
                  </a:solidFill>
                  <a:cs typeface="Arial" panose="020B0604020202020204" pitchFamily="34" charset="0"/>
                </a:rPr>
                <a:t>Smart grid management</a:t>
              </a:r>
            </a:p>
          </p:txBody>
        </p:sp>
        <p:sp>
          <p:nvSpPr>
            <p:cNvPr id="31" name="Line 137"/>
            <p:cNvSpPr>
              <a:spLocks noChangeShapeType="1"/>
            </p:cNvSpPr>
            <p:nvPr/>
          </p:nvSpPr>
          <p:spPr bwMode="auto">
            <a:xfrm>
              <a:off x="4983163" y="2185988"/>
              <a:ext cx="1587" cy="569912"/>
            </a:xfrm>
            <a:prstGeom prst="line">
              <a:avLst/>
            </a:prstGeom>
            <a:noFill/>
            <a:ln w="12600" cap="sq">
              <a:solidFill>
                <a:srgbClr val="2D807E"/>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2" name="Text Box 138"/>
            <p:cNvSpPr txBox="1">
              <a:spLocks noChangeArrowheads="1"/>
            </p:cNvSpPr>
            <p:nvPr/>
          </p:nvSpPr>
          <p:spPr bwMode="auto">
            <a:xfrm>
              <a:off x="4983163" y="2178050"/>
              <a:ext cx="835025" cy="261938"/>
            </a:xfrm>
            <a:prstGeom prst="rect">
              <a:avLst/>
            </a:prstGeom>
            <a:solidFill>
              <a:srgbClr val="2D807E"/>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ctr">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100">
                  <a:solidFill>
                    <a:srgbClr val="FFFFFF"/>
                  </a:solidFill>
                  <a:cs typeface="Arial" panose="020B0604020202020204" pitchFamily="34" charset="0"/>
                </a:rPr>
                <a:t>UTILITIES</a:t>
              </a:r>
            </a:p>
          </p:txBody>
        </p:sp>
        <p:sp>
          <p:nvSpPr>
            <p:cNvPr id="33" name="Text Box 139"/>
            <p:cNvSpPr txBox="1">
              <a:spLocks noChangeArrowheads="1"/>
            </p:cNvSpPr>
            <p:nvPr/>
          </p:nvSpPr>
          <p:spPr bwMode="auto">
            <a:xfrm>
              <a:off x="1293813" y="2411413"/>
              <a:ext cx="1397000" cy="428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lgn="r">
                <a:spcBef>
                  <a:spcPct val="0"/>
                </a:spcBef>
                <a:buClrTx/>
                <a:buFontTx/>
                <a:buNone/>
              </a:pPr>
              <a:r>
                <a:rPr lang="en-US" altLang="sv-SE" sz="1100">
                  <a:cs typeface="Arial" panose="020B0604020202020204" pitchFamily="34" charset="0"/>
                </a:rPr>
                <a:t>Fleet Management</a:t>
              </a:r>
              <a:br>
                <a:rPr lang="en-US" altLang="sv-SE" sz="1100">
                  <a:cs typeface="Arial" panose="020B0604020202020204" pitchFamily="34" charset="0"/>
                </a:rPr>
              </a:br>
              <a:r>
                <a:rPr lang="en-US" altLang="sv-SE" sz="1100">
                  <a:solidFill>
                    <a:srgbClr val="7E1563"/>
                  </a:solidFill>
                  <a:cs typeface="Arial" panose="020B0604020202020204" pitchFamily="34" charset="0"/>
                </a:rPr>
                <a:t>Goods tracking</a:t>
              </a:r>
            </a:p>
          </p:txBody>
        </p:sp>
        <p:sp>
          <p:nvSpPr>
            <p:cNvPr id="34" name="Line 140"/>
            <p:cNvSpPr>
              <a:spLocks noChangeShapeType="1"/>
            </p:cNvSpPr>
            <p:nvPr/>
          </p:nvSpPr>
          <p:spPr bwMode="auto">
            <a:xfrm>
              <a:off x="2733465" y="2173288"/>
              <a:ext cx="1587" cy="569912"/>
            </a:xfrm>
            <a:prstGeom prst="line">
              <a:avLst/>
            </a:prstGeom>
            <a:noFill/>
            <a:ln w="22320" cap="sq">
              <a:solidFill>
                <a:srgbClr val="A66C99"/>
              </a:solidFill>
              <a:prstDash val="sysDot"/>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5" name="Text Box 141"/>
            <p:cNvSpPr txBox="1">
              <a:spLocks noChangeArrowheads="1"/>
            </p:cNvSpPr>
            <p:nvPr/>
          </p:nvSpPr>
          <p:spPr bwMode="auto">
            <a:xfrm>
              <a:off x="787400" y="2165350"/>
              <a:ext cx="1955800" cy="261938"/>
            </a:xfrm>
            <a:prstGeom prst="rect">
              <a:avLst/>
            </a:prstGeom>
            <a:solidFill>
              <a:srgbClr val="7E1563">
                <a:alpha val="59999"/>
              </a:srgbClr>
            </a:solidFill>
            <a:ln w="9360" cap="sq">
              <a:solidFill>
                <a:srgbClr val="A66C99"/>
              </a:solidFill>
              <a:prstDash val="sysDot"/>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ctr">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100">
                  <a:solidFill>
                    <a:srgbClr val="FFFFFF"/>
                  </a:solidFill>
                  <a:cs typeface="Arial" panose="020B0604020202020204" pitchFamily="34" charset="0"/>
                </a:rPr>
                <a:t>TRANSPORT &amp; LOGISTICS</a:t>
              </a:r>
            </a:p>
          </p:txBody>
        </p:sp>
        <p:sp>
          <p:nvSpPr>
            <p:cNvPr id="36" name="Text Box 142"/>
            <p:cNvSpPr txBox="1">
              <a:spLocks noChangeArrowheads="1"/>
            </p:cNvSpPr>
            <p:nvPr/>
          </p:nvSpPr>
          <p:spPr bwMode="auto">
            <a:xfrm>
              <a:off x="5680075" y="3286125"/>
              <a:ext cx="1397000" cy="428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100">
                  <a:cs typeface="Arial" panose="020B0604020202020204" pitchFamily="34" charset="0"/>
                </a:rPr>
                <a:t>Smart parking</a:t>
              </a:r>
              <a:br>
                <a:rPr lang="en-US" altLang="sv-SE" sz="1100">
                  <a:cs typeface="Arial" panose="020B0604020202020204" pitchFamily="34" charset="0"/>
                </a:rPr>
              </a:br>
              <a:r>
                <a:rPr lang="en-US" altLang="sv-SE" sz="1100">
                  <a:solidFill>
                    <a:srgbClr val="7E1563"/>
                  </a:solidFill>
                  <a:cs typeface="Arial" panose="020B0604020202020204" pitchFamily="34" charset="0"/>
                </a:rPr>
                <a:t>Smart bicycles</a:t>
              </a:r>
            </a:p>
          </p:txBody>
        </p:sp>
        <p:sp>
          <p:nvSpPr>
            <p:cNvPr id="37" name="Line 143"/>
            <p:cNvSpPr>
              <a:spLocks noChangeShapeType="1"/>
            </p:cNvSpPr>
            <p:nvPr/>
          </p:nvSpPr>
          <p:spPr bwMode="auto">
            <a:xfrm>
              <a:off x="5672138" y="3048000"/>
              <a:ext cx="1587" cy="569913"/>
            </a:xfrm>
            <a:prstGeom prst="line">
              <a:avLst/>
            </a:prstGeom>
            <a:noFill/>
            <a:ln w="12600" cap="sq">
              <a:solidFill>
                <a:srgbClr val="2D807E"/>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8" name="Text Box 144"/>
            <p:cNvSpPr txBox="1">
              <a:spLocks noChangeArrowheads="1"/>
            </p:cNvSpPr>
            <p:nvPr/>
          </p:nvSpPr>
          <p:spPr bwMode="auto">
            <a:xfrm>
              <a:off x="5672138" y="3040063"/>
              <a:ext cx="1154112" cy="261937"/>
            </a:xfrm>
            <a:prstGeom prst="rect">
              <a:avLst/>
            </a:prstGeom>
            <a:solidFill>
              <a:srgbClr val="7E1563"/>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ctr">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100">
                  <a:solidFill>
                    <a:srgbClr val="FFFFFF"/>
                  </a:solidFill>
                  <a:cs typeface="Arial" panose="020B0604020202020204" pitchFamily="34" charset="0"/>
                </a:rPr>
                <a:t>SMART CITIES</a:t>
              </a:r>
            </a:p>
          </p:txBody>
        </p:sp>
        <p:sp>
          <p:nvSpPr>
            <p:cNvPr id="39" name="Text Box 145"/>
            <p:cNvSpPr txBox="1">
              <a:spLocks noChangeArrowheads="1"/>
            </p:cNvSpPr>
            <p:nvPr/>
          </p:nvSpPr>
          <p:spPr bwMode="auto">
            <a:xfrm>
              <a:off x="565150" y="3221038"/>
              <a:ext cx="1395413" cy="596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lgn="r">
                <a:spcBef>
                  <a:spcPct val="0"/>
                </a:spcBef>
                <a:buClrTx/>
                <a:buFontTx/>
                <a:buNone/>
              </a:pPr>
              <a:r>
                <a:rPr lang="en-US" altLang="sv-SE" sz="1100">
                  <a:cs typeface="Arial" panose="020B0604020202020204" pitchFamily="34" charset="0"/>
                </a:rPr>
                <a:t>Climate-Agriculture monitoring</a:t>
              </a:r>
              <a:br>
                <a:rPr lang="en-US" altLang="sv-SE" sz="1100">
                  <a:cs typeface="Arial" panose="020B0604020202020204" pitchFamily="34" charset="0"/>
                </a:rPr>
              </a:br>
              <a:r>
                <a:rPr lang="en-US" altLang="sv-SE" sz="1100">
                  <a:cs typeface="Arial" panose="020B0604020202020204" pitchFamily="34" charset="0"/>
                </a:rPr>
                <a:t>Live stock tracking</a:t>
              </a:r>
            </a:p>
          </p:txBody>
        </p:sp>
        <p:sp>
          <p:nvSpPr>
            <p:cNvPr id="40" name="Line 146"/>
            <p:cNvSpPr>
              <a:spLocks noChangeShapeType="1"/>
            </p:cNvSpPr>
            <p:nvPr/>
          </p:nvSpPr>
          <p:spPr bwMode="auto">
            <a:xfrm>
              <a:off x="2004802" y="2981325"/>
              <a:ext cx="1588" cy="715963"/>
            </a:xfrm>
            <a:prstGeom prst="line">
              <a:avLst/>
            </a:prstGeom>
            <a:noFill/>
            <a:ln w="12600" cap="sq">
              <a:solidFill>
                <a:srgbClr val="2D807E"/>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1" name="Text Box 147"/>
            <p:cNvSpPr txBox="1">
              <a:spLocks noChangeArrowheads="1"/>
            </p:cNvSpPr>
            <p:nvPr/>
          </p:nvSpPr>
          <p:spPr bwMode="auto">
            <a:xfrm>
              <a:off x="838200" y="2973388"/>
              <a:ext cx="1169988" cy="261937"/>
            </a:xfrm>
            <a:prstGeom prst="rect">
              <a:avLst/>
            </a:prstGeom>
            <a:solidFill>
              <a:srgbClr val="2D807E"/>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ctr">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100">
                  <a:solidFill>
                    <a:srgbClr val="FFFFFF"/>
                  </a:solidFill>
                  <a:cs typeface="Arial" panose="020B0604020202020204" pitchFamily="34" charset="0"/>
                </a:rPr>
                <a:t>AGRICULTURE</a:t>
              </a:r>
            </a:p>
          </p:txBody>
        </p:sp>
        <p:sp>
          <p:nvSpPr>
            <p:cNvPr id="42" name="Text Box 148"/>
            <p:cNvSpPr txBox="1">
              <a:spLocks noChangeArrowheads="1"/>
            </p:cNvSpPr>
            <p:nvPr/>
          </p:nvSpPr>
          <p:spPr bwMode="auto">
            <a:xfrm>
              <a:off x="5667375" y="4460875"/>
              <a:ext cx="1397000" cy="596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100">
                  <a:cs typeface="Arial" panose="020B0604020202020204" pitchFamily="34" charset="0"/>
                </a:rPr>
                <a:t>Smoke detectors</a:t>
              </a:r>
              <a:br>
                <a:rPr lang="en-US" altLang="sv-SE" sz="1100">
                  <a:cs typeface="Arial" panose="020B0604020202020204" pitchFamily="34" charset="0"/>
                </a:rPr>
              </a:br>
              <a:r>
                <a:rPr lang="en-US" altLang="sv-SE" sz="1100">
                  <a:cs typeface="Arial" panose="020B0604020202020204" pitchFamily="34" charset="0"/>
                </a:rPr>
                <a:t>Alarm systems</a:t>
              </a:r>
              <a:br>
                <a:rPr lang="en-US" altLang="sv-SE" sz="1100">
                  <a:cs typeface="Arial" panose="020B0604020202020204" pitchFamily="34" charset="0"/>
                </a:rPr>
              </a:br>
              <a:r>
                <a:rPr lang="en-US" altLang="sv-SE" sz="1100">
                  <a:solidFill>
                    <a:srgbClr val="2C2C2D"/>
                  </a:solidFill>
                  <a:cs typeface="Arial" panose="020B0604020202020204" pitchFamily="34" charset="0"/>
                </a:rPr>
                <a:t>Home automation</a:t>
              </a:r>
            </a:p>
          </p:txBody>
        </p:sp>
        <p:sp>
          <p:nvSpPr>
            <p:cNvPr id="43" name="Line 149"/>
            <p:cNvSpPr>
              <a:spLocks noChangeShapeType="1"/>
            </p:cNvSpPr>
            <p:nvPr/>
          </p:nvSpPr>
          <p:spPr bwMode="auto">
            <a:xfrm>
              <a:off x="5659438" y="4221163"/>
              <a:ext cx="1587" cy="730250"/>
            </a:xfrm>
            <a:prstGeom prst="line">
              <a:avLst/>
            </a:prstGeom>
            <a:noFill/>
            <a:ln w="12600" cap="sq">
              <a:solidFill>
                <a:srgbClr val="2D807E"/>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4" name="Text Box 150"/>
            <p:cNvSpPr txBox="1">
              <a:spLocks noChangeArrowheads="1"/>
            </p:cNvSpPr>
            <p:nvPr/>
          </p:nvSpPr>
          <p:spPr bwMode="auto">
            <a:xfrm>
              <a:off x="5659438" y="4213225"/>
              <a:ext cx="1457325" cy="261938"/>
            </a:xfrm>
            <a:prstGeom prst="rect">
              <a:avLst/>
            </a:prstGeom>
            <a:solidFill>
              <a:srgbClr val="575A5B"/>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ctr">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100">
                  <a:solidFill>
                    <a:srgbClr val="FFFFFF"/>
                  </a:solidFill>
                  <a:cs typeface="Arial" panose="020B0604020202020204" pitchFamily="34" charset="0"/>
                </a:rPr>
                <a:t>SMART BUILDINGS</a:t>
              </a:r>
            </a:p>
          </p:txBody>
        </p:sp>
        <p:sp>
          <p:nvSpPr>
            <p:cNvPr id="45" name="Text Box 151"/>
            <p:cNvSpPr txBox="1">
              <a:spLocks noChangeArrowheads="1"/>
            </p:cNvSpPr>
            <p:nvPr/>
          </p:nvSpPr>
          <p:spPr bwMode="auto">
            <a:xfrm>
              <a:off x="385763" y="4267200"/>
              <a:ext cx="1549400" cy="930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lgn="r">
                <a:spcBef>
                  <a:spcPct val="0"/>
                </a:spcBef>
                <a:buClrTx/>
                <a:buFontTx/>
                <a:buNone/>
              </a:pPr>
              <a:r>
                <a:rPr lang="en-US" altLang="sv-SE" sz="1100" dirty="0">
                  <a:cs typeface="Arial" panose="020B0604020202020204" pitchFamily="34" charset="0"/>
                </a:rPr>
                <a:t>Flood monitoring &amp; alert</a:t>
              </a:r>
              <a:br>
                <a:rPr lang="en-US" altLang="sv-SE" sz="1100" dirty="0">
                  <a:cs typeface="Arial" panose="020B0604020202020204" pitchFamily="34" charset="0"/>
                </a:rPr>
              </a:br>
              <a:r>
                <a:rPr lang="en-US" altLang="sv-SE" sz="1100" dirty="0">
                  <a:cs typeface="Arial" panose="020B0604020202020204" pitchFamily="34" charset="0"/>
                </a:rPr>
                <a:t>Environmental monitoring (Water, air, noise, </a:t>
              </a:r>
              <a:r>
                <a:rPr lang="en-US" altLang="sv-SE" sz="1100" dirty="0" err="1">
                  <a:cs typeface="Arial" panose="020B0604020202020204" pitchFamily="34" charset="0"/>
                </a:rPr>
                <a:t>etc</a:t>
              </a:r>
              <a:r>
                <a:rPr lang="en-US" altLang="sv-SE" sz="1100" dirty="0">
                  <a:cs typeface="Arial" panose="020B0604020202020204" pitchFamily="34" charset="0"/>
                </a:rPr>
                <a:t>)</a:t>
              </a:r>
            </a:p>
          </p:txBody>
        </p:sp>
        <p:sp>
          <p:nvSpPr>
            <p:cNvPr id="46" name="Line 152"/>
            <p:cNvSpPr>
              <a:spLocks noChangeShapeType="1"/>
            </p:cNvSpPr>
            <p:nvPr/>
          </p:nvSpPr>
          <p:spPr bwMode="auto">
            <a:xfrm>
              <a:off x="2042902" y="4029075"/>
              <a:ext cx="1588" cy="874713"/>
            </a:xfrm>
            <a:prstGeom prst="line">
              <a:avLst/>
            </a:prstGeom>
            <a:noFill/>
            <a:ln w="12600" cap="sq">
              <a:solidFill>
                <a:srgbClr val="2D807E"/>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7" name="Text Box 153"/>
            <p:cNvSpPr txBox="1">
              <a:spLocks noChangeArrowheads="1"/>
            </p:cNvSpPr>
            <p:nvPr/>
          </p:nvSpPr>
          <p:spPr bwMode="auto">
            <a:xfrm>
              <a:off x="849313" y="4021138"/>
              <a:ext cx="1214437" cy="261937"/>
            </a:xfrm>
            <a:prstGeom prst="rect">
              <a:avLst/>
            </a:prstGeom>
            <a:solidFill>
              <a:srgbClr val="2D807E"/>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ctr">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100">
                  <a:solidFill>
                    <a:srgbClr val="FFFFFF"/>
                  </a:solidFill>
                  <a:cs typeface="Arial" panose="020B0604020202020204" pitchFamily="34" charset="0"/>
                </a:rPr>
                <a:t>ENVIRONMENT</a:t>
              </a:r>
            </a:p>
          </p:txBody>
        </p:sp>
        <p:sp>
          <p:nvSpPr>
            <p:cNvPr id="48" name="Text Box 154"/>
            <p:cNvSpPr txBox="1">
              <a:spLocks noChangeArrowheads="1"/>
            </p:cNvSpPr>
            <p:nvPr/>
          </p:nvSpPr>
          <p:spPr bwMode="auto">
            <a:xfrm>
              <a:off x="4965700" y="5441950"/>
              <a:ext cx="1397000" cy="596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100">
                  <a:cs typeface="Arial" panose="020B0604020202020204" pitchFamily="34" charset="0"/>
                </a:rPr>
                <a:t>Wearables</a:t>
              </a:r>
              <a:br>
                <a:rPr lang="en-US" altLang="sv-SE" sz="1100">
                  <a:cs typeface="Arial" panose="020B0604020202020204" pitchFamily="34" charset="0"/>
                </a:rPr>
              </a:br>
              <a:r>
                <a:rPr lang="en-US" altLang="sv-SE" sz="1100">
                  <a:cs typeface="Arial" panose="020B0604020202020204" pitchFamily="34" charset="0"/>
                </a:rPr>
                <a:t>Kids/Elderly tracker</a:t>
              </a:r>
              <a:br>
                <a:rPr lang="en-US" altLang="sv-SE" sz="1100">
                  <a:cs typeface="Arial" panose="020B0604020202020204" pitchFamily="34" charset="0"/>
                </a:rPr>
              </a:br>
              <a:r>
                <a:rPr lang="en-US" altLang="sv-SE" sz="1100">
                  <a:cs typeface="Arial" panose="020B0604020202020204" pitchFamily="34" charset="0"/>
                </a:rPr>
                <a:t>Medical monitoring</a:t>
              </a:r>
            </a:p>
          </p:txBody>
        </p:sp>
        <p:sp>
          <p:nvSpPr>
            <p:cNvPr id="49" name="Line 155"/>
            <p:cNvSpPr>
              <a:spLocks noChangeShapeType="1"/>
            </p:cNvSpPr>
            <p:nvPr/>
          </p:nvSpPr>
          <p:spPr bwMode="auto">
            <a:xfrm>
              <a:off x="4957763" y="5203825"/>
              <a:ext cx="1587" cy="688975"/>
            </a:xfrm>
            <a:prstGeom prst="line">
              <a:avLst/>
            </a:prstGeom>
            <a:noFill/>
            <a:ln w="12600" cap="sq">
              <a:solidFill>
                <a:srgbClr val="2D807E"/>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0" name="Text Box 156"/>
            <p:cNvSpPr txBox="1">
              <a:spLocks noChangeArrowheads="1"/>
            </p:cNvSpPr>
            <p:nvPr/>
          </p:nvSpPr>
          <p:spPr bwMode="auto">
            <a:xfrm>
              <a:off x="4957763" y="5195888"/>
              <a:ext cx="1089025" cy="261937"/>
            </a:xfrm>
            <a:prstGeom prst="rect">
              <a:avLst/>
            </a:prstGeom>
            <a:solidFill>
              <a:srgbClr val="2D807E"/>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ctr">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100">
                  <a:solidFill>
                    <a:srgbClr val="FFFFFF"/>
                  </a:solidFill>
                  <a:cs typeface="Arial" panose="020B0604020202020204" pitchFamily="34" charset="0"/>
                </a:rPr>
                <a:t>CONSUMERS</a:t>
              </a:r>
            </a:p>
          </p:txBody>
        </p:sp>
        <p:sp>
          <p:nvSpPr>
            <p:cNvPr id="51" name="Text Box 157"/>
            <p:cNvSpPr txBox="1">
              <a:spLocks noChangeArrowheads="1"/>
            </p:cNvSpPr>
            <p:nvPr/>
          </p:nvSpPr>
          <p:spPr bwMode="auto">
            <a:xfrm>
              <a:off x="1382713" y="5480050"/>
              <a:ext cx="1395412" cy="428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lgn="r">
                <a:spcBef>
                  <a:spcPct val="0"/>
                </a:spcBef>
                <a:buClrTx/>
                <a:buFontTx/>
                <a:buNone/>
              </a:pPr>
              <a:r>
                <a:rPr lang="en-US" altLang="sv-SE" sz="1100">
                  <a:solidFill>
                    <a:srgbClr val="7E1563"/>
                  </a:solidFill>
                  <a:cs typeface="Arial" panose="020B0604020202020204" pitchFamily="34" charset="0"/>
                </a:rPr>
                <a:t>Process monitoring</a:t>
              </a:r>
              <a:br>
                <a:rPr lang="en-US" altLang="sv-SE" sz="1100">
                  <a:solidFill>
                    <a:srgbClr val="7E1563"/>
                  </a:solidFill>
                  <a:cs typeface="Arial" panose="020B0604020202020204" pitchFamily="34" charset="0"/>
                </a:rPr>
              </a:br>
              <a:r>
                <a:rPr lang="en-US" altLang="sv-SE" sz="1100">
                  <a:solidFill>
                    <a:srgbClr val="7E1563"/>
                  </a:solidFill>
                  <a:cs typeface="Arial" panose="020B0604020202020204" pitchFamily="34" charset="0"/>
                </a:rPr>
                <a:t>&amp; Control </a:t>
              </a:r>
            </a:p>
          </p:txBody>
        </p:sp>
        <p:sp>
          <p:nvSpPr>
            <p:cNvPr id="52" name="Line 158"/>
            <p:cNvSpPr>
              <a:spLocks noChangeShapeType="1"/>
            </p:cNvSpPr>
            <p:nvPr/>
          </p:nvSpPr>
          <p:spPr bwMode="auto">
            <a:xfrm flipH="1">
              <a:off x="2828715" y="5241925"/>
              <a:ext cx="9525" cy="701675"/>
            </a:xfrm>
            <a:prstGeom prst="line">
              <a:avLst/>
            </a:prstGeom>
            <a:noFill/>
            <a:ln w="12600" cap="sq">
              <a:solidFill>
                <a:srgbClr val="A66C99"/>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3" name="Text Box 159"/>
            <p:cNvSpPr txBox="1">
              <a:spLocks noChangeArrowheads="1"/>
            </p:cNvSpPr>
            <p:nvPr/>
          </p:nvSpPr>
          <p:spPr bwMode="auto">
            <a:xfrm>
              <a:off x="1839913" y="5233988"/>
              <a:ext cx="1011237" cy="261937"/>
            </a:xfrm>
            <a:prstGeom prst="rect">
              <a:avLst/>
            </a:prstGeom>
            <a:solidFill>
              <a:srgbClr val="7E1563">
                <a:alpha val="34901"/>
              </a:srgbClr>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ctr">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100">
                  <a:solidFill>
                    <a:srgbClr val="FFFFFF"/>
                  </a:solidFill>
                  <a:cs typeface="Arial" panose="020B0604020202020204" pitchFamily="34" charset="0"/>
                </a:rPr>
                <a:t>INDUSTRIAL</a:t>
              </a:r>
            </a:p>
          </p:txBody>
        </p:sp>
        <p:sp>
          <p:nvSpPr>
            <p:cNvPr id="54" name="Text Box 160"/>
            <p:cNvSpPr txBox="1">
              <a:spLocks noChangeArrowheads="1"/>
            </p:cNvSpPr>
            <p:nvPr/>
          </p:nvSpPr>
          <p:spPr bwMode="auto">
            <a:xfrm>
              <a:off x="5707063" y="3603625"/>
              <a:ext cx="1395412" cy="596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100">
                  <a:cs typeface="Arial" panose="020B0604020202020204" pitchFamily="34" charset="0"/>
                </a:rPr>
                <a:t>Waste management</a:t>
              </a:r>
              <a:br>
                <a:rPr lang="en-US" altLang="sv-SE" sz="1100">
                  <a:cs typeface="Arial" panose="020B0604020202020204" pitchFamily="34" charset="0"/>
                </a:rPr>
              </a:br>
              <a:r>
                <a:rPr lang="en-US" altLang="sv-SE" sz="1100">
                  <a:cs typeface="Arial" panose="020B0604020202020204" pitchFamily="34" charset="0"/>
                </a:rPr>
                <a:t>City lighting</a:t>
              </a:r>
            </a:p>
          </p:txBody>
        </p:sp>
        <p:grpSp>
          <p:nvGrpSpPr>
            <p:cNvPr id="55" name="Group 161"/>
            <p:cNvGrpSpPr>
              <a:grpSpLocks/>
            </p:cNvGrpSpPr>
            <p:nvPr/>
          </p:nvGrpSpPr>
          <p:grpSpPr bwMode="auto">
            <a:xfrm>
              <a:off x="4948238" y="3033713"/>
              <a:ext cx="555625" cy="422275"/>
              <a:chOff x="3117" y="1911"/>
              <a:chExt cx="350" cy="266"/>
            </a:xfrm>
          </p:grpSpPr>
          <p:sp>
            <p:nvSpPr>
              <p:cNvPr id="56" name="Freeform 162"/>
              <p:cNvSpPr>
                <a:spLocks noChangeArrowheads="1"/>
              </p:cNvSpPr>
              <p:nvPr/>
            </p:nvSpPr>
            <p:spPr bwMode="auto">
              <a:xfrm>
                <a:off x="3117" y="1911"/>
                <a:ext cx="287" cy="266"/>
              </a:xfrm>
              <a:custGeom>
                <a:avLst/>
                <a:gdLst>
                  <a:gd name="T0" fmla="*/ 90777034 w 383"/>
                  <a:gd name="T1" fmla="*/ 88017041 h 356"/>
                  <a:gd name="T2" fmla="*/ 90777034 w 383"/>
                  <a:gd name="T3" fmla="*/ 88017041 h 356"/>
                  <a:gd name="T4" fmla="*/ 90777034 w 383"/>
                  <a:gd name="T5" fmla="*/ 88017041 h 356"/>
                  <a:gd name="T6" fmla="*/ 90777034 w 383"/>
                  <a:gd name="T7" fmla="*/ 88017041 h 356"/>
                  <a:gd name="T8" fmla="*/ 90777034 w 383"/>
                  <a:gd name="T9" fmla="*/ 88017041 h 356"/>
                  <a:gd name="T10" fmla="*/ 90777034 w 383"/>
                  <a:gd name="T11" fmla="*/ 88017041 h 356"/>
                  <a:gd name="T12" fmla="*/ 90777034 w 383"/>
                  <a:gd name="T13" fmla="*/ 88017041 h 356"/>
                  <a:gd name="T14" fmla="*/ 90777034 w 383"/>
                  <a:gd name="T15" fmla="*/ 88017041 h 356"/>
                  <a:gd name="T16" fmla="*/ 90777034 w 383"/>
                  <a:gd name="T17" fmla="*/ 88017041 h 356"/>
                  <a:gd name="T18" fmla="*/ 90777034 w 383"/>
                  <a:gd name="T19" fmla="*/ 88017041 h 356"/>
                  <a:gd name="T20" fmla="*/ 90777034 w 383"/>
                  <a:gd name="T21" fmla="*/ 88017041 h 356"/>
                  <a:gd name="T22" fmla="*/ 90777034 w 383"/>
                  <a:gd name="T23" fmla="*/ 88017041 h 356"/>
                  <a:gd name="T24" fmla="*/ 90777034 w 383"/>
                  <a:gd name="T25" fmla="*/ 0 h 356"/>
                  <a:gd name="T26" fmla="*/ 90777034 w 383"/>
                  <a:gd name="T27" fmla="*/ 88017041 h 356"/>
                  <a:gd name="T28" fmla="*/ 90777034 w 383"/>
                  <a:gd name="T29" fmla="*/ 88017041 h 356"/>
                  <a:gd name="T30" fmla="*/ 90777034 w 383"/>
                  <a:gd name="T31" fmla="*/ 88017041 h 356"/>
                  <a:gd name="T32" fmla="*/ 90777034 w 383"/>
                  <a:gd name="T33" fmla="*/ 88017041 h 356"/>
                  <a:gd name="T34" fmla="*/ 90777034 w 383"/>
                  <a:gd name="T35" fmla="*/ 88017041 h 356"/>
                  <a:gd name="T36" fmla="*/ 90777034 w 383"/>
                  <a:gd name="T37" fmla="*/ 88017041 h 356"/>
                  <a:gd name="T38" fmla="*/ 90777034 w 383"/>
                  <a:gd name="T39" fmla="*/ 88017041 h 356"/>
                  <a:gd name="T40" fmla="*/ 90777034 w 383"/>
                  <a:gd name="T41" fmla="*/ 88017041 h 356"/>
                  <a:gd name="T42" fmla="*/ 90777034 w 383"/>
                  <a:gd name="T43" fmla="*/ 88017041 h 356"/>
                  <a:gd name="T44" fmla="*/ 90777034 w 383"/>
                  <a:gd name="T45" fmla="*/ 88017041 h 356"/>
                  <a:gd name="T46" fmla="*/ 90777034 w 383"/>
                  <a:gd name="T47" fmla="*/ 88017041 h 356"/>
                  <a:gd name="T48" fmla="*/ 90777034 w 383"/>
                  <a:gd name="T49" fmla="*/ 88017041 h 356"/>
                  <a:gd name="T50" fmla="*/ 90777034 w 383"/>
                  <a:gd name="T51" fmla="*/ 88017041 h 356"/>
                  <a:gd name="T52" fmla="*/ 0 w 383"/>
                  <a:gd name="T53" fmla="*/ 88017041 h 356"/>
                  <a:gd name="T54" fmla="*/ 90777034 w 383"/>
                  <a:gd name="T55" fmla="*/ 88017041 h 356"/>
                  <a:gd name="T56" fmla="*/ 90777034 w 383"/>
                  <a:gd name="T57" fmla="*/ 88017041 h 356"/>
                  <a:gd name="T58" fmla="*/ 90777034 w 383"/>
                  <a:gd name="T59" fmla="*/ 88017041 h 356"/>
                  <a:gd name="T60" fmla="*/ 90777034 w 383"/>
                  <a:gd name="T61" fmla="*/ 88017041 h 356"/>
                  <a:gd name="T62" fmla="*/ 90777034 w 383"/>
                  <a:gd name="T63" fmla="*/ 88017041 h 356"/>
                  <a:gd name="T64" fmla="*/ 90777034 w 383"/>
                  <a:gd name="T65" fmla="*/ 88017041 h 356"/>
                  <a:gd name="T66" fmla="*/ 90777034 w 383"/>
                  <a:gd name="T67" fmla="*/ 88017041 h 356"/>
                  <a:gd name="T68" fmla="*/ 90777034 w 383"/>
                  <a:gd name="T69" fmla="*/ 88017041 h 356"/>
                  <a:gd name="T70" fmla="*/ 90777034 w 383"/>
                  <a:gd name="T71" fmla="*/ 88017041 h 356"/>
                  <a:gd name="T72" fmla="*/ 90777034 w 383"/>
                  <a:gd name="T73" fmla="*/ 88017041 h 356"/>
                  <a:gd name="T74" fmla="*/ 90777034 w 383"/>
                  <a:gd name="T75" fmla="*/ 88017041 h 356"/>
                  <a:gd name="T76" fmla="*/ 90777034 w 383"/>
                  <a:gd name="T77" fmla="*/ 88017041 h 356"/>
                  <a:gd name="T78" fmla="*/ 90777034 w 383"/>
                  <a:gd name="T79" fmla="*/ 88017041 h 356"/>
                  <a:gd name="T80" fmla="*/ 90777034 w 383"/>
                  <a:gd name="T81" fmla="*/ 88017041 h 356"/>
                  <a:gd name="T82" fmla="*/ 90777034 w 383"/>
                  <a:gd name="T83" fmla="*/ 88017041 h 356"/>
                  <a:gd name="T84" fmla="*/ 90777034 w 383"/>
                  <a:gd name="T85" fmla="*/ 88017041 h 356"/>
                  <a:gd name="T86" fmla="*/ 90777034 w 383"/>
                  <a:gd name="T87" fmla="*/ 88017041 h 356"/>
                  <a:gd name="T88" fmla="*/ 90777034 w 383"/>
                  <a:gd name="T89" fmla="*/ 88017041 h 356"/>
                  <a:gd name="T90" fmla="*/ 90777034 w 383"/>
                  <a:gd name="T91" fmla="*/ 88017041 h 356"/>
                  <a:gd name="T92" fmla="*/ 90777034 w 383"/>
                  <a:gd name="T93" fmla="*/ 88017041 h 356"/>
                  <a:gd name="T94" fmla="*/ 90777034 w 383"/>
                  <a:gd name="T95" fmla="*/ 88017041 h 356"/>
                  <a:gd name="T96" fmla="*/ 90777034 w 383"/>
                  <a:gd name="T97" fmla="*/ 88017041 h 356"/>
                  <a:gd name="T98" fmla="*/ 90777034 w 383"/>
                  <a:gd name="T99" fmla="*/ 88017041 h 356"/>
                  <a:gd name="T100" fmla="*/ 90777034 w 383"/>
                  <a:gd name="T101" fmla="*/ 88017041 h 356"/>
                  <a:gd name="T102" fmla="*/ 90777034 w 383"/>
                  <a:gd name="T103" fmla="*/ 88017041 h 356"/>
                  <a:gd name="T104" fmla="*/ 90777034 w 383"/>
                  <a:gd name="T105" fmla="*/ 88017041 h 356"/>
                  <a:gd name="T106" fmla="*/ 90777034 w 383"/>
                  <a:gd name="T107" fmla="*/ 88017041 h 356"/>
                  <a:gd name="T108" fmla="*/ 90777034 w 383"/>
                  <a:gd name="T109" fmla="*/ 88017041 h 356"/>
                  <a:gd name="T110" fmla="*/ 90777034 w 383"/>
                  <a:gd name="T111" fmla="*/ 88017041 h 356"/>
                  <a:gd name="T112" fmla="*/ 90777034 w 383"/>
                  <a:gd name="T113" fmla="*/ 88017041 h 35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83" h="356">
                    <a:moveTo>
                      <a:pt x="343" y="220"/>
                    </a:moveTo>
                    <a:cubicBezTo>
                      <a:pt x="347" y="220"/>
                      <a:pt x="351" y="216"/>
                      <a:pt x="351" y="212"/>
                    </a:cubicBezTo>
                    <a:cubicBezTo>
                      <a:pt x="351" y="212"/>
                      <a:pt x="351" y="212"/>
                      <a:pt x="351" y="212"/>
                    </a:cubicBezTo>
                    <a:cubicBezTo>
                      <a:pt x="351" y="182"/>
                      <a:pt x="351" y="182"/>
                      <a:pt x="351" y="182"/>
                    </a:cubicBezTo>
                    <a:cubicBezTo>
                      <a:pt x="351" y="180"/>
                      <a:pt x="350" y="178"/>
                      <a:pt x="349" y="177"/>
                    </a:cubicBezTo>
                    <a:cubicBezTo>
                      <a:pt x="347" y="175"/>
                      <a:pt x="345" y="174"/>
                      <a:pt x="343" y="174"/>
                    </a:cubicBezTo>
                    <a:cubicBezTo>
                      <a:pt x="300" y="174"/>
                      <a:pt x="300" y="174"/>
                      <a:pt x="300" y="174"/>
                    </a:cubicBezTo>
                    <a:cubicBezTo>
                      <a:pt x="297" y="174"/>
                      <a:pt x="295" y="175"/>
                      <a:pt x="294" y="177"/>
                    </a:cubicBezTo>
                    <a:cubicBezTo>
                      <a:pt x="292" y="178"/>
                      <a:pt x="292" y="180"/>
                      <a:pt x="292" y="182"/>
                    </a:cubicBezTo>
                    <a:cubicBezTo>
                      <a:pt x="292" y="305"/>
                      <a:pt x="292" y="305"/>
                      <a:pt x="292" y="305"/>
                    </a:cubicBezTo>
                    <a:cubicBezTo>
                      <a:pt x="279" y="305"/>
                      <a:pt x="279" y="305"/>
                      <a:pt x="279" y="305"/>
                    </a:cubicBezTo>
                    <a:cubicBezTo>
                      <a:pt x="279" y="158"/>
                      <a:pt x="279" y="158"/>
                      <a:pt x="279" y="158"/>
                    </a:cubicBezTo>
                    <a:cubicBezTo>
                      <a:pt x="279" y="155"/>
                      <a:pt x="278" y="153"/>
                      <a:pt x="277" y="152"/>
                    </a:cubicBezTo>
                    <a:cubicBezTo>
                      <a:pt x="256" y="132"/>
                      <a:pt x="256" y="132"/>
                      <a:pt x="256" y="132"/>
                    </a:cubicBezTo>
                    <a:cubicBezTo>
                      <a:pt x="256" y="123"/>
                      <a:pt x="256" y="123"/>
                      <a:pt x="256" y="123"/>
                    </a:cubicBezTo>
                    <a:cubicBezTo>
                      <a:pt x="256" y="121"/>
                      <a:pt x="255" y="119"/>
                      <a:pt x="254" y="117"/>
                    </a:cubicBezTo>
                    <a:cubicBezTo>
                      <a:pt x="245" y="108"/>
                      <a:pt x="245" y="108"/>
                      <a:pt x="245" y="108"/>
                    </a:cubicBezTo>
                    <a:cubicBezTo>
                      <a:pt x="245" y="92"/>
                      <a:pt x="245" y="92"/>
                      <a:pt x="245" y="92"/>
                    </a:cubicBezTo>
                    <a:cubicBezTo>
                      <a:pt x="245" y="89"/>
                      <a:pt x="244" y="87"/>
                      <a:pt x="243" y="86"/>
                    </a:cubicBezTo>
                    <a:cubicBezTo>
                      <a:pt x="243" y="86"/>
                      <a:pt x="243" y="86"/>
                      <a:pt x="243" y="86"/>
                    </a:cubicBezTo>
                    <a:cubicBezTo>
                      <a:pt x="239" y="82"/>
                      <a:pt x="239" y="82"/>
                      <a:pt x="239" y="82"/>
                    </a:cubicBezTo>
                    <a:cubicBezTo>
                      <a:pt x="239" y="60"/>
                      <a:pt x="239" y="60"/>
                      <a:pt x="239" y="60"/>
                    </a:cubicBezTo>
                    <a:cubicBezTo>
                      <a:pt x="239" y="57"/>
                      <a:pt x="238" y="55"/>
                      <a:pt x="236" y="54"/>
                    </a:cubicBezTo>
                    <a:cubicBezTo>
                      <a:pt x="217" y="35"/>
                      <a:pt x="217" y="35"/>
                      <a:pt x="217" y="35"/>
                    </a:cubicBezTo>
                    <a:cubicBezTo>
                      <a:pt x="217" y="8"/>
                      <a:pt x="217" y="8"/>
                      <a:pt x="217" y="8"/>
                    </a:cubicBezTo>
                    <a:cubicBezTo>
                      <a:pt x="217" y="4"/>
                      <a:pt x="214" y="0"/>
                      <a:pt x="209" y="0"/>
                    </a:cubicBezTo>
                    <a:cubicBezTo>
                      <a:pt x="205" y="0"/>
                      <a:pt x="201" y="4"/>
                      <a:pt x="201" y="8"/>
                    </a:cubicBezTo>
                    <a:cubicBezTo>
                      <a:pt x="201" y="35"/>
                      <a:pt x="201" y="35"/>
                      <a:pt x="201" y="35"/>
                    </a:cubicBezTo>
                    <a:cubicBezTo>
                      <a:pt x="182" y="54"/>
                      <a:pt x="182" y="54"/>
                      <a:pt x="182" y="54"/>
                    </a:cubicBezTo>
                    <a:cubicBezTo>
                      <a:pt x="181" y="55"/>
                      <a:pt x="180" y="57"/>
                      <a:pt x="180" y="60"/>
                    </a:cubicBezTo>
                    <a:cubicBezTo>
                      <a:pt x="180" y="82"/>
                      <a:pt x="180" y="82"/>
                      <a:pt x="180" y="82"/>
                    </a:cubicBezTo>
                    <a:cubicBezTo>
                      <a:pt x="176" y="86"/>
                      <a:pt x="176" y="86"/>
                      <a:pt x="176" y="86"/>
                    </a:cubicBezTo>
                    <a:cubicBezTo>
                      <a:pt x="174" y="87"/>
                      <a:pt x="174" y="89"/>
                      <a:pt x="174" y="92"/>
                    </a:cubicBezTo>
                    <a:cubicBezTo>
                      <a:pt x="174" y="108"/>
                      <a:pt x="174" y="108"/>
                      <a:pt x="174" y="108"/>
                    </a:cubicBezTo>
                    <a:cubicBezTo>
                      <a:pt x="165" y="117"/>
                      <a:pt x="165" y="117"/>
                      <a:pt x="165" y="117"/>
                    </a:cubicBezTo>
                    <a:cubicBezTo>
                      <a:pt x="163" y="119"/>
                      <a:pt x="162" y="121"/>
                      <a:pt x="162" y="123"/>
                    </a:cubicBezTo>
                    <a:cubicBezTo>
                      <a:pt x="162" y="132"/>
                      <a:pt x="162" y="132"/>
                      <a:pt x="162" y="132"/>
                    </a:cubicBezTo>
                    <a:cubicBezTo>
                      <a:pt x="142" y="152"/>
                      <a:pt x="142" y="152"/>
                      <a:pt x="142" y="152"/>
                    </a:cubicBezTo>
                    <a:cubicBezTo>
                      <a:pt x="141" y="153"/>
                      <a:pt x="140" y="155"/>
                      <a:pt x="140" y="158"/>
                    </a:cubicBezTo>
                    <a:cubicBezTo>
                      <a:pt x="140" y="264"/>
                      <a:pt x="140" y="264"/>
                      <a:pt x="140" y="264"/>
                    </a:cubicBezTo>
                    <a:cubicBezTo>
                      <a:pt x="127" y="264"/>
                      <a:pt x="127" y="264"/>
                      <a:pt x="127" y="264"/>
                    </a:cubicBezTo>
                    <a:cubicBezTo>
                      <a:pt x="127" y="142"/>
                      <a:pt x="127" y="142"/>
                      <a:pt x="127" y="142"/>
                    </a:cubicBezTo>
                    <a:cubicBezTo>
                      <a:pt x="127" y="140"/>
                      <a:pt x="126" y="138"/>
                      <a:pt x="124" y="136"/>
                    </a:cubicBezTo>
                    <a:cubicBezTo>
                      <a:pt x="103" y="119"/>
                      <a:pt x="103" y="119"/>
                      <a:pt x="103" y="119"/>
                    </a:cubicBezTo>
                    <a:cubicBezTo>
                      <a:pt x="100" y="117"/>
                      <a:pt x="96" y="117"/>
                      <a:pt x="93" y="119"/>
                    </a:cubicBezTo>
                    <a:cubicBezTo>
                      <a:pt x="73" y="136"/>
                      <a:pt x="73" y="136"/>
                      <a:pt x="73" y="136"/>
                    </a:cubicBezTo>
                    <a:cubicBezTo>
                      <a:pt x="71" y="138"/>
                      <a:pt x="70" y="140"/>
                      <a:pt x="70" y="142"/>
                    </a:cubicBezTo>
                    <a:cubicBezTo>
                      <a:pt x="70" y="226"/>
                      <a:pt x="70" y="226"/>
                      <a:pt x="70" y="226"/>
                    </a:cubicBezTo>
                    <a:cubicBezTo>
                      <a:pt x="40" y="226"/>
                      <a:pt x="40" y="226"/>
                      <a:pt x="40" y="226"/>
                    </a:cubicBezTo>
                    <a:cubicBezTo>
                      <a:pt x="38" y="226"/>
                      <a:pt x="35" y="227"/>
                      <a:pt x="34" y="228"/>
                    </a:cubicBezTo>
                    <a:cubicBezTo>
                      <a:pt x="33" y="230"/>
                      <a:pt x="32" y="232"/>
                      <a:pt x="32" y="234"/>
                    </a:cubicBezTo>
                    <a:cubicBezTo>
                      <a:pt x="32" y="340"/>
                      <a:pt x="32" y="340"/>
                      <a:pt x="32" y="340"/>
                    </a:cubicBezTo>
                    <a:cubicBezTo>
                      <a:pt x="8" y="340"/>
                      <a:pt x="8" y="340"/>
                      <a:pt x="8" y="340"/>
                    </a:cubicBezTo>
                    <a:cubicBezTo>
                      <a:pt x="3" y="340"/>
                      <a:pt x="0" y="343"/>
                      <a:pt x="0" y="348"/>
                    </a:cubicBezTo>
                    <a:cubicBezTo>
                      <a:pt x="0" y="352"/>
                      <a:pt x="3" y="356"/>
                      <a:pt x="8" y="356"/>
                    </a:cubicBezTo>
                    <a:cubicBezTo>
                      <a:pt x="40" y="356"/>
                      <a:pt x="40" y="356"/>
                      <a:pt x="40" y="356"/>
                    </a:cubicBezTo>
                    <a:cubicBezTo>
                      <a:pt x="42" y="356"/>
                      <a:pt x="44" y="355"/>
                      <a:pt x="45" y="353"/>
                    </a:cubicBezTo>
                    <a:cubicBezTo>
                      <a:pt x="47" y="352"/>
                      <a:pt x="48" y="350"/>
                      <a:pt x="48" y="348"/>
                    </a:cubicBezTo>
                    <a:cubicBezTo>
                      <a:pt x="48" y="242"/>
                      <a:pt x="48" y="242"/>
                      <a:pt x="48" y="242"/>
                    </a:cubicBezTo>
                    <a:cubicBezTo>
                      <a:pt x="78" y="242"/>
                      <a:pt x="78" y="242"/>
                      <a:pt x="78" y="242"/>
                    </a:cubicBezTo>
                    <a:cubicBezTo>
                      <a:pt x="80" y="242"/>
                      <a:pt x="82" y="241"/>
                      <a:pt x="83" y="240"/>
                    </a:cubicBezTo>
                    <a:cubicBezTo>
                      <a:pt x="85" y="238"/>
                      <a:pt x="86" y="236"/>
                      <a:pt x="86" y="234"/>
                    </a:cubicBezTo>
                    <a:cubicBezTo>
                      <a:pt x="86" y="146"/>
                      <a:pt x="86" y="146"/>
                      <a:pt x="86" y="146"/>
                    </a:cubicBezTo>
                    <a:cubicBezTo>
                      <a:pt x="98" y="136"/>
                      <a:pt x="98" y="136"/>
                      <a:pt x="98" y="136"/>
                    </a:cubicBezTo>
                    <a:cubicBezTo>
                      <a:pt x="111" y="146"/>
                      <a:pt x="111" y="146"/>
                      <a:pt x="111" y="146"/>
                    </a:cubicBezTo>
                    <a:cubicBezTo>
                      <a:pt x="111" y="272"/>
                      <a:pt x="111" y="272"/>
                      <a:pt x="111" y="272"/>
                    </a:cubicBezTo>
                    <a:cubicBezTo>
                      <a:pt x="111" y="274"/>
                      <a:pt x="112" y="276"/>
                      <a:pt x="113" y="278"/>
                    </a:cubicBezTo>
                    <a:cubicBezTo>
                      <a:pt x="115" y="279"/>
                      <a:pt x="117" y="280"/>
                      <a:pt x="119" y="280"/>
                    </a:cubicBezTo>
                    <a:cubicBezTo>
                      <a:pt x="148" y="280"/>
                      <a:pt x="148" y="280"/>
                      <a:pt x="148" y="280"/>
                    </a:cubicBezTo>
                    <a:cubicBezTo>
                      <a:pt x="150" y="280"/>
                      <a:pt x="152" y="279"/>
                      <a:pt x="153" y="278"/>
                    </a:cubicBezTo>
                    <a:cubicBezTo>
                      <a:pt x="155" y="276"/>
                      <a:pt x="156" y="274"/>
                      <a:pt x="156" y="272"/>
                    </a:cubicBezTo>
                    <a:cubicBezTo>
                      <a:pt x="156" y="161"/>
                      <a:pt x="156" y="161"/>
                      <a:pt x="156" y="161"/>
                    </a:cubicBezTo>
                    <a:cubicBezTo>
                      <a:pt x="176" y="141"/>
                      <a:pt x="176" y="141"/>
                      <a:pt x="176" y="141"/>
                    </a:cubicBezTo>
                    <a:cubicBezTo>
                      <a:pt x="177" y="139"/>
                      <a:pt x="178" y="137"/>
                      <a:pt x="178" y="135"/>
                    </a:cubicBezTo>
                    <a:cubicBezTo>
                      <a:pt x="178" y="126"/>
                      <a:pt x="178" y="126"/>
                      <a:pt x="178" y="126"/>
                    </a:cubicBezTo>
                    <a:cubicBezTo>
                      <a:pt x="187" y="117"/>
                      <a:pt x="187" y="117"/>
                      <a:pt x="187" y="117"/>
                    </a:cubicBezTo>
                    <a:cubicBezTo>
                      <a:pt x="189" y="116"/>
                      <a:pt x="190" y="114"/>
                      <a:pt x="190" y="112"/>
                    </a:cubicBezTo>
                    <a:cubicBezTo>
                      <a:pt x="190" y="95"/>
                      <a:pt x="190" y="95"/>
                      <a:pt x="190" y="95"/>
                    </a:cubicBezTo>
                    <a:cubicBezTo>
                      <a:pt x="194" y="91"/>
                      <a:pt x="194" y="91"/>
                      <a:pt x="194" y="91"/>
                    </a:cubicBezTo>
                    <a:cubicBezTo>
                      <a:pt x="195" y="89"/>
                      <a:pt x="196" y="87"/>
                      <a:pt x="196" y="85"/>
                    </a:cubicBezTo>
                    <a:cubicBezTo>
                      <a:pt x="196" y="63"/>
                      <a:pt x="196" y="63"/>
                      <a:pt x="196" y="63"/>
                    </a:cubicBezTo>
                    <a:cubicBezTo>
                      <a:pt x="209" y="50"/>
                      <a:pt x="209" y="50"/>
                      <a:pt x="209" y="50"/>
                    </a:cubicBezTo>
                    <a:cubicBezTo>
                      <a:pt x="223" y="63"/>
                      <a:pt x="223" y="63"/>
                      <a:pt x="223" y="63"/>
                    </a:cubicBezTo>
                    <a:cubicBezTo>
                      <a:pt x="223" y="85"/>
                      <a:pt x="223" y="85"/>
                      <a:pt x="223" y="85"/>
                    </a:cubicBezTo>
                    <a:cubicBezTo>
                      <a:pt x="223" y="87"/>
                      <a:pt x="224" y="89"/>
                      <a:pt x="225" y="91"/>
                    </a:cubicBezTo>
                    <a:cubicBezTo>
                      <a:pt x="229" y="95"/>
                      <a:pt x="229" y="95"/>
                      <a:pt x="229" y="95"/>
                    </a:cubicBezTo>
                    <a:cubicBezTo>
                      <a:pt x="229" y="112"/>
                      <a:pt x="229" y="112"/>
                      <a:pt x="229" y="112"/>
                    </a:cubicBezTo>
                    <a:cubicBezTo>
                      <a:pt x="229" y="114"/>
                      <a:pt x="230" y="116"/>
                      <a:pt x="231" y="117"/>
                    </a:cubicBezTo>
                    <a:cubicBezTo>
                      <a:pt x="240" y="126"/>
                      <a:pt x="240" y="126"/>
                      <a:pt x="240" y="126"/>
                    </a:cubicBezTo>
                    <a:cubicBezTo>
                      <a:pt x="240" y="135"/>
                      <a:pt x="240" y="135"/>
                      <a:pt x="240" y="135"/>
                    </a:cubicBezTo>
                    <a:cubicBezTo>
                      <a:pt x="240" y="137"/>
                      <a:pt x="241" y="139"/>
                      <a:pt x="243" y="141"/>
                    </a:cubicBezTo>
                    <a:cubicBezTo>
                      <a:pt x="263" y="161"/>
                      <a:pt x="263" y="161"/>
                      <a:pt x="263" y="161"/>
                    </a:cubicBezTo>
                    <a:cubicBezTo>
                      <a:pt x="263" y="313"/>
                      <a:pt x="263" y="313"/>
                      <a:pt x="263" y="313"/>
                    </a:cubicBezTo>
                    <a:cubicBezTo>
                      <a:pt x="263" y="315"/>
                      <a:pt x="264" y="317"/>
                      <a:pt x="265" y="318"/>
                    </a:cubicBezTo>
                    <a:cubicBezTo>
                      <a:pt x="267" y="320"/>
                      <a:pt x="269" y="321"/>
                      <a:pt x="271" y="321"/>
                    </a:cubicBezTo>
                    <a:cubicBezTo>
                      <a:pt x="300" y="321"/>
                      <a:pt x="300" y="321"/>
                      <a:pt x="300" y="321"/>
                    </a:cubicBezTo>
                    <a:cubicBezTo>
                      <a:pt x="302" y="321"/>
                      <a:pt x="304" y="320"/>
                      <a:pt x="305" y="318"/>
                    </a:cubicBezTo>
                    <a:cubicBezTo>
                      <a:pt x="307" y="317"/>
                      <a:pt x="308" y="315"/>
                      <a:pt x="308" y="313"/>
                    </a:cubicBezTo>
                    <a:cubicBezTo>
                      <a:pt x="308" y="190"/>
                      <a:pt x="308" y="190"/>
                      <a:pt x="308" y="190"/>
                    </a:cubicBezTo>
                    <a:cubicBezTo>
                      <a:pt x="335" y="190"/>
                      <a:pt x="335" y="190"/>
                      <a:pt x="335" y="190"/>
                    </a:cubicBezTo>
                    <a:cubicBezTo>
                      <a:pt x="335" y="212"/>
                      <a:pt x="335" y="212"/>
                      <a:pt x="335" y="212"/>
                    </a:cubicBezTo>
                    <a:cubicBezTo>
                      <a:pt x="335" y="216"/>
                      <a:pt x="339" y="220"/>
                      <a:pt x="343" y="220"/>
                    </a:cubicBezTo>
                    <a:close/>
                    <a:moveTo>
                      <a:pt x="375" y="340"/>
                    </a:moveTo>
                    <a:cubicBezTo>
                      <a:pt x="375" y="340"/>
                      <a:pt x="375" y="340"/>
                      <a:pt x="375" y="340"/>
                    </a:cubicBezTo>
                    <a:cubicBezTo>
                      <a:pt x="351" y="340"/>
                      <a:pt x="351" y="340"/>
                      <a:pt x="351" y="340"/>
                    </a:cubicBezTo>
                    <a:cubicBezTo>
                      <a:pt x="351" y="243"/>
                      <a:pt x="351" y="243"/>
                      <a:pt x="351" y="243"/>
                    </a:cubicBezTo>
                    <a:cubicBezTo>
                      <a:pt x="351" y="239"/>
                      <a:pt x="347" y="235"/>
                      <a:pt x="343" y="235"/>
                    </a:cubicBezTo>
                    <a:cubicBezTo>
                      <a:pt x="339" y="235"/>
                      <a:pt x="335" y="239"/>
                      <a:pt x="335" y="243"/>
                    </a:cubicBezTo>
                    <a:cubicBezTo>
                      <a:pt x="335" y="348"/>
                      <a:pt x="335" y="348"/>
                      <a:pt x="335" y="348"/>
                    </a:cubicBezTo>
                    <a:cubicBezTo>
                      <a:pt x="335" y="350"/>
                      <a:pt x="336" y="352"/>
                      <a:pt x="337" y="353"/>
                    </a:cubicBezTo>
                    <a:cubicBezTo>
                      <a:pt x="339" y="355"/>
                      <a:pt x="341" y="356"/>
                      <a:pt x="343" y="356"/>
                    </a:cubicBezTo>
                    <a:cubicBezTo>
                      <a:pt x="375" y="356"/>
                      <a:pt x="375" y="356"/>
                      <a:pt x="375" y="356"/>
                    </a:cubicBezTo>
                    <a:cubicBezTo>
                      <a:pt x="379" y="356"/>
                      <a:pt x="383" y="352"/>
                      <a:pt x="383" y="348"/>
                    </a:cubicBezTo>
                    <a:cubicBezTo>
                      <a:pt x="383" y="343"/>
                      <a:pt x="379" y="340"/>
                      <a:pt x="375" y="340"/>
                    </a:cubicBezTo>
                    <a:close/>
                  </a:path>
                </a:pathLst>
              </a:custGeom>
              <a:solidFill>
                <a:srgbClr val="2D807E"/>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7" name="Freeform 163"/>
              <p:cNvSpPr>
                <a:spLocks noChangeArrowheads="1"/>
              </p:cNvSpPr>
              <p:nvPr/>
            </p:nvSpPr>
            <p:spPr bwMode="auto">
              <a:xfrm>
                <a:off x="3360" y="1953"/>
                <a:ext cx="107" cy="106"/>
              </a:xfrm>
              <a:custGeom>
                <a:avLst/>
                <a:gdLst>
                  <a:gd name="T0" fmla="*/ 84194542 w 144"/>
                  <a:gd name="T1" fmla="*/ 75952261 h 144"/>
                  <a:gd name="T2" fmla="*/ 84194542 w 144"/>
                  <a:gd name="T3" fmla="*/ 75952261 h 144"/>
                  <a:gd name="T4" fmla="*/ 84194542 w 144"/>
                  <a:gd name="T5" fmla="*/ 75952261 h 144"/>
                  <a:gd name="T6" fmla="*/ 84194542 w 144"/>
                  <a:gd name="T7" fmla="*/ 75952261 h 144"/>
                  <a:gd name="T8" fmla="*/ 84194542 w 144"/>
                  <a:gd name="T9" fmla="*/ 75952261 h 144"/>
                  <a:gd name="T10" fmla="*/ 84194542 w 144"/>
                  <a:gd name="T11" fmla="*/ 75952261 h 144"/>
                  <a:gd name="T12" fmla="*/ 84194542 w 144"/>
                  <a:gd name="T13" fmla="*/ 75952261 h 144"/>
                  <a:gd name="T14" fmla="*/ 84194542 w 144"/>
                  <a:gd name="T15" fmla="*/ 75952261 h 144"/>
                  <a:gd name="T16" fmla="*/ 84194542 w 144"/>
                  <a:gd name="T17" fmla="*/ 0 h 144"/>
                  <a:gd name="T18" fmla="*/ 0 w 144"/>
                  <a:gd name="T19" fmla="*/ 75952261 h 144"/>
                  <a:gd name="T20" fmla="*/ 84194542 w 144"/>
                  <a:gd name="T21" fmla="*/ 75952261 h 144"/>
                  <a:gd name="T22" fmla="*/ 84194542 w 144"/>
                  <a:gd name="T23" fmla="*/ 75952261 h 144"/>
                  <a:gd name="T24" fmla="*/ 0 w 144"/>
                  <a:gd name="T25" fmla="*/ 75952261 h 144"/>
                  <a:gd name="T26" fmla="*/ 84194542 w 144"/>
                  <a:gd name="T27" fmla="*/ 75952261 h 144"/>
                  <a:gd name="T28" fmla="*/ 84194542 w 144"/>
                  <a:gd name="T29" fmla="*/ 75952261 h 144"/>
                  <a:gd name="T30" fmla="*/ 84194542 w 144"/>
                  <a:gd name="T31" fmla="*/ 75952261 h 144"/>
                  <a:gd name="T32" fmla="*/ 84194542 w 144"/>
                  <a:gd name="T33" fmla="*/ 75952261 h 144"/>
                  <a:gd name="T34" fmla="*/ 84194542 w 144"/>
                  <a:gd name="T35" fmla="*/ 75952261 h 144"/>
                  <a:gd name="T36" fmla="*/ 84194542 w 144"/>
                  <a:gd name="T37" fmla="*/ 75952261 h 144"/>
                  <a:gd name="T38" fmla="*/ 84194542 w 144"/>
                  <a:gd name="T39" fmla="*/ 75952261 h 144"/>
                  <a:gd name="T40" fmla="*/ 84194542 w 144"/>
                  <a:gd name="T41" fmla="*/ 75952261 h 144"/>
                  <a:gd name="T42" fmla="*/ 84194542 w 144"/>
                  <a:gd name="T43" fmla="*/ 75952261 h 144"/>
                  <a:gd name="T44" fmla="*/ 84194542 w 144"/>
                  <a:gd name="T45" fmla="*/ 75952261 h 144"/>
                  <a:gd name="T46" fmla="*/ 84194542 w 144"/>
                  <a:gd name="T47" fmla="*/ 75952261 h 144"/>
                  <a:gd name="T48" fmla="*/ 84194542 w 144"/>
                  <a:gd name="T49" fmla="*/ 75952261 h 144"/>
                  <a:gd name="T50" fmla="*/ 84194542 w 144"/>
                  <a:gd name="T51" fmla="*/ 75952261 h 144"/>
                  <a:gd name="T52" fmla="*/ 0 w 144"/>
                  <a:gd name="T53" fmla="*/ 75952261 h 144"/>
                  <a:gd name="T54" fmla="*/ 84194542 w 144"/>
                  <a:gd name="T55" fmla="*/ 75952261 h 144"/>
                  <a:gd name="T56" fmla="*/ 84194542 w 144"/>
                  <a:gd name="T57" fmla="*/ 75952261 h 144"/>
                  <a:gd name="T58" fmla="*/ 84194542 w 144"/>
                  <a:gd name="T59" fmla="*/ 75952261 h 144"/>
                  <a:gd name="T60" fmla="*/ 84194542 w 144"/>
                  <a:gd name="T61" fmla="*/ 75952261 h 1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44" h="144">
                    <a:moveTo>
                      <a:pt x="8" y="16"/>
                    </a:moveTo>
                    <a:cubicBezTo>
                      <a:pt x="8" y="16"/>
                      <a:pt x="8" y="16"/>
                      <a:pt x="8" y="16"/>
                    </a:cubicBezTo>
                    <a:cubicBezTo>
                      <a:pt x="41" y="16"/>
                      <a:pt x="71" y="29"/>
                      <a:pt x="93" y="51"/>
                    </a:cubicBezTo>
                    <a:cubicBezTo>
                      <a:pt x="115" y="73"/>
                      <a:pt x="128" y="103"/>
                      <a:pt x="128" y="136"/>
                    </a:cubicBezTo>
                    <a:cubicBezTo>
                      <a:pt x="128" y="141"/>
                      <a:pt x="132" y="144"/>
                      <a:pt x="136" y="144"/>
                    </a:cubicBezTo>
                    <a:cubicBezTo>
                      <a:pt x="138" y="144"/>
                      <a:pt x="140" y="144"/>
                      <a:pt x="142" y="142"/>
                    </a:cubicBezTo>
                    <a:cubicBezTo>
                      <a:pt x="143" y="141"/>
                      <a:pt x="144" y="139"/>
                      <a:pt x="144" y="136"/>
                    </a:cubicBezTo>
                    <a:cubicBezTo>
                      <a:pt x="144" y="99"/>
                      <a:pt x="129" y="65"/>
                      <a:pt x="104" y="40"/>
                    </a:cubicBezTo>
                    <a:cubicBezTo>
                      <a:pt x="79" y="15"/>
                      <a:pt x="45" y="0"/>
                      <a:pt x="8" y="0"/>
                    </a:cubicBezTo>
                    <a:cubicBezTo>
                      <a:pt x="3" y="0"/>
                      <a:pt x="0" y="3"/>
                      <a:pt x="0" y="8"/>
                    </a:cubicBezTo>
                    <a:cubicBezTo>
                      <a:pt x="0" y="12"/>
                      <a:pt x="3" y="16"/>
                      <a:pt x="8" y="16"/>
                    </a:cubicBezTo>
                    <a:close/>
                    <a:moveTo>
                      <a:pt x="8" y="77"/>
                    </a:moveTo>
                    <a:cubicBezTo>
                      <a:pt x="3" y="77"/>
                      <a:pt x="0" y="80"/>
                      <a:pt x="0" y="85"/>
                    </a:cubicBezTo>
                    <a:cubicBezTo>
                      <a:pt x="0" y="89"/>
                      <a:pt x="3" y="93"/>
                      <a:pt x="8" y="93"/>
                    </a:cubicBezTo>
                    <a:cubicBezTo>
                      <a:pt x="20" y="93"/>
                      <a:pt x="30" y="98"/>
                      <a:pt x="38" y="106"/>
                    </a:cubicBezTo>
                    <a:cubicBezTo>
                      <a:pt x="46" y="114"/>
                      <a:pt x="51" y="124"/>
                      <a:pt x="51" y="136"/>
                    </a:cubicBezTo>
                    <a:cubicBezTo>
                      <a:pt x="51" y="141"/>
                      <a:pt x="55" y="144"/>
                      <a:pt x="59" y="144"/>
                    </a:cubicBezTo>
                    <a:cubicBezTo>
                      <a:pt x="61" y="144"/>
                      <a:pt x="63" y="144"/>
                      <a:pt x="65" y="142"/>
                    </a:cubicBezTo>
                    <a:cubicBezTo>
                      <a:pt x="66" y="141"/>
                      <a:pt x="67" y="139"/>
                      <a:pt x="67" y="136"/>
                    </a:cubicBezTo>
                    <a:cubicBezTo>
                      <a:pt x="67" y="120"/>
                      <a:pt x="60" y="105"/>
                      <a:pt x="50" y="94"/>
                    </a:cubicBezTo>
                    <a:cubicBezTo>
                      <a:pt x="39" y="84"/>
                      <a:pt x="24" y="77"/>
                      <a:pt x="8" y="77"/>
                    </a:cubicBezTo>
                    <a:close/>
                    <a:moveTo>
                      <a:pt x="98" y="144"/>
                    </a:moveTo>
                    <a:cubicBezTo>
                      <a:pt x="100" y="144"/>
                      <a:pt x="102" y="144"/>
                      <a:pt x="103" y="142"/>
                    </a:cubicBezTo>
                    <a:cubicBezTo>
                      <a:pt x="105" y="141"/>
                      <a:pt x="106" y="139"/>
                      <a:pt x="106" y="136"/>
                    </a:cubicBezTo>
                    <a:cubicBezTo>
                      <a:pt x="106" y="109"/>
                      <a:pt x="95" y="85"/>
                      <a:pt x="77" y="67"/>
                    </a:cubicBezTo>
                    <a:cubicBezTo>
                      <a:pt x="59" y="49"/>
                      <a:pt x="35" y="38"/>
                      <a:pt x="8" y="38"/>
                    </a:cubicBezTo>
                    <a:cubicBezTo>
                      <a:pt x="3" y="38"/>
                      <a:pt x="0" y="42"/>
                      <a:pt x="0" y="46"/>
                    </a:cubicBezTo>
                    <a:cubicBezTo>
                      <a:pt x="0" y="51"/>
                      <a:pt x="3" y="54"/>
                      <a:pt x="8" y="54"/>
                    </a:cubicBezTo>
                    <a:cubicBezTo>
                      <a:pt x="30" y="54"/>
                      <a:pt x="51" y="64"/>
                      <a:pt x="66" y="78"/>
                    </a:cubicBezTo>
                    <a:cubicBezTo>
                      <a:pt x="80" y="93"/>
                      <a:pt x="90" y="114"/>
                      <a:pt x="90" y="136"/>
                    </a:cubicBezTo>
                    <a:cubicBezTo>
                      <a:pt x="90" y="141"/>
                      <a:pt x="93" y="144"/>
                      <a:pt x="98" y="144"/>
                    </a:cubicBezTo>
                    <a:close/>
                  </a:path>
                </a:pathLst>
              </a:custGeom>
              <a:solidFill>
                <a:srgbClr val="2D807E"/>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sp>
          <p:nvSpPr>
            <p:cNvPr id="58" name="Text Box 164"/>
            <p:cNvSpPr txBox="1">
              <a:spLocks noChangeArrowheads="1"/>
            </p:cNvSpPr>
            <p:nvPr/>
          </p:nvSpPr>
          <p:spPr bwMode="auto">
            <a:xfrm>
              <a:off x="1227138" y="5783263"/>
              <a:ext cx="1550987" cy="428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lgn="r">
                <a:spcBef>
                  <a:spcPct val="0"/>
                </a:spcBef>
                <a:buClrTx/>
                <a:buFontTx/>
                <a:buNone/>
              </a:pPr>
              <a:r>
                <a:rPr lang="en-US" altLang="sv-SE" sz="1100">
                  <a:cs typeface="Arial" panose="020B0604020202020204" pitchFamily="34" charset="0"/>
                </a:rPr>
                <a:t>Maintenance monitoring </a:t>
              </a:r>
            </a:p>
          </p:txBody>
        </p:sp>
      </p:grpSp>
    </p:spTree>
    <p:extLst>
      <p:ext uri="{BB962C8B-B14F-4D97-AF65-F5344CB8AC3E}">
        <p14:creationId xmlns:p14="http://schemas.microsoft.com/office/powerpoint/2010/main" val="4179621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29168" y="1800000"/>
            <a:ext cx="9988551" cy="3852000"/>
          </a:xfrm>
        </p:spPr>
        <p:txBody>
          <a:bodyPr/>
          <a:lstStyle/>
          <a:p>
            <a:r>
              <a:rPr lang="en-US" dirty="0"/>
              <a:t>Prioritize and identify suitable operating bands in unlicensed spectrum below 1 GHz.</a:t>
            </a:r>
          </a:p>
          <a:p>
            <a:pPr lvl="1"/>
            <a:r>
              <a:rPr lang="en-US" dirty="0"/>
              <a:t>The US ISM band 902-928 MHz, and European SRD band 863-870 MHz may serve as good examples.</a:t>
            </a:r>
          </a:p>
          <a:p>
            <a:pPr lvl="1"/>
            <a:r>
              <a:rPr lang="en-US" dirty="0"/>
              <a:t>This does not preclude operation in further bands in later release.</a:t>
            </a:r>
          </a:p>
          <a:p>
            <a:r>
              <a:rPr lang="en-US" dirty="0"/>
              <a:t>Adapt standalone NB-IoT operations to relevant unlicensed spectrum regulatory requirements</a:t>
            </a:r>
          </a:p>
          <a:p>
            <a:pPr lvl="1"/>
            <a:r>
              <a:rPr lang="en-US" dirty="0"/>
              <a:t>Reuse existing NB-IoT designs as much as possible to benefit from existing eco system.</a:t>
            </a:r>
          </a:p>
          <a:p>
            <a:pPr lvl="1"/>
            <a:r>
              <a:rPr lang="en-US" dirty="0"/>
              <a:t>Solutions should be band-agnostic to the maximum extent possible.</a:t>
            </a:r>
          </a:p>
          <a:p>
            <a:endParaRPr lang="en-US" dirty="0"/>
          </a:p>
          <a:p>
            <a:endParaRPr lang="en-US" dirty="0"/>
          </a:p>
        </p:txBody>
      </p:sp>
      <p:sp>
        <p:nvSpPr>
          <p:cNvPr id="3" name="Title 2"/>
          <p:cNvSpPr>
            <a:spLocks noGrp="1"/>
          </p:cNvSpPr>
          <p:nvPr>
            <p:ph type="title"/>
          </p:nvPr>
        </p:nvSpPr>
        <p:spPr/>
        <p:txBody>
          <a:bodyPr/>
          <a:lstStyle/>
          <a:p>
            <a:r>
              <a:rPr lang="en-US"/>
              <a:t>Objectives for uNB-IoT WI</a:t>
            </a:r>
            <a:endParaRPr lang="en-US" dirty="0"/>
          </a:p>
        </p:txBody>
      </p:sp>
    </p:spTree>
    <p:extLst>
      <p:ext uri="{BB962C8B-B14F-4D97-AF65-F5344CB8AC3E}">
        <p14:creationId xmlns:p14="http://schemas.microsoft.com/office/powerpoint/2010/main" val="26917420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Text Box 2"/>
          <p:cNvSpPr txBox="1">
            <a:spLocks noChangeArrowheads="1"/>
          </p:cNvSpPr>
          <p:nvPr/>
        </p:nvSpPr>
        <p:spPr bwMode="auto">
          <a:xfrm>
            <a:off x="525395" y="240128"/>
            <a:ext cx="10714824" cy="108570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1991" tIns="0" rIns="71991" bIns="0" anchor="ct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 pos="9434513" algn="l"/>
                <a:tab pos="9883775" algn="l"/>
                <a:tab pos="10333038" algn="l"/>
              </a:tabLst>
              <a:defRPr sz="2000">
                <a:solidFill>
                  <a:srgbClr val="58585A"/>
                </a:solidFill>
                <a:latin typeface="Arial" panose="020B0604020202020204" pitchFamily="34" charset="0"/>
                <a:cs typeface="Droid Sans Fallback" charset="0"/>
              </a:defRPr>
            </a:lvl9pPr>
          </a:lstStyle>
          <a:p>
            <a:pPr>
              <a:lnSpc>
                <a:spcPct val="75000"/>
              </a:lnSpc>
              <a:spcBef>
                <a:spcPct val="0"/>
              </a:spcBef>
              <a:buClrTx/>
            </a:pPr>
            <a:r>
              <a:rPr lang="en-US" altLang="sv-SE" sz="4400" dirty="0">
                <a:solidFill>
                  <a:schemeClr val="tx1"/>
                </a:solidFill>
                <a:latin typeface="+mn-lt"/>
              </a:rPr>
              <a:t>3GPP </a:t>
            </a:r>
            <a:r>
              <a:rPr lang="en-US" altLang="sv-SE" sz="4400" dirty="0" err="1">
                <a:solidFill>
                  <a:schemeClr val="tx1"/>
                </a:solidFill>
                <a:latin typeface="+mn-lt"/>
              </a:rPr>
              <a:t>mMTC</a:t>
            </a:r>
            <a:r>
              <a:rPr lang="en-US" altLang="sv-SE" sz="4400" dirty="0">
                <a:solidFill>
                  <a:schemeClr val="tx1"/>
                </a:solidFill>
                <a:latin typeface="+mn-lt"/>
              </a:rPr>
              <a:t> technology suite</a:t>
            </a:r>
          </a:p>
          <a:p>
            <a:pPr>
              <a:lnSpc>
                <a:spcPct val="75000"/>
              </a:lnSpc>
              <a:spcBef>
                <a:spcPct val="0"/>
              </a:spcBef>
              <a:buClrTx/>
            </a:pPr>
            <a:r>
              <a:rPr lang="en-US" altLang="sv-SE" sz="2800" dirty="0">
                <a:solidFill>
                  <a:schemeClr val="tx1"/>
                </a:solidFill>
                <a:latin typeface="+mn-lt"/>
              </a:rPr>
              <a:t>Based on Release 13</a:t>
            </a:r>
            <a:endParaRPr lang="en-US" altLang="sv-SE" sz="4400" dirty="0">
              <a:solidFill>
                <a:schemeClr val="tx1"/>
              </a:solidFill>
              <a:latin typeface="+mn-lt"/>
            </a:endParaRPr>
          </a:p>
        </p:txBody>
      </p:sp>
      <p:grpSp>
        <p:nvGrpSpPr>
          <p:cNvPr id="2" name="Group 1"/>
          <p:cNvGrpSpPr/>
          <p:nvPr/>
        </p:nvGrpSpPr>
        <p:grpSpPr>
          <a:xfrm>
            <a:off x="620632" y="2050831"/>
            <a:ext cx="10122169" cy="4846303"/>
            <a:chOff x="620632" y="1657296"/>
            <a:chExt cx="10122169" cy="4846303"/>
          </a:xfrm>
        </p:grpSpPr>
        <p:grpSp>
          <p:nvGrpSpPr>
            <p:cNvPr id="10244" name="Group 3"/>
            <p:cNvGrpSpPr>
              <a:grpSpLocks/>
            </p:cNvGrpSpPr>
            <p:nvPr/>
          </p:nvGrpSpPr>
          <p:grpSpPr bwMode="auto">
            <a:xfrm>
              <a:off x="1536501" y="2623958"/>
              <a:ext cx="7953920" cy="3187285"/>
              <a:chOff x="968" y="1555"/>
              <a:chExt cx="5011" cy="2008"/>
            </a:xfrm>
          </p:grpSpPr>
          <p:sp>
            <p:nvSpPr>
              <p:cNvPr id="10322" name="Rectangle 4"/>
              <p:cNvSpPr>
                <a:spLocks noChangeArrowheads="1"/>
              </p:cNvSpPr>
              <p:nvPr/>
            </p:nvSpPr>
            <p:spPr bwMode="auto">
              <a:xfrm>
                <a:off x="968" y="1555"/>
                <a:ext cx="4828" cy="828"/>
              </a:xfrm>
              <a:prstGeom prst="rect">
                <a:avLst/>
              </a:prstGeom>
              <a:solidFill>
                <a:srgbClr val="00ABD4"/>
              </a:solidFill>
              <a:ln w="19080" cap="sq">
                <a:solidFill>
                  <a:srgbClr val="FFFFFF"/>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sp>
            <p:nvSpPr>
              <p:cNvPr id="10323" name="Rectangle 5"/>
              <p:cNvSpPr>
                <a:spLocks noChangeArrowheads="1"/>
              </p:cNvSpPr>
              <p:nvPr/>
            </p:nvSpPr>
            <p:spPr bwMode="auto">
              <a:xfrm>
                <a:off x="968" y="2387"/>
                <a:ext cx="5011" cy="428"/>
              </a:xfrm>
              <a:prstGeom prst="rect">
                <a:avLst/>
              </a:prstGeom>
              <a:solidFill>
                <a:srgbClr val="8F3E7B"/>
              </a:solidFill>
              <a:ln w="19080" cap="sq">
                <a:solidFill>
                  <a:srgbClr val="FFFFFF"/>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sp>
            <p:nvSpPr>
              <p:cNvPr id="10324" name="Rectangle 6"/>
              <p:cNvSpPr>
                <a:spLocks noChangeArrowheads="1"/>
              </p:cNvSpPr>
              <p:nvPr/>
            </p:nvSpPr>
            <p:spPr bwMode="auto">
              <a:xfrm>
                <a:off x="968" y="2817"/>
                <a:ext cx="5011" cy="711"/>
              </a:xfrm>
              <a:prstGeom prst="rect">
                <a:avLst/>
              </a:prstGeom>
              <a:solidFill>
                <a:srgbClr val="7F7F7F"/>
              </a:solidFill>
              <a:ln w="19080" cap="sq">
                <a:solidFill>
                  <a:srgbClr val="FFFFFF"/>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sp>
            <p:nvSpPr>
              <p:cNvPr id="10325" name="Rectangle 7"/>
              <p:cNvSpPr>
                <a:spLocks noChangeArrowheads="1"/>
              </p:cNvSpPr>
              <p:nvPr/>
            </p:nvSpPr>
            <p:spPr bwMode="auto">
              <a:xfrm>
                <a:off x="1073" y="3034"/>
                <a:ext cx="4906" cy="494"/>
              </a:xfrm>
              <a:prstGeom prst="rect">
                <a:avLst/>
              </a:prstGeom>
              <a:solidFill>
                <a:srgbClr val="002060"/>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sp>
            <p:nvSpPr>
              <p:cNvPr id="10326" name="Rectangle 8"/>
              <p:cNvSpPr>
                <a:spLocks noChangeArrowheads="1"/>
              </p:cNvSpPr>
              <p:nvPr/>
            </p:nvSpPr>
            <p:spPr bwMode="auto">
              <a:xfrm>
                <a:off x="1187" y="3243"/>
                <a:ext cx="4430" cy="320"/>
              </a:xfrm>
              <a:prstGeom prst="rect">
                <a:avLst/>
              </a:prstGeom>
              <a:solidFill>
                <a:srgbClr val="F08A00"/>
              </a:solidFill>
              <a:ln w="19080" cap="sq">
                <a:solidFill>
                  <a:srgbClr val="FFFFFF"/>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grpSp>
        <p:cxnSp>
          <p:nvCxnSpPr>
            <p:cNvPr id="10245" name="AutoShape 9"/>
            <p:cNvCxnSpPr>
              <a:cxnSpLocks noChangeShapeType="1"/>
            </p:cNvCxnSpPr>
            <p:nvPr/>
          </p:nvCxnSpPr>
          <p:spPr bwMode="auto">
            <a:xfrm>
              <a:off x="1428564" y="5952512"/>
              <a:ext cx="9314237" cy="3175"/>
            </a:xfrm>
            <a:prstGeom prst="straightConnector1">
              <a:avLst/>
            </a:prstGeom>
            <a:noFill/>
            <a:ln w="12600" cap="sq">
              <a:solidFill>
                <a:schemeClr val="tx1"/>
              </a:solidFill>
              <a:miter lim="800000"/>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0246" name="Line 10"/>
            <p:cNvSpPr>
              <a:spLocks noChangeShapeType="1"/>
            </p:cNvSpPr>
            <p:nvPr/>
          </p:nvSpPr>
          <p:spPr bwMode="auto">
            <a:xfrm flipV="1">
              <a:off x="1428564" y="2254118"/>
              <a:ext cx="1588" cy="3709505"/>
            </a:xfrm>
            <a:prstGeom prst="line">
              <a:avLst/>
            </a:prstGeom>
            <a:noFill/>
            <a:ln w="12600" cap="sq">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solidFill>
                  <a:schemeClr val="bg1"/>
                </a:solidFill>
              </a:endParaRPr>
            </a:p>
          </p:txBody>
        </p:sp>
        <p:sp>
          <p:nvSpPr>
            <p:cNvPr id="10248" name="Rectangle 12"/>
            <p:cNvSpPr>
              <a:spLocks noChangeArrowheads="1"/>
            </p:cNvSpPr>
            <p:nvPr/>
          </p:nvSpPr>
          <p:spPr bwMode="auto">
            <a:xfrm>
              <a:off x="1330152" y="1657296"/>
              <a:ext cx="1577770" cy="5206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88" tIns="46794" rIns="89988" bIns="46794">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400">
                  <a:solidFill>
                    <a:schemeClr val="tx1"/>
                  </a:solidFill>
                  <a:cs typeface="Arial" panose="020B0604020202020204" pitchFamily="34" charset="0"/>
                </a:rPr>
                <a:t>MODULE COST/ PERFORMANCE</a:t>
              </a:r>
            </a:p>
          </p:txBody>
        </p:sp>
        <p:grpSp>
          <p:nvGrpSpPr>
            <p:cNvPr id="10249" name="Group 13"/>
            <p:cNvGrpSpPr>
              <a:grpSpLocks/>
            </p:cNvGrpSpPr>
            <p:nvPr/>
          </p:nvGrpSpPr>
          <p:grpSpPr bwMode="auto">
            <a:xfrm>
              <a:off x="1333327" y="2493801"/>
              <a:ext cx="98412" cy="2892048"/>
              <a:chOff x="840" y="1473"/>
              <a:chExt cx="62" cy="1822"/>
            </a:xfrm>
          </p:grpSpPr>
          <p:sp>
            <p:nvSpPr>
              <p:cNvPr id="10315" name="Line 14"/>
              <p:cNvSpPr>
                <a:spLocks noChangeShapeType="1"/>
              </p:cNvSpPr>
              <p:nvPr/>
            </p:nvSpPr>
            <p:spPr bwMode="auto">
              <a:xfrm flipH="1">
                <a:off x="839" y="1473"/>
                <a:ext cx="64" cy="0"/>
              </a:xfrm>
              <a:prstGeom prst="line">
                <a:avLst/>
              </a:prstGeom>
              <a:noFill/>
              <a:ln w="12600" cap="sq">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solidFill>
                    <a:schemeClr val="bg1"/>
                  </a:solidFill>
                </a:endParaRPr>
              </a:p>
            </p:txBody>
          </p:sp>
          <p:sp>
            <p:nvSpPr>
              <p:cNvPr id="10316" name="Line 15"/>
              <p:cNvSpPr>
                <a:spLocks noChangeShapeType="1"/>
              </p:cNvSpPr>
              <p:nvPr/>
            </p:nvSpPr>
            <p:spPr bwMode="auto">
              <a:xfrm flipH="1">
                <a:off x="839" y="1777"/>
                <a:ext cx="64" cy="0"/>
              </a:xfrm>
              <a:prstGeom prst="line">
                <a:avLst/>
              </a:prstGeom>
              <a:noFill/>
              <a:ln w="12600" cap="sq">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solidFill>
                    <a:schemeClr val="bg1"/>
                  </a:solidFill>
                </a:endParaRPr>
              </a:p>
            </p:txBody>
          </p:sp>
          <p:sp>
            <p:nvSpPr>
              <p:cNvPr id="10317" name="Line 16"/>
              <p:cNvSpPr>
                <a:spLocks noChangeShapeType="1"/>
              </p:cNvSpPr>
              <p:nvPr/>
            </p:nvSpPr>
            <p:spPr bwMode="auto">
              <a:xfrm flipH="1">
                <a:off x="839" y="2081"/>
                <a:ext cx="64" cy="0"/>
              </a:xfrm>
              <a:prstGeom prst="line">
                <a:avLst/>
              </a:prstGeom>
              <a:noFill/>
              <a:ln w="12600" cap="sq">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solidFill>
                    <a:schemeClr val="bg1"/>
                  </a:solidFill>
                </a:endParaRPr>
              </a:p>
            </p:txBody>
          </p:sp>
          <p:sp>
            <p:nvSpPr>
              <p:cNvPr id="10318" name="Line 17"/>
              <p:cNvSpPr>
                <a:spLocks noChangeShapeType="1"/>
              </p:cNvSpPr>
              <p:nvPr/>
            </p:nvSpPr>
            <p:spPr bwMode="auto">
              <a:xfrm flipH="1">
                <a:off x="839" y="2384"/>
                <a:ext cx="64" cy="0"/>
              </a:xfrm>
              <a:prstGeom prst="line">
                <a:avLst/>
              </a:prstGeom>
              <a:noFill/>
              <a:ln w="12600" cap="sq">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solidFill>
                    <a:schemeClr val="bg1"/>
                  </a:solidFill>
                </a:endParaRPr>
              </a:p>
            </p:txBody>
          </p:sp>
          <p:sp>
            <p:nvSpPr>
              <p:cNvPr id="10319" name="Line 18"/>
              <p:cNvSpPr>
                <a:spLocks noChangeShapeType="1"/>
              </p:cNvSpPr>
              <p:nvPr/>
            </p:nvSpPr>
            <p:spPr bwMode="auto">
              <a:xfrm flipH="1">
                <a:off x="839" y="2688"/>
                <a:ext cx="64" cy="0"/>
              </a:xfrm>
              <a:prstGeom prst="line">
                <a:avLst/>
              </a:prstGeom>
              <a:noFill/>
              <a:ln w="12600" cap="sq">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solidFill>
                    <a:schemeClr val="bg1"/>
                  </a:solidFill>
                </a:endParaRPr>
              </a:p>
            </p:txBody>
          </p:sp>
          <p:sp>
            <p:nvSpPr>
              <p:cNvPr id="10320" name="Line 19"/>
              <p:cNvSpPr>
                <a:spLocks noChangeShapeType="1"/>
              </p:cNvSpPr>
              <p:nvPr/>
            </p:nvSpPr>
            <p:spPr bwMode="auto">
              <a:xfrm flipH="1">
                <a:off x="839" y="2992"/>
                <a:ext cx="64" cy="0"/>
              </a:xfrm>
              <a:prstGeom prst="line">
                <a:avLst/>
              </a:prstGeom>
              <a:noFill/>
              <a:ln w="12600" cap="sq">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solidFill>
                    <a:schemeClr val="bg1"/>
                  </a:solidFill>
                </a:endParaRPr>
              </a:p>
            </p:txBody>
          </p:sp>
          <p:sp>
            <p:nvSpPr>
              <p:cNvPr id="10321" name="Line 20"/>
              <p:cNvSpPr>
                <a:spLocks noChangeShapeType="1"/>
              </p:cNvSpPr>
              <p:nvPr/>
            </p:nvSpPr>
            <p:spPr bwMode="auto">
              <a:xfrm flipH="1">
                <a:off x="839" y="3296"/>
                <a:ext cx="64" cy="0"/>
              </a:xfrm>
              <a:prstGeom prst="line">
                <a:avLst/>
              </a:prstGeom>
              <a:noFill/>
              <a:ln w="12600" cap="sq">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solidFill>
                    <a:schemeClr val="bg1"/>
                  </a:solidFill>
                </a:endParaRPr>
              </a:p>
            </p:txBody>
          </p:sp>
        </p:grpSp>
        <p:sp>
          <p:nvSpPr>
            <p:cNvPr id="10250" name="Rectangle 21"/>
            <p:cNvSpPr>
              <a:spLocks noChangeArrowheads="1"/>
            </p:cNvSpPr>
            <p:nvPr/>
          </p:nvSpPr>
          <p:spPr bwMode="auto">
            <a:xfrm>
              <a:off x="9125350" y="6039813"/>
              <a:ext cx="1096930" cy="4637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88" tIns="46794" rIns="89988" bIns="46794">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200">
                  <a:solidFill>
                    <a:schemeClr val="tx1"/>
                  </a:solidFill>
                  <a:cs typeface="Arial" panose="020B0604020202020204" pitchFamily="34" charset="0"/>
                </a:rPr>
                <a:t>COVERAGE/</a:t>
              </a:r>
              <a:br>
                <a:rPr lang="en-US" altLang="sv-SE" sz="1200">
                  <a:solidFill>
                    <a:schemeClr val="tx1"/>
                  </a:solidFill>
                  <a:cs typeface="Arial" panose="020B0604020202020204" pitchFamily="34" charset="0"/>
                </a:rPr>
              </a:br>
              <a:r>
                <a:rPr lang="en-US" altLang="sv-SE" sz="1200">
                  <a:solidFill>
                    <a:schemeClr val="tx1"/>
                  </a:solidFill>
                  <a:cs typeface="Arial" panose="020B0604020202020204" pitchFamily="34" charset="0"/>
                </a:rPr>
                <a:t>BATTERY</a:t>
              </a:r>
            </a:p>
          </p:txBody>
        </p:sp>
        <p:sp>
          <p:nvSpPr>
            <p:cNvPr id="10251" name="Text Box 22"/>
            <p:cNvSpPr txBox="1">
              <a:spLocks noChangeArrowheads="1"/>
            </p:cNvSpPr>
            <p:nvPr/>
          </p:nvSpPr>
          <p:spPr bwMode="auto">
            <a:xfrm>
              <a:off x="1625388" y="2701735"/>
              <a:ext cx="1728431" cy="4637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88" tIns="46794" rIns="89988" bIns="46794">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sv-SE" altLang="sv-SE" sz="1200" dirty="0">
                  <a:solidFill>
                    <a:schemeClr val="bg1"/>
                  </a:solidFill>
                  <a:cs typeface="Arial" panose="020B0604020202020204" pitchFamily="34" charset="0"/>
                </a:rPr>
                <a:t>LTE CAT-1 </a:t>
              </a:r>
            </a:p>
            <a:p>
              <a:pPr>
                <a:spcBef>
                  <a:spcPct val="0"/>
                </a:spcBef>
                <a:buClrTx/>
                <a:buFontTx/>
                <a:buNone/>
              </a:pPr>
              <a:r>
                <a:rPr lang="sv-SE" altLang="sv-SE" sz="1200" dirty="0">
                  <a:solidFill>
                    <a:schemeClr val="bg1"/>
                  </a:solidFill>
                  <a:cs typeface="Arial" panose="020B0604020202020204" pitchFamily="34" charset="0"/>
                </a:rPr>
                <a:t>(with EC, PSM, eDRX)</a:t>
              </a:r>
            </a:p>
          </p:txBody>
        </p:sp>
        <p:sp>
          <p:nvSpPr>
            <p:cNvPr id="10252" name="Text Box 23"/>
            <p:cNvSpPr txBox="1">
              <a:spLocks noChangeArrowheads="1"/>
            </p:cNvSpPr>
            <p:nvPr/>
          </p:nvSpPr>
          <p:spPr bwMode="auto">
            <a:xfrm>
              <a:off x="1652372" y="4022363"/>
              <a:ext cx="2398400" cy="6484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88" tIns="46794" rIns="89988" bIns="46794">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sv-SE" altLang="sv-SE" sz="1200">
                  <a:solidFill>
                    <a:schemeClr val="bg1"/>
                  </a:solidFill>
                  <a:cs typeface="Arial" panose="020B0604020202020204" pitchFamily="34" charset="0"/>
                </a:rPr>
                <a:t>LTE CAT-M1</a:t>
              </a:r>
            </a:p>
            <a:p>
              <a:pPr>
                <a:spcBef>
                  <a:spcPct val="0"/>
                </a:spcBef>
                <a:buClrTx/>
                <a:buFontTx/>
                <a:buNone/>
              </a:pPr>
              <a:r>
                <a:rPr lang="sv-SE" altLang="sv-SE" sz="1200">
                  <a:solidFill>
                    <a:schemeClr val="bg1"/>
                  </a:solidFill>
                  <a:cs typeface="Arial" panose="020B0604020202020204" pitchFamily="34" charset="0"/>
                </a:rPr>
                <a:t>(with EC, PSM, eDRX)</a:t>
              </a:r>
            </a:p>
            <a:p>
              <a:pPr>
                <a:spcBef>
                  <a:spcPct val="0"/>
                </a:spcBef>
                <a:buClrTx/>
                <a:buFontTx/>
                <a:buNone/>
              </a:pPr>
              <a:endParaRPr lang="sv-SE" altLang="sv-SE" sz="1200">
                <a:solidFill>
                  <a:schemeClr val="bg1"/>
                </a:solidFill>
                <a:cs typeface="Arial" panose="020B0604020202020204" pitchFamily="34" charset="0"/>
              </a:endParaRPr>
            </a:p>
          </p:txBody>
        </p:sp>
        <p:sp>
          <p:nvSpPr>
            <p:cNvPr id="10253" name="Text Box 24"/>
            <p:cNvSpPr txBox="1">
              <a:spLocks noChangeArrowheads="1"/>
            </p:cNvSpPr>
            <p:nvPr/>
          </p:nvSpPr>
          <p:spPr bwMode="auto">
            <a:xfrm>
              <a:off x="1641262" y="4679502"/>
              <a:ext cx="2409511" cy="2791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88" tIns="46794" rIns="89988" bIns="46794">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sv-SE" altLang="sv-SE" sz="1200">
                  <a:solidFill>
                    <a:schemeClr val="bg1"/>
                  </a:solidFill>
                  <a:cs typeface="Arial" panose="020B0604020202020204" pitchFamily="34" charset="0"/>
                </a:rPr>
                <a:t>EC-GSM-IoT PSM + eDRX</a:t>
              </a:r>
            </a:p>
          </p:txBody>
        </p:sp>
        <p:sp>
          <p:nvSpPr>
            <p:cNvPr id="10254" name="Text Box 25"/>
            <p:cNvSpPr txBox="1">
              <a:spLocks noChangeArrowheads="1"/>
            </p:cNvSpPr>
            <p:nvPr/>
          </p:nvSpPr>
          <p:spPr bwMode="auto">
            <a:xfrm>
              <a:off x="1751812" y="5055691"/>
              <a:ext cx="2450973" cy="2483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9988" tIns="46794" rIns="89988" bIns="46794">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lnSpc>
                  <a:spcPts val="1175"/>
                </a:lnSpc>
                <a:spcBef>
                  <a:spcPct val="0"/>
                </a:spcBef>
                <a:buClrTx/>
              </a:pPr>
              <a:r>
                <a:rPr lang="sv-SE" altLang="sv-SE" sz="1100" dirty="0">
                  <a:solidFill>
                    <a:schemeClr val="bg1"/>
                  </a:solidFill>
                  <a:cs typeface="Arial" panose="020B0604020202020204" pitchFamily="34" charset="0"/>
                </a:rPr>
                <a:t>NB-IOT CAT-N1 + PSM + eDRX</a:t>
              </a:r>
            </a:p>
          </p:txBody>
        </p:sp>
        <p:grpSp>
          <p:nvGrpSpPr>
            <p:cNvPr id="10255" name="Group 26"/>
            <p:cNvGrpSpPr>
              <a:grpSpLocks/>
            </p:cNvGrpSpPr>
            <p:nvPr/>
          </p:nvGrpSpPr>
          <p:grpSpPr bwMode="auto">
            <a:xfrm>
              <a:off x="7131710" y="4212839"/>
              <a:ext cx="2358718" cy="593648"/>
              <a:chOff x="4493" y="2556"/>
              <a:chExt cx="1486" cy="374"/>
            </a:xfrm>
          </p:grpSpPr>
          <p:sp>
            <p:nvSpPr>
              <p:cNvPr id="10311" name="AutoShape 27"/>
              <p:cNvSpPr>
                <a:spLocks noChangeArrowheads="1"/>
              </p:cNvSpPr>
              <p:nvPr/>
            </p:nvSpPr>
            <p:spPr bwMode="auto">
              <a:xfrm>
                <a:off x="4493" y="2556"/>
                <a:ext cx="1486" cy="374"/>
              </a:xfrm>
              <a:prstGeom prst="roundRect">
                <a:avLst>
                  <a:gd name="adj" fmla="val 16667"/>
                </a:avLst>
              </a:prstGeom>
              <a:solidFill>
                <a:srgbClr val="FFFFFF"/>
              </a:solidFill>
              <a:ln w="63360" cap="sq">
                <a:solidFill>
                  <a:srgbClr val="FFFFFF">
                    <a:alpha val="50195"/>
                  </a:srgbClr>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sp>
            <p:nvSpPr>
              <p:cNvPr id="10312" name="Text Box 28"/>
              <p:cNvSpPr txBox="1">
                <a:spLocks noChangeArrowheads="1"/>
              </p:cNvSpPr>
              <p:nvPr/>
            </p:nvSpPr>
            <p:spPr bwMode="auto">
              <a:xfrm>
                <a:off x="4863" y="2587"/>
                <a:ext cx="968" cy="2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88" tIns="46794" rIns="89988" bIns="46794">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200">
                    <a:solidFill>
                      <a:schemeClr val="tx1"/>
                    </a:solidFill>
                    <a:cs typeface="Arial" panose="020B0604020202020204" pitchFamily="34" charset="0"/>
                  </a:rPr>
                  <a:t>VEHICLE/ASSET TRACKING</a:t>
                </a:r>
              </a:p>
            </p:txBody>
          </p:sp>
          <p:sp>
            <p:nvSpPr>
              <p:cNvPr id="10313" name="Line 29"/>
              <p:cNvSpPr>
                <a:spLocks noChangeShapeType="1"/>
              </p:cNvSpPr>
              <p:nvPr/>
            </p:nvSpPr>
            <p:spPr bwMode="auto">
              <a:xfrm>
                <a:off x="4852" y="2610"/>
                <a:ext cx="0" cy="257"/>
              </a:xfrm>
              <a:prstGeom prst="line">
                <a:avLst/>
              </a:prstGeom>
              <a:noFill/>
              <a:ln w="12600" cap="sq">
                <a:solidFill>
                  <a:srgbClr val="58585A"/>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0314" name="Freeform 30"/>
              <p:cNvSpPr>
                <a:spLocks noChangeArrowheads="1"/>
              </p:cNvSpPr>
              <p:nvPr/>
            </p:nvSpPr>
            <p:spPr bwMode="auto">
              <a:xfrm>
                <a:off x="4569" y="2625"/>
                <a:ext cx="210" cy="193"/>
              </a:xfrm>
              <a:custGeom>
                <a:avLst/>
                <a:gdLst>
                  <a:gd name="T0" fmla="*/ 11228841 w 339"/>
                  <a:gd name="T1" fmla="*/ 22092746 h 293"/>
                  <a:gd name="T2" fmla="*/ 11228841 w 339"/>
                  <a:gd name="T3" fmla="*/ 0 h 293"/>
                  <a:gd name="T4" fmla="*/ 11228841 w 339"/>
                  <a:gd name="T5" fmla="*/ 22092746 h 293"/>
                  <a:gd name="T6" fmla="*/ 11228841 w 339"/>
                  <a:gd name="T7" fmla="*/ 22092746 h 293"/>
                  <a:gd name="T8" fmla="*/ 11228841 w 339"/>
                  <a:gd name="T9" fmla="*/ 22092746 h 293"/>
                  <a:gd name="T10" fmla="*/ 11228841 w 339"/>
                  <a:gd name="T11" fmla="*/ 22092746 h 293"/>
                  <a:gd name="T12" fmla="*/ 11228841 w 339"/>
                  <a:gd name="T13" fmla="*/ 22092746 h 293"/>
                  <a:gd name="T14" fmla="*/ 11228841 w 339"/>
                  <a:gd name="T15" fmla="*/ 22092746 h 293"/>
                  <a:gd name="T16" fmla="*/ 11228841 w 339"/>
                  <a:gd name="T17" fmla="*/ 22092746 h 293"/>
                  <a:gd name="T18" fmla="*/ 11228841 w 339"/>
                  <a:gd name="T19" fmla="*/ 22092746 h 293"/>
                  <a:gd name="T20" fmla="*/ 11228841 w 339"/>
                  <a:gd name="T21" fmla="*/ 22092746 h 293"/>
                  <a:gd name="T22" fmla="*/ 11228841 w 339"/>
                  <a:gd name="T23" fmla="*/ 22092746 h 293"/>
                  <a:gd name="T24" fmla="*/ 11228841 w 339"/>
                  <a:gd name="T25" fmla="*/ 22092746 h 293"/>
                  <a:gd name="T26" fmla="*/ 11228841 w 339"/>
                  <a:gd name="T27" fmla="*/ 22092746 h 293"/>
                  <a:gd name="T28" fmla="*/ 11228841 w 339"/>
                  <a:gd name="T29" fmla="*/ 22092746 h 293"/>
                  <a:gd name="T30" fmla="*/ 11228841 w 339"/>
                  <a:gd name="T31" fmla="*/ 22092746 h 293"/>
                  <a:gd name="T32" fmla="*/ 11228841 w 339"/>
                  <a:gd name="T33" fmla="*/ 22092746 h 293"/>
                  <a:gd name="T34" fmla="*/ 11228841 w 339"/>
                  <a:gd name="T35" fmla="*/ 22092746 h 293"/>
                  <a:gd name="T36" fmla="*/ 11228841 w 339"/>
                  <a:gd name="T37" fmla="*/ 22092746 h 293"/>
                  <a:gd name="T38" fmla="*/ 11228841 w 339"/>
                  <a:gd name="T39" fmla="*/ 22092746 h 293"/>
                  <a:gd name="T40" fmla="*/ 11228841 w 339"/>
                  <a:gd name="T41" fmla="*/ 22092746 h 293"/>
                  <a:gd name="T42" fmla="*/ 11228841 w 339"/>
                  <a:gd name="T43" fmla="*/ 22092746 h 293"/>
                  <a:gd name="T44" fmla="*/ 11228841 w 339"/>
                  <a:gd name="T45" fmla="*/ 22092746 h 293"/>
                  <a:gd name="T46" fmla="*/ 11228841 w 339"/>
                  <a:gd name="T47" fmla="*/ 22092746 h 293"/>
                  <a:gd name="T48" fmla="*/ 11228841 w 339"/>
                  <a:gd name="T49" fmla="*/ 22092746 h 293"/>
                  <a:gd name="T50" fmla="*/ 11228841 w 339"/>
                  <a:gd name="T51" fmla="*/ 22092746 h 293"/>
                  <a:gd name="T52" fmla="*/ 11228841 w 339"/>
                  <a:gd name="T53" fmla="*/ 22092746 h 293"/>
                  <a:gd name="T54" fmla="*/ 11228841 w 339"/>
                  <a:gd name="T55" fmla="*/ 22092746 h 293"/>
                  <a:gd name="T56" fmla="*/ 11228841 w 339"/>
                  <a:gd name="T57" fmla="*/ 22092746 h 293"/>
                  <a:gd name="T58" fmla="*/ 11228841 w 339"/>
                  <a:gd name="T59" fmla="*/ 22092746 h 293"/>
                  <a:gd name="T60" fmla="*/ 11228841 w 339"/>
                  <a:gd name="T61" fmla="*/ 22092746 h 293"/>
                  <a:gd name="T62" fmla="*/ 11228841 w 339"/>
                  <a:gd name="T63" fmla="*/ 22092746 h 293"/>
                  <a:gd name="T64" fmla="*/ 11228841 w 339"/>
                  <a:gd name="T65" fmla="*/ 22092746 h 293"/>
                  <a:gd name="T66" fmla="*/ 11228841 w 339"/>
                  <a:gd name="T67" fmla="*/ 22092746 h 293"/>
                  <a:gd name="T68" fmla="*/ 11228841 w 339"/>
                  <a:gd name="T69" fmla="*/ 22092746 h 293"/>
                  <a:gd name="T70" fmla="*/ 11228841 w 339"/>
                  <a:gd name="T71" fmla="*/ 22092746 h 293"/>
                  <a:gd name="T72" fmla="*/ 11228841 w 339"/>
                  <a:gd name="T73" fmla="*/ 22092746 h 29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39"/>
                  <a:gd name="T112" fmla="*/ 0 h 293"/>
                  <a:gd name="T113" fmla="*/ 339 w 339"/>
                  <a:gd name="T114" fmla="*/ 293 h 29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39" h="293">
                    <a:moveTo>
                      <a:pt x="335" y="69"/>
                    </a:moveTo>
                    <a:cubicBezTo>
                      <a:pt x="290" y="23"/>
                      <a:pt x="229" y="0"/>
                      <a:pt x="169" y="0"/>
                    </a:cubicBezTo>
                    <a:cubicBezTo>
                      <a:pt x="109" y="0"/>
                      <a:pt x="49" y="23"/>
                      <a:pt x="3" y="69"/>
                    </a:cubicBezTo>
                    <a:cubicBezTo>
                      <a:pt x="0" y="72"/>
                      <a:pt x="0" y="77"/>
                      <a:pt x="3" y="80"/>
                    </a:cubicBezTo>
                    <a:cubicBezTo>
                      <a:pt x="4" y="82"/>
                      <a:pt x="6" y="82"/>
                      <a:pt x="8" y="82"/>
                    </a:cubicBezTo>
                    <a:cubicBezTo>
                      <a:pt x="10" y="82"/>
                      <a:pt x="13" y="82"/>
                      <a:pt x="14" y="80"/>
                    </a:cubicBezTo>
                    <a:cubicBezTo>
                      <a:pt x="57" y="37"/>
                      <a:pt x="113" y="16"/>
                      <a:pt x="169" y="16"/>
                    </a:cubicBezTo>
                    <a:cubicBezTo>
                      <a:pt x="225" y="16"/>
                      <a:pt x="281" y="37"/>
                      <a:pt x="324" y="80"/>
                    </a:cubicBezTo>
                    <a:cubicBezTo>
                      <a:pt x="327" y="83"/>
                      <a:pt x="332" y="83"/>
                      <a:pt x="335" y="80"/>
                    </a:cubicBezTo>
                    <a:cubicBezTo>
                      <a:pt x="339" y="77"/>
                      <a:pt x="339" y="72"/>
                      <a:pt x="335" y="69"/>
                    </a:cubicBezTo>
                    <a:close/>
                    <a:moveTo>
                      <a:pt x="169" y="68"/>
                    </a:moveTo>
                    <a:cubicBezTo>
                      <a:pt x="126" y="68"/>
                      <a:pt x="84" y="84"/>
                      <a:pt x="51" y="117"/>
                    </a:cubicBezTo>
                    <a:cubicBezTo>
                      <a:pt x="48" y="120"/>
                      <a:pt x="48" y="125"/>
                      <a:pt x="51" y="128"/>
                    </a:cubicBezTo>
                    <a:cubicBezTo>
                      <a:pt x="52" y="130"/>
                      <a:pt x="55" y="130"/>
                      <a:pt x="57" y="130"/>
                    </a:cubicBezTo>
                    <a:cubicBezTo>
                      <a:pt x="59" y="130"/>
                      <a:pt x="61" y="130"/>
                      <a:pt x="62" y="128"/>
                    </a:cubicBezTo>
                    <a:cubicBezTo>
                      <a:pt x="62" y="128"/>
                      <a:pt x="62" y="128"/>
                      <a:pt x="62" y="128"/>
                    </a:cubicBezTo>
                    <a:cubicBezTo>
                      <a:pt x="92" y="99"/>
                      <a:pt x="130" y="84"/>
                      <a:pt x="169" y="84"/>
                    </a:cubicBezTo>
                    <a:cubicBezTo>
                      <a:pt x="208" y="84"/>
                      <a:pt x="246" y="99"/>
                      <a:pt x="276" y="128"/>
                    </a:cubicBezTo>
                    <a:cubicBezTo>
                      <a:pt x="279" y="131"/>
                      <a:pt x="284" y="131"/>
                      <a:pt x="287" y="128"/>
                    </a:cubicBezTo>
                    <a:cubicBezTo>
                      <a:pt x="290" y="125"/>
                      <a:pt x="290" y="120"/>
                      <a:pt x="287" y="117"/>
                    </a:cubicBezTo>
                    <a:cubicBezTo>
                      <a:pt x="255" y="84"/>
                      <a:pt x="212" y="68"/>
                      <a:pt x="169" y="68"/>
                    </a:cubicBezTo>
                    <a:close/>
                    <a:moveTo>
                      <a:pt x="169" y="136"/>
                    </a:moveTo>
                    <a:cubicBezTo>
                      <a:pt x="144" y="136"/>
                      <a:pt x="118" y="146"/>
                      <a:pt x="99" y="165"/>
                    </a:cubicBezTo>
                    <a:cubicBezTo>
                      <a:pt x="96" y="168"/>
                      <a:pt x="96" y="173"/>
                      <a:pt x="99" y="176"/>
                    </a:cubicBezTo>
                    <a:cubicBezTo>
                      <a:pt x="102" y="179"/>
                      <a:pt x="107" y="179"/>
                      <a:pt x="110" y="176"/>
                    </a:cubicBezTo>
                    <a:cubicBezTo>
                      <a:pt x="110" y="176"/>
                      <a:pt x="110" y="176"/>
                      <a:pt x="110" y="176"/>
                    </a:cubicBezTo>
                    <a:cubicBezTo>
                      <a:pt x="127" y="160"/>
                      <a:pt x="148" y="152"/>
                      <a:pt x="169" y="152"/>
                    </a:cubicBezTo>
                    <a:cubicBezTo>
                      <a:pt x="190" y="152"/>
                      <a:pt x="212" y="160"/>
                      <a:pt x="228" y="176"/>
                    </a:cubicBezTo>
                    <a:cubicBezTo>
                      <a:pt x="229" y="178"/>
                      <a:pt x="231" y="179"/>
                      <a:pt x="234" y="179"/>
                    </a:cubicBezTo>
                    <a:cubicBezTo>
                      <a:pt x="236" y="179"/>
                      <a:pt x="238" y="178"/>
                      <a:pt x="239" y="176"/>
                    </a:cubicBezTo>
                    <a:cubicBezTo>
                      <a:pt x="242" y="173"/>
                      <a:pt x="242" y="168"/>
                      <a:pt x="239" y="165"/>
                    </a:cubicBezTo>
                    <a:cubicBezTo>
                      <a:pt x="220" y="146"/>
                      <a:pt x="194" y="136"/>
                      <a:pt x="169" y="136"/>
                    </a:cubicBezTo>
                    <a:close/>
                    <a:moveTo>
                      <a:pt x="139" y="217"/>
                    </a:moveTo>
                    <a:cubicBezTo>
                      <a:pt x="123" y="234"/>
                      <a:pt x="123" y="260"/>
                      <a:pt x="139" y="277"/>
                    </a:cubicBezTo>
                    <a:cubicBezTo>
                      <a:pt x="156" y="293"/>
                      <a:pt x="183" y="293"/>
                      <a:pt x="199" y="277"/>
                    </a:cubicBezTo>
                    <a:cubicBezTo>
                      <a:pt x="216" y="260"/>
                      <a:pt x="216" y="234"/>
                      <a:pt x="199" y="217"/>
                    </a:cubicBezTo>
                    <a:cubicBezTo>
                      <a:pt x="183" y="200"/>
                      <a:pt x="156" y="200"/>
                      <a:pt x="139" y="217"/>
                    </a:cubicBezTo>
                    <a:close/>
                  </a:path>
                </a:pathLst>
              </a:custGeom>
              <a:solidFill>
                <a:srgbClr val="575A5B"/>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sp>
          <p:nvSpPr>
            <p:cNvPr id="10256" name="Text Box 31"/>
            <p:cNvSpPr txBox="1">
              <a:spLocks noChangeArrowheads="1"/>
            </p:cNvSpPr>
            <p:nvPr/>
          </p:nvSpPr>
          <p:spPr bwMode="auto">
            <a:xfrm>
              <a:off x="1900749" y="5349340"/>
              <a:ext cx="1165073" cy="4637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88" tIns="46794" rIns="89988" bIns="46794">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ts val="750"/>
                </a:spcBef>
                <a:buClrTx/>
              </a:pPr>
              <a:r>
                <a:rPr lang="sv-SE" altLang="sv-SE" sz="1200" dirty="0" err="1">
                  <a:solidFill>
                    <a:schemeClr val="bg1"/>
                  </a:solidFill>
                  <a:cs typeface="Arial" panose="020B0604020202020204" pitchFamily="34" charset="0"/>
                </a:rPr>
                <a:t>Unlicensed</a:t>
              </a:r>
              <a:r>
                <a:rPr lang="sv-SE" altLang="sv-SE" sz="1200" dirty="0">
                  <a:solidFill>
                    <a:schemeClr val="bg1"/>
                  </a:solidFill>
                  <a:cs typeface="Arial" panose="020B0604020202020204" pitchFamily="34" charset="0"/>
                </a:rPr>
                <a:t> LPWAN</a:t>
              </a:r>
            </a:p>
          </p:txBody>
        </p:sp>
        <p:sp>
          <p:nvSpPr>
            <p:cNvPr id="10257" name="Rectangle 32"/>
            <p:cNvSpPr>
              <a:spLocks noChangeArrowheads="1"/>
            </p:cNvSpPr>
            <p:nvPr/>
          </p:nvSpPr>
          <p:spPr bwMode="auto">
            <a:xfrm>
              <a:off x="620633" y="5263626"/>
              <a:ext cx="726684" cy="2791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88" tIns="46794" rIns="89988" bIns="46794">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200">
                  <a:solidFill>
                    <a:schemeClr val="tx1"/>
                  </a:solidFill>
                  <a:cs typeface="Arial" panose="020B0604020202020204" pitchFamily="34" charset="0"/>
                </a:rPr>
                <a:t>100 bps</a:t>
              </a:r>
            </a:p>
          </p:txBody>
        </p:sp>
        <p:sp>
          <p:nvSpPr>
            <p:cNvPr id="10258" name="Rectangle 33"/>
            <p:cNvSpPr>
              <a:spLocks noChangeArrowheads="1"/>
            </p:cNvSpPr>
            <p:nvPr/>
          </p:nvSpPr>
          <p:spPr bwMode="auto">
            <a:xfrm>
              <a:off x="620632" y="3904903"/>
              <a:ext cx="685012" cy="2791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88" tIns="46794" rIns="89988" bIns="46794">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200">
                  <a:solidFill>
                    <a:schemeClr val="tx1"/>
                  </a:solidFill>
                  <a:cs typeface="Arial" panose="020B0604020202020204" pitchFamily="34" charset="0"/>
                </a:rPr>
                <a:t>1 Mbps</a:t>
              </a:r>
            </a:p>
          </p:txBody>
        </p:sp>
        <p:sp>
          <p:nvSpPr>
            <p:cNvPr id="10259" name="Rectangle 34"/>
            <p:cNvSpPr>
              <a:spLocks noChangeArrowheads="1"/>
            </p:cNvSpPr>
            <p:nvPr/>
          </p:nvSpPr>
          <p:spPr bwMode="auto">
            <a:xfrm>
              <a:off x="620632" y="2452530"/>
              <a:ext cx="769960" cy="2791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88" tIns="46794" rIns="89988" bIns="46794">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200">
                  <a:solidFill>
                    <a:schemeClr val="tx1"/>
                  </a:solidFill>
                  <a:cs typeface="Arial" panose="020B0604020202020204" pitchFamily="34" charset="0"/>
                </a:rPr>
                <a:t>10 Mbps</a:t>
              </a:r>
            </a:p>
          </p:txBody>
        </p:sp>
        <p:sp>
          <p:nvSpPr>
            <p:cNvPr id="10260" name="Rectangle 35"/>
            <p:cNvSpPr>
              <a:spLocks noChangeArrowheads="1"/>
            </p:cNvSpPr>
            <p:nvPr/>
          </p:nvSpPr>
          <p:spPr bwMode="auto">
            <a:xfrm>
              <a:off x="8220593" y="5938226"/>
              <a:ext cx="859717" cy="2791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88" tIns="46794" rIns="89988" bIns="46794">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200">
                  <a:solidFill>
                    <a:schemeClr val="tx1"/>
                  </a:solidFill>
                  <a:cs typeface="Arial" panose="020B0604020202020204" pitchFamily="34" charset="0"/>
                </a:rPr>
                <a:t>10+ years</a:t>
              </a:r>
            </a:p>
          </p:txBody>
        </p:sp>
        <p:grpSp>
          <p:nvGrpSpPr>
            <p:cNvPr id="10261" name="Group 36"/>
            <p:cNvGrpSpPr>
              <a:grpSpLocks/>
            </p:cNvGrpSpPr>
            <p:nvPr/>
          </p:nvGrpSpPr>
          <p:grpSpPr bwMode="auto">
            <a:xfrm>
              <a:off x="4239293" y="5202226"/>
              <a:ext cx="2209512" cy="593648"/>
              <a:chOff x="2840" y="2551"/>
              <a:chExt cx="1392" cy="374"/>
            </a:xfrm>
          </p:grpSpPr>
          <p:sp>
            <p:nvSpPr>
              <p:cNvPr id="10307" name="AutoShape 37"/>
              <p:cNvSpPr>
                <a:spLocks noChangeArrowheads="1"/>
              </p:cNvSpPr>
              <p:nvPr/>
            </p:nvSpPr>
            <p:spPr bwMode="auto">
              <a:xfrm>
                <a:off x="2840" y="2551"/>
                <a:ext cx="1267" cy="374"/>
              </a:xfrm>
              <a:prstGeom prst="roundRect">
                <a:avLst>
                  <a:gd name="adj" fmla="val 16667"/>
                </a:avLst>
              </a:prstGeom>
              <a:solidFill>
                <a:srgbClr val="FFFFFF"/>
              </a:solidFill>
              <a:ln w="63360" cap="sq">
                <a:solidFill>
                  <a:srgbClr val="FFFFFF">
                    <a:alpha val="50195"/>
                  </a:srgbClr>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sp>
            <p:nvSpPr>
              <p:cNvPr id="10308" name="Text Box 38"/>
              <p:cNvSpPr txBox="1">
                <a:spLocks noChangeArrowheads="1"/>
              </p:cNvSpPr>
              <p:nvPr/>
            </p:nvSpPr>
            <p:spPr bwMode="auto">
              <a:xfrm>
                <a:off x="3179" y="2591"/>
                <a:ext cx="1053" cy="2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88" tIns="46794" rIns="89988" bIns="46794">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200">
                    <a:solidFill>
                      <a:schemeClr val="tx1"/>
                    </a:solidFill>
                    <a:cs typeface="Arial" panose="020B0604020202020204" pitchFamily="34" charset="0"/>
                  </a:rPr>
                  <a:t>ENVIRONMENT MONITORING</a:t>
                </a:r>
              </a:p>
            </p:txBody>
          </p:sp>
          <p:sp>
            <p:nvSpPr>
              <p:cNvPr id="10309" name="Line 39"/>
              <p:cNvSpPr>
                <a:spLocks noChangeShapeType="1"/>
              </p:cNvSpPr>
              <p:nvPr/>
            </p:nvSpPr>
            <p:spPr bwMode="auto">
              <a:xfrm>
                <a:off x="3146" y="2614"/>
                <a:ext cx="0" cy="257"/>
              </a:xfrm>
              <a:prstGeom prst="line">
                <a:avLst/>
              </a:prstGeom>
              <a:noFill/>
              <a:ln w="12600" cap="sq">
                <a:solidFill>
                  <a:srgbClr val="58585A"/>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pic>
            <p:nvPicPr>
              <p:cNvPr id="10310" name="Picture 4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41" y="2611"/>
                <a:ext cx="148" cy="26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10262" name="Rectangle 41"/>
            <p:cNvSpPr>
              <a:spLocks noChangeArrowheads="1"/>
            </p:cNvSpPr>
            <p:nvPr/>
          </p:nvSpPr>
          <p:spPr bwMode="auto">
            <a:xfrm>
              <a:off x="5687272" y="5938226"/>
              <a:ext cx="600064" cy="2791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88" tIns="46794" rIns="89988" bIns="46794">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200">
                  <a:solidFill>
                    <a:schemeClr val="tx1"/>
                  </a:solidFill>
                  <a:cs typeface="Arial" panose="020B0604020202020204" pitchFamily="34" charset="0"/>
                </a:rPr>
                <a:t>10 km</a:t>
              </a:r>
            </a:p>
          </p:txBody>
        </p:sp>
        <p:sp>
          <p:nvSpPr>
            <p:cNvPr id="10263" name="Rectangle 42"/>
            <p:cNvSpPr>
              <a:spLocks noChangeArrowheads="1"/>
            </p:cNvSpPr>
            <p:nvPr/>
          </p:nvSpPr>
          <p:spPr bwMode="auto">
            <a:xfrm>
              <a:off x="620632" y="4917596"/>
              <a:ext cx="795604" cy="2791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88" tIns="46794" rIns="89988" bIns="46794">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200">
                  <a:solidFill>
                    <a:schemeClr val="tx1"/>
                  </a:solidFill>
                  <a:cs typeface="Arial" panose="020B0604020202020204" pitchFamily="34" charset="0"/>
                </a:rPr>
                <a:t>10s kbps</a:t>
              </a:r>
            </a:p>
          </p:txBody>
        </p:sp>
        <p:grpSp>
          <p:nvGrpSpPr>
            <p:cNvPr id="10264" name="Group 43"/>
            <p:cNvGrpSpPr>
              <a:grpSpLocks/>
            </p:cNvGrpSpPr>
            <p:nvPr/>
          </p:nvGrpSpPr>
          <p:grpSpPr bwMode="auto">
            <a:xfrm>
              <a:off x="4417438" y="2839830"/>
              <a:ext cx="2834906" cy="593648"/>
              <a:chOff x="2783" y="1691"/>
              <a:chExt cx="1786" cy="374"/>
            </a:xfrm>
          </p:grpSpPr>
          <p:sp>
            <p:nvSpPr>
              <p:cNvPr id="10303" name="AutoShape 44"/>
              <p:cNvSpPr>
                <a:spLocks noChangeArrowheads="1"/>
              </p:cNvSpPr>
              <p:nvPr/>
            </p:nvSpPr>
            <p:spPr bwMode="auto">
              <a:xfrm>
                <a:off x="2783" y="1691"/>
                <a:ext cx="1650" cy="374"/>
              </a:xfrm>
              <a:prstGeom prst="roundRect">
                <a:avLst>
                  <a:gd name="adj" fmla="val 16667"/>
                </a:avLst>
              </a:prstGeom>
              <a:solidFill>
                <a:srgbClr val="FFFFFF">
                  <a:alpha val="89803"/>
                </a:srgbClr>
              </a:solidFill>
              <a:ln w="63360" cap="sq">
                <a:solidFill>
                  <a:srgbClr val="FFFFFF">
                    <a:alpha val="50195"/>
                  </a:srgbClr>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sp>
            <p:nvSpPr>
              <p:cNvPr id="10304" name="Text Box 45"/>
              <p:cNvSpPr txBox="1">
                <a:spLocks noChangeArrowheads="1"/>
              </p:cNvSpPr>
              <p:nvPr/>
            </p:nvSpPr>
            <p:spPr bwMode="auto">
              <a:xfrm>
                <a:off x="3160" y="1737"/>
                <a:ext cx="1409" cy="2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88" tIns="46794" rIns="89988" bIns="46794">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200">
                    <a:solidFill>
                      <a:schemeClr val="tx1"/>
                    </a:solidFill>
                    <a:cs typeface="Arial" panose="020B0604020202020204" pitchFamily="34" charset="0"/>
                  </a:rPr>
                  <a:t>VOICE SERVICES CONNECTED ELEVATORS</a:t>
                </a:r>
              </a:p>
            </p:txBody>
          </p:sp>
          <p:sp>
            <p:nvSpPr>
              <p:cNvPr id="10305" name="Line 46"/>
              <p:cNvSpPr>
                <a:spLocks noChangeShapeType="1"/>
              </p:cNvSpPr>
              <p:nvPr/>
            </p:nvSpPr>
            <p:spPr bwMode="auto">
              <a:xfrm>
                <a:off x="3122" y="1742"/>
                <a:ext cx="0" cy="257"/>
              </a:xfrm>
              <a:prstGeom prst="line">
                <a:avLst/>
              </a:prstGeom>
              <a:noFill/>
              <a:ln w="12600" cap="sq">
                <a:solidFill>
                  <a:srgbClr val="58585A"/>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0306" name="Freeform 47"/>
              <p:cNvSpPr>
                <a:spLocks noChangeArrowheads="1"/>
              </p:cNvSpPr>
              <p:nvPr/>
            </p:nvSpPr>
            <p:spPr bwMode="auto">
              <a:xfrm>
                <a:off x="2833" y="1726"/>
                <a:ext cx="212" cy="289"/>
              </a:xfrm>
              <a:custGeom>
                <a:avLst/>
                <a:gdLst>
                  <a:gd name="T0" fmla="*/ 44430295 w 302"/>
                  <a:gd name="T1" fmla="*/ 43897241 h 412"/>
                  <a:gd name="T2" fmla="*/ 44430295 w 302"/>
                  <a:gd name="T3" fmla="*/ 43897241 h 412"/>
                  <a:gd name="T4" fmla="*/ 44430295 w 302"/>
                  <a:gd name="T5" fmla="*/ 43897241 h 412"/>
                  <a:gd name="T6" fmla="*/ 44430295 w 302"/>
                  <a:gd name="T7" fmla="*/ 43897241 h 412"/>
                  <a:gd name="T8" fmla="*/ 44430295 w 302"/>
                  <a:gd name="T9" fmla="*/ 43897241 h 412"/>
                  <a:gd name="T10" fmla="*/ 44430295 w 302"/>
                  <a:gd name="T11" fmla="*/ 43897241 h 412"/>
                  <a:gd name="T12" fmla="*/ 44430295 w 302"/>
                  <a:gd name="T13" fmla="*/ 43897241 h 412"/>
                  <a:gd name="T14" fmla="*/ 44430295 w 302"/>
                  <a:gd name="T15" fmla="*/ 43897241 h 412"/>
                  <a:gd name="T16" fmla="*/ 44430295 w 302"/>
                  <a:gd name="T17" fmla="*/ 43897241 h 412"/>
                  <a:gd name="T18" fmla="*/ 44430295 w 302"/>
                  <a:gd name="T19" fmla="*/ 43897241 h 412"/>
                  <a:gd name="T20" fmla="*/ 44430295 w 302"/>
                  <a:gd name="T21" fmla="*/ 43897241 h 412"/>
                  <a:gd name="T22" fmla="*/ 44430295 w 302"/>
                  <a:gd name="T23" fmla="*/ 43897241 h 412"/>
                  <a:gd name="T24" fmla="*/ 44430295 w 302"/>
                  <a:gd name="T25" fmla="*/ 43897241 h 412"/>
                  <a:gd name="T26" fmla="*/ 44430295 w 302"/>
                  <a:gd name="T27" fmla="*/ 43897241 h 412"/>
                  <a:gd name="T28" fmla="*/ 44430295 w 302"/>
                  <a:gd name="T29" fmla="*/ 43897241 h 412"/>
                  <a:gd name="T30" fmla="*/ 44430295 w 302"/>
                  <a:gd name="T31" fmla="*/ 43897241 h 412"/>
                  <a:gd name="T32" fmla="*/ 44430295 w 302"/>
                  <a:gd name="T33" fmla="*/ 43897241 h 412"/>
                  <a:gd name="T34" fmla="*/ 44430295 w 302"/>
                  <a:gd name="T35" fmla="*/ 43897241 h 412"/>
                  <a:gd name="T36" fmla="*/ 44430295 w 302"/>
                  <a:gd name="T37" fmla="*/ 43897241 h 412"/>
                  <a:gd name="T38" fmla="*/ 0 w 302"/>
                  <a:gd name="T39" fmla="*/ 43897241 h 412"/>
                  <a:gd name="T40" fmla="*/ 44430295 w 302"/>
                  <a:gd name="T41" fmla="*/ 43897241 h 412"/>
                  <a:gd name="T42" fmla="*/ 44430295 w 302"/>
                  <a:gd name="T43" fmla="*/ 43897241 h 412"/>
                  <a:gd name="T44" fmla="*/ 44430295 w 302"/>
                  <a:gd name="T45" fmla="*/ 43897241 h 412"/>
                  <a:gd name="T46" fmla="*/ 44430295 w 302"/>
                  <a:gd name="T47" fmla="*/ 43897241 h 412"/>
                  <a:gd name="T48" fmla="*/ 44430295 w 302"/>
                  <a:gd name="T49" fmla="*/ 43897241 h 412"/>
                  <a:gd name="T50" fmla="*/ 44430295 w 302"/>
                  <a:gd name="T51" fmla="*/ 43897241 h 412"/>
                  <a:gd name="T52" fmla="*/ 44430295 w 302"/>
                  <a:gd name="T53" fmla="*/ 43897241 h 412"/>
                  <a:gd name="T54" fmla="*/ 44430295 w 302"/>
                  <a:gd name="T55" fmla="*/ 43897241 h 412"/>
                  <a:gd name="T56" fmla="*/ 44430295 w 302"/>
                  <a:gd name="T57" fmla="*/ 43897241 h 412"/>
                  <a:gd name="T58" fmla="*/ 44430295 w 302"/>
                  <a:gd name="T59" fmla="*/ 43897241 h 412"/>
                  <a:gd name="T60" fmla="*/ 44430295 w 302"/>
                  <a:gd name="T61" fmla="*/ 43897241 h 412"/>
                  <a:gd name="T62" fmla="*/ 44430295 w 302"/>
                  <a:gd name="T63" fmla="*/ 43897241 h 412"/>
                  <a:gd name="T64" fmla="*/ 44430295 w 302"/>
                  <a:gd name="T65" fmla="*/ 43897241 h 412"/>
                  <a:gd name="T66" fmla="*/ 44430295 w 302"/>
                  <a:gd name="T67" fmla="*/ 43897241 h 412"/>
                  <a:gd name="T68" fmla="*/ 44430295 w 302"/>
                  <a:gd name="T69" fmla="*/ 43897241 h 412"/>
                  <a:gd name="T70" fmla="*/ 44430295 w 302"/>
                  <a:gd name="T71" fmla="*/ 43897241 h 412"/>
                  <a:gd name="T72" fmla="*/ 44430295 w 302"/>
                  <a:gd name="T73" fmla="*/ 43897241 h 412"/>
                  <a:gd name="T74" fmla="*/ 44430295 w 302"/>
                  <a:gd name="T75" fmla="*/ 43897241 h 412"/>
                  <a:gd name="T76" fmla="*/ 44430295 w 302"/>
                  <a:gd name="T77" fmla="*/ 43897241 h 412"/>
                  <a:gd name="T78" fmla="*/ 44430295 w 302"/>
                  <a:gd name="T79" fmla="*/ 43897241 h 412"/>
                  <a:gd name="T80" fmla="*/ 44430295 w 302"/>
                  <a:gd name="T81" fmla="*/ 43897241 h 412"/>
                  <a:gd name="T82" fmla="*/ 44430295 w 302"/>
                  <a:gd name="T83" fmla="*/ 43897241 h 412"/>
                  <a:gd name="T84" fmla="*/ 44430295 w 302"/>
                  <a:gd name="T85" fmla="*/ 43897241 h 412"/>
                  <a:gd name="T86" fmla="*/ 44430295 w 302"/>
                  <a:gd name="T87" fmla="*/ 43897241 h 412"/>
                  <a:gd name="T88" fmla="*/ 44430295 w 302"/>
                  <a:gd name="T89" fmla="*/ 43897241 h 412"/>
                  <a:gd name="T90" fmla="*/ 44430295 w 302"/>
                  <a:gd name="T91" fmla="*/ 43897241 h 412"/>
                  <a:gd name="T92" fmla="*/ 44430295 w 302"/>
                  <a:gd name="T93" fmla="*/ 43897241 h 412"/>
                  <a:gd name="T94" fmla="*/ 44430295 w 302"/>
                  <a:gd name="T95" fmla="*/ 43897241 h 412"/>
                  <a:gd name="T96" fmla="*/ 44430295 w 302"/>
                  <a:gd name="T97" fmla="*/ 43897241 h 412"/>
                  <a:gd name="T98" fmla="*/ 44430295 w 302"/>
                  <a:gd name="T99" fmla="*/ 43897241 h 412"/>
                  <a:gd name="T100" fmla="*/ 44430295 w 302"/>
                  <a:gd name="T101" fmla="*/ 43897241 h 412"/>
                  <a:gd name="T102" fmla="*/ 44430295 w 302"/>
                  <a:gd name="T103" fmla="*/ 43897241 h 412"/>
                  <a:gd name="T104" fmla="*/ 44430295 w 302"/>
                  <a:gd name="T105" fmla="*/ 43897241 h 4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02" h="412">
                    <a:moveTo>
                      <a:pt x="221" y="241"/>
                    </a:moveTo>
                    <a:cubicBezTo>
                      <a:pt x="221" y="237"/>
                      <a:pt x="217" y="234"/>
                      <a:pt x="213" y="234"/>
                    </a:cubicBezTo>
                    <a:cubicBezTo>
                      <a:pt x="193" y="234"/>
                      <a:pt x="193" y="234"/>
                      <a:pt x="193" y="234"/>
                    </a:cubicBezTo>
                    <a:cubicBezTo>
                      <a:pt x="189" y="234"/>
                      <a:pt x="186" y="237"/>
                      <a:pt x="186" y="241"/>
                    </a:cubicBezTo>
                    <a:cubicBezTo>
                      <a:pt x="186" y="261"/>
                      <a:pt x="186" y="261"/>
                      <a:pt x="186" y="261"/>
                    </a:cubicBezTo>
                    <a:cubicBezTo>
                      <a:pt x="186" y="265"/>
                      <a:pt x="189" y="268"/>
                      <a:pt x="193" y="268"/>
                    </a:cubicBezTo>
                    <a:cubicBezTo>
                      <a:pt x="213" y="268"/>
                      <a:pt x="213" y="268"/>
                      <a:pt x="213" y="268"/>
                    </a:cubicBezTo>
                    <a:cubicBezTo>
                      <a:pt x="217" y="268"/>
                      <a:pt x="221" y="265"/>
                      <a:pt x="221" y="261"/>
                    </a:cubicBezTo>
                    <a:lnTo>
                      <a:pt x="221" y="241"/>
                    </a:lnTo>
                    <a:close/>
                    <a:moveTo>
                      <a:pt x="221" y="140"/>
                    </a:moveTo>
                    <a:cubicBezTo>
                      <a:pt x="221" y="136"/>
                      <a:pt x="217" y="133"/>
                      <a:pt x="213" y="133"/>
                    </a:cubicBezTo>
                    <a:cubicBezTo>
                      <a:pt x="193" y="133"/>
                      <a:pt x="193" y="133"/>
                      <a:pt x="193" y="133"/>
                    </a:cubicBezTo>
                    <a:cubicBezTo>
                      <a:pt x="189" y="133"/>
                      <a:pt x="186" y="136"/>
                      <a:pt x="186" y="140"/>
                    </a:cubicBezTo>
                    <a:cubicBezTo>
                      <a:pt x="186" y="160"/>
                      <a:pt x="186" y="160"/>
                      <a:pt x="186" y="160"/>
                    </a:cubicBezTo>
                    <a:cubicBezTo>
                      <a:pt x="186" y="164"/>
                      <a:pt x="189" y="167"/>
                      <a:pt x="193" y="167"/>
                    </a:cubicBezTo>
                    <a:cubicBezTo>
                      <a:pt x="213" y="167"/>
                      <a:pt x="213" y="167"/>
                      <a:pt x="213" y="167"/>
                    </a:cubicBezTo>
                    <a:cubicBezTo>
                      <a:pt x="217" y="167"/>
                      <a:pt x="221" y="164"/>
                      <a:pt x="221" y="160"/>
                    </a:cubicBezTo>
                    <a:lnTo>
                      <a:pt x="221" y="140"/>
                    </a:lnTo>
                    <a:close/>
                    <a:moveTo>
                      <a:pt x="213" y="284"/>
                    </a:moveTo>
                    <a:cubicBezTo>
                      <a:pt x="193" y="284"/>
                      <a:pt x="193" y="284"/>
                      <a:pt x="193" y="284"/>
                    </a:cubicBezTo>
                    <a:cubicBezTo>
                      <a:pt x="189" y="284"/>
                      <a:pt x="186" y="288"/>
                      <a:pt x="186" y="292"/>
                    </a:cubicBezTo>
                    <a:cubicBezTo>
                      <a:pt x="186" y="311"/>
                      <a:pt x="186" y="311"/>
                      <a:pt x="186" y="311"/>
                    </a:cubicBezTo>
                    <a:cubicBezTo>
                      <a:pt x="186" y="316"/>
                      <a:pt x="189" y="319"/>
                      <a:pt x="193" y="319"/>
                    </a:cubicBezTo>
                    <a:cubicBezTo>
                      <a:pt x="213" y="319"/>
                      <a:pt x="213" y="319"/>
                      <a:pt x="213" y="319"/>
                    </a:cubicBezTo>
                    <a:cubicBezTo>
                      <a:pt x="217" y="319"/>
                      <a:pt x="221" y="316"/>
                      <a:pt x="221" y="311"/>
                    </a:cubicBezTo>
                    <a:cubicBezTo>
                      <a:pt x="221" y="292"/>
                      <a:pt x="221" y="292"/>
                      <a:pt x="221" y="292"/>
                    </a:cubicBezTo>
                    <a:cubicBezTo>
                      <a:pt x="221" y="288"/>
                      <a:pt x="217" y="284"/>
                      <a:pt x="213" y="284"/>
                    </a:cubicBezTo>
                    <a:close/>
                    <a:moveTo>
                      <a:pt x="170" y="241"/>
                    </a:moveTo>
                    <a:cubicBezTo>
                      <a:pt x="170" y="237"/>
                      <a:pt x="166" y="234"/>
                      <a:pt x="162" y="234"/>
                    </a:cubicBezTo>
                    <a:cubicBezTo>
                      <a:pt x="142" y="234"/>
                      <a:pt x="142" y="234"/>
                      <a:pt x="142" y="234"/>
                    </a:cubicBezTo>
                    <a:cubicBezTo>
                      <a:pt x="138" y="234"/>
                      <a:pt x="135" y="237"/>
                      <a:pt x="135" y="241"/>
                    </a:cubicBezTo>
                    <a:cubicBezTo>
                      <a:pt x="135" y="261"/>
                      <a:pt x="135" y="261"/>
                      <a:pt x="135" y="261"/>
                    </a:cubicBezTo>
                    <a:cubicBezTo>
                      <a:pt x="135" y="265"/>
                      <a:pt x="138" y="268"/>
                      <a:pt x="142" y="268"/>
                    </a:cubicBezTo>
                    <a:cubicBezTo>
                      <a:pt x="162" y="268"/>
                      <a:pt x="162" y="268"/>
                      <a:pt x="162" y="268"/>
                    </a:cubicBezTo>
                    <a:cubicBezTo>
                      <a:pt x="166" y="268"/>
                      <a:pt x="170" y="265"/>
                      <a:pt x="170" y="261"/>
                    </a:cubicBezTo>
                    <a:lnTo>
                      <a:pt x="170" y="241"/>
                    </a:lnTo>
                    <a:close/>
                    <a:moveTo>
                      <a:pt x="170" y="191"/>
                    </a:moveTo>
                    <a:cubicBezTo>
                      <a:pt x="170" y="187"/>
                      <a:pt x="166" y="183"/>
                      <a:pt x="162" y="183"/>
                    </a:cubicBezTo>
                    <a:cubicBezTo>
                      <a:pt x="142" y="183"/>
                      <a:pt x="142" y="183"/>
                      <a:pt x="142" y="183"/>
                    </a:cubicBezTo>
                    <a:cubicBezTo>
                      <a:pt x="138" y="183"/>
                      <a:pt x="135" y="187"/>
                      <a:pt x="135" y="191"/>
                    </a:cubicBezTo>
                    <a:cubicBezTo>
                      <a:pt x="135" y="210"/>
                      <a:pt x="135" y="210"/>
                      <a:pt x="135" y="210"/>
                    </a:cubicBezTo>
                    <a:cubicBezTo>
                      <a:pt x="135" y="215"/>
                      <a:pt x="138" y="218"/>
                      <a:pt x="142" y="218"/>
                    </a:cubicBezTo>
                    <a:cubicBezTo>
                      <a:pt x="162" y="218"/>
                      <a:pt x="162" y="218"/>
                      <a:pt x="162" y="218"/>
                    </a:cubicBezTo>
                    <a:cubicBezTo>
                      <a:pt x="166" y="218"/>
                      <a:pt x="170" y="215"/>
                      <a:pt x="170" y="210"/>
                    </a:cubicBezTo>
                    <a:lnTo>
                      <a:pt x="170" y="191"/>
                    </a:lnTo>
                    <a:close/>
                    <a:moveTo>
                      <a:pt x="162" y="284"/>
                    </a:moveTo>
                    <a:cubicBezTo>
                      <a:pt x="142" y="284"/>
                      <a:pt x="142" y="284"/>
                      <a:pt x="142" y="284"/>
                    </a:cubicBezTo>
                    <a:cubicBezTo>
                      <a:pt x="138" y="284"/>
                      <a:pt x="135" y="288"/>
                      <a:pt x="135" y="292"/>
                    </a:cubicBezTo>
                    <a:cubicBezTo>
                      <a:pt x="135" y="311"/>
                      <a:pt x="135" y="311"/>
                      <a:pt x="135" y="311"/>
                    </a:cubicBezTo>
                    <a:cubicBezTo>
                      <a:pt x="135" y="316"/>
                      <a:pt x="138" y="319"/>
                      <a:pt x="142" y="319"/>
                    </a:cubicBezTo>
                    <a:cubicBezTo>
                      <a:pt x="162" y="319"/>
                      <a:pt x="162" y="319"/>
                      <a:pt x="162" y="319"/>
                    </a:cubicBezTo>
                    <a:cubicBezTo>
                      <a:pt x="166" y="319"/>
                      <a:pt x="170" y="316"/>
                      <a:pt x="170" y="311"/>
                    </a:cubicBezTo>
                    <a:cubicBezTo>
                      <a:pt x="170" y="292"/>
                      <a:pt x="170" y="292"/>
                      <a:pt x="170" y="292"/>
                    </a:cubicBezTo>
                    <a:cubicBezTo>
                      <a:pt x="170" y="288"/>
                      <a:pt x="166" y="284"/>
                      <a:pt x="162" y="284"/>
                    </a:cubicBezTo>
                    <a:close/>
                    <a:moveTo>
                      <a:pt x="221" y="191"/>
                    </a:moveTo>
                    <a:cubicBezTo>
                      <a:pt x="221" y="187"/>
                      <a:pt x="217" y="183"/>
                      <a:pt x="213" y="183"/>
                    </a:cubicBezTo>
                    <a:cubicBezTo>
                      <a:pt x="193" y="183"/>
                      <a:pt x="193" y="183"/>
                      <a:pt x="193" y="183"/>
                    </a:cubicBezTo>
                    <a:cubicBezTo>
                      <a:pt x="189" y="183"/>
                      <a:pt x="186" y="187"/>
                      <a:pt x="186" y="191"/>
                    </a:cubicBezTo>
                    <a:cubicBezTo>
                      <a:pt x="186" y="210"/>
                      <a:pt x="186" y="210"/>
                      <a:pt x="186" y="210"/>
                    </a:cubicBezTo>
                    <a:cubicBezTo>
                      <a:pt x="186" y="215"/>
                      <a:pt x="189" y="218"/>
                      <a:pt x="193" y="218"/>
                    </a:cubicBezTo>
                    <a:cubicBezTo>
                      <a:pt x="213" y="218"/>
                      <a:pt x="213" y="218"/>
                      <a:pt x="213" y="218"/>
                    </a:cubicBezTo>
                    <a:cubicBezTo>
                      <a:pt x="217" y="218"/>
                      <a:pt x="221" y="215"/>
                      <a:pt x="221" y="210"/>
                    </a:cubicBezTo>
                    <a:lnTo>
                      <a:pt x="221" y="191"/>
                    </a:lnTo>
                    <a:close/>
                    <a:moveTo>
                      <a:pt x="272" y="140"/>
                    </a:moveTo>
                    <a:cubicBezTo>
                      <a:pt x="272" y="136"/>
                      <a:pt x="268" y="133"/>
                      <a:pt x="264" y="133"/>
                    </a:cubicBezTo>
                    <a:cubicBezTo>
                      <a:pt x="244" y="133"/>
                      <a:pt x="244" y="133"/>
                      <a:pt x="244" y="133"/>
                    </a:cubicBezTo>
                    <a:cubicBezTo>
                      <a:pt x="240" y="133"/>
                      <a:pt x="237" y="136"/>
                      <a:pt x="237" y="140"/>
                    </a:cubicBezTo>
                    <a:cubicBezTo>
                      <a:pt x="237" y="160"/>
                      <a:pt x="237" y="160"/>
                      <a:pt x="237" y="160"/>
                    </a:cubicBezTo>
                    <a:cubicBezTo>
                      <a:pt x="237" y="164"/>
                      <a:pt x="240" y="167"/>
                      <a:pt x="244" y="167"/>
                    </a:cubicBezTo>
                    <a:cubicBezTo>
                      <a:pt x="264" y="167"/>
                      <a:pt x="264" y="167"/>
                      <a:pt x="264" y="167"/>
                    </a:cubicBezTo>
                    <a:cubicBezTo>
                      <a:pt x="268" y="167"/>
                      <a:pt x="272" y="164"/>
                      <a:pt x="272" y="160"/>
                    </a:cubicBezTo>
                    <a:lnTo>
                      <a:pt x="272" y="140"/>
                    </a:lnTo>
                    <a:close/>
                    <a:moveTo>
                      <a:pt x="294" y="154"/>
                    </a:moveTo>
                    <a:cubicBezTo>
                      <a:pt x="290" y="154"/>
                      <a:pt x="286" y="157"/>
                      <a:pt x="286" y="162"/>
                    </a:cubicBezTo>
                    <a:cubicBezTo>
                      <a:pt x="286" y="396"/>
                      <a:pt x="286" y="396"/>
                      <a:pt x="286" y="396"/>
                    </a:cubicBezTo>
                    <a:cubicBezTo>
                      <a:pt x="186" y="396"/>
                      <a:pt x="186" y="396"/>
                      <a:pt x="186" y="396"/>
                    </a:cubicBezTo>
                    <a:cubicBezTo>
                      <a:pt x="186" y="343"/>
                      <a:pt x="186" y="343"/>
                      <a:pt x="186" y="343"/>
                    </a:cubicBezTo>
                    <a:cubicBezTo>
                      <a:pt x="186" y="339"/>
                      <a:pt x="182" y="335"/>
                      <a:pt x="178" y="335"/>
                    </a:cubicBezTo>
                    <a:cubicBezTo>
                      <a:pt x="128" y="335"/>
                      <a:pt x="128" y="335"/>
                      <a:pt x="128" y="335"/>
                    </a:cubicBezTo>
                    <a:cubicBezTo>
                      <a:pt x="123" y="335"/>
                      <a:pt x="120" y="339"/>
                      <a:pt x="120" y="343"/>
                    </a:cubicBezTo>
                    <a:cubicBezTo>
                      <a:pt x="120" y="396"/>
                      <a:pt x="120" y="396"/>
                      <a:pt x="120" y="396"/>
                    </a:cubicBezTo>
                    <a:cubicBezTo>
                      <a:pt x="16" y="396"/>
                      <a:pt x="16" y="396"/>
                      <a:pt x="16" y="396"/>
                    </a:cubicBezTo>
                    <a:cubicBezTo>
                      <a:pt x="16" y="16"/>
                      <a:pt x="16" y="16"/>
                      <a:pt x="16" y="16"/>
                    </a:cubicBezTo>
                    <a:cubicBezTo>
                      <a:pt x="186" y="16"/>
                      <a:pt x="186" y="16"/>
                      <a:pt x="186" y="16"/>
                    </a:cubicBezTo>
                    <a:cubicBezTo>
                      <a:pt x="186" y="109"/>
                      <a:pt x="186" y="109"/>
                      <a:pt x="186" y="109"/>
                    </a:cubicBezTo>
                    <a:cubicBezTo>
                      <a:pt x="186" y="111"/>
                      <a:pt x="187" y="113"/>
                      <a:pt x="188" y="115"/>
                    </a:cubicBezTo>
                    <a:cubicBezTo>
                      <a:pt x="190" y="116"/>
                      <a:pt x="192" y="117"/>
                      <a:pt x="194" y="117"/>
                    </a:cubicBezTo>
                    <a:cubicBezTo>
                      <a:pt x="286" y="117"/>
                      <a:pt x="286" y="117"/>
                      <a:pt x="286" y="117"/>
                    </a:cubicBezTo>
                    <a:cubicBezTo>
                      <a:pt x="286" y="130"/>
                      <a:pt x="286" y="130"/>
                      <a:pt x="286" y="130"/>
                    </a:cubicBezTo>
                    <a:cubicBezTo>
                      <a:pt x="286" y="134"/>
                      <a:pt x="290" y="138"/>
                      <a:pt x="294" y="138"/>
                    </a:cubicBezTo>
                    <a:cubicBezTo>
                      <a:pt x="298" y="138"/>
                      <a:pt x="302" y="134"/>
                      <a:pt x="302" y="130"/>
                    </a:cubicBezTo>
                    <a:cubicBezTo>
                      <a:pt x="302" y="130"/>
                      <a:pt x="302" y="130"/>
                      <a:pt x="302" y="130"/>
                    </a:cubicBezTo>
                    <a:cubicBezTo>
                      <a:pt x="302" y="117"/>
                      <a:pt x="302" y="117"/>
                      <a:pt x="302" y="117"/>
                    </a:cubicBezTo>
                    <a:cubicBezTo>
                      <a:pt x="302" y="108"/>
                      <a:pt x="295" y="101"/>
                      <a:pt x="286" y="101"/>
                    </a:cubicBezTo>
                    <a:cubicBezTo>
                      <a:pt x="202" y="101"/>
                      <a:pt x="202" y="101"/>
                      <a:pt x="202" y="101"/>
                    </a:cubicBezTo>
                    <a:cubicBezTo>
                      <a:pt x="202" y="16"/>
                      <a:pt x="202" y="16"/>
                      <a:pt x="202" y="16"/>
                    </a:cubicBezTo>
                    <a:cubicBezTo>
                      <a:pt x="202" y="7"/>
                      <a:pt x="195" y="0"/>
                      <a:pt x="186" y="0"/>
                    </a:cubicBezTo>
                    <a:cubicBezTo>
                      <a:pt x="16" y="0"/>
                      <a:pt x="16" y="0"/>
                      <a:pt x="16" y="0"/>
                    </a:cubicBezTo>
                    <a:cubicBezTo>
                      <a:pt x="8" y="0"/>
                      <a:pt x="0" y="7"/>
                      <a:pt x="0" y="16"/>
                    </a:cubicBezTo>
                    <a:cubicBezTo>
                      <a:pt x="0" y="396"/>
                      <a:pt x="0" y="396"/>
                      <a:pt x="0" y="396"/>
                    </a:cubicBezTo>
                    <a:cubicBezTo>
                      <a:pt x="0" y="404"/>
                      <a:pt x="8" y="412"/>
                      <a:pt x="16" y="412"/>
                    </a:cubicBezTo>
                    <a:cubicBezTo>
                      <a:pt x="286" y="412"/>
                      <a:pt x="286" y="412"/>
                      <a:pt x="286" y="412"/>
                    </a:cubicBezTo>
                    <a:cubicBezTo>
                      <a:pt x="295" y="412"/>
                      <a:pt x="302" y="404"/>
                      <a:pt x="302" y="396"/>
                    </a:cubicBezTo>
                    <a:cubicBezTo>
                      <a:pt x="302" y="162"/>
                      <a:pt x="302" y="162"/>
                      <a:pt x="302" y="162"/>
                    </a:cubicBezTo>
                    <a:cubicBezTo>
                      <a:pt x="302" y="157"/>
                      <a:pt x="298" y="154"/>
                      <a:pt x="294" y="154"/>
                    </a:cubicBezTo>
                    <a:close/>
                    <a:moveTo>
                      <a:pt x="170" y="140"/>
                    </a:moveTo>
                    <a:cubicBezTo>
                      <a:pt x="170" y="136"/>
                      <a:pt x="166" y="133"/>
                      <a:pt x="162" y="133"/>
                    </a:cubicBezTo>
                    <a:cubicBezTo>
                      <a:pt x="142" y="133"/>
                      <a:pt x="142" y="133"/>
                      <a:pt x="142" y="133"/>
                    </a:cubicBezTo>
                    <a:cubicBezTo>
                      <a:pt x="138" y="133"/>
                      <a:pt x="135" y="136"/>
                      <a:pt x="135" y="140"/>
                    </a:cubicBezTo>
                    <a:cubicBezTo>
                      <a:pt x="135" y="160"/>
                      <a:pt x="135" y="160"/>
                      <a:pt x="135" y="160"/>
                    </a:cubicBezTo>
                    <a:cubicBezTo>
                      <a:pt x="135" y="164"/>
                      <a:pt x="138" y="167"/>
                      <a:pt x="142" y="167"/>
                    </a:cubicBezTo>
                    <a:cubicBezTo>
                      <a:pt x="162" y="167"/>
                      <a:pt x="162" y="167"/>
                      <a:pt x="162" y="167"/>
                    </a:cubicBezTo>
                    <a:cubicBezTo>
                      <a:pt x="166" y="167"/>
                      <a:pt x="170" y="164"/>
                      <a:pt x="170" y="160"/>
                    </a:cubicBezTo>
                    <a:lnTo>
                      <a:pt x="170" y="140"/>
                    </a:lnTo>
                    <a:close/>
                    <a:moveTo>
                      <a:pt x="272" y="241"/>
                    </a:moveTo>
                    <a:cubicBezTo>
                      <a:pt x="272" y="237"/>
                      <a:pt x="268" y="234"/>
                      <a:pt x="264" y="234"/>
                    </a:cubicBezTo>
                    <a:cubicBezTo>
                      <a:pt x="244" y="234"/>
                      <a:pt x="244" y="234"/>
                      <a:pt x="244" y="234"/>
                    </a:cubicBezTo>
                    <a:cubicBezTo>
                      <a:pt x="240" y="234"/>
                      <a:pt x="237" y="237"/>
                      <a:pt x="237" y="241"/>
                    </a:cubicBezTo>
                    <a:cubicBezTo>
                      <a:pt x="237" y="261"/>
                      <a:pt x="237" y="261"/>
                      <a:pt x="237" y="261"/>
                    </a:cubicBezTo>
                    <a:cubicBezTo>
                      <a:pt x="237" y="265"/>
                      <a:pt x="240" y="268"/>
                      <a:pt x="244" y="268"/>
                    </a:cubicBezTo>
                    <a:cubicBezTo>
                      <a:pt x="264" y="268"/>
                      <a:pt x="264" y="268"/>
                      <a:pt x="264" y="268"/>
                    </a:cubicBezTo>
                    <a:cubicBezTo>
                      <a:pt x="268" y="268"/>
                      <a:pt x="272" y="265"/>
                      <a:pt x="272" y="261"/>
                    </a:cubicBezTo>
                    <a:lnTo>
                      <a:pt x="272" y="241"/>
                    </a:lnTo>
                    <a:close/>
                    <a:moveTo>
                      <a:pt x="272" y="191"/>
                    </a:moveTo>
                    <a:cubicBezTo>
                      <a:pt x="272" y="187"/>
                      <a:pt x="268" y="183"/>
                      <a:pt x="264" y="183"/>
                    </a:cubicBezTo>
                    <a:cubicBezTo>
                      <a:pt x="244" y="183"/>
                      <a:pt x="244" y="183"/>
                      <a:pt x="244" y="183"/>
                    </a:cubicBezTo>
                    <a:cubicBezTo>
                      <a:pt x="240" y="183"/>
                      <a:pt x="237" y="187"/>
                      <a:pt x="237" y="191"/>
                    </a:cubicBezTo>
                    <a:cubicBezTo>
                      <a:pt x="237" y="210"/>
                      <a:pt x="237" y="210"/>
                      <a:pt x="237" y="210"/>
                    </a:cubicBezTo>
                    <a:cubicBezTo>
                      <a:pt x="237" y="215"/>
                      <a:pt x="240" y="218"/>
                      <a:pt x="244" y="218"/>
                    </a:cubicBezTo>
                    <a:cubicBezTo>
                      <a:pt x="264" y="218"/>
                      <a:pt x="264" y="218"/>
                      <a:pt x="264" y="218"/>
                    </a:cubicBezTo>
                    <a:cubicBezTo>
                      <a:pt x="268" y="218"/>
                      <a:pt x="272" y="215"/>
                      <a:pt x="272" y="210"/>
                    </a:cubicBezTo>
                    <a:lnTo>
                      <a:pt x="272" y="191"/>
                    </a:lnTo>
                    <a:close/>
                    <a:moveTo>
                      <a:pt x="264" y="284"/>
                    </a:moveTo>
                    <a:cubicBezTo>
                      <a:pt x="244" y="284"/>
                      <a:pt x="244" y="284"/>
                      <a:pt x="244" y="284"/>
                    </a:cubicBezTo>
                    <a:cubicBezTo>
                      <a:pt x="240" y="284"/>
                      <a:pt x="237" y="288"/>
                      <a:pt x="237" y="292"/>
                    </a:cubicBezTo>
                    <a:cubicBezTo>
                      <a:pt x="237" y="311"/>
                      <a:pt x="237" y="311"/>
                      <a:pt x="237" y="311"/>
                    </a:cubicBezTo>
                    <a:cubicBezTo>
                      <a:pt x="237" y="316"/>
                      <a:pt x="240" y="319"/>
                      <a:pt x="244" y="319"/>
                    </a:cubicBezTo>
                    <a:cubicBezTo>
                      <a:pt x="264" y="319"/>
                      <a:pt x="264" y="319"/>
                      <a:pt x="264" y="319"/>
                    </a:cubicBezTo>
                    <a:cubicBezTo>
                      <a:pt x="268" y="319"/>
                      <a:pt x="272" y="316"/>
                      <a:pt x="272" y="311"/>
                    </a:cubicBezTo>
                    <a:cubicBezTo>
                      <a:pt x="272" y="292"/>
                      <a:pt x="272" y="292"/>
                      <a:pt x="272" y="292"/>
                    </a:cubicBezTo>
                    <a:cubicBezTo>
                      <a:pt x="272" y="288"/>
                      <a:pt x="268" y="284"/>
                      <a:pt x="264" y="284"/>
                    </a:cubicBezTo>
                    <a:close/>
                    <a:moveTo>
                      <a:pt x="67" y="140"/>
                    </a:moveTo>
                    <a:cubicBezTo>
                      <a:pt x="67" y="136"/>
                      <a:pt x="64" y="133"/>
                      <a:pt x="60" y="133"/>
                    </a:cubicBezTo>
                    <a:cubicBezTo>
                      <a:pt x="40" y="133"/>
                      <a:pt x="40" y="133"/>
                      <a:pt x="40" y="133"/>
                    </a:cubicBezTo>
                    <a:cubicBezTo>
                      <a:pt x="36" y="133"/>
                      <a:pt x="32" y="136"/>
                      <a:pt x="32" y="140"/>
                    </a:cubicBezTo>
                    <a:cubicBezTo>
                      <a:pt x="32" y="160"/>
                      <a:pt x="32" y="160"/>
                      <a:pt x="32" y="160"/>
                    </a:cubicBezTo>
                    <a:cubicBezTo>
                      <a:pt x="32" y="164"/>
                      <a:pt x="36" y="167"/>
                      <a:pt x="40" y="167"/>
                    </a:cubicBezTo>
                    <a:cubicBezTo>
                      <a:pt x="60" y="167"/>
                      <a:pt x="60" y="167"/>
                      <a:pt x="60" y="167"/>
                    </a:cubicBezTo>
                    <a:cubicBezTo>
                      <a:pt x="64" y="167"/>
                      <a:pt x="67" y="164"/>
                      <a:pt x="67" y="160"/>
                    </a:cubicBezTo>
                    <a:lnTo>
                      <a:pt x="67" y="140"/>
                    </a:lnTo>
                    <a:close/>
                    <a:moveTo>
                      <a:pt x="60" y="284"/>
                    </a:moveTo>
                    <a:cubicBezTo>
                      <a:pt x="40" y="284"/>
                      <a:pt x="40" y="284"/>
                      <a:pt x="40" y="284"/>
                    </a:cubicBezTo>
                    <a:cubicBezTo>
                      <a:pt x="36" y="284"/>
                      <a:pt x="32" y="288"/>
                      <a:pt x="32" y="292"/>
                    </a:cubicBezTo>
                    <a:cubicBezTo>
                      <a:pt x="32" y="311"/>
                      <a:pt x="32" y="311"/>
                      <a:pt x="32" y="311"/>
                    </a:cubicBezTo>
                    <a:cubicBezTo>
                      <a:pt x="32" y="316"/>
                      <a:pt x="36" y="319"/>
                      <a:pt x="40" y="319"/>
                    </a:cubicBezTo>
                    <a:cubicBezTo>
                      <a:pt x="60" y="319"/>
                      <a:pt x="60" y="319"/>
                      <a:pt x="60" y="319"/>
                    </a:cubicBezTo>
                    <a:cubicBezTo>
                      <a:pt x="64" y="319"/>
                      <a:pt x="67" y="316"/>
                      <a:pt x="67" y="311"/>
                    </a:cubicBezTo>
                    <a:cubicBezTo>
                      <a:pt x="67" y="292"/>
                      <a:pt x="67" y="292"/>
                      <a:pt x="67" y="292"/>
                    </a:cubicBezTo>
                    <a:cubicBezTo>
                      <a:pt x="67" y="288"/>
                      <a:pt x="64" y="284"/>
                      <a:pt x="60" y="284"/>
                    </a:cubicBezTo>
                    <a:close/>
                    <a:moveTo>
                      <a:pt x="67" y="191"/>
                    </a:moveTo>
                    <a:cubicBezTo>
                      <a:pt x="67" y="187"/>
                      <a:pt x="64" y="183"/>
                      <a:pt x="60" y="183"/>
                    </a:cubicBezTo>
                    <a:cubicBezTo>
                      <a:pt x="40" y="183"/>
                      <a:pt x="40" y="183"/>
                      <a:pt x="40" y="183"/>
                    </a:cubicBezTo>
                    <a:cubicBezTo>
                      <a:pt x="36" y="183"/>
                      <a:pt x="32" y="187"/>
                      <a:pt x="32" y="191"/>
                    </a:cubicBezTo>
                    <a:cubicBezTo>
                      <a:pt x="32" y="210"/>
                      <a:pt x="32" y="210"/>
                      <a:pt x="32" y="210"/>
                    </a:cubicBezTo>
                    <a:cubicBezTo>
                      <a:pt x="32" y="215"/>
                      <a:pt x="36" y="218"/>
                      <a:pt x="40" y="218"/>
                    </a:cubicBezTo>
                    <a:cubicBezTo>
                      <a:pt x="60" y="218"/>
                      <a:pt x="60" y="218"/>
                      <a:pt x="60" y="218"/>
                    </a:cubicBezTo>
                    <a:cubicBezTo>
                      <a:pt x="64" y="218"/>
                      <a:pt x="67" y="215"/>
                      <a:pt x="67" y="210"/>
                    </a:cubicBezTo>
                    <a:lnTo>
                      <a:pt x="67" y="191"/>
                    </a:lnTo>
                    <a:close/>
                    <a:moveTo>
                      <a:pt x="67" y="241"/>
                    </a:moveTo>
                    <a:cubicBezTo>
                      <a:pt x="67" y="237"/>
                      <a:pt x="64" y="234"/>
                      <a:pt x="60" y="234"/>
                    </a:cubicBezTo>
                    <a:cubicBezTo>
                      <a:pt x="40" y="234"/>
                      <a:pt x="40" y="234"/>
                      <a:pt x="40" y="234"/>
                    </a:cubicBezTo>
                    <a:cubicBezTo>
                      <a:pt x="36" y="234"/>
                      <a:pt x="32" y="237"/>
                      <a:pt x="32" y="241"/>
                    </a:cubicBezTo>
                    <a:cubicBezTo>
                      <a:pt x="32" y="261"/>
                      <a:pt x="32" y="261"/>
                      <a:pt x="32" y="261"/>
                    </a:cubicBezTo>
                    <a:cubicBezTo>
                      <a:pt x="32" y="265"/>
                      <a:pt x="36" y="268"/>
                      <a:pt x="40" y="268"/>
                    </a:cubicBezTo>
                    <a:cubicBezTo>
                      <a:pt x="60" y="268"/>
                      <a:pt x="60" y="268"/>
                      <a:pt x="60" y="268"/>
                    </a:cubicBezTo>
                    <a:cubicBezTo>
                      <a:pt x="64" y="268"/>
                      <a:pt x="67" y="265"/>
                      <a:pt x="67" y="261"/>
                    </a:cubicBezTo>
                    <a:lnTo>
                      <a:pt x="67" y="241"/>
                    </a:lnTo>
                    <a:close/>
                    <a:moveTo>
                      <a:pt x="67" y="39"/>
                    </a:moveTo>
                    <a:cubicBezTo>
                      <a:pt x="67" y="35"/>
                      <a:pt x="64" y="32"/>
                      <a:pt x="60" y="32"/>
                    </a:cubicBezTo>
                    <a:cubicBezTo>
                      <a:pt x="40" y="32"/>
                      <a:pt x="40" y="32"/>
                      <a:pt x="40" y="32"/>
                    </a:cubicBezTo>
                    <a:cubicBezTo>
                      <a:pt x="36" y="32"/>
                      <a:pt x="32" y="35"/>
                      <a:pt x="32" y="39"/>
                    </a:cubicBezTo>
                    <a:cubicBezTo>
                      <a:pt x="32" y="59"/>
                      <a:pt x="32" y="59"/>
                      <a:pt x="32" y="59"/>
                    </a:cubicBezTo>
                    <a:cubicBezTo>
                      <a:pt x="32" y="63"/>
                      <a:pt x="36" y="66"/>
                      <a:pt x="40" y="66"/>
                    </a:cubicBezTo>
                    <a:cubicBezTo>
                      <a:pt x="60" y="66"/>
                      <a:pt x="60" y="66"/>
                      <a:pt x="60" y="66"/>
                    </a:cubicBezTo>
                    <a:cubicBezTo>
                      <a:pt x="64" y="66"/>
                      <a:pt x="67" y="63"/>
                      <a:pt x="67" y="59"/>
                    </a:cubicBezTo>
                    <a:lnTo>
                      <a:pt x="67" y="39"/>
                    </a:lnTo>
                    <a:close/>
                    <a:moveTo>
                      <a:pt x="67" y="90"/>
                    </a:moveTo>
                    <a:cubicBezTo>
                      <a:pt x="67" y="86"/>
                      <a:pt x="64" y="82"/>
                      <a:pt x="60" y="82"/>
                    </a:cubicBezTo>
                    <a:cubicBezTo>
                      <a:pt x="40" y="82"/>
                      <a:pt x="40" y="82"/>
                      <a:pt x="40" y="82"/>
                    </a:cubicBezTo>
                    <a:cubicBezTo>
                      <a:pt x="36" y="82"/>
                      <a:pt x="32" y="86"/>
                      <a:pt x="32" y="90"/>
                    </a:cubicBezTo>
                    <a:cubicBezTo>
                      <a:pt x="32" y="109"/>
                      <a:pt x="32" y="109"/>
                      <a:pt x="32" y="109"/>
                    </a:cubicBezTo>
                    <a:cubicBezTo>
                      <a:pt x="32" y="114"/>
                      <a:pt x="36" y="117"/>
                      <a:pt x="40" y="117"/>
                    </a:cubicBezTo>
                    <a:cubicBezTo>
                      <a:pt x="60" y="117"/>
                      <a:pt x="60" y="117"/>
                      <a:pt x="60" y="117"/>
                    </a:cubicBezTo>
                    <a:cubicBezTo>
                      <a:pt x="64" y="117"/>
                      <a:pt x="67" y="114"/>
                      <a:pt x="67" y="109"/>
                    </a:cubicBezTo>
                    <a:lnTo>
                      <a:pt x="67" y="90"/>
                    </a:lnTo>
                    <a:close/>
                    <a:moveTo>
                      <a:pt x="118" y="39"/>
                    </a:moveTo>
                    <a:cubicBezTo>
                      <a:pt x="118" y="35"/>
                      <a:pt x="115" y="32"/>
                      <a:pt x="111" y="32"/>
                    </a:cubicBezTo>
                    <a:cubicBezTo>
                      <a:pt x="91" y="32"/>
                      <a:pt x="91" y="32"/>
                      <a:pt x="91" y="32"/>
                    </a:cubicBezTo>
                    <a:cubicBezTo>
                      <a:pt x="87" y="32"/>
                      <a:pt x="84" y="35"/>
                      <a:pt x="84" y="39"/>
                    </a:cubicBezTo>
                    <a:cubicBezTo>
                      <a:pt x="84" y="59"/>
                      <a:pt x="84" y="59"/>
                      <a:pt x="84" y="59"/>
                    </a:cubicBezTo>
                    <a:cubicBezTo>
                      <a:pt x="84" y="63"/>
                      <a:pt x="87" y="66"/>
                      <a:pt x="91" y="66"/>
                    </a:cubicBezTo>
                    <a:cubicBezTo>
                      <a:pt x="111" y="66"/>
                      <a:pt x="111" y="66"/>
                      <a:pt x="111" y="66"/>
                    </a:cubicBezTo>
                    <a:cubicBezTo>
                      <a:pt x="115" y="66"/>
                      <a:pt x="118" y="63"/>
                      <a:pt x="118" y="59"/>
                    </a:cubicBezTo>
                    <a:lnTo>
                      <a:pt x="118" y="39"/>
                    </a:lnTo>
                    <a:close/>
                    <a:moveTo>
                      <a:pt x="170" y="39"/>
                    </a:moveTo>
                    <a:cubicBezTo>
                      <a:pt x="170" y="35"/>
                      <a:pt x="166" y="32"/>
                      <a:pt x="162" y="32"/>
                    </a:cubicBezTo>
                    <a:cubicBezTo>
                      <a:pt x="142" y="32"/>
                      <a:pt x="142" y="32"/>
                      <a:pt x="142" y="32"/>
                    </a:cubicBezTo>
                    <a:cubicBezTo>
                      <a:pt x="138" y="32"/>
                      <a:pt x="135" y="35"/>
                      <a:pt x="135" y="39"/>
                    </a:cubicBezTo>
                    <a:cubicBezTo>
                      <a:pt x="135" y="59"/>
                      <a:pt x="135" y="59"/>
                      <a:pt x="135" y="59"/>
                    </a:cubicBezTo>
                    <a:cubicBezTo>
                      <a:pt x="135" y="63"/>
                      <a:pt x="138" y="66"/>
                      <a:pt x="142" y="66"/>
                    </a:cubicBezTo>
                    <a:cubicBezTo>
                      <a:pt x="162" y="66"/>
                      <a:pt x="162" y="66"/>
                      <a:pt x="162" y="66"/>
                    </a:cubicBezTo>
                    <a:cubicBezTo>
                      <a:pt x="166" y="66"/>
                      <a:pt x="170" y="63"/>
                      <a:pt x="170" y="59"/>
                    </a:cubicBezTo>
                    <a:lnTo>
                      <a:pt x="170" y="39"/>
                    </a:lnTo>
                    <a:close/>
                    <a:moveTo>
                      <a:pt x="118" y="90"/>
                    </a:moveTo>
                    <a:cubicBezTo>
                      <a:pt x="118" y="86"/>
                      <a:pt x="115" y="82"/>
                      <a:pt x="111" y="82"/>
                    </a:cubicBezTo>
                    <a:cubicBezTo>
                      <a:pt x="91" y="82"/>
                      <a:pt x="91" y="82"/>
                      <a:pt x="91" y="82"/>
                    </a:cubicBezTo>
                    <a:cubicBezTo>
                      <a:pt x="87" y="82"/>
                      <a:pt x="84" y="86"/>
                      <a:pt x="84" y="90"/>
                    </a:cubicBezTo>
                    <a:cubicBezTo>
                      <a:pt x="84" y="109"/>
                      <a:pt x="84" y="109"/>
                      <a:pt x="84" y="109"/>
                    </a:cubicBezTo>
                    <a:cubicBezTo>
                      <a:pt x="84" y="114"/>
                      <a:pt x="87" y="117"/>
                      <a:pt x="91" y="117"/>
                    </a:cubicBezTo>
                    <a:cubicBezTo>
                      <a:pt x="111" y="117"/>
                      <a:pt x="111" y="117"/>
                      <a:pt x="111" y="117"/>
                    </a:cubicBezTo>
                    <a:cubicBezTo>
                      <a:pt x="115" y="117"/>
                      <a:pt x="118" y="114"/>
                      <a:pt x="118" y="109"/>
                    </a:cubicBezTo>
                    <a:lnTo>
                      <a:pt x="118" y="90"/>
                    </a:lnTo>
                    <a:close/>
                    <a:moveTo>
                      <a:pt x="170" y="90"/>
                    </a:moveTo>
                    <a:cubicBezTo>
                      <a:pt x="170" y="86"/>
                      <a:pt x="166" y="82"/>
                      <a:pt x="162" y="82"/>
                    </a:cubicBezTo>
                    <a:cubicBezTo>
                      <a:pt x="142" y="82"/>
                      <a:pt x="142" y="82"/>
                      <a:pt x="142" y="82"/>
                    </a:cubicBezTo>
                    <a:cubicBezTo>
                      <a:pt x="138" y="82"/>
                      <a:pt x="135" y="86"/>
                      <a:pt x="135" y="90"/>
                    </a:cubicBezTo>
                    <a:cubicBezTo>
                      <a:pt x="135" y="109"/>
                      <a:pt x="135" y="109"/>
                      <a:pt x="135" y="109"/>
                    </a:cubicBezTo>
                    <a:cubicBezTo>
                      <a:pt x="135" y="114"/>
                      <a:pt x="138" y="117"/>
                      <a:pt x="142" y="117"/>
                    </a:cubicBezTo>
                    <a:cubicBezTo>
                      <a:pt x="162" y="117"/>
                      <a:pt x="162" y="117"/>
                      <a:pt x="162" y="117"/>
                    </a:cubicBezTo>
                    <a:cubicBezTo>
                      <a:pt x="166" y="117"/>
                      <a:pt x="170" y="114"/>
                      <a:pt x="170" y="109"/>
                    </a:cubicBezTo>
                    <a:lnTo>
                      <a:pt x="170" y="90"/>
                    </a:lnTo>
                    <a:close/>
                    <a:moveTo>
                      <a:pt x="111" y="284"/>
                    </a:moveTo>
                    <a:cubicBezTo>
                      <a:pt x="91" y="284"/>
                      <a:pt x="91" y="284"/>
                      <a:pt x="91" y="284"/>
                    </a:cubicBezTo>
                    <a:cubicBezTo>
                      <a:pt x="87" y="284"/>
                      <a:pt x="84" y="288"/>
                      <a:pt x="84" y="292"/>
                    </a:cubicBezTo>
                    <a:cubicBezTo>
                      <a:pt x="84" y="311"/>
                      <a:pt x="84" y="311"/>
                      <a:pt x="84" y="311"/>
                    </a:cubicBezTo>
                    <a:cubicBezTo>
                      <a:pt x="84" y="316"/>
                      <a:pt x="87" y="319"/>
                      <a:pt x="91" y="319"/>
                    </a:cubicBezTo>
                    <a:cubicBezTo>
                      <a:pt x="111" y="319"/>
                      <a:pt x="111" y="319"/>
                      <a:pt x="111" y="319"/>
                    </a:cubicBezTo>
                    <a:cubicBezTo>
                      <a:pt x="115" y="319"/>
                      <a:pt x="118" y="316"/>
                      <a:pt x="118" y="311"/>
                    </a:cubicBezTo>
                    <a:cubicBezTo>
                      <a:pt x="118" y="292"/>
                      <a:pt x="118" y="292"/>
                      <a:pt x="118" y="292"/>
                    </a:cubicBezTo>
                    <a:cubicBezTo>
                      <a:pt x="118" y="288"/>
                      <a:pt x="115" y="284"/>
                      <a:pt x="111" y="284"/>
                    </a:cubicBezTo>
                    <a:close/>
                    <a:moveTo>
                      <a:pt x="118" y="241"/>
                    </a:moveTo>
                    <a:cubicBezTo>
                      <a:pt x="118" y="237"/>
                      <a:pt x="115" y="234"/>
                      <a:pt x="111" y="234"/>
                    </a:cubicBezTo>
                    <a:cubicBezTo>
                      <a:pt x="91" y="234"/>
                      <a:pt x="91" y="234"/>
                      <a:pt x="91" y="234"/>
                    </a:cubicBezTo>
                    <a:cubicBezTo>
                      <a:pt x="87" y="234"/>
                      <a:pt x="84" y="237"/>
                      <a:pt x="84" y="241"/>
                    </a:cubicBezTo>
                    <a:cubicBezTo>
                      <a:pt x="84" y="261"/>
                      <a:pt x="84" y="261"/>
                      <a:pt x="84" y="261"/>
                    </a:cubicBezTo>
                    <a:cubicBezTo>
                      <a:pt x="84" y="265"/>
                      <a:pt x="87" y="268"/>
                      <a:pt x="91" y="268"/>
                    </a:cubicBezTo>
                    <a:cubicBezTo>
                      <a:pt x="111" y="268"/>
                      <a:pt x="111" y="268"/>
                      <a:pt x="111" y="268"/>
                    </a:cubicBezTo>
                    <a:cubicBezTo>
                      <a:pt x="115" y="268"/>
                      <a:pt x="118" y="265"/>
                      <a:pt x="118" y="261"/>
                    </a:cubicBezTo>
                    <a:lnTo>
                      <a:pt x="118" y="241"/>
                    </a:lnTo>
                    <a:close/>
                    <a:moveTo>
                      <a:pt x="118" y="191"/>
                    </a:moveTo>
                    <a:cubicBezTo>
                      <a:pt x="118" y="187"/>
                      <a:pt x="115" y="183"/>
                      <a:pt x="111" y="183"/>
                    </a:cubicBezTo>
                    <a:cubicBezTo>
                      <a:pt x="91" y="183"/>
                      <a:pt x="91" y="183"/>
                      <a:pt x="91" y="183"/>
                    </a:cubicBezTo>
                    <a:cubicBezTo>
                      <a:pt x="87" y="183"/>
                      <a:pt x="84" y="187"/>
                      <a:pt x="84" y="191"/>
                    </a:cubicBezTo>
                    <a:cubicBezTo>
                      <a:pt x="84" y="210"/>
                      <a:pt x="84" y="210"/>
                      <a:pt x="84" y="210"/>
                    </a:cubicBezTo>
                    <a:cubicBezTo>
                      <a:pt x="84" y="215"/>
                      <a:pt x="87" y="218"/>
                      <a:pt x="91" y="218"/>
                    </a:cubicBezTo>
                    <a:cubicBezTo>
                      <a:pt x="111" y="218"/>
                      <a:pt x="111" y="218"/>
                      <a:pt x="111" y="218"/>
                    </a:cubicBezTo>
                    <a:cubicBezTo>
                      <a:pt x="115" y="218"/>
                      <a:pt x="118" y="215"/>
                      <a:pt x="118" y="210"/>
                    </a:cubicBezTo>
                    <a:lnTo>
                      <a:pt x="118" y="191"/>
                    </a:lnTo>
                    <a:close/>
                    <a:moveTo>
                      <a:pt x="118" y="140"/>
                    </a:moveTo>
                    <a:cubicBezTo>
                      <a:pt x="118" y="136"/>
                      <a:pt x="115" y="133"/>
                      <a:pt x="111" y="133"/>
                    </a:cubicBezTo>
                    <a:cubicBezTo>
                      <a:pt x="91" y="133"/>
                      <a:pt x="91" y="133"/>
                      <a:pt x="91" y="133"/>
                    </a:cubicBezTo>
                    <a:cubicBezTo>
                      <a:pt x="87" y="133"/>
                      <a:pt x="84" y="136"/>
                      <a:pt x="84" y="140"/>
                    </a:cubicBezTo>
                    <a:cubicBezTo>
                      <a:pt x="84" y="160"/>
                      <a:pt x="84" y="160"/>
                      <a:pt x="84" y="160"/>
                    </a:cubicBezTo>
                    <a:cubicBezTo>
                      <a:pt x="84" y="164"/>
                      <a:pt x="87" y="167"/>
                      <a:pt x="91" y="167"/>
                    </a:cubicBezTo>
                    <a:cubicBezTo>
                      <a:pt x="111" y="167"/>
                      <a:pt x="111" y="167"/>
                      <a:pt x="111" y="167"/>
                    </a:cubicBezTo>
                    <a:cubicBezTo>
                      <a:pt x="115" y="167"/>
                      <a:pt x="118" y="164"/>
                      <a:pt x="118" y="160"/>
                    </a:cubicBezTo>
                    <a:lnTo>
                      <a:pt x="118" y="140"/>
                    </a:lnTo>
                    <a:close/>
                  </a:path>
                </a:pathLst>
              </a:custGeom>
              <a:solidFill>
                <a:srgbClr val="87888A"/>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sp>
          <p:nvSpPr>
            <p:cNvPr id="10265" name="Line 48"/>
            <p:cNvSpPr>
              <a:spLocks noChangeShapeType="1"/>
            </p:cNvSpPr>
            <p:nvPr/>
          </p:nvSpPr>
          <p:spPr bwMode="auto">
            <a:xfrm>
              <a:off x="6417428" y="3606493"/>
              <a:ext cx="1587" cy="411109"/>
            </a:xfrm>
            <a:prstGeom prst="line">
              <a:avLst/>
            </a:prstGeom>
            <a:noFill/>
            <a:ln w="12600" cap="sq">
              <a:solidFill>
                <a:srgbClr val="58585A"/>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0266" name="Line 49"/>
            <p:cNvSpPr>
              <a:spLocks noChangeShapeType="1"/>
            </p:cNvSpPr>
            <p:nvPr/>
          </p:nvSpPr>
          <p:spPr bwMode="auto">
            <a:xfrm>
              <a:off x="4436485" y="3622366"/>
              <a:ext cx="1587" cy="411109"/>
            </a:xfrm>
            <a:prstGeom prst="line">
              <a:avLst/>
            </a:prstGeom>
            <a:noFill/>
            <a:ln w="12600" cap="sq">
              <a:solidFill>
                <a:srgbClr val="58585A"/>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nvGrpSpPr>
            <p:cNvPr id="10267" name="Group 50"/>
            <p:cNvGrpSpPr>
              <a:grpSpLocks/>
            </p:cNvGrpSpPr>
            <p:nvPr/>
          </p:nvGrpSpPr>
          <p:grpSpPr bwMode="auto">
            <a:xfrm>
              <a:off x="4780928" y="3520779"/>
              <a:ext cx="2504749" cy="593648"/>
              <a:chOff x="3012" y="2120"/>
              <a:chExt cx="1578" cy="374"/>
            </a:xfrm>
          </p:grpSpPr>
          <p:sp>
            <p:nvSpPr>
              <p:cNvPr id="10300" name="AutoShape 51"/>
              <p:cNvSpPr>
                <a:spLocks noChangeArrowheads="1"/>
              </p:cNvSpPr>
              <p:nvPr/>
            </p:nvSpPr>
            <p:spPr bwMode="auto">
              <a:xfrm>
                <a:off x="3012" y="2120"/>
                <a:ext cx="1578" cy="374"/>
              </a:xfrm>
              <a:prstGeom prst="roundRect">
                <a:avLst>
                  <a:gd name="adj" fmla="val 16667"/>
                </a:avLst>
              </a:prstGeom>
              <a:solidFill>
                <a:srgbClr val="FFFFFF">
                  <a:alpha val="89803"/>
                </a:srgbClr>
              </a:solidFill>
              <a:ln w="63360" cap="sq">
                <a:solidFill>
                  <a:srgbClr val="FFFFFF">
                    <a:alpha val="50195"/>
                  </a:srgbClr>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sp>
            <p:nvSpPr>
              <p:cNvPr id="10301" name="Text Box 52"/>
              <p:cNvSpPr txBox="1">
                <a:spLocks noChangeArrowheads="1"/>
              </p:cNvSpPr>
              <p:nvPr/>
            </p:nvSpPr>
            <p:spPr bwMode="auto">
              <a:xfrm>
                <a:off x="3365" y="2178"/>
                <a:ext cx="1201" cy="2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88" tIns="46794" rIns="89988" bIns="46794">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200" dirty="0">
                    <a:solidFill>
                      <a:schemeClr val="tx1"/>
                    </a:solidFill>
                    <a:cs typeface="Arial" panose="020B0604020202020204" pitchFamily="34" charset="0"/>
                  </a:rPr>
                  <a:t>KIDS/ELDERLY/PET/VIP</a:t>
                </a:r>
                <a:br>
                  <a:rPr lang="en-US" altLang="sv-SE" sz="1200" dirty="0">
                    <a:solidFill>
                      <a:schemeClr val="tx1"/>
                    </a:solidFill>
                    <a:cs typeface="Arial" panose="020B0604020202020204" pitchFamily="34" charset="0"/>
                  </a:rPr>
                </a:br>
                <a:r>
                  <a:rPr lang="en-US" altLang="sv-SE" sz="1200" dirty="0">
                    <a:solidFill>
                      <a:schemeClr val="tx1"/>
                    </a:solidFill>
                    <a:cs typeface="Arial" panose="020B0604020202020204" pitchFamily="34" charset="0"/>
                  </a:rPr>
                  <a:t>TRACKING</a:t>
                </a:r>
              </a:p>
            </p:txBody>
          </p:sp>
          <p:sp>
            <p:nvSpPr>
              <p:cNvPr id="10302" name="Freeform 53"/>
              <p:cNvSpPr>
                <a:spLocks noChangeArrowheads="1"/>
              </p:cNvSpPr>
              <p:nvPr/>
            </p:nvSpPr>
            <p:spPr bwMode="auto">
              <a:xfrm>
                <a:off x="3088" y="2199"/>
                <a:ext cx="210" cy="192"/>
              </a:xfrm>
              <a:custGeom>
                <a:avLst/>
                <a:gdLst>
                  <a:gd name="T0" fmla="*/ 11228841 w 339"/>
                  <a:gd name="T1" fmla="*/ 20867374 h 293"/>
                  <a:gd name="T2" fmla="*/ 11228841 w 339"/>
                  <a:gd name="T3" fmla="*/ 0 h 293"/>
                  <a:gd name="T4" fmla="*/ 11228841 w 339"/>
                  <a:gd name="T5" fmla="*/ 20867374 h 293"/>
                  <a:gd name="T6" fmla="*/ 11228841 w 339"/>
                  <a:gd name="T7" fmla="*/ 20867374 h 293"/>
                  <a:gd name="T8" fmla="*/ 11228841 w 339"/>
                  <a:gd name="T9" fmla="*/ 20867374 h 293"/>
                  <a:gd name="T10" fmla="*/ 11228841 w 339"/>
                  <a:gd name="T11" fmla="*/ 20867374 h 293"/>
                  <a:gd name="T12" fmla="*/ 11228841 w 339"/>
                  <a:gd name="T13" fmla="*/ 20867374 h 293"/>
                  <a:gd name="T14" fmla="*/ 11228841 w 339"/>
                  <a:gd name="T15" fmla="*/ 20867374 h 293"/>
                  <a:gd name="T16" fmla="*/ 11228841 w 339"/>
                  <a:gd name="T17" fmla="*/ 20867374 h 293"/>
                  <a:gd name="T18" fmla="*/ 11228841 w 339"/>
                  <a:gd name="T19" fmla="*/ 20867374 h 293"/>
                  <a:gd name="T20" fmla="*/ 11228841 w 339"/>
                  <a:gd name="T21" fmla="*/ 20867374 h 293"/>
                  <a:gd name="T22" fmla="*/ 11228841 w 339"/>
                  <a:gd name="T23" fmla="*/ 20867374 h 293"/>
                  <a:gd name="T24" fmla="*/ 11228841 w 339"/>
                  <a:gd name="T25" fmla="*/ 20867374 h 293"/>
                  <a:gd name="T26" fmla="*/ 11228841 w 339"/>
                  <a:gd name="T27" fmla="*/ 20867374 h 293"/>
                  <a:gd name="T28" fmla="*/ 11228841 w 339"/>
                  <a:gd name="T29" fmla="*/ 20867374 h 293"/>
                  <a:gd name="T30" fmla="*/ 11228841 w 339"/>
                  <a:gd name="T31" fmla="*/ 20867374 h 293"/>
                  <a:gd name="T32" fmla="*/ 11228841 w 339"/>
                  <a:gd name="T33" fmla="*/ 20867374 h 293"/>
                  <a:gd name="T34" fmla="*/ 11228841 w 339"/>
                  <a:gd name="T35" fmla="*/ 20867374 h 293"/>
                  <a:gd name="T36" fmla="*/ 11228841 w 339"/>
                  <a:gd name="T37" fmla="*/ 20867374 h 293"/>
                  <a:gd name="T38" fmla="*/ 11228841 w 339"/>
                  <a:gd name="T39" fmla="*/ 20867374 h 293"/>
                  <a:gd name="T40" fmla="*/ 11228841 w 339"/>
                  <a:gd name="T41" fmla="*/ 20867374 h 293"/>
                  <a:gd name="T42" fmla="*/ 11228841 w 339"/>
                  <a:gd name="T43" fmla="*/ 20867374 h 293"/>
                  <a:gd name="T44" fmla="*/ 11228841 w 339"/>
                  <a:gd name="T45" fmla="*/ 20867374 h 293"/>
                  <a:gd name="T46" fmla="*/ 11228841 w 339"/>
                  <a:gd name="T47" fmla="*/ 20867374 h 293"/>
                  <a:gd name="T48" fmla="*/ 11228841 w 339"/>
                  <a:gd name="T49" fmla="*/ 20867374 h 293"/>
                  <a:gd name="T50" fmla="*/ 11228841 w 339"/>
                  <a:gd name="T51" fmla="*/ 20867374 h 293"/>
                  <a:gd name="T52" fmla="*/ 11228841 w 339"/>
                  <a:gd name="T53" fmla="*/ 20867374 h 293"/>
                  <a:gd name="T54" fmla="*/ 11228841 w 339"/>
                  <a:gd name="T55" fmla="*/ 20867374 h 293"/>
                  <a:gd name="T56" fmla="*/ 11228841 w 339"/>
                  <a:gd name="T57" fmla="*/ 20867374 h 293"/>
                  <a:gd name="T58" fmla="*/ 11228841 w 339"/>
                  <a:gd name="T59" fmla="*/ 20867374 h 293"/>
                  <a:gd name="T60" fmla="*/ 11228841 w 339"/>
                  <a:gd name="T61" fmla="*/ 20867374 h 293"/>
                  <a:gd name="T62" fmla="*/ 11228841 w 339"/>
                  <a:gd name="T63" fmla="*/ 20867374 h 293"/>
                  <a:gd name="T64" fmla="*/ 11228841 w 339"/>
                  <a:gd name="T65" fmla="*/ 20867374 h 293"/>
                  <a:gd name="T66" fmla="*/ 11228841 w 339"/>
                  <a:gd name="T67" fmla="*/ 20867374 h 293"/>
                  <a:gd name="T68" fmla="*/ 11228841 w 339"/>
                  <a:gd name="T69" fmla="*/ 20867374 h 293"/>
                  <a:gd name="T70" fmla="*/ 11228841 w 339"/>
                  <a:gd name="T71" fmla="*/ 20867374 h 293"/>
                  <a:gd name="T72" fmla="*/ 11228841 w 339"/>
                  <a:gd name="T73" fmla="*/ 20867374 h 29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39"/>
                  <a:gd name="T112" fmla="*/ 0 h 293"/>
                  <a:gd name="T113" fmla="*/ 339 w 339"/>
                  <a:gd name="T114" fmla="*/ 293 h 29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39" h="293">
                    <a:moveTo>
                      <a:pt x="335" y="69"/>
                    </a:moveTo>
                    <a:cubicBezTo>
                      <a:pt x="290" y="23"/>
                      <a:pt x="229" y="0"/>
                      <a:pt x="169" y="0"/>
                    </a:cubicBezTo>
                    <a:cubicBezTo>
                      <a:pt x="109" y="0"/>
                      <a:pt x="49" y="23"/>
                      <a:pt x="3" y="69"/>
                    </a:cubicBezTo>
                    <a:cubicBezTo>
                      <a:pt x="0" y="72"/>
                      <a:pt x="0" y="77"/>
                      <a:pt x="3" y="80"/>
                    </a:cubicBezTo>
                    <a:cubicBezTo>
                      <a:pt x="4" y="82"/>
                      <a:pt x="6" y="82"/>
                      <a:pt x="8" y="82"/>
                    </a:cubicBezTo>
                    <a:cubicBezTo>
                      <a:pt x="10" y="82"/>
                      <a:pt x="13" y="82"/>
                      <a:pt x="14" y="80"/>
                    </a:cubicBezTo>
                    <a:cubicBezTo>
                      <a:pt x="57" y="37"/>
                      <a:pt x="113" y="16"/>
                      <a:pt x="169" y="16"/>
                    </a:cubicBezTo>
                    <a:cubicBezTo>
                      <a:pt x="225" y="16"/>
                      <a:pt x="281" y="37"/>
                      <a:pt x="324" y="80"/>
                    </a:cubicBezTo>
                    <a:cubicBezTo>
                      <a:pt x="327" y="83"/>
                      <a:pt x="332" y="83"/>
                      <a:pt x="335" y="80"/>
                    </a:cubicBezTo>
                    <a:cubicBezTo>
                      <a:pt x="339" y="77"/>
                      <a:pt x="339" y="72"/>
                      <a:pt x="335" y="69"/>
                    </a:cubicBezTo>
                    <a:close/>
                    <a:moveTo>
                      <a:pt x="169" y="68"/>
                    </a:moveTo>
                    <a:cubicBezTo>
                      <a:pt x="126" y="68"/>
                      <a:pt x="84" y="84"/>
                      <a:pt x="51" y="117"/>
                    </a:cubicBezTo>
                    <a:cubicBezTo>
                      <a:pt x="48" y="120"/>
                      <a:pt x="48" y="125"/>
                      <a:pt x="51" y="128"/>
                    </a:cubicBezTo>
                    <a:cubicBezTo>
                      <a:pt x="52" y="130"/>
                      <a:pt x="55" y="130"/>
                      <a:pt x="57" y="130"/>
                    </a:cubicBezTo>
                    <a:cubicBezTo>
                      <a:pt x="59" y="130"/>
                      <a:pt x="61" y="130"/>
                      <a:pt x="62" y="128"/>
                    </a:cubicBezTo>
                    <a:cubicBezTo>
                      <a:pt x="62" y="128"/>
                      <a:pt x="62" y="128"/>
                      <a:pt x="62" y="128"/>
                    </a:cubicBezTo>
                    <a:cubicBezTo>
                      <a:pt x="92" y="99"/>
                      <a:pt x="130" y="84"/>
                      <a:pt x="169" y="84"/>
                    </a:cubicBezTo>
                    <a:cubicBezTo>
                      <a:pt x="208" y="84"/>
                      <a:pt x="246" y="99"/>
                      <a:pt x="276" y="128"/>
                    </a:cubicBezTo>
                    <a:cubicBezTo>
                      <a:pt x="279" y="131"/>
                      <a:pt x="284" y="131"/>
                      <a:pt x="287" y="128"/>
                    </a:cubicBezTo>
                    <a:cubicBezTo>
                      <a:pt x="290" y="125"/>
                      <a:pt x="290" y="120"/>
                      <a:pt x="287" y="117"/>
                    </a:cubicBezTo>
                    <a:cubicBezTo>
                      <a:pt x="255" y="84"/>
                      <a:pt x="212" y="68"/>
                      <a:pt x="169" y="68"/>
                    </a:cubicBezTo>
                    <a:close/>
                    <a:moveTo>
                      <a:pt x="169" y="136"/>
                    </a:moveTo>
                    <a:cubicBezTo>
                      <a:pt x="144" y="136"/>
                      <a:pt x="118" y="146"/>
                      <a:pt x="99" y="165"/>
                    </a:cubicBezTo>
                    <a:cubicBezTo>
                      <a:pt x="96" y="168"/>
                      <a:pt x="96" y="173"/>
                      <a:pt x="99" y="176"/>
                    </a:cubicBezTo>
                    <a:cubicBezTo>
                      <a:pt x="102" y="179"/>
                      <a:pt x="107" y="179"/>
                      <a:pt x="110" y="176"/>
                    </a:cubicBezTo>
                    <a:cubicBezTo>
                      <a:pt x="110" y="176"/>
                      <a:pt x="110" y="176"/>
                      <a:pt x="110" y="176"/>
                    </a:cubicBezTo>
                    <a:cubicBezTo>
                      <a:pt x="127" y="160"/>
                      <a:pt x="148" y="152"/>
                      <a:pt x="169" y="152"/>
                    </a:cubicBezTo>
                    <a:cubicBezTo>
                      <a:pt x="190" y="152"/>
                      <a:pt x="212" y="160"/>
                      <a:pt x="228" y="176"/>
                    </a:cubicBezTo>
                    <a:cubicBezTo>
                      <a:pt x="229" y="178"/>
                      <a:pt x="231" y="179"/>
                      <a:pt x="234" y="179"/>
                    </a:cubicBezTo>
                    <a:cubicBezTo>
                      <a:pt x="236" y="179"/>
                      <a:pt x="238" y="178"/>
                      <a:pt x="239" y="176"/>
                    </a:cubicBezTo>
                    <a:cubicBezTo>
                      <a:pt x="242" y="173"/>
                      <a:pt x="242" y="168"/>
                      <a:pt x="239" y="165"/>
                    </a:cubicBezTo>
                    <a:cubicBezTo>
                      <a:pt x="220" y="146"/>
                      <a:pt x="194" y="136"/>
                      <a:pt x="169" y="136"/>
                    </a:cubicBezTo>
                    <a:close/>
                    <a:moveTo>
                      <a:pt x="139" y="217"/>
                    </a:moveTo>
                    <a:cubicBezTo>
                      <a:pt x="123" y="234"/>
                      <a:pt x="123" y="260"/>
                      <a:pt x="139" y="277"/>
                    </a:cubicBezTo>
                    <a:cubicBezTo>
                      <a:pt x="156" y="293"/>
                      <a:pt x="183" y="293"/>
                      <a:pt x="199" y="277"/>
                    </a:cubicBezTo>
                    <a:cubicBezTo>
                      <a:pt x="216" y="260"/>
                      <a:pt x="216" y="234"/>
                      <a:pt x="199" y="217"/>
                    </a:cubicBezTo>
                    <a:cubicBezTo>
                      <a:pt x="183" y="200"/>
                      <a:pt x="156" y="200"/>
                      <a:pt x="139" y="217"/>
                    </a:cubicBezTo>
                    <a:close/>
                  </a:path>
                </a:pathLst>
              </a:custGeom>
              <a:solidFill>
                <a:srgbClr val="575A5B"/>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grpSp>
          <p:nvGrpSpPr>
            <p:cNvPr id="10268" name="Group 54"/>
            <p:cNvGrpSpPr>
              <a:grpSpLocks/>
            </p:cNvGrpSpPr>
            <p:nvPr/>
          </p:nvGrpSpPr>
          <p:grpSpPr bwMode="auto">
            <a:xfrm>
              <a:off x="2879350" y="3516017"/>
              <a:ext cx="2295226" cy="593648"/>
              <a:chOff x="1814" y="2117"/>
              <a:chExt cx="1446" cy="374"/>
            </a:xfrm>
          </p:grpSpPr>
          <p:sp>
            <p:nvSpPr>
              <p:cNvPr id="10297" name="AutoShape 55"/>
              <p:cNvSpPr>
                <a:spLocks noChangeArrowheads="1"/>
              </p:cNvSpPr>
              <p:nvPr/>
            </p:nvSpPr>
            <p:spPr bwMode="auto">
              <a:xfrm>
                <a:off x="1814" y="2117"/>
                <a:ext cx="1161" cy="374"/>
              </a:xfrm>
              <a:prstGeom prst="roundRect">
                <a:avLst>
                  <a:gd name="adj" fmla="val 16667"/>
                </a:avLst>
              </a:prstGeom>
              <a:solidFill>
                <a:srgbClr val="FFFFFF">
                  <a:alpha val="89803"/>
                </a:srgbClr>
              </a:solidFill>
              <a:ln w="63360" cap="sq">
                <a:solidFill>
                  <a:srgbClr val="FFFFFF">
                    <a:alpha val="50195"/>
                  </a:srgbClr>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sp>
            <p:nvSpPr>
              <p:cNvPr id="10298" name="Text Box 56"/>
              <p:cNvSpPr txBox="1">
                <a:spLocks noChangeArrowheads="1"/>
              </p:cNvSpPr>
              <p:nvPr/>
            </p:nvSpPr>
            <p:spPr bwMode="auto">
              <a:xfrm>
                <a:off x="2191" y="2171"/>
                <a:ext cx="1069" cy="2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88" tIns="46794" rIns="89988" bIns="46794">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200">
                    <a:solidFill>
                      <a:schemeClr val="tx1"/>
                    </a:solidFill>
                    <a:cs typeface="Arial" panose="020B0604020202020204" pitchFamily="34" charset="0"/>
                  </a:rPr>
                  <a:t>SMART GRID MANAGEMENT</a:t>
                </a:r>
              </a:p>
            </p:txBody>
          </p:sp>
          <p:sp>
            <p:nvSpPr>
              <p:cNvPr id="10299" name="Freeform 57"/>
              <p:cNvSpPr>
                <a:spLocks noChangeArrowheads="1"/>
              </p:cNvSpPr>
              <p:nvPr/>
            </p:nvSpPr>
            <p:spPr bwMode="auto">
              <a:xfrm>
                <a:off x="1878" y="2186"/>
                <a:ext cx="251" cy="230"/>
              </a:xfrm>
              <a:custGeom>
                <a:avLst/>
                <a:gdLst>
                  <a:gd name="T0" fmla="*/ 2841723 w 459"/>
                  <a:gd name="T1" fmla="*/ 2815045 h 421"/>
                  <a:gd name="T2" fmla="*/ 2841723 w 459"/>
                  <a:gd name="T3" fmla="*/ 2815045 h 421"/>
                  <a:gd name="T4" fmla="*/ 2841723 w 459"/>
                  <a:gd name="T5" fmla="*/ 2815045 h 421"/>
                  <a:gd name="T6" fmla="*/ 2841723 w 459"/>
                  <a:gd name="T7" fmla="*/ 2815045 h 421"/>
                  <a:gd name="T8" fmla="*/ 2841723 w 459"/>
                  <a:gd name="T9" fmla="*/ 2815045 h 421"/>
                  <a:gd name="T10" fmla="*/ 2841723 w 459"/>
                  <a:gd name="T11" fmla="*/ 2815045 h 421"/>
                  <a:gd name="T12" fmla="*/ 2841723 w 459"/>
                  <a:gd name="T13" fmla="*/ 2815045 h 421"/>
                  <a:gd name="T14" fmla="*/ 2841723 w 459"/>
                  <a:gd name="T15" fmla="*/ 2815045 h 421"/>
                  <a:gd name="T16" fmla="*/ 2841723 w 459"/>
                  <a:gd name="T17" fmla="*/ 2815045 h 421"/>
                  <a:gd name="T18" fmla="*/ 2841723 w 459"/>
                  <a:gd name="T19" fmla="*/ 2815045 h 421"/>
                  <a:gd name="T20" fmla="*/ 2841723 w 459"/>
                  <a:gd name="T21" fmla="*/ 2815045 h 421"/>
                  <a:gd name="T22" fmla="*/ 2841723 w 459"/>
                  <a:gd name="T23" fmla="*/ 2815045 h 421"/>
                  <a:gd name="T24" fmla="*/ 2841723 w 459"/>
                  <a:gd name="T25" fmla="*/ 2815045 h 421"/>
                  <a:gd name="T26" fmla="*/ 2841723 w 459"/>
                  <a:gd name="T27" fmla="*/ 2815045 h 421"/>
                  <a:gd name="T28" fmla="*/ 2841723 w 459"/>
                  <a:gd name="T29" fmla="*/ 2815045 h 421"/>
                  <a:gd name="T30" fmla="*/ 2841723 w 459"/>
                  <a:gd name="T31" fmla="*/ 2815045 h 421"/>
                  <a:gd name="T32" fmla="*/ 2841723 w 459"/>
                  <a:gd name="T33" fmla="*/ 2815045 h 421"/>
                  <a:gd name="T34" fmla="*/ 2841723 w 459"/>
                  <a:gd name="T35" fmla="*/ 2815045 h 421"/>
                  <a:gd name="T36" fmla="*/ 2841723 w 459"/>
                  <a:gd name="T37" fmla="*/ 2815045 h 421"/>
                  <a:gd name="T38" fmla="*/ 2841723 w 459"/>
                  <a:gd name="T39" fmla="*/ 2815045 h 421"/>
                  <a:gd name="T40" fmla="*/ 2841723 w 459"/>
                  <a:gd name="T41" fmla="*/ 2815045 h 421"/>
                  <a:gd name="T42" fmla="*/ 2841723 w 459"/>
                  <a:gd name="T43" fmla="*/ 2815045 h 421"/>
                  <a:gd name="T44" fmla="*/ 2841723 w 459"/>
                  <a:gd name="T45" fmla="*/ 2815045 h 421"/>
                  <a:gd name="T46" fmla="*/ 2841723 w 459"/>
                  <a:gd name="T47" fmla="*/ 2815045 h 421"/>
                  <a:gd name="T48" fmla="*/ 2841723 w 459"/>
                  <a:gd name="T49" fmla="*/ 0 h 421"/>
                  <a:gd name="T50" fmla="*/ 2841723 w 459"/>
                  <a:gd name="T51" fmla="*/ 2815045 h 421"/>
                  <a:gd name="T52" fmla="*/ 2841723 w 459"/>
                  <a:gd name="T53" fmla="*/ 2815045 h 421"/>
                  <a:gd name="T54" fmla="*/ 2841723 w 459"/>
                  <a:gd name="T55" fmla="*/ 2815045 h 421"/>
                  <a:gd name="T56" fmla="*/ 2841723 w 459"/>
                  <a:gd name="T57" fmla="*/ 2815045 h 421"/>
                  <a:gd name="T58" fmla="*/ 2841723 w 459"/>
                  <a:gd name="T59" fmla="*/ 2815045 h 421"/>
                  <a:gd name="T60" fmla="*/ 2841723 w 459"/>
                  <a:gd name="T61" fmla="*/ 2815045 h 421"/>
                  <a:gd name="T62" fmla="*/ 2841723 w 459"/>
                  <a:gd name="T63" fmla="*/ 2815045 h 421"/>
                  <a:gd name="T64" fmla="*/ 2841723 w 459"/>
                  <a:gd name="T65" fmla="*/ 2815045 h 421"/>
                  <a:gd name="T66" fmla="*/ 2841723 w 459"/>
                  <a:gd name="T67" fmla="*/ 2815045 h 421"/>
                  <a:gd name="T68" fmla="*/ 2841723 w 459"/>
                  <a:gd name="T69" fmla="*/ 2815045 h 421"/>
                  <a:gd name="T70" fmla="*/ 2841723 w 459"/>
                  <a:gd name="T71" fmla="*/ 2815045 h 421"/>
                  <a:gd name="T72" fmla="*/ 2841723 w 459"/>
                  <a:gd name="T73" fmla="*/ 2815045 h 421"/>
                  <a:gd name="T74" fmla="*/ 2841723 w 459"/>
                  <a:gd name="T75" fmla="*/ 2815045 h 421"/>
                  <a:gd name="T76" fmla="*/ 2841723 w 459"/>
                  <a:gd name="T77" fmla="*/ 2815045 h 421"/>
                  <a:gd name="T78" fmla="*/ 2841723 w 459"/>
                  <a:gd name="T79" fmla="*/ 2815045 h 421"/>
                  <a:gd name="T80" fmla="*/ 2841723 w 459"/>
                  <a:gd name="T81" fmla="*/ 2815045 h 421"/>
                  <a:gd name="T82" fmla="*/ 2841723 w 459"/>
                  <a:gd name="T83" fmla="*/ 2815045 h 421"/>
                  <a:gd name="T84" fmla="*/ 2841723 w 459"/>
                  <a:gd name="T85" fmla="*/ 2815045 h 421"/>
                  <a:gd name="T86" fmla="*/ 2841723 w 459"/>
                  <a:gd name="T87" fmla="*/ 2815045 h 421"/>
                  <a:gd name="T88" fmla="*/ 2841723 w 459"/>
                  <a:gd name="T89" fmla="*/ 2815045 h 421"/>
                  <a:gd name="T90" fmla="*/ 2841723 w 459"/>
                  <a:gd name="T91" fmla="*/ 2815045 h 421"/>
                  <a:gd name="T92" fmla="*/ 2841723 w 459"/>
                  <a:gd name="T93" fmla="*/ 2815045 h 421"/>
                  <a:gd name="T94" fmla="*/ 2841723 w 459"/>
                  <a:gd name="T95" fmla="*/ 2815045 h 42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459" h="421">
                    <a:moveTo>
                      <a:pt x="52" y="273"/>
                    </a:moveTo>
                    <a:cubicBezTo>
                      <a:pt x="53" y="273"/>
                      <a:pt x="53" y="273"/>
                      <a:pt x="53" y="273"/>
                    </a:cubicBezTo>
                    <a:cubicBezTo>
                      <a:pt x="55" y="273"/>
                      <a:pt x="57" y="271"/>
                      <a:pt x="59" y="270"/>
                    </a:cubicBezTo>
                    <a:cubicBezTo>
                      <a:pt x="106" y="212"/>
                      <a:pt x="106" y="212"/>
                      <a:pt x="106" y="212"/>
                    </a:cubicBezTo>
                    <a:cubicBezTo>
                      <a:pt x="108" y="210"/>
                      <a:pt x="108" y="207"/>
                      <a:pt x="107" y="204"/>
                    </a:cubicBezTo>
                    <a:cubicBezTo>
                      <a:pt x="106" y="201"/>
                      <a:pt x="103" y="199"/>
                      <a:pt x="100" y="199"/>
                    </a:cubicBezTo>
                    <a:cubicBezTo>
                      <a:pt x="85" y="199"/>
                      <a:pt x="85" y="199"/>
                      <a:pt x="85" y="199"/>
                    </a:cubicBezTo>
                    <a:cubicBezTo>
                      <a:pt x="80" y="162"/>
                      <a:pt x="73" y="81"/>
                      <a:pt x="181" y="46"/>
                    </a:cubicBezTo>
                    <a:cubicBezTo>
                      <a:pt x="186" y="44"/>
                      <a:pt x="188" y="40"/>
                      <a:pt x="187" y="36"/>
                    </a:cubicBezTo>
                    <a:cubicBezTo>
                      <a:pt x="185" y="31"/>
                      <a:pt x="181" y="29"/>
                      <a:pt x="177" y="30"/>
                    </a:cubicBezTo>
                    <a:cubicBezTo>
                      <a:pt x="47" y="70"/>
                      <a:pt x="27" y="169"/>
                      <a:pt x="24" y="198"/>
                    </a:cubicBezTo>
                    <a:cubicBezTo>
                      <a:pt x="8" y="197"/>
                      <a:pt x="8" y="197"/>
                      <a:pt x="8" y="197"/>
                    </a:cubicBezTo>
                    <a:cubicBezTo>
                      <a:pt x="5" y="197"/>
                      <a:pt x="2" y="199"/>
                      <a:pt x="1" y="202"/>
                    </a:cubicBezTo>
                    <a:cubicBezTo>
                      <a:pt x="0" y="204"/>
                      <a:pt x="0" y="208"/>
                      <a:pt x="2" y="210"/>
                    </a:cubicBezTo>
                    <a:cubicBezTo>
                      <a:pt x="46" y="269"/>
                      <a:pt x="46" y="269"/>
                      <a:pt x="46" y="269"/>
                    </a:cubicBezTo>
                    <a:cubicBezTo>
                      <a:pt x="48" y="271"/>
                      <a:pt x="50" y="273"/>
                      <a:pt x="52" y="273"/>
                    </a:cubicBezTo>
                    <a:close/>
                    <a:moveTo>
                      <a:pt x="24" y="214"/>
                    </a:moveTo>
                    <a:cubicBezTo>
                      <a:pt x="31" y="214"/>
                      <a:pt x="31" y="214"/>
                      <a:pt x="31" y="214"/>
                    </a:cubicBezTo>
                    <a:cubicBezTo>
                      <a:pt x="33" y="214"/>
                      <a:pt x="36" y="213"/>
                      <a:pt x="37" y="212"/>
                    </a:cubicBezTo>
                    <a:cubicBezTo>
                      <a:pt x="39" y="210"/>
                      <a:pt x="40" y="208"/>
                      <a:pt x="40" y="206"/>
                    </a:cubicBezTo>
                    <a:cubicBezTo>
                      <a:pt x="40" y="205"/>
                      <a:pt x="40" y="156"/>
                      <a:pt x="78" y="110"/>
                    </a:cubicBezTo>
                    <a:cubicBezTo>
                      <a:pt x="62" y="147"/>
                      <a:pt x="67" y="184"/>
                      <a:pt x="69" y="204"/>
                    </a:cubicBezTo>
                    <a:cubicBezTo>
                      <a:pt x="70" y="208"/>
                      <a:pt x="70" y="208"/>
                      <a:pt x="70" y="208"/>
                    </a:cubicBezTo>
                    <a:cubicBezTo>
                      <a:pt x="70" y="212"/>
                      <a:pt x="73" y="215"/>
                      <a:pt x="78" y="215"/>
                    </a:cubicBezTo>
                    <a:cubicBezTo>
                      <a:pt x="83" y="215"/>
                      <a:pt x="83" y="215"/>
                      <a:pt x="83" y="215"/>
                    </a:cubicBezTo>
                    <a:cubicBezTo>
                      <a:pt x="53" y="252"/>
                      <a:pt x="53" y="252"/>
                      <a:pt x="53" y="252"/>
                    </a:cubicBezTo>
                    <a:lnTo>
                      <a:pt x="24" y="214"/>
                    </a:lnTo>
                    <a:close/>
                    <a:moveTo>
                      <a:pt x="365" y="53"/>
                    </a:moveTo>
                    <a:cubicBezTo>
                      <a:pt x="374" y="39"/>
                      <a:pt x="374" y="39"/>
                      <a:pt x="374" y="39"/>
                    </a:cubicBezTo>
                    <a:cubicBezTo>
                      <a:pt x="375" y="37"/>
                      <a:pt x="375" y="33"/>
                      <a:pt x="374" y="31"/>
                    </a:cubicBezTo>
                    <a:cubicBezTo>
                      <a:pt x="372" y="28"/>
                      <a:pt x="369" y="27"/>
                      <a:pt x="366" y="27"/>
                    </a:cubicBezTo>
                    <a:cubicBezTo>
                      <a:pt x="292" y="34"/>
                      <a:pt x="292" y="34"/>
                      <a:pt x="292" y="34"/>
                    </a:cubicBezTo>
                    <a:cubicBezTo>
                      <a:pt x="290" y="34"/>
                      <a:pt x="288" y="36"/>
                      <a:pt x="287" y="38"/>
                    </a:cubicBezTo>
                    <a:cubicBezTo>
                      <a:pt x="285" y="40"/>
                      <a:pt x="285" y="43"/>
                      <a:pt x="286" y="45"/>
                    </a:cubicBezTo>
                    <a:cubicBezTo>
                      <a:pt x="310" y="115"/>
                      <a:pt x="310" y="115"/>
                      <a:pt x="310" y="115"/>
                    </a:cubicBezTo>
                    <a:cubicBezTo>
                      <a:pt x="311" y="118"/>
                      <a:pt x="314" y="120"/>
                      <a:pt x="317" y="120"/>
                    </a:cubicBezTo>
                    <a:cubicBezTo>
                      <a:pt x="320" y="120"/>
                      <a:pt x="323" y="119"/>
                      <a:pt x="325" y="116"/>
                    </a:cubicBezTo>
                    <a:cubicBezTo>
                      <a:pt x="333" y="104"/>
                      <a:pt x="333" y="104"/>
                      <a:pt x="333" y="104"/>
                    </a:cubicBezTo>
                    <a:cubicBezTo>
                      <a:pt x="366" y="119"/>
                      <a:pt x="436" y="155"/>
                      <a:pt x="410" y="266"/>
                    </a:cubicBezTo>
                    <a:cubicBezTo>
                      <a:pt x="409" y="270"/>
                      <a:pt x="411" y="274"/>
                      <a:pt x="416" y="275"/>
                    </a:cubicBezTo>
                    <a:cubicBezTo>
                      <a:pt x="416" y="276"/>
                      <a:pt x="417" y="276"/>
                      <a:pt x="418" y="276"/>
                    </a:cubicBezTo>
                    <a:cubicBezTo>
                      <a:pt x="421" y="276"/>
                      <a:pt x="424" y="273"/>
                      <a:pt x="425" y="270"/>
                    </a:cubicBezTo>
                    <a:cubicBezTo>
                      <a:pt x="459" y="139"/>
                      <a:pt x="388" y="70"/>
                      <a:pt x="365" y="53"/>
                    </a:cubicBezTo>
                    <a:close/>
                    <a:moveTo>
                      <a:pt x="336" y="88"/>
                    </a:moveTo>
                    <a:cubicBezTo>
                      <a:pt x="333" y="86"/>
                      <a:pt x="333" y="86"/>
                      <a:pt x="333" y="86"/>
                    </a:cubicBezTo>
                    <a:cubicBezTo>
                      <a:pt x="332" y="86"/>
                      <a:pt x="331" y="86"/>
                      <a:pt x="330" y="86"/>
                    </a:cubicBezTo>
                    <a:cubicBezTo>
                      <a:pt x="327" y="86"/>
                      <a:pt x="324" y="87"/>
                      <a:pt x="323" y="89"/>
                    </a:cubicBezTo>
                    <a:cubicBezTo>
                      <a:pt x="320" y="94"/>
                      <a:pt x="320" y="94"/>
                      <a:pt x="320" y="94"/>
                    </a:cubicBezTo>
                    <a:cubicBezTo>
                      <a:pt x="304" y="49"/>
                      <a:pt x="304" y="49"/>
                      <a:pt x="304" y="49"/>
                    </a:cubicBezTo>
                    <a:cubicBezTo>
                      <a:pt x="351" y="44"/>
                      <a:pt x="351" y="44"/>
                      <a:pt x="351" y="44"/>
                    </a:cubicBezTo>
                    <a:cubicBezTo>
                      <a:pt x="347" y="50"/>
                      <a:pt x="347" y="50"/>
                      <a:pt x="347" y="50"/>
                    </a:cubicBezTo>
                    <a:cubicBezTo>
                      <a:pt x="346" y="52"/>
                      <a:pt x="346" y="54"/>
                      <a:pt x="346" y="56"/>
                    </a:cubicBezTo>
                    <a:cubicBezTo>
                      <a:pt x="347" y="58"/>
                      <a:pt x="348" y="60"/>
                      <a:pt x="350" y="61"/>
                    </a:cubicBezTo>
                    <a:cubicBezTo>
                      <a:pt x="351" y="62"/>
                      <a:pt x="390" y="87"/>
                      <a:pt x="409" y="143"/>
                    </a:cubicBezTo>
                    <a:cubicBezTo>
                      <a:pt x="386" y="111"/>
                      <a:pt x="353" y="96"/>
                      <a:pt x="336" y="88"/>
                    </a:cubicBezTo>
                    <a:close/>
                    <a:moveTo>
                      <a:pt x="329" y="233"/>
                    </a:moveTo>
                    <a:cubicBezTo>
                      <a:pt x="304" y="218"/>
                      <a:pt x="283" y="214"/>
                      <a:pt x="275" y="213"/>
                    </a:cubicBezTo>
                    <a:cubicBezTo>
                      <a:pt x="274" y="200"/>
                      <a:pt x="267" y="188"/>
                      <a:pt x="257" y="181"/>
                    </a:cubicBezTo>
                    <a:cubicBezTo>
                      <a:pt x="260" y="173"/>
                      <a:pt x="267" y="153"/>
                      <a:pt x="267" y="125"/>
                    </a:cubicBezTo>
                    <a:cubicBezTo>
                      <a:pt x="267" y="108"/>
                      <a:pt x="266" y="92"/>
                      <a:pt x="263" y="75"/>
                    </a:cubicBezTo>
                    <a:cubicBezTo>
                      <a:pt x="262" y="71"/>
                      <a:pt x="258" y="68"/>
                      <a:pt x="253" y="68"/>
                    </a:cubicBezTo>
                    <a:cubicBezTo>
                      <a:pt x="249" y="69"/>
                      <a:pt x="246" y="73"/>
                      <a:pt x="247" y="78"/>
                    </a:cubicBezTo>
                    <a:cubicBezTo>
                      <a:pt x="250" y="93"/>
                      <a:pt x="251" y="109"/>
                      <a:pt x="251" y="125"/>
                    </a:cubicBezTo>
                    <a:cubicBezTo>
                      <a:pt x="251" y="150"/>
                      <a:pt x="245" y="168"/>
                      <a:pt x="242" y="175"/>
                    </a:cubicBezTo>
                    <a:cubicBezTo>
                      <a:pt x="239" y="174"/>
                      <a:pt x="236" y="174"/>
                      <a:pt x="233" y="174"/>
                    </a:cubicBezTo>
                    <a:cubicBezTo>
                      <a:pt x="230" y="174"/>
                      <a:pt x="227" y="174"/>
                      <a:pt x="224" y="175"/>
                    </a:cubicBezTo>
                    <a:cubicBezTo>
                      <a:pt x="222" y="168"/>
                      <a:pt x="215" y="150"/>
                      <a:pt x="215" y="125"/>
                    </a:cubicBezTo>
                    <a:cubicBezTo>
                      <a:pt x="215" y="83"/>
                      <a:pt x="226" y="48"/>
                      <a:pt x="233" y="28"/>
                    </a:cubicBezTo>
                    <a:cubicBezTo>
                      <a:pt x="235" y="34"/>
                      <a:pt x="238" y="40"/>
                      <a:pt x="240" y="48"/>
                    </a:cubicBezTo>
                    <a:cubicBezTo>
                      <a:pt x="241" y="51"/>
                      <a:pt x="244" y="54"/>
                      <a:pt x="247" y="54"/>
                    </a:cubicBezTo>
                    <a:cubicBezTo>
                      <a:pt x="248" y="54"/>
                      <a:pt x="249" y="53"/>
                      <a:pt x="250" y="53"/>
                    </a:cubicBezTo>
                    <a:cubicBezTo>
                      <a:pt x="254" y="52"/>
                      <a:pt x="256" y="47"/>
                      <a:pt x="255" y="43"/>
                    </a:cubicBezTo>
                    <a:cubicBezTo>
                      <a:pt x="248" y="20"/>
                      <a:pt x="241" y="5"/>
                      <a:pt x="240" y="5"/>
                    </a:cubicBezTo>
                    <a:cubicBezTo>
                      <a:pt x="239" y="2"/>
                      <a:pt x="237" y="1"/>
                      <a:pt x="234" y="0"/>
                    </a:cubicBezTo>
                    <a:cubicBezTo>
                      <a:pt x="234" y="0"/>
                      <a:pt x="234" y="0"/>
                      <a:pt x="233" y="0"/>
                    </a:cubicBezTo>
                    <a:cubicBezTo>
                      <a:pt x="233" y="0"/>
                      <a:pt x="233" y="0"/>
                      <a:pt x="233" y="0"/>
                    </a:cubicBezTo>
                    <a:cubicBezTo>
                      <a:pt x="230" y="1"/>
                      <a:pt x="227" y="2"/>
                      <a:pt x="226" y="5"/>
                    </a:cubicBezTo>
                    <a:cubicBezTo>
                      <a:pt x="225" y="7"/>
                      <a:pt x="199" y="56"/>
                      <a:pt x="199" y="125"/>
                    </a:cubicBezTo>
                    <a:cubicBezTo>
                      <a:pt x="199" y="153"/>
                      <a:pt x="206" y="173"/>
                      <a:pt x="210" y="181"/>
                    </a:cubicBezTo>
                    <a:cubicBezTo>
                      <a:pt x="200" y="188"/>
                      <a:pt x="193" y="200"/>
                      <a:pt x="192" y="213"/>
                    </a:cubicBezTo>
                    <a:cubicBezTo>
                      <a:pt x="184" y="214"/>
                      <a:pt x="162" y="218"/>
                      <a:pt x="138" y="233"/>
                    </a:cubicBezTo>
                    <a:cubicBezTo>
                      <a:pt x="79" y="268"/>
                      <a:pt x="49" y="315"/>
                      <a:pt x="48" y="317"/>
                    </a:cubicBezTo>
                    <a:cubicBezTo>
                      <a:pt x="46" y="319"/>
                      <a:pt x="46" y="322"/>
                      <a:pt x="47" y="325"/>
                    </a:cubicBezTo>
                    <a:cubicBezTo>
                      <a:pt x="47" y="325"/>
                      <a:pt x="47" y="325"/>
                      <a:pt x="47" y="325"/>
                    </a:cubicBezTo>
                    <a:cubicBezTo>
                      <a:pt x="48" y="325"/>
                      <a:pt x="48" y="325"/>
                      <a:pt x="48" y="326"/>
                    </a:cubicBezTo>
                    <a:cubicBezTo>
                      <a:pt x="50" y="328"/>
                      <a:pt x="52" y="329"/>
                      <a:pt x="55" y="329"/>
                    </a:cubicBezTo>
                    <a:cubicBezTo>
                      <a:pt x="55" y="329"/>
                      <a:pt x="55" y="329"/>
                      <a:pt x="55" y="329"/>
                    </a:cubicBezTo>
                    <a:cubicBezTo>
                      <a:pt x="57" y="329"/>
                      <a:pt x="113" y="326"/>
                      <a:pt x="172" y="291"/>
                    </a:cubicBezTo>
                    <a:cubicBezTo>
                      <a:pt x="197" y="276"/>
                      <a:pt x="211" y="260"/>
                      <a:pt x="216" y="253"/>
                    </a:cubicBezTo>
                    <a:cubicBezTo>
                      <a:pt x="221" y="255"/>
                      <a:pt x="227" y="257"/>
                      <a:pt x="233" y="257"/>
                    </a:cubicBezTo>
                    <a:cubicBezTo>
                      <a:pt x="240" y="257"/>
                      <a:pt x="245" y="255"/>
                      <a:pt x="251" y="253"/>
                    </a:cubicBezTo>
                    <a:cubicBezTo>
                      <a:pt x="256" y="260"/>
                      <a:pt x="270" y="276"/>
                      <a:pt x="294" y="291"/>
                    </a:cubicBezTo>
                    <a:cubicBezTo>
                      <a:pt x="354" y="326"/>
                      <a:pt x="409" y="329"/>
                      <a:pt x="412" y="329"/>
                    </a:cubicBezTo>
                    <a:cubicBezTo>
                      <a:pt x="412" y="329"/>
                      <a:pt x="412" y="329"/>
                      <a:pt x="412" y="329"/>
                    </a:cubicBezTo>
                    <a:cubicBezTo>
                      <a:pt x="415" y="329"/>
                      <a:pt x="417" y="328"/>
                      <a:pt x="418" y="326"/>
                    </a:cubicBezTo>
                    <a:cubicBezTo>
                      <a:pt x="419" y="325"/>
                      <a:pt x="419" y="325"/>
                      <a:pt x="419" y="325"/>
                    </a:cubicBezTo>
                    <a:cubicBezTo>
                      <a:pt x="419" y="325"/>
                      <a:pt x="419" y="325"/>
                      <a:pt x="419" y="324"/>
                    </a:cubicBezTo>
                    <a:cubicBezTo>
                      <a:pt x="420" y="322"/>
                      <a:pt x="420" y="319"/>
                      <a:pt x="419" y="317"/>
                    </a:cubicBezTo>
                    <a:cubicBezTo>
                      <a:pt x="418" y="315"/>
                      <a:pt x="388" y="268"/>
                      <a:pt x="329" y="233"/>
                    </a:cubicBezTo>
                    <a:close/>
                    <a:moveTo>
                      <a:pt x="164" y="277"/>
                    </a:moveTo>
                    <a:cubicBezTo>
                      <a:pt x="128" y="299"/>
                      <a:pt x="92" y="307"/>
                      <a:pt x="72" y="311"/>
                    </a:cubicBezTo>
                    <a:cubicBezTo>
                      <a:pt x="85" y="295"/>
                      <a:pt x="109" y="268"/>
                      <a:pt x="146" y="246"/>
                    </a:cubicBezTo>
                    <a:cubicBezTo>
                      <a:pt x="168" y="233"/>
                      <a:pt x="187" y="229"/>
                      <a:pt x="194" y="228"/>
                    </a:cubicBezTo>
                    <a:cubicBezTo>
                      <a:pt x="196" y="234"/>
                      <a:pt x="199" y="239"/>
                      <a:pt x="203" y="243"/>
                    </a:cubicBezTo>
                    <a:cubicBezTo>
                      <a:pt x="199" y="249"/>
                      <a:pt x="186" y="264"/>
                      <a:pt x="164" y="277"/>
                    </a:cubicBezTo>
                    <a:close/>
                    <a:moveTo>
                      <a:pt x="233" y="241"/>
                    </a:moveTo>
                    <a:cubicBezTo>
                      <a:pt x="219" y="241"/>
                      <a:pt x="208" y="229"/>
                      <a:pt x="208" y="215"/>
                    </a:cubicBezTo>
                    <a:cubicBezTo>
                      <a:pt x="208" y="201"/>
                      <a:pt x="219" y="190"/>
                      <a:pt x="233" y="190"/>
                    </a:cubicBezTo>
                    <a:cubicBezTo>
                      <a:pt x="247" y="190"/>
                      <a:pt x="259" y="201"/>
                      <a:pt x="259" y="215"/>
                    </a:cubicBezTo>
                    <a:cubicBezTo>
                      <a:pt x="259" y="229"/>
                      <a:pt x="247" y="241"/>
                      <a:pt x="233" y="241"/>
                    </a:cubicBezTo>
                    <a:close/>
                    <a:moveTo>
                      <a:pt x="303" y="277"/>
                    </a:moveTo>
                    <a:cubicBezTo>
                      <a:pt x="280" y="264"/>
                      <a:pt x="268" y="249"/>
                      <a:pt x="264" y="243"/>
                    </a:cubicBezTo>
                    <a:cubicBezTo>
                      <a:pt x="268" y="239"/>
                      <a:pt x="271" y="234"/>
                      <a:pt x="272" y="228"/>
                    </a:cubicBezTo>
                    <a:cubicBezTo>
                      <a:pt x="280" y="229"/>
                      <a:pt x="299" y="233"/>
                      <a:pt x="321" y="246"/>
                    </a:cubicBezTo>
                    <a:cubicBezTo>
                      <a:pt x="357" y="268"/>
                      <a:pt x="382" y="295"/>
                      <a:pt x="395" y="311"/>
                    </a:cubicBezTo>
                    <a:cubicBezTo>
                      <a:pt x="374" y="307"/>
                      <a:pt x="339" y="299"/>
                      <a:pt x="303" y="277"/>
                    </a:cubicBezTo>
                    <a:close/>
                    <a:moveTo>
                      <a:pt x="363" y="337"/>
                    </a:moveTo>
                    <a:cubicBezTo>
                      <a:pt x="290" y="325"/>
                      <a:pt x="290" y="325"/>
                      <a:pt x="290" y="325"/>
                    </a:cubicBezTo>
                    <a:cubicBezTo>
                      <a:pt x="287" y="324"/>
                      <a:pt x="284" y="325"/>
                      <a:pt x="282" y="328"/>
                    </a:cubicBezTo>
                    <a:cubicBezTo>
                      <a:pt x="280" y="330"/>
                      <a:pt x="280" y="334"/>
                      <a:pt x="282" y="336"/>
                    </a:cubicBezTo>
                    <a:cubicBezTo>
                      <a:pt x="289" y="350"/>
                      <a:pt x="289" y="350"/>
                      <a:pt x="289" y="350"/>
                    </a:cubicBezTo>
                    <a:cubicBezTo>
                      <a:pt x="271" y="362"/>
                      <a:pt x="241" y="384"/>
                      <a:pt x="202" y="384"/>
                    </a:cubicBezTo>
                    <a:cubicBezTo>
                      <a:pt x="170" y="384"/>
                      <a:pt x="138" y="369"/>
                      <a:pt x="108" y="341"/>
                    </a:cubicBezTo>
                    <a:cubicBezTo>
                      <a:pt x="104" y="338"/>
                      <a:pt x="99" y="338"/>
                      <a:pt x="96" y="342"/>
                    </a:cubicBezTo>
                    <a:cubicBezTo>
                      <a:pt x="93" y="345"/>
                      <a:pt x="93" y="350"/>
                      <a:pt x="97" y="353"/>
                    </a:cubicBezTo>
                    <a:cubicBezTo>
                      <a:pt x="142" y="396"/>
                      <a:pt x="192" y="418"/>
                      <a:pt x="245" y="418"/>
                    </a:cubicBezTo>
                    <a:cubicBezTo>
                      <a:pt x="279" y="418"/>
                      <a:pt x="305" y="408"/>
                      <a:pt x="318" y="403"/>
                    </a:cubicBezTo>
                    <a:cubicBezTo>
                      <a:pt x="325" y="417"/>
                      <a:pt x="325" y="417"/>
                      <a:pt x="325" y="417"/>
                    </a:cubicBezTo>
                    <a:cubicBezTo>
                      <a:pt x="326" y="420"/>
                      <a:pt x="329" y="421"/>
                      <a:pt x="332" y="421"/>
                    </a:cubicBezTo>
                    <a:cubicBezTo>
                      <a:pt x="332" y="421"/>
                      <a:pt x="332" y="421"/>
                      <a:pt x="332" y="421"/>
                    </a:cubicBezTo>
                    <a:cubicBezTo>
                      <a:pt x="335" y="421"/>
                      <a:pt x="338" y="419"/>
                      <a:pt x="339" y="416"/>
                    </a:cubicBezTo>
                    <a:cubicBezTo>
                      <a:pt x="369" y="349"/>
                      <a:pt x="369" y="349"/>
                      <a:pt x="369" y="349"/>
                    </a:cubicBezTo>
                    <a:cubicBezTo>
                      <a:pt x="370" y="346"/>
                      <a:pt x="370" y="344"/>
                      <a:pt x="369" y="342"/>
                    </a:cubicBezTo>
                    <a:cubicBezTo>
                      <a:pt x="367" y="339"/>
                      <a:pt x="365" y="338"/>
                      <a:pt x="363" y="337"/>
                    </a:cubicBezTo>
                    <a:close/>
                    <a:moveTo>
                      <a:pt x="331" y="395"/>
                    </a:moveTo>
                    <a:cubicBezTo>
                      <a:pt x="328" y="389"/>
                      <a:pt x="328" y="389"/>
                      <a:pt x="328" y="389"/>
                    </a:cubicBezTo>
                    <a:cubicBezTo>
                      <a:pt x="327" y="387"/>
                      <a:pt x="325" y="385"/>
                      <a:pt x="323" y="385"/>
                    </a:cubicBezTo>
                    <a:cubicBezTo>
                      <a:pt x="321" y="384"/>
                      <a:pt x="319" y="384"/>
                      <a:pt x="317" y="385"/>
                    </a:cubicBezTo>
                    <a:cubicBezTo>
                      <a:pt x="317" y="386"/>
                      <a:pt x="288" y="402"/>
                      <a:pt x="245" y="402"/>
                    </a:cubicBezTo>
                    <a:cubicBezTo>
                      <a:pt x="234" y="402"/>
                      <a:pt x="224" y="401"/>
                      <a:pt x="214" y="399"/>
                    </a:cubicBezTo>
                    <a:cubicBezTo>
                      <a:pt x="254" y="395"/>
                      <a:pt x="283" y="373"/>
                      <a:pt x="300" y="361"/>
                    </a:cubicBezTo>
                    <a:cubicBezTo>
                      <a:pt x="304" y="358"/>
                      <a:pt x="304" y="358"/>
                      <a:pt x="304" y="358"/>
                    </a:cubicBezTo>
                    <a:cubicBezTo>
                      <a:pt x="307" y="356"/>
                      <a:pt x="308" y="352"/>
                      <a:pt x="306" y="348"/>
                    </a:cubicBezTo>
                    <a:cubicBezTo>
                      <a:pt x="303" y="343"/>
                      <a:pt x="303" y="343"/>
                      <a:pt x="303" y="343"/>
                    </a:cubicBezTo>
                    <a:cubicBezTo>
                      <a:pt x="350" y="351"/>
                      <a:pt x="350" y="351"/>
                      <a:pt x="350" y="351"/>
                    </a:cubicBezTo>
                    <a:lnTo>
                      <a:pt x="331" y="395"/>
                    </a:lnTo>
                    <a:close/>
                  </a:path>
                </a:pathLst>
              </a:custGeom>
              <a:solidFill>
                <a:srgbClr val="87888A"/>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sp>
          <p:nvSpPr>
            <p:cNvPr id="10269" name="Text Box 58"/>
            <p:cNvSpPr txBox="1">
              <a:spLocks noChangeArrowheads="1"/>
            </p:cNvSpPr>
            <p:nvPr/>
          </p:nvSpPr>
          <p:spPr bwMode="auto">
            <a:xfrm>
              <a:off x="953964" y="4433473"/>
              <a:ext cx="439680" cy="5507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88" tIns="46794" rIns="89988" bIns="46794">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lgn="r">
                <a:lnSpc>
                  <a:spcPts val="3600"/>
                </a:lnSpc>
                <a:spcBef>
                  <a:spcPts val="750"/>
                </a:spcBef>
                <a:buClrTx/>
              </a:pPr>
              <a:r>
                <a:rPr lang="en-US" altLang="sv-SE" sz="1200">
                  <a:solidFill>
                    <a:schemeClr val="bg1"/>
                  </a:solidFill>
                  <a:cs typeface="Arial" panose="020B0604020202020204" pitchFamily="34" charset="0"/>
                </a:rPr>
                <a:t>&lt;$5</a:t>
              </a:r>
            </a:p>
          </p:txBody>
        </p:sp>
        <p:sp>
          <p:nvSpPr>
            <p:cNvPr id="10270" name="Text Box 59"/>
            <p:cNvSpPr txBox="1">
              <a:spLocks noChangeArrowheads="1"/>
            </p:cNvSpPr>
            <p:nvPr/>
          </p:nvSpPr>
          <p:spPr bwMode="auto">
            <a:xfrm>
              <a:off x="868249" y="1965231"/>
              <a:ext cx="525394" cy="55079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88" tIns="46794" rIns="89988" bIns="46794">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lgn="r">
                <a:lnSpc>
                  <a:spcPts val="3600"/>
                </a:lnSpc>
                <a:spcBef>
                  <a:spcPts val="750"/>
                </a:spcBef>
                <a:buClrTx/>
              </a:pPr>
              <a:r>
                <a:rPr lang="en-US" altLang="sv-SE" sz="1200">
                  <a:solidFill>
                    <a:schemeClr val="tx1"/>
                  </a:solidFill>
                  <a:cs typeface="Arial" panose="020B0604020202020204" pitchFamily="34" charset="0"/>
                </a:rPr>
                <a:t>&lt;$25</a:t>
              </a:r>
            </a:p>
          </p:txBody>
        </p:sp>
        <p:grpSp>
          <p:nvGrpSpPr>
            <p:cNvPr id="10271" name="Group 60"/>
            <p:cNvGrpSpPr>
              <a:grpSpLocks/>
            </p:cNvGrpSpPr>
            <p:nvPr/>
          </p:nvGrpSpPr>
          <p:grpSpPr bwMode="auto">
            <a:xfrm>
              <a:off x="6634886" y="5023946"/>
              <a:ext cx="433332" cy="517458"/>
              <a:chOff x="4180" y="3067"/>
              <a:chExt cx="273" cy="326"/>
            </a:xfrm>
          </p:grpSpPr>
          <p:sp>
            <p:nvSpPr>
              <p:cNvPr id="10295" name="Freeform 61"/>
              <p:cNvSpPr>
                <a:spLocks noChangeArrowheads="1"/>
              </p:cNvSpPr>
              <p:nvPr/>
            </p:nvSpPr>
            <p:spPr bwMode="auto">
              <a:xfrm>
                <a:off x="4180" y="3179"/>
                <a:ext cx="215" cy="214"/>
              </a:xfrm>
              <a:custGeom>
                <a:avLst/>
                <a:gdLst>
                  <a:gd name="T0" fmla="*/ 2781893 w 394"/>
                  <a:gd name="T1" fmla="*/ 2570321 h 395"/>
                  <a:gd name="T2" fmla="*/ 2781893 w 394"/>
                  <a:gd name="T3" fmla="*/ 2570321 h 395"/>
                  <a:gd name="T4" fmla="*/ 2781893 w 394"/>
                  <a:gd name="T5" fmla="*/ 2570321 h 395"/>
                  <a:gd name="T6" fmla="*/ 2781893 w 394"/>
                  <a:gd name="T7" fmla="*/ 2570321 h 395"/>
                  <a:gd name="T8" fmla="*/ 2781893 w 394"/>
                  <a:gd name="T9" fmla="*/ 0 h 395"/>
                  <a:gd name="T10" fmla="*/ 2781893 w 394"/>
                  <a:gd name="T11" fmla="*/ 2570321 h 395"/>
                  <a:gd name="T12" fmla="*/ 2781893 w 394"/>
                  <a:gd name="T13" fmla="*/ 2570321 h 395"/>
                  <a:gd name="T14" fmla="*/ 2781893 w 394"/>
                  <a:gd name="T15" fmla="*/ 2570321 h 395"/>
                  <a:gd name="T16" fmla="*/ 2781893 w 394"/>
                  <a:gd name="T17" fmla="*/ 2570321 h 395"/>
                  <a:gd name="T18" fmla="*/ 2781893 w 394"/>
                  <a:gd name="T19" fmla="*/ 2570321 h 395"/>
                  <a:gd name="T20" fmla="*/ 2781893 w 394"/>
                  <a:gd name="T21" fmla="*/ 2570321 h 395"/>
                  <a:gd name="T22" fmla="*/ 2781893 w 394"/>
                  <a:gd name="T23" fmla="*/ 2570321 h 395"/>
                  <a:gd name="T24" fmla="*/ 2781893 w 394"/>
                  <a:gd name="T25" fmla="*/ 2570321 h 395"/>
                  <a:gd name="T26" fmla="*/ 2781893 w 394"/>
                  <a:gd name="T27" fmla="*/ 2570321 h 395"/>
                  <a:gd name="T28" fmla="*/ 2781893 w 394"/>
                  <a:gd name="T29" fmla="*/ 2570321 h 395"/>
                  <a:gd name="T30" fmla="*/ 2781893 w 394"/>
                  <a:gd name="T31" fmla="*/ 2570321 h 395"/>
                  <a:gd name="T32" fmla="*/ 2781893 w 394"/>
                  <a:gd name="T33" fmla="*/ 2570321 h 395"/>
                  <a:gd name="T34" fmla="*/ 2781893 w 394"/>
                  <a:gd name="T35" fmla="*/ 2570321 h 395"/>
                  <a:gd name="T36" fmla="*/ 2781893 w 394"/>
                  <a:gd name="T37" fmla="*/ 2570321 h 395"/>
                  <a:gd name="T38" fmla="*/ 2781893 w 394"/>
                  <a:gd name="T39" fmla="*/ 2570321 h 395"/>
                  <a:gd name="T40" fmla="*/ 2781893 w 394"/>
                  <a:gd name="T41" fmla="*/ 2570321 h 395"/>
                  <a:gd name="T42" fmla="*/ 2781893 w 394"/>
                  <a:gd name="T43" fmla="*/ 2570321 h 395"/>
                  <a:gd name="T44" fmla="*/ 2781893 w 394"/>
                  <a:gd name="T45" fmla="*/ 2570321 h 395"/>
                  <a:gd name="T46" fmla="*/ 2781893 w 394"/>
                  <a:gd name="T47" fmla="*/ 2570321 h 395"/>
                  <a:gd name="T48" fmla="*/ 2781893 w 394"/>
                  <a:gd name="T49" fmla="*/ 2570321 h 395"/>
                  <a:gd name="T50" fmla="*/ 2781893 w 394"/>
                  <a:gd name="T51" fmla="*/ 2570321 h 395"/>
                  <a:gd name="T52" fmla="*/ 2781893 w 394"/>
                  <a:gd name="T53" fmla="*/ 2570321 h 395"/>
                  <a:gd name="T54" fmla="*/ 2781893 w 394"/>
                  <a:gd name="T55" fmla="*/ 2570321 h 395"/>
                  <a:gd name="T56" fmla="*/ 2781893 w 394"/>
                  <a:gd name="T57" fmla="*/ 2570321 h 395"/>
                  <a:gd name="T58" fmla="*/ 2781893 w 394"/>
                  <a:gd name="T59" fmla="*/ 2570321 h 395"/>
                  <a:gd name="T60" fmla="*/ 2781893 w 394"/>
                  <a:gd name="T61" fmla="*/ 2570321 h 395"/>
                  <a:gd name="T62" fmla="*/ 2781893 w 394"/>
                  <a:gd name="T63" fmla="*/ 2570321 h 395"/>
                  <a:gd name="T64" fmla="*/ 2781893 w 394"/>
                  <a:gd name="T65" fmla="*/ 2570321 h 395"/>
                  <a:gd name="T66" fmla="*/ 2781893 w 394"/>
                  <a:gd name="T67" fmla="*/ 2570321 h 395"/>
                  <a:gd name="T68" fmla="*/ 2781893 w 394"/>
                  <a:gd name="T69" fmla="*/ 2570321 h 395"/>
                  <a:gd name="T70" fmla="*/ 2781893 w 394"/>
                  <a:gd name="T71" fmla="*/ 2570321 h 395"/>
                  <a:gd name="T72" fmla="*/ 2781893 w 394"/>
                  <a:gd name="T73" fmla="*/ 2570321 h 395"/>
                  <a:gd name="T74" fmla="*/ 2781893 w 394"/>
                  <a:gd name="T75" fmla="*/ 2570321 h 395"/>
                  <a:gd name="T76" fmla="*/ 2781893 w 394"/>
                  <a:gd name="T77" fmla="*/ 2570321 h 395"/>
                  <a:gd name="T78" fmla="*/ 2781893 w 394"/>
                  <a:gd name="T79" fmla="*/ 2570321 h 395"/>
                  <a:gd name="T80" fmla="*/ 2781893 w 394"/>
                  <a:gd name="T81" fmla="*/ 2570321 h 395"/>
                  <a:gd name="T82" fmla="*/ 2781893 w 394"/>
                  <a:gd name="T83" fmla="*/ 2570321 h 395"/>
                  <a:gd name="T84" fmla="*/ 2781893 w 394"/>
                  <a:gd name="T85" fmla="*/ 2570321 h 395"/>
                  <a:gd name="T86" fmla="*/ 2781893 w 394"/>
                  <a:gd name="T87" fmla="*/ 2570321 h 395"/>
                  <a:gd name="T88" fmla="*/ 2781893 w 394"/>
                  <a:gd name="T89" fmla="*/ 2570321 h 395"/>
                  <a:gd name="T90" fmla="*/ 2781893 w 394"/>
                  <a:gd name="T91" fmla="*/ 2570321 h 395"/>
                  <a:gd name="T92" fmla="*/ 2781893 w 394"/>
                  <a:gd name="T93" fmla="*/ 2570321 h 395"/>
                  <a:gd name="T94" fmla="*/ 2781893 w 394"/>
                  <a:gd name="T95" fmla="*/ 2570321 h 395"/>
                  <a:gd name="T96" fmla="*/ 2781893 w 394"/>
                  <a:gd name="T97" fmla="*/ 2570321 h 395"/>
                  <a:gd name="T98" fmla="*/ 2781893 w 394"/>
                  <a:gd name="T99" fmla="*/ 2570321 h 395"/>
                  <a:gd name="T100" fmla="*/ 2781893 w 394"/>
                  <a:gd name="T101" fmla="*/ 2570321 h 395"/>
                  <a:gd name="T102" fmla="*/ 2781893 w 394"/>
                  <a:gd name="T103" fmla="*/ 2570321 h 395"/>
                  <a:gd name="T104" fmla="*/ 2781893 w 394"/>
                  <a:gd name="T105" fmla="*/ 2570321 h 395"/>
                  <a:gd name="T106" fmla="*/ 2781893 w 394"/>
                  <a:gd name="T107" fmla="*/ 2570321 h 395"/>
                  <a:gd name="T108" fmla="*/ 2781893 w 394"/>
                  <a:gd name="T109" fmla="*/ 2570321 h 395"/>
                  <a:gd name="T110" fmla="*/ 2781893 w 394"/>
                  <a:gd name="T111" fmla="*/ 2570321 h 395"/>
                  <a:gd name="T112" fmla="*/ 2781893 w 394"/>
                  <a:gd name="T113" fmla="*/ 2570321 h 395"/>
                  <a:gd name="T114" fmla="*/ 2781893 w 394"/>
                  <a:gd name="T115" fmla="*/ 2570321 h 395"/>
                  <a:gd name="T116" fmla="*/ 2781893 w 394"/>
                  <a:gd name="T117" fmla="*/ 2570321 h 39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94" h="395">
                    <a:moveTo>
                      <a:pt x="348" y="70"/>
                    </a:moveTo>
                    <a:cubicBezTo>
                      <a:pt x="345" y="67"/>
                      <a:pt x="340" y="66"/>
                      <a:pt x="337" y="69"/>
                    </a:cubicBezTo>
                    <a:cubicBezTo>
                      <a:pt x="333" y="72"/>
                      <a:pt x="333" y="77"/>
                      <a:pt x="336" y="81"/>
                    </a:cubicBezTo>
                    <a:cubicBezTo>
                      <a:pt x="362" y="112"/>
                      <a:pt x="378" y="153"/>
                      <a:pt x="378" y="198"/>
                    </a:cubicBezTo>
                    <a:cubicBezTo>
                      <a:pt x="378" y="248"/>
                      <a:pt x="358" y="293"/>
                      <a:pt x="325" y="326"/>
                    </a:cubicBezTo>
                    <a:cubicBezTo>
                      <a:pt x="292" y="359"/>
                      <a:pt x="247" y="379"/>
                      <a:pt x="197" y="379"/>
                    </a:cubicBezTo>
                    <a:cubicBezTo>
                      <a:pt x="147" y="379"/>
                      <a:pt x="102" y="359"/>
                      <a:pt x="69" y="326"/>
                    </a:cubicBezTo>
                    <a:cubicBezTo>
                      <a:pt x="36" y="293"/>
                      <a:pt x="16" y="248"/>
                      <a:pt x="16" y="198"/>
                    </a:cubicBezTo>
                    <a:cubicBezTo>
                      <a:pt x="16" y="147"/>
                      <a:pt x="36" y="102"/>
                      <a:pt x="69" y="69"/>
                    </a:cubicBezTo>
                    <a:cubicBezTo>
                      <a:pt x="102" y="37"/>
                      <a:pt x="147" y="16"/>
                      <a:pt x="197" y="16"/>
                    </a:cubicBezTo>
                    <a:cubicBezTo>
                      <a:pt x="242" y="16"/>
                      <a:pt x="282" y="32"/>
                      <a:pt x="314" y="59"/>
                    </a:cubicBezTo>
                    <a:cubicBezTo>
                      <a:pt x="317" y="62"/>
                      <a:pt x="322" y="61"/>
                      <a:pt x="325" y="58"/>
                    </a:cubicBezTo>
                    <a:cubicBezTo>
                      <a:pt x="328" y="55"/>
                      <a:pt x="328" y="50"/>
                      <a:pt x="324" y="47"/>
                    </a:cubicBezTo>
                    <a:cubicBezTo>
                      <a:pt x="324" y="47"/>
                      <a:pt x="324" y="47"/>
                      <a:pt x="324" y="47"/>
                    </a:cubicBezTo>
                    <a:cubicBezTo>
                      <a:pt x="290" y="18"/>
                      <a:pt x="245" y="0"/>
                      <a:pt x="197" y="0"/>
                    </a:cubicBezTo>
                    <a:cubicBezTo>
                      <a:pt x="88" y="0"/>
                      <a:pt x="0" y="89"/>
                      <a:pt x="0" y="198"/>
                    </a:cubicBezTo>
                    <a:cubicBezTo>
                      <a:pt x="0" y="307"/>
                      <a:pt x="88" y="395"/>
                      <a:pt x="197" y="395"/>
                    </a:cubicBezTo>
                    <a:cubicBezTo>
                      <a:pt x="306" y="395"/>
                      <a:pt x="394" y="307"/>
                      <a:pt x="394" y="198"/>
                    </a:cubicBezTo>
                    <a:cubicBezTo>
                      <a:pt x="394" y="149"/>
                      <a:pt x="377" y="105"/>
                      <a:pt x="348" y="70"/>
                    </a:cubicBezTo>
                    <a:close/>
                    <a:moveTo>
                      <a:pt x="327" y="103"/>
                    </a:moveTo>
                    <a:cubicBezTo>
                      <a:pt x="327" y="99"/>
                      <a:pt x="323" y="95"/>
                      <a:pt x="319" y="95"/>
                    </a:cubicBezTo>
                    <a:cubicBezTo>
                      <a:pt x="74" y="95"/>
                      <a:pt x="74" y="95"/>
                      <a:pt x="74" y="95"/>
                    </a:cubicBezTo>
                    <a:cubicBezTo>
                      <a:pt x="70" y="95"/>
                      <a:pt x="66" y="99"/>
                      <a:pt x="66" y="103"/>
                    </a:cubicBezTo>
                    <a:cubicBezTo>
                      <a:pt x="66" y="107"/>
                      <a:pt x="70" y="111"/>
                      <a:pt x="74" y="111"/>
                    </a:cubicBezTo>
                    <a:cubicBezTo>
                      <a:pt x="319" y="111"/>
                      <a:pt x="319" y="111"/>
                      <a:pt x="319" y="111"/>
                    </a:cubicBezTo>
                    <a:cubicBezTo>
                      <a:pt x="323" y="111"/>
                      <a:pt x="327" y="107"/>
                      <a:pt x="327" y="103"/>
                    </a:cubicBezTo>
                    <a:close/>
                    <a:moveTo>
                      <a:pt x="245" y="149"/>
                    </a:moveTo>
                    <a:cubicBezTo>
                      <a:pt x="239" y="149"/>
                      <a:pt x="234" y="154"/>
                      <a:pt x="234" y="159"/>
                    </a:cubicBezTo>
                    <a:cubicBezTo>
                      <a:pt x="234" y="236"/>
                      <a:pt x="234" y="236"/>
                      <a:pt x="234" y="236"/>
                    </a:cubicBezTo>
                    <a:cubicBezTo>
                      <a:pt x="234" y="242"/>
                      <a:pt x="239" y="246"/>
                      <a:pt x="245" y="246"/>
                    </a:cubicBezTo>
                    <a:cubicBezTo>
                      <a:pt x="282" y="246"/>
                      <a:pt x="282" y="246"/>
                      <a:pt x="282" y="246"/>
                    </a:cubicBezTo>
                    <a:cubicBezTo>
                      <a:pt x="288" y="246"/>
                      <a:pt x="292" y="242"/>
                      <a:pt x="292" y="236"/>
                    </a:cubicBezTo>
                    <a:cubicBezTo>
                      <a:pt x="292" y="159"/>
                      <a:pt x="292" y="159"/>
                      <a:pt x="292" y="159"/>
                    </a:cubicBezTo>
                    <a:cubicBezTo>
                      <a:pt x="292" y="154"/>
                      <a:pt x="288" y="149"/>
                      <a:pt x="282" y="149"/>
                    </a:cubicBezTo>
                    <a:lnTo>
                      <a:pt x="245" y="149"/>
                    </a:lnTo>
                    <a:close/>
                    <a:moveTo>
                      <a:pt x="284" y="210"/>
                    </a:moveTo>
                    <a:cubicBezTo>
                      <a:pt x="284" y="219"/>
                      <a:pt x="277" y="224"/>
                      <a:pt x="269" y="226"/>
                    </a:cubicBezTo>
                    <a:cubicBezTo>
                      <a:pt x="268" y="226"/>
                      <a:pt x="267" y="226"/>
                      <a:pt x="267" y="226"/>
                    </a:cubicBezTo>
                    <a:cubicBezTo>
                      <a:pt x="266" y="226"/>
                      <a:pt x="264" y="225"/>
                      <a:pt x="264" y="223"/>
                    </a:cubicBezTo>
                    <a:cubicBezTo>
                      <a:pt x="264" y="222"/>
                      <a:pt x="265" y="221"/>
                      <a:pt x="267" y="221"/>
                    </a:cubicBezTo>
                    <a:cubicBezTo>
                      <a:pt x="273" y="220"/>
                      <a:pt x="278" y="216"/>
                      <a:pt x="278" y="210"/>
                    </a:cubicBezTo>
                    <a:cubicBezTo>
                      <a:pt x="278" y="204"/>
                      <a:pt x="273" y="199"/>
                      <a:pt x="262" y="199"/>
                    </a:cubicBezTo>
                    <a:cubicBezTo>
                      <a:pt x="253" y="199"/>
                      <a:pt x="248" y="204"/>
                      <a:pt x="248" y="210"/>
                    </a:cubicBezTo>
                    <a:cubicBezTo>
                      <a:pt x="248" y="217"/>
                      <a:pt x="253" y="220"/>
                      <a:pt x="260" y="221"/>
                    </a:cubicBezTo>
                    <a:cubicBezTo>
                      <a:pt x="261" y="221"/>
                      <a:pt x="262" y="222"/>
                      <a:pt x="262" y="223"/>
                    </a:cubicBezTo>
                    <a:cubicBezTo>
                      <a:pt x="262" y="225"/>
                      <a:pt x="261" y="226"/>
                      <a:pt x="259" y="226"/>
                    </a:cubicBezTo>
                    <a:cubicBezTo>
                      <a:pt x="259" y="226"/>
                      <a:pt x="258" y="226"/>
                      <a:pt x="258" y="226"/>
                    </a:cubicBezTo>
                    <a:cubicBezTo>
                      <a:pt x="249" y="224"/>
                      <a:pt x="242" y="219"/>
                      <a:pt x="242" y="210"/>
                    </a:cubicBezTo>
                    <a:cubicBezTo>
                      <a:pt x="242" y="203"/>
                      <a:pt x="247" y="198"/>
                      <a:pt x="253" y="196"/>
                    </a:cubicBezTo>
                    <a:cubicBezTo>
                      <a:pt x="253" y="196"/>
                      <a:pt x="253" y="196"/>
                      <a:pt x="253" y="196"/>
                    </a:cubicBezTo>
                    <a:cubicBezTo>
                      <a:pt x="247" y="195"/>
                      <a:pt x="244" y="191"/>
                      <a:pt x="244" y="184"/>
                    </a:cubicBezTo>
                    <a:cubicBezTo>
                      <a:pt x="244" y="176"/>
                      <a:pt x="248" y="171"/>
                      <a:pt x="258" y="169"/>
                    </a:cubicBezTo>
                    <a:cubicBezTo>
                      <a:pt x="258" y="169"/>
                      <a:pt x="259" y="169"/>
                      <a:pt x="259" y="169"/>
                    </a:cubicBezTo>
                    <a:cubicBezTo>
                      <a:pt x="261" y="169"/>
                      <a:pt x="262" y="170"/>
                      <a:pt x="262" y="172"/>
                    </a:cubicBezTo>
                    <a:cubicBezTo>
                      <a:pt x="262" y="173"/>
                      <a:pt x="261" y="174"/>
                      <a:pt x="260" y="174"/>
                    </a:cubicBezTo>
                    <a:cubicBezTo>
                      <a:pt x="253" y="175"/>
                      <a:pt x="249" y="178"/>
                      <a:pt x="249" y="184"/>
                    </a:cubicBezTo>
                    <a:cubicBezTo>
                      <a:pt x="249" y="190"/>
                      <a:pt x="254" y="194"/>
                      <a:pt x="264" y="194"/>
                    </a:cubicBezTo>
                    <a:cubicBezTo>
                      <a:pt x="271" y="194"/>
                      <a:pt x="277" y="190"/>
                      <a:pt x="277" y="184"/>
                    </a:cubicBezTo>
                    <a:cubicBezTo>
                      <a:pt x="277" y="178"/>
                      <a:pt x="273" y="175"/>
                      <a:pt x="267" y="174"/>
                    </a:cubicBezTo>
                    <a:cubicBezTo>
                      <a:pt x="265" y="174"/>
                      <a:pt x="264" y="173"/>
                      <a:pt x="264" y="172"/>
                    </a:cubicBezTo>
                    <a:cubicBezTo>
                      <a:pt x="264" y="170"/>
                      <a:pt x="266" y="169"/>
                      <a:pt x="267" y="169"/>
                    </a:cubicBezTo>
                    <a:cubicBezTo>
                      <a:pt x="267" y="169"/>
                      <a:pt x="268" y="169"/>
                      <a:pt x="269" y="169"/>
                    </a:cubicBezTo>
                    <a:cubicBezTo>
                      <a:pt x="278" y="171"/>
                      <a:pt x="282" y="177"/>
                      <a:pt x="282" y="184"/>
                    </a:cubicBezTo>
                    <a:cubicBezTo>
                      <a:pt x="282" y="190"/>
                      <a:pt x="279" y="194"/>
                      <a:pt x="274" y="196"/>
                    </a:cubicBezTo>
                    <a:cubicBezTo>
                      <a:pt x="274" y="196"/>
                      <a:pt x="274" y="196"/>
                      <a:pt x="274" y="196"/>
                    </a:cubicBezTo>
                    <a:cubicBezTo>
                      <a:pt x="279" y="198"/>
                      <a:pt x="283" y="203"/>
                      <a:pt x="284" y="210"/>
                    </a:cubicBezTo>
                    <a:close/>
                    <a:moveTo>
                      <a:pt x="113" y="149"/>
                    </a:moveTo>
                    <a:cubicBezTo>
                      <a:pt x="107" y="149"/>
                      <a:pt x="102" y="154"/>
                      <a:pt x="102" y="159"/>
                    </a:cubicBezTo>
                    <a:cubicBezTo>
                      <a:pt x="102" y="236"/>
                      <a:pt x="102" y="236"/>
                      <a:pt x="102" y="236"/>
                    </a:cubicBezTo>
                    <a:cubicBezTo>
                      <a:pt x="102" y="242"/>
                      <a:pt x="107" y="246"/>
                      <a:pt x="113" y="246"/>
                    </a:cubicBezTo>
                    <a:cubicBezTo>
                      <a:pt x="150" y="246"/>
                      <a:pt x="150" y="246"/>
                      <a:pt x="150" y="246"/>
                    </a:cubicBezTo>
                    <a:cubicBezTo>
                      <a:pt x="156" y="246"/>
                      <a:pt x="161" y="242"/>
                      <a:pt x="161" y="236"/>
                    </a:cubicBezTo>
                    <a:cubicBezTo>
                      <a:pt x="161" y="159"/>
                      <a:pt x="161" y="159"/>
                      <a:pt x="161" y="159"/>
                    </a:cubicBezTo>
                    <a:cubicBezTo>
                      <a:pt x="161" y="154"/>
                      <a:pt x="156" y="149"/>
                      <a:pt x="150" y="149"/>
                    </a:cubicBezTo>
                    <a:lnTo>
                      <a:pt x="113" y="149"/>
                    </a:lnTo>
                    <a:close/>
                    <a:moveTo>
                      <a:pt x="116" y="226"/>
                    </a:moveTo>
                    <a:cubicBezTo>
                      <a:pt x="114" y="226"/>
                      <a:pt x="113" y="225"/>
                      <a:pt x="113" y="223"/>
                    </a:cubicBezTo>
                    <a:cubicBezTo>
                      <a:pt x="113" y="222"/>
                      <a:pt x="114" y="220"/>
                      <a:pt x="116" y="220"/>
                    </a:cubicBezTo>
                    <a:cubicBezTo>
                      <a:pt x="133" y="221"/>
                      <a:pt x="144" y="215"/>
                      <a:pt x="144" y="204"/>
                    </a:cubicBezTo>
                    <a:cubicBezTo>
                      <a:pt x="144" y="198"/>
                      <a:pt x="140" y="194"/>
                      <a:pt x="133" y="194"/>
                    </a:cubicBezTo>
                    <a:cubicBezTo>
                      <a:pt x="126" y="194"/>
                      <a:pt x="122" y="196"/>
                      <a:pt x="120" y="198"/>
                    </a:cubicBezTo>
                    <a:cubicBezTo>
                      <a:pt x="116" y="199"/>
                      <a:pt x="115" y="197"/>
                      <a:pt x="115" y="195"/>
                    </a:cubicBezTo>
                    <a:cubicBezTo>
                      <a:pt x="115" y="174"/>
                      <a:pt x="115" y="174"/>
                      <a:pt x="115" y="174"/>
                    </a:cubicBezTo>
                    <a:cubicBezTo>
                      <a:pt x="115" y="171"/>
                      <a:pt x="117" y="170"/>
                      <a:pt x="120" y="170"/>
                    </a:cubicBezTo>
                    <a:cubicBezTo>
                      <a:pt x="144" y="169"/>
                      <a:pt x="144" y="169"/>
                      <a:pt x="144" y="169"/>
                    </a:cubicBezTo>
                    <a:cubicBezTo>
                      <a:pt x="145" y="169"/>
                      <a:pt x="147" y="171"/>
                      <a:pt x="147" y="172"/>
                    </a:cubicBezTo>
                    <a:cubicBezTo>
                      <a:pt x="147" y="174"/>
                      <a:pt x="145" y="175"/>
                      <a:pt x="144" y="175"/>
                    </a:cubicBezTo>
                    <a:cubicBezTo>
                      <a:pt x="120" y="175"/>
                      <a:pt x="120" y="175"/>
                      <a:pt x="120" y="175"/>
                    </a:cubicBezTo>
                    <a:cubicBezTo>
                      <a:pt x="120" y="192"/>
                      <a:pt x="120" y="192"/>
                      <a:pt x="120" y="192"/>
                    </a:cubicBezTo>
                    <a:cubicBezTo>
                      <a:pt x="123" y="190"/>
                      <a:pt x="127" y="189"/>
                      <a:pt x="133" y="189"/>
                    </a:cubicBezTo>
                    <a:cubicBezTo>
                      <a:pt x="143" y="189"/>
                      <a:pt x="150" y="195"/>
                      <a:pt x="150" y="204"/>
                    </a:cubicBezTo>
                    <a:cubicBezTo>
                      <a:pt x="150" y="218"/>
                      <a:pt x="137" y="227"/>
                      <a:pt x="116" y="226"/>
                    </a:cubicBezTo>
                    <a:close/>
                    <a:moveTo>
                      <a:pt x="74" y="300"/>
                    </a:moveTo>
                    <a:cubicBezTo>
                      <a:pt x="319" y="300"/>
                      <a:pt x="319" y="300"/>
                      <a:pt x="319" y="300"/>
                    </a:cubicBezTo>
                    <a:cubicBezTo>
                      <a:pt x="323" y="300"/>
                      <a:pt x="327" y="297"/>
                      <a:pt x="327" y="292"/>
                    </a:cubicBezTo>
                    <a:cubicBezTo>
                      <a:pt x="327" y="288"/>
                      <a:pt x="323" y="284"/>
                      <a:pt x="319" y="284"/>
                    </a:cubicBezTo>
                    <a:cubicBezTo>
                      <a:pt x="74" y="284"/>
                      <a:pt x="74" y="284"/>
                      <a:pt x="74" y="284"/>
                    </a:cubicBezTo>
                    <a:cubicBezTo>
                      <a:pt x="70" y="284"/>
                      <a:pt x="66" y="288"/>
                      <a:pt x="66" y="292"/>
                    </a:cubicBezTo>
                    <a:cubicBezTo>
                      <a:pt x="66" y="297"/>
                      <a:pt x="70" y="300"/>
                      <a:pt x="74" y="300"/>
                    </a:cubicBezTo>
                    <a:close/>
                    <a:moveTo>
                      <a:pt x="37" y="159"/>
                    </a:moveTo>
                    <a:cubicBezTo>
                      <a:pt x="37" y="236"/>
                      <a:pt x="37" y="236"/>
                      <a:pt x="37" y="236"/>
                    </a:cubicBezTo>
                    <a:cubicBezTo>
                      <a:pt x="37" y="242"/>
                      <a:pt x="41" y="246"/>
                      <a:pt x="47" y="246"/>
                    </a:cubicBezTo>
                    <a:cubicBezTo>
                      <a:pt x="84" y="246"/>
                      <a:pt x="84" y="246"/>
                      <a:pt x="84" y="246"/>
                    </a:cubicBezTo>
                    <a:cubicBezTo>
                      <a:pt x="90" y="246"/>
                      <a:pt x="95" y="242"/>
                      <a:pt x="95" y="236"/>
                    </a:cubicBezTo>
                    <a:cubicBezTo>
                      <a:pt x="95" y="159"/>
                      <a:pt x="95" y="159"/>
                      <a:pt x="95" y="159"/>
                    </a:cubicBezTo>
                    <a:cubicBezTo>
                      <a:pt x="95" y="154"/>
                      <a:pt x="90" y="149"/>
                      <a:pt x="84" y="149"/>
                    </a:cubicBezTo>
                    <a:cubicBezTo>
                      <a:pt x="47" y="149"/>
                      <a:pt x="47" y="149"/>
                      <a:pt x="47" y="149"/>
                    </a:cubicBezTo>
                    <a:cubicBezTo>
                      <a:pt x="41" y="149"/>
                      <a:pt x="37" y="154"/>
                      <a:pt x="37" y="159"/>
                    </a:cubicBezTo>
                    <a:close/>
                    <a:moveTo>
                      <a:pt x="65" y="175"/>
                    </a:moveTo>
                    <a:cubicBezTo>
                      <a:pt x="59" y="175"/>
                      <a:pt x="55" y="177"/>
                      <a:pt x="53" y="181"/>
                    </a:cubicBezTo>
                    <a:cubicBezTo>
                      <a:pt x="53" y="181"/>
                      <a:pt x="52" y="182"/>
                      <a:pt x="51" y="182"/>
                    </a:cubicBezTo>
                    <a:cubicBezTo>
                      <a:pt x="50" y="182"/>
                      <a:pt x="48" y="181"/>
                      <a:pt x="48" y="180"/>
                    </a:cubicBezTo>
                    <a:cubicBezTo>
                      <a:pt x="47" y="179"/>
                      <a:pt x="48" y="178"/>
                      <a:pt x="48" y="178"/>
                    </a:cubicBezTo>
                    <a:cubicBezTo>
                      <a:pt x="51" y="174"/>
                      <a:pt x="56" y="169"/>
                      <a:pt x="65" y="169"/>
                    </a:cubicBezTo>
                    <a:cubicBezTo>
                      <a:pt x="77" y="169"/>
                      <a:pt x="83" y="176"/>
                      <a:pt x="83" y="184"/>
                    </a:cubicBezTo>
                    <a:cubicBezTo>
                      <a:pt x="83" y="193"/>
                      <a:pt x="78" y="197"/>
                      <a:pt x="65" y="206"/>
                    </a:cubicBezTo>
                    <a:cubicBezTo>
                      <a:pt x="57" y="212"/>
                      <a:pt x="53" y="216"/>
                      <a:pt x="53" y="220"/>
                    </a:cubicBezTo>
                    <a:cubicBezTo>
                      <a:pt x="81" y="220"/>
                      <a:pt x="81" y="220"/>
                      <a:pt x="81" y="220"/>
                    </a:cubicBezTo>
                    <a:cubicBezTo>
                      <a:pt x="83" y="220"/>
                      <a:pt x="84" y="222"/>
                      <a:pt x="84" y="223"/>
                    </a:cubicBezTo>
                    <a:cubicBezTo>
                      <a:pt x="84" y="225"/>
                      <a:pt x="83" y="226"/>
                      <a:pt x="81" y="226"/>
                    </a:cubicBezTo>
                    <a:cubicBezTo>
                      <a:pt x="52" y="226"/>
                      <a:pt x="52" y="226"/>
                      <a:pt x="52" y="226"/>
                    </a:cubicBezTo>
                    <a:cubicBezTo>
                      <a:pt x="49" y="226"/>
                      <a:pt x="48" y="224"/>
                      <a:pt x="48" y="222"/>
                    </a:cubicBezTo>
                    <a:cubicBezTo>
                      <a:pt x="48" y="215"/>
                      <a:pt x="51" y="209"/>
                      <a:pt x="60" y="203"/>
                    </a:cubicBezTo>
                    <a:cubicBezTo>
                      <a:pt x="73" y="194"/>
                      <a:pt x="77" y="191"/>
                      <a:pt x="77" y="184"/>
                    </a:cubicBezTo>
                    <a:cubicBezTo>
                      <a:pt x="77" y="180"/>
                      <a:pt x="74" y="175"/>
                      <a:pt x="65" y="175"/>
                    </a:cubicBezTo>
                    <a:close/>
                    <a:moveTo>
                      <a:pt x="179" y="149"/>
                    </a:moveTo>
                    <a:cubicBezTo>
                      <a:pt x="173" y="149"/>
                      <a:pt x="168" y="154"/>
                      <a:pt x="168" y="159"/>
                    </a:cubicBezTo>
                    <a:cubicBezTo>
                      <a:pt x="168" y="236"/>
                      <a:pt x="168" y="236"/>
                      <a:pt x="168" y="236"/>
                    </a:cubicBezTo>
                    <a:cubicBezTo>
                      <a:pt x="168" y="242"/>
                      <a:pt x="173" y="246"/>
                      <a:pt x="179" y="246"/>
                    </a:cubicBezTo>
                    <a:cubicBezTo>
                      <a:pt x="216" y="246"/>
                      <a:pt x="216" y="246"/>
                      <a:pt x="216" y="246"/>
                    </a:cubicBezTo>
                    <a:cubicBezTo>
                      <a:pt x="222" y="246"/>
                      <a:pt x="226" y="242"/>
                      <a:pt x="226" y="236"/>
                    </a:cubicBezTo>
                    <a:cubicBezTo>
                      <a:pt x="226" y="159"/>
                      <a:pt x="226" y="159"/>
                      <a:pt x="226" y="159"/>
                    </a:cubicBezTo>
                    <a:cubicBezTo>
                      <a:pt x="226" y="154"/>
                      <a:pt x="222" y="149"/>
                      <a:pt x="216" y="149"/>
                    </a:cubicBezTo>
                    <a:lnTo>
                      <a:pt x="179" y="149"/>
                    </a:lnTo>
                    <a:close/>
                    <a:moveTo>
                      <a:pt x="182" y="226"/>
                    </a:moveTo>
                    <a:cubicBezTo>
                      <a:pt x="180" y="226"/>
                      <a:pt x="179" y="225"/>
                      <a:pt x="179" y="223"/>
                    </a:cubicBezTo>
                    <a:cubicBezTo>
                      <a:pt x="179" y="221"/>
                      <a:pt x="180" y="220"/>
                      <a:pt x="182" y="220"/>
                    </a:cubicBezTo>
                    <a:cubicBezTo>
                      <a:pt x="199" y="221"/>
                      <a:pt x="210" y="216"/>
                      <a:pt x="210" y="205"/>
                    </a:cubicBezTo>
                    <a:cubicBezTo>
                      <a:pt x="210" y="199"/>
                      <a:pt x="205" y="195"/>
                      <a:pt x="198" y="195"/>
                    </a:cubicBezTo>
                    <a:cubicBezTo>
                      <a:pt x="195" y="195"/>
                      <a:pt x="194" y="196"/>
                      <a:pt x="193" y="196"/>
                    </a:cubicBezTo>
                    <a:cubicBezTo>
                      <a:pt x="191" y="196"/>
                      <a:pt x="190" y="194"/>
                      <a:pt x="190" y="193"/>
                    </a:cubicBezTo>
                    <a:cubicBezTo>
                      <a:pt x="190" y="192"/>
                      <a:pt x="190" y="192"/>
                      <a:pt x="191" y="191"/>
                    </a:cubicBezTo>
                    <a:cubicBezTo>
                      <a:pt x="205" y="175"/>
                      <a:pt x="205" y="175"/>
                      <a:pt x="205" y="175"/>
                    </a:cubicBezTo>
                    <a:cubicBezTo>
                      <a:pt x="182" y="175"/>
                      <a:pt x="182" y="175"/>
                      <a:pt x="182" y="175"/>
                    </a:cubicBezTo>
                    <a:cubicBezTo>
                      <a:pt x="180" y="175"/>
                      <a:pt x="179" y="174"/>
                      <a:pt x="179" y="172"/>
                    </a:cubicBezTo>
                    <a:cubicBezTo>
                      <a:pt x="179" y="171"/>
                      <a:pt x="180" y="169"/>
                      <a:pt x="182" y="169"/>
                    </a:cubicBezTo>
                    <a:cubicBezTo>
                      <a:pt x="208" y="169"/>
                      <a:pt x="208" y="169"/>
                      <a:pt x="208" y="169"/>
                    </a:cubicBezTo>
                    <a:cubicBezTo>
                      <a:pt x="210" y="169"/>
                      <a:pt x="212" y="171"/>
                      <a:pt x="212" y="174"/>
                    </a:cubicBezTo>
                    <a:cubicBezTo>
                      <a:pt x="212" y="174"/>
                      <a:pt x="212" y="175"/>
                      <a:pt x="211" y="176"/>
                    </a:cubicBezTo>
                    <a:cubicBezTo>
                      <a:pt x="199" y="190"/>
                      <a:pt x="199" y="190"/>
                      <a:pt x="199" y="190"/>
                    </a:cubicBezTo>
                    <a:cubicBezTo>
                      <a:pt x="208" y="190"/>
                      <a:pt x="216" y="196"/>
                      <a:pt x="216" y="205"/>
                    </a:cubicBezTo>
                    <a:cubicBezTo>
                      <a:pt x="216" y="219"/>
                      <a:pt x="203" y="227"/>
                      <a:pt x="182" y="226"/>
                    </a:cubicBezTo>
                    <a:close/>
                    <a:moveTo>
                      <a:pt x="358" y="236"/>
                    </a:moveTo>
                    <a:cubicBezTo>
                      <a:pt x="358" y="159"/>
                      <a:pt x="358" y="159"/>
                      <a:pt x="358" y="159"/>
                    </a:cubicBezTo>
                    <a:cubicBezTo>
                      <a:pt x="358" y="154"/>
                      <a:pt x="353" y="149"/>
                      <a:pt x="348" y="149"/>
                    </a:cubicBezTo>
                    <a:cubicBezTo>
                      <a:pt x="310" y="149"/>
                      <a:pt x="310" y="149"/>
                      <a:pt x="310" y="149"/>
                    </a:cubicBezTo>
                    <a:cubicBezTo>
                      <a:pt x="305" y="149"/>
                      <a:pt x="300" y="154"/>
                      <a:pt x="300" y="159"/>
                    </a:cubicBezTo>
                    <a:cubicBezTo>
                      <a:pt x="300" y="236"/>
                      <a:pt x="300" y="236"/>
                      <a:pt x="300" y="236"/>
                    </a:cubicBezTo>
                    <a:cubicBezTo>
                      <a:pt x="300" y="242"/>
                      <a:pt x="305" y="246"/>
                      <a:pt x="310" y="246"/>
                    </a:cubicBezTo>
                    <a:cubicBezTo>
                      <a:pt x="348" y="246"/>
                      <a:pt x="348" y="246"/>
                      <a:pt x="348" y="246"/>
                    </a:cubicBezTo>
                    <a:cubicBezTo>
                      <a:pt x="353" y="246"/>
                      <a:pt x="358" y="242"/>
                      <a:pt x="358" y="236"/>
                    </a:cubicBezTo>
                    <a:close/>
                    <a:moveTo>
                      <a:pt x="315" y="226"/>
                    </a:moveTo>
                    <a:cubicBezTo>
                      <a:pt x="314" y="226"/>
                      <a:pt x="313" y="225"/>
                      <a:pt x="312" y="224"/>
                    </a:cubicBezTo>
                    <a:cubicBezTo>
                      <a:pt x="312" y="222"/>
                      <a:pt x="314" y="221"/>
                      <a:pt x="315" y="221"/>
                    </a:cubicBezTo>
                    <a:cubicBezTo>
                      <a:pt x="334" y="221"/>
                      <a:pt x="343" y="216"/>
                      <a:pt x="343" y="197"/>
                    </a:cubicBezTo>
                    <a:cubicBezTo>
                      <a:pt x="343" y="194"/>
                      <a:pt x="343" y="191"/>
                      <a:pt x="343" y="189"/>
                    </a:cubicBezTo>
                    <a:cubicBezTo>
                      <a:pt x="342" y="179"/>
                      <a:pt x="338" y="174"/>
                      <a:pt x="328" y="174"/>
                    </a:cubicBezTo>
                    <a:cubicBezTo>
                      <a:pt x="319" y="174"/>
                      <a:pt x="315" y="179"/>
                      <a:pt x="315" y="187"/>
                    </a:cubicBezTo>
                    <a:cubicBezTo>
                      <a:pt x="315" y="196"/>
                      <a:pt x="318" y="200"/>
                      <a:pt x="328" y="200"/>
                    </a:cubicBezTo>
                    <a:cubicBezTo>
                      <a:pt x="330" y="200"/>
                      <a:pt x="332" y="199"/>
                      <a:pt x="336" y="198"/>
                    </a:cubicBezTo>
                    <a:cubicBezTo>
                      <a:pt x="338" y="198"/>
                      <a:pt x="339" y="199"/>
                      <a:pt x="339" y="200"/>
                    </a:cubicBezTo>
                    <a:cubicBezTo>
                      <a:pt x="340" y="202"/>
                      <a:pt x="339" y="203"/>
                      <a:pt x="337" y="204"/>
                    </a:cubicBezTo>
                    <a:cubicBezTo>
                      <a:pt x="334" y="204"/>
                      <a:pt x="332" y="205"/>
                      <a:pt x="328" y="205"/>
                    </a:cubicBezTo>
                    <a:cubicBezTo>
                      <a:pt x="316" y="205"/>
                      <a:pt x="309" y="199"/>
                      <a:pt x="309" y="188"/>
                    </a:cubicBezTo>
                    <a:cubicBezTo>
                      <a:pt x="309" y="178"/>
                      <a:pt x="316" y="169"/>
                      <a:pt x="328" y="169"/>
                    </a:cubicBezTo>
                    <a:cubicBezTo>
                      <a:pt x="341" y="169"/>
                      <a:pt x="348" y="176"/>
                      <a:pt x="349" y="189"/>
                    </a:cubicBezTo>
                    <a:cubicBezTo>
                      <a:pt x="349" y="191"/>
                      <a:pt x="349" y="193"/>
                      <a:pt x="349" y="197"/>
                    </a:cubicBezTo>
                    <a:cubicBezTo>
                      <a:pt x="348" y="219"/>
                      <a:pt x="337" y="226"/>
                      <a:pt x="315" y="226"/>
                    </a:cubicBezTo>
                    <a:close/>
                  </a:path>
                </a:pathLst>
              </a:custGeom>
              <a:solidFill>
                <a:srgbClr val="87888A"/>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0296" name="Freeform 62"/>
              <p:cNvSpPr>
                <a:spLocks noChangeArrowheads="1"/>
              </p:cNvSpPr>
              <p:nvPr/>
            </p:nvSpPr>
            <p:spPr bwMode="auto">
              <a:xfrm>
                <a:off x="4334" y="3067"/>
                <a:ext cx="119" cy="119"/>
              </a:xfrm>
              <a:custGeom>
                <a:avLst/>
                <a:gdLst>
                  <a:gd name="T0" fmla="*/ 270309856 w 144"/>
                  <a:gd name="T1" fmla="*/ 270309856 h 144"/>
                  <a:gd name="T2" fmla="*/ 270309856 w 144"/>
                  <a:gd name="T3" fmla="*/ 270309856 h 144"/>
                  <a:gd name="T4" fmla="*/ 270309856 w 144"/>
                  <a:gd name="T5" fmla="*/ 270309856 h 144"/>
                  <a:gd name="T6" fmla="*/ 270309856 w 144"/>
                  <a:gd name="T7" fmla="*/ 270309856 h 144"/>
                  <a:gd name="T8" fmla="*/ 270309856 w 144"/>
                  <a:gd name="T9" fmla="*/ 270309856 h 144"/>
                  <a:gd name="T10" fmla="*/ 270309856 w 144"/>
                  <a:gd name="T11" fmla="*/ 270309856 h 144"/>
                  <a:gd name="T12" fmla="*/ 270309856 w 144"/>
                  <a:gd name="T13" fmla="*/ 270309856 h 144"/>
                  <a:gd name="T14" fmla="*/ 270309856 w 144"/>
                  <a:gd name="T15" fmla="*/ 270309856 h 144"/>
                  <a:gd name="T16" fmla="*/ 270309856 w 144"/>
                  <a:gd name="T17" fmla="*/ 0 h 144"/>
                  <a:gd name="T18" fmla="*/ 0 w 144"/>
                  <a:gd name="T19" fmla="*/ 270309856 h 144"/>
                  <a:gd name="T20" fmla="*/ 270309856 w 144"/>
                  <a:gd name="T21" fmla="*/ 270309856 h 144"/>
                  <a:gd name="T22" fmla="*/ 270309856 w 144"/>
                  <a:gd name="T23" fmla="*/ 270309856 h 144"/>
                  <a:gd name="T24" fmla="*/ 0 w 144"/>
                  <a:gd name="T25" fmla="*/ 270309856 h 144"/>
                  <a:gd name="T26" fmla="*/ 270309856 w 144"/>
                  <a:gd name="T27" fmla="*/ 270309856 h 144"/>
                  <a:gd name="T28" fmla="*/ 270309856 w 144"/>
                  <a:gd name="T29" fmla="*/ 270309856 h 144"/>
                  <a:gd name="T30" fmla="*/ 270309856 w 144"/>
                  <a:gd name="T31" fmla="*/ 270309856 h 144"/>
                  <a:gd name="T32" fmla="*/ 270309856 w 144"/>
                  <a:gd name="T33" fmla="*/ 270309856 h 144"/>
                  <a:gd name="T34" fmla="*/ 270309856 w 144"/>
                  <a:gd name="T35" fmla="*/ 270309856 h 144"/>
                  <a:gd name="T36" fmla="*/ 270309856 w 144"/>
                  <a:gd name="T37" fmla="*/ 270309856 h 144"/>
                  <a:gd name="T38" fmla="*/ 270309856 w 144"/>
                  <a:gd name="T39" fmla="*/ 270309856 h 144"/>
                  <a:gd name="T40" fmla="*/ 270309856 w 144"/>
                  <a:gd name="T41" fmla="*/ 270309856 h 144"/>
                  <a:gd name="T42" fmla="*/ 270309856 w 144"/>
                  <a:gd name="T43" fmla="*/ 270309856 h 144"/>
                  <a:gd name="T44" fmla="*/ 270309856 w 144"/>
                  <a:gd name="T45" fmla="*/ 270309856 h 144"/>
                  <a:gd name="T46" fmla="*/ 270309856 w 144"/>
                  <a:gd name="T47" fmla="*/ 270309856 h 144"/>
                  <a:gd name="T48" fmla="*/ 270309856 w 144"/>
                  <a:gd name="T49" fmla="*/ 270309856 h 144"/>
                  <a:gd name="T50" fmla="*/ 270309856 w 144"/>
                  <a:gd name="T51" fmla="*/ 270309856 h 144"/>
                  <a:gd name="T52" fmla="*/ 0 w 144"/>
                  <a:gd name="T53" fmla="*/ 270309856 h 144"/>
                  <a:gd name="T54" fmla="*/ 270309856 w 144"/>
                  <a:gd name="T55" fmla="*/ 270309856 h 144"/>
                  <a:gd name="T56" fmla="*/ 270309856 w 144"/>
                  <a:gd name="T57" fmla="*/ 270309856 h 144"/>
                  <a:gd name="T58" fmla="*/ 270309856 w 144"/>
                  <a:gd name="T59" fmla="*/ 270309856 h 144"/>
                  <a:gd name="T60" fmla="*/ 270309856 w 144"/>
                  <a:gd name="T61" fmla="*/ 270309856 h 1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44" h="144">
                    <a:moveTo>
                      <a:pt x="8" y="16"/>
                    </a:moveTo>
                    <a:cubicBezTo>
                      <a:pt x="8" y="16"/>
                      <a:pt x="8" y="16"/>
                      <a:pt x="8" y="16"/>
                    </a:cubicBezTo>
                    <a:cubicBezTo>
                      <a:pt x="41" y="16"/>
                      <a:pt x="71" y="29"/>
                      <a:pt x="93" y="51"/>
                    </a:cubicBezTo>
                    <a:cubicBezTo>
                      <a:pt x="115" y="73"/>
                      <a:pt x="128" y="103"/>
                      <a:pt x="128" y="136"/>
                    </a:cubicBezTo>
                    <a:cubicBezTo>
                      <a:pt x="128" y="141"/>
                      <a:pt x="132" y="144"/>
                      <a:pt x="136" y="144"/>
                    </a:cubicBezTo>
                    <a:cubicBezTo>
                      <a:pt x="138" y="144"/>
                      <a:pt x="140" y="144"/>
                      <a:pt x="142" y="142"/>
                    </a:cubicBezTo>
                    <a:cubicBezTo>
                      <a:pt x="143" y="141"/>
                      <a:pt x="144" y="139"/>
                      <a:pt x="144" y="136"/>
                    </a:cubicBezTo>
                    <a:cubicBezTo>
                      <a:pt x="144" y="99"/>
                      <a:pt x="129" y="65"/>
                      <a:pt x="104" y="40"/>
                    </a:cubicBezTo>
                    <a:cubicBezTo>
                      <a:pt x="79" y="15"/>
                      <a:pt x="45" y="0"/>
                      <a:pt x="8" y="0"/>
                    </a:cubicBezTo>
                    <a:cubicBezTo>
                      <a:pt x="3" y="0"/>
                      <a:pt x="0" y="3"/>
                      <a:pt x="0" y="8"/>
                    </a:cubicBezTo>
                    <a:cubicBezTo>
                      <a:pt x="0" y="12"/>
                      <a:pt x="3" y="16"/>
                      <a:pt x="8" y="16"/>
                    </a:cubicBezTo>
                    <a:close/>
                    <a:moveTo>
                      <a:pt x="8" y="77"/>
                    </a:moveTo>
                    <a:cubicBezTo>
                      <a:pt x="3" y="77"/>
                      <a:pt x="0" y="80"/>
                      <a:pt x="0" y="85"/>
                    </a:cubicBezTo>
                    <a:cubicBezTo>
                      <a:pt x="0" y="89"/>
                      <a:pt x="3" y="93"/>
                      <a:pt x="8" y="93"/>
                    </a:cubicBezTo>
                    <a:cubicBezTo>
                      <a:pt x="20" y="93"/>
                      <a:pt x="30" y="98"/>
                      <a:pt x="38" y="106"/>
                    </a:cubicBezTo>
                    <a:cubicBezTo>
                      <a:pt x="46" y="114"/>
                      <a:pt x="51" y="124"/>
                      <a:pt x="51" y="136"/>
                    </a:cubicBezTo>
                    <a:cubicBezTo>
                      <a:pt x="51" y="141"/>
                      <a:pt x="55" y="144"/>
                      <a:pt x="59" y="144"/>
                    </a:cubicBezTo>
                    <a:cubicBezTo>
                      <a:pt x="61" y="144"/>
                      <a:pt x="63" y="144"/>
                      <a:pt x="65" y="142"/>
                    </a:cubicBezTo>
                    <a:cubicBezTo>
                      <a:pt x="66" y="141"/>
                      <a:pt x="67" y="139"/>
                      <a:pt x="67" y="136"/>
                    </a:cubicBezTo>
                    <a:cubicBezTo>
                      <a:pt x="67" y="120"/>
                      <a:pt x="60" y="105"/>
                      <a:pt x="50" y="94"/>
                    </a:cubicBezTo>
                    <a:cubicBezTo>
                      <a:pt x="39" y="84"/>
                      <a:pt x="24" y="77"/>
                      <a:pt x="8" y="77"/>
                    </a:cubicBezTo>
                    <a:close/>
                    <a:moveTo>
                      <a:pt x="98" y="144"/>
                    </a:moveTo>
                    <a:cubicBezTo>
                      <a:pt x="100" y="144"/>
                      <a:pt x="102" y="144"/>
                      <a:pt x="103" y="142"/>
                    </a:cubicBezTo>
                    <a:cubicBezTo>
                      <a:pt x="105" y="141"/>
                      <a:pt x="106" y="139"/>
                      <a:pt x="106" y="136"/>
                    </a:cubicBezTo>
                    <a:cubicBezTo>
                      <a:pt x="106" y="109"/>
                      <a:pt x="95" y="85"/>
                      <a:pt x="77" y="67"/>
                    </a:cubicBezTo>
                    <a:cubicBezTo>
                      <a:pt x="59" y="49"/>
                      <a:pt x="35" y="38"/>
                      <a:pt x="8" y="38"/>
                    </a:cubicBezTo>
                    <a:cubicBezTo>
                      <a:pt x="3" y="38"/>
                      <a:pt x="0" y="42"/>
                      <a:pt x="0" y="46"/>
                    </a:cubicBezTo>
                    <a:cubicBezTo>
                      <a:pt x="0" y="51"/>
                      <a:pt x="3" y="54"/>
                      <a:pt x="8" y="54"/>
                    </a:cubicBezTo>
                    <a:cubicBezTo>
                      <a:pt x="30" y="54"/>
                      <a:pt x="51" y="64"/>
                      <a:pt x="66" y="78"/>
                    </a:cubicBezTo>
                    <a:cubicBezTo>
                      <a:pt x="80" y="93"/>
                      <a:pt x="90" y="114"/>
                      <a:pt x="90" y="136"/>
                    </a:cubicBezTo>
                    <a:cubicBezTo>
                      <a:pt x="90" y="141"/>
                      <a:pt x="93" y="144"/>
                      <a:pt x="98" y="144"/>
                    </a:cubicBezTo>
                    <a:close/>
                  </a:path>
                </a:pathLst>
              </a:custGeom>
              <a:solidFill>
                <a:srgbClr val="87888A"/>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sp>
          <p:nvSpPr>
            <p:cNvPr id="10272" name="Text Box 63"/>
            <p:cNvSpPr txBox="1">
              <a:spLocks noChangeArrowheads="1"/>
            </p:cNvSpPr>
            <p:nvPr/>
          </p:nvSpPr>
          <p:spPr bwMode="auto">
            <a:xfrm>
              <a:off x="865075" y="3723952"/>
              <a:ext cx="526335" cy="2791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88" tIns="46794" rIns="89988" bIns="46794">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200">
                  <a:solidFill>
                    <a:schemeClr val="tx1"/>
                  </a:solidFill>
                  <a:cs typeface="Arial" panose="020B0604020202020204" pitchFamily="34" charset="0"/>
                </a:rPr>
                <a:t>&lt;$10</a:t>
              </a:r>
            </a:p>
          </p:txBody>
        </p:sp>
        <p:sp>
          <p:nvSpPr>
            <p:cNvPr id="10273" name="AutoShape 64"/>
            <p:cNvSpPr>
              <a:spLocks noChangeArrowheads="1"/>
            </p:cNvSpPr>
            <p:nvPr/>
          </p:nvSpPr>
          <p:spPr bwMode="auto">
            <a:xfrm>
              <a:off x="10122170" y="2241421"/>
              <a:ext cx="434918" cy="3630140"/>
            </a:xfrm>
            <a:prstGeom prst="roundRect">
              <a:avLst>
                <a:gd name="adj" fmla="val 25111"/>
              </a:avLst>
            </a:prstGeom>
            <a:solidFill>
              <a:srgbClr val="FFFFFF"/>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sp>
          <p:nvSpPr>
            <p:cNvPr id="10274" name="Rectangle 65"/>
            <p:cNvSpPr>
              <a:spLocks noChangeArrowheads="1"/>
            </p:cNvSpPr>
            <p:nvPr/>
          </p:nvSpPr>
          <p:spPr bwMode="auto">
            <a:xfrm rot="5400000">
              <a:off x="8981565" y="3936302"/>
              <a:ext cx="2720890" cy="4022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88" tIns="46794" rIns="89988" bIns="46794">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2000" b="1" dirty="0">
                  <a:solidFill>
                    <a:schemeClr val="tx1"/>
                  </a:solidFill>
                  <a:latin typeface="+mn-lt"/>
                  <a:cs typeface="Arial" panose="020B0604020202020204" pitchFamily="34" charset="0"/>
                </a:rPr>
                <a:t>Use case DIVERSITY</a:t>
              </a:r>
            </a:p>
          </p:txBody>
        </p:sp>
        <p:grpSp>
          <p:nvGrpSpPr>
            <p:cNvPr id="10276" name="Group 67"/>
            <p:cNvGrpSpPr>
              <a:grpSpLocks/>
            </p:cNvGrpSpPr>
            <p:nvPr/>
          </p:nvGrpSpPr>
          <p:grpSpPr bwMode="auto">
            <a:xfrm>
              <a:off x="6557109" y="4909660"/>
              <a:ext cx="2358718" cy="753964"/>
              <a:chOff x="4131" y="2995"/>
              <a:chExt cx="1486" cy="475"/>
            </a:xfrm>
          </p:grpSpPr>
          <p:sp>
            <p:nvSpPr>
              <p:cNvPr id="10292" name="AutoShape 68"/>
              <p:cNvSpPr>
                <a:spLocks noChangeArrowheads="1"/>
              </p:cNvSpPr>
              <p:nvPr/>
            </p:nvSpPr>
            <p:spPr bwMode="auto">
              <a:xfrm>
                <a:off x="4131" y="2995"/>
                <a:ext cx="1486" cy="475"/>
              </a:xfrm>
              <a:prstGeom prst="roundRect">
                <a:avLst>
                  <a:gd name="adj" fmla="val 16667"/>
                </a:avLst>
              </a:prstGeom>
              <a:solidFill>
                <a:srgbClr val="FFFFFF"/>
              </a:solidFill>
              <a:ln w="63360" cap="sq">
                <a:solidFill>
                  <a:srgbClr val="FFFFFF">
                    <a:alpha val="50195"/>
                  </a:srgbClr>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sp>
            <p:nvSpPr>
              <p:cNvPr id="10293" name="Text Box 69"/>
              <p:cNvSpPr txBox="1">
                <a:spLocks noChangeArrowheads="1"/>
              </p:cNvSpPr>
              <p:nvPr/>
            </p:nvSpPr>
            <p:spPr bwMode="auto">
              <a:xfrm>
                <a:off x="4532" y="3051"/>
                <a:ext cx="998" cy="3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88" tIns="46794" rIns="89988" bIns="46794">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100">
                    <a:solidFill>
                      <a:schemeClr val="tx1"/>
                    </a:solidFill>
                    <a:cs typeface="Arial" panose="020B0604020202020204" pitchFamily="34" charset="0"/>
                  </a:rPr>
                  <a:t>SMART METERING,</a:t>
                </a:r>
                <a:br>
                  <a:rPr lang="en-US" altLang="sv-SE" sz="1100">
                    <a:solidFill>
                      <a:schemeClr val="tx1"/>
                    </a:solidFill>
                    <a:cs typeface="Arial" panose="020B0604020202020204" pitchFamily="34" charset="0"/>
                  </a:rPr>
                </a:br>
                <a:r>
                  <a:rPr lang="en-US" altLang="sv-SE" sz="1100">
                    <a:solidFill>
                      <a:schemeClr val="tx1"/>
                    </a:solidFill>
                    <a:cs typeface="Arial" panose="020B0604020202020204" pitchFamily="34" charset="0"/>
                  </a:rPr>
                  <a:t>SMART BUILDING,</a:t>
                </a:r>
                <a:br>
                  <a:rPr lang="en-US" altLang="sv-SE" sz="1100">
                    <a:solidFill>
                      <a:schemeClr val="tx1"/>
                    </a:solidFill>
                    <a:cs typeface="Arial" panose="020B0604020202020204" pitchFamily="34" charset="0"/>
                  </a:rPr>
                </a:br>
                <a:r>
                  <a:rPr lang="en-US" altLang="sv-SE" sz="1100">
                    <a:solidFill>
                      <a:schemeClr val="tx1"/>
                    </a:solidFill>
                    <a:cs typeface="Arial" panose="020B0604020202020204" pitchFamily="34" charset="0"/>
                  </a:rPr>
                  <a:t>HOME AUTOMATION</a:t>
                </a:r>
              </a:p>
            </p:txBody>
          </p:sp>
          <p:sp>
            <p:nvSpPr>
              <p:cNvPr id="10294" name="Line 70"/>
              <p:cNvSpPr>
                <a:spLocks noChangeShapeType="1"/>
              </p:cNvSpPr>
              <p:nvPr/>
            </p:nvSpPr>
            <p:spPr bwMode="auto">
              <a:xfrm>
                <a:off x="4531" y="3078"/>
                <a:ext cx="0" cy="326"/>
              </a:xfrm>
              <a:prstGeom prst="line">
                <a:avLst/>
              </a:prstGeom>
              <a:noFill/>
              <a:ln w="12600" cap="sq">
                <a:solidFill>
                  <a:srgbClr val="58585A"/>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grpSp>
          <p:nvGrpSpPr>
            <p:cNvPr id="10277" name="Group 71"/>
            <p:cNvGrpSpPr>
              <a:grpSpLocks/>
            </p:cNvGrpSpPr>
            <p:nvPr/>
          </p:nvGrpSpPr>
          <p:grpSpPr bwMode="auto">
            <a:xfrm>
              <a:off x="4060711" y="4371864"/>
              <a:ext cx="2358718" cy="765075"/>
              <a:chOff x="2409" y="2988"/>
              <a:chExt cx="1486" cy="482"/>
            </a:xfrm>
          </p:grpSpPr>
          <p:grpSp>
            <p:nvGrpSpPr>
              <p:cNvPr id="10287" name="Group 72"/>
              <p:cNvGrpSpPr>
                <a:grpSpLocks/>
              </p:cNvGrpSpPr>
              <p:nvPr/>
            </p:nvGrpSpPr>
            <p:grpSpPr bwMode="auto">
              <a:xfrm>
                <a:off x="2409" y="2988"/>
                <a:ext cx="1486" cy="482"/>
                <a:chOff x="2409" y="2988"/>
                <a:chExt cx="1486" cy="482"/>
              </a:xfrm>
            </p:grpSpPr>
            <p:sp>
              <p:nvSpPr>
                <p:cNvPr id="10289" name="AutoShape 73"/>
                <p:cNvSpPr>
                  <a:spLocks noChangeArrowheads="1"/>
                </p:cNvSpPr>
                <p:nvPr/>
              </p:nvSpPr>
              <p:spPr bwMode="auto">
                <a:xfrm>
                  <a:off x="2409" y="2988"/>
                  <a:ext cx="1486" cy="482"/>
                </a:xfrm>
                <a:prstGeom prst="roundRect">
                  <a:avLst>
                    <a:gd name="adj" fmla="val 16667"/>
                  </a:avLst>
                </a:prstGeom>
                <a:solidFill>
                  <a:srgbClr val="FFFFFF"/>
                </a:solidFill>
                <a:ln w="63360" cap="sq">
                  <a:solidFill>
                    <a:srgbClr val="FFFFFF">
                      <a:alpha val="50195"/>
                    </a:srgbClr>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sv-SE" altLang="sv-SE"/>
                </a:p>
              </p:txBody>
            </p:sp>
            <p:sp>
              <p:nvSpPr>
                <p:cNvPr id="10290" name="Text Box 74"/>
                <p:cNvSpPr txBox="1">
                  <a:spLocks noChangeArrowheads="1"/>
                </p:cNvSpPr>
                <p:nvPr/>
              </p:nvSpPr>
              <p:spPr bwMode="auto">
                <a:xfrm>
                  <a:off x="2774" y="3085"/>
                  <a:ext cx="1121" cy="2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9988" tIns="46794" rIns="89988" bIns="46794">
                  <a:spAutoFit/>
                </a:bodyPr>
                <a:lstStyle>
                  <a:lvl1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58585A"/>
                      </a:solidFill>
                      <a:latin typeface="Arial" panose="020B0604020202020204" pitchFamily="34" charset="0"/>
                      <a:cs typeface="Droid Sans Fallback" charset="0"/>
                    </a:defRPr>
                  </a:lvl1pPr>
                  <a:lvl2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2pPr>
                  <a:lvl3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58585A"/>
                      </a:solidFill>
                      <a:latin typeface="Arial" panose="020B0604020202020204" pitchFamily="34" charset="0"/>
                      <a:cs typeface="Droid Sans Fallback" charset="0"/>
                    </a:defRPr>
                  </a:lvl9pPr>
                </a:lstStyle>
                <a:p>
                  <a:pPr>
                    <a:spcBef>
                      <a:spcPct val="0"/>
                    </a:spcBef>
                    <a:buClrTx/>
                    <a:buFontTx/>
                    <a:buNone/>
                  </a:pPr>
                  <a:r>
                    <a:rPr lang="en-US" altLang="sv-SE" sz="1100">
                      <a:solidFill>
                        <a:schemeClr val="tx1"/>
                      </a:solidFill>
                      <a:cs typeface="Arial" panose="020B0604020202020204" pitchFamily="34" charset="0"/>
                    </a:rPr>
                    <a:t>SMART CITY LIGHTING,</a:t>
                  </a:r>
                  <a:br>
                    <a:rPr lang="en-US" altLang="sv-SE" sz="1100">
                      <a:solidFill>
                        <a:schemeClr val="tx1"/>
                      </a:solidFill>
                      <a:cs typeface="Arial" panose="020B0604020202020204" pitchFamily="34" charset="0"/>
                    </a:rPr>
                  </a:br>
                  <a:r>
                    <a:rPr lang="en-US" altLang="sv-SE" sz="1100">
                      <a:solidFill>
                        <a:schemeClr val="tx1"/>
                      </a:solidFill>
                      <a:cs typeface="Arial" panose="020B0604020202020204" pitchFamily="34" charset="0"/>
                    </a:rPr>
                    <a:t>WASTE MANAGEMENT</a:t>
                  </a:r>
                </a:p>
              </p:txBody>
            </p:sp>
            <p:sp>
              <p:nvSpPr>
                <p:cNvPr id="10291" name="Line 75"/>
                <p:cNvSpPr>
                  <a:spLocks noChangeShapeType="1"/>
                </p:cNvSpPr>
                <p:nvPr/>
              </p:nvSpPr>
              <p:spPr bwMode="auto">
                <a:xfrm>
                  <a:off x="2775" y="3055"/>
                  <a:ext cx="0" cy="332"/>
                </a:xfrm>
                <a:prstGeom prst="line">
                  <a:avLst/>
                </a:prstGeom>
                <a:noFill/>
                <a:ln w="12600" cap="sq">
                  <a:solidFill>
                    <a:srgbClr val="58585A"/>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sp>
            <p:nvSpPr>
              <p:cNvPr id="10288" name="Freeform 76"/>
              <p:cNvSpPr>
                <a:spLocks noChangeArrowheads="1"/>
              </p:cNvSpPr>
              <p:nvPr/>
            </p:nvSpPr>
            <p:spPr bwMode="auto">
              <a:xfrm>
                <a:off x="2450" y="3056"/>
                <a:ext cx="272" cy="326"/>
              </a:xfrm>
              <a:custGeom>
                <a:avLst/>
                <a:gdLst>
                  <a:gd name="T0" fmla="*/ 50324855 w 383"/>
                  <a:gd name="T1" fmla="*/ 822931991 h 356"/>
                  <a:gd name="T2" fmla="*/ 50324855 w 383"/>
                  <a:gd name="T3" fmla="*/ 822931991 h 356"/>
                  <a:gd name="T4" fmla="*/ 50324855 w 383"/>
                  <a:gd name="T5" fmla="*/ 822931991 h 356"/>
                  <a:gd name="T6" fmla="*/ 50324855 w 383"/>
                  <a:gd name="T7" fmla="*/ 822931991 h 356"/>
                  <a:gd name="T8" fmla="*/ 50324855 w 383"/>
                  <a:gd name="T9" fmla="*/ 822931991 h 356"/>
                  <a:gd name="T10" fmla="*/ 50324855 w 383"/>
                  <a:gd name="T11" fmla="*/ 822931991 h 356"/>
                  <a:gd name="T12" fmla="*/ 50324855 w 383"/>
                  <a:gd name="T13" fmla="*/ 822931991 h 356"/>
                  <a:gd name="T14" fmla="*/ 50324855 w 383"/>
                  <a:gd name="T15" fmla="*/ 822931991 h 356"/>
                  <a:gd name="T16" fmla="*/ 50324855 w 383"/>
                  <a:gd name="T17" fmla="*/ 822931991 h 356"/>
                  <a:gd name="T18" fmla="*/ 50324855 w 383"/>
                  <a:gd name="T19" fmla="*/ 822931991 h 356"/>
                  <a:gd name="T20" fmla="*/ 50324855 w 383"/>
                  <a:gd name="T21" fmla="*/ 822931991 h 356"/>
                  <a:gd name="T22" fmla="*/ 50324855 w 383"/>
                  <a:gd name="T23" fmla="*/ 822931991 h 356"/>
                  <a:gd name="T24" fmla="*/ 50324855 w 383"/>
                  <a:gd name="T25" fmla="*/ 0 h 356"/>
                  <a:gd name="T26" fmla="*/ 50324855 w 383"/>
                  <a:gd name="T27" fmla="*/ 822931991 h 356"/>
                  <a:gd name="T28" fmla="*/ 50324855 w 383"/>
                  <a:gd name="T29" fmla="*/ 822931991 h 356"/>
                  <a:gd name="T30" fmla="*/ 50324855 w 383"/>
                  <a:gd name="T31" fmla="*/ 822931991 h 356"/>
                  <a:gd name="T32" fmla="*/ 50324855 w 383"/>
                  <a:gd name="T33" fmla="*/ 822931991 h 356"/>
                  <a:gd name="T34" fmla="*/ 50324855 w 383"/>
                  <a:gd name="T35" fmla="*/ 822931991 h 356"/>
                  <a:gd name="T36" fmla="*/ 50324855 w 383"/>
                  <a:gd name="T37" fmla="*/ 822931991 h 356"/>
                  <a:gd name="T38" fmla="*/ 50324855 w 383"/>
                  <a:gd name="T39" fmla="*/ 822931991 h 356"/>
                  <a:gd name="T40" fmla="*/ 50324855 w 383"/>
                  <a:gd name="T41" fmla="*/ 822931991 h 356"/>
                  <a:gd name="T42" fmla="*/ 50324855 w 383"/>
                  <a:gd name="T43" fmla="*/ 822931991 h 356"/>
                  <a:gd name="T44" fmla="*/ 50324855 w 383"/>
                  <a:gd name="T45" fmla="*/ 822931991 h 356"/>
                  <a:gd name="T46" fmla="*/ 50324855 w 383"/>
                  <a:gd name="T47" fmla="*/ 822931991 h 356"/>
                  <a:gd name="T48" fmla="*/ 50324855 w 383"/>
                  <a:gd name="T49" fmla="*/ 822931991 h 356"/>
                  <a:gd name="T50" fmla="*/ 50324855 w 383"/>
                  <a:gd name="T51" fmla="*/ 822931991 h 356"/>
                  <a:gd name="T52" fmla="*/ 0 w 383"/>
                  <a:gd name="T53" fmla="*/ 822931991 h 356"/>
                  <a:gd name="T54" fmla="*/ 50324855 w 383"/>
                  <a:gd name="T55" fmla="*/ 822931991 h 356"/>
                  <a:gd name="T56" fmla="*/ 50324855 w 383"/>
                  <a:gd name="T57" fmla="*/ 822931991 h 356"/>
                  <a:gd name="T58" fmla="*/ 50324855 w 383"/>
                  <a:gd name="T59" fmla="*/ 822931991 h 356"/>
                  <a:gd name="T60" fmla="*/ 50324855 w 383"/>
                  <a:gd name="T61" fmla="*/ 822931991 h 356"/>
                  <a:gd name="T62" fmla="*/ 50324855 w 383"/>
                  <a:gd name="T63" fmla="*/ 822931991 h 356"/>
                  <a:gd name="T64" fmla="*/ 50324855 w 383"/>
                  <a:gd name="T65" fmla="*/ 822931991 h 356"/>
                  <a:gd name="T66" fmla="*/ 50324855 w 383"/>
                  <a:gd name="T67" fmla="*/ 822931991 h 356"/>
                  <a:gd name="T68" fmla="*/ 50324855 w 383"/>
                  <a:gd name="T69" fmla="*/ 822931991 h 356"/>
                  <a:gd name="T70" fmla="*/ 50324855 w 383"/>
                  <a:gd name="T71" fmla="*/ 822931991 h 356"/>
                  <a:gd name="T72" fmla="*/ 50324855 w 383"/>
                  <a:gd name="T73" fmla="*/ 822931991 h 356"/>
                  <a:gd name="T74" fmla="*/ 50324855 w 383"/>
                  <a:gd name="T75" fmla="*/ 822931991 h 356"/>
                  <a:gd name="T76" fmla="*/ 50324855 w 383"/>
                  <a:gd name="T77" fmla="*/ 822931991 h 356"/>
                  <a:gd name="T78" fmla="*/ 50324855 w 383"/>
                  <a:gd name="T79" fmla="*/ 822931991 h 356"/>
                  <a:gd name="T80" fmla="*/ 50324855 w 383"/>
                  <a:gd name="T81" fmla="*/ 822931991 h 356"/>
                  <a:gd name="T82" fmla="*/ 50324855 w 383"/>
                  <a:gd name="T83" fmla="*/ 822931991 h 356"/>
                  <a:gd name="T84" fmla="*/ 50324855 w 383"/>
                  <a:gd name="T85" fmla="*/ 822931991 h 356"/>
                  <a:gd name="T86" fmla="*/ 50324855 w 383"/>
                  <a:gd name="T87" fmla="*/ 822931991 h 356"/>
                  <a:gd name="T88" fmla="*/ 50324855 w 383"/>
                  <a:gd name="T89" fmla="*/ 822931991 h 356"/>
                  <a:gd name="T90" fmla="*/ 50324855 w 383"/>
                  <a:gd name="T91" fmla="*/ 822931991 h 356"/>
                  <a:gd name="T92" fmla="*/ 50324855 w 383"/>
                  <a:gd name="T93" fmla="*/ 822931991 h 356"/>
                  <a:gd name="T94" fmla="*/ 50324855 w 383"/>
                  <a:gd name="T95" fmla="*/ 822931991 h 356"/>
                  <a:gd name="T96" fmla="*/ 50324855 w 383"/>
                  <a:gd name="T97" fmla="*/ 822931991 h 356"/>
                  <a:gd name="T98" fmla="*/ 50324855 w 383"/>
                  <a:gd name="T99" fmla="*/ 822931991 h 356"/>
                  <a:gd name="T100" fmla="*/ 50324855 w 383"/>
                  <a:gd name="T101" fmla="*/ 822931991 h 356"/>
                  <a:gd name="T102" fmla="*/ 50324855 w 383"/>
                  <a:gd name="T103" fmla="*/ 822931991 h 356"/>
                  <a:gd name="T104" fmla="*/ 50324855 w 383"/>
                  <a:gd name="T105" fmla="*/ 822931991 h 356"/>
                  <a:gd name="T106" fmla="*/ 50324855 w 383"/>
                  <a:gd name="T107" fmla="*/ 822931991 h 356"/>
                  <a:gd name="T108" fmla="*/ 50324855 w 383"/>
                  <a:gd name="T109" fmla="*/ 822931991 h 356"/>
                  <a:gd name="T110" fmla="*/ 50324855 w 383"/>
                  <a:gd name="T111" fmla="*/ 822931991 h 356"/>
                  <a:gd name="T112" fmla="*/ 50324855 w 383"/>
                  <a:gd name="T113" fmla="*/ 822931991 h 35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83" h="356">
                    <a:moveTo>
                      <a:pt x="343" y="220"/>
                    </a:moveTo>
                    <a:cubicBezTo>
                      <a:pt x="347" y="220"/>
                      <a:pt x="351" y="216"/>
                      <a:pt x="351" y="212"/>
                    </a:cubicBezTo>
                    <a:cubicBezTo>
                      <a:pt x="351" y="212"/>
                      <a:pt x="351" y="212"/>
                      <a:pt x="351" y="212"/>
                    </a:cubicBezTo>
                    <a:cubicBezTo>
                      <a:pt x="351" y="182"/>
                      <a:pt x="351" y="182"/>
                      <a:pt x="351" y="182"/>
                    </a:cubicBezTo>
                    <a:cubicBezTo>
                      <a:pt x="351" y="180"/>
                      <a:pt x="350" y="178"/>
                      <a:pt x="349" y="177"/>
                    </a:cubicBezTo>
                    <a:cubicBezTo>
                      <a:pt x="347" y="175"/>
                      <a:pt x="345" y="174"/>
                      <a:pt x="343" y="174"/>
                    </a:cubicBezTo>
                    <a:cubicBezTo>
                      <a:pt x="300" y="174"/>
                      <a:pt x="300" y="174"/>
                      <a:pt x="300" y="174"/>
                    </a:cubicBezTo>
                    <a:cubicBezTo>
                      <a:pt x="297" y="174"/>
                      <a:pt x="295" y="175"/>
                      <a:pt x="294" y="177"/>
                    </a:cubicBezTo>
                    <a:cubicBezTo>
                      <a:pt x="292" y="178"/>
                      <a:pt x="292" y="180"/>
                      <a:pt x="292" y="182"/>
                    </a:cubicBezTo>
                    <a:cubicBezTo>
                      <a:pt x="292" y="305"/>
                      <a:pt x="292" y="305"/>
                      <a:pt x="292" y="305"/>
                    </a:cubicBezTo>
                    <a:cubicBezTo>
                      <a:pt x="279" y="305"/>
                      <a:pt x="279" y="305"/>
                      <a:pt x="279" y="305"/>
                    </a:cubicBezTo>
                    <a:cubicBezTo>
                      <a:pt x="279" y="158"/>
                      <a:pt x="279" y="158"/>
                      <a:pt x="279" y="158"/>
                    </a:cubicBezTo>
                    <a:cubicBezTo>
                      <a:pt x="279" y="155"/>
                      <a:pt x="278" y="153"/>
                      <a:pt x="277" y="152"/>
                    </a:cubicBezTo>
                    <a:cubicBezTo>
                      <a:pt x="256" y="132"/>
                      <a:pt x="256" y="132"/>
                      <a:pt x="256" y="132"/>
                    </a:cubicBezTo>
                    <a:cubicBezTo>
                      <a:pt x="256" y="123"/>
                      <a:pt x="256" y="123"/>
                      <a:pt x="256" y="123"/>
                    </a:cubicBezTo>
                    <a:cubicBezTo>
                      <a:pt x="256" y="121"/>
                      <a:pt x="255" y="119"/>
                      <a:pt x="254" y="117"/>
                    </a:cubicBezTo>
                    <a:cubicBezTo>
                      <a:pt x="245" y="108"/>
                      <a:pt x="245" y="108"/>
                      <a:pt x="245" y="108"/>
                    </a:cubicBezTo>
                    <a:cubicBezTo>
                      <a:pt x="245" y="92"/>
                      <a:pt x="245" y="92"/>
                      <a:pt x="245" y="92"/>
                    </a:cubicBezTo>
                    <a:cubicBezTo>
                      <a:pt x="245" y="89"/>
                      <a:pt x="244" y="87"/>
                      <a:pt x="243" y="86"/>
                    </a:cubicBezTo>
                    <a:cubicBezTo>
                      <a:pt x="243" y="86"/>
                      <a:pt x="243" y="86"/>
                      <a:pt x="243" y="86"/>
                    </a:cubicBezTo>
                    <a:cubicBezTo>
                      <a:pt x="239" y="82"/>
                      <a:pt x="239" y="82"/>
                      <a:pt x="239" y="82"/>
                    </a:cubicBezTo>
                    <a:cubicBezTo>
                      <a:pt x="239" y="60"/>
                      <a:pt x="239" y="60"/>
                      <a:pt x="239" y="60"/>
                    </a:cubicBezTo>
                    <a:cubicBezTo>
                      <a:pt x="239" y="57"/>
                      <a:pt x="238" y="55"/>
                      <a:pt x="236" y="54"/>
                    </a:cubicBezTo>
                    <a:cubicBezTo>
                      <a:pt x="217" y="35"/>
                      <a:pt x="217" y="35"/>
                      <a:pt x="217" y="35"/>
                    </a:cubicBezTo>
                    <a:cubicBezTo>
                      <a:pt x="217" y="8"/>
                      <a:pt x="217" y="8"/>
                      <a:pt x="217" y="8"/>
                    </a:cubicBezTo>
                    <a:cubicBezTo>
                      <a:pt x="217" y="4"/>
                      <a:pt x="214" y="0"/>
                      <a:pt x="209" y="0"/>
                    </a:cubicBezTo>
                    <a:cubicBezTo>
                      <a:pt x="205" y="0"/>
                      <a:pt x="201" y="4"/>
                      <a:pt x="201" y="8"/>
                    </a:cubicBezTo>
                    <a:cubicBezTo>
                      <a:pt x="201" y="35"/>
                      <a:pt x="201" y="35"/>
                      <a:pt x="201" y="35"/>
                    </a:cubicBezTo>
                    <a:cubicBezTo>
                      <a:pt x="182" y="54"/>
                      <a:pt x="182" y="54"/>
                      <a:pt x="182" y="54"/>
                    </a:cubicBezTo>
                    <a:cubicBezTo>
                      <a:pt x="181" y="55"/>
                      <a:pt x="180" y="57"/>
                      <a:pt x="180" y="60"/>
                    </a:cubicBezTo>
                    <a:cubicBezTo>
                      <a:pt x="180" y="82"/>
                      <a:pt x="180" y="82"/>
                      <a:pt x="180" y="82"/>
                    </a:cubicBezTo>
                    <a:cubicBezTo>
                      <a:pt x="176" y="86"/>
                      <a:pt x="176" y="86"/>
                      <a:pt x="176" y="86"/>
                    </a:cubicBezTo>
                    <a:cubicBezTo>
                      <a:pt x="174" y="87"/>
                      <a:pt x="174" y="89"/>
                      <a:pt x="174" y="92"/>
                    </a:cubicBezTo>
                    <a:cubicBezTo>
                      <a:pt x="174" y="108"/>
                      <a:pt x="174" y="108"/>
                      <a:pt x="174" y="108"/>
                    </a:cubicBezTo>
                    <a:cubicBezTo>
                      <a:pt x="165" y="117"/>
                      <a:pt x="165" y="117"/>
                      <a:pt x="165" y="117"/>
                    </a:cubicBezTo>
                    <a:cubicBezTo>
                      <a:pt x="163" y="119"/>
                      <a:pt x="162" y="121"/>
                      <a:pt x="162" y="123"/>
                    </a:cubicBezTo>
                    <a:cubicBezTo>
                      <a:pt x="162" y="132"/>
                      <a:pt x="162" y="132"/>
                      <a:pt x="162" y="132"/>
                    </a:cubicBezTo>
                    <a:cubicBezTo>
                      <a:pt x="142" y="152"/>
                      <a:pt x="142" y="152"/>
                      <a:pt x="142" y="152"/>
                    </a:cubicBezTo>
                    <a:cubicBezTo>
                      <a:pt x="141" y="153"/>
                      <a:pt x="140" y="155"/>
                      <a:pt x="140" y="158"/>
                    </a:cubicBezTo>
                    <a:cubicBezTo>
                      <a:pt x="140" y="264"/>
                      <a:pt x="140" y="264"/>
                      <a:pt x="140" y="264"/>
                    </a:cubicBezTo>
                    <a:cubicBezTo>
                      <a:pt x="127" y="264"/>
                      <a:pt x="127" y="264"/>
                      <a:pt x="127" y="264"/>
                    </a:cubicBezTo>
                    <a:cubicBezTo>
                      <a:pt x="127" y="142"/>
                      <a:pt x="127" y="142"/>
                      <a:pt x="127" y="142"/>
                    </a:cubicBezTo>
                    <a:cubicBezTo>
                      <a:pt x="127" y="140"/>
                      <a:pt x="126" y="138"/>
                      <a:pt x="124" y="136"/>
                    </a:cubicBezTo>
                    <a:cubicBezTo>
                      <a:pt x="103" y="119"/>
                      <a:pt x="103" y="119"/>
                      <a:pt x="103" y="119"/>
                    </a:cubicBezTo>
                    <a:cubicBezTo>
                      <a:pt x="100" y="117"/>
                      <a:pt x="96" y="117"/>
                      <a:pt x="93" y="119"/>
                    </a:cubicBezTo>
                    <a:cubicBezTo>
                      <a:pt x="73" y="136"/>
                      <a:pt x="73" y="136"/>
                      <a:pt x="73" y="136"/>
                    </a:cubicBezTo>
                    <a:cubicBezTo>
                      <a:pt x="71" y="138"/>
                      <a:pt x="70" y="140"/>
                      <a:pt x="70" y="142"/>
                    </a:cubicBezTo>
                    <a:cubicBezTo>
                      <a:pt x="70" y="226"/>
                      <a:pt x="70" y="226"/>
                      <a:pt x="70" y="226"/>
                    </a:cubicBezTo>
                    <a:cubicBezTo>
                      <a:pt x="40" y="226"/>
                      <a:pt x="40" y="226"/>
                      <a:pt x="40" y="226"/>
                    </a:cubicBezTo>
                    <a:cubicBezTo>
                      <a:pt x="38" y="226"/>
                      <a:pt x="35" y="227"/>
                      <a:pt x="34" y="228"/>
                    </a:cubicBezTo>
                    <a:cubicBezTo>
                      <a:pt x="33" y="230"/>
                      <a:pt x="32" y="232"/>
                      <a:pt x="32" y="234"/>
                    </a:cubicBezTo>
                    <a:cubicBezTo>
                      <a:pt x="32" y="340"/>
                      <a:pt x="32" y="340"/>
                      <a:pt x="32" y="340"/>
                    </a:cubicBezTo>
                    <a:cubicBezTo>
                      <a:pt x="8" y="340"/>
                      <a:pt x="8" y="340"/>
                      <a:pt x="8" y="340"/>
                    </a:cubicBezTo>
                    <a:cubicBezTo>
                      <a:pt x="3" y="340"/>
                      <a:pt x="0" y="343"/>
                      <a:pt x="0" y="348"/>
                    </a:cubicBezTo>
                    <a:cubicBezTo>
                      <a:pt x="0" y="352"/>
                      <a:pt x="3" y="356"/>
                      <a:pt x="8" y="356"/>
                    </a:cubicBezTo>
                    <a:cubicBezTo>
                      <a:pt x="40" y="356"/>
                      <a:pt x="40" y="356"/>
                      <a:pt x="40" y="356"/>
                    </a:cubicBezTo>
                    <a:cubicBezTo>
                      <a:pt x="42" y="356"/>
                      <a:pt x="44" y="355"/>
                      <a:pt x="45" y="353"/>
                    </a:cubicBezTo>
                    <a:cubicBezTo>
                      <a:pt x="47" y="352"/>
                      <a:pt x="48" y="350"/>
                      <a:pt x="48" y="348"/>
                    </a:cubicBezTo>
                    <a:cubicBezTo>
                      <a:pt x="48" y="242"/>
                      <a:pt x="48" y="242"/>
                      <a:pt x="48" y="242"/>
                    </a:cubicBezTo>
                    <a:cubicBezTo>
                      <a:pt x="78" y="242"/>
                      <a:pt x="78" y="242"/>
                      <a:pt x="78" y="242"/>
                    </a:cubicBezTo>
                    <a:cubicBezTo>
                      <a:pt x="80" y="242"/>
                      <a:pt x="82" y="241"/>
                      <a:pt x="83" y="240"/>
                    </a:cubicBezTo>
                    <a:cubicBezTo>
                      <a:pt x="85" y="238"/>
                      <a:pt x="86" y="236"/>
                      <a:pt x="86" y="234"/>
                    </a:cubicBezTo>
                    <a:cubicBezTo>
                      <a:pt x="86" y="146"/>
                      <a:pt x="86" y="146"/>
                      <a:pt x="86" y="146"/>
                    </a:cubicBezTo>
                    <a:cubicBezTo>
                      <a:pt x="98" y="136"/>
                      <a:pt x="98" y="136"/>
                      <a:pt x="98" y="136"/>
                    </a:cubicBezTo>
                    <a:cubicBezTo>
                      <a:pt x="111" y="146"/>
                      <a:pt x="111" y="146"/>
                      <a:pt x="111" y="146"/>
                    </a:cubicBezTo>
                    <a:cubicBezTo>
                      <a:pt x="111" y="272"/>
                      <a:pt x="111" y="272"/>
                      <a:pt x="111" y="272"/>
                    </a:cubicBezTo>
                    <a:cubicBezTo>
                      <a:pt x="111" y="274"/>
                      <a:pt x="112" y="276"/>
                      <a:pt x="113" y="278"/>
                    </a:cubicBezTo>
                    <a:cubicBezTo>
                      <a:pt x="115" y="279"/>
                      <a:pt x="117" y="280"/>
                      <a:pt x="119" y="280"/>
                    </a:cubicBezTo>
                    <a:cubicBezTo>
                      <a:pt x="148" y="280"/>
                      <a:pt x="148" y="280"/>
                      <a:pt x="148" y="280"/>
                    </a:cubicBezTo>
                    <a:cubicBezTo>
                      <a:pt x="150" y="280"/>
                      <a:pt x="152" y="279"/>
                      <a:pt x="153" y="278"/>
                    </a:cubicBezTo>
                    <a:cubicBezTo>
                      <a:pt x="155" y="276"/>
                      <a:pt x="156" y="274"/>
                      <a:pt x="156" y="272"/>
                    </a:cubicBezTo>
                    <a:cubicBezTo>
                      <a:pt x="156" y="161"/>
                      <a:pt x="156" y="161"/>
                      <a:pt x="156" y="161"/>
                    </a:cubicBezTo>
                    <a:cubicBezTo>
                      <a:pt x="176" y="141"/>
                      <a:pt x="176" y="141"/>
                      <a:pt x="176" y="141"/>
                    </a:cubicBezTo>
                    <a:cubicBezTo>
                      <a:pt x="177" y="139"/>
                      <a:pt x="178" y="137"/>
                      <a:pt x="178" y="135"/>
                    </a:cubicBezTo>
                    <a:cubicBezTo>
                      <a:pt x="178" y="126"/>
                      <a:pt x="178" y="126"/>
                      <a:pt x="178" y="126"/>
                    </a:cubicBezTo>
                    <a:cubicBezTo>
                      <a:pt x="187" y="117"/>
                      <a:pt x="187" y="117"/>
                      <a:pt x="187" y="117"/>
                    </a:cubicBezTo>
                    <a:cubicBezTo>
                      <a:pt x="189" y="116"/>
                      <a:pt x="190" y="114"/>
                      <a:pt x="190" y="112"/>
                    </a:cubicBezTo>
                    <a:cubicBezTo>
                      <a:pt x="190" y="95"/>
                      <a:pt x="190" y="95"/>
                      <a:pt x="190" y="95"/>
                    </a:cubicBezTo>
                    <a:cubicBezTo>
                      <a:pt x="194" y="91"/>
                      <a:pt x="194" y="91"/>
                      <a:pt x="194" y="91"/>
                    </a:cubicBezTo>
                    <a:cubicBezTo>
                      <a:pt x="195" y="89"/>
                      <a:pt x="196" y="87"/>
                      <a:pt x="196" y="85"/>
                    </a:cubicBezTo>
                    <a:cubicBezTo>
                      <a:pt x="196" y="63"/>
                      <a:pt x="196" y="63"/>
                      <a:pt x="196" y="63"/>
                    </a:cubicBezTo>
                    <a:cubicBezTo>
                      <a:pt x="209" y="50"/>
                      <a:pt x="209" y="50"/>
                      <a:pt x="209" y="50"/>
                    </a:cubicBezTo>
                    <a:cubicBezTo>
                      <a:pt x="223" y="63"/>
                      <a:pt x="223" y="63"/>
                      <a:pt x="223" y="63"/>
                    </a:cubicBezTo>
                    <a:cubicBezTo>
                      <a:pt x="223" y="85"/>
                      <a:pt x="223" y="85"/>
                      <a:pt x="223" y="85"/>
                    </a:cubicBezTo>
                    <a:cubicBezTo>
                      <a:pt x="223" y="87"/>
                      <a:pt x="224" y="89"/>
                      <a:pt x="225" y="91"/>
                    </a:cubicBezTo>
                    <a:cubicBezTo>
                      <a:pt x="229" y="95"/>
                      <a:pt x="229" y="95"/>
                      <a:pt x="229" y="95"/>
                    </a:cubicBezTo>
                    <a:cubicBezTo>
                      <a:pt x="229" y="112"/>
                      <a:pt x="229" y="112"/>
                      <a:pt x="229" y="112"/>
                    </a:cubicBezTo>
                    <a:cubicBezTo>
                      <a:pt x="229" y="114"/>
                      <a:pt x="230" y="116"/>
                      <a:pt x="231" y="117"/>
                    </a:cubicBezTo>
                    <a:cubicBezTo>
                      <a:pt x="240" y="126"/>
                      <a:pt x="240" y="126"/>
                      <a:pt x="240" y="126"/>
                    </a:cubicBezTo>
                    <a:cubicBezTo>
                      <a:pt x="240" y="135"/>
                      <a:pt x="240" y="135"/>
                      <a:pt x="240" y="135"/>
                    </a:cubicBezTo>
                    <a:cubicBezTo>
                      <a:pt x="240" y="137"/>
                      <a:pt x="241" y="139"/>
                      <a:pt x="243" y="141"/>
                    </a:cubicBezTo>
                    <a:cubicBezTo>
                      <a:pt x="263" y="161"/>
                      <a:pt x="263" y="161"/>
                      <a:pt x="263" y="161"/>
                    </a:cubicBezTo>
                    <a:cubicBezTo>
                      <a:pt x="263" y="313"/>
                      <a:pt x="263" y="313"/>
                      <a:pt x="263" y="313"/>
                    </a:cubicBezTo>
                    <a:cubicBezTo>
                      <a:pt x="263" y="315"/>
                      <a:pt x="264" y="317"/>
                      <a:pt x="265" y="318"/>
                    </a:cubicBezTo>
                    <a:cubicBezTo>
                      <a:pt x="267" y="320"/>
                      <a:pt x="269" y="321"/>
                      <a:pt x="271" y="321"/>
                    </a:cubicBezTo>
                    <a:cubicBezTo>
                      <a:pt x="300" y="321"/>
                      <a:pt x="300" y="321"/>
                      <a:pt x="300" y="321"/>
                    </a:cubicBezTo>
                    <a:cubicBezTo>
                      <a:pt x="302" y="321"/>
                      <a:pt x="304" y="320"/>
                      <a:pt x="305" y="318"/>
                    </a:cubicBezTo>
                    <a:cubicBezTo>
                      <a:pt x="307" y="317"/>
                      <a:pt x="308" y="315"/>
                      <a:pt x="308" y="313"/>
                    </a:cubicBezTo>
                    <a:cubicBezTo>
                      <a:pt x="308" y="190"/>
                      <a:pt x="308" y="190"/>
                      <a:pt x="308" y="190"/>
                    </a:cubicBezTo>
                    <a:cubicBezTo>
                      <a:pt x="335" y="190"/>
                      <a:pt x="335" y="190"/>
                      <a:pt x="335" y="190"/>
                    </a:cubicBezTo>
                    <a:cubicBezTo>
                      <a:pt x="335" y="212"/>
                      <a:pt x="335" y="212"/>
                      <a:pt x="335" y="212"/>
                    </a:cubicBezTo>
                    <a:cubicBezTo>
                      <a:pt x="335" y="216"/>
                      <a:pt x="339" y="220"/>
                      <a:pt x="343" y="220"/>
                    </a:cubicBezTo>
                    <a:close/>
                    <a:moveTo>
                      <a:pt x="375" y="340"/>
                    </a:moveTo>
                    <a:cubicBezTo>
                      <a:pt x="375" y="340"/>
                      <a:pt x="375" y="340"/>
                      <a:pt x="375" y="340"/>
                    </a:cubicBezTo>
                    <a:cubicBezTo>
                      <a:pt x="351" y="340"/>
                      <a:pt x="351" y="340"/>
                      <a:pt x="351" y="340"/>
                    </a:cubicBezTo>
                    <a:cubicBezTo>
                      <a:pt x="351" y="243"/>
                      <a:pt x="351" y="243"/>
                      <a:pt x="351" y="243"/>
                    </a:cubicBezTo>
                    <a:cubicBezTo>
                      <a:pt x="351" y="239"/>
                      <a:pt x="347" y="235"/>
                      <a:pt x="343" y="235"/>
                    </a:cubicBezTo>
                    <a:cubicBezTo>
                      <a:pt x="339" y="235"/>
                      <a:pt x="335" y="239"/>
                      <a:pt x="335" y="243"/>
                    </a:cubicBezTo>
                    <a:cubicBezTo>
                      <a:pt x="335" y="348"/>
                      <a:pt x="335" y="348"/>
                      <a:pt x="335" y="348"/>
                    </a:cubicBezTo>
                    <a:cubicBezTo>
                      <a:pt x="335" y="350"/>
                      <a:pt x="336" y="352"/>
                      <a:pt x="337" y="353"/>
                    </a:cubicBezTo>
                    <a:cubicBezTo>
                      <a:pt x="339" y="355"/>
                      <a:pt x="341" y="356"/>
                      <a:pt x="343" y="356"/>
                    </a:cubicBezTo>
                    <a:cubicBezTo>
                      <a:pt x="375" y="356"/>
                      <a:pt x="375" y="356"/>
                      <a:pt x="375" y="356"/>
                    </a:cubicBezTo>
                    <a:cubicBezTo>
                      <a:pt x="379" y="356"/>
                      <a:pt x="383" y="352"/>
                      <a:pt x="383" y="348"/>
                    </a:cubicBezTo>
                    <a:cubicBezTo>
                      <a:pt x="383" y="343"/>
                      <a:pt x="379" y="340"/>
                      <a:pt x="375" y="340"/>
                    </a:cubicBezTo>
                    <a:close/>
                  </a:path>
                </a:pathLst>
              </a:custGeom>
              <a:solidFill>
                <a:srgbClr val="87888A"/>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sp>
          <p:nvSpPr>
            <p:cNvPr id="10280" name="Freeform 82"/>
            <p:cNvSpPr>
              <a:spLocks noChangeArrowheads="1"/>
            </p:cNvSpPr>
            <p:nvPr/>
          </p:nvSpPr>
          <p:spPr bwMode="auto">
            <a:xfrm>
              <a:off x="6619013" y="5079501"/>
              <a:ext cx="482537" cy="480950"/>
            </a:xfrm>
            <a:custGeom>
              <a:avLst/>
              <a:gdLst>
                <a:gd name="T0" fmla="*/ 2147483647 w 395"/>
                <a:gd name="T1" fmla="*/ 2147483647 h 395"/>
                <a:gd name="T2" fmla="*/ 2147483647 w 395"/>
                <a:gd name="T3" fmla="*/ 2147483647 h 395"/>
                <a:gd name="T4" fmla="*/ 2147483647 w 395"/>
                <a:gd name="T5" fmla="*/ 2147483647 h 395"/>
                <a:gd name="T6" fmla="*/ 2147483647 w 395"/>
                <a:gd name="T7" fmla="*/ 2147483647 h 395"/>
                <a:gd name="T8" fmla="*/ 2147483647 w 395"/>
                <a:gd name="T9" fmla="*/ 0 h 395"/>
                <a:gd name="T10" fmla="*/ 2147483647 w 395"/>
                <a:gd name="T11" fmla="*/ 2147483647 h 395"/>
                <a:gd name="T12" fmla="*/ 2147483647 w 395"/>
                <a:gd name="T13" fmla="*/ 2147483647 h 395"/>
                <a:gd name="T14" fmla="*/ 2147483647 w 395"/>
                <a:gd name="T15" fmla="*/ 2147483647 h 395"/>
                <a:gd name="T16" fmla="*/ 2147483647 w 395"/>
                <a:gd name="T17" fmla="*/ 2147483647 h 395"/>
                <a:gd name="T18" fmla="*/ 2147483647 w 395"/>
                <a:gd name="T19" fmla="*/ 2147483647 h 395"/>
                <a:gd name="T20" fmla="*/ 2147483647 w 395"/>
                <a:gd name="T21" fmla="*/ 2147483647 h 395"/>
                <a:gd name="T22" fmla="*/ 2147483647 w 395"/>
                <a:gd name="T23" fmla="*/ 2147483647 h 395"/>
                <a:gd name="T24" fmla="*/ 2147483647 w 395"/>
                <a:gd name="T25" fmla="*/ 2147483647 h 395"/>
                <a:gd name="T26" fmla="*/ 2147483647 w 395"/>
                <a:gd name="T27" fmla="*/ 2147483647 h 395"/>
                <a:gd name="T28" fmla="*/ 2147483647 w 395"/>
                <a:gd name="T29" fmla="*/ 2147483647 h 395"/>
                <a:gd name="T30" fmla="*/ 2147483647 w 395"/>
                <a:gd name="T31" fmla="*/ 2147483647 h 395"/>
                <a:gd name="T32" fmla="*/ 2147483647 w 395"/>
                <a:gd name="T33" fmla="*/ 2147483647 h 395"/>
                <a:gd name="T34" fmla="*/ 2147483647 w 395"/>
                <a:gd name="T35" fmla="*/ 2147483647 h 395"/>
                <a:gd name="T36" fmla="*/ 2147483647 w 395"/>
                <a:gd name="T37" fmla="*/ 2147483647 h 395"/>
                <a:gd name="T38" fmla="*/ 2147483647 w 395"/>
                <a:gd name="T39" fmla="*/ 2147483647 h 395"/>
                <a:gd name="T40" fmla="*/ 2147483647 w 395"/>
                <a:gd name="T41" fmla="*/ 2147483647 h 395"/>
                <a:gd name="T42" fmla="*/ 2147483647 w 395"/>
                <a:gd name="T43" fmla="*/ 2147483647 h 395"/>
                <a:gd name="T44" fmla="*/ 2147483647 w 395"/>
                <a:gd name="T45" fmla="*/ 2147483647 h 395"/>
                <a:gd name="T46" fmla="*/ 2147483647 w 395"/>
                <a:gd name="T47" fmla="*/ 2147483647 h 395"/>
                <a:gd name="T48" fmla="*/ 2147483647 w 395"/>
                <a:gd name="T49" fmla="*/ 2147483647 h 395"/>
                <a:gd name="T50" fmla="*/ 2147483647 w 395"/>
                <a:gd name="T51" fmla="*/ 2147483647 h 395"/>
                <a:gd name="T52" fmla="*/ 2147483647 w 395"/>
                <a:gd name="T53" fmla="*/ 2147483647 h 395"/>
                <a:gd name="T54" fmla="*/ 2147483647 w 395"/>
                <a:gd name="T55" fmla="*/ 2147483647 h 395"/>
                <a:gd name="T56" fmla="*/ 2147483647 w 395"/>
                <a:gd name="T57" fmla="*/ 2147483647 h 395"/>
                <a:gd name="T58" fmla="*/ 2147483647 w 395"/>
                <a:gd name="T59" fmla="*/ 2147483647 h 395"/>
                <a:gd name="T60" fmla="*/ 2147483647 w 395"/>
                <a:gd name="T61" fmla="*/ 2147483647 h 395"/>
                <a:gd name="T62" fmla="*/ 2147483647 w 395"/>
                <a:gd name="T63" fmla="*/ 2147483647 h 395"/>
                <a:gd name="T64" fmla="*/ 2147483647 w 395"/>
                <a:gd name="T65" fmla="*/ 2147483647 h 395"/>
                <a:gd name="T66" fmla="*/ 2147483647 w 395"/>
                <a:gd name="T67" fmla="*/ 2147483647 h 395"/>
                <a:gd name="T68" fmla="*/ 2147483647 w 395"/>
                <a:gd name="T69" fmla="*/ 2147483647 h 395"/>
                <a:gd name="T70" fmla="*/ 2147483647 w 395"/>
                <a:gd name="T71" fmla="*/ 2147483647 h 395"/>
                <a:gd name="T72" fmla="*/ 2147483647 w 395"/>
                <a:gd name="T73" fmla="*/ 2147483647 h 395"/>
                <a:gd name="T74" fmla="*/ 2147483647 w 395"/>
                <a:gd name="T75" fmla="*/ 2147483647 h 395"/>
                <a:gd name="T76" fmla="*/ 2147483647 w 395"/>
                <a:gd name="T77" fmla="*/ 2147483647 h 395"/>
                <a:gd name="T78" fmla="*/ 2147483647 w 395"/>
                <a:gd name="T79" fmla="*/ 2147483647 h 395"/>
                <a:gd name="T80" fmla="*/ 2147483647 w 395"/>
                <a:gd name="T81" fmla="*/ 2147483647 h 395"/>
                <a:gd name="T82" fmla="*/ 2147483647 w 395"/>
                <a:gd name="T83" fmla="*/ 2147483647 h 395"/>
                <a:gd name="T84" fmla="*/ 2147483647 w 395"/>
                <a:gd name="T85" fmla="*/ 2147483647 h 395"/>
                <a:gd name="T86" fmla="*/ 2147483647 w 395"/>
                <a:gd name="T87" fmla="*/ 2147483647 h 395"/>
                <a:gd name="T88" fmla="*/ 2147483647 w 395"/>
                <a:gd name="T89" fmla="*/ 2147483647 h 395"/>
                <a:gd name="T90" fmla="*/ 2147483647 w 395"/>
                <a:gd name="T91" fmla="*/ 2147483647 h 395"/>
                <a:gd name="T92" fmla="*/ 2147483647 w 395"/>
                <a:gd name="T93" fmla="*/ 2147483647 h 395"/>
                <a:gd name="T94" fmla="*/ 2147483647 w 395"/>
                <a:gd name="T95" fmla="*/ 2147483647 h 395"/>
                <a:gd name="T96" fmla="*/ 2147483647 w 395"/>
                <a:gd name="T97" fmla="*/ 2147483647 h 395"/>
                <a:gd name="T98" fmla="*/ 2147483647 w 395"/>
                <a:gd name="T99" fmla="*/ 2147483647 h 395"/>
                <a:gd name="T100" fmla="*/ 2147483647 w 395"/>
                <a:gd name="T101" fmla="*/ 2147483647 h 395"/>
                <a:gd name="T102" fmla="*/ 2147483647 w 395"/>
                <a:gd name="T103" fmla="*/ 2147483647 h 395"/>
                <a:gd name="T104" fmla="*/ 2147483647 w 395"/>
                <a:gd name="T105" fmla="*/ 2147483647 h 395"/>
                <a:gd name="T106" fmla="*/ 2147483647 w 395"/>
                <a:gd name="T107" fmla="*/ 2147483647 h 395"/>
                <a:gd name="T108" fmla="*/ 2147483647 w 395"/>
                <a:gd name="T109" fmla="*/ 2147483647 h 395"/>
                <a:gd name="T110" fmla="*/ 2147483647 w 395"/>
                <a:gd name="T111" fmla="*/ 2147483647 h 395"/>
                <a:gd name="T112" fmla="*/ 2147483647 w 395"/>
                <a:gd name="T113" fmla="*/ 2147483647 h 395"/>
                <a:gd name="T114" fmla="*/ 2147483647 w 395"/>
                <a:gd name="T115" fmla="*/ 2147483647 h 395"/>
                <a:gd name="T116" fmla="*/ 2147483647 w 395"/>
                <a:gd name="T117" fmla="*/ 2147483647 h 39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95"/>
                <a:gd name="T178" fmla="*/ 0 h 395"/>
                <a:gd name="T179" fmla="*/ 395 w 395"/>
                <a:gd name="T180" fmla="*/ 395 h 39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95" h="395">
                  <a:moveTo>
                    <a:pt x="348" y="70"/>
                  </a:moveTo>
                  <a:cubicBezTo>
                    <a:pt x="346" y="67"/>
                    <a:pt x="341" y="66"/>
                    <a:pt x="337" y="69"/>
                  </a:cubicBezTo>
                  <a:cubicBezTo>
                    <a:pt x="334" y="72"/>
                    <a:pt x="333" y="77"/>
                    <a:pt x="336" y="80"/>
                  </a:cubicBezTo>
                  <a:cubicBezTo>
                    <a:pt x="363" y="112"/>
                    <a:pt x="379" y="153"/>
                    <a:pt x="379" y="197"/>
                  </a:cubicBezTo>
                  <a:cubicBezTo>
                    <a:pt x="379" y="247"/>
                    <a:pt x="359" y="293"/>
                    <a:pt x="326" y="325"/>
                  </a:cubicBezTo>
                  <a:cubicBezTo>
                    <a:pt x="293" y="358"/>
                    <a:pt x="248" y="379"/>
                    <a:pt x="198" y="379"/>
                  </a:cubicBezTo>
                  <a:cubicBezTo>
                    <a:pt x="148" y="379"/>
                    <a:pt x="102" y="358"/>
                    <a:pt x="69" y="325"/>
                  </a:cubicBezTo>
                  <a:cubicBezTo>
                    <a:pt x="37" y="293"/>
                    <a:pt x="16" y="247"/>
                    <a:pt x="16" y="197"/>
                  </a:cubicBezTo>
                  <a:cubicBezTo>
                    <a:pt x="16" y="147"/>
                    <a:pt x="37" y="102"/>
                    <a:pt x="69" y="69"/>
                  </a:cubicBezTo>
                  <a:cubicBezTo>
                    <a:pt x="102" y="36"/>
                    <a:pt x="148" y="16"/>
                    <a:pt x="198" y="16"/>
                  </a:cubicBezTo>
                  <a:cubicBezTo>
                    <a:pt x="242" y="16"/>
                    <a:pt x="283" y="32"/>
                    <a:pt x="315" y="59"/>
                  </a:cubicBezTo>
                  <a:cubicBezTo>
                    <a:pt x="318" y="62"/>
                    <a:pt x="323" y="61"/>
                    <a:pt x="326" y="58"/>
                  </a:cubicBezTo>
                  <a:cubicBezTo>
                    <a:pt x="329" y="54"/>
                    <a:pt x="328" y="49"/>
                    <a:pt x="325" y="46"/>
                  </a:cubicBezTo>
                  <a:cubicBezTo>
                    <a:pt x="325" y="46"/>
                    <a:pt x="325" y="46"/>
                    <a:pt x="325" y="46"/>
                  </a:cubicBezTo>
                  <a:cubicBezTo>
                    <a:pt x="291" y="17"/>
                    <a:pt x="246" y="0"/>
                    <a:pt x="198" y="0"/>
                  </a:cubicBezTo>
                  <a:cubicBezTo>
                    <a:pt x="89" y="0"/>
                    <a:pt x="0" y="88"/>
                    <a:pt x="0" y="197"/>
                  </a:cubicBezTo>
                  <a:cubicBezTo>
                    <a:pt x="0" y="306"/>
                    <a:pt x="89" y="395"/>
                    <a:pt x="198" y="395"/>
                  </a:cubicBezTo>
                  <a:cubicBezTo>
                    <a:pt x="307" y="395"/>
                    <a:pt x="395" y="306"/>
                    <a:pt x="395" y="197"/>
                  </a:cubicBezTo>
                  <a:cubicBezTo>
                    <a:pt x="395" y="149"/>
                    <a:pt x="378" y="104"/>
                    <a:pt x="348" y="70"/>
                  </a:cubicBezTo>
                  <a:close/>
                  <a:moveTo>
                    <a:pt x="75" y="300"/>
                  </a:moveTo>
                  <a:cubicBezTo>
                    <a:pt x="320" y="300"/>
                    <a:pt x="320" y="300"/>
                    <a:pt x="320" y="300"/>
                  </a:cubicBezTo>
                  <a:cubicBezTo>
                    <a:pt x="324" y="300"/>
                    <a:pt x="328" y="296"/>
                    <a:pt x="328" y="292"/>
                  </a:cubicBezTo>
                  <a:cubicBezTo>
                    <a:pt x="328" y="287"/>
                    <a:pt x="324" y="284"/>
                    <a:pt x="320" y="284"/>
                  </a:cubicBezTo>
                  <a:cubicBezTo>
                    <a:pt x="75" y="284"/>
                    <a:pt x="75" y="284"/>
                    <a:pt x="75" y="284"/>
                  </a:cubicBezTo>
                  <a:cubicBezTo>
                    <a:pt x="71" y="284"/>
                    <a:pt x="67" y="287"/>
                    <a:pt x="67" y="292"/>
                  </a:cubicBezTo>
                  <a:cubicBezTo>
                    <a:pt x="67" y="296"/>
                    <a:pt x="71" y="300"/>
                    <a:pt x="75" y="300"/>
                  </a:cubicBezTo>
                  <a:close/>
                  <a:moveTo>
                    <a:pt x="328" y="103"/>
                  </a:moveTo>
                  <a:cubicBezTo>
                    <a:pt x="328" y="98"/>
                    <a:pt x="324" y="95"/>
                    <a:pt x="320" y="95"/>
                  </a:cubicBezTo>
                  <a:cubicBezTo>
                    <a:pt x="75" y="95"/>
                    <a:pt x="75" y="95"/>
                    <a:pt x="75" y="95"/>
                  </a:cubicBezTo>
                  <a:cubicBezTo>
                    <a:pt x="71" y="95"/>
                    <a:pt x="67" y="98"/>
                    <a:pt x="67" y="103"/>
                  </a:cubicBezTo>
                  <a:cubicBezTo>
                    <a:pt x="67" y="107"/>
                    <a:pt x="71" y="111"/>
                    <a:pt x="75" y="111"/>
                  </a:cubicBezTo>
                  <a:cubicBezTo>
                    <a:pt x="320" y="111"/>
                    <a:pt x="320" y="111"/>
                    <a:pt x="320" y="111"/>
                  </a:cubicBezTo>
                  <a:cubicBezTo>
                    <a:pt x="324" y="111"/>
                    <a:pt x="328" y="107"/>
                    <a:pt x="328" y="103"/>
                  </a:cubicBezTo>
                  <a:close/>
                  <a:moveTo>
                    <a:pt x="359" y="235"/>
                  </a:moveTo>
                  <a:cubicBezTo>
                    <a:pt x="359" y="159"/>
                    <a:pt x="359" y="159"/>
                    <a:pt x="359" y="159"/>
                  </a:cubicBezTo>
                  <a:cubicBezTo>
                    <a:pt x="359" y="153"/>
                    <a:pt x="354" y="149"/>
                    <a:pt x="348" y="149"/>
                  </a:cubicBezTo>
                  <a:cubicBezTo>
                    <a:pt x="311" y="149"/>
                    <a:pt x="311" y="149"/>
                    <a:pt x="311" y="149"/>
                  </a:cubicBezTo>
                  <a:cubicBezTo>
                    <a:pt x="305" y="149"/>
                    <a:pt x="301" y="153"/>
                    <a:pt x="301" y="159"/>
                  </a:cubicBezTo>
                  <a:cubicBezTo>
                    <a:pt x="301" y="235"/>
                    <a:pt x="301" y="235"/>
                    <a:pt x="301" y="235"/>
                  </a:cubicBezTo>
                  <a:cubicBezTo>
                    <a:pt x="301" y="241"/>
                    <a:pt x="305" y="246"/>
                    <a:pt x="311" y="246"/>
                  </a:cubicBezTo>
                  <a:cubicBezTo>
                    <a:pt x="348" y="246"/>
                    <a:pt x="348" y="246"/>
                    <a:pt x="348" y="246"/>
                  </a:cubicBezTo>
                  <a:cubicBezTo>
                    <a:pt x="354" y="246"/>
                    <a:pt x="359" y="241"/>
                    <a:pt x="359" y="235"/>
                  </a:cubicBezTo>
                  <a:close/>
                  <a:moveTo>
                    <a:pt x="316" y="226"/>
                  </a:moveTo>
                  <a:cubicBezTo>
                    <a:pt x="315" y="226"/>
                    <a:pt x="313" y="225"/>
                    <a:pt x="313" y="223"/>
                  </a:cubicBezTo>
                  <a:cubicBezTo>
                    <a:pt x="313" y="222"/>
                    <a:pt x="314" y="220"/>
                    <a:pt x="316" y="220"/>
                  </a:cubicBezTo>
                  <a:cubicBezTo>
                    <a:pt x="334" y="220"/>
                    <a:pt x="343" y="215"/>
                    <a:pt x="344" y="196"/>
                  </a:cubicBezTo>
                  <a:cubicBezTo>
                    <a:pt x="344" y="193"/>
                    <a:pt x="344" y="191"/>
                    <a:pt x="344" y="188"/>
                  </a:cubicBezTo>
                  <a:cubicBezTo>
                    <a:pt x="343" y="179"/>
                    <a:pt x="338" y="174"/>
                    <a:pt x="329" y="174"/>
                  </a:cubicBezTo>
                  <a:cubicBezTo>
                    <a:pt x="320" y="174"/>
                    <a:pt x="315" y="179"/>
                    <a:pt x="315" y="187"/>
                  </a:cubicBezTo>
                  <a:cubicBezTo>
                    <a:pt x="315" y="195"/>
                    <a:pt x="319" y="199"/>
                    <a:pt x="329" y="199"/>
                  </a:cubicBezTo>
                  <a:cubicBezTo>
                    <a:pt x="331" y="199"/>
                    <a:pt x="333" y="199"/>
                    <a:pt x="337" y="198"/>
                  </a:cubicBezTo>
                  <a:cubicBezTo>
                    <a:pt x="338" y="198"/>
                    <a:pt x="340" y="199"/>
                    <a:pt x="340" y="200"/>
                  </a:cubicBezTo>
                  <a:cubicBezTo>
                    <a:pt x="340" y="202"/>
                    <a:pt x="339" y="203"/>
                    <a:pt x="338" y="203"/>
                  </a:cubicBezTo>
                  <a:cubicBezTo>
                    <a:pt x="335" y="204"/>
                    <a:pt x="333" y="205"/>
                    <a:pt x="329" y="205"/>
                  </a:cubicBezTo>
                  <a:cubicBezTo>
                    <a:pt x="316" y="205"/>
                    <a:pt x="310" y="199"/>
                    <a:pt x="310" y="188"/>
                  </a:cubicBezTo>
                  <a:cubicBezTo>
                    <a:pt x="310" y="177"/>
                    <a:pt x="317" y="169"/>
                    <a:pt x="329" y="169"/>
                  </a:cubicBezTo>
                  <a:cubicBezTo>
                    <a:pt x="342" y="169"/>
                    <a:pt x="349" y="176"/>
                    <a:pt x="350" y="188"/>
                  </a:cubicBezTo>
                  <a:cubicBezTo>
                    <a:pt x="350" y="191"/>
                    <a:pt x="350" y="193"/>
                    <a:pt x="350" y="196"/>
                  </a:cubicBezTo>
                  <a:cubicBezTo>
                    <a:pt x="349" y="218"/>
                    <a:pt x="338" y="226"/>
                    <a:pt x="316" y="226"/>
                  </a:cubicBezTo>
                  <a:close/>
                  <a:moveTo>
                    <a:pt x="179" y="149"/>
                  </a:moveTo>
                  <a:cubicBezTo>
                    <a:pt x="174" y="149"/>
                    <a:pt x="169" y="153"/>
                    <a:pt x="169" y="159"/>
                  </a:cubicBezTo>
                  <a:cubicBezTo>
                    <a:pt x="169" y="235"/>
                    <a:pt x="169" y="235"/>
                    <a:pt x="169" y="235"/>
                  </a:cubicBezTo>
                  <a:cubicBezTo>
                    <a:pt x="169" y="241"/>
                    <a:pt x="174" y="246"/>
                    <a:pt x="179" y="246"/>
                  </a:cubicBezTo>
                  <a:cubicBezTo>
                    <a:pt x="217" y="246"/>
                    <a:pt x="217" y="246"/>
                    <a:pt x="217" y="246"/>
                  </a:cubicBezTo>
                  <a:cubicBezTo>
                    <a:pt x="222" y="246"/>
                    <a:pt x="227" y="241"/>
                    <a:pt x="227" y="235"/>
                  </a:cubicBezTo>
                  <a:cubicBezTo>
                    <a:pt x="227" y="159"/>
                    <a:pt x="227" y="159"/>
                    <a:pt x="227" y="159"/>
                  </a:cubicBezTo>
                  <a:cubicBezTo>
                    <a:pt x="227" y="153"/>
                    <a:pt x="222" y="149"/>
                    <a:pt x="217" y="149"/>
                  </a:cubicBezTo>
                  <a:lnTo>
                    <a:pt x="179" y="149"/>
                  </a:lnTo>
                  <a:close/>
                  <a:moveTo>
                    <a:pt x="183" y="225"/>
                  </a:moveTo>
                  <a:cubicBezTo>
                    <a:pt x="181" y="225"/>
                    <a:pt x="180" y="224"/>
                    <a:pt x="180" y="223"/>
                  </a:cubicBezTo>
                  <a:cubicBezTo>
                    <a:pt x="180" y="221"/>
                    <a:pt x="181" y="220"/>
                    <a:pt x="183" y="220"/>
                  </a:cubicBezTo>
                  <a:cubicBezTo>
                    <a:pt x="199" y="221"/>
                    <a:pt x="211" y="216"/>
                    <a:pt x="211" y="205"/>
                  </a:cubicBezTo>
                  <a:cubicBezTo>
                    <a:pt x="211" y="199"/>
                    <a:pt x="206" y="195"/>
                    <a:pt x="199" y="195"/>
                  </a:cubicBezTo>
                  <a:cubicBezTo>
                    <a:pt x="196" y="195"/>
                    <a:pt x="195" y="195"/>
                    <a:pt x="194" y="195"/>
                  </a:cubicBezTo>
                  <a:cubicBezTo>
                    <a:pt x="192" y="195"/>
                    <a:pt x="191" y="194"/>
                    <a:pt x="191" y="193"/>
                  </a:cubicBezTo>
                  <a:cubicBezTo>
                    <a:pt x="191" y="192"/>
                    <a:pt x="191" y="191"/>
                    <a:pt x="192" y="191"/>
                  </a:cubicBezTo>
                  <a:cubicBezTo>
                    <a:pt x="206" y="175"/>
                    <a:pt x="206" y="175"/>
                    <a:pt x="206" y="175"/>
                  </a:cubicBezTo>
                  <a:cubicBezTo>
                    <a:pt x="183" y="175"/>
                    <a:pt x="183" y="175"/>
                    <a:pt x="183" y="175"/>
                  </a:cubicBezTo>
                  <a:cubicBezTo>
                    <a:pt x="181" y="175"/>
                    <a:pt x="180" y="173"/>
                    <a:pt x="180" y="172"/>
                  </a:cubicBezTo>
                  <a:cubicBezTo>
                    <a:pt x="180" y="170"/>
                    <a:pt x="181" y="169"/>
                    <a:pt x="183" y="169"/>
                  </a:cubicBezTo>
                  <a:cubicBezTo>
                    <a:pt x="209" y="169"/>
                    <a:pt x="209" y="169"/>
                    <a:pt x="209" y="169"/>
                  </a:cubicBezTo>
                  <a:cubicBezTo>
                    <a:pt x="211" y="169"/>
                    <a:pt x="213" y="171"/>
                    <a:pt x="213" y="173"/>
                  </a:cubicBezTo>
                  <a:cubicBezTo>
                    <a:pt x="213" y="174"/>
                    <a:pt x="213" y="175"/>
                    <a:pt x="212" y="176"/>
                  </a:cubicBezTo>
                  <a:cubicBezTo>
                    <a:pt x="199" y="190"/>
                    <a:pt x="199" y="190"/>
                    <a:pt x="199" y="190"/>
                  </a:cubicBezTo>
                  <a:cubicBezTo>
                    <a:pt x="209" y="189"/>
                    <a:pt x="216" y="196"/>
                    <a:pt x="216" y="205"/>
                  </a:cubicBezTo>
                  <a:cubicBezTo>
                    <a:pt x="216" y="219"/>
                    <a:pt x="204" y="226"/>
                    <a:pt x="183" y="225"/>
                  </a:cubicBezTo>
                  <a:close/>
                  <a:moveTo>
                    <a:pt x="245" y="149"/>
                  </a:moveTo>
                  <a:cubicBezTo>
                    <a:pt x="240" y="149"/>
                    <a:pt x="235" y="153"/>
                    <a:pt x="235" y="159"/>
                  </a:cubicBezTo>
                  <a:cubicBezTo>
                    <a:pt x="235" y="235"/>
                    <a:pt x="235" y="235"/>
                    <a:pt x="235" y="235"/>
                  </a:cubicBezTo>
                  <a:cubicBezTo>
                    <a:pt x="235" y="241"/>
                    <a:pt x="240" y="246"/>
                    <a:pt x="245" y="246"/>
                  </a:cubicBezTo>
                  <a:cubicBezTo>
                    <a:pt x="282" y="246"/>
                    <a:pt x="282" y="246"/>
                    <a:pt x="282" y="246"/>
                  </a:cubicBezTo>
                  <a:cubicBezTo>
                    <a:pt x="288" y="246"/>
                    <a:pt x="293" y="241"/>
                    <a:pt x="293" y="235"/>
                  </a:cubicBezTo>
                  <a:cubicBezTo>
                    <a:pt x="293" y="159"/>
                    <a:pt x="293" y="159"/>
                    <a:pt x="293" y="159"/>
                  </a:cubicBezTo>
                  <a:cubicBezTo>
                    <a:pt x="293" y="153"/>
                    <a:pt x="288" y="149"/>
                    <a:pt x="282" y="149"/>
                  </a:cubicBezTo>
                  <a:lnTo>
                    <a:pt x="245" y="149"/>
                  </a:lnTo>
                  <a:close/>
                  <a:moveTo>
                    <a:pt x="285" y="210"/>
                  </a:moveTo>
                  <a:cubicBezTo>
                    <a:pt x="285" y="219"/>
                    <a:pt x="278" y="224"/>
                    <a:pt x="269" y="225"/>
                  </a:cubicBezTo>
                  <a:cubicBezTo>
                    <a:pt x="269" y="226"/>
                    <a:pt x="268" y="226"/>
                    <a:pt x="268" y="226"/>
                  </a:cubicBezTo>
                  <a:cubicBezTo>
                    <a:pt x="266" y="226"/>
                    <a:pt x="265" y="224"/>
                    <a:pt x="265" y="223"/>
                  </a:cubicBezTo>
                  <a:cubicBezTo>
                    <a:pt x="265" y="222"/>
                    <a:pt x="266" y="220"/>
                    <a:pt x="267" y="220"/>
                  </a:cubicBezTo>
                  <a:cubicBezTo>
                    <a:pt x="274" y="219"/>
                    <a:pt x="279" y="216"/>
                    <a:pt x="279" y="210"/>
                  </a:cubicBezTo>
                  <a:cubicBezTo>
                    <a:pt x="279" y="203"/>
                    <a:pt x="273" y="199"/>
                    <a:pt x="263" y="199"/>
                  </a:cubicBezTo>
                  <a:cubicBezTo>
                    <a:pt x="254" y="199"/>
                    <a:pt x="249" y="203"/>
                    <a:pt x="249" y="210"/>
                  </a:cubicBezTo>
                  <a:cubicBezTo>
                    <a:pt x="249" y="216"/>
                    <a:pt x="254" y="219"/>
                    <a:pt x="260" y="220"/>
                  </a:cubicBezTo>
                  <a:cubicBezTo>
                    <a:pt x="262" y="221"/>
                    <a:pt x="263" y="222"/>
                    <a:pt x="263" y="223"/>
                  </a:cubicBezTo>
                  <a:cubicBezTo>
                    <a:pt x="263" y="224"/>
                    <a:pt x="261" y="226"/>
                    <a:pt x="260" y="226"/>
                  </a:cubicBezTo>
                  <a:cubicBezTo>
                    <a:pt x="260" y="226"/>
                    <a:pt x="259" y="226"/>
                    <a:pt x="258" y="225"/>
                  </a:cubicBezTo>
                  <a:cubicBezTo>
                    <a:pt x="250" y="224"/>
                    <a:pt x="243" y="219"/>
                    <a:pt x="243" y="210"/>
                  </a:cubicBezTo>
                  <a:cubicBezTo>
                    <a:pt x="243" y="202"/>
                    <a:pt x="248" y="198"/>
                    <a:pt x="253" y="196"/>
                  </a:cubicBezTo>
                  <a:cubicBezTo>
                    <a:pt x="253" y="196"/>
                    <a:pt x="253" y="196"/>
                    <a:pt x="253" y="196"/>
                  </a:cubicBezTo>
                  <a:cubicBezTo>
                    <a:pt x="248" y="194"/>
                    <a:pt x="245" y="191"/>
                    <a:pt x="245" y="183"/>
                  </a:cubicBezTo>
                  <a:cubicBezTo>
                    <a:pt x="245" y="176"/>
                    <a:pt x="249" y="171"/>
                    <a:pt x="258" y="169"/>
                  </a:cubicBezTo>
                  <a:cubicBezTo>
                    <a:pt x="259" y="169"/>
                    <a:pt x="260" y="169"/>
                    <a:pt x="260" y="169"/>
                  </a:cubicBezTo>
                  <a:cubicBezTo>
                    <a:pt x="261" y="169"/>
                    <a:pt x="263" y="170"/>
                    <a:pt x="263" y="171"/>
                  </a:cubicBezTo>
                  <a:cubicBezTo>
                    <a:pt x="263" y="173"/>
                    <a:pt x="262" y="174"/>
                    <a:pt x="260" y="174"/>
                  </a:cubicBezTo>
                  <a:cubicBezTo>
                    <a:pt x="254" y="175"/>
                    <a:pt x="250" y="178"/>
                    <a:pt x="250" y="183"/>
                  </a:cubicBezTo>
                  <a:cubicBezTo>
                    <a:pt x="250" y="190"/>
                    <a:pt x="255" y="193"/>
                    <a:pt x="264" y="193"/>
                  </a:cubicBezTo>
                  <a:cubicBezTo>
                    <a:pt x="272" y="193"/>
                    <a:pt x="277" y="189"/>
                    <a:pt x="277" y="183"/>
                  </a:cubicBezTo>
                  <a:cubicBezTo>
                    <a:pt x="277" y="178"/>
                    <a:pt x="274" y="175"/>
                    <a:pt x="267" y="174"/>
                  </a:cubicBezTo>
                  <a:cubicBezTo>
                    <a:pt x="266" y="174"/>
                    <a:pt x="265" y="173"/>
                    <a:pt x="265" y="171"/>
                  </a:cubicBezTo>
                  <a:cubicBezTo>
                    <a:pt x="265" y="170"/>
                    <a:pt x="266" y="169"/>
                    <a:pt x="268" y="169"/>
                  </a:cubicBezTo>
                  <a:cubicBezTo>
                    <a:pt x="268" y="169"/>
                    <a:pt x="269" y="169"/>
                    <a:pt x="269" y="169"/>
                  </a:cubicBezTo>
                  <a:cubicBezTo>
                    <a:pt x="278" y="171"/>
                    <a:pt x="283" y="176"/>
                    <a:pt x="283" y="183"/>
                  </a:cubicBezTo>
                  <a:cubicBezTo>
                    <a:pt x="283" y="190"/>
                    <a:pt x="279" y="194"/>
                    <a:pt x="275" y="196"/>
                  </a:cubicBezTo>
                  <a:cubicBezTo>
                    <a:pt x="275" y="196"/>
                    <a:pt x="275" y="196"/>
                    <a:pt x="275" y="196"/>
                  </a:cubicBezTo>
                  <a:cubicBezTo>
                    <a:pt x="280" y="197"/>
                    <a:pt x="284" y="202"/>
                    <a:pt x="285" y="210"/>
                  </a:cubicBezTo>
                  <a:close/>
                  <a:moveTo>
                    <a:pt x="114" y="149"/>
                  </a:moveTo>
                  <a:cubicBezTo>
                    <a:pt x="108" y="149"/>
                    <a:pt x="103" y="153"/>
                    <a:pt x="103" y="159"/>
                  </a:cubicBezTo>
                  <a:cubicBezTo>
                    <a:pt x="103" y="235"/>
                    <a:pt x="103" y="235"/>
                    <a:pt x="103" y="235"/>
                  </a:cubicBezTo>
                  <a:cubicBezTo>
                    <a:pt x="103" y="241"/>
                    <a:pt x="108" y="246"/>
                    <a:pt x="114" y="246"/>
                  </a:cubicBezTo>
                  <a:cubicBezTo>
                    <a:pt x="151" y="246"/>
                    <a:pt x="151" y="246"/>
                    <a:pt x="151" y="246"/>
                  </a:cubicBezTo>
                  <a:cubicBezTo>
                    <a:pt x="157" y="246"/>
                    <a:pt x="161" y="241"/>
                    <a:pt x="161" y="235"/>
                  </a:cubicBezTo>
                  <a:cubicBezTo>
                    <a:pt x="161" y="159"/>
                    <a:pt x="161" y="159"/>
                    <a:pt x="161" y="159"/>
                  </a:cubicBezTo>
                  <a:cubicBezTo>
                    <a:pt x="161" y="153"/>
                    <a:pt x="157" y="149"/>
                    <a:pt x="151" y="149"/>
                  </a:cubicBezTo>
                  <a:lnTo>
                    <a:pt x="114" y="149"/>
                  </a:lnTo>
                  <a:close/>
                  <a:moveTo>
                    <a:pt x="117" y="225"/>
                  </a:moveTo>
                  <a:cubicBezTo>
                    <a:pt x="115" y="225"/>
                    <a:pt x="114" y="224"/>
                    <a:pt x="114" y="223"/>
                  </a:cubicBezTo>
                  <a:cubicBezTo>
                    <a:pt x="114" y="221"/>
                    <a:pt x="115" y="220"/>
                    <a:pt x="117" y="220"/>
                  </a:cubicBezTo>
                  <a:cubicBezTo>
                    <a:pt x="133" y="221"/>
                    <a:pt x="145" y="215"/>
                    <a:pt x="145" y="204"/>
                  </a:cubicBezTo>
                  <a:cubicBezTo>
                    <a:pt x="145" y="198"/>
                    <a:pt x="140" y="194"/>
                    <a:pt x="134" y="194"/>
                  </a:cubicBezTo>
                  <a:cubicBezTo>
                    <a:pt x="127" y="194"/>
                    <a:pt x="123" y="196"/>
                    <a:pt x="120" y="197"/>
                  </a:cubicBezTo>
                  <a:cubicBezTo>
                    <a:pt x="117" y="199"/>
                    <a:pt x="115" y="197"/>
                    <a:pt x="115" y="195"/>
                  </a:cubicBezTo>
                  <a:cubicBezTo>
                    <a:pt x="115" y="174"/>
                    <a:pt x="115" y="174"/>
                    <a:pt x="115" y="174"/>
                  </a:cubicBezTo>
                  <a:cubicBezTo>
                    <a:pt x="115" y="170"/>
                    <a:pt x="118" y="169"/>
                    <a:pt x="120" y="169"/>
                  </a:cubicBezTo>
                  <a:cubicBezTo>
                    <a:pt x="144" y="169"/>
                    <a:pt x="144" y="169"/>
                    <a:pt x="144" y="169"/>
                  </a:cubicBezTo>
                  <a:cubicBezTo>
                    <a:pt x="146" y="169"/>
                    <a:pt x="147" y="170"/>
                    <a:pt x="147" y="172"/>
                  </a:cubicBezTo>
                  <a:cubicBezTo>
                    <a:pt x="147" y="173"/>
                    <a:pt x="146" y="175"/>
                    <a:pt x="144" y="175"/>
                  </a:cubicBezTo>
                  <a:cubicBezTo>
                    <a:pt x="121" y="175"/>
                    <a:pt x="121" y="175"/>
                    <a:pt x="121" y="175"/>
                  </a:cubicBezTo>
                  <a:cubicBezTo>
                    <a:pt x="121" y="192"/>
                    <a:pt x="121" y="192"/>
                    <a:pt x="121" y="192"/>
                  </a:cubicBezTo>
                  <a:cubicBezTo>
                    <a:pt x="124" y="190"/>
                    <a:pt x="128" y="188"/>
                    <a:pt x="134" y="188"/>
                  </a:cubicBezTo>
                  <a:cubicBezTo>
                    <a:pt x="144" y="188"/>
                    <a:pt x="151" y="195"/>
                    <a:pt x="151" y="204"/>
                  </a:cubicBezTo>
                  <a:cubicBezTo>
                    <a:pt x="151" y="218"/>
                    <a:pt x="137" y="226"/>
                    <a:pt x="117" y="225"/>
                  </a:cubicBezTo>
                  <a:close/>
                  <a:moveTo>
                    <a:pt x="37" y="159"/>
                  </a:moveTo>
                  <a:cubicBezTo>
                    <a:pt x="37" y="235"/>
                    <a:pt x="37" y="235"/>
                    <a:pt x="37" y="235"/>
                  </a:cubicBezTo>
                  <a:cubicBezTo>
                    <a:pt x="37" y="241"/>
                    <a:pt x="42" y="246"/>
                    <a:pt x="48" y="246"/>
                  </a:cubicBezTo>
                  <a:cubicBezTo>
                    <a:pt x="85" y="246"/>
                    <a:pt x="85" y="246"/>
                    <a:pt x="85" y="246"/>
                  </a:cubicBezTo>
                  <a:cubicBezTo>
                    <a:pt x="91" y="246"/>
                    <a:pt x="95" y="241"/>
                    <a:pt x="95" y="235"/>
                  </a:cubicBezTo>
                  <a:cubicBezTo>
                    <a:pt x="95" y="159"/>
                    <a:pt x="95" y="159"/>
                    <a:pt x="95" y="159"/>
                  </a:cubicBezTo>
                  <a:cubicBezTo>
                    <a:pt x="95" y="153"/>
                    <a:pt x="91" y="149"/>
                    <a:pt x="85" y="149"/>
                  </a:cubicBezTo>
                  <a:cubicBezTo>
                    <a:pt x="48" y="149"/>
                    <a:pt x="48" y="149"/>
                    <a:pt x="48" y="149"/>
                  </a:cubicBezTo>
                  <a:cubicBezTo>
                    <a:pt x="42" y="149"/>
                    <a:pt x="37" y="153"/>
                    <a:pt x="37" y="159"/>
                  </a:cubicBezTo>
                  <a:close/>
                  <a:moveTo>
                    <a:pt x="66" y="174"/>
                  </a:moveTo>
                  <a:cubicBezTo>
                    <a:pt x="60" y="174"/>
                    <a:pt x="56" y="177"/>
                    <a:pt x="54" y="180"/>
                  </a:cubicBezTo>
                  <a:cubicBezTo>
                    <a:pt x="53" y="181"/>
                    <a:pt x="53" y="181"/>
                    <a:pt x="52" y="181"/>
                  </a:cubicBezTo>
                  <a:cubicBezTo>
                    <a:pt x="50" y="182"/>
                    <a:pt x="49" y="181"/>
                    <a:pt x="48" y="180"/>
                  </a:cubicBezTo>
                  <a:cubicBezTo>
                    <a:pt x="48" y="179"/>
                    <a:pt x="48" y="178"/>
                    <a:pt x="49" y="177"/>
                  </a:cubicBezTo>
                  <a:cubicBezTo>
                    <a:pt x="52" y="173"/>
                    <a:pt x="57" y="169"/>
                    <a:pt x="66" y="169"/>
                  </a:cubicBezTo>
                  <a:cubicBezTo>
                    <a:pt x="77" y="169"/>
                    <a:pt x="83" y="176"/>
                    <a:pt x="83" y="184"/>
                  </a:cubicBezTo>
                  <a:cubicBezTo>
                    <a:pt x="83" y="193"/>
                    <a:pt x="78" y="197"/>
                    <a:pt x="66" y="206"/>
                  </a:cubicBezTo>
                  <a:cubicBezTo>
                    <a:pt x="57" y="212"/>
                    <a:pt x="54" y="215"/>
                    <a:pt x="54" y="220"/>
                  </a:cubicBezTo>
                  <a:cubicBezTo>
                    <a:pt x="82" y="220"/>
                    <a:pt x="82" y="220"/>
                    <a:pt x="82" y="220"/>
                  </a:cubicBezTo>
                  <a:cubicBezTo>
                    <a:pt x="83" y="220"/>
                    <a:pt x="85" y="221"/>
                    <a:pt x="85" y="223"/>
                  </a:cubicBezTo>
                  <a:cubicBezTo>
                    <a:pt x="85" y="224"/>
                    <a:pt x="83" y="226"/>
                    <a:pt x="82" y="226"/>
                  </a:cubicBezTo>
                  <a:cubicBezTo>
                    <a:pt x="53" y="226"/>
                    <a:pt x="53" y="226"/>
                    <a:pt x="53" y="226"/>
                  </a:cubicBezTo>
                  <a:cubicBezTo>
                    <a:pt x="50" y="226"/>
                    <a:pt x="48" y="224"/>
                    <a:pt x="48" y="221"/>
                  </a:cubicBezTo>
                  <a:cubicBezTo>
                    <a:pt x="48" y="214"/>
                    <a:pt x="52" y="209"/>
                    <a:pt x="61" y="203"/>
                  </a:cubicBezTo>
                  <a:cubicBezTo>
                    <a:pt x="74" y="193"/>
                    <a:pt x="78" y="191"/>
                    <a:pt x="78" y="184"/>
                  </a:cubicBezTo>
                  <a:cubicBezTo>
                    <a:pt x="78" y="180"/>
                    <a:pt x="74" y="174"/>
                    <a:pt x="66" y="174"/>
                  </a:cubicBezTo>
                  <a:close/>
                </a:path>
              </a:pathLst>
            </a:custGeom>
            <a:solidFill>
              <a:srgbClr val="58585A"/>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0281" name="Line 83"/>
            <p:cNvSpPr>
              <a:spLocks noChangeShapeType="1"/>
            </p:cNvSpPr>
            <p:nvPr/>
          </p:nvSpPr>
          <p:spPr bwMode="auto">
            <a:xfrm>
              <a:off x="3431728" y="3576334"/>
              <a:ext cx="1588" cy="520632"/>
            </a:xfrm>
            <a:prstGeom prst="line">
              <a:avLst/>
            </a:prstGeom>
            <a:noFill/>
            <a:ln w="12600" cap="sq">
              <a:solidFill>
                <a:srgbClr val="58585A"/>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solidFill>
                  <a:schemeClr val="bg1"/>
                </a:solidFill>
              </a:endParaRPr>
            </a:p>
          </p:txBody>
        </p:sp>
        <p:sp>
          <p:nvSpPr>
            <p:cNvPr id="10282" name="Line 84"/>
            <p:cNvSpPr>
              <a:spLocks noChangeShapeType="1"/>
            </p:cNvSpPr>
            <p:nvPr/>
          </p:nvSpPr>
          <p:spPr bwMode="auto">
            <a:xfrm>
              <a:off x="5323781" y="3576334"/>
              <a:ext cx="1588" cy="520632"/>
            </a:xfrm>
            <a:prstGeom prst="line">
              <a:avLst/>
            </a:prstGeom>
            <a:noFill/>
            <a:ln w="12600" cap="sq">
              <a:solidFill>
                <a:srgbClr val="58585A"/>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sp>
        <p:nvSpPr>
          <p:cNvPr id="78" name="Content Placeholder 1"/>
          <p:cNvSpPr txBox="1">
            <a:spLocks/>
          </p:cNvSpPr>
          <p:nvPr/>
        </p:nvSpPr>
        <p:spPr>
          <a:xfrm>
            <a:off x="540760" y="1280449"/>
            <a:ext cx="10699459" cy="3852000"/>
          </a:xfrm>
          <a:prstGeom prst="rect">
            <a:avLst/>
          </a:prstGeom>
        </p:spPr>
        <p:txBody>
          <a:bodyPr/>
          <a:lstStyle>
            <a:lvl1pPr marL="176213" indent="-176213" algn="l" rtl="0" eaLnBrk="1" fontAlgn="base" hangingPunct="1">
              <a:spcBef>
                <a:spcPct val="20000"/>
              </a:spcBef>
              <a:spcAft>
                <a:spcPct val="0"/>
              </a:spcAft>
              <a:buClr>
                <a:srgbClr val="00A9D4"/>
              </a:buClr>
              <a:buFont typeface="Arial" charset="0"/>
              <a:buChar char="›"/>
              <a:defRPr sz="240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388"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53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4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16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r>
              <a:rPr lang="en-US" kern="0" dirty="0"/>
              <a:t>NB-IoT-U will cover any claimed gaps, if existing, between 3GPP and unlicensed LPWANs.</a:t>
            </a:r>
          </a:p>
        </p:txBody>
      </p:sp>
    </p:spTree>
    <p:extLst>
      <p:ext uri="{BB962C8B-B14F-4D97-AF65-F5344CB8AC3E}">
        <p14:creationId xmlns:p14="http://schemas.microsoft.com/office/powerpoint/2010/main" val="4090062676"/>
      </p:ext>
    </p:extLst>
  </p:cSld>
  <p:clrMapOvr>
    <a:masterClrMapping/>
  </p:clrMapOvr>
  <p:transition>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Logo_ChapterSlide_Wide"/>
          <p:cNvPicPr>
            <a:picLocks/>
          </p:cNvPicPr>
          <p:nvPr/>
        </p:nvPicPr>
        <p:blipFill>
          <a:blip r:embed="rId3">
            <a:extLst>
              <a:ext uri="{28A0092B-C50C-407E-A947-70E740481C1C}">
                <a14:useLocalDpi xmlns:a14="http://schemas.microsoft.com/office/drawing/2010/main" val="0"/>
              </a:ext>
            </a:extLst>
          </a:blip>
          <a:stretch>
            <a:fillRect/>
          </a:stretch>
        </p:blipFill>
        <p:spPr>
          <a:xfrm>
            <a:off x="0" y="-60325"/>
            <a:ext cx="12192000" cy="6858000"/>
          </a:xfrm>
          <a:prstGeom prst="rect">
            <a:avLst/>
          </a:prstGeom>
        </p:spPr>
      </p:pic>
    </p:spTree>
    <p:extLst>
      <p:ext uri="{BB962C8B-B14F-4D97-AF65-F5344CB8AC3E}">
        <p14:creationId xmlns:p14="http://schemas.microsoft.com/office/powerpoint/2010/main" val="42037780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endParaRPr lang="en-US" dirty="0"/>
          </a:p>
          <a:p>
            <a:endParaRPr lang="en-US" dirty="0"/>
          </a:p>
          <a:p>
            <a:endParaRPr lang="en-US" dirty="0"/>
          </a:p>
          <a:p>
            <a:endParaRPr lang="en-US" dirty="0"/>
          </a:p>
          <a:p>
            <a:endParaRPr lang="en-US" dirty="0"/>
          </a:p>
          <a:p>
            <a:endParaRPr lang="en-US" dirty="0"/>
          </a:p>
          <a:p>
            <a:pPr lvl="1"/>
            <a:endParaRPr lang="en-US" dirty="0"/>
          </a:p>
          <a:p>
            <a:pPr marL="0" indent="0">
              <a:buNone/>
            </a:pPr>
            <a:endParaRPr lang="en-US" dirty="0"/>
          </a:p>
          <a:p>
            <a:r>
              <a:rPr lang="en-US" dirty="0"/>
              <a:t>Observation: frequency hopping over 50 channels maximizes transmit power while retaining NB-IoT channel BW per hop</a:t>
            </a:r>
          </a:p>
        </p:txBody>
      </p:sp>
      <p:sp>
        <p:nvSpPr>
          <p:cNvPr id="4" name="Title 3"/>
          <p:cNvSpPr>
            <a:spLocks noGrp="1"/>
          </p:cNvSpPr>
          <p:nvPr>
            <p:ph type="title"/>
          </p:nvPr>
        </p:nvSpPr>
        <p:spPr/>
        <p:txBody>
          <a:bodyPr/>
          <a:lstStyle/>
          <a:p>
            <a:r>
              <a:rPr lang="en-US" dirty="0"/>
              <a:t>Example band: US 902-928 MHz </a:t>
            </a:r>
          </a:p>
        </p:txBody>
      </p:sp>
      <mc:AlternateContent xmlns:mc="http://schemas.openxmlformats.org/markup-compatibility/2006" xmlns:a14="http://schemas.microsoft.com/office/drawing/2010/main">
        <mc:Choice Requires="a14">
          <p:graphicFrame>
            <p:nvGraphicFramePr>
              <p:cNvPr id="2" name="Table 1"/>
              <p:cNvGraphicFramePr>
                <a:graphicFrameLocks noGrp="1"/>
              </p:cNvGraphicFramePr>
              <p:nvPr>
                <p:extLst>
                  <p:ext uri="{D42A27DB-BD31-4B8C-83A1-F6EECF244321}">
                    <p14:modId xmlns:p14="http://schemas.microsoft.com/office/powerpoint/2010/main" val="4123616826"/>
                  </p:ext>
                </p:extLst>
              </p:nvPr>
            </p:nvGraphicFramePr>
            <p:xfrm>
              <a:off x="1684657" y="1797079"/>
              <a:ext cx="7673340" cy="2931160"/>
            </p:xfrm>
            <a:graphic>
              <a:graphicData uri="http://schemas.openxmlformats.org/drawingml/2006/table">
                <a:tbl>
                  <a:tblPr firstRow="1" bandRow="1">
                    <a:tableStyleId>{5C22544A-7EE6-4342-B048-85BDC9FD1C3A}</a:tableStyleId>
                  </a:tblPr>
                  <a:tblGrid>
                    <a:gridCol w="1373499">
                      <a:extLst>
                        <a:ext uri="{9D8B030D-6E8A-4147-A177-3AD203B41FA5}">
                          <a16:colId xmlns:a16="http://schemas.microsoft.com/office/drawing/2014/main" val="20000"/>
                        </a:ext>
                      </a:extLst>
                    </a:gridCol>
                    <a:gridCol w="1575441">
                      <a:extLst>
                        <a:ext uri="{9D8B030D-6E8A-4147-A177-3AD203B41FA5}">
                          <a16:colId xmlns:a16="http://schemas.microsoft.com/office/drawing/2014/main" val="20001"/>
                        </a:ext>
                      </a:extLst>
                    </a:gridCol>
                    <a:gridCol w="1775460">
                      <a:extLst>
                        <a:ext uri="{9D8B030D-6E8A-4147-A177-3AD203B41FA5}">
                          <a16:colId xmlns:a16="http://schemas.microsoft.com/office/drawing/2014/main" val="20002"/>
                        </a:ext>
                      </a:extLst>
                    </a:gridCol>
                    <a:gridCol w="1676400">
                      <a:extLst>
                        <a:ext uri="{9D8B030D-6E8A-4147-A177-3AD203B41FA5}">
                          <a16:colId xmlns:a16="http://schemas.microsoft.com/office/drawing/2014/main" val="20003"/>
                        </a:ext>
                      </a:extLst>
                    </a:gridCol>
                    <a:gridCol w="1272540">
                      <a:extLst>
                        <a:ext uri="{9D8B030D-6E8A-4147-A177-3AD203B41FA5}">
                          <a16:colId xmlns:a16="http://schemas.microsoft.com/office/drawing/2014/main" val="20004"/>
                        </a:ext>
                      </a:extLst>
                    </a:gridCol>
                  </a:tblGrid>
                  <a:tr h="370840">
                    <a:tc>
                      <a:txBody>
                        <a:bodyPr/>
                        <a:lstStyle/>
                        <a:p>
                          <a:endParaRPr lang="en-US" dirty="0"/>
                        </a:p>
                      </a:txBody>
                      <a:tcPr/>
                    </a:tc>
                    <a:tc>
                      <a:txBody>
                        <a:bodyPr/>
                        <a:lstStyle/>
                        <a:p>
                          <a:r>
                            <a:rPr lang="en-US" dirty="0">
                              <a:solidFill>
                                <a:schemeClr val="bg1"/>
                              </a:solidFill>
                            </a:rPr>
                            <a:t>Channel</a:t>
                          </a:r>
                          <a:r>
                            <a:rPr lang="en-US" dirty="0"/>
                            <a:t> BW</a:t>
                          </a:r>
                        </a:p>
                      </a:txBody>
                      <a:tcPr/>
                    </a:tc>
                    <a:tc>
                      <a:txBody>
                        <a:bodyPr/>
                        <a:lstStyle/>
                        <a:p>
                          <a:r>
                            <a:rPr lang="en-US" dirty="0"/>
                            <a:t># of hopping channels</a:t>
                          </a:r>
                        </a:p>
                      </a:txBody>
                      <a:tcPr/>
                    </a:tc>
                    <a:tc>
                      <a:txBody>
                        <a:bodyPr/>
                        <a:lstStyle/>
                        <a:p>
                          <a:r>
                            <a:rPr lang="en-US" dirty="0"/>
                            <a:t>Dwell time</a:t>
                          </a:r>
                        </a:p>
                      </a:txBody>
                      <a:tcPr/>
                    </a:tc>
                    <a:tc>
                      <a:txBody>
                        <a:bodyPr/>
                        <a:lstStyle/>
                        <a:p>
                          <a:r>
                            <a:rPr lang="en-US" strike="noStrike" baseline="0" dirty="0">
                              <a:solidFill>
                                <a:schemeClr val="bg1"/>
                              </a:solidFill>
                            </a:rPr>
                            <a:t>EIRP</a:t>
                          </a:r>
                          <a:endParaRPr lang="en-US" strike="noStrike" dirty="0">
                            <a:solidFill>
                              <a:schemeClr val="bg1"/>
                            </a:solidFill>
                          </a:endParaRPr>
                        </a:p>
                      </a:txBody>
                      <a:tcPr/>
                    </a:tc>
                    <a:extLst>
                      <a:ext uri="{0D108BD9-81ED-4DB2-BD59-A6C34878D82A}">
                        <a16:rowId xmlns:a16="http://schemas.microsoft.com/office/drawing/2014/main" val="10000"/>
                      </a:ext>
                    </a:extLst>
                  </a:tr>
                  <a:tr h="370840">
                    <a:tc>
                      <a:txBody>
                        <a:bodyPr/>
                        <a:lstStyle/>
                        <a:p>
                          <a:r>
                            <a:rPr lang="en-US" dirty="0"/>
                            <a:t>Frequency Hopping</a:t>
                          </a:r>
                        </a:p>
                      </a:txBody>
                      <a:tcPr/>
                    </a:tc>
                    <a:tc>
                      <a:txBody>
                        <a:bodyPr/>
                        <a:lstStyle/>
                        <a:p>
                          <a:r>
                            <a:rPr lang="en-US" dirty="0"/>
                            <a:t>&lt;</a:t>
                          </a:r>
                          <a:r>
                            <a:rPr lang="en-US" baseline="0" dirty="0"/>
                            <a:t> 250 kHz</a:t>
                          </a:r>
                          <a:endParaRPr lang="en-US" dirty="0"/>
                        </a:p>
                      </a:txBody>
                      <a:tcPr/>
                    </a:tc>
                    <a:tc>
                      <a:txBody>
                        <a:bodyPr/>
                        <a:lstStyle/>
                        <a:p>
                          <a14:m>
                            <m:oMath xmlns:m="http://schemas.openxmlformats.org/officeDocument/2006/math">
                              <m:r>
                                <a:rPr lang="en-US" b="0" i="1" smtClean="0">
                                  <a:latin typeface="Cambria Math"/>
                                </a:rPr>
                                <m:t>≥</m:t>
                              </m:r>
                            </m:oMath>
                          </a14:m>
                          <a:r>
                            <a:rPr lang="en-US" dirty="0"/>
                            <a:t> 50</a:t>
                          </a:r>
                        </a:p>
                      </a:txBody>
                      <a:tcPr/>
                    </a:tc>
                    <a:tc>
                      <a:txBody>
                        <a:bodyPr/>
                        <a:lstStyle/>
                        <a:p>
                          <a:r>
                            <a:rPr lang="en-US" dirty="0"/>
                            <a:t>0.4</a:t>
                          </a:r>
                          <a:r>
                            <a:rPr lang="en-US" baseline="0" dirty="0"/>
                            <a:t> s per 20 seconds</a:t>
                          </a:r>
                          <a:endParaRPr lang="en-US" dirty="0"/>
                        </a:p>
                      </a:txBody>
                      <a:tcPr/>
                    </a:tc>
                    <a:tc>
                      <a:txBody>
                        <a:bodyPr/>
                        <a:lstStyle/>
                        <a:p>
                          <a:r>
                            <a:rPr lang="en-US" dirty="0"/>
                            <a:t>36 </a:t>
                          </a:r>
                          <a:r>
                            <a:rPr lang="en-US" dirty="0" err="1"/>
                            <a:t>dBm</a:t>
                          </a:r>
                          <a:endParaRPr lang="en-US" dirty="0"/>
                        </a:p>
                      </a:txBody>
                      <a:tcPr/>
                    </a:tc>
                    <a:extLst>
                      <a:ext uri="{0D108BD9-81ED-4DB2-BD59-A6C34878D82A}">
                        <a16:rowId xmlns:a16="http://schemas.microsoft.com/office/drawing/2014/main" val="10001"/>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Frequency Hopping</a:t>
                          </a:r>
                        </a:p>
                      </a:txBody>
                      <a:tcPr/>
                    </a:tc>
                    <a:tc>
                      <a:txBody>
                        <a:bodyPr/>
                        <a:lstStyle/>
                        <a:p>
                          <a:r>
                            <a:rPr lang="en-US" dirty="0"/>
                            <a:t>&gt;</a:t>
                          </a:r>
                          <a:r>
                            <a:rPr lang="en-US" baseline="0" dirty="0"/>
                            <a:t> 250 kHz</a:t>
                          </a:r>
                          <a:endParaRPr lang="en-US" dirty="0"/>
                        </a:p>
                      </a:txBody>
                      <a:tcPr/>
                    </a:tc>
                    <a:tc>
                      <a:txBody>
                        <a:bodyPr/>
                        <a:lstStyle/>
                        <a:p>
                          <a14:m>
                            <m:oMath xmlns:m="http://schemas.openxmlformats.org/officeDocument/2006/math">
                              <m:r>
                                <a:rPr lang="en-US" b="0" i="1" smtClean="0">
                                  <a:latin typeface="Cambria Math"/>
                                </a:rPr>
                                <m:t>≥</m:t>
                              </m:r>
                            </m:oMath>
                          </a14:m>
                          <a:r>
                            <a:rPr lang="en-US" dirty="0"/>
                            <a:t> 25</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0.4</a:t>
                          </a:r>
                          <a:r>
                            <a:rPr lang="en-US" baseline="0" dirty="0"/>
                            <a:t> s per 10 seconds</a:t>
                          </a:r>
                          <a:endParaRPr lang="en-US" dirty="0"/>
                        </a:p>
                      </a:txBody>
                      <a:tcPr/>
                    </a:tc>
                    <a:tc>
                      <a:txBody>
                        <a:bodyPr/>
                        <a:lstStyle/>
                        <a:p>
                          <a:r>
                            <a:rPr lang="en-US" dirty="0"/>
                            <a:t>30 </a:t>
                          </a:r>
                          <a:r>
                            <a:rPr lang="en-US" dirty="0" err="1"/>
                            <a:t>dBm</a:t>
                          </a:r>
                          <a:endParaRPr lang="en-US" dirty="0"/>
                        </a:p>
                      </a:txBody>
                      <a:tcPr/>
                    </a:tc>
                    <a:extLst>
                      <a:ext uri="{0D108BD9-81ED-4DB2-BD59-A6C34878D82A}">
                        <a16:rowId xmlns:a16="http://schemas.microsoft.com/office/drawing/2014/main" val="10002"/>
                      </a:ext>
                    </a:extLst>
                  </a:tr>
                  <a:tr h="370840">
                    <a:tc>
                      <a:txBody>
                        <a:bodyPr/>
                        <a:lstStyle/>
                        <a:p>
                          <a:r>
                            <a:rPr lang="en-US" dirty="0"/>
                            <a:t>Digitally Spread</a:t>
                          </a:r>
                        </a:p>
                      </a:txBody>
                      <a:tcPr/>
                    </a:tc>
                    <a:tc>
                      <a:txBody>
                        <a:bodyPr/>
                        <a:lstStyle/>
                        <a:p>
                          <a14:m>
                            <m:oMath xmlns:m="http://schemas.openxmlformats.org/officeDocument/2006/math">
                              <m:r>
                                <a:rPr lang="en-US" b="0" i="1" smtClean="0">
                                  <a:latin typeface="Cambria Math"/>
                                </a:rPr>
                                <m:t>≥ </m:t>
                              </m:r>
                            </m:oMath>
                          </a14:m>
                          <a:r>
                            <a:rPr lang="en-US" dirty="0"/>
                            <a:t>500 kHz</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No restriction</a:t>
                          </a:r>
                        </a:p>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No restriction</a:t>
                          </a:r>
                        </a:p>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36 </a:t>
                          </a:r>
                          <a:r>
                            <a:rPr lang="en-US" dirty="0" err="1"/>
                            <a:t>dBm</a:t>
                          </a:r>
                          <a:endParaRPr lang="en-US" dirty="0"/>
                        </a:p>
                        <a:p>
                          <a:endParaRPr lang="en-US" dirty="0"/>
                        </a:p>
                      </a:txBody>
                      <a:tcPr/>
                    </a:tc>
                    <a:extLst>
                      <a:ext uri="{0D108BD9-81ED-4DB2-BD59-A6C34878D82A}">
                        <a16:rowId xmlns:a16="http://schemas.microsoft.com/office/drawing/2014/main" val="10003"/>
                      </a:ext>
                    </a:extLst>
                  </a:tr>
                  <a:tr h="370840">
                    <a:tc>
                      <a:txBody>
                        <a:bodyPr/>
                        <a:lstStyle/>
                        <a:p>
                          <a:r>
                            <a:rPr lang="en-US" dirty="0"/>
                            <a:t>Other</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No restriction</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No restriction</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No restriction</a:t>
                          </a:r>
                        </a:p>
                      </a:txBody>
                      <a:tcPr/>
                    </a:tc>
                    <a:tc>
                      <a:txBody>
                        <a:bodyPr/>
                        <a:lstStyle/>
                        <a:p>
                          <a:r>
                            <a:rPr lang="en-US" dirty="0"/>
                            <a:t>-1.23 </a:t>
                          </a:r>
                          <a:r>
                            <a:rPr lang="en-US" dirty="0" err="1"/>
                            <a:t>dBm</a:t>
                          </a:r>
                          <a:endParaRPr lang="en-US" dirty="0"/>
                        </a:p>
                      </a:txBody>
                      <a:tcPr/>
                    </a:tc>
                    <a:extLst>
                      <a:ext uri="{0D108BD9-81ED-4DB2-BD59-A6C34878D82A}">
                        <a16:rowId xmlns:a16="http://schemas.microsoft.com/office/drawing/2014/main" val="10004"/>
                      </a:ext>
                    </a:extLst>
                  </a:tr>
                </a:tbl>
              </a:graphicData>
            </a:graphic>
          </p:graphicFrame>
        </mc:Choice>
        <mc:Fallback xmlns="">
          <p:graphicFrame>
            <p:nvGraphicFramePr>
              <p:cNvPr id="2" name="Table 1"/>
              <p:cNvGraphicFramePr>
                <a:graphicFrameLocks noGrp="1"/>
              </p:cNvGraphicFramePr>
              <p:nvPr>
                <p:extLst>
                  <p:ext uri="{D42A27DB-BD31-4B8C-83A1-F6EECF244321}">
                    <p14:modId xmlns:p14="http://schemas.microsoft.com/office/powerpoint/2010/main" val="4123616826"/>
                  </p:ext>
                </p:extLst>
              </p:nvPr>
            </p:nvGraphicFramePr>
            <p:xfrm>
              <a:off x="1684657" y="1797079"/>
              <a:ext cx="7673340" cy="2931160"/>
            </p:xfrm>
            <a:graphic>
              <a:graphicData uri="http://schemas.openxmlformats.org/drawingml/2006/table">
                <a:tbl>
                  <a:tblPr firstRow="1" bandRow="1">
                    <a:tableStyleId>{5C22544A-7EE6-4342-B048-85BDC9FD1C3A}</a:tableStyleId>
                  </a:tblPr>
                  <a:tblGrid>
                    <a:gridCol w="1373499">
                      <a:extLst>
                        <a:ext uri="{9D8B030D-6E8A-4147-A177-3AD203B41FA5}">
                          <a16:colId xmlns:a16="http://schemas.microsoft.com/office/drawing/2014/main" val="20000"/>
                        </a:ext>
                      </a:extLst>
                    </a:gridCol>
                    <a:gridCol w="1575441">
                      <a:extLst>
                        <a:ext uri="{9D8B030D-6E8A-4147-A177-3AD203B41FA5}">
                          <a16:colId xmlns:a16="http://schemas.microsoft.com/office/drawing/2014/main" val="20001"/>
                        </a:ext>
                      </a:extLst>
                    </a:gridCol>
                    <a:gridCol w="1775460">
                      <a:extLst>
                        <a:ext uri="{9D8B030D-6E8A-4147-A177-3AD203B41FA5}">
                          <a16:colId xmlns:a16="http://schemas.microsoft.com/office/drawing/2014/main" val="20002"/>
                        </a:ext>
                      </a:extLst>
                    </a:gridCol>
                    <a:gridCol w="1676400">
                      <a:extLst>
                        <a:ext uri="{9D8B030D-6E8A-4147-A177-3AD203B41FA5}">
                          <a16:colId xmlns:a16="http://schemas.microsoft.com/office/drawing/2014/main" val="20003"/>
                        </a:ext>
                      </a:extLst>
                    </a:gridCol>
                    <a:gridCol w="1272540">
                      <a:extLst>
                        <a:ext uri="{9D8B030D-6E8A-4147-A177-3AD203B41FA5}">
                          <a16:colId xmlns:a16="http://schemas.microsoft.com/office/drawing/2014/main" val="20004"/>
                        </a:ext>
                      </a:extLst>
                    </a:gridCol>
                  </a:tblGrid>
                  <a:tr h="640080">
                    <a:tc>
                      <a:txBody>
                        <a:bodyPr/>
                        <a:lstStyle/>
                        <a:p>
                          <a:endParaRPr lang="en-US" dirty="0"/>
                        </a:p>
                      </a:txBody>
                      <a:tcPr/>
                    </a:tc>
                    <a:tc>
                      <a:txBody>
                        <a:bodyPr/>
                        <a:lstStyle/>
                        <a:p>
                          <a:r>
                            <a:rPr lang="en-US" dirty="0">
                              <a:solidFill>
                                <a:schemeClr val="bg1"/>
                              </a:solidFill>
                            </a:rPr>
                            <a:t>Channel</a:t>
                          </a:r>
                          <a:r>
                            <a:rPr lang="en-US" dirty="0"/>
                            <a:t> BW</a:t>
                          </a:r>
                        </a:p>
                      </a:txBody>
                      <a:tcPr/>
                    </a:tc>
                    <a:tc>
                      <a:txBody>
                        <a:bodyPr/>
                        <a:lstStyle/>
                        <a:p>
                          <a:r>
                            <a:rPr lang="en-US" dirty="0"/>
                            <a:t># of hopping channels</a:t>
                          </a:r>
                        </a:p>
                      </a:txBody>
                      <a:tcPr/>
                    </a:tc>
                    <a:tc>
                      <a:txBody>
                        <a:bodyPr/>
                        <a:lstStyle/>
                        <a:p>
                          <a:r>
                            <a:rPr lang="en-US" dirty="0"/>
                            <a:t>Dwell time</a:t>
                          </a:r>
                        </a:p>
                      </a:txBody>
                      <a:tcPr/>
                    </a:tc>
                    <a:tc>
                      <a:txBody>
                        <a:bodyPr/>
                        <a:lstStyle/>
                        <a:p>
                          <a:r>
                            <a:rPr lang="en-US" strike="noStrike" baseline="0" dirty="0">
                              <a:solidFill>
                                <a:schemeClr val="bg1"/>
                              </a:solidFill>
                            </a:rPr>
                            <a:t>EIRP</a:t>
                          </a:r>
                          <a:endParaRPr lang="en-US" strike="noStrike" dirty="0">
                            <a:solidFill>
                              <a:schemeClr val="bg1"/>
                            </a:solidFill>
                          </a:endParaRPr>
                        </a:p>
                      </a:txBody>
                      <a:tcPr/>
                    </a:tc>
                    <a:extLst>
                      <a:ext uri="{0D108BD9-81ED-4DB2-BD59-A6C34878D82A}">
                        <a16:rowId xmlns:a16="http://schemas.microsoft.com/office/drawing/2014/main" val="10000"/>
                      </a:ext>
                    </a:extLst>
                  </a:tr>
                  <a:tr h="640080">
                    <a:tc>
                      <a:txBody>
                        <a:bodyPr/>
                        <a:lstStyle/>
                        <a:p>
                          <a:r>
                            <a:rPr lang="en-US" dirty="0"/>
                            <a:t>Frequency Hopping</a:t>
                          </a:r>
                        </a:p>
                      </a:txBody>
                      <a:tcPr/>
                    </a:tc>
                    <a:tc>
                      <a:txBody>
                        <a:bodyPr/>
                        <a:lstStyle/>
                        <a:p>
                          <a:r>
                            <a:rPr lang="en-US" dirty="0"/>
                            <a:t>&lt;</a:t>
                          </a:r>
                          <a:r>
                            <a:rPr lang="en-US" baseline="0" dirty="0"/>
                            <a:t> 250 kHz</a:t>
                          </a:r>
                          <a:endParaRPr lang="en-US" dirty="0"/>
                        </a:p>
                      </a:txBody>
                      <a:tcPr/>
                    </a:tc>
                    <a:tc>
                      <a:txBody>
                        <a:bodyPr/>
                        <a:lstStyle/>
                        <a:p>
                          <a:endParaRPr lang="en-US"/>
                        </a:p>
                      </a:txBody>
                      <a:tcPr>
                        <a:blipFill>
                          <a:blip r:embed="rId3"/>
                          <a:stretch>
                            <a:fillRect l="-166096" t="-103774" r="-167123" b="-269811"/>
                          </a:stretch>
                        </a:blipFill>
                      </a:tcPr>
                    </a:tc>
                    <a:tc>
                      <a:txBody>
                        <a:bodyPr/>
                        <a:lstStyle/>
                        <a:p>
                          <a:r>
                            <a:rPr lang="en-US" dirty="0"/>
                            <a:t>0.4</a:t>
                          </a:r>
                          <a:r>
                            <a:rPr lang="en-US" baseline="0" dirty="0"/>
                            <a:t> s per 20 seconds</a:t>
                          </a:r>
                          <a:endParaRPr lang="en-US" dirty="0"/>
                        </a:p>
                      </a:txBody>
                      <a:tcPr/>
                    </a:tc>
                    <a:tc>
                      <a:txBody>
                        <a:bodyPr/>
                        <a:lstStyle/>
                        <a:p>
                          <a:r>
                            <a:rPr lang="en-US" dirty="0"/>
                            <a:t>36 </a:t>
                          </a:r>
                          <a:r>
                            <a:rPr lang="en-US" dirty="0" err="1"/>
                            <a:t>dBm</a:t>
                          </a:r>
                          <a:endParaRPr lang="en-US" dirty="0"/>
                        </a:p>
                      </a:txBody>
                      <a:tcPr/>
                    </a:tc>
                    <a:extLst>
                      <a:ext uri="{0D108BD9-81ED-4DB2-BD59-A6C34878D82A}">
                        <a16:rowId xmlns:a16="http://schemas.microsoft.com/office/drawing/2014/main" val="10001"/>
                      </a:ext>
                    </a:extLst>
                  </a:tr>
                  <a:tr h="6400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Frequency Hopping</a:t>
                          </a:r>
                        </a:p>
                      </a:txBody>
                      <a:tcPr/>
                    </a:tc>
                    <a:tc>
                      <a:txBody>
                        <a:bodyPr/>
                        <a:lstStyle/>
                        <a:p>
                          <a:r>
                            <a:rPr lang="en-US" dirty="0"/>
                            <a:t>&gt;</a:t>
                          </a:r>
                          <a:r>
                            <a:rPr lang="en-US" baseline="0" dirty="0"/>
                            <a:t> 250 kHz</a:t>
                          </a:r>
                          <a:endParaRPr lang="en-US" dirty="0"/>
                        </a:p>
                      </a:txBody>
                      <a:tcPr/>
                    </a:tc>
                    <a:tc>
                      <a:txBody>
                        <a:bodyPr/>
                        <a:lstStyle/>
                        <a:p>
                          <a:endParaRPr lang="en-US"/>
                        </a:p>
                      </a:txBody>
                      <a:tcPr>
                        <a:blipFill>
                          <a:blip r:embed="rId3"/>
                          <a:stretch>
                            <a:fillRect l="-166096" t="-205714" r="-167123" b="-172381"/>
                          </a:stretch>
                        </a:blip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0.4</a:t>
                          </a:r>
                          <a:r>
                            <a:rPr lang="en-US" baseline="0" dirty="0"/>
                            <a:t> s per 10 seconds</a:t>
                          </a:r>
                          <a:endParaRPr lang="en-US" dirty="0"/>
                        </a:p>
                      </a:txBody>
                      <a:tcPr/>
                    </a:tc>
                    <a:tc>
                      <a:txBody>
                        <a:bodyPr/>
                        <a:lstStyle/>
                        <a:p>
                          <a:r>
                            <a:rPr lang="en-US" dirty="0"/>
                            <a:t>30 </a:t>
                          </a:r>
                          <a:r>
                            <a:rPr lang="en-US" dirty="0" err="1"/>
                            <a:t>dBm</a:t>
                          </a:r>
                          <a:endParaRPr lang="en-US" dirty="0"/>
                        </a:p>
                      </a:txBody>
                      <a:tcPr/>
                    </a:tc>
                    <a:extLst>
                      <a:ext uri="{0D108BD9-81ED-4DB2-BD59-A6C34878D82A}">
                        <a16:rowId xmlns:a16="http://schemas.microsoft.com/office/drawing/2014/main" val="10002"/>
                      </a:ext>
                    </a:extLst>
                  </a:tr>
                  <a:tr h="640080">
                    <a:tc>
                      <a:txBody>
                        <a:bodyPr/>
                        <a:lstStyle/>
                        <a:p>
                          <a:r>
                            <a:rPr lang="en-US" dirty="0"/>
                            <a:t>Digitally Spread</a:t>
                          </a:r>
                        </a:p>
                      </a:txBody>
                      <a:tcPr/>
                    </a:tc>
                    <a:tc>
                      <a:txBody>
                        <a:bodyPr/>
                        <a:lstStyle/>
                        <a:p>
                          <a:endParaRPr lang="en-US"/>
                        </a:p>
                      </a:txBody>
                      <a:tcPr>
                        <a:blipFill>
                          <a:blip r:embed="rId3"/>
                          <a:stretch>
                            <a:fillRect l="-87984" t="-305714" r="-302326" b="-72381"/>
                          </a:stretch>
                        </a:blip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No restriction</a:t>
                          </a:r>
                        </a:p>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No restriction</a:t>
                          </a:r>
                        </a:p>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36 </a:t>
                          </a:r>
                          <a:r>
                            <a:rPr lang="en-US" dirty="0" err="1"/>
                            <a:t>dBm</a:t>
                          </a:r>
                          <a:endParaRPr lang="en-US" dirty="0"/>
                        </a:p>
                        <a:p>
                          <a:endParaRPr lang="en-US" dirty="0"/>
                        </a:p>
                      </a:txBody>
                      <a:tcPr/>
                    </a:tc>
                    <a:extLst>
                      <a:ext uri="{0D108BD9-81ED-4DB2-BD59-A6C34878D82A}">
                        <a16:rowId xmlns:a16="http://schemas.microsoft.com/office/drawing/2014/main" val="10003"/>
                      </a:ext>
                    </a:extLst>
                  </a:tr>
                  <a:tr h="370840">
                    <a:tc>
                      <a:txBody>
                        <a:bodyPr/>
                        <a:lstStyle/>
                        <a:p>
                          <a:r>
                            <a:rPr lang="en-US" dirty="0"/>
                            <a:t>Other</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No restriction</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No restriction</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No restriction</a:t>
                          </a:r>
                        </a:p>
                      </a:txBody>
                      <a:tcPr/>
                    </a:tc>
                    <a:tc>
                      <a:txBody>
                        <a:bodyPr/>
                        <a:lstStyle/>
                        <a:p>
                          <a:r>
                            <a:rPr lang="en-US" dirty="0"/>
                            <a:t>-1.23 </a:t>
                          </a:r>
                          <a:r>
                            <a:rPr lang="en-US" dirty="0" err="1"/>
                            <a:t>dBm</a:t>
                          </a:r>
                          <a:endParaRPr lang="en-US" dirty="0"/>
                        </a:p>
                      </a:txBody>
                      <a:tcPr/>
                    </a:tc>
                    <a:extLst>
                      <a:ext uri="{0D108BD9-81ED-4DB2-BD59-A6C34878D82A}">
                        <a16:rowId xmlns:a16="http://schemas.microsoft.com/office/drawing/2014/main" val="10004"/>
                      </a:ext>
                    </a:extLst>
                  </a:tr>
                </a:tbl>
              </a:graphicData>
            </a:graphic>
          </p:graphicFrame>
        </mc:Fallback>
      </mc:AlternateContent>
      <p:sp>
        <p:nvSpPr>
          <p:cNvPr id="8" name="Rectangle 7"/>
          <p:cNvSpPr/>
          <p:nvPr/>
        </p:nvSpPr>
        <p:spPr bwMode="auto">
          <a:xfrm>
            <a:off x="1684657" y="2435594"/>
            <a:ext cx="7919850" cy="664235"/>
          </a:xfrm>
          <a:prstGeom prst="rect">
            <a:avLst/>
          </a:prstGeom>
          <a:noFill/>
          <a:ln w="28575" cap="flat" cmpd="sng" algn="ctr">
            <a:solidFill>
              <a:srgbClr val="7030A0"/>
            </a:solidFill>
            <a:prstDash val="solid"/>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endParaRPr lang="en-US"/>
          </a:p>
        </p:txBody>
      </p:sp>
      <p:sp>
        <p:nvSpPr>
          <p:cNvPr id="7" name="TextBox 6"/>
          <p:cNvSpPr txBox="1"/>
          <p:nvPr/>
        </p:nvSpPr>
        <p:spPr>
          <a:xfrm>
            <a:off x="9597357" y="2367475"/>
            <a:ext cx="2192226" cy="707886"/>
          </a:xfrm>
          <a:prstGeom prst="rect">
            <a:avLst/>
          </a:prstGeom>
          <a:noFill/>
        </p:spPr>
        <p:txBody>
          <a:bodyPr wrap="square" rtlCol="0">
            <a:spAutoFit/>
          </a:bodyPr>
          <a:lstStyle/>
          <a:p>
            <a:pPr algn="ctr"/>
            <a:r>
              <a:rPr lang="en-US" dirty="0"/>
              <a:t>Support for </a:t>
            </a:r>
            <a:r>
              <a:rPr lang="en-US" dirty="0" err="1"/>
              <a:t>uNB-IoT</a:t>
            </a:r>
            <a:r>
              <a:rPr lang="en-US" dirty="0"/>
              <a:t> UL and DL</a:t>
            </a:r>
          </a:p>
        </p:txBody>
      </p:sp>
    </p:spTree>
    <p:extLst>
      <p:ext uri="{BB962C8B-B14F-4D97-AF65-F5344CB8AC3E}">
        <p14:creationId xmlns:p14="http://schemas.microsoft.com/office/powerpoint/2010/main" val="33613417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a:p>
          <a:p>
            <a:endParaRPr lang="en-US" dirty="0"/>
          </a:p>
          <a:p>
            <a:endParaRPr lang="en-US" dirty="0"/>
          </a:p>
          <a:p>
            <a:endParaRPr lang="en-US" dirty="0"/>
          </a:p>
          <a:p>
            <a:endParaRPr lang="en-US" dirty="0"/>
          </a:p>
          <a:p>
            <a:pPr lvl="1"/>
            <a:endParaRPr lang="en-US" dirty="0"/>
          </a:p>
          <a:p>
            <a:pPr lvl="1"/>
            <a:endParaRPr lang="en-US" dirty="0"/>
          </a:p>
          <a:p>
            <a:pPr lvl="1"/>
            <a:endParaRPr lang="en-US" dirty="0"/>
          </a:p>
          <a:p>
            <a:r>
              <a:rPr lang="en-US" dirty="0"/>
              <a:t>Observation: stringent BW limits and duty factor requirements.</a:t>
            </a:r>
          </a:p>
          <a:p>
            <a:r>
              <a:rPr lang="en-US" dirty="0"/>
              <a:t>Note: ERP = EIRP – 2.15 dB</a:t>
            </a:r>
          </a:p>
        </p:txBody>
      </p:sp>
      <p:sp>
        <p:nvSpPr>
          <p:cNvPr id="3" name="Title 2"/>
          <p:cNvSpPr>
            <a:spLocks noGrp="1"/>
          </p:cNvSpPr>
          <p:nvPr>
            <p:ph type="title"/>
          </p:nvPr>
        </p:nvSpPr>
        <p:spPr/>
        <p:txBody>
          <a:bodyPr/>
          <a:lstStyle/>
          <a:p>
            <a:r>
              <a:rPr lang="en-US" dirty="0"/>
              <a:t>Example band: EU 868 MHz</a:t>
            </a:r>
          </a:p>
        </p:txBody>
      </p:sp>
      <p:graphicFrame>
        <p:nvGraphicFramePr>
          <p:cNvPr id="4" name="Table 3"/>
          <p:cNvGraphicFramePr>
            <a:graphicFrameLocks noGrp="1"/>
          </p:cNvGraphicFramePr>
          <p:nvPr>
            <p:extLst>
              <p:ext uri="{D42A27DB-BD31-4B8C-83A1-F6EECF244321}">
                <p14:modId xmlns:p14="http://schemas.microsoft.com/office/powerpoint/2010/main" val="2971590829"/>
              </p:ext>
            </p:extLst>
          </p:nvPr>
        </p:nvGraphicFramePr>
        <p:xfrm>
          <a:off x="1240978" y="1401404"/>
          <a:ext cx="5638800" cy="2763520"/>
        </p:xfrm>
        <a:graphic>
          <a:graphicData uri="http://schemas.openxmlformats.org/drawingml/2006/table">
            <a:tbl>
              <a:tblPr firstRow="1" bandRow="1">
                <a:tableStyleId>{5C22544A-7EE6-4342-B048-85BDC9FD1C3A}</a:tableStyleId>
              </a:tblPr>
              <a:tblGrid>
                <a:gridCol w="2115680">
                  <a:extLst>
                    <a:ext uri="{9D8B030D-6E8A-4147-A177-3AD203B41FA5}">
                      <a16:colId xmlns:a16="http://schemas.microsoft.com/office/drawing/2014/main" val="20000"/>
                    </a:ext>
                  </a:extLst>
                </a:gridCol>
                <a:gridCol w="1125278">
                  <a:extLst>
                    <a:ext uri="{9D8B030D-6E8A-4147-A177-3AD203B41FA5}">
                      <a16:colId xmlns:a16="http://schemas.microsoft.com/office/drawing/2014/main" val="20001"/>
                    </a:ext>
                  </a:extLst>
                </a:gridCol>
                <a:gridCol w="1102442">
                  <a:extLst>
                    <a:ext uri="{9D8B030D-6E8A-4147-A177-3AD203B41FA5}">
                      <a16:colId xmlns:a16="http://schemas.microsoft.com/office/drawing/2014/main" val="20002"/>
                    </a:ext>
                  </a:extLst>
                </a:gridCol>
                <a:gridCol w="1295400">
                  <a:extLst>
                    <a:ext uri="{9D8B030D-6E8A-4147-A177-3AD203B41FA5}">
                      <a16:colId xmlns:a16="http://schemas.microsoft.com/office/drawing/2014/main" val="20003"/>
                    </a:ext>
                  </a:extLst>
                </a:gridCol>
              </a:tblGrid>
              <a:tr h="370840">
                <a:tc>
                  <a:txBody>
                    <a:bodyPr/>
                    <a:lstStyle/>
                    <a:p>
                      <a:endParaRPr lang="en-US" sz="1800" dirty="0"/>
                    </a:p>
                  </a:txBody>
                  <a:tcPr/>
                </a:tc>
                <a:tc>
                  <a:txBody>
                    <a:bodyPr/>
                    <a:lstStyle/>
                    <a:p>
                      <a:r>
                        <a:rPr lang="en-US" sz="1800" dirty="0"/>
                        <a:t>Channel BW</a:t>
                      </a:r>
                    </a:p>
                  </a:txBody>
                  <a:tcPr/>
                </a:tc>
                <a:tc>
                  <a:txBody>
                    <a:bodyPr/>
                    <a:lstStyle/>
                    <a:p>
                      <a:r>
                        <a:rPr lang="en-US" sz="1800" dirty="0"/>
                        <a:t>Duty Cycle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trike="noStrike" baseline="0" dirty="0">
                          <a:solidFill>
                            <a:schemeClr val="bg1"/>
                          </a:solidFill>
                        </a:rPr>
                        <a:t>ERP</a:t>
                      </a:r>
                      <a:endParaRPr lang="en-US" sz="1800" strike="noStrike" dirty="0">
                        <a:solidFill>
                          <a:schemeClr val="bg1"/>
                        </a:solidFill>
                      </a:endParaRPr>
                    </a:p>
                  </a:txBody>
                  <a:tcPr/>
                </a:tc>
                <a:extLst>
                  <a:ext uri="{0D108BD9-81ED-4DB2-BD59-A6C34878D82A}">
                    <a16:rowId xmlns:a16="http://schemas.microsoft.com/office/drawing/2014/main" val="10000"/>
                  </a:ext>
                </a:extLst>
              </a:tr>
              <a:tr h="370840">
                <a:tc>
                  <a:txBody>
                    <a:bodyPr/>
                    <a:lstStyle/>
                    <a:p>
                      <a:r>
                        <a:rPr lang="en-US" sz="1800" dirty="0"/>
                        <a:t>868-868.6</a:t>
                      </a:r>
                      <a:r>
                        <a:rPr lang="en-US" sz="1800" baseline="0" dirty="0"/>
                        <a:t> MHz</a:t>
                      </a:r>
                      <a:endParaRPr lang="en-US" sz="1800" dirty="0"/>
                    </a:p>
                  </a:txBody>
                  <a:tcPr/>
                </a:tc>
                <a:tc>
                  <a:txBody>
                    <a:bodyPr/>
                    <a:lstStyle/>
                    <a:p>
                      <a:r>
                        <a:rPr lang="en-US" sz="1800" dirty="0"/>
                        <a:t>No limit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latin typeface="+mn-lt"/>
                          <a:ea typeface="+mn-ea"/>
                          <a:cs typeface="+mn-cs"/>
                        </a:rPr>
                        <a:t>&lt; 1%</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latin typeface="+mn-lt"/>
                          <a:ea typeface="+mn-ea"/>
                          <a:cs typeface="+mn-cs"/>
                        </a:rPr>
                        <a:t>14 </a:t>
                      </a:r>
                      <a:r>
                        <a:rPr lang="en-US" sz="1800" kern="1200" dirty="0" err="1">
                          <a:solidFill>
                            <a:schemeClr val="dk1"/>
                          </a:solidFill>
                          <a:latin typeface="+mn-lt"/>
                          <a:ea typeface="+mn-ea"/>
                          <a:cs typeface="+mn-cs"/>
                        </a:rPr>
                        <a:t>dBm</a:t>
                      </a:r>
                      <a:endParaRPr lang="en-US" sz="1800" kern="1200" dirty="0">
                        <a:solidFill>
                          <a:schemeClr val="dk1"/>
                        </a:solidFill>
                        <a:latin typeface="+mn-lt"/>
                        <a:ea typeface="+mn-ea"/>
                        <a:cs typeface="+mn-cs"/>
                      </a:endParaRPr>
                    </a:p>
                  </a:txBody>
                  <a:tcPr/>
                </a:tc>
                <a:extLst>
                  <a:ext uri="{0D108BD9-81ED-4DB2-BD59-A6C34878D82A}">
                    <a16:rowId xmlns:a16="http://schemas.microsoft.com/office/drawing/2014/main" val="10001"/>
                  </a:ext>
                </a:extLst>
              </a:tr>
              <a:tr h="370840">
                <a:tc>
                  <a:txBody>
                    <a:bodyPr/>
                    <a:lstStyle/>
                    <a:p>
                      <a:r>
                        <a:rPr lang="en-US" sz="1800" dirty="0"/>
                        <a:t>868.7-869.2</a:t>
                      </a:r>
                      <a:r>
                        <a:rPr lang="en-US" sz="1800" baseline="0" dirty="0"/>
                        <a:t> MHz</a:t>
                      </a:r>
                      <a:endParaRPr lang="en-US" sz="1800" dirty="0"/>
                    </a:p>
                  </a:txBody>
                  <a:tcPr/>
                </a:tc>
                <a:tc>
                  <a:txBody>
                    <a:bodyPr/>
                    <a:lstStyle/>
                    <a:p>
                      <a:r>
                        <a:rPr lang="en-US" sz="1800" dirty="0"/>
                        <a:t>No limit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latin typeface="+mn-lt"/>
                          <a:ea typeface="+mn-ea"/>
                          <a:cs typeface="+mn-cs"/>
                        </a:rPr>
                        <a:t>&lt; 0.1%</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latin typeface="+mn-lt"/>
                          <a:ea typeface="+mn-ea"/>
                          <a:cs typeface="+mn-cs"/>
                        </a:rPr>
                        <a:t>14 </a:t>
                      </a:r>
                      <a:r>
                        <a:rPr lang="en-US" sz="1800" kern="1200" dirty="0" err="1">
                          <a:solidFill>
                            <a:schemeClr val="dk1"/>
                          </a:solidFill>
                          <a:latin typeface="+mn-lt"/>
                          <a:ea typeface="+mn-ea"/>
                          <a:cs typeface="+mn-cs"/>
                        </a:rPr>
                        <a:t>dBm</a:t>
                      </a:r>
                      <a:endParaRPr lang="en-US" sz="1800" kern="1200" dirty="0">
                        <a:solidFill>
                          <a:schemeClr val="dk1"/>
                        </a:solidFill>
                        <a:latin typeface="+mn-lt"/>
                        <a:ea typeface="+mn-ea"/>
                        <a:cs typeface="+mn-cs"/>
                      </a:endParaRPr>
                    </a:p>
                  </a:txBody>
                  <a:tcPr/>
                </a:tc>
                <a:extLst>
                  <a:ext uri="{0D108BD9-81ED-4DB2-BD59-A6C34878D82A}">
                    <a16:rowId xmlns:a16="http://schemas.microsoft.com/office/drawing/2014/main" val="10002"/>
                  </a:ext>
                </a:extLst>
              </a:tr>
              <a:tr h="370840">
                <a:tc>
                  <a:txBody>
                    <a:bodyPr/>
                    <a:lstStyle/>
                    <a:p>
                      <a:r>
                        <a:rPr lang="en-US" sz="1800" dirty="0"/>
                        <a:t>869.3-869.4</a:t>
                      </a:r>
                      <a:r>
                        <a:rPr lang="en-US" sz="1800" baseline="0" dirty="0"/>
                        <a:t> MHz</a:t>
                      </a:r>
                      <a:endParaRPr lang="en-US" sz="1800" dirty="0"/>
                    </a:p>
                  </a:txBody>
                  <a:tcPr/>
                </a:tc>
                <a:tc>
                  <a:txBody>
                    <a:bodyPr/>
                    <a:lstStyle/>
                    <a:p>
                      <a:r>
                        <a:rPr lang="en-US" sz="1800" dirty="0"/>
                        <a:t>&lt;25 kHz</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latin typeface="+mn-lt"/>
                          <a:ea typeface="+mn-ea"/>
                          <a:cs typeface="+mn-cs"/>
                        </a:rPr>
                        <a:t>No</a:t>
                      </a:r>
                      <a:r>
                        <a:rPr lang="en-US" sz="1800" kern="1200" baseline="0" dirty="0">
                          <a:solidFill>
                            <a:schemeClr val="dk1"/>
                          </a:solidFill>
                          <a:latin typeface="+mn-lt"/>
                          <a:ea typeface="+mn-ea"/>
                          <a:cs typeface="+mn-cs"/>
                        </a:rPr>
                        <a:t> limit</a:t>
                      </a:r>
                      <a:endParaRPr lang="en-US" sz="1800" kern="1200" dirty="0">
                        <a:solidFill>
                          <a:schemeClr val="dk1"/>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latin typeface="+mn-lt"/>
                          <a:ea typeface="+mn-ea"/>
                          <a:cs typeface="+mn-cs"/>
                        </a:rPr>
                        <a:t>10 </a:t>
                      </a:r>
                      <a:r>
                        <a:rPr lang="en-US" sz="1800" kern="1200" dirty="0" err="1">
                          <a:solidFill>
                            <a:schemeClr val="dk1"/>
                          </a:solidFill>
                          <a:latin typeface="+mn-lt"/>
                          <a:ea typeface="+mn-ea"/>
                          <a:cs typeface="+mn-cs"/>
                        </a:rPr>
                        <a:t>dBm</a:t>
                      </a:r>
                      <a:endParaRPr lang="en-US" sz="1800" kern="1200" dirty="0">
                        <a:solidFill>
                          <a:schemeClr val="dk1"/>
                        </a:solidFill>
                        <a:latin typeface="+mn-lt"/>
                        <a:ea typeface="+mn-ea"/>
                        <a:cs typeface="+mn-cs"/>
                      </a:endParaRPr>
                    </a:p>
                  </a:txBody>
                  <a:tcPr/>
                </a:tc>
                <a:extLst>
                  <a:ext uri="{0D108BD9-81ED-4DB2-BD59-A6C34878D82A}">
                    <a16:rowId xmlns:a16="http://schemas.microsoft.com/office/drawing/2014/main" val="10003"/>
                  </a:ext>
                </a:extLst>
              </a:tr>
              <a:tr h="370840">
                <a:tc>
                  <a:txBody>
                    <a:bodyPr/>
                    <a:lstStyle/>
                    <a:p>
                      <a:r>
                        <a:rPr lang="en-US" sz="1800" dirty="0"/>
                        <a:t>869.4-869.65</a:t>
                      </a:r>
                      <a:r>
                        <a:rPr lang="en-US" sz="1800" baseline="0" dirty="0"/>
                        <a:t> MHz</a:t>
                      </a:r>
                      <a:endParaRPr lang="en-US" sz="1800" dirty="0"/>
                    </a:p>
                  </a:txBody>
                  <a:tcPr/>
                </a:tc>
                <a:tc>
                  <a:txBody>
                    <a:bodyPr/>
                    <a:lstStyle/>
                    <a:p>
                      <a:r>
                        <a:rPr lang="en-US" sz="1800" dirty="0"/>
                        <a:t>&lt;25 kHz</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latin typeface="+mn-lt"/>
                          <a:ea typeface="+mn-ea"/>
                          <a:cs typeface="+mn-cs"/>
                        </a:rPr>
                        <a:t>&lt; 10%</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latin typeface="+mn-lt"/>
                          <a:ea typeface="+mn-ea"/>
                          <a:cs typeface="+mn-cs"/>
                        </a:rPr>
                        <a:t>27 </a:t>
                      </a:r>
                      <a:r>
                        <a:rPr lang="en-US" sz="1800" kern="1200" dirty="0" err="1">
                          <a:solidFill>
                            <a:schemeClr val="dk1"/>
                          </a:solidFill>
                          <a:latin typeface="+mn-lt"/>
                          <a:ea typeface="+mn-ea"/>
                          <a:cs typeface="+mn-cs"/>
                        </a:rPr>
                        <a:t>dBm</a:t>
                      </a:r>
                      <a:endParaRPr lang="en-US" sz="1800" kern="1200" dirty="0">
                        <a:solidFill>
                          <a:schemeClr val="dk1"/>
                        </a:solidFill>
                        <a:latin typeface="+mn-lt"/>
                        <a:ea typeface="+mn-ea"/>
                        <a:cs typeface="+mn-cs"/>
                      </a:endParaRPr>
                    </a:p>
                  </a:txBody>
                  <a:tcPr/>
                </a:tc>
                <a:extLst>
                  <a:ext uri="{0D108BD9-81ED-4DB2-BD59-A6C34878D82A}">
                    <a16:rowId xmlns:a16="http://schemas.microsoft.com/office/drawing/2014/main" val="10004"/>
                  </a:ext>
                </a:extLst>
              </a:tr>
              <a:tr h="370840">
                <a:tc>
                  <a:txBody>
                    <a:bodyPr/>
                    <a:lstStyle/>
                    <a:p>
                      <a:r>
                        <a:rPr lang="en-US" sz="1800" dirty="0"/>
                        <a:t>869.7-870 MHz</a:t>
                      </a:r>
                    </a:p>
                  </a:txBody>
                  <a:tcPr/>
                </a:tc>
                <a:tc>
                  <a:txBody>
                    <a:bodyPr/>
                    <a:lstStyle/>
                    <a:p>
                      <a:r>
                        <a:rPr lang="en-US" sz="1800" dirty="0"/>
                        <a:t>No</a:t>
                      </a:r>
                      <a:r>
                        <a:rPr lang="en-US" sz="1800" baseline="0" dirty="0"/>
                        <a:t> limit</a:t>
                      </a:r>
                      <a:endParaRPr lang="en-US"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No</a:t>
                      </a:r>
                      <a:r>
                        <a:rPr lang="en-US" sz="1800" baseline="0" dirty="0"/>
                        <a:t> limit</a:t>
                      </a:r>
                      <a:endParaRPr lang="en-US"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latin typeface="+mn-lt"/>
                          <a:ea typeface="+mn-ea"/>
                          <a:cs typeface="+mn-cs"/>
                        </a:rPr>
                        <a:t>7 </a:t>
                      </a:r>
                      <a:r>
                        <a:rPr lang="en-US" sz="1800" kern="1200" dirty="0" err="1">
                          <a:solidFill>
                            <a:schemeClr val="dk1"/>
                          </a:solidFill>
                          <a:latin typeface="+mn-lt"/>
                          <a:ea typeface="+mn-ea"/>
                          <a:cs typeface="+mn-cs"/>
                        </a:rPr>
                        <a:t>dBm</a:t>
                      </a:r>
                      <a:endParaRPr lang="en-US" sz="1800" kern="1200" dirty="0">
                        <a:solidFill>
                          <a:schemeClr val="dk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800" dirty="0"/>
                    </a:p>
                  </a:txBody>
                  <a:tcPr/>
                </a:tc>
                <a:extLst>
                  <a:ext uri="{0D108BD9-81ED-4DB2-BD59-A6C34878D82A}">
                    <a16:rowId xmlns:a16="http://schemas.microsoft.com/office/drawing/2014/main" val="20555886"/>
                  </a:ext>
                </a:extLst>
              </a:tr>
            </a:tbl>
          </a:graphicData>
        </a:graphic>
      </p:graphicFrame>
      <p:sp>
        <p:nvSpPr>
          <p:cNvPr id="15" name="TextBox 14"/>
          <p:cNvSpPr txBox="1"/>
          <p:nvPr/>
        </p:nvSpPr>
        <p:spPr>
          <a:xfrm>
            <a:off x="7509091" y="3000203"/>
            <a:ext cx="1428724" cy="707886"/>
          </a:xfrm>
          <a:prstGeom prst="rect">
            <a:avLst/>
          </a:prstGeom>
          <a:noFill/>
        </p:spPr>
        <p:txBody>
          <a:bodyPr wrap="none" rtlCol="0">
            <a:spAutoFit/>
          </a:bodyPr>
          <a:lstStyle/>
          <a:p>
            <a:pPr algn="ctr"/>
            <a:r>
              <a:rPr lang="en-US" dirty="0"/>
              <a:t>1 </a:t>
            </a:r>
            <a:r>
              <a:rPr lang="en-US" dirty="0" err="1"/>
              <a:t>uNB-IoT</a:t>
            </a:r>
            <a:r>
              <a:rPr lang="en-US" dirty="0"/>
              <a:t> </a:t>
            </a:r>
            <a:br>
              <a:rPr lang="en-US" dirty="0"/>
            </a:br>
            <a:r>
              <a:rPr lang="en-US" dirty="0"/>
              <a:t>DL carriers</a:t>
            </a:r>
          </a:p>
        </p:txBody>
      </p:sp>
      <p:sp>
        <p:nvSpPr>
          <p:cNvPr id="10" name="TextBox 9"/>
          <p:cNvSpPr txBox="1"/>
          <p:nvPr/>
        </p:nvSpPr>
        <p:spPr>
          <a:xfrm>
            <a:off x="7307553" y="1858506"/>
            <a:ext cx="2177199" cy="707886"/>
          </a:xfrm>
          <a:prstGeom prst="rect">
            <a:avLst/>
          </a:prstGeom>
          <a:noFill/>
        </p:spPr>
        <p:txBody>
          <a:bodyPr wrap="none" rtlCol="0">
            <a:spAutoFit/>
          </a:bodyPr>
          <a:lstStyle/>
          <a:p>
            <a:pPr algn="ctr"/>
            <a:r>
              <a:rPr lang="en-US" dirty="0"/>
              <a:t>Up to [3] </a:t>
            </a:r>
            <a:r>
              <a:rPr lang="en-US" dirty="0" err="1"/>
              <a:t>uNB-IoT</a:t>
            </a:r>
            <a:br>
              <a:rPr lang="en-US" dirty="0"/>
            </a:br>
            <a:r>
              <a:rPr lang="en-US" dirty="0"/>
              <a:t>UL carriers</a:t>
            </a:r>
          </a:p>
        </p:txBody>
      </p:sp>
      <p:sp>
        <p:nvSpPr>
          <p:cNvPr id="13" name="Rectangle 12"/>
          <p:cNvSpPr/>
          <p:nvPr/>
        </p:nvSpPr>
        <p:spPr bwMode="auto">
          <a:xfrm>
            <a:off x="1229403" y="3145123"/>
            <a:ext cx="6095957" cy="398178"/>
          </a:xfrm>
          <a:prstGeom prst="rect">
            <a:avLst/>
          </a:prstGeom>
          <a:noFill/>
          <a:ln w="28575" cap="flat" cmpd="sng" algn="ctr">
            <a:solidFill>
              <a:srgbClr val="7030A0"/>
            </a:solidFill>
            <a:prstDash val="solid"/>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endParaRPr lang="en-US"/>
          </a:p>
        </p:txBody>
      </p:sp>
      <p:sp>
        <p:nvSpPr>
          <p:cNvPr id="16" name="Rectangle 15"/>
          <p:cNvSpPr/>
          <p:nvPr/>
        </p:nvSpPr>
        <p:spPr bwMode="auto">
          <a:xfrm>
            <a:off x="1233414" y="2030476"/>
            <a:ext cx="6091946" cy="391467"/>
          </a:xfrm>
          <a:prstGeom prst="rect">
            <a:avLst/>
          </a:prstGeom>
          <a:noFill/>
          <a:ln w="28575" cap="flat" cmpd="sng" algn="ctr">
            <a:solidFill>
              <a:srgbClr val="7030A0"/>
            </a:solidFill>
            <a:prstDash val="solid"/>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endParaRPr lang="en-US"/>
          </a:p>
        </p:txBody>
      </p:sp>
    </p:spTree>
    <p:extLst>
      <p:ext uri="{BB962C8B-B14F-4D97-AF65-F5344CB8AC3E}">
        <p14:creationId xmlns:p14="http://schemas.microsoft.com/office/powerpoint/2010/main" val="223318211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YPE" val="TitlePage"/>
</p:tagLst>
</file>

<file path=ppt/theme/theme1.xml><?xml version="1.0" encoding="utf-8"?>
<a:theme xmlns:a="http://schemas.openxmlformats.org/drawingml/2006/main" name="PresentationTemplate2011">
  <a:themeElements>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fontScheme name="Landscape2009">
      <a:majorFont>
        <a:latin typeface="Ericsson Capital TT"/>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72000" tIns="45720" rIns="72000" bIns="4572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72000" tIns="45720" rIns="72000" bIns="4572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sz="2000" b="0" i="0" u="none" strike="noStrike" cap="none" normalizeH="0" baseline="0" smtClean="0">
            <a:ln>
              <a:noFill/>
            </a:ln>
            <a:solidFill>
              <a:schemeClr val="tx1"/>
            </a:solidFill>
            <a:effectLst/>
            <a:latin typeface="Arial" charset="0"/>
          </a:defRPr>
        </a:defPPr>
      </a:lstStyle>
    </a:ln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Template2011.potx" id="{2930A252-12C2-4F52-B133-87F8BF51D5BC}" vid="{C0EA779E-0600-4F57-BDCE-BA710E7DC25F}"/>
    </a:ext>
  </a:extLst>
</a:theme>
</file>

<file path=ppt/theme/theme2.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PresentationTemplate2011</Template>
  <TotalTime>466</TotalTime>
  <Words>952</Words>
  <Application>Microsoft Office PowerPoint</Application>
  <PresentationFormat>Widescreen</PresentationFormat>
  <Paragraphs>205</Paragraphs>
  <Slides>8</Slides>
  <Notes>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vt:i4>
      </vt:variant>
    </vt:vector>
  </HeadingPairs>
  <TitlesOfParts>
    <vt:vector size="15" baseType="lpstr">
      <vt:lpstr>Arial</vt:lpstr>
      <vt:lpstr>Cambria Math</vt:lpstr>
      <vt:lpstr>DejaVu Sans</vt:lpstr>
      <vt:lpstr>Droid Sans Fallback</vt:lpstr>
      <vt:lpstr>Ericsson Capital TT</vt:lpstr>
      <vt:lpstr>Times New Roman</vt:lpstr>
      <vt:lpstr>PresentationTemplate2011</vt:lpstr>
      <vt:lpstr>Motivation for work item on  NB-IoT operation  in unlicensed spectrum</vt:lpstr>
      <vt:lpstr>3GPP NB-IoT technology</vt:lpstr>
      <vt:lpstr>3GPP NB-IoT in unlicensed spectrum</vt:lpstr>
      <vt:lpstr>Objectives for uNB-IoT WI</vt:lpstr>
      <vt:lpstr>PowerPoint Presentation</vt:lpstr>
      <vt:lpstr>PowerPoint Presentation</vt:lpstr>
      <vt:lpstr>Example band: US 902-928 MHz </vt:lpstr>
      <vt:lpstr>Example band: EU 868 MHz</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Motivation for Work Item on NB-IoT operation in unlicensed spectrum</dc:title>
  <dc:creator>Olof Liberg</dc:creator>
  <cp:keywords/>
  <dc:description>Rev PA1</dc:description>
  <cp:lastModifiedBy>Olof Liberg</cp:lastModifiedBy>
  <cp:revision>44</cp:revision>
  <dcterms:created xsi:type="dcterms:W3CDTF">2016-11-28T21:18:47Z</dcterms:created>
  <dcterms:modified xsi:type="dcterms:W3CDTF">2016-11-29T14:46:22Z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Type">
    <vt:lpwstr>Presentation2011</vt:lpwstr>
  </property>
  <property fmtid="{D5CDD505-2E9C-101B-9397-08002B2CF9AE}" pid="3" name="TemplateName">
    <vt:lpwstr>CXC 173 2731/1</vt:lpwstr>
  </property>
  <property fmtid="{D5CDD505-2E9C-101B-9397-08002B2CF9AE}" pid="4" name="TemplateVersion">
    <vt:lpwstr>R1A</vt:lpwstr>
  </property>
  <property fmtid="{D5CDD505-2E9C-101B-9397-08002B2CF9AE}" pid="5" name="EmbeddedFonts">
    <vt:bool>false</vt:bool>
  </property>
  <property fmtid="{D5CDD505-2E9C-101B-9397-08002B2CF9AE}" pid="6" name="PackageNo">
    <vt:lpwstr>LXA 119 603</vt:lpwstr>
  </property>
  <property fmtid="{D5CDD505-2E9C-101B-9397-08002B2CF9AE}" pid="7" name="PackageVersion">
    <vt:lpwstr>R5C</vt:lpwstr>
  </property>
  <property fmtid="{D5CDD505-2E9C-101B-9397-08002B2CF9AE}" pid="8" name="FooterType">
    <vt:lpwstr>PresTemp</vt:lpwstr>
  </property>
  <property fmtid="{D5CDD505-2E9C-101B-9397-08002B2CF9AE}" pid="9" name="UsedFont">
    <vt:lpwstr>Arial</vt:lpwstr>
  </property>
  <property fmtid="{D5CDD505-2E9C-101B-9397-08002B2CF9AE}" pid="10" name="x">
    <vt:lpwstr>1</vt:lpwstr>
  </property>
  <property fmtid="{D5CDD505-2E9C-101B-9397-08002B2CF9AE}" pid="11" name="White">
    <vt:bool>true</vt:bool>
  </property>
  <property fmtid="{D5CDD505-2E9C-101B-9397-08002B2CF9AE}" pid="12" name="chkMetaData">
    <vt:bool>false</vt:bool>
  </property>
  <property fmtid="{D5CDD505-2E9C-101B-9397-08002B2CF9AE}" pid="13" name="chkTaglines">
    <vt:bool>false</vt:bool>
  </property>
  <property fmtid="{D5CDD505-2E9C-101B-9397-08002B2CF9AE}" pid="14" name="SecurityClass">
    <vt:lpwstr>Public</vt:lpwstr>
  </property>
  <property fmtid="{D5CDD505-2E9C-101B-9397-08002B2CF9AE}" pid="15" name="txtConfLabel">
    <vt:lpwstr>Public</vt:lpwstr>
  </property>
  <property fmtid="{D5CDD505-2E9C-101B-9397-08002B2CF9AE}" pid="16" name="optUseConfClass">
    <vt:bool>true</vt:bool>
  </property>
  <property fmtid="{D5CDD505-2E9C-101B-9397-08002B2CF9AE}" pid="17" name="optUseConfLabel">
    <vt:bool>false</vt:bool>
  </property>
  <property fmtid="{D5CDD505-2E9C-101B-9397-08002B2CF9AE}" pid="18" name="optFooterCVLDocNo">
    <vt:bool>false</vt:bool>
  </property>
  <property fmtid="{D5CDD505-2E9C-101B-9397-08002B2CF9AE}" pid="19" name="optFooterCVLCopyright">
    <vt:bool>true</vt:bool>
  </property>
  <property fmtid="{D5CDD505-2E9C-101B-9397-08002B2CF9AE}" pid="20" name="optEnterText1">
    <vt:bool>false</vt:bool>
  </property>
  <property fmtid="{D5CDD505-2E9C-101B-9397-08002B2CF9AE}" pid="21" name="optFooterCVLConfLabel">
    <vt:bool>true</vt:bool>
  </property>
  <property fmtid="{D5CDD505-2E9C-101B-9397-08002B2CF9AE}" pid="22" name="optEnterText2">
    <vt:bool>false</vt:bool>
  </property>
  <property fmtid="{D5CDD505-2E9C-101B-9397-08002B2CF9AE}" pid="23" name="optFooterCVLTitle">
    <vt:bool>true</vt:bool>
  </property>
  <property fmtid="{D5CDD505-2E9C-101B-9397-08002B2CF9AE}" pid="24" name="optFooterCVLPrep">
    <vt:bool>false</vt:bool>
  </property>
  <property fmtid="{D5CDD505-2E9C-101B-9397-08002B2CF9AE}" pid="25" name="optEnterText3">
    <vt:bool>false</vt:bool>
  </property>
  <property fmtid="{D5CDD505-2E9C-101B-9397-08002B2CF9AE}" pid="26" name="optFooterCVLDate">
    <vt:bool>true</vt:bool>
  </property>
  <property fmtid="{D5CDD505-2E9C-101B-9397-08002B2CF9AE}" pid="27" name="optEnterText4">
    <vt:bool>false</vt:bool>
  </property>
  <property fmtid="{D5CDD505-2E9C-101B-9397-08002B2CF9AE}" pid="28" name="LeftFooterField">
    <vt:lpwstr>© Ericsson AB 2016</vt:lpwstr>
  </property>
  <property fmtid="{D5CDD505-2E9C-101B-9397-08002B2CF9AE}" pid="29" name="MiddleFooterField">
    <vt:lpwstr>Public</vt:lpwstr>
  </property>
  <property fmtid="{D5CDD505-2E9C-101B-9397-08002B2CF9AE}" pid="30" name="RightFooterField">
    <vt:lpwstr/>
  </property>
  <property fmtid="{D5CDD505-2E9C-101B-9397-08002B2CF9AE}" pid="31" name="RightFooterField2">
    <vt:lpwstr>2016-11-28</vt:lpwstr>
  </property>
  <property fmtid="{D5CDD505-2E9C-101B-9397-08002B2CF9AE}" pid="32" name="TotalNumb">
    <vt:bool>false</vt:bool>
  </property>
  <property fmtid="{D5CDD505-2E9C-101B-9397-08002B2CF9AE}" pid="33" name="Pages">
    <vt:bool>true</vt:bool>
  </property>
  <property fmtid="{D5CDD505-2E9C-101B-9397-08002B2CF9AE}" pid="34" name="DocumentType2">
    <vt:lpwstr>Presentation2011</vt:lpwstr>
  </property>
  <property fmtid="{D5CDD505-2E9C-101B-9397-08002B2CF9AE}" pid="35" name="TemplateName2">
    <vt:lpwstr>CXC 173 2731/1</vt:lpwstr>
  </property>
  <property fmtid="{D5CDD505-2E9C-101B-9397-08002B2CF9AE}" pid="36" name="TemplateVersion2">
    <vt:lpwstr>R1A</vt:lpwstr>
  </property>
  <property fmtid="{D5CDD505-2E9C-101B-9397-08002B2CF9AE}" pid="37" name="Prepared">
    <vt:lpwstr/>
  </property>
  <property fmtid="{D5CDD505-2E9C-101B-9397-08002B2CF9AE}" pid="38" name="ApprovedBy">
    <vt:lpwstr/>
  </property>
  <property fmtid="{D5CDD505-2E9C-101B-9397-08002B2CF9AE}" pid="39" name="DocNo">
    <vt:lpwstr/>
  </property>
  <property fmtid="{D5CDD505-2E9C-101B-9397-08002B2CF9AE}" pid="40" name="Checked">
    <vt:lpwstr/>
  </property>
  <property fmtid="{D5CDD505-2E9C-101B-9397-08002B2CF9AE}" pid="41" name="Revision">
    <vt:lpwstr>PA1</vt:lpwstr>
  </property>
  <property fmtid="{D5CDD505-2E9C-101B-9397-08002B2CF9AE}" pid="42" name="DocName">
    <vt:lpwstr/>
  </property>
  <property fmtid="{D5CDD505-2E9C-101B-9397-08002B2CF9AE}" pid="43" name="Title">
    <vt:lpwstr/>
  </property>
  <property fmtid="{D5CDD505-2E9C-101B-9397-08002B2CF9AE}" pid="44" name="Date">
    <vt:lpwstr>2016-11-28</vt:lpwstr>
  </property>
  <property fmtid="{D5CDD505-2E9C-101B-9397-08002B2CF9AE}" pid="45" name="Reference">
    <vt:lpwstr/>
  </property>
  <property fmtid="{D5CDD505-2E9C-101B-9397-08002B2CF9AE}" pid="46" name="Keyword">
    <vt:lpwstr/>
  </property>
</Properties>
</file>