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76" r:id="rId1"/>
  </p:sldMasterIdLst>
  <p:notesMasterIdLst>
    <p:notesMasterId r:id="rId7"/>
  </p:notesMasterIdLst>
  <p:handoutMasterIdLst>
    <p:handoutMasterId r:id="rId8"/>
  </p:handoutMasterIdLst>
  <p:sldIdLst>
    <p:sldId id="259" r:id="rId2"/>
    <p:sldId id="262" r:id="rId3"/>
    <p:sldId id="260" r:id="rId4"/>
    <p:sldId id="263" r:id="rId5"/>
    <p:sldId id="261" r:id="rId6"/>
  </p:sldIdLst>
  <p:sldSz cx="9144000" cy="6858000" type="screen4x3"/>
  <p:notesSz cx="6884988" cy="10018713"/>
  <p:embeddedFontLst>
    <p:embeddedFont>
      <p:font typeface="Ericsson Capital TT" panose="02000503000000020004" pitchFamily="2" charset="0"/>
      <p:regular r:id="rId9"/>
    </p:embeddedFont>
  </p:embeddedFontLst>
  <p:defaultTextStyle>
    <a:defPPr>
      <a:defRPr lang="en-GB"/>
    </a:defPPr>
    <a:lvl1pPr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9386CF36-BFA9-4BB0-91B9-1B19D4CB6FFA}">
          <p14:sldIdLst>
            <p14:sldId id="259"/>
            <p14:sldId id="262"/>
            <p14:sldId id="260"/>
            <p14:sldId id="263"/>
            <p14:sldId id="261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36">
          <p15:clr>
            <a:srgbClr val="A4A3A4"/>
          </p15:clr>
        </p15:guide>
        <p15:guide id="2" orient="horz" pos="4110">
          <p15:clr>
            <a:srgbClr val="A4A3A4"/>
          </p15:clr>
        </p15:guide>
        <p15:guide id="3" orient="horz" pos="151">
          <p15:clr>
            <a:srgbClr val="A4A3A4"/>
          </p15:clr>
        </p15:guide>
        <p15:guide id="4" orient="horz" pos="2449">
          <p15:clr>
            <a:srgbClr val="A4A3A4"/>
          </p15:clr>
        </p15:guide>
        <p15:guide id="5" orient="horz" pos="3566">
          <p15:clr>
            <a:srgbClr val="A4A3A4"/>
          </p15:clr>
        </p15:guide>
        <p15:guide id="6" orient="horz" pos="2545">
          <p15:clr>
            <a:srgbClr val="A4A3A4"/>
          </p15:clr>
        </p15:guide>
        <p15:guide id="7" orient="horz" pos="3845">
          <p15:clr>
            <a:srgbClr val="A4A3A4"/>
          </p15:clr>
        </p15:guide>
        <p15:guide id="8" pos="4969">
          <p15:clr>
            <a:srgbClr val="A4A3A4"/>
          </p15:clr>
        </p15:guide>
        <p15:guide id="9" pos="1941">
          <p15:clr>
            <a:srgbClr val="A4A3A4"/>
          </p15:clr>
        </p15:guide>
        <p15:guide id="10" pos="3818">
          <p15:clr>
            <a:srgbClr val="A4A3A4"/>
          </p15:clr>
        </p15:guide>
        <p15:guide id="11" pos="3727">
          <p15:clr>
            <a:srgbClr val="A4A3A4"/>
          </p15:clr>
        </p15:guide>
        <p15:guide id="12" pos="2834">
          <p15:clr>
            <a:srgbClr val="A4A3A4"/>
          </p15:clr>
        </p15:guide>
        <p15:guide id="13" pos="2926">
          <p15:clr>
            <a:srgbClr val="A4A3A4"/>
          </p15:clr>
        </p15:guide>
        <p15:guide id="14" pos="248">
          <p15:clr>
            <a:srgbClr val="A4A3A4"/>
          </p15:clr>
        </p15:guide>
        <p15:guide id="15" pos="2034">
          <p15:clr>
            <a:srgbClr val="A4A3A4"/>
          </p15:clr>
        </p15:guide>
        <p15:guide id="16" pos="2879">
          <p15:clr>
            <a:srgbClr val="A4A3A4"/>
          </p15:clr>
        </p15:guide>
        <p15:guide id="17" pos="2676">
          <p15:clr>
            <a:srgbClr val="A4A3A4"/>
          </p15:clr>
        </p15:guide>
        <p15:guide id="18" pos="3084">
          <p15:clr>
            <a:srgbClr val="A4A3A4"/>
          </p15:clr>
        </p15:guide>
        <p15:guide id="19" pos="551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55">
          <p15:clr>
            <a:srgbClr val="A4A3A4"/>
          </p15:clr>
        </p15:guide>
        <p15:guide id="2" pos="2168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FB7D3"/>
    <a:srgbClr val="8BC5FF"/>
    <a:srgbClr val="99CCFF"/>
    <a:srgbClr val="6A8FBF"/>
    <a:srgbClr val="00A9D4"/>
    <a:srgbClr val="007B78"/>
    <a:srgbClr val="89BA17"/>
    <a:srgbClr val="FABB00"/>
    <a:srgbClr val="F08A00"/>
    <a:srgbClr val="E3211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 horzBarState="maximized">
    <p:restoredLeft sz="13636" autoAdjust="0"/>
    <p:restoredTop sz="95319" autoAdjust="0"/>
  </p:normalViewPr>
  <p:slideViewPr>
    <p:cSldViewPr snapToGrid="0" snapToObjects="1">
      <p:cViewPr varScale="1">
        <p:scale>
          <a:sx n="133" d="100"/>
          <a:sy n="133" d="100"/>
        </p:scale>
        <p:origin x="1116" y="132"/>
      </p:cViewPr>
      <p:guideLst>
        <p:guide orient="horz" pos="1136"/>
        <p:guide orient="horz" pos="4110"/>
        <p:guide orient="horz" pos="151"/>
        <p:guide orient="horz" pos="2449"/>
        <p:guide orient="horz" pos="3566"/>
        <p:guide orient="horz" pos="2545"/>
        <p:guide orient="horz" pos="3845"/>
        <p:guide pos="4969"/>
        <p:guide pos="1941"/>
        <p:guide pos="3818"/>
        <p:guide pos="3727"/>
        <p:guide pos="2834"/>
        <p:guide pos="2926"/>
        <p:guide pos="248"/>
        <p:guide pos="2034"/>
        <p:guide pos="2879"/>
        <p:guide pos="2676"/>
        <p:guide pos="3084"/>
        <p:guide pos="5511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6528"/>
    </p:cViewPr>
  </p:sorterViewPr>
  <p:notesViewPr>
    <p:cSldViewPr snapToGrid="0" snapToObjects="1">
      <p:cViewPr varScale="1">
        <p:scale>
          <a:sx n="64" d="100"/>
          <a:sy n="64" d="100"/>
        </p:scale>
        <p:origin x="-3414" y="-126"/>
      </p:cViewPr>
      <p:guideLst>
        <p:guide orient="horz" pos="3155"/>
        <p:guide pos="216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font" Target="fonts/font1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 </a:t>
            </a:r>
            <a:endParaRPr lang="en-US" sz="1200" dirty="0"/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99900" y="0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r>
              <a:rPr lang="en-US" sz="1200"/>
              <a:t>2016-11-28 </a:t>
            </a:r>
            <a:endParaRPr lang="en-US" sz="1200" dirty="0"/>
          </a:p>
        </p:txBody>
      </p:sp>
      <p:sp>
        <p:nvSpPr>
          <p:cNvPr id="798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16038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© Ericsson AB 2016 </a:t>
            </a:r>
            <a:endParaRPr lang="en-US" sz="1200" dirty="0"/>
          </a:p>
        </p:txBody>
      </p:sp>
      <p:sp>
        <p:nvSpPr>
          <p:cNvPr id="798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99900" y="9516038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fld id="{4ECEF30E-552D-42ED-82CA-C73F83CA10A8}" type="slidenum">
              <a:rPr lang="en-US" sz="1200"/>
              <a:pPr/>
              <a:t>‹#›</a:t>
            </a:fld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985583238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idx="1"/>
          </p:nvPr>
        </p:nvSpPr>
        <p:spPr>
          <a:xfrm>
            <a:off x="3900488" y="0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/>
              <a:t>2016-11-28 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5"/>
          </p:nvPr>
        </p:nvSpPr>
        <p:spPr>
          <a:xfrm>
            <a:off x="3900488" y="9515475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52353D-F306-481A-B3D0-C36CE0BF95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/>
              <a:t> </a:t>
            </a:r>
            <a:endParaRPr lang="en-US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 idx="2"/>
          </p:nvPr>
        </p:nvSpPr>
        <p:spPr>
          <a:xfrm>
            <a:off x="938213" y="750888"/>
            <a:ext cx="5008562" cy="37576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515475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/>
              <a:t>© Ericsson AB 2016 </a:t>
            </a:r>
            <a:endParaRPr lang="en-US" dirty="0"/>
          </a:p>
        </p:txBody>
      </p:sp>
      <p:sp>
        <p:nvSpPr>
          <p:cNvPr id="7" name="Notes Placeholder 6"/>
          <p:cNvSpPr>
            <a:spLocks noGrp="1"/>
          </p:cNvSpPr>
          <p:nvPr>
            <p:ph type="body" sz="quarter" idx="3"/>
          </p:nvPr>
        </p:nvSpPr>
        <p:spPr>
          <a:xfrm>
            <a:off x="688975" y="4759325"/>
            <a:ext cx="5507038" cy="45085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08257339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38213" y="750888"/>
            <a:ext cx="5008562" cy="3757612"/>
          </a:xfrm>
          <a:prstGeom prst="rect">
            <a:avLst/>
          </a:prstGeom>
          <a:ln/>
        </p:spPr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8499" y="4758889"/>
            <a:ext cx="5507990" cy="4508421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2016-11-28 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Ericsson AB 2016 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FC6A4-5950-4D82-BE0D-3E38BEEA3C5E}" type="slidenum">
              <a:rPr lang="en-US" smtClean="0"/>
              <a:t>1</a:t>
            </a:fld>
            <a:endParaRPr lang="en-US"/>
          </a:p>
        </p:txBody>
      </p:sp>
      <p:sp>
        <p:nvSpPr>
          <p:cNvPr id="9" name="Header Placeholder 8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r>
              <a:rPr lang="en-US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7634767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2016-11-28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6422233-B2AE-4985-8934-97B448F367E7}" type="slidenum">
              <a:rPr lang="en-US" smtClean="0"/>
              <a:t>2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© Ericsson AB 2016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61456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2016-11-28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8998D3-D492-414A-B3EB-0AE21116B23F}" type="slidenum">
              <a:rPr lang="en-US" smtClean="0"/>
              <a:t>3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© Ericsson AB 2016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899014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2016-11-28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2F85522-8CDB-48C2-A619-67109DCAEC72}" type="slidenum">
              <a:rPr lang="en-US" smtClean="0"/>
              <a:t>4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© Ericsson AB 2016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514627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2016-11-28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45C4230-12A2-482A-8A22-8B4B117E5157}" type="slidenum">
              <a:rPr lang="en-US" smtClean="0"/>
              <a:t>5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© Ericsson AB 2016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41126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LeftInfo"/>
          <p:cNvSpPr txBox="1">
            <a:spLocks noChangeArrowheads="1"/>
          </p:cNvSpPr>
          <p:nvPr/>
        </p:nvSpPr>
        <p:spPr bwMode="auto">
          <a:xfrm>
            <a:off x="-1514475" y="2828876"/>
            <a:ext cx="1476375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title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70 pt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9FB7D3"/>
                </a:solidFill>
              </a:rPr>
              <a:t>CAPITALS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subtitle 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minimum 30 pt</a:t>
            </a:r>
          </a:p>
          <a:p>
            <a:pPr algn="r">
              <a:spcBef>
                <a:spcPct val="0"/>
              </a:spcBef>
            </a:pPr>
            <a:endParaRPr lang="en-GB" sz="1200" dirty="0">
              <a:solidFill>
                <a:schemeClr val="bg1"/>
              </a:solidFill>
            </a:endParaRPr>
          </a:p>
        </p:txBody>
      </p:sp>
      <p:pic>
        <p:nvPicPr>
          <p:cNvPr id="6" name="Logo2011" descr="ERI_UF_rgb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22000" y="432000"/>
            <a:ext cx="1027112" cy="900113"/>
          </a:xfrm>
          <a:prstGeom prst="rect">
            <a:avLst/>
          </a:prstGeom>
          <a:noFill/>
        </p:spPr>
      </p:pic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93699" y="5137200"/>
            <a:ext cx="8355014" cy="1386001"/>
          </a:xfrm>
        </p:spPr>
        <p:txBody>
          <a:bodyPr anchor="b" anchorCtr="0"/>
          <a:lstStyle>
            <a:lvl1pPr marL="0" indent="0">
              <a:lnSpc>
                <a:spcPct val="75000"/>
              </a:lnSpc>
              <a:spcBef>
                <a:spcPts val="0"/>
              </a:spcBef>
              <a:buFont typeface="Arial" charset="0"/>
              <a:buNone/>
              <a:defRPr sz="3000" baseline="0">
                <a:latin typeface="+mn-lt"/>
              </a:defRPr>
            </a:lvl1pPr>
          </a:lstStyle>
          <a:p>
            <a:r>
              <a:rPr lang="en-US" dirty="0"/>
              <a:t>Click to Add subtitle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393700" y="1808709"/>
            <a:ext cx="8351839" cy="2839491"/>
          </a:xfrm>
        </p:spPr>
        <p:txBody>
          <a:bodyPr anchor="ctr">
            <a:normAutofit/>
          </a:bodyPr>
          <a:lstStyle>
            <a:lvl1pPr>
              <a:lnSpc>
                <a:spcPct val="75000"/>
              </a:lnSpc>
              <a:defRPr sz="7000">
                <a:latin typeface="Ericsson Capital TT"/>
              </a:defRPr>
            </a:lvl1pPr>
          </a:lstStyle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93700" y="4010025"/>
            <a:ext cx="8355013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1" y="1795463"/>
            <a:ext cx="8355012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Content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4645025" y="4010025"/>
            <a:ext cx="4103688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393700" y="4010025"/>
            <a:ext cx="4105275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396875" y="1795463"/>
            <a:ext cx="8351838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content parts over conten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393700" y="4010025"/>
            <a:ext cx="8355013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4645025" y="1795463"/>
            <a:ext cx="4103688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396875" y="1795463"/>
            <a:ext cx="4102100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4645025" y="4013200"/>
            <a:ext cx="4100513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4645025" y="1795463"/>
            <a:ext cx="4100513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393700" y="1795463"/>
            <a:ext cx="4098925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542340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half" idx="3"/>
          </p:nvPr>
        </p:nvSpPr>
        <p:spPr>
          <a:xfrm>
            <a:off x="4648200" y="1795463"/>
            <a:ext cx="4100513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396875" y="4013200"/>
            <a:ext cx="4098925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396875" y="1795463"/>
            <a:ext cx="4098925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672718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/>
          </p:nvPr>
        </p:nvSpPr>
        <p:spPr>
          <a:xfrm>
            <a:off x="4648200" y="4022725"/>
            <a:ext cx="4100513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396875" y="4022725"/>
            <a:ext cx="4098925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4648200" y="1804988"/>
            <a:ext cx="4100513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396875" y="1804988"/>
            <a:ext cx="4098925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881117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033562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40375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396875" y="1800000"/>
            <a:ext cx="8351839" cy="38520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43229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4645025" y="1795464"/>
            <a:ext cx="4100513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393700" y="1795463"/>
            <a:ext cx="4098925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747264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061075" y="1800225"/>
            <a:ext cx="2687638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228975" y="1800225"/>
            <a:ext cx="2687638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0" y="1800225"/>
            <a:ext cx="2687638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0" y="1800225"/>
            <a:ext cx="4105275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7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1" y="1800225"/>
            <a:ext cx="385445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3854449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2835488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643438" y="1800225"/>
            <a:ext cx="4105275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9739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643438" y="1800225"/>
            <a:ext cx="4105275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4645025" y="239713"/>
            <a:ext cx="3243263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59091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w 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643438" y="3545840"/>
            <a:ext cx="4105275" cy="2978785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4643438" y="1797524"/>
            <a:ext cx="4105275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1865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emf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LeftInfo"/>
          <p:cNvSpPr txBox="1">
            <a:spLocks noChangeArrowheads="1"/>
          </p:cNvSpPr>
          <p:nvPr/>
        </p:nvSpPr>
        <p:spPr bwMode="auto">
          <a:xfrm>
            <a:off x="-1886857" y="438151"/>
            <a:ext cx="1764294" cy="6278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Slide title 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44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Text and bullet level 1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 minimum 24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Bullets level 2-5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minimum 20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+mn-lt"/>
              </a:rPr>
              <a:t>Characters for Embedded font:</a:t>
            </a:r>
            <a:br>
              <a:rPr lang="en-US" sz="500" noProof="0" dirty="0">
                <a:solidFill>
                  <a:srgbClr val="9FB7D3"/>
                </a:solidFill>
                <a:latin typeface="+mn-lt"/>
              </a:rPr>
            </a:br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!"#$%&amp;'()*+,-./0123456789:;&lt;=&gt;?@ABCDEFGHIJKLMNOPQRSTUVWXYZ[\]^_`abcdefghijklmnopqrstuvwxyz{|}~¡¢£¤¥¦§¨©ª«¬®¯°±²³´¶·¸¹º»¼½ÀÁÂÃÄÅÆÇÈËÌÍÎÏÐÑÒÓÔÕÖ×ØÙÚÛÜÝÞßàáâãäåæçèéêëìíîïðñòóôõö÷øùúûüýþÿĀāĂăąĆćĊċČĎďĐđĒĖėĘęĚěĞğĠġĢģĪīĮįİıĶķĹĺĻļĽľŁłŃńŅņŇňŌŐőŒœŔŕŖŗŘřŚśŞşŠšŢţŤťŪūŮůŰűŲųŴŵŶŷŸŹźŻżŽžƒȘșˆˇ˘˙˚˛˜˝ẀẁẃẄẅỲỳ–—‘’‚“”„†‡•…‰‹›⁄€™ĀĀĂĂĄĄĆĆĊĊČČĎĎĐĐĒĒĖĖĘĘĚĚĞĞĠĠĢĢĪĪĮĮİĶĶĹĹĻĻĽĽŃŃŅŅŇŇŌŌŐŐŔŔŖŖŘŘŚŚŞŞŢŢŤŤŪŪŮŮŰŰŲŲŴŴŶŶŹŹŻŻȘș−≤≥ﬁﬂ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ΆΈΉΊΌΎΏΐΑΒΓΕΖΗΘΙΚΛΜΝΞΟΠΡΣΤΥΦΧΨΪΫΆΈΉΊΰαβγδεζηθικλνξορςΣΤΥΦΧΨΩΪΫΌΎΏ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ЁЂЃЄЅІЇЈЉЊЋЌЎЏАБВГДЕЖЗИЙКЛМНОПРСТУФХЦЧШЩЪЫЬЭЮЯАБВГДЕЖЗИЙКЛМНОПРСТУФХЦЧШЩЪЫЬЭЮЯЁЂЃЄЅІЇЈЉЊЋЌЎЏѢѢѲѲѴѴҐҐәǽẀẁẂẃẄẅỲỳ№</a:t>
            </a:r>
          </a:p>
          <a:p>
            <a:pPr>
              <a:lnSpc>
                <a:spcPct val="80000"/>
              </a:lnSpc>
              <a:spcBef>
                <a:spcPct val="20000"/>
              </a:spcBef>
            </a:pPr>
            <a:endParaRPr lang="en-US" sz="500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5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1400" noProof="0" dirty="0">
              <a:solidFill>
                <a:schemeClr val="bg1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chemeClr val="bg1"/>
                </a:solidFill>
              </a:rPr>
              <a:t>Do not add objects or text in the footer area</a:t>
            </a:r>
          </a:p>
        </p:txBody>
      </p:sp>
      <p:pic>
        <p:nvPicPr>
          <p:cNvPr id="9" name="Econ2011" descr="ECON_RGB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8316001" y="360000"/>
            <a:ext cx="444500" cy="588962"/>
          </a:xfrm>
          <a:prstGeom prst="rect">
            <a:avLst/>
          </a:prstGeom>
          <a:noFill/>
        </p:spPr>
      </p:pic>
      <p:sp>
        <p:nvSpPr>
          <p:cNvPr id="21523" name="txtfooterCopy"/>
          <p:cNvSpPr txBox="1">
            <a:spLocks noChangeArrowheads="1"/>
          </p:cNvSpPr>
          <p:nvPr/>
        </p:nvSpPr>
        <p:spPr bwMode="auto">
          <a:xfrm>
            <a:off x="395288" y="6524625"/>
            <a:ext cx="7399338" cy="2159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lIns="72000" rIns="72000"/>
          <a:lstStyle/>
          <a:p>
            <a:pPr algn="l"/>
            <a:r>
              <a:rPr lang="en-US" sz="800" b="0" i="0" u="none">
                <a:solidFill>
                  <a:srgbClr val="87888A"/>
                </a:solidFill>
              </a:rPr>
              <a:t>Public  |  © Ericsson AB 2016  |  2016-11-28  |  Page </a:t>
            </a:r>
            <a:fld id="{BF8C3D6E-1ACF-47FE-8023-8CE4823FFB73}" type="slidenum">
              <a:rPr lang="en-US" sz="800" b="0" i="0" u="none" smtClean="0">
                <a:solidFill>
                  <a:srgbClr val="87888A"/>
                </a:solidFill>
              </a:rPr>
              <a:t>‹#›</a:t>
            </a:fld>
            <a:endParaRPr lang="en-US" sz="800" b="0" i="0" u="none" dirty="0">
              <a:solidFill>
                <a:srgbClr val="87888A"/>
              </a:solidFill>
            </a:endParaRPr>
          </a:p>
        </p:txBody>
      </p:sp>
      <p:sp>
        <p:nvSpPr>
          <p:cNvPr id="21507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396875" y="1800000"/>
            <a:ext cx="8351839" cy="385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393701" y="239713"/>
            <a:ext cx="7494588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dirty="0"/>
              <a:t>Click to Add Header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700" r:id="rId3"/>
    <p:sldLayoutId id="2147483681" r:id="rId4"/>
    <p:sldLayoutId id="2147483680" r:id="rId5"/>
    <p:sldLayoutId id="2147483699" r:id="rId6"/>
    <p:sldLayoutId id="2147483696" r:id="rId7"/>
    <p:sldLayoutId id="2147483698" r:id="rId8"/>
    <p:sldLayoutId id="2147483697" r:id="rId9"/>
    <p:sldLayoutId id="2147483685" r:id="rId10"/>
    <p:sldLayoutId id="2147483686" r:id="rId11"/>
    <p:sldLayoutId id="2147483687" r:id="rId12"/>
    <p:sldLayoutId id="2147483682" r:id="rId13"/>
    <p:sldLayoutId id="2147483683" r:id="rId14"/>
    <p:sldLayoutId id="2147483684" r:id="rId15"/>
    <p:sldLayoutId id="2147483688" r:id="rId16"/>
    <p:sldLayoutId id="2147483695" r:id="rId17"/>
  </p:sldLayoutIdLst>
  <p:hf sldNum="0" hdr="0" ftr="0" dt="0"/>
  <p:txStyles>
    <p:titleStyle>
      <a:lvl1pPr algn="l" rtl="0" eaLnBrk="1" fontAlgn="base" hangingPunct="1">
        <a:lnSpc>
          <a:spcPct val="7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Ericsson Capital T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9pPr>
    </p:titleStyle>
    <p:bodyStyle>
      <a:lvl1pPr marL="176213" indent="-176213" algn="l" rtl="0" eaLnBrk="1" fontAlgn="base" hangingPunct="1">
        <a:spcBef>
          <a:spcPct val="20000"/>
        </a:spcBef>
        <a:spcAft>
          <a:spcPct val="0"/>
        </a:spcAft>
        <a:buClr>
          <a:srgbClr val="00A9D4"/>
        </a:buClr>
        <a:buFont typeface="Arial" charset="0"/>
        <a:buChar char="›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33400" indent="-1778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–"/>
        <a:defRPr sz="2000">
          <a:solidFill>
            <a:schemeClr val="tx1"/>
          </a:solidFill>
          <a:latin typeface="+mn-lt"/>
        </a:defRPr>
      </a:lvl2pPr>
      <a:lvl3pPr marL="892175" indent="-179388" algn="l" rtl="0" eaLnBrk="1" fontAlgn="base" hangingPunct="1">
        <a:spcBef>
          <a:spcPct val="20000"/>
        </a:spcBef>
        <a:spcAft>
          <a:spcPct val="0"/>
        </a:spcAft>
        <a:buClr>
          <a:srgbClr val="92CCE5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3pPr>
      <a:lvl4pPr marL="125253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-"/>
        <a:defRPr sz="2000">
          <a:solidFill>
            <a:schemeClr val="tx1"/>
          </a:solidFill>
          <a:latin typeface="+mn-lt"/>
        </a:defRPr>
      </a:lvl4pPr>
      <a:lvl5pPr marL="16144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5pPr>
      <a:lvl6pPr marL="20716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6pPr>
      <a:lvl7pPr marL="25288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7pPr>
      <a:lvl8pPr marL="29860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8pPr>
      <a:lvl9pPr marL="34432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393700" y="2857978"/>
            <a:ext cx="8351839" cy="1790222"/>
          </a:xfrm>
        </p:spPr>
        <p:txBody>
          <a:bodyPr>
            <a:noAutofit/>
          </a:bodyPr>
          <a:lstStyle/>
          <a:p>
            <a:r>
              <a:rPr lang="en-US" sz="4000" dirty="0"/>
              <a:t>Motivation for Study on Enhanced LTE Support for Aerial Vehicles</a:t>
            </a: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Ericsson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393700" y="527980"/>
            <a:ext cx="5563190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RAN #74, </a:t>
            </a:r>
            <a:r>
              <a:rPr lang="en-US" dirty="0" err="1"/>
              <a:t>Viena</a:t>
            </a:r>
            <a:r>
              <a:rPr lang="en-US" dirty="0"/>
              <a:t>, Austria, December 5 - 8, 2016</a:t>
            </a:r>
          </a:p>
          <a:p>
            <a:r>
              <a:rPr lang="en-US" dirty="0"/>
              <a:t>AI 10.1.1</a:t>
            </a:r>
          </a:p>
          <a:p>
            <a:r>
              <a:rPr lang="en-US" dirty="0"/>
              <a:t>RP-162039</a:t>
            </a:r>
            <a:endParaRPr lang="en-US" dirty="0">
              <a:highlight>
                <a:srgbClr val="FFFF00"/>
              </a:highlight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96875" y="1564810"/>
            <a:ext cx="8351839" cy="4552870"/>
          </a:xfrm>
        </p:spPr>
        <p:txBody>
          <a:bodyPr>
            <a:normAutofit fontScale="92500" lnSpcReduction="20000"/>
          </a:bodyPr>
          <a:lstStyle/>
          <a:p>
            <a:r>
              <a:rPr lang="en-US" dirty="0"/>
              <a:t>Airplanes</a:t>
            </a:r>
          </a:p>
          <a:p>
            <a:pPr lvl="1"/>
            <a:r>
              <a:rPr lang="en-US" dirty="0"/>
              <a:t>Cruising altitude:  ~12 km</a:t>
            </a:r>
          </a:p>
          <a:p>
            <a:pPr lvl="1"/>
            <a:r>
              <a:rPr lang="en-US" dirty="0"/>
              <a:t>Speed: 878–926 km/h</a:t>
            </a:r>
          </a:p>
          <a:p>
            <a:r>
              <a:rPr lang="en-US" dirty="0"/>
              <a:t>Unmanned aerial vehicles (UAVs)</a:t>
            </a:r>
          </a:p>
          <a:p>
            <a:pPr lvl="1"/>
            <a:r>
              <a:rPr lang="en-US" dirty="0"/>
              <a:t>Example: drones used for delivery</a:t>
            </a:r>
          </a:p>
          <a:p>
            <a:pPr lvl="2"/>
            <a:r>
              <a:rPr lang="en-US" dirty="0"/>
              <a:t>Altitude: ~100 m</a:t>
            </a:r>
          </a:p>
          <a:p>
            <a:pPr lvl="2"/>
            <a:r>
              <a:rPr lang="en-US" dirty="0"/>
              <a:t>Speed: ~160 km/h</a:t>
            </a:r>
          </a:p>
          <a:p>
            <a:r>
              <a:rPr lang="en-US" dirty="0"/>
              <a:t>High-altitude platform stations (HAPS’s)</a:t>
            </a:r>
          </a:p>
          <a:p>
            <a:pPr lvl="1"/>
            <a:r>
              <a:rPr lang="en-US" dirty="0"/>
              <a:t>Altitude: 20 to 50 km</a:t>
            </a:r>
          </a:p>
          <a:p>
            <a:pPr lvl="1"/>
            <a:r>
              <a:rPr lang="en-US" dirty="0"/>
              <a:t>Speed: very low</a:t>
            </a:r>
          </a:p>
          <a:p>
            <a:r>
              <a:rPr lang="en-US" dirty="0"/>
              <a:t>Satellites</a:t>
            </a:r>
          </a:p>
          <a:p>
            <a:pPr lvl="1"/>
            <a:r>
              <a:rPr lang="en-US" dirty="0"/>
              <a:t>Example: LEO satellites</a:t>
            </a:r>
          </a:p>
          <a:p>
            <a:pPr lvl="2"/>
            <a:r>
              <a:rPr lang="en-US" dirty="0"/>
              <a:t>Altitude: 160-2000 km</a:t>
            </a:r>
          </a:p>
          <a:p>
            <a:pPr lvl="2"/>
            <a:r>
              <a:rPr lang="en-US" dirty="0"/>
              <a:t>Orbital speed: as high as 7.8 km/s at 160 km orbit</a:t>
            </a:r>
          </a:p>
          <a:p>
            <a:pPr lvl="2"/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Aerial Vehicles</a:t>
            </a:r>
          </a:p>
        </p:txBody>
      </p:sp>
    </p:spTree>
    <p:extLst>
      <p:ext uri="{BB962C8B-B14F-4D97-AF65-F5344CB8AC3E}">
        <p14:creationId xmlns:p14="http://schemas.microsoft.com/office/powerpoint/2010/main" val="23710698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396875" y="1799999"/>
            <a:ext cx="8351839" cy="4283247"/>
          </a:xfrm>
        </p:spPr>
        <p:txBody>
          <a:bodyPr>
            <a:normAutofit/>
          </a:bodyPr>
          <a:lstStyle/>
          <a:p>
            <a:r>
              <a:rPr lang="en-US" dirty="0"/>
              <a:t>Increasing interest in extending LTE network to aerial vehicles</a:t>
            </a:r>
          </a:p>
          <a:p>
            <a:pPr lvl="1"/>
            <a:r>
              <a:rPr lang="en-US" dirty="0"/>
              <a:t>Aerial vehicles as UE (including UEs sitting in aerial vehicles)</a:t>
            </a:r>
          </a:p>
          <a:p>
            <a:pPr lvl="2"/>
            <a:r>
              <a:rPr lang="en-US" dirty="0"/>
              <a:t>Examples: MBB services for passengers in flight,  command and control communications to delivery drones</a:t>
            </a:r>
          </a:p>
          <a:p>
            <a:pPr lvl="1"/>
            <a:r>
              <a:rPr lang="en-US" dirty="0"/>
              <a:t>Aerial vehicles as network nodes (</a:t>
            </a:r>
            <a:r>
              <a:rPr lang="en-US" dirty="0" err="1"/>
              <a:t>eNB</a:t>
            </a:r>
            <a:r>
              <a:rPr lang="en-US" dirty="0"/>
              <a:t> or relay node)</a:t>
            </a:r>
          </a:p>
          <a:p>
            <a:pPr lvl="2"/>
            <a:r>
              <a:rPr lang="en-US" dirty="0"/>
              <a:t>Examples: HAPS as </a:t>
            </a:r>
            <a:r>
              <a:rPr lang="en-US" dirty="0" err="1"/>
              <a:t>eNB</a:t>
            </a:r>
            <a:r>
              <a:rPr lang="en-US" dirty="0"/>
              <a:t>, LEO satellite as a relay node (bent-pipe)</a:t>
            </a:r>
          </a:p>
          <a:p>
            <a:endParaRPr lang="en-US" dirty="0"/>
          </a:p>
          <a:p>
            <a:r>
              <a:rPr lang="en-US" dirty="0"/>
              <a:t>LTE can be extended to capture these business opportunities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Air-t0-Ground Communications</a:t>
            </a:r>
          </a:p>
        </p:txBody>
      </p:sp>
    </p:spTree>
    <p:extLst>
      <p:ext uri="{BB962C8B-B14F-4D97-AF65-F5344CB8AC3E}">
        <p14:creationId xmlns:p14="http://schemas.microsoft.com/office/powerpoint/2010/main" val="37568454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96875" y="1438555"/>
            <a:ext cx="8351839" cy="4782426"/>
          </a:xfrm>
        </p:spPr>
        <p:txBody>
          <a:bodyPr>
            <a:normAutofit fontScale="70000" lnSpcReduction="20000"/>
          </a:bodyPr>
          <a:lstStyle/>
          <a:p>
            <a:r>
              <a:rPr lang="en-US" dirty="0"/>
              <a:t>Improved understanding and modeling of air-to-ground (ATG) channels</a:t>
            </a:r>
          </a:p>
          <a:p>
            <a:pPr lvl="1"/>
            <a:r>
              <a:rPr lang="en-US" dirty="0"/>
              <a:t>Define the applicable channel models for both LTE and NR [RAN1]</a:t>
            </a:r>
          </a:p>
          <a:p>
            <a:endParaRPr lang="en-US" dirty="0"/>
          </a:p>
          <a:p>
            <a:r>
              <a:rPr lang="en-US" dirty="0"/>
              <a:t>Improved understanding and modeling of interference</a:t>
            </a:r>
          </a:p>
          <a:p>
            <a:pPr lvl="1"/>
            <a:r>
              <a:rPr lang="en-US" dirty="0"/>
              <a:t>Understand the interference characteristics and their impact on LTE performance [RAN1]</a:t>
            </a:r>
          </a:p>
          <a:p>
            <a:endParaRPr lang="en-US" dirty="0"/>
          </a:p>
          <a:p>
            <a:r>
              <a:rPr lang="en-US" dirty="0"/>
              <a:t>Assess Doppler effects</a:t>
            </a:r>
          </a:p>
          <a:p>
            <a:pPr lvl="1"/>
            <a:r>
              <a:rPr lang="en-US" dirty="0"/>
              <a:t>Study to </a:t>
            </a:r>
            <a:r>
              <a:rPr lang="en-US"/>
              <a:t>what extent </a:t>
            </a:r>
            <a:r>
              <a:rPr lang="en-US" dirty="0"/>
              <a:t>LTE can handle the Doppler effects (Doppler shift and Doppler spread) associated with ATG communications [RAN1]</a:t>
            </a:r>
          </a:p>
          <a:p>
            <a:pPr lvl="1"/>
            <a:r>
              <a:rPr lang="en-US" dirty="0"/>
              <a:t>Identify performance enhancing solutions if necessary [RAN1]</a:t>
            </a:r>
          </a:p>
          <a:p>
            <a:endParaRPr lang="en-US" dirty="0"/>
          </a:p>
          <a:p>
            <a:r>
              <a:rPr lang="en-US" dirty="0"/>
              <a:t>Improve Handover robustness</a:t>
            </a:r>
          </a:p>
          <a:p>
            <a:pPr lvl="1"/>
            <a:r>
              <a:rPr lang="en-US" dirty="0"/>
              <a:t>Study whether it is possible to exploit highly predictable movements of aerial vehicles to improve handover robustness and efficiency [RAN2]</a:t>
            </a:r>
          </a:p>
          <a:p>
            <a:endParaRPr lang="en-US" dirty="0"/>
          </a:p>
          <a:p>
            <a:r>
              <a:rPr lang="en-US" dirty="0"/>
              <a:t>Understand the impact of propagation delays</a:t>
            </a:r>
          </a:p>
          <a:p>
            <a:pPr lvl="1"/>
            <a:r>
              <a:rPr lang="en-US" dirty="0"/>
              <a:t>Identify impacts and propose enhancements if necessary. [RAN1, RAN2]</a:t>
            </a:r>
          </a:p>
          <a:p>
            <a:endParaRPr lang="en-US" dirty="0"/>
          </a:p>
          <a:p>
            <a:r>
              <a:rPr lang="en-US" dirty="0"/>
              <a:t>Assess LTE performance in frequency bands allocated for aerial and satellite communications [RAN4]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Objectives</a:t>
            </a:r>
          </a:p>
        </p:txBody>
      </p:sp>
    </p:spTree>
    <p:extLst>
      <p:ext uri="{BB962C8B-B14F-4D97-AF65-F5344CB8AC3E}">
        <p14:creationId xmlns:p14="http://schemas.microsoft.com/office/powerpoint/2010/main" val="34516527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Logo_ChapterSlide_Normal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377809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YPE" val="TitlePage"/>
</p:tagLst>
</file>

<file path=ppt/theme/theme1.xml><?xml version="1.0" encoding="utf-8"?>
<a:theme xmlns:a="http://schemas.openxmlformats.org/drawingml/2006/main" name="PresentationTemplate2011">
  <a:themeElements>
    <a:clrScheme name="Landscape2009 1">
      <a:dk1>
        <a:srgbClr val="58585A"/>
      </a:dk1>
      <a:lt1>
        <a:srgbClr val="FFFFFF"/>
      </a:lt1>
      <a:dk2>
        <a:srgbClr val="00285E"/>
      </a:dk2>
      <a:lt2>
        <a:srgbClr val="B1B3B4"/>
      </a:lt2>
      <a:accent1>
        <a:srgbClr val="89BA17"/>
      </a:accent1>
      <a:accent2>
        <a:srgbClr val="F08A00"/>
      </a:accent2>
      <a:accent3>
        <a:srgbClr val="FFFFFF"/>
      </a:accent3>
      <a:accent4>
        <a:srgbClr val="4A4A4C"/>
      </a:accent4>
      <a:accent5>
        <a:srgbClr val="C4D9AB"/>
      </a:accent5>
      <a:accent6>
        <a:srgbClr val="D97D00"/>
      </a:accent6>
      <a:hlink>
        <a:srgbClr val="00A9D4"/>
      </a:hlink>
      <a:folHlink>
        <a:srgbClr val="00625F"/>
      </a:folHlink>
    </a:clrScheme>
    <a:fontScheme name="Landscape2009">
      <a:majorFont>
        <a:latin typeface="Ericsson Capital TT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Template2011.potx" id="{2930A252-12C2-4F52-B133-87F8BF51D5BC}" vid="{C0EA779E-0600-4F57-BDCE-BA710E7DC25F}"/>
    </a:ext>
  </a:extLst>
</a:theme>
</file>

<file path=ppt/theme/theme2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PresentationTemplate2011</Template>
  <TotalTime>64</TotalTime>
  <Words>347</Words>
  <Application>Microsoft Office PowerPoint</Application>
  <PresentationFormat>On-screen Show (4:3)</PresentationFormat>
  <Paragraphs>66</Paragraphs>
  <Slides>5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8" baseType="lpstr">
      <vt:lpstr>Ericsson Capital TT</vt:lpstr>
      <vt:lpstr>Arial</vt:lpstr>
      <vt:lpstr>PresentationTemplate2011</vt:lpstr>
      <vt:lpstr>Motivation for Study on Enhanced LTE Support for Aerial Vehicles</vt:lpstr>
      <vt:lpstr>Aerial Vehicles</vt:lpstr>
      <vt:lpstr>Air-t0-Ground Communications</vt:lpstr>
      <vt:lpstr>Objectives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Motivation for Study on Enhanced LTE Support for Aerial Vehicles</dc:title>
  <dc:creator/>
  <cp:keywords/>
  <dc:description>Rev PA1</dc:description>
  <cp:lastModifiedBy>Daniel Larsson N</cp:lastModifiedBy>
  <cp:revision>13</cp:revision>
  <dcterms:created xsi:type="dcterms:W3CDTF">2016-11-28T18:24:32Z</dcterms:created>
  <dcterms:modified xsi:type="dcterms:W3CDTF">2016-11-29T12:41:28Z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umentType">
    <vt:lpwstr>Presentation2011</vt:lpwstr>
  </property>
  <property fmtid="{D5CDD505-2E9C-101B-9397-08002B2CF9AE}" pid="3" name="TemplateName">
    <vt:lpwstr>CXC 173 2731/1</vt:lpwstr>
  </property>
  <property fmtid="{D5CDD505-2E9C-101B-9397-08002B2CF9AE}" pid="4" name="TemplateVersion">
    <vt:lpwstr>R1A</vt:lpwstr>
  </property>
  <property fmtid="{D5CDD505-2E9C-101B-9397-08002B2CF9AE}" pid="5" name="EmbeddedFonts">
    <vt:bool>true</vt:bool>
  </property>
  <property fmtid="{D5CDD505-2E9C-101B-9397-08002B2CF9AE}" pid="6" name="PackageNo">
    <vt:lpwstr>LXA 119 603</vt:lpwstr>
  </property>
  <property fmtid="{D5CDD505-2E9C-101B-9397-08002B2CF9AE}" pid="7" name="PackageVersion">
    <vt:lpwstr>R5C</vt:lpwstr>
  </property>
  <property fmtid="{D5CDD505-2E9C-101B-9397-08002B2CF9AE}" pid="8" name="FooterType">
    <vt:lpwstr>PresTemp</vt:lpwstr>
  </property>
  <property fmtid="{D5CDD505-2E9C-101B-9397-08002B2CF9AE}" pid="9" name="UsedFont">
    <vt:lpwstr>Ericsson Capital TT</vt:lpwstr>
  </property>
  <property fmtid="{D5CDD505-2E9C-101B-9397-08002B2CF9AE}" pid="10" name="x">
    <vt:lpwstr>1</vt:lpwstr>
  </property>
  <property fmtid="{D5CDD505-2E9C-101B-9397-08002B2CF9AE}" pid="11" name="White">
    <vt:bool>true</vt:bool>
  </property>
  <property fmtid="{D5CDD505-2E9C-101B-9397-08002B2CF9AE}" pid="12" name="chkMetaData">
    <vt:bool>false</vt:bool>
  </property>
  <property fmtid="{D5CDD505-2E9C-101B-9397-08002B2CF9AE}" pid="13" name="chkTaglines">
    <vt:bool>false</vt:bool>
  </property>
  <property fmtid="{D5CDD505-2E9C-101B-9397-08002B2CF9AE}" pid="14" name="SecurityClass">
    <vt:lpwstr>Public</vt:lpwstr>
  </property>
  <property fmtid="{D5CDD505-2E9C-101B-9397-08002B2CF9AE}" pid="15" name="txtConfLabel">
    <vt:lpwstr>Public</vt:lpwstr>
  </property>
  <property fmtid="{D5CDD505-2E9C-101B-9397-08002B2CF9AE}" pid="16" name="optUseConfClass">
    <vt:bool>true</vt:bool>
  </property>
  <property fmtid="{D5CDD505-2E9C-101B-9397-08002B2CF9AE}" pid="17" name="optUseConfLabel">
    <vt:bool>false</vt:bool>
  </property>
  <property fmtid="{D5CDD505-2E9C-101B-9397-08002B2CF9AE}" pid="18" name="optFooterCVLDocNo">
    <vt:bool>false</vt:bool>
  </property>
  <property fmtid="{D5CDD505-2E9C-101B-9397-08002B2CF9AE}" pid="19" name="optFooterCVLCopyright">
    <vt:bool>true</vt:bool>
  </property>
  <property fmtid="{D5CDD505-2E9C-101B-9397-08002B2CF9AE}" pid="20" name="optEnterText1">
    <vt:bool>false</vt:bool>
  </property>
  <property fmtid="{D5CDD505-2E9C-101B-9397-08002B2CF9AE}" pid="21" name="optFooterCVLConfLabel">
    <vt:bool>true</vt:bool>
  </property>
  <property fmtid="{D5CDD505-2E9C-101B-9397-08002B2CF9AE}" pid="22" name="optEnterText2">
    <vt:bool>false</vt:bool>
  </property>
  <property fmtid="{D5CDD505-2E9C-101B-9397-08002B2CF9AE}" pid="23" name="optFooterCVLTitle">
    <vt:bool>true</vt:bool>
  </property>
  <property fmtid="{D5CDD505-2E9C-101B-9397-08002B2CF9AE}" pid="24" name="optFooterCVLPrep">
    <vt:bool>false</vt:bool>
  </property>
  <property fmtid="{D5CDD505-2E9C-101B-9397-08002B2CF9AE}" pid="25" name="optEnterText3">
    <vt:bool>false</vt:bool>
  </property>
  <property fmtid="{D5CDD505-2E9C-101B-9397-08002B2CF9AE}" pid="26" name="optFooterCVLDate">
    <vt:bool>true</vt:bool>
  </property>
  <property fmtid="{D5CDD505-2E9C-101B-9397-08002B2CF9AE}" pid="27" name="optEnterText4">
    <vt:bool>false</vt:bool>
  </property>
  <property fmtid="{D5CDD505-2E9C-101B-9397-08002B2CF9AE}" pid="28" name="LeftFooterField">
    <vt:lpwstr>© Ericsson AB 2016</vt:lpwstr>
  </property>
  <property fmtid="{D5CDD505-2E9C-101B-9397-08002B2CF9AE}" pid="29" name="MiddleFooterField">
    <vt:lpwstr>Public</vt:lpwstr>
  </property>
  <property fmtid="{D5CDD505-2E9C-101B-9397-08002B2CF9AE}" pid="30" name="RightFooterField">
    <vt:lpwstr/>
  </property>
  <property fmtid="{D5CDD505-2E9C-101B-9397-08002B2CF9AE}" pid="31" name="RightFooterField2">
    <vt:lpwstr>2016-11-28</vt:lpwstr>
  </property>
  <property fmtid="{D5CDD505-2E9C-101B-9397-08002B2CF9AE}" pid="32" name="TotalNumb">
    <vt:bool>false</vt:bool>
  </property>
  <property fmtid="{D5CDD505-2E9C-101B-9397-08002B2CF9AE}" pid="33" name="Pages">
    <vt:bool>true</vt:bool>
  </property>
  <property fmtid="{D5CDD505-2E9C-101B-9397-08002B2CF9AE}" pid="34" name="DocumentType2">
    <vt:lpwstr>Presentation2011</vt:lpwstr>
  </property>
  <property fmtid="{D5CDD505-2E9C-101B-9397-08002B2CF9AE}" pid="35" name="TemplateName2">
    <vt:lpwstr>CXC 173 2731/1</vt:lpwstr>
  </property>
  <property fmtid="{D5CDD505-2E9C-101B-9397-08002B2CF9AE}" pid="36" name="TemplateVersion2">
    <vt:lpwstr>R1A</vt:lpwstr>
  </property>
  <property fmtid="{D5CDD505-2E9C-101B-9397-08002B2CF9AE}" pid="37" name="Prepared">
    <vt:lpwstr/>
  </property>
  <property fmtid="{D5CDD505-2E9C-101B-9397-08002B2CF9AE}" pid="38" name="ApprovedBy">
    <vt:lpwstr/>
  </property>
  <property fmtid="{D5CDD505-2E9C-101B-9397-08002B2CF9AE}" pid="39" name="DocNo">
    <vt:lpwstr/>
  </property>
  <property fmtid="{D5CDD505-2E9C-101B-9397-08002B2CF9AE}" pid="40" name="Checked">
    <vt:lpwstr/>
  </property>
  <property fmtid="{D5CDD505-2E9C-101B-9397-08002B2CF9AE}" pid="41" name="Revision">
    <vt:lpwstr>PA1</vt:lpwstr>
  </property>
  <property fmtid="{D5CDD505-2E9C-101B-9397-08002B2CF9AE}" pid="42" name="DocName">
    <vt:lpwstr/>
  </property>
  <property fmtid="{D5CDD505-2E9C-101B-9397-08002B2CF9AE}" pid="43" name="Title">
    <vt:lpwstr/>
  </property>
  <property fmtid="{D5CDD505-2E9C-101B-9397-08002B2CF9AE}" pid="44" name="Date">
    <vt:lpwstr>2016-11-28</vt:lpwstr>
  </property>
  <property fmtid="{D5CDD505-2E9C-101B-9397-08002B2CF9AE}" pid="45" name="Reference">
    <vt:lpwstr/>
  </property>
  <property fmtid="{D5CDD505-2E9C-101B-9397-08002B2CF9AE}" pid="46" name="Keyword">
    <vt:lpwstr/>
  </property>
  <property fmtid="{D5CDD505-2E9C-101B-9397-08002B2CF9AE}" pid="47" name="UpdateProcess">
    <vt:lpwstr>End</vt:lpwstr>
  </property>
</Properties>
</file>