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  <p:sldMasterId id="2147483774" r:id="rId2"/>
  </p:sldMasterIdLst>
  <p:notesMasterIdLst>
    <p:notesMasterId r:id="rId10"/>
  </p:notesMasterIdLst>
  <p:handoutMasterIdLst>
    <p:handoutMasterId r:id="rId11"/>
  </p:handoutMasterIdLst>
  <p:sldIdLst>
    <p:sldId id="615" r:id="rId3"/>
    <p:sldId id="804" r:id="rId4"/>
    <p:sldId id="783" r:id="rId5"/>
    <p:sldId id="807" r:id="rId6"/>
    <p:sldId id="808" r:id="rId7"/>
    <p:sldId id="798" r:id="rId8"/>
    <p:sldId id="800" r:id="rId9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055"/>
    <a:srgbClr val="8F297C"/>
    <a:srgbClr val="404040"/>
    <a:srgbClr val="00ACBD"/>
    <a:srgbClr val="008D95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92" autoAdjust="0"/>
    <p:restoredTop sz="98953" autoAdjust="0"/>
  </p:normalViewPr>
  <p:slideViewPr>
    <p:cSldViewPr snapToGrid="0" snapToObjects="1">
      <p:cViewPr varScale="1">
        <p:scale>
          <a:sx n="92" d="100"/>
          <a:sy n="92" d="100"/>
        </p:scale>
        <p:origin x="594" y="90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11/28/2016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400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qualcomm" TargetMode="External"/><Relationship Id="rId2" Type="http://schemas.openxmlformats.org/officeDocument/2006/relationships/hyperlink" Target="https://twitter.com/Qualcomm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2401888" y="3588584"/>
            <a:ext cx="103188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2333626" y="2189996"/>
            <a:ext cx="1335088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2665413" y="2318584"/>
            <a:ext cx="962025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2178051" y="3694946"/>
            <a:ext cx="23813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857376" y="4245809"/>
            <a:ext cx="593725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1208088" y="3209171"/>
            <a:ext cx="982663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739901" y="3017084"/>
            <a:ext cx="1122362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473201" y="2812296"/>
            <a:ext cx="627063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573213" y="2958346"/>
            <a:ext cx="546100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2559051" y="3645734"/>
            <a:ext cx="390525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204" y="3534340"/>
            <a:ext cx="721192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6571599" y="3146077"/>
            <a:ext cx="869150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6798615" y="2479296"/>
            <a:ext cx="97552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7448532" y="2136825"/>
            <a:ext cx="805586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7355131" y="2046018"/>
            <a:ext cx="455331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7850677" y="1944833"/>
            <a:ext cx="59802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7850677" y="1841054"/>
            <a:ext cx="699212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7050280" y="1738572"/>
            <a:ext cx="800397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7850677" y="3148671"/>
            <a:ext cx="339876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6461333" y="2894413"/>
            <a:ext cx="346363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7582148" y="2258765"/>
            <a:ext cx="551327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829484" y="0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7829539" y="-43013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9868022" y="-1032668"/>
            <a:ext cx="16947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9436637" y="2511965"/>
            <a:ext cx="8670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9260238" y="2097517"/>
            <a:ext cx="1287723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3818411" y="2369950"/>
            <a:ext cx="768654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5614708" y="1242907"/>
            <a:ext cx="362230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6672856" y="2062133"/>
            <a:ext cx="312742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6940551" y="4429770"/>
            <a:ext cx="1355724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7829539" y="2919112"/>
            <a:ext cx="3547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635000" y="1955800"/>
            <a:ext cx="1276351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1258888" y="2400300"/>
            <a:ext cx="222250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1246188" y="1839912"/>
            <a:ext cx="214312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1027113" y="2112963"/>
            <a:ext cx="376237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1101725" y="1924050"/>
            <a:ext cx="412750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3903663" y="6898816"/>
            <a:ext cx="2654300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10485545" y="-1320713"/>
            <a:ext cx="1343025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7238" y="730116"/>
            <a:ext cx="1219456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02" y="7351185"/>
            <a:ext cx="881432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8788116" y="-303122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8788116" y="-228510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8826216" y="-152310"/>
            <a:ext cx="136525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8669053" y="-849222"/>
            <a:ext cx="449263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8734141" y="-609510"/>
            <a:ext cx="31908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8535703" y="-1136560"/>
            <a:ext cx="714375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8888128" y="-1031785"/>
            <a:ext cx="11113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8842091" y="-1127035"/>
            <a:ext cx="103188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8459503" y="-874622"/>
            <a:ext cx="76200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8275353" y="-1031785"/>
            <a:ext cx="444500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9072278" y="-1038135"/>
            <a:ext cx="442913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9256428" y="-1076235"/>
            <a:ext cx="76200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9901047" y="6189689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163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55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002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002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04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086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944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4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4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250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250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7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536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718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675" y="273050"/>
            <a:ext cx="68135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8869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3612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3612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361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8859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620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613" y="274638"/>
            <a:ext cx="2741612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561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587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308886" y="2676487"/>
            <a:ext cx="5645277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segue slide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382090" y="2460679"/>
            <a:ext cx="5532120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8977421" y="508000"/>
            <a:ext cx="2867534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9961115" y="1764312"/>
            <a:ext cx="513672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9519622" y="1088349"/>
            <a:ext cx="562594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9216041" y="702512"/>
            <a:ext cx="513672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9859771" y="509890"/>
            <a:ext cx="444055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8996063" y="1438374"/>
            <a:ext cx="588938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10195042" y="991759"/>
            <a:ext cx="502384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10335356" y="1794036"/>
            <a:ext cx="406423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080092" y="1475229"/>
            <a:ext cx="1732941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21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562169" y="3310128"/>
            <a:ext cx="9064486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big statement slide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62169" y="4739214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391362" y="513429"/>
            <a:ext cx="760854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9563361" y="4923301"/>
            <a:ext cx="1309995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9689260" y="5072703"/>
            <a:ext cx="1005936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9981487" y="5364930"/>
            <a:ext cx="421482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10939819" y="4887666"/>
            <a:ext cx="982496" cy="779416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11154476" y="4913214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11373647" y="5132384"/>
            <a:ext cx="316111" cy="316112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10560235" y="4415532"/>
            <a:ext cx="589498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10627041" y="4483600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10758543" y="4615102"/>
            <a:ext cx="18966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998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478383" y="4245621"/>
            <a:ext cx="9232941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“Click to edit quote slide”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72155" y="4901708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610186" y="5037262"/>
            <a:ext cx="9135433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9968748" y="5228480"/>
            <a:ext cx="982496" cy="779416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10183405" y="5254028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10402576" y="5473198"/>
            <a:ext cx="316111" cy="316112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10575733" y="4586010"/>
            <a:ext cx="589498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10642539" y="4654078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10774041" y="4785580"/>
            <a:ext cx="18966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54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" y="5723886"/>
            <a:ext cx="11430000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79412" y="5469879"/>
            <a:ext cx="11430000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50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17" y="6472429"/>
            <a:ext cx="435360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4904" y="502920"/>
            <a:ext cx="11430000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6805" y="4128218"/>
            <a:ext cx="547687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4979" y="4016661"/>
            <a:ext cx="752475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4042" y="3518186"/>
            <a:ext cx="352425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6992" y="3611848"/>
            <a:ext cx="1620837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0062" y="5150433"/>
            <a:ext cx="985962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83464" y="3388539"/>
            <a:ext cx="9448609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marR="0" lvl="1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10000"/>
                <a:buFontTx/>
                <a:buNone/>
                <a:tabLst/>
                <a:defRPr/>
              </a:pP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For more information on Qualcomm, visit us at: </a:t>
              </a:r>
              <a:b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</a:b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Vuforia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and Wireless Reach are trademarks of Qualcomm Incorporated. Atheros and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Skifta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are trademarks of Qualcomm Atheros, Inc., registered in the united States and other countries.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Hy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-Fi is a trademark of Qualcomm Atheros, Inc.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Alljoyn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is a trademark of Qualcomm Innovation Center, Inc., registered in the United States and other countries. Other products and brand names may be trademarks or registered trademarks of their respective owners.</a:t>
              </a:r>
              <a:r>
                <a:rPr lang="en-US" sz="1000" kern="1200" baseline="0" dirty="0" smtClean="0">
                  <a:solidFill>
                    <a:schemeClr val="bg1"/>
                  </a:solidFill>
                  <a:effectLst/>
                  <a:latin typeface="+mn-lt"/>
                  <a:ea typeface="+mn-ea"/>
                  <a:cs typeface="Arial" pitchFamily="34" charset="0"/>
                </a:rPr>
                <a:t> </a:t>
              </a:r>
              <a:endParaRPr lang="en-US" sz="1000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Arial" pitchFamily="34" charset="0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</a:pPr>
              <a:r>
                <a:rPr lang="en-US" sz="5400" kern="1200" baseline="0" dirty="0" smtClean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  <a:endPara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endParaRP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kern="1200" baseline="0" dirty="0" smtClean="0">
                    <a:solidFill>
                      <a:schemeClr val="bg1"/>
                    </a:solidFill>
                    <a:latin typeface="Qualcomm Office Regular" pitchFamily="34" charset="0"/>
                    <a:ea typeface="+mn-ea"/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>
                <a:hlinkClick r:id="rId2"/>
              </p:cNvPr>
              <p:cNvSpPr>
                <a:spLocks noChangeAspect="1"/>
              </p:cNvSpPr>
              <p:nvPr userDrawn="1"/>
            </p:nvSpPr>
            <p:spPr bwMode="auto">
              <a:xfrm>
                <a:off x="27533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pic>
            <p:nvPicPr>
              <p:cNvPr id="57" name="Picture 2">
                <a:hlinkClick r:id="rId3"/>
              </p:cNvPr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44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6494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12188825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265176" y="1804968"/>
            <a:ext cx="6903720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383249" y="1567586"/>
            <a:ext cx="6803935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265176" y="598753"/>
            <a:ext cx="6903720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7585799" y="393195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7388390" y="4782931"/>
            <a:ext cx="253173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7262362" y="4664710"/>
            <a:ext cx="155027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6751554" y="4785162"/>
            <a:ext cx="534229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6830740" y="4545373"/>
            <a:ext cx="445005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7074992" y="4390346"/>
            <a:ext cx="226406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6856393" y="4746127"/>
            <a:ext cx="413777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7359393" y="3995530"/>
            <a:ext cx="253173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7404005" y="4531989"/>
            <a:ext cx="266557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7235595" y="4806353"/>
            <a:ext cx="79187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7346009" y="4811929"/>
            <a:ext cx="90340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6991344" y="4282162"/>
            <a:ext cx="104838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6648947" y="5227936"/>
            <a:ext cx="10706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7401774" y="5009338"/>
            <a:ext cx="105954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7660524" y="4456149"/>
            <a:ext cx="104838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6753785" y="4500761"/>
            <a:ext cx="69149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7185406" y="4943534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6774975" y="478850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7641564" y="4966956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6706942" y="4200745"/>
            <a:ext cx="49073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7291360" y="4293315"/>
            <a:ext cx="50189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6587605" y="4676978"/>
            <a:ext cx="73610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7918158" y="4966956"/>
            <a:ext cx="50189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7833396" y="4676978"/>
            <a:ext cx="45728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7993999" y="4864349"/>
            <a:ext cx="71379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7202136" y="5225706"/>
            <a:ext cx="52419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7784322" y="4111521"/>
            <a:ext cx="70264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7243401" y="4463956"/>
            <a:ext cx="71379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7412927" y="4756164"/>
            <a:ext cx="56880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11154860" y="2024238"/>
            <a:ext cx="405764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670665" y="1951212"/>
            <a:ext cx="977264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11419979" y="1908347"/>
            <a:ext cx="310514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10899268" y="2144887"/>
            <a:ext cx="521970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9676105" y="1544339"/>
            <a:ext cx="491760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980" y="2378990"/>
            <a:ext cx="1663955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655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00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122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937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354" y="1934892"/>
            <a:ext cx="11430000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 bwMode="gray">
          <a:xfrm>
            <a:off x="283464" y="6525737"/>
            <a:ext cx="12393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r>
              <a:rPr lang="en-US" sz="800" kern="1200" dirty="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t>Qualcomm  Proprietary</a:t>
            </a:r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4" r:id="rId2"/>
    <p:sldLayoutId id="2147483745" r:id="rId3"/>
    <p:sldLayoutId id="2147483747" r:id="rId4"/>
    <p:sldLayoutId id="2147483749" r:id="rId5"/>
    <p:sldLayoutId id="2147483751" r:id="rId6"/>
    <p:sldLayoutId id="2147483753" r:id="rId7"/>
    <p:sldLayoutId id="2147483755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10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6962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3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AFB0E-0006-42C2-A33E-C08C5D4D5B4B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013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3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82588" y="901262"/>
            <a:ext cx="10817259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>
            <a:spLocks noGrp="1" noChangeArrowheads="1"/>
          </p:cNvSpPr>
          <p:nvPr userDrawn="1"/>
        </p:nvSpPr>
        <p:spPr>
          <a:xfrm>
            <a:off x="9133831" y="6444829"/>
            <a:ext cx="2463501" cy="307731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900" dirty="0" smtClean="0">
                <a:solidFill>
                  <a:schemeClr val="tx1"/>
                </a:solidFill>
              </a:rPr>
              <a:t>Qualcomm Confidential and Proprietary</a:t>
            </a:r>
            <a:endParaRPr lang="en-US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010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5177" y="1883450"/>
            <a:ext cx="7594034" cy="1348061"/>
          </a:xfrm>
        </p:spPr>
        <p:txBody>
          <a:bodyPr/>
          <a:lstStyle/>
          <a:p>
            <a:r>
              <a:rPr lang="en-US" sz="4800" dirty="0"/>
              <a:t>Motivation </a:t>
            </a:r>
            <a:r>
              <a:rPr lang="en-US" sz="4800" dirty="0" smtClean="0"/>
              <a:t>for </a:t>
            </a:r>
            <a:r>
              <a:rPr lang="en-US" sz="4800" dirty="0"/>
              <a:t>WID </a:t>
            </a:r>
            <a:r>
              <a:rPr lang="en-US" sz="4800" dirty="0" smtClean="0"/>
              <a:t>for Downlink </a:t>
            </a:r>
            <a:r>
              <a:rPr lang="en-US" sz="4800" dirty="0"/>
              <a:t>1024QAM </a:t>
            </a:r>
            <a:r>
              <a:rPr lang="en-US" sz="4800" dirty="0" smtClean="0"/>
              <a:t>in </a:t>
            </a:r>
            <a:r>
              <a:rPr lang="en-US" sz="4800" dirty="0"/>
              <a:t>LTE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gray">
          <a:xfrm>
            <a:off x="9943030" y="383586"/>
            <a:ext cx="1991795" cy="4062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RP-161999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265176" y="307216"/>
            <a:ext cx="5938197" cy="10341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2400" dirty="0" smtClean="0"/>
              <a:t>3GPP RAN #74</a:t>
            </a:r>
            <a:br>
              <a:rPr lang="en-US" sz="2400" dirty="0" smtClean="0"/>
            </a:br>
            <a:r>
              <a:rPr lang="en-US" sz="2400" dirty="0" smtClean="0"/>
              <a:t>Vienna, Austria</a:t>
            </a:r>
            <a:r>
              <a:rPr lang="en-US" sz="2400" smtClean="0"/>
              <a:t>, </a:t>
            </a:r>
            <a:r>
              <a:rPr lang="en-US" sz="2400" smtClean="0"/>
              <a:t>December</a:t>
            </a:r>
            <a:r>
              <a:rPr lang="en-US" sz="2400" smtClean="0"/>
              <a:t> </a:t>
            </a:r>
            <a:r>
              <a:rPr lang="en-US" sz="2400" dirty="0" smtClean="0"/>
              <a:t>5-8, 2016</a:t>
            </a:r>
          </a:p>
          <a:p>
            <a:r>
              <a:rPr lang="en-US" sz="2400" dirty="0" smtClean="0"/>
              <a:t>Agenda item:  10.1.1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5180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822184"/>
            <a:ext cx="11430000" cy="4607415"/>
          </a:xfrm>
        </p:spPr>
        <p:txBody>
          <a:bodyPr/>
          <a:lstStyle/>
          <a:p>
            <a:pPr hangingPunct="0"/>
            <a:r>
              <a:rPr lang="en-GB" dirty="0" smtClean="0"/>
              <a:t>3GPP </a:t>
            </a:r>
            <a:r>
              <a:rPr lang="en-GB" dirty="0"/>
              <a:t>are defining many features to help support the growing data </a:t>
            </a:r>
            <a:r>
              <a:rPr lang="en-GB" dirty="0" smtClean="0"/>
              <a:t>demand </a:t>
            </a:r>
          </a:p>
          <a:p>
            <a:pPr lvl="1" hangingPunct="0"/>
            <a:endParaRPr lang="en-GB" dirty="0" smtClean="0"/>
          </a:p>
          <a:p>
            <a:pPr hangingPunct="0"/>
            <a:r>
              <a:rPr lang="en-GB" dirty="0" smtClean="0"/>
              <a:t>For </a:t>
            </a:r>
            <a:r>
              <a:rPr lang="en-GB" dirty="0"/>
              <a:t>the </a:t>
            </a:r>
            <a:r>
              <a:rPr lang="en-GB" dirty="0" smtClean="0"/>
              <a:t>DL, </a:t>
            </a:r>
            <a:r>
              <a:rPr lang="en-GB" dirty="0"/>
              <a:t>the spectral efficiency of LTE was </a:t>
            </a:r>
            <a:r>
              <a:rPr lang="en-GB" dirty="0" smtClean="0"/>
              <a:t>enhanced in Rel-12 </a:t>
            </a:r>
            <a:r>
              <a:rPr lang="en-GB" dirty="0"/>
              <a:t>by the introduction of 256QAM. This was found to be beneficial in various types of </a:t>
            </a:r>
            <a:r>
              <a:rPr lang="en-GB" dirty="0" smtClean="0"/>
              <a:t>deployments</a:t>
            </a:r>
          </a:p>
          <a:p>
            <a:pPr lvl="1" hangingPunct="0"/>
            <a:endParaRPr lang="en-GB" dirty="0" smtClean="0"/>
          </a:p>
          <a:p>
            <a:pPr hangingPunct="0"/>
            <a:r>
              <a:rPr lang="en-GB" dirty="0" smtClean="0"/>
              <a:t>It </a:t>
            </a:r>
            <a:r>
              <a:rPr lang="en-GB" dirty="0"/>
              <a:t>can be also observed that there are other existing technologies that operate with even higher modulation order, </a:t>
            </a:r>
            <a:r>
              <a:rPr lang="en-GB" dirty="0" err="1" smtClean="0"/>
              <a:t>e,g</a:t>
            </a:r>
            <a:r>
              <a:rPr lang="en-GB" dirty="0"/>
              <a:t>.</a:t>
            </a:r>
            <a:r>
              <a:rPr lang="en-GB" dirty="0" smtClean="0"/>
              <a:t> </a:t>
            </a:r>
            <a:r>
              <a:rPr lang="en-GB" dirty="0"/>
              <a:t>1024QAM, which can be utilised primarily in small cell </a:t>
            </a:r>
            <a:r>
              <a:rPr lang="en-GB" dirty="0" smtClean="0"/>
              <a:t>deployments </a:t>
            </a:r>
          </a:p>
          <a:p>
            <a:pPr lvl="1" hangingPunct="0"/>
            <a:endParaRPr lang="en-GB" dirty="0" smtClean="0"/>
          </a:p>
          <a:p>
            <a:pPr hangingPunct="0"/>
            <a:r>
              <a:rPr lang="en-GB" dirty="0" smtClean="0"/>
              <a:t>Especially </a:t>
            </a:r>
            <a:r>
              <a:rPr lang="en-GB" dirty="0"/>
              <a:t>in indoor small cell deployments, the DL SINR is sufficiently high to support such higher </a:t>
            </a:r>
            <a:r>
              <a:rPr lang="en-GB"/>
              <a:t>order </a:t>
            </a:r>
            <a:r>
              <a:rPr lang="en-GB" smtClean="0"/>
              <a:t>modulation </a:t>
            </a:r>
            <a:endParaRPr lang="en-US" dirty="0"/>
          </a:p>
          <a:p>
            <a:pPr marL="400050" lvl="1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General motivation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855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364574"/>
            <a:ext cx="11430000" cy="443198"/>
          </a:xfrm>
        </p:spPr>
        <p:txBody>
          <a:bodyPr/>
          <a:lstStyle/>
          <a:p>
            <a:pPr hangingPunct="0"/>
            <a:r>
              <a:rPr lang="en-GB" dirty="0" smtClean="0"/>
              <a:t>AWGN </a:t>
            </a:r>
            <a:r>
              <a:rPr lang="en-GB" dirty="0"/>
              <a:t>with fixed </a:t>
            </a:r>
            <a:r>
              <a:rPr lang="en-GB" dirty="0" smtClean="0"/>
              <a:t>modulation </a:t>
            </a:r>
            <a:r>
              <a:rPr lang="en-GB" dirty="0"/>
              <a:t>and </a:t>
            </a:r>
            <a:r>
              <a:rPr lang="en-GB" dirty="0" smtClean="0"/>
              <a:t>coding 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1024QAM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513" y="1927899"/>
            <a:ext cx="7266145" cy="4638736"/>
          </a:xfrm>
          <a:prstGeom prst="rect">
            <a:avLst/>
          </a:prstGeom>
        </p:spPr>
      </p:pic>
      <p:sp>
        <p:nvSpPr>
          <p:cNvPr id="8" name="Content Placeholder 1"/>
          <p:cNvSpPr txBox="1">
            <a:spLocks/>
          </p:cNvSpPr>
          <p:nvPr/>
        </p:nvSpPr>
        <p:spPr>
          <a:xfrm>
            <a:off x="1393499" y="2888574"/>
            <a:ext cx="2412959" cy="73866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Blip>
                <a:blip r:embed="rId3"/>
              </a:buBlip>
              <a:defRPr lang="en-US" sz="24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7429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20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10287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8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144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Qualcomm Regular" pitchFamily="34" charset="0"/>
              <a:buChar char="−"/>
              <a:defRPr lang="en-US" sz="1400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171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buNone/>
            </a:pPr>
            <a:r>
              <a:rPr lang="en-GB" sz="2000" dirty="0" smtClean="0"/>
              <a:t>Rx EVM = 0.5%</a:t>
            </a:r>
          </a:p>
          <a:p>
            <a:pPr marL="0" indent="0" hangingPunct="0">
              <a:buNone/>
            </a:pPr>
            <a:r>
              <a:rPr lang="en-GB" sz="2000" dirty="0" err="1" smtClean="0"/>
              <a:t>Tx</a:t>
            </a:r>
            <a:r>
              <a:rPr lang="en-GB" sz="2000" dirty="0" smtClean="0"/>
              <a:t> EVM = [0, 1, 2]%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01775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364574"/>
            <a:ext cx="11430000" cy="443198"/>
          </a:xfrm>
        </p:spPr>
        <p:txBody>
          <a:bodyPr/>
          <a:lstStyle/>
          <a:p>
            <a:pPr hangingPunct="0"/>
            <a:r>
              <a:rPr lang="en-GB" dirty="0" smtClean="0"/>
              <a:t>EPA5 </a:t>
            </a:r>
            <a:r>
              <a:rPr lang="en-GB" dirty="0"/>
              <a:t>with fixed </a:t>
            </a:r>
            <a:r>
              <a:rPr lang="en-GB" dirty="0" smtClean="0"/>
              <a:t>modulation </a:t>
            </a:r>
            <a:r>
              <a:rPr lang="en-GB" dirty="0"/>
              <a:t>and </a:t>
            </a:r>
            <a:r>
              <a:rPr lang="en-GB" dirty="0" smtClean="0"/>
              <a:t>coding 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1024QAM</a:t>
            </a:r>
            <a:endParaRPr lang="en-GB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1393499" y="2888574"/>
            <a:ext cx="2412959" cy="73866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Blip>
                <a:blip r:embed="rId2"/>
              </a:buBlip>
              <a:defRPr lang="en-US" sz="24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7429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20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10287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8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144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Qualcomm Regular" pitchFamily="34" charset="0"/>
              <a:buChar char="−"/>
              <a:defRPr lang="en-US" sz="1400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171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buNone/>
            </a:pPr>
            <a:r>
              <a:rPr lang="en-GB" sz="2000" dirty="0" smtClean="0"/>
              <a:t>Rx EVM = 0.5%</a:t>
            </a:r>
          </a:p>
          <a:p>
            <a:pPr marL="0" indent="0" hangingPunct="0">
              <a:buNone/>
            </a:pPr>
            <a:r>
              <a:rPr lang="en-GB" sz="2000" dirty="0" err="1" smtClean="0"/>
              <a:t>Tx</a:t>
            </a:r>
            <a:r>
              <a:rPr lang="en-GB" sz="2000" dirty="0" smtClean="0"/>
              <a:t> EVM = [0, 1, 2]% </a:t>
            </a:r>
            <a:endParaRPr lang="en-GB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076" y="1927899"/>
            <a:ext cx="7354814" cy="4707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364574"/>
            <a:ext cx="11430000" cy="443198"/>
          </a:xfrm>
        </p:spPr>
        <p:txBody>
          <a:bodyPr/>
          <a:lstStyle/>
          <a:p>
            <a:pPr hangingPunct="0"/>
            <a:r>
              <a:rPr lang="en-GB" dirty="0" smtClean="0"/>
              <a:t>EPA5 </a:t>
            </a:r>
            <a:r>
              <a:rPr lang="en-GB" dirty="0"/>
              <a:t>with </a:t>
            </a:r>
            <a:r>
              <a:rPr lang="en-GB" dirty="0" smtClean="0"/>
              <a:t>adaptive modulation </a:t>
            </a:r>
            <a:r>
              <a:rPr lang="en-GB" dirty="0"/>
              <a:t>and </a:t>
            </a:r>
            <a:r>
              <a:rPr lang="en-GB" dirty="0" smtClean="0"/>
              <a:t>coding 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1024QAM</a:t>
            </a:r>
            <a:endParaRPr lang="en-GB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1393499" y="2888574"/>
            <a:ext cx="2412959" cy="73866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Blip>
                <a:blip r:embed="rId2"/>
              </a:buBlip>
              <a:defRPr lang="en-US" sz="24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7429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20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10287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8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144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Qualcomm Regular" pitchFamily="34" charset="0"/>
              <a:buChar char="−"/>
              <a:defRPr lang="en-US" sz="1400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171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buNone/>
            </a:pPr>
            <a:r>
              <a:rPr lang="en-GB" sz="2000" dirty="0" smtClean="0"/>
              <a:t>Rx EVM = 0.5%</a:t>
            </a:r>
          </a:p>
          <a:p>
            <a:pPr marL="0" indent="0" hangingPunct="0">
              <a:buNone/>
            </a:pPr>
            <a:r>
              <a:rPr lang="en-GB" sz="2000" dirty="0" err="1" smtClean="0"/>
              <a:t>Tx</a:t>
            </a:r>
            <a:r>
              <a:rPr lang="en-GB" sz="2000" dirty="0" smtClean="0"/>
              <a:t> EVM = [0, 1]% </a:t>
            </a:r>
            <a:endParaRPr lang="en-GB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791" y="1927899"/>
            <a:ext cx="7172666" cy="471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51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566812"/>
            <a:ext cx="11430000" cy="2351413"/>
          </a:xfrm>
        </p:spPr>
        <p:txBody>
          <a:bodyPr/>
          <a:lstStyle/>
          <a:p>
            <a:pPr lvl="0" hangingPunct="0"/>
            <a:r>
              <a:rPr lang="en-GB" dirty="0"/>
              <a:t>Introduce new MCS table and signalling to support 1024QAM in DL [RAN1]</a:t>
            </a:r>
            <a:endParaRPr lang="en-US" dirty="0"/>
          </a:p>
          <a:p>
            <a:pPr lvl="1" hangingPunct="0"/>
            <a:endParaRPr lang="en-GB" dirty="0" smtClean="0"/>
          </a:p>
          <a:p>
            <a:pPr lvl="0" hangingPunct="0"/>
            <a:r>
              <a:rPr lang="en-GB" dirty="0" smtClean="0"/>
              <a:t>Define </a:t>
            </a:r>
            <a:r>
              <a:rPr lang="en-GB" dirty="0"/>
              <a:t>applicable RRC signalling, UE capability and potential new UE categories [RAN2, RAN1]</a:t>
            </a:r>
            <a:endParaRPr lang="en-US" dirty="0"/>
          </a:p>
          <a:p>
            <a:pPr lvl="1" hangingPunct="0"/>
            <a:endParaRPr lang="en-GB" dirty="0" smtClean="0"/>
          </a:p>
          <a:p>
            <a:pPr lvl="0" hangingPunct="0"/>
            <a:r>
              <a:rPr lang="en-GB" dirty="0" smtClean="0"/>
              <a:t>Introduce </a:t>
            </a:r>
            <a:r>
              <a:rPr lang="en-GB" dirty="0"/>
              <a:t>RF requirements [RAN4]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 of objectives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373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49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13610</TotalTime>
  <Words>213</Words>
  <Application>Microsoft Office PowerPoint</Application>
  <PresentationFormat>Custom</PresentationFormat>
  <Paragraphs>31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Calibre Regular</vt:lpstr>
      <vt:lpstr>Calibri</vt:lpstr>
      <vt:lpstr>Courier New</vt:lpstr>
      <vt:lpstr>Qualcomm Office Bold</vt:lpstr>
      <vt:lpstr>Qualcomm Office Light</vt:lpstr>
      <vt:lpstr>Qualcomm Office Regular</vt:lpstr>
      <vt:lpstr>Qualcomm Regular</vt:lpstr>
      <vt:lpstr>Qualcomm_Template_Standard</vt:lpstr>
      <vt:lpstr>Custom Design</vt:lpstr>
      <vt:lpstr>Motivation for WID for Downlink 1024QAM in LTE</vt:lpstr>
      <vt:lpstr>General motivation</vt:lpstr>
      <vt:lpstr>1024QAM</vt:lpstr>
      <vt:lpstr>1024QAM</vt:lpstr>
      <vt:lpstr>1024QAM</vt:lpstr>
      <vt:lpstr>Summary of objectives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Gaal, Peter</cp:lastModifiedBy>
  <cp:revision>781</cp:revision>
  <cp:lastPrinted>2013-04-02T21:48:58Z</cp:lastPrinted>
  <dcterms:created xsi:type="dcterms:W3CDTF">2013-03-06T00:13:51Z</dcterms:created>
  <dcterms:modified xsi:type="dcterms:W3CDTF">2016-11-28T09:06:47Z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-1620110446</vt:i4>
  </property>
  <property fmtid="{D5CDD505-2E9C-101B-9397-08002B2CF9AE}" pid="3" name="_NewReviewCycle">
    <vt:lpwstr/>
  </property>
  <property fmtid="{D5CDD505-2E9C-101B-9397-08002B2CF9AE}" pid="4" name="_EmailSubject">
    <vt:lpwstr>Slides for WID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-1516920275</vt:i4>
  </property>
</Properties>
</file>