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3"/>
  </p:notesMasterIdLst>
  <p:handoutMasterIdLst>
    <p:handoutMasterId r:id="rId34"/>
  </p:handoutMasterIdLst>
  <p:sldIdLst>
    <p:sldId id="452" r:id="rId2"/>
    <p:sldId id="396" r:id="rId3"/>
    <p:sldId id="428" r:id="rId4"/>
    <p:sldId id="697" r:id="rId5"/>
    <p:sldId id="698" r:id="rId6"/>
    <p:sldId id="327" r:id="rId7"/>
    <p:sldId id="676" r:id="rId8"/>
    <p:sldId id="702" r:id="rId9"/>
    <p:sldId id="677" r:id="rId10"/>
    <p:sldId id="703" r:id="rId11"/>
    <p:sldId id="704" r:id="rId12"/>
    <p:sldId id="699" r:id="rId13"/>
    <p:sldId id="678" r:id="rId14"/>
    <p:sldId id="706" r:id="rId15"/>
    <p:sldId id="705" r:id="rId16"/>
    <p:sldId id="681" r:id="rId17"/>
    <p:sldId id="684" r:id="rId18"/>
    <p:sldId id="685" r:id="rId19"/>
    <p:sldId id="700" r:id="rId20"/>
    <p:sldId id="686" r:id="rId21"/>
    <p:sldId id="707" r:id="rId22"/>
    <p:sldId id="687" r:id="rId23"/>
    <p:sldId id="689" r:id="rId24"/>
    <p:sldId id="692" r:id="rId25"/>
    <p:sldId id="708" r:id="rId26"/>
    <p:sldId id="709" r:id="rId27"/>
    <p:sldId id="710" r:id="rId28"/>
    <p:sldId id="690" r:id="rId29"/>
    <p:sldId id="694" r:id="rId30"/>
    <p:sldId id="353" r:id="rId31"/>
    <p:sldId id="701" r:id="rId32"/>
  </p:sldIdLst>
  <p:sldSz cx="9144000" cy="6858000" type="screen4x3"/>
  <p:notesSz cx="6797675" cy="9926638"/>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5A8B25"/>
    <a:srgbClr val="72AF2F"/>
    <a:srgbClr val="B1D254"/>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931" autoAdjust="0"/>
    <p:restoredTop sz="94660" autoAdjust="0"/>
  </p:normalViewPr>
  <p:slideViewPr>
    <p:cSldViewPr snapToGrid="0">
      <p:cViewPr varScale="1">
        <p:scale>
          <a:sx n="75" d="100"/>
          <a:sy n="75" d="100"/>
        </p:scale>
        <p:origin x="101"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5980"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851697" y="0"/>
            <a:ext cx="2945979" cy="497292"/>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917575" y="742950"/>
            <a:ext cx="4962525"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5717" y="4715474"/>
            <a:ext cx="4986242" cy="4467627"/>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29347"/>
            <a:ext cx="2945980"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851697" y="9429347"/>
            <a:ext cx="2945979" cy="497291"/>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915988" y="742950"/>
            <a:ext cx="4967287" cy="3724275"/>
          </a:xfrm>
          <a:ln/>
        </p:spPr>
      </p:sp>
      <p:sp>
        <p:nvSpPr>
          <p:cNvPr id="6147" name="Rectangle 3"/>
          <p:cNvSpPr>
            <a:spLocks noGrp="1" noChangeArrowheads="1"/>
          </p:cNvSpPr>
          <p:nvPr>
            <p:ph type="body" idx="1"/>
          </p:nvPr>
        </p:nvSpPr>
        <p:spPr>
          <a:xfrm>
            <a:off x="904118" y="4717072"/>
            <a:ext cx="4989442" cy="446602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p>
        </p:txBody>
      </p:sp>
    </p:spTree>
    <p:extLst>
      <p:ext uri="{BB962C8B-B14F-4D97-AF65-F5344CB8AC3E}">
        <p14:creationId xmlns:p14="http://schemas.microsoft.com/office/powerpoint/2010/main" val="3216432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23</a:t>
            </a:fld>
            <a:endParaRPr lang="en-GB" dirty="0"/>
          </a:p>
        </p:txBody>
      </p:sp>
    </p:spTree>
    <p:extLst>
      <p:ext uri="{BB962C8B-B14F-4D97-AF65-F5344CB8AC3E}">
        <p14:creationId xmlns:p14="http://schemas.microsoft.com/office/powerpoint/2010/main" val="2327563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24</a:t>
            </a:fld>
            <a:endParaRPr lang="en-GB" dirty="0"/>
          </a:p>
        </p:txBody>
      </p:sp>
    </p:spTree>
    <p:extLst>
      <p:ext uri="{BB962C8B-B14F-4D97-AF65-F5344CB8AC3E}">
        <p14:creationId xmlns:p14="http://schemas.microsoft.com/office/powerpoint/2010/main" val="29167996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25</a:t>
            </a:fld>
            <a:endParaRPr lang="en-GB" dirty="0"/>
          </a:p>
        </p:txBody>
      </p:sp>
    </p:spTree>
    <p:extLst>
      <p:ext uri="{BB962C8B-B14F-4D97-AF65-F5344CB8AC3E}">
        <p14:creationId xmlns:p14="http://schemas.microsoft.com/office/powerpoint/2010/main" val="1954510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26</a:t>
            </a:fld>
            <a:endParaRPr lang="en-GB" dirty="0"/>
          </a:p>
        </p:txBody>
      </p:sp>
    </p:spTree>
    <p:extLst>
      <p:ext uri="{BB962C8B-B14F-4D97-AF65-F5344CB8AC3E}">
        <p14:creationId xmlns:p14="http://schemas.microsoft.com/office/powerpoint/2010/main" val="14627188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27</a:t>
            </a:fld>
            <a:endParaRPr lang="en-GB" dirty="0"/>
          </a:p>
        </p:txBody>
      </p:sp>
    </p:spTree>
    <p:extLst>
      <p:ext uri="{BB962C8B-B14F-4D97-AF65-F5344CB8AC3E}">
        <p14:creationId xmlns:p14="http://schemas.microsoft.com/office/powerpoint/2010/main" val="6356442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28</a:t>
            </a:fld>
            <a:endParaRPr lang="en-GB" dirty="0"/>
          </a:p>
        </p:txBody>
      </p:sp>
    </p:spTree>
    <p:extLst>
      <p:ext uri="{BB962C8B-B14F-4D97-AF65-F5344CB8AC3E}">
        <p14:creationId xmlns:p14="http://schemas.microsoft.com/office/powerpoint/2010/main" val="59253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7</a:t>
            </a:fld>
            <a:endParaRPr lang="en-GB" dirty="0"/>
          </a:p>
        </p:txBody>
      </p:sp>
    </p:spTree>
    <p:extLst>
      <p:ext uri="{BB962C8B-B14F-4D97-AF65-F5344CB8AC3E}">
        <p14:creationId xmlns:p14="http://schemas.microsoft.com/office/powerpoint/2010/main" val="274991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8</a:t>
            </a:fld>
            <a:endParaRPr lang="en-GB" dirty="0"/>
          </a:p>
        </p:txBody>
      </p:sp>
    </p:spTree>
    <p:extLst>
      <p:ext uri="{BB962C8B-B14F-4D97-AF65-F5344CB8AC3E}">
        <p14:creationId xmlns:p14="http://schemas.microsoft.com/office/powerpoint/2010/main" val="6844922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14</a:t>
            </a:fld>
            <a:endParaRPr lang="en-GB" dirty="0"/>
          </a:p>
        </p:txBody>
      </p:sp>
    </p:spTree>
    <p:extLst>
      <p:ext uri="{BB962C8B-B14F-4D97-AF65-F5344CB8AC3E}">
        <p14:creationId xmlns:p14="http://schemas.microsoft.com/office/powerpoint/2010/main" val="2918066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15</a:t>
            </a:fld>
            <a:endParaRPr lang="en-GB" dirty="0"/>
          </a:p>
        </p:txBody>
      </p:sp>
    </p:spTree>
    <p:extLst>
      <p:ext uri="{BB962C8B-B14F-4D97-AF65-F5344CB8AC3E}">
        <p14:creationId xmlns:p14="http://schemas.microsoft.com/office/powerpoint/2010/main" val="816795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16</a:t>
            </a:fld>
            <a:endParaRPr lang="en-GB" dirty="0"/>
          </a:p>
        </p:txBody>
      </p:sp>
    </p:spTree>
    <p:extLst>
      <p:ext uri="{BB962C8B-B14F-4D97-AF65-F5344CB8AC3E}">
        <p14:creationId xmlns:p14="http://schemas.microsoft.com/office/powerpoint/2010/main" val="2054647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17</a:t>
            </a:fld>
            <a:endParaRPr lang="en-GB" dirty="0"/>
          </a:p>
        </p:txBody>
      </p:sp>
    </p:spTree>
    <p:extLst>
      <p:ext uri="{BB962C8B-B14F-4D97-AF65-F5344CB8AC3E}">
        <p14:creationId xmlns:p14="http://schemas.microsoft.com/office/powerpoint/2010/main" val="1610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18</a:t>
            </a:fld>
            <a:endParaRPr lang="en-GB" dirty="0"/>
          </a:p>
        </p:txBody>
      </p:sp>
    </p:spTree>
    <p:extLst>
      <p:ext uri="{BB962C8B-B14F-4D97-AF65-F5344CB8AC3E}">
        <p14:creationId xmlns:p14="http://schemas.microsoft.com/office/powerpoint/2010/main" val="1487387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3719F8FD-CFA3-49DD-98D0-481067669C29}" type="slidenum">
              <a:rPr lang="en-GB" smtClean="0"/>
              <a:pPr>
                <a:defRPr/>
              </a:pPr>
              <a:t>22</a:t>
            </a:fld>
            <a:endParaRPr lang="en-GB" dirty="0"/>
          </a:p>
        </p:txBody>
      </p:sp>
    </p:spTree>
    <p:extLst>
      <p:ext uri="{BB962C8B-B14F-4D97-AF65-F5344CB8AC3E}">
        <p14:creationId xmlns:p14="http://schemas.microsoft.com/office/powerpoint/2010/main" val="32573988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dirty="0"/>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dirty="0"/>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dirty="0"/>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dirty="0"/>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dirty="0"/>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dirty="0"/>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dirty="0"/>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dirty="0"/>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dirty="0"/>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dirty="0"/>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dirty="0"/>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dirty="0"/>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dirty="0"/>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pic>
        <p:nvPicPr>
          <p:cNvPr id="1030"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smtClean="0">
                <a:solidFill>
                  <a:schemeClr val="bg1"/>
                </a:solidFill>
                <a:latin typeface="Arial" panose="020B0604020202020204" pitchFamily="34" charset="0"/>
              </a:rPr>
              <a:t>© 3GPP 2009     Mobile World Congress, Barcelona, 19</a:t>
            </a:r>
            <a:r>
              <a:rPr lang="en-GB" altLang="en-US" sz="1000" baseline="30000" dirty="0" smtClean="0">
                <a:solidFill>
                  <a:schemeClr val="bg1"/>
                </a:solidFill>
                <a:latin typeface="Arial" panose="020B0604020202020204" pitchFamily="34" charset="0"/>
              </a:rPr>
              <a:t>th</a:t>
            </a:r>
            <a:r>
              <a:rPr lang="en-GB" altLang="en-US" sz="1000" dirty="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2016                              RAN6 Status Report to RAN#74                        RP-161948 </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350838" y="258763"/>
            <a:ext cx="7113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74</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RP-161948</a:t>
            </a:r>
            <a:endParaRPr lang="en-GB" altLang="en-US" sz="2000" b="1" i="1" dirty="0" smtClean="0">
              <a:latin typeface="Arial" charset="0"/>
              <a:cs typeface="Times New Roman" pitchFamily="18" charset="0"/>
            </a:endParaRPr>
          </a:p>
          <a:p>
            <a:pPr eaLnBrk="1" hangingPunct="1">
              <a:spcBef>
                <a:spcPct val="50000"/>
              </a:spcBef>
              <a:buFontTx/>
              <a:buNone/>
            </a:pPr>
            <a:r>
              <a:rPr lang="en-GB" altLang="en-US" sz="2000" b="1" i="1" dirty="0" smtClean="0">
                <a:latin typeface="Arial" charset="0"/>
                <a:cs typeface="Times New Roman" pitchFamily="18" charset="0"/>
              </a:rPr>
              <a:t>Vienna, Austria, 5-8 December, 2016</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087435" y="4815068"/>
            <a:ext cx="5523328" cy="729205"/>
          </a:xfrm>
        </p:spPr>
        <p:txBody>
          <a:bodyPr/>
          <a:lstStyle/>
          <a:p>
            <a:pPr marL="0" indent="0">
              <a:buFontTx/>
              <a:buNone/>
              <a:tabLst>
                <a:tab pos="2873375" algn="l"/>
              </a:tabLst>
            </a:pPr>
            <a:r>
              <a:rPr lang="en-GB" altLang="en-US" sz="1600" dirty="0" smtClean="0">
                <a:latin typeface="Arial" charset="0"/>
              </a:rPr>
              <a:t>RAN6 Convener:          	Juergen Hofmann (NOKIA)</a:t>
            </a:r>
          </a:p>
          <a:p>
            <a:pPr marL="0" indent="0">
              <a:buFontTx/>
              <a:buNone/>
              <a:tabLst>
                <a:tab pos="2511425" algn="l"/>
                <a:tab pos="2873375" algn="l"/>
              </a:tabLst>
            </a:pPr>
            <a:r>
              <a:rPr lang="en-GB" altLang="en-US" sz="1600" dirty="0" smtClean="0">
                <a:latin typeface="Arial" charset="0"/>
              </a:rPr>
              <a:t>RAN6 Secretary: </a:t>
            </a:r>
            <a:r>
              <a:rPr lang="en-GB" altLang="en-US" sz="1600" dirty="0">
                <a:latin typeface="Arial" charset="0"/>
              </a:rPr>
              <a:t>	</a:t>
            </a:r>
            <a:r>
              <a:rPr lang="en-GB" altLang="en-US" sz="1600" dirty="0" smtClean="0">
                <a:latin typeface="Arial" charset="0"/>
              </a:rPr>
              <a:t>	Paolo Usai (ETSI MCC)</a:t>
            </a:r>
            <a:endParaRPr lang="en-GB" altLang="en-US" sz="1600" dirty="0">
              <a:latin typeface="Arial" charset="0"/>
            </a:endParaRPr>
          </a:p>
        </p:txBody>
      </p:sp>
      <p:sp>
        <p:nvSpPr>
          <p:cNvPr id="12" name="Text Box 63"/>
          <p:cNvSpPr txBox="1">
            <a:spLocks noChangeArrowheads="1"/>
          </p:cNvSpPr>
          <p:nvPr/>
        </p:nvSpPr>
        <p:spPr bwMode="auto">
          <a:xfrm>
            <a:off x="1182400" y="2459038"/>
            <a:ext cx="6428363" cy="1446550"/>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WG6</a:t>
            </a:r>
            <a:r>
              <a:rPr lang="en-GB" altLang="zh-CN" sz="4400" dirty="0">
                <a:solidFill>
                  <a:srgbClr val="FF3300"/>
                </a:solidFill>
                <a:effectLst>
                  <a:outerShdw blurRad="38100" dist="38100" dir="2700000" algn="tl">
                    <a:srgbClr val="C0C0C0"/>
                  </a:outerShdw>
                </a:effectLst>
                <a:latin typeface="Arial" charset="0"/>
                <a:ea typeface="SimSun" pitchFamily="2" charset="-122"/>
              </a:rPr>
              <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#74</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Liaisons   (2/3)</a:t>
            </a:r>
            <a:endParaRPr lang="en-US" dirty="0"/>
          </a:p>
        </p:txBody>
      </p:sp>
      <p:sp>
        <p:nvSpPr>
          <p:cNvPr id="3" name="Content Placeholder 2"/>
          <p:cNvSpPr>
            <a:spLocks noGrp="1"/>
          </p:cNvSpPr>
          <p:nvPr>
            <p:ph idx="1"/>
          </p:nvPr>
        </p:nvSpPr>
        <p:spPr>
          <a:xfrm>
            <a:off x="465454" y="1502723"/>
            <a:ext cx="8526146" cy="4830763"/>
          </a:xfrm>
        </p:spPr>
        <p:txBody>
          <a:bodyPr/>
          <a:lstStyle/>
          <a:p>
            <a:pPr>
              <a:spcBef>
                <a:spcPts val="200"/>
              </a:spcBef>
            </a:pPr>
            <a:r>
              <a:rPr lang="en-GB" sz="2000" dirty="0" smtClean="0">
                <a:solidFill>
                  <a:srgbClr val="0000FF"/>
                </a:solidFill>
              </a:rPr>
              <a:t>R6-160199</a:t>
            </a:r>
            <a:r>
              <a:rPr lang="en-GB" sz="2000" dirty="0" smtClean="0"/>
              <a:t> </a:t>
            </a:r>
            <a:r>
              <a:rPr lang="en-US" sz="2000" dirty="0" smtClean="0"/>
              <a:t>LS </a:t>
            </a:r>
            <a:r>
              <a:rPr lang="en-US" sz="2000" dirty="0"/>
              <a:t>on Flexible </a:t>
            </a:r>
            <a:r>
              <a:rPr lang="en-US" sz="2000" dirty="0" err="1"/>
              <a:t>eNB</a:t>
            </a:r>
            <a:r>
              <a:rPr lang="en-US" sz="2000" dirty="0"/>
              <a:t>-ID and Cell-ID in E-UTRAN</a:t>
            </a:r>
            <a:r>
              <a:rPr lang="en-GB" sz="2000" dirty="0" smtClean="0"/>
              <a:t> (RAN3 to </a:t>
            </a:r>
            <a:r>
              <a:rPr lang="en-GB" sz="2000" dirty="0"/>
              <a:t>CT1, CT4, SA5, </a:t>
            </a:r>
            <a:r>
              <a:rPr lang="en-GB" sz="2000" dirty="0" smtClean="0"/>
              <a:t>RAN6, cc RAN2</a:t>
            </a:r>
            <a:r>
              <a:rPr lang="en-GB" sz="2000" dirty="0"/>
              <a:t>, SA2</a:t>
            </a:r>
            <a:r>
              <a:rPr lang="en-GB" sz="2000" dirty="0" smtClean="0"/>
              <a:t>)</a:t>
            </a:r>
          </a:p>
          <a:p>
            <a:pPr lvl="1">
              <a:spcBef>
                <a:spcPts val="200"/>
              </a:spcBef>
            </a:pPr>
            <a:r>
              <a:rPr lang="en-GB" sz="2000" dirty="0" smtClean="0"/>
              <a:t>RAN6 took note of RAN3’s decision to introduce a 21 bit and a 18 bit Macro </a:t>
            </a:r>
            <a:r>
              <a:rPr lang="en-GB" sz="2000" dirty="0" err="1" smtClean="0"/>
              <a:t>eNB</a:t>
            </a:r>
            <a:r>
              <a:rPr lang="en-GB" sz="2000" dirty="0" smtClean="0"/>
              <a:t> ID. CRs to GERAN specifications are expected at RAN6#3. </a:t>
            </a:r>
          </a:p>
          <a:p>
            <a:pPr>
              <a:spcBef>
                <a:spcPts val="200"/>
              </a:spcBef>
            </a:pPr>
            <a:r>
              <a:rPr lang="en-GB" sz="2000" dirty="0" smtClean="0">
                <a:solidFill>
                  <a:srgbClr val="0000FF"/>
                </a:solidFill>
              </a:rPr>
              <a:t>R6-160200</a:t>
            </a:r>
            <a:r>
              <a:rPr lang="en-GB" sz="2000" dirty="0" smtClean="0"/>
              <a:t> </a:t>
            </a:r>
            <a:r>
              <a:rPr lang="en-US" sz="2000" dirty="0"/>
              <a:t>Response LS on Enhanced Coverage authorization impact on cell and PLMN selection </a:t>
            </a:r>
            <a:r>
              <a:rPr lang="en-US" sz="2000" dirty="0" smtClean="0"/>
              <a:t>procedures</a:t>
            </a:r>
            <a:r>
              <a:rPr lang="en-GB" sz="2000" dirty="0" smtClean="0"/>
              <a:t> (SA2 to RAN2</a:t>
            </a:r>
            <a:r>
              <a:rPr lang="en-GB" sz="2000" dirty="0"/>
              <a:t>, </a:t>
            </a:r>
            <a:r>
              <a:rPr lang="en-GB" sz="2000" dirty="0" smtClean="0"/>
              <a:t>RAN6, CT1)</a:t>
            </a:r>
          </a:p>
          <a:p>
            <a:pPr>
              <a:spcBef>
                <a:spcPts val="200"/>
              </a:spcBef>
            </a:pPr>
            <a:r>
              <a:rPr lang="en-GB" sz="2000" dirty="0" smtClean="0">
                <a:solidFill>
                  <a:srgbClr val="0000FF"/>
                </a:solidFill>
              </a:rPr>
              <a:t>R6-160251</a:t>
            </a:r>
            <a:r>
              <a:rPr lang="en-GB" sz="2000" dirty="0" smtClean="0"/>
              <a:t> </a:t>
            </a:r>
            <a:r>
              <a:rPr lang="en-US" sz="2000" dirty="0" smtClean="0"/>
              <a:t>Response </a:t>
            </a:r>
            <a:r>
              <a:rPr lang="en-US" sz="2000" dirty="0"/>
              <a:t>LS on Enhanced Coverage authorization impact on cell and PLMN selection </a:t>
            </a:r>
            <a:r>
              <a:rPr lang="en-US" sz="2000" dirty="0" smtClean="0"/>
              <a:t>procedures (RAN2 to </a:t>
            </a:r>
            <a:r>
              <a:rPr lang="en-GB" sz="2000" dirty="0" smtClean="0"/>
              <a:t>SA2</a:t>
            </a:r>
            <a:r>
              <a:rPr lang="en-GB" sz="2000" dirty="0"/>
              <a:t>, CT1</a:t>
            </a:r>
            <a:r>
              <a:rPr lang="en-US" sz="2000" dirty="0" smtClean="0"/>
              <a:t>, cc RAN6)</a:t>
            </a:r>
            <a:endParaRPr lang="en-GB" sz="2000" dirty="0" smtClean="0"/>
          </a:p>
          <a:p>
            <a:pPr lvl="1">
              <a:spcBef>
                <a:spcPts val="200"/>
              </a:spcBef>
            </a:pPr>
            <a:r>
              <a:rPr lang="en-GB" sz="2000" dirty="0" smtClean="0"/>
              <a:t>RAN6 noted RAN2’s reply and sent a reply in:</a:t>
            </a:r>
          </a:p>
          <a:p>
            <a:pPr>
              <a:spcBef>
                <a:spcPts val="200"/>
              </a:spcBef>
            </a:pPr>
            <a:r>
              <a:rPr lang="en-GB" sz="2000" dirty="0" smtClean="0">
                <a:solidFill>
                  <a:srgbClr val="0000FF"/>
                </a:solidFill>
              </a:rPr>
              <a:t>R6-160214</a:t>
            </a:r>
            <a:r>
              <a:rPr lang="en-GB" sz="2000" dirty="0" smtClean="0"/>
              <a:t> </a:t>
            </a:r>
            <a:r>
              <a:rPr lang="en-US" sz="2000" dirty="0" smtClean="0"/>
              <a:t>Response </a:t>
            </a:r>
            <a:r>
              <a:rPr lang="en-US" sz="2000" dirty="0"/>
              <a:t>LS on Enhanced Coverage authorization impact on cell and PLMN selection procedures</a:t>
            </a:r>
            <a:r>
              <a:rPr lang="en-US" sz="2000" dirty="0" smtClean="0"/>
              <a:t> (RAN6 to SA2, CT1, cc RAN2) </a:t>
            </a:r>
          </a:p>
          <a:p>
            <a:pPr lvl="1">
              <a:spcBef>
                <a:spcPts val="200"/>
              </a:spcBef>
            </a:pPr>
            <a:r>
              <a:rPr lang="en-US" sz="2000" dirty="0" smtClean="0"/>
              <a:t>RAN6 informs the coverage class concept and asks about MS behavior for exception reports due to non-existence of limited service state in </a:t>
            </a:r>
            <a:r>
              <a:rPr lang="en-US" sz="2000" dirty="0" smtClean="0"/>
              <a:t>          EC-GSM-</a:t>
            </a:r>
            <a:r>
              <a:rPr lang="en-US" sz="2000" dirty="0" err="1" smtClean="0"/>
              <a:t>IoT</a:t>
            </a:r>
            <a:r>
              <a:rPr lang="en-US" sz="2000" dirty="0" smtClean="0"/>
              <a:t>.</a:t>
            </a:r>
            <a:endParaRPr lang="en-GB" sz="2000" dirty="0"/>
          </a:p>
        </p:txBody>
      </p:sp>
    </p:spTree>
    <p:extLst>
      <p:ext uri="{BB962C8B-B14F-4D97-AF65-F5344CB8AC3E}">
        <p14:creationId xmlns:p14="http://schemas.microsoft.com/office/powerpoint/2010/main" val="9356342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Liaisons   (3/3)</a:t>
            </a:r>
            <a:endParaRPr lang="en-US" dirty="0"/>
          </a:p>
        </p:txBody>
      </p:sp>
      <p:sp>
        <p:nvSpPr>
          <p:cNvPr id="3" name="Content Placeholder 2"/>
          <p:cNvSpPr>
            <a:spLocks noGrp="1"/>
          </p:cNvSpPr>
          <p:nvPr>
            <p:ph idx="1"/>
          </p:nvPr>
        </p:nvSpPr>
        <p:spPr>
          <a:xfrm>
            <a:off x="465454" y="1502723"/>
            <a:ext cx="8526146" cy="4830763"/>
          </a:xfrm>
        </p:spPr>
        <p:txBody>
          <a:bodyPr/>
          <a:lstStyle/>
          <a:p>
            <a:pPr>
              <a:spcBef>
                <a:spcPts val="200"/>
              </a:spcBef>
            </a:pPr>
            <a:r>
              <a:rPr lang="en-GB" sz="2000" dirty="0" smtClean="0">
                <a:solidFill>
                  <a:srgbClr val="0000FF"/>
                </a:solidFill>
              </a:rPr>
              <a:t>R6-160201 </a:t>
            </a:r>
            <a:r>
              <a:rPr lang="en-GB" sz="2000" dirty="0" smtClean="0"/>
              <a:t>LS on protection of </a:t>
            </a:r>
            <a:r>
              <a:rPr lang="en-GB" sz="2000" dirty="0"/>
              <a:t>RNSS o</a:t>
            </a:r>
            <a:r>
              <a:rPr lang="en-GB" sz="2000" dirty="0" smtClean="0"/>
              <a:t>peration from unwanted emissions of IMT stations (ITU-R,WP 5D to 3GPP)</a:t>
            </a:r>
          </a:p>
          <a:p>
            <a:pPr lvl="1">
              <a:spcBef>
                <a:spcPts val="200"/>
              </a:spcBef>
            </a:pPr>
            <a:r>
              <a:rPr lang="en-GB" sz="2000" dirty="0"/>
              <a:t>GERAN is not operated in the mentioned frequency bands. </a:t>
            </a:r>
          </a:p>
          <a:p>
            <a:pPr lvl="1">
              <a:spcBef>
                <a:spcPts val="200"/>
              </a:spcBef>
            </a:pPr>
            <a:r>
              <a:rPr lang="en-GB" sz="2000" dirty="0" smtClean="0"/>
              <a:t>RAN6 </a:t>
            </a:r>
            <a:r>
              <a:rPr lang="en-GB" sz="2000" dirty="0" smtClean="0"/>
              <a:t>noted the LS. </a:t>
            </a:r>
          </a:p>
          <a:p>
            <a:pPr lvl="1">
              <a:spcBef>
                <a:spcPts val="200"/>
              </a:spcBef>
            </a:pPr>
            <a:r>
              <a:rPr lang="en-GB" sz="2000" dirty="0" smtClean="0"/>
              <a:t>Coordinated </a:t>
            </a:r>
            <a:r>
              <a:rPr lang="en-GB" sz="2000" dirty="0" smtClean="0"/>
              <a:t>reply from RAN expected. </a:t>
            </a:r>
          </a:p>
          <a:p>
            <a:pPr>
              <a:spcBef>
                <a:spcPts val="200"/>
              </a:spcBef>
            </a:pPr>
            <a:r>
              <a:rPr lang="en-GB" sz="2000" dirty="0" smtClean="0">
                <a:solidFill>
                  <a:srgbClr val="0000FF"/>
                </a:solidFill>
              </a:rPr>
              <a:t>R6-160202</a:t>
            </a:r>
            <a:r>
              <a:rPr lang="en-GB" sz="2000" dirty="0" smtClean="0"/>
              <a:t> </a:t>
            </a:r>
            <a:r>
              <a:rPr lang="en-US" sz="2000" dirty="0"/>
              <a:t>LS on recent work by JCA-</a:t>
            </a:r>
            <a:r>
              <a:rPr lang="en-US" sz="2000" dirty="0" err="1"/>
              <a:t>IoT</a:t>
            </a:r>
            <a:r>
              <a:rPr lang="en-US" sz="2000" dirty="0"/>
              <a:t> and SC&amp;C </a:t>
            </a:r>
            <a:r>
              <a:rPr lang="en-US" sz="2000" dirty="0" smtClean="0"/>
              <a:t>(</a:t>
            </a:r>
            <a:r>
              <a:rPr lang="en-US" sz="2000" dirty="0"/>
              <a:t>Joint Coordination Activity on Internet of Things and Smart Cities and </a:t>
            </a:r>
            <a:r>
              <a:rPr lang="en-US" sz="2000" dirty="0" smtClean="0"/>
              <a:t>Communities)</a:t>
            </a:r>
          </a:p>
          <a:p>
            <a:pPr lvl="1">
              <a:spcBef>
                <a:spcPts val="200"/>
              </a:spcBef>
            </a:pPr>
            <a:r>
              <a:rPr lang="en-GB" sz="2000" dirty="0" smtClean="0"/>
              <a:t>ITU-T </a:t>
            </a:r>
            <a:r>
              <a:rPr lang="en-GB" sz="2000" dirty="0"/>
              <a:t>is collecting input from all </a:t>
            </a:r>
            <a:r>
              <a:rPr lang="en-GB" sz="2000" dirty="0" smtClean="0"/>
              <a:t>groups dealing on these topics in </a:t>
            </a:r>
            <a:r>
              <a:rPr lang="en-GB" sz="2000" dirty="0"/>
              <a:t>an Excel sheet.</a:t>
            </a:r>
          </a:p>
          <a:p>
            <a:pPr lvl="1">
              <a:spcBef>
                <a:spcPts val="200"/>
              </a:spcBef>
            </a:pPr>
            <a:r>
              <a:rPr lang="en-GB" sz="2000" dirty="0" smtClean="0"/>
              <a:t>RAN6 noted the LS. </a:t>
            </a:r>
          </a:p>
          <a:p>
            <a:pPr lvl="1">
              <a:spcBef>
                <a:spcPts val="200"/>
              </a:spcBef>
            </a:pPr>
            <a:r>
              <a:rPr lang="en-GB" sz="2000" dirty="0"/>
              <a:t>Coordinated reply from </a:t>
            </a:r>
            <a:r>
              <a:rPr lang="en-GB" sz="2000" dirty="0" smtClean="0"/>
              <a:t>RAN/SA </a:t>
            </a:r>
            <a:r>
              <a:rPr lang="en-GB" sz="2000" dirty="0"/>
              <a:t>expected. </a:t>
            </a:r>
          </a:p>
        </p:txBody>
      </p:sp>
    </p:spTree>
    <p:extLst>
      <p:ext uri="{BB962C8B-B14F-4D97-AF65-F5344CB8AC3E}">
        <p14:creationId xmlns:p14="http://schemas.microsoft.com/office/powerpoint/2010/main" val="4181753745"/>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smtClean="0"/>
              <a:t>Contributions to Rel-13 and Earlier Features</a:t>
            </a:r>
            <a:endParaRPr lang="en-US" altLang="en-US" dirty="0" smtClean="0"/>
          </a:p>
        </p:txBody>
      </p:sp>
    </p:spTree>
    <p:extLst>
      <p:ext uri="{BB962C8B-B14F-4D97-AF65-F5344CB8AC3E}">
        <p14:creationId xmlns:p14="http://schemas.microsoft.com/office/powerpoint/2010/main" val="2360372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eDRX_GSM (Rel-13)</a:t>
            </a:r>
            <a:endParaRPr lang="en-US" dirty="0"/>
          </a:p>
        </p:txBody>
      </p:sp>
      <p:sp>
        <p:nvSpPr>
          <p:cNvPr id="3" name="Content Placeholder 2"/>
          <p:cNvSpPr>
            <a:spLocks noGrp="1"/>
          </p:cNvSpPr>
          <p:nvPr>
            <p:ph idx="1"/>
          </p:nvPr>
        </p:nvSpPr>
        <p:spPr>
          <a:xfrm>
            <a:off x="485775" y="1380998"/>
            <a:ext cx="8388350" cy="4830763"/>
          </a:xfrm>
        </p:spPr>
        <p:txBody>
          <a:bodyPr/>
          <a:lstStyle/>
          <a:p>
            <a:r>
              <a:rPr lang="en-US" sz="2000" dirty="0" smtClean="0"/>
              <a:t>Set of 4 correction CRs agreed related to </a:t>
            </a:r>
            <a:r>
              <a:rPr lang="en-US" sz="2000" dirty="0" err="1" smtClean="0"/>
              <a:t>eDRX</a:t>
            </a:r>
            <a:r>
              <a:rPr lang="en-US" sz="2000" dirty="0" smtClean="0"/>
              <a:t> cycle value sent by SGSN, cell reselection parameter C1_DELTA (also for EC-GSM-</a:t>
            </a:r>
            <a:r>
              <a:rPr lang="en-US" sz="2000" dirty="0" err="1" smtClean="0"/>
              <a:t>IoT</a:t>
            </a:r>
            <a:r>
              <a:rPr lang="en-US" sz="2000" dirty="0" smtClean="0"/>
              <a:t>) and other items.</a:t>
            </a:r>
          </a:p>
          <a:p>
            <a:pPr marL="0" indent="0">
              <a:buNone/>
            </a:pPr>
            <a:endParaRPr lang="en-US" sz="2000" dirty="0" smtClean="0"/>
          </a:p>
          <a:p>
            <a:r>
              <a:rPr lang="en-US" sz="2000" dirty="0" smtClean="0"/>
              <a:t>CR 44.018 </a:t>
            </a:r>
            <a:r>
              <a:rPr lang="en-US" sz="2000" dirty="0"/>
              <a:t>Miscellaneous corrections </a:t>
            </a:r>
            <a:r>
              <a:rPr lang="en-US" sz="2000" dirty="0" smtClean="0"/>
              <a:t>agreed in </a:t>
            </a:r>
            <a:r>
              <a:rPr lang="en-US" sz="2000" dirty="0" smtClean="0">
                <a:solidFill>
                  <a:srgbClr val="0000FF"/>
                </a:solidFill>
              </a:rPr>
              <a:t>R6-160215</a:t>
            </a:r>
            <a:endParaRPr lang="en-US" sz="2000" dirty="0" smtClean="0"/>
          </a:p>
          <a:p>
            <a:r>
              <a:rPr lang="en-US" sz="2000" dirty="0"/>
              <a:t>CR </a:t>
            </a:r>
            <a:r>
              <a:rPr lang="en-US" sz="2000" dirty="0" smtClean="0"/>
              <a:t>45.008 </a:t>
            </a:r>
            <a:r>
              <a:rPr lang="en-US" sz="2000" dirty="0"/>
              <a:t>Miscellaneous corrections agreed in </a:t>
            </a:r>
            <a:r>
              <a:rPr lang="en-US" sz="2000" dirty="0" smtClean="0">
                <a:solidFill>
                  <a:srgbClr val="0000FF"/>
                </a:solidFill>
              </a:rPr>
              <a:t>R6-160217</a:t>
            </a:r>
            <a:endParaRPr lang="en-US" sz="2000" dirty="0"/>
          </a:p>
          <a:p>
            <a:r>
              <a:rPr lang="en-US" sz="2000" dirty="0" smtClean="0"/>
              <a:t>CR 48.018 </a:t>
            </a:r>
            <a:r>
              <a:rPr lang="en-US" sz="2000" dirty="0"/>
              <a:t>Miscellaneous corrections agreed in </a:t>
            </a:r>
            <a:r>
              <a:rPr lang="en-US" sz="2000" dirty="0" smtClean="0">
                <a:solidFill>
                  <a:srgbClr val="0000FF"/>
                </a:solidFill>
              </a:rPr>
              <a:t>R6-160252 </a:t>
            </a:r>
            <a:endParaRPr lang="en-US" sz="2000" dirty="0"/>
          </a:p>
          <a:p>
            <a:pPr lvl="1"/>
            <a:r>
              <a:rPr lang="en-US" sz="2000" dirty="0" smtClean="0"/>
              <a:t>Rel-14 mirror in </a:t>
            </a:r>
            <a:r>
              <a:rPr lang="en-US" sz="2000" dirty="0" smtClean="0">
                <a:solidFill>
                  <a:srgbClr val="0000FF"/>
                </a:solidFill>
              </a:rPr>
              <a:t>R6-160253</a:t>
            </a:r>
          </a:p>
          <a:p>
            <a:pPr marL="457200" lvl="1" indent="0">
              <a:buNone/>
            </a:pPr>
            <a:endParaRPr lang="en-US" sz="2000" dirty="0" smtClean="0">
              <a:solidFill>
                <a:srgbClr val="0000FF"/>
              </a:solidFill>
            </a:endParaRPr>
          </a:p>
          <a:p>
            <a:r>
              <a:rPr lang="en-US" sz="2000" dirty="0">
                <a:solidFill>
                  <a:srgbClr val="0000FF"/>
                </a:solidFill>
              </a:rPr>
              <a:t> </a:t>
            </a:r>
            <a:r>
              <a:rPr lang="en-US" sz="2000" dirty="0"/>
              <a:t>The agreed CRs are collected in </a:t>
            </a:r>
            <a:r>
              <a:rPr lang="en-US" sz="2000" dirty="0" smtClean="0">
                <a:solidFill>
                  <a:srgbClr val="0000FF"/>
                </a:solidFill>
              </a:rPr>
              <a:t>RP-162069</a:t>
            </a:r>
            <a:r>
              <a:rPr lang="en-US" sz="2000" dirty="0" smtClean="0"/>
              <a:t> </a:t>
            </a:r>
            <a:r>
              <a:rPr lang="en-US" sz="2000" dirty="0"/>
              <a:t>for block approval at RAN#74</a:t>
            </a:r>
            <a:r>
              <a:rPr lang="en-US" sz="2000" dirty="0" smtClean="0"/>
              <a:t>.</a:t>
            </a:r>
            <a:endParaRPr lang="en-US" sz="2000" dirty="0" smtClean="0">
              <a:solidFill>
                <a:srgbClr val="0000FF"/>
              </a:solidFill>
            </a:endParaRPr>
          </a:p>
          <a:p>
            <a:pPr marL="0" indent="0">
              <a:buNone/>
            </a:pPr>
            <a:endParaRPr lang="en-US" sz="2000" dirty="0"/>
          </a:p>
        </p:txBody>
      </p:sp>
    </p:spTree>
    <p:extLst>
      <p:ext uri="{BB962C8B-B14F-4D97-AF65-F5344CB8AC3E}">
        <p14:creationId xmlns:p14="http://schemas.microsoft.com/office/powerpoint/2010/main" val="1009829516"/>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smtClean="0"/>
              <a:t>Set of 13 correction CRs agreed related to approximate coverage level and interference gains for EC-GSM-</a:t>
            </a:r>
            <a:r>
              <a:rPr lang="en-GB" sz="2000" dirty="0" err="1" smtClean="0"/>
              <a:t>IoT</a:t>
            </a:r>
            <a:r>
              <a:rPr lang="en-GB" sz="2000" dirty="0" smtClean="0"/>
              <a:t>, MS synchronisation requirement, usage of legacy training sequence </a:t>
            </a:r>
            <a:r>
              <a:rPr lang="en-US" sz="2000" dirty="0" smtClean="0"/>
              <a:t>for Packet Control Acknowledgement</a:t>
            </a:r>
            <a:r>
              <a:rPr lang="en-GB" sz="2000" dirty="0" smtClean="0"/>
              <a:t>, mapping to physical channels for 1TS EC-RACH, OLCDMA realization in MS</a:t>
            </a:r>
            <a:r>
              <a:rPr lang="en-GB" sz="2000" dirty="0"/>
              <a:t>, TX coherency requirement for </a:t>
            </a:r>
            <a:r>
              <a:rPr lang="en-GB" sz="2000" dirty="0" smtClean="0"/>
              <a:t>MS, UL CC selection thresholds, indication </a:t>
            </a:r>
            <a:r>
              <a:rPr lang="en-GB" sz="2000" dirty="0"/>
              <a:t>of </a:t>
            </a:r>
            <a:r>
              <a:rPr lang="en-GB" sz="2000" dirty="0" smtClean="0"/>
              <a:t>supported PDCH </a:t>
            </a:r>
            <a:r>
              <a:rPr lang="en-GB" sz="2000" dirty="0"/>
              <a:t>mapping in EC SI for packet data in Higher Coverage Classes (2 or 4 PDCHs</a:t>
            </a:r>
            <a:r>
              <a:rPr lang="en-GB" sz="2000" dirty="0" smtClean="0"/>
              <a:t>), integrity protection for LLC-UI and other items:</a:t>
            </a:r>
            <a:endParaRPr lang="en-GB" sz="800" dirty="0" smtClean="0"/>
          </a:p>
          <a:p>
            <a:pPr lvl="1">
              <a:spcBef>
                <a:spcPts val="300"/>
              </a:spcBef>
            </a:pPr>
            <a:r>
              <a:rPr lang="en-US" sz="1800" dirty="0" smtClean="0"/>
              <a:t>Optimized </a:t>
            </a:r>
            <a:r>
              <a:rPr lang="en-US" sz="1800" dirty="0"/>
              <a:t>MS synchronization in EC operation </a:t>
            </a:r>
            <a:r>
              <a:rPr lang="en-US" sz="1800" dirty="0" smtClean="0"/>
              <a:t>to 43.064 in </a:t>
            </a:r>
            <a:r>
              <a:rPr lang="en-US" sz="1800" dirty="0" smtClean="0">
                <a:solidFill>
                  <a:srgbClr val="0000FF"/>
                </a:solidFill>
              </a:rPr>
              <a:t>R6-160254 </a:t>
            </a:r>
            <a:r>
              <a:rPr lang="en-US" sz="1800" dirty="0" smtClean="0"/>
              <a:t>and </a:t>
            </a:r>
            <a:r>
              <a:rPr lang="en-US" sz="1800" dirty="0"/>
              <a:t>to 45.008 in </a:t>
            </a:r>
            <a:r>
              <a:rPr lang="en-US" sz="1800" dirty="0" smtClean="0">
                <a:solidFill>
                  <a:srgbClr val="0000FF"/>
                </a:solidFill>
              </a:rPr>
              <a:t>R6-160255</a:t>
            </a:r>
          </a:p>
          <a:p>
            <a:pPr lvl="1">
              <a:spcBef>
                <a:spcPts val="300"/>
              </a:spcBef>
            </a:pPr>
            <a:r>
              <a:rPr lang="en-US" sz="1800" dirty="0" smtClean="0"/>
              <a:t>Indication </a:t>
            </a:r>
            <a:r>
              <a:rPr lang="en-US" sz="1800" dirty="0"/>
              <a:t>of used PDCH mapping for Higher Coverage Classes on EC </a:t>
            </a:r>
            <a:r>
              <a:rPr lang="en-US" sz="1800" dirty="0" smtClean="0"/>
              <a:t>SI</a:t>
            </a:r>
          </a:p>
          <a:p>
            <a:pPr marL="457200" lvl="1" indent="0">
              <a:spcBef>
                <a:spcPts val="300"/>
              </a:spcBef>
              <a:buNone/>
            </a:pPr>
            <a:r>
              <a:rPr lang="en-US" sz="1800" dirty="0"/>
              <a:t> </a:t>
            </a:r>
            <a:r>
              <a:rPr lang="en-US" sz="1800" dirty="0" smtClean="0"/>
              <a:t>     to 44.018 in </a:t>
            </a:r>
            <a:r>
              <a:rPr lang="en-US" sz="1800" dirty="0" smtClean="0">
                <a:solidFill>
                  <a:srgbClr val="0000FF"/>
                </a:solidFill>
              </a:rPr>
              <a:t>R6-160258 </a:t>
            </a:r>
            <a:r>
              <a:rPr lang="en-US" sz="1800" dirty="0" smtClean="0"/>
              <a:t>and to 45.008 in </a:t>
            </a:r>
            <a:r>
              <a:rPr lang="en-US" sz="1800" dirty="0" smtClean="0">
                <a:solidFill>
                  <a:srgbClr val="0000FF"/>
                </a:solidFill>
              </a:rPr>
              <a:t>R6-160270</a:t>
            </a:r>
          </a:p>
          <a:p>
            <a:pPr lvl="1">
              <a:spcBef>
                <a:spcPts val="300"/>
              </a:spcBef>
            </a:pPr>
            <a:r>
              <a:rPr lang="en-US" sz="1800" dirty="0" smtClean="0"/>
              <a:t>Miscellaneous </a:t>
            </a:r>
            <a:r>
              <a:rPr lang="en-US" sz="1800" dirty="0"/>
              <a:t>corrections to EC-GSM-</a:t>
            </a:r>
            <a:r>
              <a:rPr lang="en-US" sz="1800" dirty="0" err="1"/>
              <a:t>IoT</a:t>
            </a:r>
            <a:r>
              <a:rPr lang="en-US" sz="1800" dirty="0"/>
              <a:t> to 43.064 in </a:t>
            </a:r>
            <a:r>
              <a:rPr lang="en-US" sz="1800" dirty="0" smtClean="0">
                <a:solidFill>
                  <a:srgbClr val="0000FF"/>
                </a:solidFill>
              </a:rPr>
              <a:t>R6-160268 </a:t>
            </a:r>
            <a:endParaRPr lang="en-US" sz="1800" dirty="0">
              <a:solidFill>
                <a:srgbClr val="0000FF"/>
              </a:solidFill>
            </a:endParaRPr>
          </a:p>
          <a:p>
            <a:pPr lvl="1">
              <a:spcBef>
                <a:spcPts val="300"/>
              </a:spcBef>
            </a:pPr>
            <a:r>
              <a:rPr lang="en-US" sz="1800" dirty="0" smtClean="0"/>
              <a:t>Miscellaneous </a:t>
            </a:r>
            <a:r>
              <a:rPr lang="en-US" sz="1800" dirty="0"/>
              <a:t>corrections to EC-GSM-</a:t>
            </a:r>
            <a:r>
              <a:rPr lang="en-US" sz="1800" dirty="0" err="1"/>
              <a:t>IoT</a:t>
            </a:r>
            <a:r>
              <a:rPr lang="en-US" sz="1800" dirty="0"/>
              <a:t> to </a:t>
            </a:r>
            <a:r>
              <a:rPr lang="en-US" sz="1800" dirty="0" smtClean="0"/>
              <a:t>44.060 </a:t>
            </a:r>
            <a:r>
              <a:rPr lang="en-US" sz="1800" dirty="0"/>
              <a:t>in </a:t>
            </a:r>
            <a:r>
              <a:rPr lang="en-US" sz="1800" dirty="0" smtClean="0">
                <a:solidFill>
                  <a:srgbClr val="0000FF"/>
                </a:solidFill>
              </a:rPr>
              <a:t>R6-160178</a:t>
            </a:r>
          </a:p>
          <a:p>
            <a:pPr lvl="1">
              <a:spcBef>
                <a:spcPts val="300"/>
              </a:spcBef>
            </a:pPr>
            <a:r>
              <a:rPr lang="en-US" sz="1800" dirty="0"/>
              <a:t>Miscellaneous corrections to EC-GSM-</a:t>
            </a:r>
            <a:r>
              <a:rPr lang="en-US" sz="1800" dirty="0" err="1"/>
              <a:t>IoT</a:t>
            </a:r>
            <a:r>
              <a:rPr lang="en-US" sz="1800" dirty="0"/>
              <a:t> to </a:t>
            </a:r>
            <a:r>
              <a:rPr lang="en-US" sz="1800" dirty="0" smtClean="0"/>
              <a:t>45.001 </a:t>
            </a:r>
            <a:r>
              <a:rPr lang="en-US" sz="1800" dirty="0"/>
              <a:t>in </a:t>
            </a:r>
            <a:r>
              <a:rPr lang="en-US" sz="1800" dirty="0" smtClean="0">
                <a:solidFill>
                  <a:srgbClr val="0000FF"/>
                </a:solidFill>
              </a:rPr>
              <a:t>R6-160179</a:t>
            </a:r>
          </a:p>
          <a:p>
            <a:pPr lvl="1">
              <a:spcBef>
                <a:spcPts val="300"/>
              </a:spcBef>
            </a:pPr>
            <a:r>
              <a:rPr lang="en-US" sz="1800" dirty="0"/>
              <a:t>Miscellaneous corrections to 45.002 in </a:t>
            </a:r>
            <a:r>
              <a:rPr lang="en-US" sz="1800" dirty="0" smtClean="0">
                <a:solidFill>
                  <a:srgbClr val="0000FF"/>
                </a:solidFill>
              </a:rPr>
              <a:t>R6-160220</a:t>
            </a:r>
          </a:p>
          <a:p>
            <a:pPr lvl="1">
              <a:spcBef>
                <a:spcPts val="300"/>
              </a:spcBef>
            </a:pPr>
            <a:r>
              <a:rPr lang="en-US" sz="1800" dirty="0"/>
              <a:t>Miscellaneous corrections to EC-GSM-</a:t>
            </a:r>
            <a:r>
              <a:rPr lang="en-US" sz="1800" dirty="0" err="1"/>
              <a:t>IoT</a:t>
            </a:r>
            <a:r>
              <a:rPr lang="en-US" sz="1800" dirty="0"/>
              <a:t> to </a:t>
            </a:r>
            <a:r>
              <a:rPr lang="en-US" sz="1800" dirty="0" smtClean="0"/>
              <a:t>45.002 </a:t>
            </a:r>
            <a:r>
              <a:rPr lang="en-US" sz="1800" dirty="0"/>
              <a:t>in </a:t>
            </a:r>
            <a:r>
              <a:rPr lang="en-US" sz="1800" dirty="0" smtClean="0">
                <a:solidFill>
                  <a:srgbClr val="0000FF"/>
                </a:solidFill>
              </a:rPr>
              <a:t>R6-160257</a:t>
            </a:r>
          </a:p>
          <a:p>
            <a:pPr lvl="1">
              <a:spcBef>
                <a:spcPts val="300"/>
              </a:spcBef>
            </a:pPr>
            <a:endParaRPr lang="en-US" sz="1800" dirty="0">
              <a:solidFill>
                <a:srgbClr val="0000FF"/>
              </a:solidFill>
            </a:endParaRPr>
          </a:p>
        </p:txBody>
      </p:sp>
      <p:sp>
        <p:nvSpPr>
          <p:cNvPr id="5" name="Title 1"/>
          <p:cNvSpPr>
            <a:spLocks noGrp="1"/>
          </p:cNvSpPr>
          <p:nvPr>
            <p:ph type="title"/>
          </p:nvPr>
        </p:nvSpPr>
        <p:spPr>
          <a:xfrm>
            <a:off x="378372" y="228600"/>
            <a:ext cx="6938416" cy="1143000"/>
          </a:xfrm>
        </p:spPr>
        <p:txBody>
          <a:bodyPr/>
          <a:lstStyle/>
          <a:p>
            <a:r>
              <a:rPr lang="en-US" dirty="0" smtClean="0"/>
              <a:t>EC-GSM-IoT, Core </a:t>
            </a:r>
            <a:r>
              <a:rPr lang="en-US" dirty="0"/>
              <a:t>a</a:t>
            </a:r>
            <a:r>
              <a:rPr lang="en-US" dirty="0" smtClean="0"/>
              <a:t>spects (Rel-13)  (1/2)</a:t>
            </a:r>
            <a:endParaRPr lang="en-US" dirty="0"/>
          </a:p>
        </p:txBody>
      </p:sp>
    </p:spTree>
    <p:extLst>
      <p:ext uri="{BB962C8B-B14F-4D97-AF65-F5344CB8AC3E}">
        <p14:creationId xmlns:p14="http://schemas.microsoft.com/office/powerpoint/2010/main" val="3989621613"/>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smtClean="0"/>
              <a:t>Set of 13 correction CRs agreed (cont’d):</a:t>
            </a:r>
          </a:p>
          <a:p>
            <a:pPr marL="0" indent="0">
              <a:buNone/>
            </a:pPr>
            <a:endParaRPr lang="en-GB" sz="800" dirty="0" smtClean="0"/>
          </a:p>
          <a:p>
            <a:pPr lvl="1">
              <a:spcBef>
                <a:spcPts val="300"/>
              </a:spcBef>
            </a:pPr>
            <a:r>
              <a:rPr lang="en-US" sz="1800" dirty="0" smtClean="0"/>
              <a:t>Correction </a:t>
            </a:r>
            <a:r>
              <a:rPr lang="en-US" sz="1800" dirty="0"/>
              <a:t>to Overlaid CDMA </a:t>
            </a:r>
            <a:r>
              <a:rPr lang="en-US" sz="1800" dirty="0" err="1" smtClean="0"/>
              <a:t>realisation</a:t>
            </a:r>
            <a:r>
              <a:rPr lang="en-US" sz="1800" dirty="0"/>
              <a:t> to </a:t>
            </a:r>
            <a:r>
              <a:rPr lang="en-US" sz="1800" dirty="0" smtClean="0"/>
              <a:t>45.004 </a:t>
            </a:r>
            <a:r>
              <a:rPr lang="en-US" sz="1800" dirty="0"/>
              <a:t>in </a:t>
            </a:r>
            <a:r>
              <a:rPr lang="en-US" sz="1800" dirty="0" smtClean="0">
                <a:solidFill>
                  <a:srgbClr val="0000FF"/>
                </a:solidFill>
              </a:rPr>
              <a:t>R6-160226</a:t>
            </a:r>
            <a:endParaRPr lang="en-US" sz="1800" dirty="0">
              <a:solidFill>
                <a:srgbClr val="0000FF"/>
              </a:solidFill>
            </a:endParaRPr>
          </a:p>
          <a:p>
            <a:pPr lvl="1">
              <a:spcBef>
                <a:spcPts val="300"/>
              </a:spcBef>
            </a:pPr>
            <a:r>
              <a:rPr lang="en-US" sz="1800" dirty="0" smtClean="0"/>
              <a:t>Miscellaneous </a:t>
            </a:r>
            <a:r>
              <a:rPr lang="en-US" sz="1800" dirty="0"/>
              <a:t>corrections to EC-GSM-</a:t>
            </a:r>
            <a:r>
              <a:rPr lang="en-US" sz="1800" dirty="0" err="1"/>
              <a:t>IoT</a:t>
            </a:r>
            <a:r>
              <a:rPr lang="en-US" sz="1800" dirty="0"/>
              <a:t> to </a:t>
            </a:r>
            <a:r>
              <a:rPr lang="en-US" sz="1800" dirty="0" smtClean="0"/>
              <a:t>45.005 </a:t>
            </a:r>
            <a:r>
              <a:rPr lang="en-US" sz="1800" dirty="0"/>
              <a:t>in </a:t>
            </a:r>
            <a:r>
              <a:rPr lang="en-US" sz="1800" dirty="0" smtClean="0">
                <a:solidFill>
                  <a:srgbClr val="0000FF"/>
                </a:solidFill>
              </a:rPr>
              <a:t>R6-160227</a:t>
            </a:r>
          </a:p>
          <a:p>
            <a:pPr lvl="1">
              <a:spcBef>
                <a:spcPts val="300"/>
              </a:spcBef>
            </a:pPr>
            <a:r>
              <a:rPr lang="en-US" sz="1800" dirty="0" smtClean="0"/>
              <a:t>Miscellaneous </a:t>
            </a:r>
            <a:r>
              <a:rPr lang="en-US" sz="1800" dirty="0"/>
              <a:t>corrections to EC-GSM-</a:t>
            </a:r>
            <a:r>
              <a:rPr lang="en-US" sz="1800" dirty="0" err="1"/>
              <a:t>IoT</a:t>
            </a:r>
            <a:r>
              <a:rPr lang="en-US" sz="1800" dirty="0"/>
              <a:t> to </a:t>
            </a:r>
            <a:r>
              <a:rPr lang="en-US" sz="1800" dirty="0" smtClean="0"/>
              <a:t>45.008 </a:t>
            </a:r>
            <a:r>
              <a:rPr lang="en-US" sz="1800" dirty="0"/>
              <a:t>in </a:t>
            </a:r>
            <a:r>
              <a:rPr lang="en-US" sz="1800" dirty="0" smtClean="0">
                <a:solidFill>
                  <a:srgbClr val="0000FF"/>
                </a:solidFill>
              </a:rPr>
              <a:t>R6-160183</a:t>
            </a:r>
          </a:p>
          <a:p>
            <a:pPr lvl="1">
              <a:spcBef>
                <a:spcPts val="300"/>
              </a:spcBef>
            </a:pPr>
            <a:r>
              <a:rPr lang="en-US" sz="1800" dirty="0"/>
              <a:t>Miscellaneous corrections to EC-GSM-</a:t>
            </a:r>
            <a:r>
              <a:rPr lang="en-US" sz="1800" dirty="0" err="1"/>
              <a:t>IoT</a:t>
            </a:r>
            <a:r>
              <a:rPr lang="en-US" sz="1800" dirty="0"/>
              <a:t> to </a:t>
            </a:r>
            <a:r>
              <a:rPr lang="en-US" sz="1800" dirty="0" smtClean="0"/>
              <a:t>45.010 </a:t>
            </a:r>
            <a:r>
              <a:rPr lang="en-US" sz="1800" dirty="0"/>
              <a:t>in </a:t>
            </a:r>
            <a:r>
              <a:rPr lang="en-US" sz="1800" dirty="0" smtClean="0">
                <a:solidFill>
                  <a:srgbClr val="0000FF"/>
                </a:solidFill>
              </a:rPr>
              <a:t>R6-160184</a:t>
            </a:r>
          </a:p>
          <a:p>
            <a:pPr marL="457200" lvl="1" indent="0">
              <a:spcBef>
                <a:spcPts val="300"/>
              </a:spcBef>
              <a:buNone/>
            </a:pPr>
            <a:endParaRPr lang="en-US" sz="1800" dirty="0" smtClean="0">
              <a:solidFill>
                <a:srgbClr val="0000FF"/>
              </a:solidFill>
            </a:endParaRPr>
          </a:p>
          <a:p>
            <a:pPr>
              <a:spcBef>
                <a:spcPts val="300"/>
              </a:spcBef>
            </a:pPr>
            <a:r>
              <a:rPr lang="en-US" sz="2000" dirty="0"/>
              <a:t>The agreed CRs are collected in </a:t>
            </a:r>
            <a:r>
              <a:rPr lang="en-US" sz="2000" dirty="0">
                <a:solidFill>
                  <a:srgbClr val="0000FF"/>
                </a:solidFill>
              </a:rPr>
              <a:t>RP-162070</a:t>
            </a:r>
            <a:r>
              <a:rPr lang="en-US" sz="2000" dirty="0"/>
              <a:t> for block approval at RAN#74</a:t>
            </a:r>
            <a:r>
              <a:rPr lang="en-US" sz="2000" dirty="0" smtClean="0"/>
              <a:t>.</a:t>
            </a:r>
            <a:endParaRPr lang="en-US" sz="2000" dirty="0" smtClean="0">
              <a:solidFill>
                <a:srgbClr val="0000FF"/>
              </a:solidFill>
            </a:endParaRPr>
          </a:p>
          <a:p>
            <a:pPr marL="457200" lvl="1" indent="0">
              <a:spcBef>
                <a:spcPts val="300"/>
              </a:spcBef>
              <a:buNone/>
            </a:pPr>
            <a:endParaRPr lang="en-US" sz="1800" dirty="0">
              <a:solidFill>
                <a:srgbClr val="0000FF"/>
              </a:solidFill>
            </a:endParaRPr>
          </a:p>
        </p:txBody>
      </p:sp>
      <p:sp>
        <p:nvSpPr>
          <p:cNvPr id="5" name="Title 1"/>
          <p:cNvSpPr>
            <a:spLocks noGrp="1"/>
          </p:cNvSpPr>
          <p:nvPr>
            <p:ph type="title"/>
          </p:nvPr>
        </p:nvSpPr>
        <p:spPr>
          <a:xfrm>
            <a:off x="325821" y="237998"/>
            <a:ext cx="7001478" cy="1143000"/>
          </a:xfrm>
        </p:spPr>
        <p:txBody>
          <a:bodyPr/>
          <a:lstStyle/>
          <a:p>
            <a:r>
              <a:rPr lang="en-US" dirty="0" smtClean="0"/>
              <a:t>EC-GSM-IoT, Core </a:t>
            </a:r>
            <a:r>
              <a:rPr lang="en-US" dirty="0"/>
              <a:t>a</a:t>
            </a:r>
            <a:r>
              <a:rPr lang="en-US" dirty="0" smtClean="0"/>
              <a:t>spects (Rel-13)  (2/2)</a:t>
            </a:r>
            <a:endParaRPr lang="en-US" dirty="0"/>
          </a:p>
        </p:txBody>
      </p:sp>
    </p:spTree>
    <p:extLst>
      <p:ext uri="{BB962C8B-B14F-4D97-AF65-F5344CB8AC3E}">
        <p14:creationId xmlns:p14="http://schemas.microsoft.com/office/powerpoint/2010/main" val="3805880546"/>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r>
              <a:rPr lang="en-GB" sz="2000" dirty="0" smtClean="0"/>
              <a:t>Set of </a:t>
            </a:r>
            <a:r>
              <a:rPr lang="en-GB" sz="2000" dirty="0"/>
              <a:t>6</a:t>
            </a:r>
            <a:r>
              <a:rPr lang="en-GB" sz="2000" dirty="0" smtClean="0"/>
              <a:t> correction CRs agreed related to approximate sensitivity </a:t>
            </a:r>
            <a:r>
              <a:rPr lang="en-GB" sz="2000" dirty="0"/>
              <a:t>and </a:t>
            </a:r>
            <a:r>
              <a:rPr lang="en-GB" sz="2000" dirty="0" smtClean="0"/>
              <a:t>CCI performance </a:t>
            </a:r>
            <a:r>
              <a:rPr lang="en-GB" sz="2000" dirty="0"/>
              <a:t>for </a:t>
            </a:r>
            <a:r>
              <a:rPr lang="en-GB" sz="2000" dirty="0" smtClean="0"/>
              <a:t>EC-GSM-</a:t>
            </a:r>
            <a:r>
              <a:rPr lang="en-GB" sz="2000" dirty="0" err="1" smtClean="0"/>
              <a:t>IoT</a:t>
            </a:r>
            <a:r>
              <a:rPr lang="en-GB" sz="2000" dirty="0" smtClean="0"/>
              <a:t>, addition of 8-PSK BTS receiver performance, removal of brackets for MS and BTS receiver performance and refinements for BTS conformance testing:</a:t>
            </a:r>
          </a:p>
          <a:p>
            <a:pPr marL="0" indent="0">
              <a:buNone/>
            </a:pPr>
            <a:endParaRPr lang="en-GB" sz="800" dirty="0" smtClean="0"/>
          </a:p>
          <a:p>
            <a:pPr lvl="1"/>
            <a:r>
              <a:rPr lang="en-GB" sz="1800" dirty="0"/>
              <a:t>Introduction of performance for </a:t>
            </a:r>
            <a:r>
              <a:rPr lang="en-GB" sz="1800" dirty="0" smtClean="0"/>
              <a:t>EC-GSM-</a:t>
            </a:r>
            <a:r>
              <a:rPr lang="en-GB" sz="1800" dirty="0" err="1" smtClean="0"/>
              <a:t>IoT</a:t>
            </a:r>
            <a:r>
              <a:rPr lang="en-GB" sz="1800" dirty="0" smtClean="0"/>
              <a:t> </a:t>
            </a:r>
            <a:r>
              <a:rPr lang="en-GB" sz="1800" dirty="0">
                <a:solidFill>
                  <a:srgbClr val="000000"/>
                </a:solidFill>
              </a:rPr>
              <a:t>to </a:t>
            </a:r>
            <a:r>
              <a:rPr lang="en-GB" sz="1800" dirty="0" smtClean="0">
                <a:solidFill>
                  <a:srgbClr val="000000"/>
                </a:solidFill>
              </a:rPr>
              <a:t>45.001 </a:t>
            </a:r>
            <a:r>
              <a:rPr lang="en-GB" sz="1800" dirty="0">
                <a:solidFill>
                  <a:srgbClr val="000000"/>
                </a:solidFill>
              </a:rPr>
              <a:t>in </a:t>
            </a:r>
            <a:r>
              <a:rPr lang="en-GB" sz="1800" dirty="0" smtClean="0">
                <a:solidFill>
                  <a:srgbClr val="0000FF"/>
                </a:solidFill>
              </a:rPr>
              <a:t>R6-160229</a:t>
            </a:r>
            <a:endParaRPr lang="en-GB" sz="1800" dirty="0" smtClean="0"/>
          </a:p>
          <a:p>
            <a:pPr lvl="1"/>
            <a:r>
              <a:rPr lang="en-US" sz="1800" dirty="0" smtClean="0"/>
              <a:t>8PSK </a:t>
            </a:r>
            <a:r>
              <a:rPr lang="en-US" sz="1800" dirty="0"/>
              <a:t>performance for EC-GSM-</a:t>
            </a:r>
            <a:r>
              <a:rPr lang="en-US" sz="1800" dirty="0" err="1"/>
              <a:t>IoT</a:t>
            </a:r>
            <a:r>
              <a:rPr lang="en-US" sz="1800" dirty="0"/>
              <a:t> BTS</a:t>
            </a:r>
            <a:r>
              <a:rPr lang="en-GB" sz="1800" dirty="0">
                <a:solidFill>
                  <a:srgbClr val="000000"/>
                </a:solidFill>
              </a:rPr>
              <a:t> to 45.005 in </a:t>
            </a:r>
            <a:r>
              <a:rPr lang="en-GB" sz="1800" dirty="0" smtClean="0">
                <a:solidFill>
                  <a:srgbClr val="0000FF"/>
                </a:solidFill>
              </a:rPr>
              <a:t>R6-160203</a:t>
            </a:r>
          </a:p>
          <a:p>
            <a:pPr lvl="1"/>
            <a:r>
              <a:rPr lang="en-US" sz="1800" dirty="0"/>
              <a:t>MS performance requirements for EC-GSM-</a:t>
            </a:r>
            <a:r>
              <a:rPr lang="en-US" sz="1800" dirty="0" err="1"/>
              <a:t>IoT</a:t>
            </a:r>
            <a:r>
              <a:rPr lang="en-US" sz="1800" dirty="0"/>
              <a:t> - Removal of square brackets and correction of a performance figure (typo)</a:t>
            </a:r>
            <a:r>
              <a:rPr lang="en-GB" sz="1800" dirty="0">
                <a:solidFill>
                  <a:srgbClr val="000000"/>
                </a:solidFill>
              </a:rPr>
              <a:t> to 45.005 in</a:t>
            </a:r>
            <a:r>
              <a:rPr lang="en-GB" sz="1800" dirty="0">
                <a:solidFill>
                  <a:srgbClr val="00B0F0"/>
                </a:solidFill>
              </a:rPr>
              <a:t> </a:t>
            </a:r>
            <a:r>
              <a:rPr lang="en-GB" sz="1800" dirty="0" smtClean="0">
                <a:solidFill>
                  <a:srgbClr val="0000FF"/>
                </a:solidFill>
              </a:rPr>
              <a:t>R6-160141</a:t>
            </a:r>
            <a:endParaRPr lang="en-GB" sz="1800" dirty="0">
              <a:solidFill>
                <a:srgbClr val="0000FF"/>
              </a:solidFill>
            </a:endParaRPr>
          </a:p>
          <a:p>
            <a:pPr lvl="1"/>
            <a:r>
              <a:rPr lang="en-US" sz="1800" dirty="0" smtClean="0"/>
              <a:t>BTS </a:t>
            </a:r>
            <a:r>
              <a:rPr lang="en-US" sz="1800" dirty="0"/>
              <a:t>sensitivity performance requirements for EC-GSM-</a:t>
            </a:r>
            <a:r>
              <a:rPr lang="en-US" sz="1800" dirty="0" err="1"/>
              <a:t>IoT</a:t>
            </a:r>
            <a:r>
              <a:rPr lang="en-US" sz="1800" dirty="0"/>
              <a:t> -  removal of </a:t>
            </a:r>
            <a:r>
              <a:rPr lang="en-US" sz="1800" dirty="0" smtClean="0"/>
              <a:t>brackets </a:t>
            </a:r>
            <a:r>
              <a:rPr lang="en-GB" sz="1800" dirty="0">
                <a:solidFill>
                  <a:srgbClr val="000000"/>
                </a:solidFill>
              </a:rPr>
              <a:t>to 45.005 in </a:t>
            </a:r>
            <a:r>
              <a:rPr lang="en-GB" sz="1800" dirty="0" smtClean="0">
                <a:solidFill>
                  <a:srgbClr val="0000FF"/>
                </a:solidFill>
              </a:rPr>
              <a:t>R6-160162</a:t>
            </a:r>
            <a:endParaRPr lang="en-US" sz="1800" dirty="0" smtClean="0"/>
          </a:p>
          <a:p>
            <a:pPr lvl="1"/>
            <a:r>
              <a:rPr lang="en-US" sz="1800" dirty="0" smtClean="0"/>
              <a:t>BTS </a:t>
            </a:r>
            <a:r>
              <a:rPr lang="en-US" sz="1800" dirty="0"/>
              <a:t>interference performance requirements for EC-GSM-</a:t>
            </a:r>
            <a:r>
              <a:rPr lang="en-US" sz="1800" dirty="0" err="1"/>
              <a:t>IoT</a:t>
            </a:r>
            <a:r>
              <a:rPr lang="en-US" sz="1800" dirty="0"/>
              <a:t> - removal of brackets</a:t>
            </a:r>
            <a:r>
              <a:rPr lang="en-GB" sz="1800" dirty="0" smtClean="0">
                <a:solidFill>
                  <a:srgbClr val="000000"/>
                </a:solidFill>
              </a:rPr>
              <a:t> to 45.005 in </a:t>
            </a:r>
            <a:r>
              <a:rPr lang="en-GB" sz="1800" dirty="0" smtClean="0">
                <a:solidFill>
                  <a:srgbClr val="0000FF"/>
                </a:solidFill>
              </a:rPr>
              <a:t>R6-160228</a:t>
            </a:r>
          </a:p>
          <a:p>
            <a:pPr lvl="1"/>
            <a:r>
              <a:rPr lang="en-US" sz="1800" dirty="0" smtClean="0"/>
              <a:t>Miscellaneous </a:t>
            </a:r>
            <a:r>
              <a:rPr lang="en-US" sz="1800" dirty="0"/>
              <a:t>corrections to EC-GSM-</a:t>
            </a:r>
            <a:r>
              <a:rPr lang="en-US" sz="1800" dirty="0" err="1"/>
              <a:t>IoT</a:t>
            </a:r>
            <a:r>
              <a:rPr lang="en-US" sz="1800" dirty="0"/>
              <a:t> </a:t>
            </a:r>
            <a:r>
              <a:rPr lang="en-US" sz="1800" dirty="0" smtClean="0"/>
              <a:t>to 51.021 in </a:t>
            </a:r>
            <a:r>
              <a:rPr lang="en-GB" sz="1800" dirty="0" smtClean="0">
                <a:solidFill>
                  <a:srgbClr val="0000FF"/>
                </a:solidFill>
              </a:rPr>
              <a:t>R6-160230</a:t>
            </a:r>
          </a:p>
          <a:p>
            <a:pPr lvl="1"/>
            <a:endParaRPr lang="en-GB" sz="800" dirty="0" smtClean="0">
              <a:solidFill>
                <a:srgbClr val="0000FF"/>
              </a:solidFill>
            </a:endParaRPr>
          </a:p>
          <a:p>
            <a:r>
              <a:rPr lang="en-US" sz="2000" dirty="0" smtClean="0"/>
              <a:t>The </a:t>
            </a:r>
            <a:r>
              <a:rPr lang="en-US" sz="2000" dirty="0"/>
              <a:t>agreed CRs are collected in </a:t>
            </a:r>
            <a:r>
              <a:rPr lang="en-US" sz="2000" dirty="0" smtClean="0">
                <a:solidFill>
                  <a:srgbClr val="0000FF"/>
                </a:solidFill>
              </a:rPr>
              <a:t>RP-162070</a:t>
            </a:r>
            <a:r>
              <a:rPr lang="en-US" sz="2000" dirty="0" smtClean="0"/>
              <a:t> </a:t>
            </a:r>
            <a:r>
              <a:rPr lang="en-US" sz="2000" dirty="0"/>
              <a:t>for block approval at RAN#74.</a:t>
            </a:r>
            <a:endParaRPr lang="en-GB" sz="2000" dirty="0">
              <a:solidFill>
                <a:srgbClr val="0000FF"/>
              </a:solidFill>
            </a:endParaRPr>
          </a:p>
          <a:p>
            <a:pPr lvl="1"/>
            <a:endParaRPr lang="en-GB" sz="1800" dirty="0">
              <a:solidFill>
                <a:srgbClr val="0000FF"/>
              </a:solidFill>
            </a:endParaRPr>
          </a:p>
        </p:txBody>
      </p:sp>
      <p:sp>
        <p:nvSpPr>
          <p:cNvPr id="5" name="Title 1"/>
          <p:cNvSpPr>
            <a:spLocks noGrp="1"/>
          </p:cNvSpPr>
          <p:nvPr>
            <p:ph type="title"/>
          </p:nvPr>
        </p:nvSpPr>
        <p:spPr>
          <a:xfrm>
            <a:off x="488950" y="228600"/>
            <a:ext cx="6827838" cy="1143000"/>
          </a:xfrm>
        </p:spPr>
        <p:txBody>
          <a:bodyPr/>
          <a:lstStyle/>
          <a:p>
            <a:r>
              <a:rPr lang="en-US" dirty="0" smtClean="0"/>
              <a:t>EC-GSM-IoT, Perform. aspects (Rel-13)</a:t>
            </a:r>
            <a:endParaRPr lang="en-US" dirty="0"/>
          </a:p>
        </p:txBody>
      </p:sp>
    </p:spTree>
    <p:extLst>
      <p:ext uri="{BB962C8B-B14F-4D97-AF65-F5344CB8AC3E}">
        <p14:creationId xmlns:p14="http://schemas.microsoft.com/office/powerpoint/2010/main" val="346704436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marL="0" indent="0">
              <a:buNone/>
            </a:pPr>
            <a:endParaRPr lang="en-US" sz="800" dirty="0" smtClean="0"/>
          </a:p>
          <a:p>
            <a:r>
              <a:rPr lang="en-US" sz="2000" dirty="0" smtClean="0"/>
              <a:t>WI completed at GERAN#70.</a:t>
            </a:r>
          </a:p>
          <a:p>
            <a:r>
              <a:rPr lang="en-US" sz="2000" dirty="0" smtClean="0"/>
              <a:t>No contributions. </a:t>
            </a:r>
          </a:p>
        </p:txBody>
      </p:sp>
      <p:sp>
        <p:nvSpPr>
          <p:cNvPr id="5" name="Title 1"/>
          <p:cNvSpPr>
            <a:spLocks noGrp="1"/>
          </p:cNvSpPr>
          <p:nvPr>
            <p:ph type="title"/>
          </p:nvPr>
        </p:nvSpPr>
        <p:spPr>
          <a:xfrm>
            <a:off x="488950" y="228600"/>
            <a:ext cx="6827838" cy="1143000"/>
          </a:xfrm>
        </p:spPr>
        <p:txBody>
          <a:bodyPr/>
          <a:lstStyle/>
          <a:p>
            <a:r>
              <a:rPr lang="en-US" dirty="0" smtClean="0"/>
              <a:t>CS/PS Coordination for Shared GERAN Networks (Rel-13)</a:t>
            </a:r>
            <a:endParaRPr lang="en-US" dirty="0"/>
          </a:p>
        </p:txBody>
      </p:sp>
    </p:spTree>
    <p:extLst>
      <p:ext uri="{BB962C8B-B14F-4D97-AF65-F5344CB8AC3E}">
        <p14:creationId xmlns:p14="http://schemas.microsoft.com/office/powerpoint/2010/main" val="653121064"/>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5775" y="1380998"/>
            <a:ext cx="8388350" cy="4830763"/>
          </a:xfrm>
        </p:spPr>
        <p:txBody>
          <a:bodyPr/>
          <a:lstStyle/>
          <a:p>
            <a:pPr>
              <a:lnSpc>
                <a:spcPct val="95000"/>
              </a:lnSpc>
            </a:pPr>
            <a:r>
              <a:rPr lang="en-US" sz="2000" dirty="0"/>
              <a:t>Discussion on reducing the delay for CSFB to </a:t>
            </a:r>
            <a:r>
              <a:rPr lang="en-US" sz="2000" dirty="0" smtClean="0"/>
              <a:t>GERAN, </a:t>
            </a:r>
            <a:r>
              <a:rPr lang="en-US" sz="2000" dirty="0" smtClean="0">
                <a:solidFill>
                  <a:srgbClr val="0000FF"/>
                </a:solidFill>
              </a:rPr>
              <a:t>R6-160146</a:t>
            </a:r>
            <a:r>
              <a:rPr lang="en-US" sz="2000" dirty="0">
                <a:solidFill>
                  <a:srgbClr val="0000FF"/>
                </a:solidFill>
              </a:rPr>
              <a:t> </a:t>
            </a:r>
            <a:r>
              <a:rPr lang="en-US" sz="2000" dirty="0" smtClean="0"/>
              <a:t>(Rel-9)</a:t>
            </a:r>
          </a:p>
          <a:p>
            <a:pPr lvl="1">
              <a:lnSpc>
                <a:spcPct val="95000"/>
              </a:lnSpc>
              <a:spcBef>
                <a:spcPts val="300"/>
              </a:spcBef>
            </a:pPr>
            <a:r>
              <a:rPr lang="en-US" sz="2000" dirty="0" smtClean="0"/>
              <a:t>Proposal to omit SI 13 reading when performing CSFB from E-UTRAN to GERAN and if not contained in dedicated signaling from E-UTRAN, since time consuming (increasing latency up to 4 s).</a:t>
            </a:r>
          </a:p>
          <a:p>
            <a:pPr lvl="1">
              <a:lnSpc>
                <a:spcPct val="95000"/>
              </a:lnSpc>
              <a:spcBef>
                <a:spcPts val="300"/>
              </a:spcBef>
            </a:pPr>
            <a:r>
              <a:rPr lang="en-US" sz="2000" dirty="0" smtClean="0"/>
              <a:t>Alternative proposal made to require deployment of Extended BCCH to decrease the latency.</a:t>
            </a:r>
          </a:p>
          <a:p>
            <a:pPr lvl="1">
              <a:lnSpc>
                <a:spcPct val="95000"/>
              </a:lnSpc>
              <a:spcBef>
                <a:spcPts val="300"/>
              </a:spcBef>
            </a:pPr>
            <a:r>
              <a:rPr lang="en-US" sz="2000" dirty="0" smtClean="0"/>
              <a:t>Agreement that SI 13 reading is not needed in this scenario.</a:t>
            </a:r>
          </a:p>
          <a:p>
            <a:pPr lvl="1">
              <a:lnSpc>
                <a:spcPct val="95000"/>
              </a:lnSpc>
              <a:spcBef>
                <a:spcPts val="300"/>
              </a:spcBef>
            </a:pPr>
            <a:r>
              <a:rPr lang="en-US" sz="2000" dirty="0" smtClean="0"/>
              <a:t>The accompanied Rel-9 CR to 44.018 Correction </a:t>
            </a:r>
            <a:r>
              <a:rPr lang="en-US" sz="2000" dirty="0"/>
              <a:t>on </a:t>
            </a:r>
            <a:r>
              <a:rPr lang="en-US" sz="2000" dirty="0" smtClean="0"/>
              <a:t>SI 13 </a:t>
            </a:r>
            <a:r>
              <a:rPr lang="en-US" sz="2000" dirty="0"/>
              <a:t>reading </a:t>
            </a:r>
            <a:r>
              <a:rPr lang="en-US" sz="2000" dirty="0" smtClean="0"/>
              <a:t>in </a:t>
            </a:r>
            <a:r>
              <a:rPr lang="en-US" sz="2000" dirty="0" smtClean="0">
                <a:solidFill>
                  <a:srgbClr val="0000FF"/>
                </a:solidFill>
              </a:rPr>
              <a:t>R6-160147 </a:t>
            </a:r>
            <a:r>
              <a:rPr lang="en-US" sz="2000" dirty="0" smtClean="0"/>
              <a:t>was converted to Rel-14 being not an essential correction.</a:t>
            </a:r>
          </a:p>
          <a:p>
            <a:pPr lvl="1">
              <a:lnSpc>
                <a:spcPct val="95000"/>
              </a:lnSpc>
              <a:spcBef>
                <a:spcPts val="300"/>
              </a:spcBef>
            </a:pPr>
            <a:r>
              <a:rPr lang="en-US" sz="2000" dirty="0" smtClean="0"/>
              <a:t>CR to 44.018 in </a:t>
            </a:r>
            <a:r>
              <a:rPr lang="en-US" sz="2000" dirty="0" smtClean="0">
                <a:solidFill>
                  <a:srgbClr val="0000FF"/>
                </a:solidFill>
              </a:rPr>
              <a:t>R6-160216 </a:t>
            </a:r>
            <a:r>
              <a:rPr lang="en-US" sz="2000" dirty="0" smtClean="0"/>
              <a:t>was agreed for Rel-14 stating the option of Early UE implementation.</a:t>
            </a:r>
            <a:endParaRPr lang="en-US" sz="2000" dirty="0"/>
          </a:p>
          <a:p>
            <a:pPr>
              <a:lnSpc>
                <a:spcPct val="95000"/>
              </a:lnSpc>
            </a:pPr>
            <a:r>
              <a:rPr lang="en-US" sz="2000" dirty="0"/>
              <a:t>Alignment according to withdrawal of I-WLAN feature (Rel-13) </a:t>
            </a:r>
          </a:p>
          <a:p>
            <a:pPr lvl="1">
              <a:lnSpc>
                <a:spcPct val="95000"/>
              </a:lnSpc>
            </a:pPr>
            <a:r>
              <a:rPr lang="en-GB" sz="2000" dirty="0"/>
              <a:t>2 CRs to 43.318 in </a:t>
            </a:r>
            <a:r>
              <a:rPr lang="en-GB" sz="2000" dirty="0">
                <a:solidFill>
                  <a:srgbClr val="0000FF"/>
                </a:solidFill>
              </a:rPr>
              <a:t>R6-160206</a:t>
            </a:r>
            <a:r>
              <a:rPr lang="en-GB" sz="2000" dirty="0"/>
              <a:t> and to 44.318 in </a:t>
            </a:r>
            <a:r>
              <a:rPr lang="en-GB" sz="2000" dirty="0" smtClean="0">
                <a:solidFill>
                  <a:srgbClr val="0000FF"/>
                </a:solidFill>
              </a:rPr>
              <a:t>R6-160208 </a:t>
            </a:r>
            <a:r>
              <a:rPr lang="en-GB" sz="2000" dirty="0"/>
              <a:t>were agreed following SA3’s request in their LS in </a:t>
            </a:r>
            <a:r>
              <a:rPr lang="en-GB" sz="2000" dirty="0">
                <a:solidFill>
                  <a:srgbClr val="0000FF"/>
                </a:solidFill>
              </a:rPr>
              <a:t>R6-160210.</a:t>
            </a:r>
            <a:r>
              <a:rPr lang="en-GB" sz="2000" dirty="0"/>
              <a:t> </a:t>
            </a:r>
            <a:endParaRPr lang="en-GB" sz="2000" dirty="0" smtClean="0"/>
          </a:p>
          <a:p>
            <a:pPr lvl="1">
              <a:lnSpc>
                <a:spcPct val="95000"/>
              </a:lnSpc>
            </a:pPr>
            <a:endParaRPr lang="en-GB" sz="800" dirty="0" smtClean="0"/>
          </a:p>
          <a:p>
            <a:pPr>
              <a:lnSpc>
                <a:spcPct val="95000"/>
              </a:lnSpc>
            </a:pPr>
            <a:r>
              <a:rPr lang="en-US" sz="2000" dirty="0"/>
              <a:t>The agreed CRs are collected in </a:t>
            </a:r>
            <a:r>
              <a:rPr lang="en-US" sz="2000" dirty="0" smtClean="0">
                <a:solidFill>
                  <a:srgbClr val="0000FF"/>
                </a:solidFill>
              </a:rPr>
              <a:t>RP-162068</a:t>
            </a:r>
            <a:r>
              <a:rPr lang="en-US" sz="2000" dirty="0" smtClean="0"/>
              <a:t> </a:t>
            </a:r>
            <a:r>
              <a:rPr lang="en-US" sz="2000" dirty="0"/>
              <a:t>for block approval at RAN#74</a:t>
            </a:r>
            <a:r>
              <a:rPr lang="en-US" sz="2000" dirty="0" smtClean="0"/>
              <a:t>.</a:t>
            </a:r>
            <a:endParaRPr lang="en-GB" sz="2000" dirty="0"/>
          </a:p>
          <a:p>
            <a:pPr lvl="1"/>
            <a:endParaRPr lang="en-US" sz="1800" dirty="0" smtClean="0"/>
          </a:p>
          <a:p>
            <a:pPr marL="457200" lvl="1" indent="0">
              <a:buNone/>
            </a:pPr>
            <a:endParaRPr lang="en-US" sz="1800" dirty="0" smtClean="0"/>
          </a:p>
        </p:txBody>
      </p:sp>
      <p:sp>
        <p:nvSpPr>
          <p:cNvPr id="5" name="Title 1"/>
          <p:cNvSpPr>
            <a:spLocks noGrp="1"/>
          </p:cNvSpPr>
          <p:nvPr>
            <p:ph type="title"/>
          </p:nvPr>
        </p:nvSpPr>
        <p:spPr>
          <a:xfrm>
            <a:off x="488950" y="228600"/>
            <a:ext cx="6827838" cy="1143000"/>
          </a:xfrm>
        </p:spPr>
        <p:txBody>
          <a:bodyPr/>
          <a:lstStyle/>
          <a:p>
            <a:r>
              <a:rPr lang="en-US" dirty="0" smtClean="0"/>
              <a:t>Other Rel-13 items and earlier features</a:t>
            </a:r>
            <a:endParaRPr lang="en-US" dirty="0"/>
          </a:p>
        </p:txBody>
      </p:sp>
    </p:spTree>
    <p:extLst>
      <p:ext uri="{BB962C8B-B14F-4D97-AF65-F5344CB8AC3E}">
        <p14:creationId xmlns:p14="http://schemas.microsoft.com/office/powerpoint/2010/main" val="2670546958"/>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ctrTitle"/>
          </p:nvPr>
        </p:nvSpPr>
        <p:spPr/>
        <p:txBody>
          <a:bodyPr/>
          <a:lstStyle/>
          <a:p>
            <a:r>
              <a:rPr lang="sv-SE" altLang="en-US" dirty="0"/>
              <a:t>Contributions to Rel-14 </a:t>
            </a:r>
            <a:r>
              <a:rPr lang="sv-SE" altLang="en-US" dirty="0" smtClean="0"/>
              <a:t>Features</a:t>
            </a:r>
            <a:endParaRPr lang="en-US" altLang="en-US" dirty="0" smtClean="0"/>
          </a:p>
        </p:txBody>
      </p:sp>
    </p:spTree>
    <p:extLst>
      <p:ext uri="{BB962C8B-B14F-4D97-AF65-F5344CB8AC3E}">
        <p14:creationId xmlns:p14="http://schemas.microsoft.com/office/powerpoint/2010/main" val="905275791"/>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en-US" altLang="en-US" dirty="0" smtClean="0"/>
              <a:t>Meetings</a:t>
            </a:r>
          </a:p>
        </p:txBody>
      </p:sp>
      <p:sp>
        <p:nvSpPr>
          <p:cNvPr id="7171" name="Content Placeholder 7"/>
          <p:cNvSpPr>
            <a:spLocks noGrp="1"/>
          </p:cNvSpPr>
          <p:nvPr>
            <p:ph idx="1"/>
          </p:nvPr>
        </p:nvSpPr>
        <p:spPr>
          <a:xfrm>
            <a:off x="288925" y="1146175"/>
            <a:ext cx="8640763" cy="5192713"/>
          </a:xfrm>
        </p:spPr>
        <p:txBody>
          <a:bodyPr/>
          <a:lstStyle/>
          <a:p>
            <a:r>
              <a:rPr lang="en-GB" altLang="en-US" sz="2000" dirty="0" smtClean="0"/>
              <a:t>Meetings held since RAN#73 plenary</a:t>
            </a:r>
            <a:endParaRPr lang="en-GB" altLang="en-US" dirty="0" smtClean="0"/>
          </a:p>
          <a:p>
            <a:endParaRPr lang="fi-FI" altLang="en-US" dirty="0" smtClean="0"/>
          </a:p>
          <a:p>
            <a:endParaRPr lang="fi-FI" altLang="en-US" dirty="0" smtClean="0"/>
          </a:p>
          <a:p>
            <a:pPr marL="457200" lvl="1" indent="0">
              <a:buNone/>
            </a:pPr>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2832543259"/>
              </p:ext>
            </p:extLst>
          </p:nvPr>
        </p:nvGraphicFramePr>
        <p:xfrm>
          <a:off x="890848" y="1990959"/>
          <a:ext cx="7712075" cy="693738"/>
        </p:xfrm>
        <a:graphic>
          <a:graphicData uri="http://schemas.openxmlformats.org/drawingml/2006/table">
            <a:tbl>
              <a:tblPr/>
              <a:tblGrid>
                <a:gridCol w="1551410"/>
                <a:gridCol w="2349661"/>
                <a:gridCol w="2206041"/>
                <a:gridCol w="1604963"/>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RAN6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Reno, USA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ea typeface="MS PGothic" pitchFamily="34" charset="-128"/>
                          <a:cs typeface="Arial" charset="0"/>
                        </a:rPr>
                        <a:t>NAF3</a:t>
                      </a:r>
                      <a:endParaRPr kumimoji="0" lang="en-US" altLang="zh-CN" sz="1600" b="0" i="0" u="none" strike="noStrike" cap="none" normalizeH="0" baseline="0" noProof="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noProof="0" dirty="0" smtClean="0">
                          <a:ln>
                            <a:noFill/>
                          </a:ln>
                          <a:solidFill>
                            <a:schemeClr val="tx1"/>
                          </a:solidFill>
                          <a:effectLst/>
                          <a:latin typeface="Calibri" pitchFamily="34" charset="0"/>
                          <a:cs typeface="Arial" charset="0"/>
                        </a:rPr>
                        <a:t>RAN #74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600" b="0" i="0" u="none" strike="noStrike" kern="1200" cap="none" normalizeH="0" baseline="0" noProof="0" dirty="0" smtClean="0">
                          <a:ln>
                            <a:noFill/>
                          </a:ln>
                          <a:solidFill>
                            <a:schemeClr val="tx1"/>
                          </a:solidFill>
                          <a:effectLst/>
                          <a:latin typeface="Calibri" pitchFamily="34" charset="0"/>
                          <a:ea typeface="+mn-ea"/>
                          <a:cs typeface="Arial" charset="0"/>
                        </a:rPr>
                        <a:t>EF3</a:t>
                      </a:r>
                      <a:endParaRPr kumimoji="0" lang="en-US" altLang="zh-CN" sz="1600" b="0" i="0" u="none" strike="noStrike" kern="1200" cap="none" normalizeH="0" baseline="0" noProof="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Positioning Enhancements in GERAN      - ePOS_GERAN (Rel-14)   (1/3)</a:t>
            </a:r>
            <a:endParaRPr lang="en-GB" dirty="0"/>
          </a:p>
        </p:txBody>
      </p:sp>
      <p:sp>
        <p:nvSpPr>
          <p:cNvPr id="3" name="Content Placeholder 2"/>
          <p:cNvSpPr>
            <a:spLocks noGrp="1"/>
          </p:cNvSpPr>
          <p:nvPr>
            <p:ph idx="1"/>
          </p:nvPr>
        </p:nvSpPr>
        <p:spPr>
          <a:xfrm>
            <a:off x="462835" y="1504956"/>
            <a:ext cx="8584912" cy="4830763"/>
          </a:xfrm>
        </p:spPr>
        <p:txBody>
          <a:bodyPr/>
          <a:lstStyle/>
          <a:p>
            <a:pPr marL="0" indent="0">
              <a:buNone/>
            </a:pPr>
            <a:r>
              <a:rPr lang="en-GB" sz="2000" b="1" dirty="0" smtClean="0">
                <a:solidFill>
                  <a:srgbClr val="0000FF"/>
                </a:solidFill>
              </a:rPr>
              <a:t>Several concept refinements of </a:t>
            </a:r>
            <a:r>
              <a:rPr lang="en-GB" sz="2000" b="1" dirty="0" err="1" smtClean="0">
                <a:solidFill>
                  <a:srgbClr val="0000FF"/>
                </a:solidFill>
              </a:rPr>
              <a:t>Multilateration</a:t>
            </a:r>
            <a:r>
              <a:rPr lang="en-GB" sz="2000" b="1" dirty="0" smtClean="0">
                <a:solidFill>
                  <a:srgbClr val="0000FF"/>
                </a:solidFill>
              </a:rPr>
              <a:t> Timing Advance Procedure at RAN6#2:</a:t>
            </a:r>
          </a:p>
          <a:p>
            <a:r>
              <a:rPr lang="en-GB" sz="2000" b="1" dirty="0" smtClean="0"/>
              <a:t>Triggering the </a:t>
            </a:r>
            <a:r>
              <a:rPr lang="en-GB" sz="2000" b="1" dirty="0" err="1" smtClean="0"/>
              <a:t>Multilateration</a:t>
            </a:r>
            <a:r>
              <a:rPr lang="en-GB" sz="2000" b="1" dirty="0" smtClean="0"/>
              <a:t> Procedure</a:t>
            </a:r>
            <a:r>
              <a:rPr lang="en-GB" sz="2000" dirty="0" smtClean="0"/>
              <a:t>, </a:t>
            </a:r>
            <a:r>
              <a:rPr lang="en-GB" sz="2000" dirty="0" smtClean="0">
                <a:solidFill>
                  <a:srgbClr val="0000FF"/>
                </a:solidFill>
              </a:rPr>
              <a:t>R6-160272</a:t>
            </a:r>
          </a:p>
          <a:p>
            <a:pPr lvl="1"/>
            <a:r>
              <a:rPr lang="en-GB" sz="2000" dirty="0" smtClean="0"/>
              <a:t>Set of WA’s agreed on triggering the paging for positioning with dedicated indication, trigger of cell reselection after being paged, signalling of location request, handling for page response outside the paging area.</a:t>
            </a:r>
            <a:endParaRPr lang="en-GB" sz="1600" dirty="0" smtClean="0"/>
          </a:p>
          <a:p>
            <a:r>
              <a:rPr lang="en-GB" sz="2000" b="1" dirty="0" err="1" smtClean="0"/>
              <a:t>Multilateration</a:t>
            </a:r>
            <a:r>
              <a:rPr lang="en-GB" sz="2000" b="1" dirty="0" smtClean="0"/>
              <a:t> procedure - TA only</a:t>
            </a:r>
            <a:r>
              <a:rPr lang="en-GB" sz="2000" dirty="0" smtClean="0"/>
              <a:t>, </a:t>
            </a:r>
            <a:r>
              <a:rPr lang="en-GB" sz="2000" dirty="0" smtClean="0">
                <a:solidFill>
                  <a:srgbClr val="0000FF"/>
                </a:solidFill>
              </a:rPr>
              <a:t>R6-160273</a:t>
            </a:r>
          </a:p>
          <a:p>
            <a:pPr lvl="1"/>
            <a:r>
              <a:rPr lang="en-GB" sz="2000" dirty="0" smtClean="0"/>
              <a:t>Provides </a:t>
            </a:r>
            <a:r>
              <a:rPr lang="en-GB" sz="2000" dirty="0" smtClean="0"/>
              <a:t>signalling procedures for MS autonomous TA </a:t>
            </a:r>
            <a:r>
              <a:rPr lang="en-GB" sz="2000" dirty="0" err="1" smtClean="0"/>
              <a:t>multilateration</a:t>
            </a:r>
            <a:r>
              <a:rPr lang="en-GB" sz="2000" dirty="0" smtClean="0"/>
              <a:t>. </a:t>
            </a:r>
          </a:p>
          <a:p>
            <a:pPr lvl="1"/>
            <a:r>
              <a:rPr lang="en-GB" sz="2000" dirty="0" smtClean="0"/>
              <a:t>Set of WA’s agreed for procedural steps, except those related to access request for TA measurement in selected cells and use of MS identifiers. </a:t>
            </a:r>
            <a:endParaRPr lang="en-GB" sz="1600" dirty="0" smtClean="0"/>
          </a:p>
          <a:p>
            <a:r>
              <a:rPr lang="en-GB" sz="2000" b="1" dirty="0" smtClean="0"/>
              <a:t>Radio Interface Enhancements for TA based </a:t>
            </a:r>
            <a:r>
              <a:rPr lang="en-GB" sz="2000" b="1" dirty="0" err="1" smtClean="0"/>
              <a:t>multilateration</a:t>
            </a:r>
            <a:r>
              <a:rPr lang="en-GB" sz="2000" dirty="0" smtClean="0"/>
              <a:t>, </a:t>
            </a:r>
            <a:r>
              <a:rPr lang="en-GB" sz="2000" dirty="0" smtClean="0">
                <a:solidFill>
                  <a:srgbClr val="0000FF"/>
                </a:solidFill>
              </a:rPr>
              <a:t>R6-160233</a:t>
            </a:r>
            <a:endParaRPr lang="en-GB" sz="2000" dirty="0" smtClean="0"/>
          </a:p>
          <a:p>
            <a:pPr lvl="1"/>
            <a:r>
              <a:rPr lang="en-GB" sz="2000" dirty="0" smtClean="0"/>
              <a:t>WA‘s agreed on signalling of network assistance information (related to neighbour cells) to SMLC and specification of the </a:t>
            </a:r>
            <a:r>
              <a:rPr lang="en-GB" sz="2000" dirty="0" err="1" smtClean="0"/>
              <a:t>Multilateration</a:t>
            </a:r>
            <a:r>
              <a:rPr lang="en-GB" sz="2000" dirty="0" smtClean="0"/>
              <a:t> OTD positioning method as </a:t>
            </a:r>
            <a:r>
              <a:rPr lang="en-GB" sz="2000" dirty="0" smtClean="0"/>
              <a:t>an additional </a:t>
            </a:r>
            <a:r>
              <a:rPr lang="en-GB" sz="2000" dirty="0" smtClean="0"/>
              <a:t>method to </a:t>
            </a:r>
            <a:r>
              <a:rPr lang="en-GB" sz="2000" dirty="0" err="1" smtClean="0"/>
              <a:t>Multilateration</a:t>
            </a:r>
            <a:r>
              <a:rPr lang="en-GB" sz="2000" dirty="0" smtClean="0"/>
              <a:t> TA. </a:t>
            </a:r>
            <a:endParaRPr lang="en-GB" sz="2000" dirty="0" smtClean="0">
              <a:solidFill>
                <a:srgbClr val="0000FF"/>
              </a:solidFill>
            </a:endParaRPr>
          </a:p>
        </p:txBody>
      </p:sp>
    </p:spTree>
    <p:extLst>
      <p:ext uri="{BB962C8B-B14F-4D97-AF65-F5344CB8AC3E}">
        <p14:creationId xmlns:p14="http://schemas.microsoft.com/office/powerpoint/2010/main" val="1070920010"/>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Positioning Enhancements in GERAN      - ePOS_GERAN (Rel-14)   (2/3)</a:t>
            </a:r>
            <a:endParaRPr lang="en-GB" dirty="0"/>
          </a:p>
        </p:txBody>
      </p:sp>
      <p:sp>
        <p:nvSpPr>
          <p:cNvPr id="3" name="Content Placeholder 2"/>
          <p:cNvSpPr>
            <a:spLocks noGrp="1"/>
          </p:cNvSpPr>
          <p:nvPr>
            <p:ph idx="1"/>
          </p:nvPr>
        </p:nvSpPr>
        <p:spPr>
          <a:xfrm>
            <a:off x="462835" y="1504956"/>
            <a:ext cx="8606214" cy="4830763"/>
          </a:xfrm>
        </p:spPr>
        <p:txBody>
          <a:bodyPr/>
          <a:lstStyle/>
          <a:p>
            <a:pPr>
              <a:lnSpc>
                <a:spcPct val="95000"/>
              </a:lnSpc>
              <a:spcBef>
                <a:spcPts val="80"/>
              </a:spcBef>
            </a:pPr>
            <a:r>
              <a:rPr lang="en-GB" sz="2000" b="1" dirty="0" smtClean="0"/>
              <a:t>Extended Access Burst for TA estimation</a:t>
            </a:r>
            <a:r>
              <a:rPr lang="en-GB" sz="2000" dirty="0" smtClean="0"/>
              <a:t>, </a:t>
            </a:r>
            <a:r>
              <a:rPr lang="en-GB" sz="2000" dirty="0" smtClean="0">
                <a:solidFill>
                  <a:srgbClr val="0000FF"/>
                </a:solidFill>
              </a:rPr>
              <a:t>R6-160234</a:t>
            </a:r>
            <a:r>
              <a:rPr lang="en-GB" sz="2000" dirty="0" smtClean="0"/>
              <a:t>: Proposes a short MS identifier for channel access at selected neighbour cells using CCCH only, showing lower energy consumption compared to the alternative method considered in RAN6 based on channel access on CCCH with subsequent RLC block transfer, conveying TLLI, source cell ID and other synchronisation information, on dedicated PS resource. Both methods are being studied for </a:t>
            </a:r>
            <a:r>
              <a:rPr lang="en-GB" sz="2000" dirty="0" err="1" smtClean="0"/>
              <a:t>Multilateration</a:t>
            </a:r>
            <a:r>
              <a:rPr lang="en-GB" sz="2000" dirty="0" smtClean="0"/>
              <a:t> TA.</a:t>
            </a:r>
          </a:p>
          <a:p>
            <a:pPr marL="0" indent="0">
              <a:spcBef>
                <a:spcPts val="480"/>
              </a:spcBef>
              <a:buNone/>
            </a:pPr>
            <a:r>
              <a:rPr lang="en-GB" sz="2000" b="1" dirty="0" smtClean="0">
                <a:solidFill>
                  <a:srgbClr val="0000FF"/>
                </a:solidFill>
              </a:rPr>
              <a:t>Performance evaluations of the </a:t>
            </a:r>
            <a:r>
              <a:rPr lang="en-GB" sz="2000" b="1" dirty="0" err="1" smtClean="0">
                <a:solidFill>
                  <a:srgbClr val="0000FF"/>
                </a:solidFill>
              </a:rPr>
              <a:t>Multilateration</a:t>
            </a:r>
            <a:r>
              <a:rPr lang="en-GB" sz="2000" b="1" dirty="0" smtClean="0">
                <a:solidFill>
                  <a:srgbClr val="0000FF"/>
                </a:solidFill>
              </a:rPr>
              <a:t> Timing Advance Procedure </a:t>
            </a:r>
          </a:p>
          <a:p>
            <a:pPr>
              <a:lnSpc>
                <a:spcPct val="95000"/>
              </a:lnSpc>
              <a:spcBef>
                <a:spcPts val="180"/>
              </a:spcBef>
            </a:pPr>
            <a:r>
              <a:rPr lang="en-GB" sz="2000" b="1" dirty="0" err="1" smtClean="0"/>
              <a:t>Multilateration</a:t>
            </a:r>
            <a:r>
              <a:rPr lang="en-GB" sz="2000" b="1" dirty="0" smtClean="0"/>
              <a:t> Energy Consumption Analysis, </a:t>
            </a:r>
            <a:r>
              <a:rPr lang="en-GB" sz="2000" dirty="0" smtClean="0">
                <a:solidFill>
                  <a:srgbClr val="0000FF"/>
                </a:solidFill>
              </a:rPr>
              <a:t>R6-160150</a:t>
            </a:r>
            <a:r>
              <a:rPr lang="en-GB" sz="2000" dirty="0" smtClean="0"/>
              <a:t>: contains comparison of MS autonomous method with network guidance against network assisted method and evaluates consumption benefits for first. </a:t>
            </a:r>
          </a:p>
          <a:p>
            <a:pPr>
              <a:lnSpc>
                <a:spcPct val="95000"/>
              </a:lnSpc>
              <a:spcBef>
                <a:spcPts val="180"/>
              </a:spcBef>
            </a:pPr>
            <a:r>
              <a:rPr lang="en-GB" sz="2000" b="1" dirty="0" smtClean="0"/>
              <a:t>Enhanced positioning - Link level evaluations and performance</a:t>
            </a:r>
            <a:r>
              <a:rPr lang="en-GB" sz="2000" dirty="0" smtClean="0"/>
              <a:t>, </a:t>
            </a:r>
            <a:r>
              <a:rPr lang="en-GB" sz="2000" dirty="0" smtClean="0">
                <a:solidFill>
                  <a:srgbClr val="0000FF"/>
                </a:solidFill>
              </a:rPr>
              <a:t>R6-160150</a:t>
            </a:r>
            <a:r>
              <a:rPr lang="en-GB" sz="2000" dirty="0" smtClean="0"/>
              <a:t>:  contains SINR based model for deriving the TA estimation error.</a:t>
            </a:r>
          </a:p>
          <a:p>
            <a:pPr>
              <a:lnSpc>
                <a:spcPct val="95000"/>
              </a:lnSpc>
              <a:spcBef>
                <a:spcPts val="180"/>
              </a:spcBef>
            </a:pPr>
            <a:r>
              <a:rPr lang="en-GB" sz="2000" b="1" dirty="0" smtClean="0"/>
              <a:t>Enhanced Positioning - Positioning performance evaluation</a:t>
            </a:r>
            <a:r>
              <a:rPr lang="en-GB" sz="2000" dirty="0" smtClean="0"/>
              <a:t>, </a:t>
            </a:r>
            <a:r>
              <a:rPr lang="en-GB" sz="2000" dirty="0" smtClean="0">
                <a:solidFill>
                  <a:srgbClr val="0000FF"/>
                </a:solidFill>
              </a:rPr>
              <a:t>R6-160235</a:t>
            </a:r>
            <a:r>
              <a:rPr lang="en-GB" sz="2000" dirty="0" smtClean="0"/>
              <a:t>: evaluates position accuracy for </a:t>
            </a:r>
            <a:r>
              <a:rPr lang="en-GB" sz="2000" dirty="0" err="1" smtClean="0"/>
              <a:t>Multilateration</a:t>
            </a:r>
            <a:r>
              <a:rPr lang="en-GB" sz="2000" dirty="0" smtClean="0"/>
              <a:t> TA. WA agreed to use SINR based model for TA estimation error. </a:t>
            </a:r>
            <a:endParaRPr lang="en-GB" sz="2000" dirty="0" smtClean="0">
              <a:solidFill>
                <a:srgbClr val="0000FF"/>
              </a:solidFill>
            </a:endParaRPr>
          </a:p>
        </p:txBody>
      </p:sp>
    </p:spTree>
    <p:extLst>
      <p:ext uri="{BB962C8B-B14F-4D97-AF65-F5344CB8AC3E}">
        <p14:creationId xmlns:p14="http://schemas.microsoft.com/office/powerpoint/2010/main" val="117983342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2835" y="1504956"/>
            <a:ext cx="8584912" cy="4830763"/>
          </a:xfrm>
        </p:spPr>
        <p:txBody>
          <a:bodyPr/>
          <a:lstStyle/>
          <a:p>
            <a:pPr marL="0" indent="0">
              <a:spcBef>
                <a:spcPts val="300"/>
              </a:spcBef>
              <a:buNone/>
            </a:pPr>
            <a:r>
              <a:rPr lang="en-US" sz="2000" b="1" dirty="0" smtClean="0">
                <a:solidFill>
                  <a:srgbClr val="0000FF"/>
                </a:solidFill>
              </a:rPr>
              <a:t>Normative Work </a:t>
            </a:r>
          </a:p>
          <a:p>
            <a:pPr>
              <a:lnSpc>
                <a:spcPct val="95000"/>
              </a:lnSpc>
              <a:spcBef>
                <a:spcPts val="300"/>
              </a:spcBef>
            </a:pPr>
            <a:r>
              <a:rPr lang="en-US" sz="2000" b="1" dirty="0" smtClean="0"/>
              <a:t>TS 43.059: </a:t>
            </a:r>
            <a:r>
              <a:rPr lang="en-US" sz="2000" b="1" dirty="0"/>
              <a:t>Introduction of </a:t>
            </a:r>
            <a:r>
              <a:rPr lang="en-US" sz="2000" b="1" dirty="0" err="1" smtClean="0"/>
              <a:t>Multilateration</a:t>
            </a:r>
            <a:r>
              <a:rPr lang="en-US" sz="2000" b="1" dirty="0" smtClean="0"/>
              <a:t>, </a:t>
            </a:r>
            <a:r>
              <a:rPr lang="en-US" sz="2000" dirty="0" smtClean="0">
                <a:solidFill>
                  <a:srgbClr val="0000FF"/>
                </a:solidFill>
              </a:rPr>
              <a:t>R6-160274</a:t>
            </a:r>
            <a:endParaRPr lang="en-US" sz="2000" b="1" dirty="0" smtClean="0"/>
          </a:p>
          <a:p>
            <a:pPr lvl="1">
              <a:lnSpc>
                <a:spcPct val="95000"/>
              </a:lnSpc>
              <a:spcBef>
                <a:spcPts val="300"/>
              </a:spcBef>
            </a:pPr>
            <a:r>
              <a:rPr lang="en-US" sz="2000" dirty="0" smtClean="0"/>
              <a:t>Functional description of </a:t>
            </a:r>
            <a:r>
              <a:rPr lang="en-US" sz="2000" dirty="0" err="1" smtClean="0"/>
              <a:t>Multilateration</a:t>
            </a:r>
            <a:r>
              <a:rPr lang="en-US" sz="2000" dirty="0" smtClean="0"/>
              <a:t> TA procedure (Stage 2).</a:t>
            </a:r>
          </a:p>
          <a:p>
            <a:pPr lvl="1">
              <a:lnSpc>
                <a:spcPct val="95000"/>
              </a:lnSpc>
              <a:spcBef>
                <a:spcPts val="300"/>
              </a:spcBef>
            </a:pPr>
            <a:r>
              <a:rPr lang="en-US" sz="2000" dirty="0" smtClean="0"/>
              <a:t>Postponed to RAN6#3 to progress on the open issues related to the channel access method and to inclusion of </a:t>
            </a:r>
            <a:r>
              <a:rPr lang="en-US" sz="2000" dirty="0" err="1" smtClean="0"/>
              <a:t>Multilateration</a:t>
            </a:r>
            <a:r>
              <a:rPr lang="en-US" sz="2000" dirty="0" smtClean="0"/>
              <a:t> OTD. </a:t>
            </a:r>
            <a:endParaRPr lang="en-US" sz="2000" dirty="0"/>
          </a:p>
          <a:p>
            <a:pPr>
              <a:lnSpc>
                <a:spcPct val="95000"/>
              </a:lnSpc>
              <a:spcBef>
                <a:spcPts val="300"/>
              </a:spcBef>
            </a:pPr>
            <a:r>
              <a:rPr lang="en-GB" sz="2000" b="1" dirty="0" smtClean="0"/>
              <a:t>Full set of stage 3 specs postponed to </a:t>
            </a:r>
            <a:r>
              <a:rPr lang="en-US" sz="2000" b="1" dirty="0" smtClean="0"/>
              <a:t>RAN6#3: </a:t>
            </a:r>
          </a:p>
          <a:p>
            <a:pPr lvl="1">
              <a:lnSpc>
                <a:spcPct val="95000"/>
              </a:lnSpc>
              <a:spcBef>
                <a:spcPts val="300"/>
              </a:spcBef>
              <a:buFont typeface="Arial" panose="020B0604020202020204" pitchFamily="34" charset="0"/>
              <a:buChar char="•"/>
            </a:pPr>
            <a:r>
              <a:rPr lang="en-US" sz="1800" dirty="0" smtClean="0"/>
              <a:t>Draft CR 24.008 (</a:t>
            </a:r>
            <a:r>
              <a:rPr lang="en-US" sz="1800" dirty="0" smtClean="0">
                <a:solidFill>
                  <a:srgbClr val="0000FF"/>
                </a:solidFill>
              </a:rPr>
              <a:t>R6-160243</a:t>
            </a:r>
            <a:r>
              <a:rPr lang="en-US" sz="1800" dirty="0" smtClean="0"/>
              <a:t>), CR 44.018 (</a:t>
            </a:r>
            <a:r>
              <a:rPr lang="en-US" sz="1800" dirty="0" smtClean="0">
                <a:solidFill>
                  <a:srgbClr val="0000FF"/>
                </a:solidFill>
              </a:rPr>
              <a:t>R6-160238</a:t>
            </a:r>
            <a:r>
              <a:rPr lang="en-US" sz="1800" dirty="0" smtClean="0"/>
              <a:t>), </a:t>
            </a:r>
            <a:r>
              <a:rPr lang="en-US" sz="1800" dirty="0"/>
              <a:t>CR 44.031 (</a:t>
            </a:r>
            <a:r>
              <a:rPr lang="en-US" sz="1800" dirty="0">
                <a:solidFill>
                  <a:srgbClr val="0000FF"/>
                </a:solidFill>
              </a:rPr>
              <a:t>R6-160237</a:t>
            </a:r>
            <a:r>
              <a:rPr lang="en-US" sz="1800" dirty="0"/>
              <a:t>),   </a:t>
            </a:r>
            <a:r>
              <a:rPr lang="en-US" sz="1800" dirty="0" smtClean="0"/>
              <a:t>  CR 44.060 </a:t>
            </a:r>
            <a:r>
              <a:rPr lang="en-US" sz="1800" dirty="0"/>
              <a:t>(</a:t>
            </a:r>
            <a:r>
              <a:rPr lang="en-US" sz="1800" dirty="0" smtClean="0">
                <a:solidFill>
                  <a:srgbClr val="0000FF"/>
                </a:solidFill>
              </a:rPr>
              <a:t>R6-160239</a:t>
            </a:r>
            <a:r>
              <a:rPr lang="en-US" sz="1800" dirty="0" smtClean="0"/>
              <a:t>), </a:t>
            </a:r>
            <a:r>
              <a:rPr lang="en-US" sz="1800" dirty="0"/>
              <a:t>CR </a:t>
            </a:r>
            <a:r>
              <a:rPr lang="en-US" sz="1800" dirty="0" smtClean="0"/>
              <a:t>48.008 </a:t>
            </a:r>
            <a:r>
              <a:rPr lang="en-US" sz="1800" dirty="0"/>
              <a:t>(</a:t>
            </a:r>
            <a:r>
              <a:rPr lang="en-US" sz="1800" dirty="0" smtClean="0">
                <a:solidFill>
                  <a:srgbClr val="0000FF"/>
                </a:solidFill>
              </a:rPr>
              <a:t>R6-160240</a:t>
            </a:r>
            <a:r>
              <a:rPr lang="en-US" sz="1800" dirty="0" smtClean="0"/>
              <a:t>), </a:t>
            </a:r>
            <a:r>
              <a:rPr lang="en-US" sz="1800" dirty="0"/>
              <a:t>CR </a:t>
            </a:r>
            <a:r>
              <a:rPr lang="en-US" sz="1800" dirty="0" smtClean="0"/>
              <a:t>48.018 </a:t>
            </a:r>
            <a:r>
              <a:rPr lang="en-US" sz="1800" dirty="0"/>
              <a:t>(</a:t>
            </a:r>
            <a:r>
              <a:rPr lang="en-US" sz="1800" dirty="0" smtClean="0">
                <a:solidFill>
                  <a:srgbClr val="0000FF"/>
                </a:solidFill>
              </a:rPr>
              <a:t>R6-160241</a:t>
            </a:r>
            <a:r>
              <a:rPr lang="en-US" sz="1800" dirty="0" smtClean="0"/>
              <a:t>),                CR 49.031 </a:t>
            </a:r>
            <a:r>
              <a:rPr lang="en-US" sz="1800" dirty="0"/>
              <a:t>(</a:t>
            </a:r>
            <a:r>
              <a:rPr lang="en-US" sz="1800" dirty="0" smtClean="0">
                <a:solidFill>
                  <a:srgbClr val="0000FF"/>
                </a:solidFill>
              </a:rPr>
              <a:t>R6-160242</a:t>
            </a:r>
            <a:r>
              <a:rPr lang="en-US" sz="1800" dirty="0" smtClean="0"/>
              <a:t>), CR 45.010 </a:t>
            </a:r>
            <a:r>
              <a:rPr lang="en-US" sz="1800" dirty="0"/>
              <a:t>(</a:t>
            </a:r>
            <a:r>
              <a:rPr lang="en-US" sz="1800" dirty="0" smtClean="0">
                <a:solidFill>
                  <a:srgbClr val="0000FF"/>
                </a:solidFill>
              </a:rPr>
              <a:t>R6-160160</a:t>
            </a:r>
            <a:r>
              <a:rPr lang="en-US" sz="1800" dirty="0" smtClean="0"/>
              <a:t>).</a:t>
            </a:r>
          </a:p>
          <a:p>
            <a:pPr marL="0" indent="0">
              <a:lnSpc>
                <a:spcPct val="95000"/>
              </a:lnSpc>
              <a:spcBef>
                <a:spcPts val="300"/>
              </a:spcBef>
              <a:buNone/>
            </a:pPr>
            <a:r>
              <a:rPr lang="en-US" sz="2000" b="1" dirty="0" smtClean="0">
                <a:solidFill>
                  <a:srgbClr val="0000FF"/>
                </a:solidFill>
              </a:rPr>
              <a:t>Work plan / Agreements</a:t>
            </a:r>
            <a:endParaRPr lang="en-US" sz="2000" dirty="0"/>
          </a:p>
          <a:p>
            <a:pPr>
              <a:lnSpc>
                <a:spcPct val="95000"/>
              </a:lnSpc>
              <a:spcBef>
                <a:spcPts val="300"/>
              </a:spcBef>
            </a:pPr>
            <a:r>
              <a:rPr lang="en-US" sz="2000" b="1" dirty="0" smtClean="0"/>
              <a:t>Positioning </a:t>
            </a:r>
            <a:r>
              <a:rPr lang="en-US" sz="2000" b="1" dirty="0"/>
              <a:t>enhancements for GERAN - </a:t>
            </a:r>
            <a:r>
              <a:rPr lang="en-US" sz="2000" b="1" dirty="0" err="1" smtClean="0"/>
              <a:t>Workplan</a:t>
            </a:r>
            <a:r>
              <a:rPr lang="en-US" sz="2000" b="1" dirty="0" smtClean="0"/>
              <a:t>/Agreements,</a:t>
            </a:r>
            <a:r>
              <a:rPr lang="en-US" sz="2000" b="1" dirty="0" smtClean="0">
                <a:solidFill>
                  <a:srgbClr val="0000FF"/>
                </a:solidFill>
              </a:rPr>
              <a:t> </a:t>
            </a:r>
            <a:r>
              <a:rPr lang="en-US" sz="2000" dirty="0" smtClean="0">
                <a:solidFill>
                  <a:srgbClr val="0000FF"/>
                </a:solidFill>
              </a:rPr>
              <a:t>R6-160275</a:t>
            </a:r>
          </a:p>
          <a:p>
            <a:pPr lvl="1">
              <a:lnSpc>
                <a:spcPct val="95000"/>
              </a:lnSpc>
              <a:spcBef>
                <a:spcPts val="300"/>
              </a:spcBef>
              <a:buFont typeface="Arial" panose="020B0604020202020204" pitchFamily="34" charset="0"/>
              <a:buChar char="•"/>
            </a:pPr>
            <a:r>
              <a:rPr lang="en-US" sz="1800" dirty="0" smtClean="0"/>
              <a:t>Work plan for </a:t>
            </a:r>
            <a:r>
              <a:rPr lang="en-US" sz="1800" dirty="0" err="1" smtClean="0"/>
              <a:t>ePOS_GERAN</a:t>
            </a:r>
            <a:r>
              <a:rPr lang="en-US" sz="1800" dirty="0" smtClean="0"/>
              <a:t> until RAN#75 updated</a:t>
            </a:r>
          </a:p>
          <a:p>
            <a:pPr lvl="1">
              <a:lnSpc>
                <a:spcPct val="95000"/>
              </a:lnSpc>
              <a:spcBef>
                <a:spcPts val="300"/>
              </a:spcBef>
            </a:pPr>
            <a:r>
              <a:rPr lang="en-US" sz="1800" dirty="0" smtClean="0"/>
              <a:t>Agreements </a:t>
            </a:r>
            <a:r>
              <a:rPr lang="en-US" sz="1800" dirty="0"/>
              <a:t>and working assumptions collected from other </a:t>
            </a:r>
            <a:r>
              <a:rPr lang="en-US" sz="1800" dirty="0" err="1"/>
              <a:t>Tdocs</a:t>
            </a:r>
            <a:endParaRPr lang="en-US" sz="1800" dirty="0"/>
          </a:p>
          <a:p>
            <a:pPr lvl="1">
              <a:lnSpc>
                <a:spcPct val="95000"/>
              </a:lnSpc>
              <a:spcBef>
                <a:spcPts val="300"/>
              </a:spcBef>
            </a:pPr>
            <a:r>
              <a:rPr lang="en-GB" sz="1800" dirty="0"/>
              <a:t>Telco on 15</a:t>
            </a:r>
            <a:r>
              <a:rPr lang="en-GB" sz="1800" baseline="30000" dirty="0"/>
              <a:t>th</a:t>
            </a:r>
            <a:r>
              <a:rPr lang="en-GB" sz="1800" dirty="0"/>
              <a:t> </a:t>
            </a:r>
            <a:r>
              <a:rPr lang="en-GB" sz="1800" dirty="0" smtClean="0"/>
              <a:t>Dec 2016, </a:t>
            </a:r>
            <a:r>
              <a:rPr lang="en-GB" sz="1800" dirty="0"/>
              <a:t>13.00 – 16.00 CET, agreed to progress </a:t>
            </a:r>
            <a:r>
              <a:rPr lang="en-US" sz="1800" dirty="0"/>
              <a:t>open topics e.g. channel access method</a:t>
            </a:r>
            <a:r>
              <a:rPr lang="en-GB" sz="1800" dirty="0" smtClean="0"/>
              <a:t>.</a:t>
            </a:r>
            <a:endParaRPr lang="en-US" sz="1800" dirty="0"/>
          </a:p>
          <a:p>
            <a:pPr>
              <a:lnSpc>
                <a:spcPct val="95000"/>
              </a:lnSpc>
              <a:spcBef>
                <a:spcPts val="300"/>
              </a:spcBef>
            </a:pPr>
            <a:r>
              <a:rPr lang="en-GB" sz="2000" dirty="0"/>
              <a:t>Status Report to RAN#74: </a:t>
            </a:r>
            <a:r>
              <a:rPr lang="en-GB" sz="2000" dirty="0" smtClean="0">
                <a:solidFill>
                  <a:srgbClr val="0000FF"/>
                </a:solidFill>
              </a:rPr>
              <a:t>RP-162214</a:t>
            </a:r>
            <a:endParaRPr lang="en-GB" sz="2000" dirty="0">
              <a:solidFill>
                <a:srgbClr val="0000FF"/>
              </a:solidFill>
            </a:endParaRPr>
          </a:p>
          <a:p>
            <a:pPr lvl="1">
              <a:spcBef>
                <a:spcPts val="300"/>
              </a:spcBef>
              <a:buFont typeface="Arial" panose="020B0604020202020204" pitchFamily="34" charset="0"/>
              <a:buChar char="•"/>
            </a:pPr>
            <a:endParaRPr lang="en-US" sz="2000" dirty="0" smtClean="0"/>
          </a:p>
          <a:p>
            <a:pPr marL="457200" lvl="1" indent="0">
              <a:spcBef>
                <a:spcPts val="300"/>
              </a:spcBef>
              <a:buNone/>
            </a:pPr>
            <a:endParaRPr lang="en-US" sz="2000" dirty="0" smtClean="0"/>
          </a:p>
        </p:txBody>
      </p:sp>
      <p:sp>
        <p:nvSpPr>
          <p:cNvPr id="5" name="Title 1"/>
          <p:cNvSpPr>
            <a:spLocks noGrp="1"/>
          </p:cNvSpPr>
          <p:nvPr>
            <p:ph type="title"/>
          </p:nvPr>
        </p:nvSpPr>
        <p:spPr>
          <a:xfrm>
            <a:off x="457200" y="274638"/>
            <a:ext cx="6834188" cy="1143000"/>
          </a:xfrm>
        </p:spPr>
        <p:txBody>
          <a:bodyPr/>
          <a:lstStyle/>
          <a:p>
            <a:r>
              <a:rPr lang="en-GB" dirty="0" smtClean="0"/>
              <a:t>Positioning</a:t>
            </a:r>
            <a:r>
              <a:rPr lang="de-DE" dirty="0" smtClean="0"/>
              <a:t> </a:t>
            </a:r>
            <a:r>
              <a:rPr lang="en-GB" dirty="0" smtClean="0"/>
              <a:t>Enhancements</a:t>
            </a:r>
            <a:r>
              <a:rPr lang="de-DE" dirty="0" smtClean="0"/>
              <a:t> in GERAN      - ePOS_GERAN (Rel-14)   (3/3)</a:t>
            </a:r>
            <a:endParaRPr lang="en-US" dirty="0"/>
          </a:p>
        </p:txBody>
      </p:sp>
    </p:spTree>
    <p:extLst>
      <p:ext uri="{BB962C8B-B14F-4D97-AF65-F5344CB8AC3E}">
        <p14:creationId xmlns:p14="http://schemas.microsoft.com/office/powerpoint/2010/main" val="2411966831"/>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Support of Dedicated Core Networks </a:t>
            </a:r>
            <a:br>
              <a:rPr lang="en-GB" dirty="0" smtClean="0"/>
            </a:br>
            <a:r>
              <a:rPr lang="en-GB" dirty="0" smtClean="0"/>
              <a:t>- DÉCOR_GERAN (Rel-14)</a:t>
            </a:r>
            <a:endParaRPr lang="en-GB" dirty="0"/>
          </a:p>
        </p:txBody>
      </p:sp>
      <p:sp>
        <p:nvSpPr>
          <p:cNvPr id="3" name="Content Placeholder 2"/>
          <p:cNvSpPr>
            <a:spLocks noGrp="1"/>
          </p:cNvSpPr>
          <p:nvPr>
            <p:ph idx="1"/>
          </p:nvPr>
        </p:nvSpPr>
        <p:spPr>
          <a:xfrm>
            <a:off x="462835" y="1504956"/>
            <a:ext cx="8584912" cy="4830763"/>
          </a:xfrm>
        </p:spPr>
        <p:txBody>
          <a:bodyPr/>
          <a:lstStyle/>
          <a:p>
            <a:r>
              <a:rPr lang="en-GB" sz="2000" dirty="0" smtClean="0"/>
              <a:t>WI closed at RAN#73. </a:t>
            </a:r>
          </a:p>
          <a:p>
            <a:r>
              <a:rPr lang="en-GB" sz="2000" dirty="0" smtClean="0"/>
              <a:t>No contributions. </a:t>
            </a:r>
            <a:endParaRPr lang="en-US" sz="2000" dirty="0"/>
          </a:p>
        </p:txBody>
      </p:sp>
    </p:spTree>
    <p:extLst>
      <p:ext uri="{BB962C8B-B14F-4D97-AF65-F5344CB8AC3E}">
        <p14:creationId xmlns:p14="http://schemas.microsoft.com/office/powerpoint/2010/main" val="493216410"/>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a:t>
            </a:r>
            <a:r>
              <a:rPr lang="en-US" dirty="0" err="1" smtClean="0"/>
              <a:t>IoT</a:t>
            </a:r>
            <a:r>
              <a:rPr lang="en-US" dirty="0" smtClean="0"/>
              <a:t> Radio Interface Enhancements (Rel-14)    (1/4) </a:t>
            </a:r>
            <a:r>
              <a:rPr lang="en-US" dirty="0"/>
              <a:t/>
            </a:r>
            <a:br>
              <a:rPr lang="en-US" dirty="0"/>
            </a:br>
            <a:endParaRPr lang="en-US" dirty="0"/>
          </a:p>
        </p:txBody>
      </p:sp>
      <p:sp>
        <p:nvSpPr>
          <p:cNvPr id="3" name="Content Placeholder 2"/>
          <p:cNvSpPr>
            <a:spLocks noGrp="1"/>
          </p:cNvSpPr>
          <p:nvPr>
            <p:ph idx="1"/>
          </p:nvPr>
        </p:nvSpPr>
        <p:spPr>
          <a:xfrm>
            <a:off x="462835" y="1504956"/>
            <a:ext cx="8464598" cy="4830763"/>
          </a:xfrm>
        </p:spPr>
        <p:txBody>
          <a:bodyPr/>
          <a:lstStyle/>
          <a:p>
            <a:pPr marL="0" indent="0">
              <a:buNone/>
            </a:pPr>
            <a:r>
              <a:rPr lang="en-GB" sz="2000" dirty="0" smtClean="0"/>
              <a:t>WID approved at RAN#73 in </a:t>
            </a:r>
            <a:r>
              <a:rPr lang="en-GB" sz="2000" dirty="0" smtClean="0">
                <a:solidFill>
                  <a:srgbClr val="0000FF"/>
                </a:solidFill>
              </a:rPr>
              <a:t>RP-161806</a:t>
            </a:r>
            <a:r>
              <a:rPr lang="en-GB" sz="2000" dirty="0" smtClean="0"/>
              <a:t>. </a:t>
            </a:r>
          </a:p>
          <a:p>
            <a:pPr marL="0" indent="0">
              <a:buNone/>
            </a:pPr>
            <a:endParaRPr lang="en-GB" sz="800" dirty="0" smtClean="0"/>
          </a:p>
          <a:p>
            <a:pPr marL="0" indent="0">
              <a:buNone/>
            </a:pPr>
            <a:r>
              <a:rPr lang="en-US" sz="2000" b="1" dirty="0" smtClean="0">
                <a:solidFill>
                  <a:srgbClr val="0000FF"/>
                </a:solidFill>
              </a:rPr>
              <a:t>Alternative </a:t>
            </a:r>
            <a:r>
              <a:rPr lang="en-US" sz="2000" b="1" dirty="0">
                <a:solidFill>
                  <a:srgbClr val="0000FF"/>
                </a:solidFill>
              </a:rPr>
              <a:t>Mappings for Higher Coverage Classes with 2 PDCHs </a:t>
            </a:r>
            <a:endParaRPr lang="en-GB" sz="2000" b="1" dirty="0" smtClean="0">
              <a:solidFill>
                <a:srgbClr val="0000FF"/>
              </a:solidFill>
            </a:endParaRPr>
          </a:p>
          <a:p>
            <a:r>
              <a:rPr lang="en-GB" sz="2000" dirty="0" smtClean="0"/>
              <a:t>Concept overview, </a:t>
            </a:r>
            <a:r>
              <a:rPr lang="en-GB" sz="2000" dirty="0" smtClean="0">
                <a:solidFill>
                  <a:srgbClr val="0000FF"/>
                </a:solidFill>
              </a:rPr>
              <a:t>R6-160264</a:t>
            </a:r>
          </a:p>
          <a:p>
            <a:pPr lvl="1"/>
            <a:r>
              <a:rPr lang="en-GB" sz="2000" dirty="0" smtClean="0"/>
              <a:t>In the discussion the concept was adjusted to only serve Scenario 1. Hence the cell broadcasts if it supports 2 PDCH or 4 PDCH mapping for higher CC’s. </a:t>
            </a:r>
            <a:endParaRPr lang="en-GB" sz="2000" dirty="0"/>
          </a:p>
          <a:p>
            <a:pPr lvl="1"/>
            <a:r>
              <a:rPr lang="en-GB" sz="2000" dirty="0" smtClean="0"/>
              <a:t>Impact to Rel-13 devices taken into account by 2 Rel-13 CRs to 44.018 and 45.008 in </a:t>
            </a:r>
            <a:r>
              <a:rPr lang="en-GB" sz="2000" dirty="0" smtClean="0">
                <a:solidFill>
                  <a:srgbClr val="0000FF"/>
                </a:solidFill>
              </a:rPr>
              <a:t>R6-160258 </a:t>
            </a:r>
            <a:r>
              <a:rPr lang="en-GB" sz="2000" dirty="0" smtClean="0"/>
              <a:t>and </a:t>
            </a:r>
            <a:r>
              <a:rPr lang="en-GB" sz="2000" dirty="0" smtClean="0">
                <a:solidFill>
                  <a:srgbClr val="0000FF"/>
                </a:solidFill>
              </a:rPr>
              <a:t>R6-160270</a:t>
            </a:r>
            <a:r>
              <a:rPr lang="en-GB" sz="2000" dirty="0" smtClean="0"/>
              <a:t>, see EC-GSM-</a:t>
            </a:r>
            <a:r>
              <a:rPr lang="en-GB" sz="2000" dirty="0" err="1" smtClean="0"/>
              <a:t>IoT</a:t>
            </a:r>
            <a:r>
              <a:rPr lang="en-GB" sz="2000" dirty="0" smtClean="0"/>
              <a:t> (Rel-13).</a:t>
            </a:r>
            <a:endParaRPr lang="en-GB" sz="2000" dirty="0"/>
          </a:p>
          <a:p>
            <a:pPr lvl="1"/>
            <a:r>
              <a:rPr lang="en-GB" sz="2000" dirty="0" smtClean="0"/>
              <a:t>All WA’s agreed. </a:t>
            </a:r>
          </a:p>
          <a:p>
            <a:r>
              <a:rPr lang="en-US" sz="2000" dirty="0" smtClean="0"/>
              <a:t>EC-RACH </a:t>
            </a:r>
            <a:r>
              <a:rPr lang="en-US" sz="2000" dirty="0"/>
              <a:t>message formats</a:t>
            </a:r>
            <a:r>
              <a:rPr lang="en-GB" sz="2000" dirty="0" smtClean="0"/>
              <a:t>, </a:t>
            </a:r>
            <a:r>
              <a:rPr lang="en-GB" sz="2000" dirty="0" smtClean="0">
                <a:solidFill>
                  <a:srgbClr val="0000FF"/>
                </a:solidFill>
              </a:rPr>
              <a:t>R6-160187</a:t>
            </a:r>
            <a:r>
              <a:rPr lang="en-GB" sz="2000" dirty="0" smtClean="0"/>
              <a:t>: adjustment to agreed WA’s needed.</a:t>
            </a:r>
          </a:p>
          <a:p>
            <a:r>
              <a:rPr lang="en-US" sz="2000" dirty="0" smtClean="0"/>
              <a:t>Performance Evaluation, </a:t>
            </a:r>
            <a:r>
              <a:rPr lang="en-GB" sz="2000" dirty="0" smtClean="0">
                <a:solidFill>
                  <a:srgbClr val="0000FF"/>
                </a:solidFill>
              </a:rPr>
              <a:t>R6-160188: </a:t>
            </a:r>
            <a:r>
              <a:rPr lang="en-GB" sz="2000" dirty="0" smtClean="0"/>
              <a:t>Link performance observed to be at most 1 dB less compared to Rel-13. </a:t>
            </a:r>
            <a:r>
              <a:rPr lang="en-GB" sz="2000" dirty="0"/>
              <a:t>Latency and throughput </a:t>
            </a:r>
            <a:r>
              <a:rPr lang="en-GB" sz="2000" dirty="0" smtClean="0"/>
              <a:t>is evaluated</a:t>
            </a:r>
            <a:r>
              <a:rPr lang="en-GB" sz="2000" dirty="0"/>
              <a:t>.</a:t>
            </a:r>
          </a:p>
          <a:p>
            <a:endParaRPr lang="en-GB" sz="2000" dirty="0"/>
          </a:p>
        </p:txBody>
      </p:sp>
    </p:spTree>
    <p:extLst>
      <p:ext uri="{BB962C8B-B14F-4D97-AF65-F5344CB8AC3E}">
        <p14:creationId xmlns:p14="http://schemas.microsoft.com/office/powerpoint/2010/main" val="3282484266"/>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a:t>
            </a:r>
            <a:r>
              <a:rPr lang="en-US" dirty="0" err="1" smtClean="0"/>
              <a:t>IoT</a:t>
            </a:r>
            <a:r>
              <a:rPr lang="en-US" dirty="0" smtClean="0"/>
              <a:t> Radio Interface Enhancements (Rel-14)    (2/4) </a:t>
            </a:r>
            <a:r>
              <a:rPr lang="en-US" dirty="0"/>
              <a:t/>
            </a:r>
            <a:br>
              <a:rPr lang="en-US" dirty="0"/>
            </a:br>
            <a:endParaRPr lang="en-US" dirty="0"/>
          </a:p>
        </p:txBody>
      </p:sp>
      <p:sp>
        <p:nvSpPr>
          <p:cNvPr id="3" name="Content Placeholder 2"/>
          <p:cNvSpPr>
            <a:spLocks noGrp="1"/>
          </p:cNvSpPr>
          <p:nvPr>
            <p:ph idx="1"/>
          </p:nvPr>
        </p:nvSpPr>
        <p:spPr>
          <a:xfrm>
            <a:off x="462835" y="1504956"/>
            <a:ext cx="8464598" cy="4830763"/>
          </a:xfrm>
        </p:spPr>
        <p:txBody>
          <a:bodyPr/>
          <a:lstStyle/>
          <a:p>
            <a:pPr marL="0" indent="0">
              <a:buNone/>
            </a:pPr>
            <a:r>
              <a:rPr lang="en-US" sz="2000" b="1" dirty="0" smtClean="0">
                <a:solidFill>
                  <a:srgbClr val="0000FF"/>
                </a:solidFill>
              </a:rPr>
              <a:t>Alternative </a:t>
            </a:r>
            <a:r>
              <a:rPr lang="en-US" sz="2000" b="1" dirty="0">
                <a:solidFill>
                  <a:srgbClr val="0000FF"/>
                </a:solidFill>
              </a:rPr>
              <a:t>Mappings for Higher Coverage Classes with 2 PDCHs </a:t>
            </a:r>
            <a:r>
              <a:rPr lang="en-US" sz="2000" b="1" dirty="0" smtClean="0">
                <a:solidFill>
                  <a:srgbClr val="0000FF"/>
                </a:solidFill>
              </a:rPr>
              <a:t>- </a:t>
            </a:r>
            <a:r>
              <a:rPr lang="en-GB" sz="2000" b="1" dirty="0" smtClean="0">
                <a:solidFill>
                  <a:srgbClr val="0000FF"/>
                </a:solidFill>
              </a:rPr>
              <a:t>Normative work </a:t>
            </a:r>
          </a:p>
          <a:p>
            <a:pPr>
              <a:spcBef>
                <a:spcPts val="300"/>
              </a:spcBef>
            </a:pPr>
            <a:r>
              <a:rPr lang="en-US" sz="2000" b="1" dirty="0" smtClean="0"/>
              <a:t>Stage 2</a:t>
            </a:r>
          </a:p>
          <a:p>
            <a:pPr lvl="1">
              <a:spcBef>
                <a:spcPts val="300"/>
              </a:spcBef>
            </a:pPr>
            <a:r>
              <a:rPr lang="en-US" sz="2000" dirty="0" smtClean="0"/>
              <a:t>TS 43.064: </a:t>
            </a:r>
            <a:r>
              <a:rPr lang="en-GB" sz="2000" dirty="0" smtClean="0"/>
              <a:t>Introduction of Alternative </a:t>
            </a:r>
            <a:r>
              <a:rPr lang="en-GB" sz="2000" dirty="0"/>
              <a:t>Mappings for Higher Coverage Classes with 2 PDCHs </a:t>
            </a:r>
            <a:r>
              <a:rPr lang="en-US" sz="2000" dirty="0" smtClean="0"/>
              <a:t>, </a:t>
            </a:r>
            <a:r>
              <a:rPr lang="en-US" sz="2000" dirty="0" smtClean="0">
                <a:solidFill>
                  <a:srgbClr val="0000FF"/>
                </a:solidFill>
              </a:rPr>
              <a:t>R6-160265</a:t>
            </a:r>
            <a:r>
              <a:rPr lang="en-US" sz="2000" b="1" dirty="0" smtClean="0"/>
              <a:t>: </a:t>
            </a:r>
            <a:r>
              <a:rPr lang="en-US" sz="2000" dirty="0" smtClean="0"/>
              <a:t>Functional </a:t>
            </a:r>
            <a:r>
              <a:rPr lang="en-US" sz="2000" dirty="0"/>
              <a:t>description </a:t>
            </a:r>
            <a:r>
              <a:rPr lang="en-US" sz="2000" dirty="0" smtClean="0"/>
              <a:t>was agreed.</a:t>
            </a:r>
            <a:endParaRPr lang="en-US" sz="2000" dirty="0"/>
          </a:p>
          <a:p>
            <a:r>
              <a:rPr lang="en-US" sz="2000" b="1" dirty="0" smtClean="0"/>
              <a:t>Stage 3</a:t>
            </a:r>
          </a:p>
          <a:p>
            <a:pPr lvl="1">
              <a:buFont typeface="Arial" panose="020B0604020202020204" pitchFamily="34" charset="0"/>
              <a:buChar char="•"/>
            </a:pPr>
            <a:r>
              <a:rPr lang="en-US" sz="2000" dirty="0" smtClean="0"/>
              <a:t>TS 45.001: </a:t>
            </a:r>
            <a:r>
              <a:rPr lang="en-GB" sz="2000" dirty="0"/>
              <a:t>Introduction of Alternative Mappings for Higher Coverage Classes with 2 PDCHs </a:t>
            </a:r>
            <a:r>
              <a:rPr lang="en-US" sz="2000" dirty="0"/>
              <a:t>, </a:t>
            </a:r>
            <a:r>
              <a:rPr lang="en-US" sz="2000" dirty="0" smtClean="0">
                <a:solidFill>
                  <a:srgbClr val="0000FF"/>
                </a:solidFill>
              </a:rPr>
              <a:t>R6-160190</a:t>
            </a:r>
            <a:r>
              <a:rPr lang="en-US" sz="2000" dirty="0" smtClean="0"/>
              <a:t>, agreed</a:t>
            </a:r>
          </a:p>
          <a:p>
            <a:pPr lvl="1">
              <a:buFont typeface="Arial" panose="020B0604020202020204" pitchFamily="34" charset="0"/>
              <a:buChar char="•"/>
            </a:pPr>
            <a:r>
              <a:rPr lang="en-US" sz="2000" dirty="0"/>
              <a:t>TS </a:t>
            </a:r>
            <a:r>
              <a:rPr lang="en-US" sz="2000" dirty="0" smtClean="0"/>
              <a:t>45.002: </a:t>
            </a:r>
            <a:r>
              <a:rPr lang="en-GB" sz="2000" dirty="0"/>
              <a:t>Introduction of Alternative Mappings for Higher Coverage Classes with 2 PDCHs </a:t>
            </a:r>
            <a:r>
              <a:rPr lang="en-US" sz="2000" dirty="0"/>
              <a:t>, </a:t>
            </a:r>
            <a:r>
              <a:rPr lang="en-US" sz="2000" dirty="0" smtClean="0">
                <a:solidFill>
                  <a:srgbClr val="0000FF"/>
                </a:solidFill>
              </a:rPr>
              <a:t>R6-160266</a:t>
            </a:r>
            <a:r>
              <a:rPr lang="en-US" sz="2000" dirty="0" smtClean="0"/>
              <a:t>, agreed</a:t>
            </a:r>
          </a:p>
          <a:p>
            <a:pPr lvl="1">
              <a:buFont typeface="Arial" panose="020B0604020202020204" pitchFamily="34" charset="0"/>
              <a:buChar char="•"/>
            </a:pPr>
            <a:r>
              <a:rPr lang="en-US" sz="2000" dirty="0"/>
              <a:t>TS 45.002: </a:t>
            </a:r>
            <a:r>
              <a:rPr lang="en-GB" sz="2000" dirty="0"/>
              <a:t>Introduction of Alternative Mappings for Higher Coverage Classes with 2 PDCHs </a:t>
            </a:r>
            <a:r>
              <a:rPr lang="en-US" sz="2000" dirty="0"/>
              <a:t>, </a:t>
            </a:r>
            <a:r>
              <a:rPr lang="en-US" sz="2000" dirty="0" smtClean="0">
                <a:solidFill>
                  <a:srgbClr val="0000FF"/>
                </a:solidFill>
              </a:rPr>
              <a:t>R6-160192</a:t>
            </a:r>
            <a:r>
              <a:rPr lang="en-US" sz="2000" dirty="0" smtClean="0"/>
              <a:t>, agreed</a:t>
            </a:r>
            <a:endParaRPr lang="en-US" sz="2000" dirty="0"/>
          </a:p>
        </p:txBody>
      </p:sp>
    </p:spTree>
    <p:extLst>
      <p:ext uri="{BB962C8B-B14F-4D97-AF65-F5344CB8AC3E}">
        <p14:creationId xmlns:p14="http://schemas.microsoft.com/office/powerpoint/2010/main" val="1137183275"/>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a:t>
            </a:r>
            <a:r>
              <a:rPr lang="en-US" dirty="0" err="1" smtClean="0"/>
              <a:t>IoT</a:t>
            </a:r>
            <a:r>
              <a:rPr lang="en-US" dirty="0" smtClean="0"/>
              <a:t> Radio Interface Enhancements (Rel-14)    (3/4) </a:t>
            </a:r>
            <a:r>
              <a:rPr lang="en-US" dirty="0"/>
              <a:t/>
            </a:r>
            <a:br>
              <a:rPr lang="en-US" dirty="0"/>
            </a:br>
            <a:endParaRPr lang="en-US" dirty="0"/>
          </a:p>
        </p:txBody>
      </p:sp>
      <p:sp>
        <p:nvSpPr>
          <p:cNvPr id="3" name="Content Placeholder 2"/>
          <p:cNvSpPr>
            <a:spLocks noGrp="1"/>
          </p:cNvSpPr>
          <p:nvPr>
            <p:ph idx="1"/>
          </p:nvPr>
        </p:nvSpPr>
        <p:spPr>
          <a:xfrm>
            <a:off x="462835" y="1504956"/>
            <a:ext cx="8464598" cy="4830763"/>
          </a:xfrm>
        </p:spPr>
        <p:txBody>
          <a:bodyPr/>
          <a:lstStyle/>
          <a:p>
            <a:pPr marL="0" indent="0">
              <a:buNone/>
            </a:pPr>
            <a:r>
              <a:rPr lang="en-GB" sz="2000" b="1" dirty="0" smtClean="0">
                <a:solidFill>
                  <a:srgbClr val="0000FF"/>
                </a:solidFill>
              </a:rPr>
              <a:t>UL </a:t>
            </a:r>
            <a:r>
              <a:rPr lang="en-GB" sz="2000" b="1" dirty="0">
                <a:solidFill>
                  <a:srgbClr val="0000FF"/>
                </a:solidFill>
              </a:rPr>
              <a:t>MCL Improvement for Low Power Devices in EC-GSM-</a:t>
            </a:r>
            <a:r>
              <a:rPr lang="en-GB" sz="2000" b="1" dirty="0" err="1">
                <a:solidFill>
                  <a:srgbClr val="0000FF"/>
                </a:solidFill>
              </a:rPr>
              <a:t>IoT</a:t>
            </a:r>
            <a:r>
              <a:rPr lang="en-US" sz="2000" b="1" dirty="0" smtClean="0">
                <a:solidFill>
                  <a:srgbClr val="0000FF"/>
                </a:solidFill>
              </a:rPr>
              <a:t> </a:t>
            </a:r>
            <a:endParaRPr lang="en-GB" sz="2000" b="1" dirty="0" smtClean="0">
              <a:solidFill>
                <a:srgbClr val="0000FF"/>
              </a:solidFill>
            </a:endParaRPr>
          </a:p>
          <a:p>
            <a:r>
              <a:rPr lang="en-US" sz="2000" dirty="0"/>
              <a:t>New access burst </a:t>
            </a:r>
            <a:r>
              <a:rPr lang="en-US" sz="2000" dirty="0" smtClean="0"/>
              <a:t>formats, </a:t>
            </a:r>
            <a:r>
              <a:rPr lang="en-GB" sz="2000" dirty="0" smtClean="0">
                <a:solidFill>
                  <a:srgbClr val="0000FF"/>
                </a:solidFill>
              </a:rPr>
              <a:t>R6-160159</a:t>
            </a:r>
            <a:endParaRPr lang="en-GB" sz="2000" dirty="0">
              <a:solidFill>
                <a:srgbClr val="0000FF"/>
              </a:solidFill>
            </a:endParaRPr>
          </a:p>
          <a:p>
            <a:pPr lvl="1"/>
            <a:r>
              <a:rPr lang="en-GB" sz="2000" dirty="0" smtClean="0"/>
              <a:t>Improvement for EC-RACH based on alternative access burst formats, with longer synchronization sequence, over 1 slot or 2 slots. Performance evaluation was left FFS.</a:t>
            </a:r>
            <a:endParaRPr lang="en-GB" sz="2000" dirty="0" smtClean="0">
              <a:solidFill>
                <a:srgbClr val="0000FF"/>
              </a:solidFill>
            </a:endParaRPr>
          </a:p>
          <a:p>
            <a:r>
              <a:rPr lang="en-GB" sz="2000" dirty="0" smtClean="0"/>
              <a:t>Concept overview, </a:t>
            </a:r>
            <a:r>
              <a:rPr lang="en-GB" sz="2000" dirty="0" smtClean="0">
                <a:solidFill>
                  <a:srgbClr val="0000FF"/>
                </a:solidFill>
              </a:rPr>
              <a:t>R6-160267</a:t>
            </a:r>
          </a:p>
          <a:p>
            <a:pPr lvl="1"/>
            <a:r>
              <a:rPr lang="en-GB" sz="2000" dirty="0" smtClean="0"/>
              <a:t>Design overview for a new Coverage Class 5 for relevant UL channels. </a:t>
            </a:r>
          </a:p>
          <a:p>
            <a:pPr lvl="1"/>
            <a:r>
              <a:rPr lang="en-GB" sz="2000" dirty="0" smtClean="0"/>
              <a:t>Set of WA’s agreed related to </a:t>
            </a:r>
            <a:r>
              <a:rPr lang="en-GB" sz="2000" dirty="0"/>
              <a:t>the </a:t>
            </a:r>
            <a:r>
              <a:rPr lang="en-GB" sz="2000" dirty="0" smtClean="0"/>
              <a:t>design of </a:t>
            </a:r>
            <a:r>
              <a:rPr lang="en-GB" sz="2000" dirty="0"/>
              <a:t>CC5 </a:t>
            </a:r>
            <a:r>
              <a:rPr lang="en-GB" sz="2000" dirty="0" smtClean="0"/>
              <a:t>EC-PDTCH / EC-PACCH / EC-RACH.</a:t>
            </a:r>
          </a:p>
          <a:p>
            <a:r>
              <a:rPr lang="en-US" sz="2000" dirty="0" smtClean="0"/>
              <a:t>Performance Evaluation, </a:t>
            </a:r>
            <a:r>
              <a:rPr lang="en-GB" sz="2000" dirty="0" smtClean="0">
                <a:solidFill>
                  <a:srgbClr val="0000FF"/>
                </a:solidFill>
              </a:rPr>
              <a:t>R6-160176: </a:t>
            </a:r>
          </a:p>
          <a:p>
            <a:pPr lvl="1">
              <a:buFont typeface="Arial" panose="020B0604020202020204" pitchFamily="34" charset="0"/>
              <a:buChar char="•"/>
            </a:pPr>
            <a:r>
              <a:rPr lang="en-GB" sz="2000" dirty="0" smtClean="0"/>
              <a:t>Link performance observed to be improved up to 4.7 dB for EC-PDTCH and 4 dB for EC-RACH versus 2 TS EC-RACH, CC4 (Rel-13). Latency </a:t>
            </a:r>
            <a:r>
              <a:rPr lang="en-GB" sz="2000" dirty="0"/>
              <a:t>and throughput is evaluated</a:t>
            </a:r>
            <a:r>
              <a:rPr lang="en-GB" sz="2000" dirty="0" smtClean="0"/>
              <a:t>.</a:t>
            </a:r>
            <a:endParaRPr lang="en-GB" sz="2000" dirty="0"/>
          </a:p>
        </p:txBody>
      </p:sp>
    </p:spTree>
    <p:extLst>
      <p:ext uri="{BB962C8B-B14F-4D97-AF65-F5344CB8AC3E}">
        <p14:creationId xmlns:p14="http://schemas.microsoft.com/office/powerpoint/2010/main" val="3534491414"/>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a:t>
            </a:r>
            <a:r>
              <a:rPr lang="en-US" dirty="0" err="1" smtClean="0"/>
              <a:t>IoT</a:t>
            </a:r>
            <a:r>
              <a:rPr lang="en-US" dirty="0" smtClean="0"/>
              <a:t> Radio Interface Enhancements (Rel-14)    (4/4) </a:t>
            </a:r>
            <a:r>
              <a:rPr lang="en-US" dirty="0"/>
              <a:t/>
            </a:r>
            <a:br>
              <a:rPr lang="en-US" dirty="0"/>
            </a:br>
            <a:endParaRPr lang="en-US" dirty="0"/>
          </a:p>
        </p:txBody>
      </p:sp>
      <p:sp>
        <p:nvSpPr>
          <p:cNvPr id="3" name="Content Placeholder 2"/>
          <p:cNvSpPr>
            <a:spLocks noGrp="1"/>
          </p:cNvSpPr>
          <p:nvPr>
            <p:ph idx="1"/>
          </p:nvPr>
        </p:nvSpPr>
        <p:spPr>
          <a:xfrm>
            <a:off x="462835" y="1504956"/>
            <a:ext cx="8464598" cy="4830763"/>
          </a:xfrm>
        </p:spPr>
        <p:txBody>
          <a:bodyPr/>
          <a:lstStyle/>
          <a:p>
            <a:pPr marL="0" indent="0">
              <a:buNone/>
            </a:pPr>
            <a:r>
              <a:rPr lang="en-GB" sz="2000" b="1" dirty="0" smtClean="0">
                <a:solidFill>
                  <a:srgbClr val="0000FF"/>
                </a:solidFill>
              </a:rPr>
              <a:t>UL </a:t>
            </a:r>
            <a:r>
              <a:rPr lang="en-GB" sz="2000" b="1" dirty="0">
                <a:solidFill>
                  <a:srgbClr val="0000FF"/>
                </a:solidFill>
              </a:rPr>
              <a:t>MCL Improvement for Low Power Devices in </a:t>
            </a:r>
            <a:r>
              <a:rPr lang="en-GB" sz="2000" b="1" dirty="0" smtClean="0">
                <a:solidFill>
                  <a:srgbClr val="0000FF"/>
                </a:solidFill>
              </a:rPr>
              <a:t>EC-GSM-</a:t>
            </a:r>
            <a:r>
              <a:rPr lang="en-GB" sz="2000" b="1" dirty="0" err="1" smtClean="0">
                <a:solidFill>
                  <a:srgbClr val="0000FF"/>
                </a:solidFill>
              </a:rPr>
              <a:t>IoT</a:t>
            </a:r>
            <a:r>
              <a:rPr lang="en-US" sz="2000" b="1" dirty="0" smtClean="0">
                <a:solidFill>
                  <a:srgbClr val="0000FF"/>
                </a:solidFill>
              </a:rPr>
              <a:t> </a:t>
            </a:r>
            <a:r>
              <a:rPr lang="en-US" sz="2000" b="1" dirty="0">
                <a:solidFill>
                  <a:srgbClr val="0000FF"/>
                </a:solidFill>
              </a:rPr>
              <a:t>- </a:t>
            </a:r>
            <a:r>
              <a:rPr lang="en-GB" sz="2000" b="1" dirty="0">
                <a:solidFill>
                  <a:srgbClr val="0000FF"/>
                </a:solidFill>
              </a:rPr>
              <a:t>Normative work </a:t>
            </a:r>
          </a:p>
          <a:p>
            <a:pPr>
              <a:spcBef>
                <a:spcPts val="300"/>
              </a:spcBef>
            </a:pPr>
            <a:r>
              <a:rPr lang="en-US" sz="2000" b="1" dirty="0"/>
              <a:t>Stage 2</a:t>
            </a:r>
          </a:p>
          <a:p>
            <a:pPr lvl="1">
              <a:spcBef>
                <a:spcPts val="300"/>
              </a:spcBef>
            </a:pPr>
            <a:r>
              <a:rPr lang="en-US" sz="2000" dirty="0"/>
              <a:t>TS 43.064: </a:t>
            </a:r>
            <a:r>
              <a:rPr lang="en-US" sz="2000" dirty="0" smtClean="0"/>
              <a:t>Introduction </a:t>
            </a:r>
            <a:r>
              <a:rPr lang="en-US" sz="2000" dirty="0"/>
              <a:t>of Coverage Class 5 for UL MCL Improvement </a:t>
            </a:r>
            <a:r>
              <a:rPr lang="en-US" sz="2000" dirty="0" smtClean="0"/>
              <a:t>, </a:t>
            </a:r>
            <a:r>
              <a:rPr lang="en-US" sz="2000" dirty="0" smtClean="0">
                <a:solidFill>
                  <a:srgbClr val="0000FF"/>
                </a:solidFill>
              </a:rPr>
              <a:t>R6-160248</a:t>
            </a:r>
            <a:r>
              <a:rPr lang="en-US" sz="2000" b="1" dirty="0" smtClean="0"/>
              <a:t>: </a:t>
            </a:r>
            <a:r>
              <a:rPr lang="en-US" sz="2000" dirty="0"/>
              <a:t>Functional description was agreed</a:t>
            </a:r>
            <a:r>
              <a:rPr lang="en-US" sz="2000" dirty="0" smtClean="0"/>
              <a:t>.</a:t>
            </a:r>
          </a:p>
          <a:p>
            <a:pPr marL="457200" lvl="1" indent="0">
              <a:spcBef>
                <a:spcPts val="300"/>
              </a:spcBef>
              <a:buNone/>
            </a:pPr>
            <a:endParaRPr lang="en-GB" sz="2000" b="1" dirty="0" smtClean="0">
              <a:solidFill>
                <a:srgbClr val="0000FF"/>
              </a:solidFill>
            </a:endParaRPr>
          </a:p>
          <a:p>
            <a:pPr marL="0" indent="0">
              <a:buNone/>
            </a:pPr>
            <a:r>
              <a:rPr lang="en-GB" sz="2000" b="1" dirty="0" smtClean="0">
                <a:solidFill>
                  <a:srgbClr val="0000FF"/>
                </a:solidFill>
              </a:rPr>
              <a:t>Work plan </a:t>
            </a:r>
            <a:endParaRPr lang="en-GB" sz="2000" b="1" dirty="0">
              <a:solidFill>
                <a:srgbClr val="0000FF"/>
              </a:solidFill>
            </a:endParaRPr>
          </a:p>
          <a:p>
            <a:pPr>
              <a:spcBef>
                <a:spcPts val="300"/>
              </a:spcBef>
            </a:pPr>
            <a:r>
              <a:rPr lang="en-GB" sz="2000" b="1" dirty="0" smtClean="0"/>
              <a:t>Radio </a:t>
            </a:r>
            <a:r>
              <a:rPr lang="en-GB" sz="2000" b="1" dirty="0"/>
              <a:t>Interface Enhancements for EC-GSM-</a:t>
            </a:r>
            <a:r>
              <a:rPr lang="en-GB" sz="2000" b="1" dirty="0" err="1"/>
              <a:t>IoT</a:t>
            </a:r>
            <a:r>
              <a:rPr lang="en-GB" sz="2000" b="1" dirty="0"/>
              <a:t> </a:t>
            </a:r>
            <a:r>
              <a:rPr lang="en-GB" sz="2000" b="1" dirty="0" err="1" smtClean="0"/>
              <a:t>Workplan</a:t>
            </a:r>
            <a:r>
              <a:rPr lang="en-US" sz="2000" b="1" dirty="0" smtClean="0"/>
              <a:t>,</a:t>
            </a:r>
            <a:r>
              <a:rPr lang="en-US" sz="2000" b="1" dirty="0" smtClean="0">
                <a:solidFill>
                  <a:srgbClr val="0000FF"/>
                </a:solidFill>
              </a:rPr>
              <a:t> </a:t>
            </a:r>
            <a:r>
              <a:rPr lang="en-US" sz="2000" dirty="0" smtClean="0">
                <a:solidFill>
                  <a:srgbClr val="0000FF"/>
                </a:solidFill>
              </a:rPr>
              <a:t>R6-160276</a:t>
            </a:r>
            <a:endParaRPr lang="en-US" sz="2000" dirty="0">
              <a:solidFill>
                <a:srgbClr val="0000FF"/>
              </a:solidFill>
            </a:endParaRPr>
          </a:p>
          <a:p>
            <a:pPr lvl="1">
              <a:buFont typeface="Arial" panose="020B0604020202020204" pitchFamily="34" charset="0"/>
              <a:buChar char="•"/>
            </a:pPr>
            <a:r>
              <a:rPr lang="en-US" sz="2000" dirty="0"/>
              <a:t>Work plan for </a:t>
            </a:r>
            <a:r>
              <a:rPr lang="en-US" sz="2000" dirty="0" err="1" smtClean="0"/>
              <a:t>CIoT_EC_GSM_radio_enh</a:t>
            </a:r>
            <a:r>
              <a:rPr lang="en-US" sz="2000" dirty="0" smtClean="0"/>
              <a:t> </a:t>
            </a:r>
            <a:r>
              <a:rPr lang="en-US" sz="2000" dirty="0"/>
              <a:t>until RAN#75 </a:t>
            </a:r>
            <a:r>
              <a:rPr lang="en-US" sz="2000" dirty="0" smtClean="0"/>
              <a:t>defined.</a:t>
            </a:r>
            <a:endParaRPr lang="en-US" sz="2000" dirty="0"/>
          </a:p>
          <a:p>
            <a:pPr lvl="1"/>
            <a:r>
              <a:rPr lang="en-GB" sz="2000" dirty="0" smtClean="0"/>
              <a:t>Telco </a:t>
            </a:r>
            <a:r>
              <a:rPr lang="en-GB" sz="2000" dirty="0"/>
              <a:t>on </a:t>
            </a:r>
            <a:r>
              <a:rPr lang="en-GB" sz="2000" dirty="0" smtClean="0"/>
              <a:t>12</a:t>
            </a:r>
            <a:r>
              <a:rPr lang="en-GB" sz="2000" baseline="30000" dirty="0" smtClean="0"/>
              <a:t>th</a:t>
            </a:r>
            <a:r>
              <a:rPr lang="en-GB" sz="2000" dirty="0" smtClean="0"/>
              <a:t> Jan 2017, </a:t>
            </a:r>
            <a:r>
              <a:rPr lang="en-GB" sz="2000" dirty="0"/>
              <a:t>13.00 – 16.00 CET, agreed to progress the topic</a:t>
            </a:r>
            <a:r>
              <a:rPr lang="en-GB" sz="2000" dirty="0" smtClean="0"/>
              <a:t>.</a:t>
            </a:r>
          </a:p>
          <a:p>
            <a:pPr marL="457200" lvl="1" indent="0">
              <a:buNone/>
            </a:pPr>
            <a:endParaRPr lang="en-US" sz="1800" dirty="0"/>
          </a:p>
          <a:p>
            <a:r>
              <a:rPr lang="en-GB" sz="2000" dirty="0"/>
              <a:t>Status Report to RAN#74: </a:t>
            </a:r>
            <a:r>
              <a:rPr lang="en-GB" sz="2000" dirty="0" smtClean="0">
                <a:solidFill>
                  <a:srgbClr val="0000FF"/>
                </a:solidFill>
              </a:rPr>
              <a:t>RP-162118</a:t>
            </a:r>
          </a:p>
          <a:p>
            <a:r>
              <a:rPr lang="en-US" sz="2000" dirty="0" smtClean="0"/>
              <a:t>The agreed CRs </a:t>
            </a:r>
            <a:r>
              <a:rPr lang="en-US" sz="2000" dirty="0"/>
              <a:t>are collected in </a:t>
            </a:r>
            <a:r>
              <a:rPr lang="en-US" sz="2000" dirty="0" smtClean="0">
                <a:solidFill>
                  <a:srgbClr val="0000FF"/>
                </a:solidFill>
              </a:rPr>
              <a:t>RP-162066</a:t>
            </a:r>
            <a:r>
              <a:rPr lang="en-US" sz="2000" dirty="0" smtClean="0"/>
              <a:t> </a:t>
            </a:r>
            <a:r>
              <a:rPr lang="en-US" sz="2000" dirty="0"/>
              <a:t>for block approval at RAN#74</a:t>
            </a:r>
            <a:r>
              <a:rPr lang="en-US" sz="2000" dirty="0" smtClean="0"/>
              <a:t>.</a:t>
            </a:r>
            <a:endParaRPr lang="en-GB" sz="2000" dirty="0" smtClean="0">
              <a:solidFill>
                <a:srgbClr val="0000FF"/>
              </a:solidFill>
            </a:endParaRPr>
          </a:p>
        </p:txBody>
      </p:sp>
    </p:spTree>
    <p:extLst>
      <p:ext uri="{BB962C8B-B14F-4D97-AF65-F5344CB8AC3E}">
        <p14:creationId xmlns:p14="http://schemas.microsoft.com/office/powerpoint/2010/main" val="1090777855"/>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Small </a:t>
            </a:r>
            <a:r>
              <a:rPr lang="en-US" dirty="0"/>
              <a:t>technical enhancements and improvements </a:t>
            </a:r>
            <a:r>
              <a:rPr lang="en-US" dirty="0" smtClean="0"/>
              <a:t>(TEI14)</a:t>
            </a:r>
            <a:endParaRPr lang="en-US" dirty="0"/>
          </a:p>
        </p:txBody>
      </p:sp>
      <p:sp>
        <p:nvSpPr>
          <p:cNvPr id="3" name="Content Placeholder 2"/>
          <p:cNvSpPr>
            <a:spLocks noGrp="1"/>
          </p:cNvSpPr>
          <p:nvPr>
            <p:ph idx="1"/>
          </p:nvPr>
        </p:nvSpPr>
        <p:spPr>
          <a:xfrm>
            <a:off x="462835" y="1504956"/>
            <a:ext cx="8584912" cy="4830763"/>
          </a:xfrm>
        </p:spPr>
        <p:txBody>
          <a:bodyPr/>
          <a:lstStyle/>
          <a:p>
            <a:r>
              <a:rPr lang="en-US" sz="2000" dirty="0" smtClean="0"/>
              <a:t>Related to CSFB improvements, see slide ‘</a:t>
            </a:r>
            <a:r>
              <a:rPr lang="en-GB" sz="2000" dirty="0" smtClean="0"/>
              <a:t>Other </a:t>
            </a:r>
            <a:r>
              <a:rPr lang="en-GB" sz="2000" dirty="0"/>
              <a:t>Rel-13 items and earlier </a:t>
            </a:r>
            <a:r>
              <a:rPr lang="en-GB" sz="2000" dirty="0" smtClean="0"/>
              <a:t>features’</a:t>
            </a:r>
            <a:r>
              <a:rPr lang="en-US" sz="2000" dirty="0" smtClean="0"/>
              <a:t>. </a:t>
            </a:r>
            <a:r>
              <a:rPr lang="en-US" sz="2000" dirty="0" smtClean="0"/>
              <a:t>One CR was</a:t>
            </a:r>
            <a:r>
              <a:rPr lang="en-US" sz="2000" dirty="0" smtClean="0"/>
              <a:t> agreed in </a:t>
            </a:r>
            <a:r>
              <a:rPr lang="en-US" sz="2000" dirty="0" smtClean="0">
                <a:solidFill>
                  <a:srgbClr val="0000FF"/>
                </a:solidFill>
              </a:rPr>
              <a:t>R6-160216</a:t>
            </a:r>
            <a:r>
              <a:rPr lang="en-US" sz="2000" dirty="0" smtClean="0"/>
              <a:t>.</a:t>
            </a:r>
            <a:endParaRPr lang="en-US" sz="2000" dirty="0" smtClean="0"/>
          </a:p>
          <a:p>
            <a:r>
              <a:rPr lang="en-US" sz="2000" dirty="0" smtClean="0"/>
              <a:t>Update of 3GPP security profile in TS 43.318 agreed in </a:t>
            </a:r>
            <a:r>
              <a:rPr lang="en-US" sz="2000" dirty="0" smtClean="0">
                <a:solidFill>
                  <a:srgbClr val="0000FF"/>
                </a:solidFill>
              </a:rPr>
              <a:t>R6-160207 </a:t>
            </a:r>
            <a:r>
              <a:rPr lang="en-US" sz="2000" dirty="0" smtClean="0"/>
              <a:t>following SA3’s advice in their LS in </a:t>
            </a:r>
            <a:r>
              <a:rPr lang="en-US" sz="2000" dirty="0" smtClean="0">
                <a:solidFill>
                  <a:srgbClr val="0000FF"/>
                </a:solidFill>
              </a:rPr>
              <a:t>R6-160209.</a:t>
            </a:r>
          </a:p>
          <a:p>
            <a:pPr lvl="1">
              <a:buFont typeface="Arial" panose="020B0604020202020204" pitchFamily="34" charset="0"/>
              <a:buChar char="•"/>
            </a:pPr>
            <a:r>
              <a:rPr lang="en-US" sz="1800" dirty="0"/>
              <a:t>All exceptions from the general 3GPP security profiles, as requested by SA3, are removed</a:t>
            </a:r>
            <a:r>
              <a:rPr lang="en-US" sz="1800" dirty="0" smtClean="0"/>
              <a:t>.</a:t>
            </a:r>
            <a:endParaRPr lang="en-US" sz="2000" dirty="0"/>
          </a:p>
          <a:p>
            <a:r>
              <a:rPr lang="en-US" sz="2000" dirty="0" smtClean="0"/>
              <a:t>The agreed CRs </a:t>
            </a:r>
            <a:r>
              <a:rPr lang="en-US" sz="2000" dirty="0"/>
              <a:t>are collected in </a:t>
            </a:r>
            <a:r>
              <a:rPr lang="en-US" sz="2000" dirty="0">
                <a:solidFill>
                  <a:srgbClr val="0000FF"/>
                </a:solidFill>
              </a:rPr>
              <a:t>RP-162067</a:t>
            </a:r>
            <a:r>
              <a:rPr lang="en-US" sz="2000" dirty="0"/>
              <a:t> for block approval at RAN#74</a:t>
            </a:r>
            <a:r>
              <a:rPr lang="en-US" sz="2000" dirty="0" smtClean="0"/>
              <a:t>.</a:t>
            </a:r>
            <a:endParaRPr lang="en-US" sz="2000" dirty="0"/>
          </a:p>
        </p:txBody>
      </p:sp>
    </p:spTree>
    <p:extLst>
      <p:ext uri="{BB962C8B-B14F-4D97-AF65-F5344CB8AC3E}">
        <p14:creationId xmlns:p14="http://schemas.microsoft.com/office/powerpoint/2010/main" val="1602773286"/>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Work Plan</a:t>
            </a:r>
            <a:endParaRPr lang="en-US" dirty="0"/>
          </a:p>
        </p:txBody>
      </p:sp>
      <p:sp>
        <p:nvSpPr>
          <p:cNvPr id="3" name="Content Placeholder 2"/>
          <p:cNvSpPr>
            <a:spLocks noGrp="1"/>
          </p:cNvSpPr>
          <p:nvPr>
            <p:ph idx="1"/>
          </p:nvPr>
        </p:nvSpPr>
        <p:spPr>
          <a:xfrm>
            <a:off x="465455" y="1502723"/>
            <a:ext cx="8388350" cy="4830763"/>
          </a:xfrm>
        </p:spPr>
        <p:txBody>
          <a:bodyPr/>
          <a:lstStyle/>
          <a:p>
            <a:r>
              <a:rPr lang="en-GB" sz="2000" dirty="0" smtClean="0"/>
              <a:t>Presented in </a:t>
            </a:r>
            <a:r>
              <a:rPr lang="en-GB" sz="2000" dirty="0" smtClean="0">
                <a:solidFill>
                  <a:srgbClr val="0000FF"/>
                </a:solidFill>
              </a:rPr>
              <a:t>R6-160277</a:t>
            </a:r>
            <a:r>
              <a:rPr lang="en-GB" sz="2000" dirty="0" smtClean="0"/>
              <a:t> and approved.</a:t>
            </a:r>
          </a:p>
          <a:p>
            <a:pPr marL="0" indent="0">
              <a:buNone/>
            </a:pPr>
            <a:endParaRPr lang="en-GB" sz="2000" dirty="0" smtClean="0"/>
          </a:p>
        </p:txBody>
      </p:sp>
      <p:graphicFrame>
        <p:nvGraphicFramePr>
          <p:cNvPr id="4" name="Group 369"/>
          <p:cNvGraphicFramePr>
            <a:graphicFrameLocks noGrp="1"/>
          </p:cNvGraphicFramePr>
          <p:nvPr>
            <p:extLst>
              <p:ext uri="{D42A27DB-BD31-4B8C-83A1-F6EECF244321}">
                <p14:modId xmlns:p14="http://schemas.microsoft.com/office/powerpoint/2010/main" val="1004954362"/>
              </p:ext>
            </p:extLst>
          </p:nvPr>
        </p:nvGraphicFramePr>
        <p:xfrm>
          <a:off x="533399" y="2139647"/>
          <a:ext cx="7696201" cy="3230880"/>
        </p:xfrm>
        <a:graphic>
          <a:graphicData uri="http://schemas.openxmlformats.org/drawingml/2006/table">
            <a:tbl>
              <a:tblPr/>
              <a:tblGrid>
                <a:gridCol w="2705101"/>
                <a:gridCol w="2167495"/>
                <a:gridCol w="1499260"/>
                <a:gridCol w="1324345"/>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Work / Study Item</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bg1"/>
                          </a:solidFill>
                          <a:effectLst/>
                          <a:latin typeface="Calibri" pitchFamily="34" charset="0"/>
                          <a:cs typeface="Arial" charset="0"/>
                        </a:rPr>
                        <a:t>Objective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Rel (Core Feature)</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sv-SE" altLang="zh-CN" sz="1400" b="0" i="0" u="none" strike="noStrike" cap="none" normalizeH="0" baseline="0" dirty="0" smtClean="0">
                          <a:ln>
                            <a:noFill/>
                          </a:ln>
                          <a:solidFill>
                            <a:schemeClr val="bg1"/>
                          </a:solidFill>
                          <a:effectLst/>
                          <a:latin typeface="Calibri" pitchFamily="34" charset="0"/>
                          <a:cs typeface="Arial" charset="0"/>
                        </a:rPr>
                        <a:t>Completion</a:t>
                      </a:r>
                      <a:endParaRPr kumimoji="0" lang="en-US" altLang="zh-CN" sz="14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ePOS_GERAN-Core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Enhanced Positioning in GERAN (Stage2+Stage3)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50%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ePOS_GERAN-Perf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Enhanced Positioning in GERAN, Radio Performance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fi-FI" altLang="zh-CN" sz="1400" b="0" i="0" u="none" strike="noStrike" cap="none" normalizeH="0" baseline="0" dirty="0" smtClean="0">
                          <a:ln>
                            <a:noFill/>
                          </a:ln>
                          <a:solidFill>
                            <a:schemeClr val="tx1"/>
                          </a:solidFill>
                          <a:effectLst/>
                          <a:latin typeface="Calibri" pitchFamily="34" charset="0"/>
                          <a:cs typeface="Arial" charset="0"/>
                        </a:rPr>
                        <a:t>50%</a:t>
                      </a:r>
                      <a:endParaRPr kumimoji="0" lang="fi-FI" altLang="zh-CN" sz="14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a:t>
                      </a:r>
                      <a:r>
                        <a:rPr kumimoji="0" lang="en-US" altLang="zh-CN" sz="1400" b="0" i="0" u="none" strike="noStrike" cap="none" normalizeH="0" baseline="0" dirty="0" err="1" smtClean="0">
                          <a:ln>
                            <a:noFill/>
                          </a:ln>
                          <a:solidFill>
                            <a:schemeClr val="tx1"/>
                          </a:solidFill>
                          <a:effectLst/>
                          <a:latin typeface="Calibri" pitchFamily="34" charset="0"/>
                          <a:cs typeface="Arial" charset="0"/>
                        </a:rPr>
                        <a:t>CIoT_EC_GSM_radio_enh</a:t>
                      </a:r>
                      <a:r>
                        <a:rPr kumimoji="0" lang="en-US" altLang="zh-CN" sz="1400" b="0" i="0" u="none" strike="noStrike" cap="none" normalizeH="0" baseline="0" dirty="0" smtClean="0">
                          <a:ln>
                            <a:noFill/>
                          </a:ln>
                          <a:solidFill>
                            <a:schemeClr val="tx1"/>
                          </a:solidFill>
                          <a:effectLst/>
                          <a:latin typeface="Calibri" pitchFamily="34" charset="0"/>
                          <a:cs typeface="Arial" charset="0"/>
                        </a:rPr>
                        <a:t>-Core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EC-GSM-</a:t>
                      </a:r>
                      <a:r>
                        <a:rPr kumimoji="0" lang="en-US" altLang="zh-CN" sz="1400" b="0" i="0" u="none" strike="noStrike" cap="none" normalizeH="0" baseline="0" dirty="0" err="1" smtClean="0">
                          <a:ln>
                            <a:noFill/>
                          </a:ln>
                          <a:solidFill>
                            <a:schemeClr val="tx1"/>
                          </a:solidFill>
                          <a:effectLst/>
                          <a:latin typeface="Calibri" pitchFamily="34" charset="0"/>
                          <a:cs typeface="Arial" charset="0"/>
                        </a:rPr>
                        <a:t>IoT</a:t>
                      </a:r>
                      <a:r>
                        <a:rPr kumimoji="0" lang="en-US" altLang="zh-CN" sz="1400" b="0" i="0" u="none" strike="noStrike" cap="none" normalizeH="0" baseline="0" dirty="0" smtClean="0">
                          <a:ln>
                            <a:noFill/>
                          </a:ln>
                          <a:solidFill>
                            <a:schemeClr val="tx1"/>
                          </a:solidFill>
                          <a:effectLst/>
                          <a:latin typeface="Calibri" pitchFamily="34" charset="0"/>
                          <a:cs typeface="Arial" charset="0"/>
                        </a:rPr>
                        <a:t> Radio Interface Enhancements (Stage 2+Stage3)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50 %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WI </a:t>
                      </a:r>
                      <a:r>
                        <a:rPr kumimoji="0" lang="en-US" altLang="zh-CN" sz="1400" b="0" i="0" u="none" strike="noStrike" cap="none" normalizeH="0" baseline="0" dirty="0" err="1" smtClean="0">
                          <a:ln>
                            <a:noFill/>
                          </a:ln>
                          <a:solidFill>
                            <a:schemeClr val="tx1"/>
                          </a:solidFill>
                          <a:effectLst/>
                          <a:latin typeface="Calibri" pitchFamily="34" charset="0"/>
                          <a:cs typeface="Arial" charset="0"/>
                        </a:rPr>
                        <a:t>CIoT_EC_GSM_radio_enh</a:t>
                      </a:r>
                      <a:r>
                        <a:rPr kumimoji="0" lang="en-US" altLang="zh-CN" sz="1400" b="0" i="0" u="none" strike="noStrike" cap="none" normalizeH="0" baseline="0" dirty="0" smtClean="0">
                          <a:ln>
                            <a:noFill/>
                          </a:ln>
                          <a:solidFill>
                            <a:schemeClr val="tx1"/>
                          </a:solidFill>
                          <a:effectLst/>
                          <a:latin typeface="Calibri" pitchFamily="34" charset="0"/>
                          <a:cs typeface="Arial" charset="0"/>
                        </a:rPr>
                        <a:t>-Perf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kumimoji="0" lang="en-US" altLang="zh-CN" sz="1400" b="0" i="0" u="none" strike="noStrike" cap="none" normalizeH="0" baseline="0" dirty="0" smtClean="0">
                          <a:ln>
                            <a:noFill/>
                          </a:ln>
                          <a:solidFill>
                            <a:schemeClr val="tx1"/>
                          </a:solidFill>
                          <a:effectLst/>
                          <a:latin typeface="Calibri" pitchFamily="34" charset="0"/>
                          <a:cs typeface="Arial" charset="0"/>
                        </a:rPr>
                        <a:t>EC-GSM-</a:t>
                      </a:r>
                      <a:r>
                        <a:rPr kumimoji="0" lang="en-US" altLang="zh-CN" sz="1400" b="0" i="0" u="none" strike="noStrike" cap="none" normalizeH="0" baseline="0" dirty="0" err="1" smtClean="0">
                          <a:ln>
                            <a:noFill/>
                          </a:ln>
                          <a:solidFill>
                            <a:schemeClr val="tx1"/>
                          </a:solidFill>
                          <a:effectLst/>
                          <a:latin typeface="Calibri" pitchFamily="34" charset="0"/>
                          <a:cs typeface="Arial" charset="0"/>
                        </a:rPr>
                        <a:t>IoT</a:t>
                      </a:r>
                      <a:r>
                        <a:rPr kumimoji="0" lang="en-US" altLang="zh-CN" sz="1400" b="0" i="0" u="none" strike="noStrike" cap="none" normalizeH="0" baseline="0" dirty="0" smtClean="0">
                          <a:ln>
                            <a:noFill/>
                          </a:ln>
                          <a:solidFill>
                            <a:schemeClr val="tx1"/>
                          </a:solidFill>
                          <a:effectLst/>
                          <a:latin typeface="Calibri" pitchFamily="34" charset="0"/>
                          <a:cs typeface="Arial" charset="0"/>
                        </a:rPr>
                        <a:t> Radio Interface Enhancements, Radio Performance Requirements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400" b="0" i="0" u="none" strike="noStrike" cap="none" normalizeH="0" baseline="0" dirty="0" smtClean="0">
                          <a:ln>
                            <a:noFill/>
                          </a:ln>
                          <a:solidFill>
                            <a:schemeClr val="tx1"/>
                          </a:solidFill>
                          <a:effectLst/>
                          <a:latin typeface="Calibri" pitchFamily="34" charset="0"/>
                          <a:cs typeface="Arial" charset="0"/>
                        </a:rPr>
                        <a:t>Rel-14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20 </a:t>
                      </a:r>
                      <a:r>
                        <a:rPr kumimoji="0" lang="en-GB" altLang="zh-CN" sz="1400" b="0" i="0" u="none" strike="noStrike" cap="none" normalizeH="0" baseline="0" dirty="0" smtClean="0">
                          <a:ln>
                            <a:noFill/>
                          </a:ln>
                          <a:solidFill>
                            <a:schemeClr val="tx1"/>
                          </a:solidFill>
                          <a:effectLst/>
                          <a:latin typeface="Calibri" pitchFamily="34" charset="0"/>
                          <a:ea typeface="SimSun" pitchFamily="2" charset="-122"/>
                          <a:cs typeface="Arial"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625996019"/>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en-GB" dirty="0" smtClean="0"/>
              <a:t>RAN6 #2 Statistics (1/3)</a:t>
            </a:r>
            <a:endParaRPr lang="fi-FI" altLang="en-US" dirty="0" smtClean="0"/>
          </a:p>
        </p:txBody>
      </p:sp>
      <p:sp>
        <p:nvSpPr>
          <p:cNvPr id="11" name="TextBox 10"/>
          <p:cNvSpPr txBox="1"/>
          <p:nvPr/>
        </p:nvSpPr>
        <p:spPr>
          <a:xfrm>
            <a:off x="7498808" y="3309518"/>
            <a:ext cx="1527626" cy="707886"/>
          </a:xfrm>
          <a:prstGeom prst="rect">
            <a:avLst/>
          </a:prstGeom>
          <a:noFill/>
        </p:spPr>
        <p:txBody>
          <a:bodyPr wrap="square" rtlCol="0">
            <a:spAutoFit/>
          </a:bodyPr>
          <a:lstStyle/>
          <a:p>
            <a:r>
              <a:rPr lang="en-GB" sz="2000" dirty="0" smtClean="0"/>
              <a:t>Incoming: 73</a:t>
            </a:r>
          </a:p>
          <a:p>
            <a:r>
              <a:rPr lang="en-GB" sz="2000" dirty="0" smtClean="0"/>
              <a:t>Total: 137</a:t>
            </a:r>
            <a:endParaRPr lang="en-GB" sz="2000" dirty="0"/>
          </a:p>
        </p:txBody>
      </p:sp>
      <p:pic>
        <p:nvPicPr>
          <p:cNvPr id="3" name="Picture 2"/>
          <p:cNvPicPr>
            <a:picLocks noChangeAspect="1"/>
          </p:cNvPicPr>
          <p:nvPr/>
        </p:nvPicPr>
        <p:blipFill>
          <a:blip r:embed="rId2"/>
          <a:stretch>
            <a:fillRect/>
          </a:stretch>
        </p:blipFill>
        <p:spPr>
          <a:xfrm>
            <a:off x="700024" y="1779210"/>
            <a:ext cx="6673621" cy="4042674"/>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1241129304"/>
              </p:ext>
            </p:extLst>
          </p:nvPr>
        </p:nvGraphicFramePr>
        <p:xfrm>
          <a:off x="913469" y="1987246"/>
          <a:ext cx="7205296" cy="3368040"/>
        </p:xfrm>
        <a:graphic>
          <a:graphicData uri="http://schemas.openxmlformats.org/drawingml/2006/table">
            <a:tbl>
              <a:tblPr/>
              <a:tblGrid>
                <a:gridCol w="1749106"/>
                <a:gridCol w="2204868"/>
                <a:gridCol w="1889456"/>
                <a:gridCol w="1361866"/>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Meeting</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Date</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smtClean="0">
                          <a:ln>
                            <a:noFill/>
                          </a:ln>
                          <a:solidFill>
                            <a:schemeClr val="bg1"/>
                          </a:solidFill>
                          <a:effectLst/>
                          <a:latin typeface="Calibri" pitchFamily="34" charset="0"/>
                          <a:cs typeface="Arial" charset="0"/>
                        </a:rPr>
                        <a:t>Location</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100" b="0" i="0" u="none" strike="noStrike" cap="none" normalizeH="0" baseline="0" dirty="0" smtClean="0">
                          <a:ln>
                            <a:noFill/>
                          </a:ln>
                          <a:solidFill>
                            <a:schemeClr val="bg1"/>
                          </a:solidFill>
                          <a:effectLst/>
                          <a:latin typeface="Calibri" pitchFamily="34" charset="0"/>
                          <a:cs typeface="Arial" charset="0"/>
                        </a:rPr>
                        <a:t>Host</a:t>
                      </a:r>
                      <a:endParaRPr kumimoji="0" lang="en-US" altLang="zh-CN" sz="1100" b="0" i="0" u="none" strike="noStrike" cap="none" normalizeH="0" baseline="0" dirty="0" smtClean="0">
                        <a:ln>
                          <a:noFill/>
                        </a:ln>
                        <a:solidFill>
                          <a:schemeClr val="bg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RAN6#1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22 – 26 August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Gothenburg, Sweden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19 – 22 September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US, New Orleans</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100" b="0" i="0" u="none" strike="noStrike" cap="none" normalizeH="0" baseline="0" dirty="0" smtClean="0">
                          <a:ln>
                            <a:noFill/>
                          </a:ln>
                          <a:solidFill>
                            <a:schemeClr val="tx1"/>
                          </a:solidFill>
                          <a:effectLst/>
                          <a:latin typeface="Calibri" pitchFamily="34" charset="0"/>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RAN6#2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14 – 18 November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US, Reno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NAF3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December 2016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Vienna, Austria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RAN6#3</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13</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US" sz="1100" dirty="0" smtClean="0"/>
                        <a:t>17 February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Athens, Greece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March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Dubrovnik, Croatia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RAN6#4</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US" sz="1100" dirty="0" smtClean="0"/>
                        <a:t>15</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US" sz="1100" dirty="0" smtClean="0"/>
                        <a:t>19 May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Calibri" panose="020F0502020204030204" pitchFamily="34" charset="0"/>
                          <a:ea typeface="+mn-ea"/>
                          <a:cs typeface="+mn-cs"/>
                        </a:rPr>
                        <a:t>China,</a:t>
                      </a:r>
                      <a:r>
                        <a:rPr lang="en-GB" sz="1100" kern="1200" baseline="0" dirty="0" smtClean="0">
                          <a:solidFill>
                            <a:schemeClr val="tx1"/>
                          </a:solidFill>
                          <a:effectLst/>
                          <a:latin typeface="Calibri" panose="020F0502020204030204" pitchFamily="34" charset="0"/>
                          <a:ea typeface="+mn-ea"/>
                          <a:cs typeface="+mn-cs"/>
                        </a:rPr>
                        <a:t> </a:t>
                      </a:r>
                      <a:r>
                        <a:rPr lang="en-GB" sz="1100" kern="1200" dirty="0" smtClean="0">
                          <a:solidFill>
                            <a:schemeClr val="tx1"/>
                          </a:solidFill>
                          <a:effectLst/>
                          <a:latin typeface="Calibri" panose="020F0502020204030204" pitchFamily="34" charset="0"/>
                          <a:ea typeface="+mn-ea"/>
                          <a:cs typeface="+mn-cs"/>
                        </a:rPr>
                        <a:t>Hangzhou</a:t>
                      </a:r>
                      <a:r>
                        <a:rPr lang="en-GB" sz="1100" kern="1200" baseline="0" dirty="0" smtClean="0">
                          <a:solidFill>
                            <a:schemeClr val="tx1"/>
                          </a:solidFill>
                          <a:effectLst/>
                          <a:latin typeface="Calibri" panose="020F0502020204030204" pitchFamily="34" charset="0"/>
                          <a:ea typeface="+mn-ea"/>
                          <a:cs typeface="+mn-cs"/>
                        </a:rPr>
                        <a:t> (tbc)</a:t>
                      </a:r>
                      <a:endParaRPr lang="en-US" sz="1100" dirty="0" smtClean="0">
                        <a:latin typeface="Calibri" panose="020F050202020403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5 – 8 June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US (TBD)</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RAN6#5</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21</a:t>
                      </a:r>
                      <a:r>
                        <a:rPr kumimoji="0" lang="en-US" altLang="zh-CN" sz="1100" b="0" i="0" u="none" strike="noStrike" cap="none" normalizeH="0" baseline="0" dirty="0" smtClean="0">
                          <a:ln>
                            <a:noFill/>
                          </a:ln>
                          <a:solidFill>
                            <a:schemeClr val="tx1"/>
                          </a:solidFill>
                          <a:effectLst/>
                          <a:latin typeface="Calibri" pitchFamily="34" charset="0"/>
                          <a:cs typeface="Arial" charset="0"/>
                        </a:rPr>
                        <a:t> – </a:t>
                      </a:r>
                      <a:r>
                        <a:rPr lang="en-GB" sz="1100" kern="1200" dirty="0" smtClean="0">
                          <a:solidFill>
                            <a:schemeClr val="tx1"/>
                          </a:solidFill>
                          <a:effectLst/>
                          <a:latin typeface="+mn-lt"/>
                          <a:ea typeface="+mn-ea"/>
                          <a:cs typeface="+mn-cs"/>
                        </a:rPr>
                        <a:t>25 August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Berlin, Germany</a:t>
                      </a:r>
                      <a:endParaRPr lang="en-US" sz="1100" kern="1200" dirty="0" smtClean="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11 – 14 September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lang="en-GB" sz="1100" dirty="0" smtClean="0"/>
                        <a:t>Sapporo, </a:t>
                      </a:r>
                      <a:r>
                        <a:rPr kumimoji="0" lang="de-DE" altLang="zh-CN" sz="1100" b="0" i="0" u="none" strike="noStrike" cap="none" normalizeH="0" baseline="0" dirty="0" smtClean="0">
                          <a:ln>
                            <a:noFill/>
                          </a:ln>
                          <a:solidFill>
                            <a:schemeClr val="tx1"/>
                          </a:solidFill>
                          <a:effectLst/>
                          <a:latin typeface="Calibri" pitchFamily="34" charset="0"/>
                          <a:cs typeface="Arial" charset="0"/>
                        </a:rPr>
                        <a:t>Japan</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defRPr/>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100" dirty="0" smtClean="0"/>
                        <a:t>RAN6#6</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27</a:t>
                      </a:r>
                      <a:r>
                        <a:rPr lang="en-GB" sz="1100" kern="1200" baseline="0" dirty="0" smtClean="0">
                          <a:solidFill>
                            <a:schemeClr val="tx1"/>
                          </a:solidFill>
                          <a:effectLst/>
                          <a:latin typeface="+mn-lt"/>
                          <a:ea typeface="+mn-ea"/>
                          <a:cs typeface="+mn-cs"/>
                        </a:rPr>
                        <a:t> November </a:t>
                      </a:r>
                      <a:r>
                        <a:rPr kumimoji="0" lang="en-US" altLang="zh-CN" sz="1100" b="0" i="0" u="none" strike="noStrike" cap="none" normalizeH="0" baseline="0" dirty="0" smtClean="0">
                          <a:ln>
                            <a:noFill/>
                          </a:ln>
                          <a:solidFill>
                            <a:schemeClr val="tx1"/>
                          </a:solidFill>
                          <a:effectLst/>
                          <a:latin typeface="Calibri" pitchFamily="34" charset="0"/>
                          <a:cs typeface="Arial" charset="0"/>
                        </a:rPr>
                        <a:t>– 1</a:t>
                      </a:r>
                      <a:r>
                        <a:rPr lang="en-GB" sz="1100" kern="1200" dirty="0" smtClean="0">
                          <a:solidFill>
                            <a:schemeClr val="tx1"/>
                          </a:solidFill>
                          <a:effectLst/>
                          <a:latin typeface="+mn-lt"/>
                          <a:ea typeface="+mn-ea"/>
                          <a:cs typeface="+mn-cs"/>
                        </a:rPr>
                        <a:t> December 2017</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defRPr/>
                      </a:pPr>
                      <a:r>
                        <a:rPr lang="en-GB" sz="1100" kern="1200" dirty="0" smtClean="0">
                          <a:solidFill>
                            <a:schemeClr val="tx1"/>
                          </a:solidFill>
                          <a:effectLst/>
                          <a:latin typeface="+mn-lt"/>
                          <a:ea typeface="+mn-ea"/>
                          <a:cs typeface="+mn-cs"/>
                        </a:rPr>
                        <a:t>US</a:t>
                      </a:r>
                      <a:r>
                        <a:rPr lang="en-GB" sz="1100" kern="1200" baseline="0" dirty="0" smtClean="0">
                          <a:solidFill>
                            <a:schemeClr val="tx1"/>
                          </a:solidFill>
                          <a:effectLst/>
                          <a:latin typeface="+mn-lt"/>
                          <a:ea typeface="+mn-ea"/>
                          <a:cs typeface="+mn-cs"/>
                        </a:rPr>
                        <a:t> (TBD)</a:t>
                      </a:r>
                      <a:endParaRPr lang="en-US" sz="1100" kern="1200" dirty="0" smtClean="0">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RAN#78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100" b="0" i="0" u="none" strike="noStrike" cap="none" normalizeH="0" baseline="0" dirty="0" smtClean="0">
                          <a:ln>
                            <a:noFill/>
                          </a:ln>
                          <a:solidFill>
                            <a:schemeClr val="tx1"/>
                          </a:solidFill>
                          <a:effectLst/>
                          <a:latin typeface="Calibri" pitchFamily="34" charset="0"/>
                          <a:cs typeface="Arial" charset="0"/>
                        </a:rPr>
                        <a:t>18 – 21 December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zh-CN" sz="1100" b="0" i="0" u="none" strike="noStrike" cap="none" normalizeH="0" baseline="0" dirty="0" smtClean="0">
                          <a:ln>
                            <a:noFill/>
                          </a:ln>
                          <a:solidFill>
                            <a:schemeClr val="tx1"/>
                          </a:solidFill>
                          <a:effectLst/>
                          <a:latin typeface="Calibri" pitchFamily="34" charset="0"/>
                          <a:cs typeface="Arial" charset="0"/>
                        </a:rPr>
                        <a:t>Lisbon, Portugal</a:t>
                      </a:r>
                      <a:endParaRPr kumimoji="0" lang="en-US" altLang="zh-CN" sz="11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1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tx2">
                        <a:lumMod val="20000"/>
                        <a:lumOff val="80000"/>
                      </a:schemeClr>
                    </a:solidFill>
                  </a:tcPr>
                </a:tc>
              </a:tr>
            </a:tbl>
          </a:graphicData>
        </a:graphic>
      </p:graphicFrame>
      <p:sp>
        <p:nvSpPr>
          <p:cNvPr id="5" name="Title 1"/>
          <p:cNvSpPr>
            <a:spLocks noGrp="1"/>
          </p:cNvSpPr>
          <p:nvPr>
            <p:ph type="title"/>
          </p:nvPr>
        </p:nvSpPr>
        <p:spPr>
          <a:xfrm>
            <a:off x="457200" y="274638"/>
            <a:ext cx="6834188" cy="1143000"/>
          </a:xfrm>
        </p:spPr>
        <p:txBody>
          <a:bodyPr/>
          <a:lstStyle/>
          <a:p>
            <a:r>
              <a:rPr lang="sv-SE" altLang="zh-CN" dirty="0"/>
              <a:t>RAN WG6 Schedule 2016 / </a:t>
            </a:r>
            <a:r>
              <a:rPr lang="sv-SE" altLang="zh-CN" dirty="0" smtClean="0"/>
              <a:t>2017</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Concluding Remarks</a:t>
            </a:r>
            <a:endParaRPr lang="en-US" dirty="0"/>
          </a:p>
        </p:txBody>
      </p:sp>
      <p:sp>
        <p:nvSpPr>
          <p:cNvPr id="4" name="Content Placeholder 2"/>
          <p:cNvSpPr txBox="1">
            <a:spLocks/>
          </p:cNvSpPr>
          <p:nvPr/>
        </p:nvSpPr>
        <p:spPr>
          <a:xfrm>
            <a:off x="465455" y="1502723"/>
            <a:ext cx="8388350" cy="483076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dirty="0" smtClean="0"/>
              <a:t>A special thanks to Paolo Usai (ETSI </a:t>
            </a:r>
            <a:r>
              <a:rPr lang="en-GB" sz="2000" kern="0" dirty="0"/>
              <a:t>M</a:t>
            </a:r>
            <a:r>
              <a:rPr lang="en-GB" sz="2000" kern="0" dirty="0" smtClean="0"/>
              <a:t>CC) for his efficient secretary support.</a:t>
            </a:r>
          </a:p>
          <a:p>
            <a:r>
              <a:rPr lang="sv-SE" altLang="en-US" sz="2000" dirty="0" smtClean="0"/>
              <a:t>Thanks to all delegates for their hard work and NAF3 for hosting the meeting.</a:t>
            </a:r>
            <a:endParaRPr lang="sv-SE" altLang="en-US" sz="2000" dirty="0"/>
          </a:p>
        </p:txBody>
      </p:sp>
    </p:spTree>
    <p:extLst>
      <p:ext uri="{BB962C8B-B14F-4D97-AF65-F5344CB8AC3E}">
        <p14:creationId xmlns:p14="http://schemas.microsoft.com/office/powerpoint/2010/main" val="3367395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98808" y="3309518"/>
            <a:ext cx="1471572" cy="1015663"/>
          </a:xfrm>
          <a:prstGeom prst="rect">
            <a:avLst/>
          </a:prstGeom>
          <a:noFill/>
        </p:spPr>
        <p:txBody>
          <a:bodyPr wrap="square" rtlCol="0">
            <a:spAutoFit/>
          </a:bodyPr>
          <a:lstStyle/>
          <a:p>
            <a:r>
              <a:rPr lang="en-GB" sz="2000" dirty="0" smtClean="0"/>
              <a:t>Rel-13: 25</a:t>
            </a:r>
          </a:p>
          <a:p>
            <a:r>
              <a:rPr lang="en-GB" sz="2000" dirty="0" smtClean="0"/>
              <a:t>Rel-14: 7</a:t>
            </a:r>
          </a:p>
          <a:p>
            <a:r>
              <a:rPr lang="en-GB" sz="2000" dirty="0" smtClean="0"/>
              <a:t>Total: 32</a:t>
            </a:r>
            <a:endParaRPr lang="en-GB" sz="2000" dirty="0"/>
          </a:p>
        </p:txBody>
      </p:sp>
      <p:sp>
        <p:nvSpPr>
          <p:cNvPr id="6" name="Title 1"/>
          <p:cNvSpPr>
            <a:spLocks noGrp="1"/>
          </p:cNvSpPr>
          <p:nvPr>
            <p:ph type="title"/>
          </p:nvPr>
        </p:nvSpPr>
        <p:spPr>
          <a:xfrm>
            <a:off x="436563" y="9525"/>
            <a:ext cx="6834187" cy="1143000"/>
          </a:xfrm>
        </p:spPr>
        <p:txBody>
          <a:bodyPr/>
          <a:lstStyle/>
          <a:p>
            <a:r>
              <a:rPr lang="en-GB" dirty="0" smtClean="0"/>
              <a:t>RAN6 #2 Statistics (2/3)</a:t>
            </a:r>
            <a:endParaRPr lang="fi-FI" altLang="en-US" dirty="0" smtClean="0"/>
          </a:p>
        </p:txBody>
      </p:sp>
      <p:pic>
        <p:nvPicPr>
          <p:cNvPr id="3" name="Picture 2"/>
          <p:cNvPicPr>
            <a:picLocks noChangeAspect="1"/>
          </p:cNvPicPr>
          <p:nvPr/>
        </p:nvPicPr>
        <p:blipFill>
          <a:blip r:embed="rId2"/>
          <a:stretch>
            <a:fillRect/>
          </a:stretch>
        </p:blipFill>
        <p:spPr>
          <a:xfrm>
            <a:off x="754384" y="1739003"/>
            <a:ext cx="6617260" cy="3977397"/>
          </a:xfrm>
          <a:prstGeom prst="rect">
            <a:avLst/>
          </a:prstGeom>
        </p:spPr>
      </p:pic>
    </p:spTree>
    <p:extLst>
      <p:ext uri="{BB962C8B-B14F-4D97-AF65-F5344CB8AC3E}">
        <p14:creationId xmlns:p14="http://schemas.microsoft.com/office/powerpoint/2010/main" val="42658922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txBox="1">
            <a:spLocks/>
          </p:cNvSpPr>
          <p:nvPr/>
        </p:nvSpPr>
        <p:spPr>
          <a:xfrm>
            <a:off x="288925" y="1146175"/>
            <a:ext cx="8640763" cy="5192713"/>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dirty="0" smtClean="0"/>
              <a:t>Total </a:t>
            </a:r>
            <a:r>
              <a:rPr lang="en-GB" sz="2000" dirty="0"/>
              <a:t>number of participants </a:t>
            </a:r>
            <a:r>
              <a:rPr lang="en-GB" sz="2000" dirty="0" smtClean="0"/>
              <a:t>attending: 37 </a:t>
            </a:r>
            <a:r>
              <a:rPr lang="en-GB" sz="2000" dirty="0"/>
              <a:t>(registered for the meeting: </a:t>
            </a:r>
            <a:r>
              <a:rPr lang="en-GB" sz="2000" dirty="0" smtClean="0"/>
              <a:t>52)</a:t>
            </a:r>
            <a:endParaRPr lang="en-GB" sz="2000" dirty="0"/>
          </a:p>
          <a:p>
            <a:endParaRPr lang="en-US" altLang="en-US" kern="0" dirty="0" smtClean="0"/>
          </a:p>
          <a:p>
            <a:endParaRPr lang="fi-FI" altLang="en-US" kern="0" dirty="0" smtClean="0"/>
          </a:p>
          <a:p>
            <a:pPr marL="0" indent="0">
              <a:buNone/>
            </a:pPr>
            <a:endParaRPr lang="fi-FI" altLang="en-US" kern="0" dirty="0" smtClean="0"/>
          </a:p>
          <a:p>
            <a:pPr marL="457200" lvl="1" indent="0">
              <a:buFont typeface="Arial" charset="0"/>
              <a:buNone/>
            </a:pPr>
            <a:endParaRPr lang="en-GB" altLang="en-US" sz="2000" kern="0" dirty="0" smtClean="0">
              <a:solidFill>
                <a:srgbClr val="0000FF"/>
              </a:solidFill>
            </a:endParaRPr>
          </a:p>
          <a:p>
            <a:pPr lvl="1"/>
            <a:endParaRPr lang="en-GB" altLang="en-US" sz="2000" kern="0" dirty="0" smtClean="0"/>
          </a:p>
          <a:p>
            <a:pPr lvl="1">
              <a:buFont typeface="Arial" charset="0"/>
              <a:buNone/>
            </a:pPr>
            <a:endParaRPr lang="fi-FI" altLang="en-US" kern="0" dirty="0" smtClean="0"/>
          </a:p>
        </p:txBody>
      </p:sp>
      <p:sp>
        <p:nvSpPr>
          <p:cNvPr id="5" name="Title 1"/>
          <p:cNvSpPr>
            <a:spLocks noGrp="1"/>
          </p:cNvSpPr>
          <p:nvPr>
            <p:ph type="title"/>
          </p:nvPr>
        </p:nvSpPr>
        <p:spPr>
          <a:xfrm>
            <a:off x="436563" y="9525"/>
            <a:ext cx="6834187" cy="1143000"/>
          </a:xfrm>
        </p:spPr>
        <p:txBody>
          <a:bodyPr/>
          <a:lstStyle/>
          <a:p>
            <a:r>
              <a:rPr lang="en-GB" dirty="0" smtClean="0"/>
              <a:t>RAN6 #2 Statistics (3/3)</a:t>
            </a:r>
            <a:endParaRPr lang="fi-FI" altLang="en-US" dirty="0" smtClean="0"/>
          </a:p>
        </p:txBody>
      </p:sp>
    </p:spTree>
    <p:extLst>
      <p:ext uri="{BB962C8B-B14F-4D97-AF65-F5344CB8AC3E}">
        <p14:creationId xmlns:p14="http://schemas.microsoft.com/office/powerpoint/2010/main" val="27029404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Executive Summary</a:t>
            </a:r>
            <a:endParaRPr lang="en-US" altLang="en-US" dirty="0" smtClean="0"/>
          </a:p>
        </p:txBody>
      </p:sp>
      <p:sp>
        <p:nvSpPr>
          <p:cNvPr id="11267" name="Rectangle 25"/>
          <p:cNvSpPr>
            <a:spLocks noGrp="1"/>
          </p:cNvSpPr>
          <p:nvPr>
            <p:ph type="body" sz="half" idx="1"/>
          </p:nvPr>
        </p:nvSpPr>
        <p:spPr>
          <a:xfrm>
            <a:off x="199697" y="1201057"/>
            <a:ext cx="8793491" cy="4625975"/>
          </a:xfrm>
        </p:spPr>
        <p:txBody>
          <a:bodyPr/>
          <a:lstStyle/>
          <a:p>
            <a:pPr>
              <a:lnSpc>
                <a:spcPct val="74000"/>
              </a:lnSpc>
              <a:spcBef>
                <a:spcPts val="0"/>
              </a:spcBef>
            </a:pPr>
            <a:r>
              <a:rPr lang="en-GB" altLang="en-US" sz="2000" dirty="0" smtClean="0"/>
              <a:t>In total 32 CRs approved: </a:t>
            </a:r>
            <a:r>
              <a:rPr lang="en-GB" altLang="en-US" sz="2000" dirty="0" err="1" smtClean="0"/>
              <a:t>eDRX</a:t>
            </a:r>
            <a:r>
              <a:rPr lang="en-GB" altLang="en-US" sz="2000" dirty="0" smtClean="0"/>
              <a:t> (4), EC-GSM-</a:t>
            </a:r>
            <a:r>
              <a:rPr lang="en-GB" altLang="en-US" sz="2000" dirty="0" err="1" smtClean="0"/>
              <a:t>IoT</a:t>
            </a:r>
            <a:r>
              <a:rPr lang="en-GB" altLang="en-US" sz="2000" dirty="0" smtClean="0"/>
              <a:t> (19), Other Rel-13 (2), EC-GSM-</a:t>
            </a:r>
            <a:r>
              <a:rPr lang="en-GB" altLang="en-US" sz="2000" dirty="0" err="1" smtClean="0"/>
              <a:t>IoT</a:t>
            </a:r>
            <a:r>
              <a:rPr lang="en-GB" altLang="en-US" sz="2000" dirty="0" smtClean="0"/>
              <a:t> Enhancements (5), TEI14 (2). 10 incoming LS and 1 outgoing LS.</a:t>
            </a:r>
          </a:p>
          <a:p>
            <a:pPr>
              <a:lnSpc>
                <a:spcPct val="74000"/>
              </a:lnSpc>
              <a:spcBef>
                <a:spcPts val="0"/>
              </a:spcBef>
            </a:pPr>
            <a:r>
              <a:rPr lang="en-GB" altLang="en-US" sz="2000" dirty="0" smtClean="0"/>
              <a:t>RAN6 Chairman elected: Juergen Hofmann (Nokia).No RAN6 vice chairs elected.</a:t>
            </a:r>
          </a:p>
          <a:p>
            <a:pPr>
              <a:lnSpc>
                <a:spcPct val="74000"/>
              </a:lnSpc>
              <a:spcBef>
                <a:spcPts val="600"/>
              </a:spcBef>
            </a:pPr>
            <a:r>
              <a:rPr lang="en-GB" altLang="en-US" sz="2000" dirty="0" smtClean="0"/>
              <a:t>Rel-13: essential corrections agreed for </a:t>
            </a:r>
            <a:r>
              <a:rPr lang="en-GB" altLang="en-US" sz="2000" dirty="0" err="1" smtClean="0">
                <a:solidFill>
                  <a:srgbClr val="0000FF"/>
                </a:solidFill>
              </a:rPr>
              <a:t>eDRX_GSM</a:t>
            </a:r>
            <a:r>
              <a:rPr lang="en-GB" altLang="en-US" sz="2000" dirty="0" smtClean="0"/>
              <a:t> feature. </a:t>
            </a:r>
          </a:p>
          <a:p>
            <a:pPr>
              <a:lnSpc>
                <a:spcPct val="74000"/>
              </a:lnSpc>
              <a:spcBef>
                <a:spcPts val="0"/>
              </a:spcBef>
            </a:pPr>
            <a:r>
              <a:rPr lang="en-GB" altLang="en-US" sz="2000" dirty="0" smtClean="0"/>
              <a:t>Rel-13: </a:t>
            </a:r>
            <a:r>
              <a:rPr lang="en-GB" altLang="en-US" sz="2000" dirty="0" smtClean="0">
                <a:solidFill>
                  <a:srgbClr val="0000FF"/>
                </a:solidFill>
              </a:rPr>
              <a:t>EC-GSM-</a:t>
            </a:r>
            <a:r>
              <a:rPr lang="en-GB" altLang="en-US" sz="2000" dirty="0" err="1" smtClean="0">
                <a:solidFill>
                  <a:srgbClr val="0000FF"/>
                </a:solidFill>
              </a:rPr>
              <a:t>IoT</a:t>
            </a:r>
            <a:r>
              <a:rPr lang="en-GB" altLang="en-US" sz="2000" dirty="0" smtClean="0"/>
              <a:t> essential corrections agreed. Performance requirements related to GMSK finalized for MS and BTS, 8-PSK requirements for BTS added,  broadcast of PDCH mapping indication for higher Coverage Classes added. </a:t>
            </a:r>
          </a:p>
          <a:p>
            <a:pPr>
              <a:lnSpc>
                <a:spcPct val="74000"/>
              </a:lnSpc>
              <a:spcBef>
                <a:spcPts val="0"/>
              </a:spcBef>
            </a:pPr>
            <a:r>
              <a:rPr lang="en-GB" altLang="en-US" sz="2000" dirty="0" smtClean="0"/>
              <a:t>Rel-13</a:t>
            </a:r>
            <a:r>
              <a:rPr lang="en-GB" altLang="en-US" sz="2000" dirty="0"/>
              <a:t>: </a:t>
            </a:r>
            <a:r>
              <a:rPr lang="en-GB" altLang="en-US" sz="2000" dirty="0" smtClean="0"/>
              <a:t>2 CRs agreed on </a:t>
            </a:r>
            <a:r>
              <a:rPr lang="en-GB" sz="2000" dirty="0"/>
              <a:t>Alignment </a:t>
            </a:r>
            <a:r>
              <a:rPr lang="en-GB" sz="2000" dirty="0" smtClean="0"/>
              <a:t>according to </a:t>
            </a:r>
            <a:r>
              <a:rPr lang="en-GB" sz="2000" dirty="0">
                <a:solidFill>
                  <a:srgbClr val="0000FF"/>
                </a:solidFill>
              </a:rPr>
              <a:t>withdrawal of I-WLAN </a:t>
            </a:r>
            <a:r>
              <a:rPr lang="en-GB" sz="2000" dirty="0" smtClean="0">
                <a:solidFill>
                  <a:srgbClr val="0000FF"/>
                </a:solidFill>
              </a:rPr>
              <a:t>feature</a:t>
            </a:r>
            <a:r>
              <a:rPr lang="en-GB" sz="2000" dirty="0" smtClean="0"/>
              <a:t>.</a:t>
            </a:r>
          </a:p>
          <a:p>
            <a:pPr>
              <a:lnSpc>
                <a:spcPct val="74000"/>
              </a:lnSpc>
              <a:spcBef>
                <a:spcPts val="600"/>
              </a:spcBef>
            </a:pPr>
            <a:r>
              <a:rPr lang="en-US" altLang="en-US" sz="2000" dirty="0" smtClean="0"/>
              <a:t>Rel-14: </a:t>
            </a:r>
            <a:r>
              <a:rPr lang="en-US" altLang="en-US" sz="2000" dirty="0" smtClean="0">
                <a:solidFill>
                  <a:srgbClr val="0000FF"/>
                </a:solidFill>
              </a:rPr>
              <a:t>Positioning Enhancements for GERAN</a:t>
            </a:r>
            <a:r>
              <a:rPr lang="en-US" altLang="en-US" sz="2000" dirty="0" smtClean="0"/>
              <a:t>: Concept refined based on MS autonomous </a:t>
            </a:r>
            <a:r>
              <a:rPr lang="en-US" altLang="en-US" sz="2000" dirty="0" err="1" smtClean="0"/>
              <a:t>Multilateration</a:t>
            </a:r>
            <a:r>
              <a:rPr lang="en-US" altLang="en-US" sz="2000" dirty="0" smtClean="0"/>
              <a:t> TA with network guidance and </a:t>
            </a:r>
            <a:r>
              <a:rPr lang="en-US" altLang="en-US" sz="2000" dirty="0" err="1" smtClean="0"/>
              <a:t>Multilateration</a:t>
            </a:r>
            <a:r>
              <a:rPr lang="en-US" altLang="en-US" sz="2000" dirty="0" smtClean="0"/>
              <a:t> OTD with network assistance. Stage 2 CR and set of Stage 3 CRs presented, revised and postponed to RAN6#3. Further study of proposed channel access methods in selected cells for TA measurement (Access burst and RLC block, Extended Access Burst) needed. WI </a:t>
            </a:r>
            <a:r>
              <a:rPr lang="en-US" altLang="en-US" sz="2000" dirty="0"/>
              <a:t>c</a:t>
            </a:r>
            <a:r>
              <a:rPr lang="en-US" altLang="en-US" sz="2000" dirty="0" smtClean="0"/>
              <a:t>ompletion 50%. Telco on 15</a:t>
            </a:r>
            <a:r>
              <a:rPr lang="en-US" altLang="en-US" sz="2000" baseline="30000" dirty="0" smtClean="0"/>
              <a:t>th</a:t>
            </a:r>
            <a:r>
              <a:rPr lang="en-US" altLang="en-US" sz="2000" dirty="0" smtClean="0"/>
              <a:t> Dec agreed.</a:t>
            </a:r>
          </a:p>
          <a:p>
            <a:pPr>
              <a:lnSpc>
                <a:spcPct val="74000"/>
              </a:lnSpc>
              <a:spcBef>
                <a:spcPts val="0"/>
              </a:spcBef>
            </a:pPr>
            <a:r>
              <a:rPr lang="en-US" altLang="en-US" sz="2000" dirty="0" smtClean="0"/>
              <a:t>Rel-14: </a:t>
            </a:r>
            <a:r>
              <a:rPr lang="en-US" altLang="en-US" sz="2000" dirty="0" smtClean="0">
                <a:solidFill>
                  <a:srgbClr val="0000FF"/>
                </a:solidFill>
              </a:rPr>
              <a:t>Dedicated Core Network Support</a:t>
            </a:r>
            <a:r>
              <a:rPr lang="en-US" altLang="en-US" sz="2000" dirty="0" smtClean="0"/>
              <a:t>: </a:t>
            </a:r>
            <a:r>
              <a:rPr lang="en-GB" altLang="en-US" sz="2000" dirty="0"/>
              <a:t>no contributions</a:t>
            </a:r>
            <a:r>
              <a:rPr lang="en-GB" altLang="en-US" sz="2000" dirty="0" smtClean="0"/>
              <a:t>.</a:t>
            </a:r>
            <a:endParaRPr lang="en-US" altLang="en-US" sz="800" dirty="0" smtClean="0"/>
          </a:p>
          <a:p>
            <a:pPr>
              <a:lnSpc>
                <a:spcPct val="74000"/>
              </a:lnSpc>
              <a:spcBef>
                <a:spcPts val="0"/>
              </a:spcBef>
            </a:pPr>
            <a:r>
              <a:rPr lang="en-GB" altLang="en-US" sz="2000" dirty="0" smtClean="0"/>
              <a:t>Rel-14: </a:t>
            </a:r>
            <a:r>
              <a:rPr lang="en-GB" altLang="en-US" sz="2000" dirty="0" smtClean="0">
                <a:solidFill>
                  <a:srgbClr val="0000FF"/>
                </a:solidFill>
              </a:rPr>
              <a:t>EC-GSM-</a:t>
            </a:r>
            <a:r>
              <a:rPr lang="en-GB" altLang="en-US" sz="2000" dirty="0" err="1" smtClean="0">
                <a:solidFill>
                  <a:srgbClr val="0000FF"/>
                </a:solidFill>
              </a:rPr>
              <a:t>IoT</a:t>
            </a:r>
            <a:r>
              <a:rPr lang="en-GB" altLang="en-US" sz="2000" dirty="0" smtClean="0">
                <a:solidFill>
                  <a:srgbClr val="0000FF"/>
                </a:solidFill>
              </a:rPr>
              <a:t> Radio Interface Enhancements</a:t>
            </a:r>
            <a:r>
              <a:rPr lang="en-GB" altLang="en-US" sz="2000" dirty="0" smtClean="0"/>
              <a:t>: Stage 2 CR agreed both for Alternative Mappings for Higher Coverage Classes and UL MCL Improvement. Some Stage 3 CRs agreed for Alternative Mappings. </a:t>
            </a:r>
            <a:r>
              <a:rPr lang="en-US" altLang="en-US" sz="2000" dirty="0"/>
              <a:t>WI completion 50</a:t>
            </a:r>
            <a:r>
              <a:rPr lang="en-US" altLang="en-US" sz="2000" dirty="0" smtClean="0"/>
              <a:t>% (core part). </a:t>
            </a:r>
            <a:r>
              <a:rPr lang="en-US" altLang="en-US" sz="2000" dirty="0"/>
              <a:t>Telco on </a:t>
            </a:r>
            <a:r>
              <a:rPr lang="en-US" altLang="en-US" sz="2000" dirty="0" smtClean="0"/>
              <a:t>12</a:t>
            </a:r>
            <a:r>
              <a:rPr lang="en-US" altLang="en-US" sz="2000" baseline="30000" dirty="0" smtClean="0"/>
              <a:t>th</a:t>
            </a:r>
            <a:r>
              <a:rPr lang="en-US" altLang="en-US" sz="2000" dirty="0" smtClean="0"/>
              <a:t> Jan 2017 agreed.</a:t>
            </a:r>
            <a:endParaRPr lang="en-US" altLang="en-US" sz="2000" dirty="0"/>
          </a:p>
          <a:p>
            <a:pPr>
              <a:lnSpc>
                <a:spcPct val="74000"/>
              </a:lnSpc>
              <a:spcBef>
                <a:spcPts val="0"/>
              </a:spcBef>
            </a:pPr>
            <a:r>
              <a:rPr lang="en-GB" altLang="en-US" sz="2000" dirty="0" smtClean="0"/>
              <a:t>Rel-14: CR to reduce the delay for </a:t>
            </a:r>
            <a:r>
              <a:rPr lang="en-GB" altLang="en-US" sz="2000" dirty="0" smtClean="0">
                <a:solidFill>
                  <a:srgbClr val="0000FF"/>
                </a:solidFill>
              </a:rPr>
              <a:t>CSFB from E-UTRAN to GERAN </a:t>
            </a:r>
            <a:r>
              <a:rPr lang="en-GB" altLang="en-US" sz="2000" dirty="0" smtClean="0"/>
              <a:t>and CR to update the </a:t>
            </a:r>
            <a:r>
              <a:rPr lang="en-GB" altLang="en-US" sz="2000" dirty="0" smtClean="0">
                <a:solidFill>
                  <a:srgbClr val="0000FF"/>
                </a:solidFill>
              </a:rPr>
              <a:t>3GPP security profile </a:t>
            </a:r>
            <a:r>
              <a:rPr lang="en-GB" altLang="en-US" sz="2000" dirty="0" smtClean="0"/>
              <a:t>agreed. </a:t>
            </a:r>
            <a:endParaRPr lang="en-GB" altLang="en-US" sz="2000" dirty="0" smtClean="0"/>
          </a:p>
          <a:p>
            <a:pPr>
              <a:lnSpc>
                <a:spcPct val="74000"/>
              </a:lnSpc>
              <a:spcBef>
                <a:spcPts val="600"/>
              </a:spcBef>
            </a:pPr>
            <a:r>
              <a:rPr lang="en-US" sz="2000" dirty="0" smtClean="0"/>
              <a:t>List of agreed </a:t>
            </a:r>
            <a:r>
              <a:rPr lang="en-US" sz="2000" dirty="0"/>
              <a:t>CRs </a:t>
            </a:r>
            <a:r>
              <a:rPr lang="en-US" sz="2000" dirty="0" smtClean="0"/>
              <a:t>in </a:t>
            </a:r>
            <a:r>
              <a:rPr lang="en-US" sz="2000" dirty="0" smtClean="0">
                <a:solidFill>
                  <a:srgbClr val="0000FF"/>
                </a:solidFill>
              </a:rPr>
              <a:t>RP-161949</a:t>
            </a:r>
            <a:r>
              <a:rPr lang="en-US" sz="2000" dirty="0" smtClean="0"/>
              <a:t> which are for </a:t>
            </a:r>
            <a:r>
              <a:rPr lang="en-US" sz="2000" dirty="0"/>
              <a:t>block approval at RAN#74</a:t>
            </a:r>
            <a:r>
              <a:rPr lang="en-US" sz="2000" dirty="0" smtClean="0"/>
              <a:t>.</a:t>
            </a:r>
            <a:endParaRPr lang="en-GB" sz="2000" dirty="0">
              <a:solidFill>
                <a:srgbClr val="0000FF"/>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74638"/>
            <a:ext cx="7420303" cy="1143000"/>
          </a:xfrm>
        </p:spPr>
        <p:txBody>
          <a:bodyPr/>
          <a:lstStyle/>
          <a:p>
            <a:r>
              <a:rPr lang="en-US" dirty="0" smtClean="0"/>
              <a:t>General Matters/RAN6 #1 Report Approval</a:t>
            </a:r>
            <a:endParaRPr lang="en-US" dirty="0"/>
          </a:p>
        </p:txBody>
      </p:sp>
      <p:sp>
        <p:nvSpPr>
          <p:cNvPr id="3" name="Content Placeholder 2"/>
          <p:cNvSpPr>
            <a:spLocks noGrp="1"/>
          </p:cNvSpPr>
          <p:nvPr>
            <p:ph idx="1"/>
          </p:nvPr>
        </p:nvSpPr>
        <p:spPr>
          <a:xfrm>
            <a:off x="465454" y="1502723"/>
            <a:ext cx="8539649" cy="4830763"/>
          </a:xfrm>
        </p:spPr>
        <p:txBody>
          <a:bodyPr/>
          <a:lstStyle/>
          <a:p>
            <a:r>
              <a:rPr lang="sv-SE" sz="2400" dirty="0" smtClean="0"/>
              <a:t>Information </a:t>
            </a:r>
            <a:r>
              <a:rPr lang="sv-SE" sz="2400" dirty="0"/>
              <a:t>on WI Summaries </a:t>
            </a:r>
          </a:p>
          <a:p>
            <a:pPr lvl="1" indent="-342900">
              <a:spcBef>
                <a:spcPts val="300"/>
              </a:spcBef>
            </a:pPr>
            <a:r>
              <a:rPr lang="en-GB" sz="2000" dirty="0" smtClean="0"/>
              <a:t>WI </a:t>
            </a:r>
            <a:r>
              <a:rPr lang="en-GB" sz="2000" dirty="0"/>
              <a:t>Summary to be provided to RAN Plenary, from RAN#74 onwards (c/o WI Rapporteurs), for each WI that is 100% complete</a:t>
            </a:r>
            <a:r>
              <a:rPr lang="en-GB" sz="2000" dirty="0" smtClean="0"/>
              <a:t>.</a:t>
            </a:r>
          </a:p>
          <a:p>
            <a:pPr lvl="1" indent="-342900">
              <a:spcBef>
                <a:spcPts val="300"/>
              </a:spcBef>
            </a:pPr>
            <a:r>
              <a:rPr lang="en-GB" sz="2000" dirty="0" smtClean="0"/>
              <a:t>2 WI status reports are provided to RAN#74.</a:t>
            </a:r>
            <a:endParaRPr lang="sv-SE" sz="2000" dirty="0"/>
          </a:p>
          <a:p>
            <a:r>
              <a:rPr lang="sv-SE" sz="2400" dirty="0"/>
              <a:t>Submission Deadline</a:t>
            </a:r>
          </a:p>
          <a:p>
            <a:pPr lvl="1">
              <a:spcBef>
                <a:spcPts val="300"/>
              </a:spcBef>
            </a:pPr>
            <a:r>
              <a:rPr lang="sv-SE" sz="2000" dirty="0" smtClean="0"/>
              <a:t>Decision to keep Friday </a:t>
            </a:r>
            <a:r>
              <a:rPr lang="sv-SE" sz="2000" dirty="0"/>
              <a:t>in second week prior to meeting, 21.00 CET/CEST </a:t>
            </a:r>
          </a:p>
          <a:p>
            <a:pPr lvl="1">
              <a:spcBef>
                <a:spcPts val="300"/>
              </a:spcBef>
            </a:pPr>
            <a:r>
              <a:rPr lang="sv-SE" sz="2000" dirty="0"/>
              <a:t>In case of server </a:t>
            </a:r>
            <a:r>
              <a:rPr lang="sv-SE" sz="2000" dirty="0" smtClean="0"/>
              <a:t>overload, </a:t>
            </a:r>
            <a:r>
              <a:rPr lang="sv-SE" sz="2000" dirty="0"/>
              <a:t>extended to Monday, 21.00 CET/CEST.</a:t>
            </a:r>
          </a:p>
          <a:p>
            <a:r>
              <a:rPr lang="sv-SE" sz="2400" dirty="0" smtClean="0"/>
              <a:t>Writing World Class Standards</a:t>
            </a:r>
            <a:r>
              <a:rPr lang="sv-SE" sz="2400" dirty="0" smtClean="0"/>
              <a:t> Workshops </a:t>
            </a:r>
            <a:r>
              <a:rPr lang="sv-SE" sz="2400" dirty="0"/>
              <a:t>at next WG </a:t>
            </a:r>
            <a:r>
              <a:rPr lang="sv-SE" sz="2400" dirty="0" smtClean="0"/>
              <a:t>meeting</a:t>
            </a:r>
            <a:endParaRPr lang="sv-SE" sz="2400" dirty="0"/>
          </a:p>
          <a:p>
            <a:pPr lvl="1">
              <a:spcBef>
                <a:spcPts val="300"/>
              </a:spcBef>
            </a:pPr>
            <a:r>
              <a:rPr lang="en-US" sz="2000" dirty="0"/>
              <a:t>Information forwarded to </a:t>
            </a:r>
            <a:r>
              <a:rPr lang="en-US" sz="2000" dirty="0" smtClean="0"/>
              <a:t>delegates </a:t>
            </a:r>
            <a:endParaRPr lang="en-US" sz="2000" dirty="0"/>
          </a:p>
          <a:p>
            <a:pPr lvl="1">
              <a:spcBef>
                <a:spcPts val="300"/>
              </a:spcBef>
            </a:pPr>
            <a:r>
              <a:rPr lang="en-US" sz="2000" dirty="0"/>
              <a:t>Offer seen as beneficial from RAN6 perspective. </a:t>
            </a:r>
          </a:p>
          <a:p>
            <a:pPr lvl="1">
              <a:spcBef>
                <a:spcPts val="300"/>
              </a:spcBef>
            </a:pPr>
            <a:r>
              <a:rPr lang="en-US" sz="2000" dirty="0"/>
              <a:t>Participation of RAN6 delegates in one </a:t>
            </a:r>
            <a:r>
              <a:rPr lang="en-US" sz="2000" dirty="0" smtClean="0"/>
              <a:t>session </a:t>
            </a:r>
            <a:r>
              <a:rPr lang="en-US" sz="2000" dirty="0" smtClean="0"/>
              <a:t>is preferred</a:t>
            </a:r>
            <a:r>
              <a:rPr lang="en-US" sz="2000" dirty="0" smtClean="0"/>
              <a:t>. </a:t>
            </a:r>
          </a:p>
          <a:p>
            <a:r>
              <a:rPr lang="en-US" dirty="0"/>
              <a:t> </a:t>
            </a:r>
            <a:r>
              <a:rPr lang="en-US" sz="2400" dirty="0" smtClean="0"/>
              <a:t>Report </a:t>
            </a:r>
            <a:r>
              <a:rPr lang="en-US" sz="2400" dirty="0"/>
              <a:t>of 3GPP TSG RAN WG6 meeting #</a:t>
            </a:r>
            <a:r>
              <a:rPr lang="en-US" sz="2400" dirty="0" smtClean="0"/>
              <a:t>1</a:t>
            </a:r>
          </a:p>
          <a:p>
            <a:pPr lvl="1">
              <a:spcBef>
                <a:spcPts val="300"/>
              </a:spcBef>
            </a:pPr>
            <a:r>
              <a:rPr lang="en-US" sz="2000" dirty="0" smtClean="0"/>
              <a:t>approved in </a:t>
            </a:r>
            <a:r>
              <a:rPr lang="en-US" sz="2000" dirty="0" smtClean="0">
                <a:solidFill>
                  <a:srgbClr val="0000FF"/>
                </a:solidFill>
              </a:rPr>
              <a:t>R6-160212</a:t>
            </a:r>
            <a:endParaRPr lang="en-US" sz="2000" dirty="0">
              <a:solidFill>
                <a:srgbClr val="0000FF"/>
              </a:solidFill>
            </a:endParaRPr>
          </a:p>
          <a:p>
            <a:pPr lvl="1"/>
            <a:endParaRPr lang="en-GB" sz="2000" dirty="0"/>
          </a:p>
          <a:p>
            <a:pPr marL="0" indent="0">
              <a:buNone/>
            </a:pPr>
            <a:endParaRPr lang="en-GB" dirty="0"/>
          </a:p>
        </p:txBody>
      </p:sp>
    </p:spTree>
    <p:extLst>
      <p:ext uri="{BB962C8B-B14F-4D97-AF65-F5344CB8AC3E}">
        <p14:creationId xmlns:p14="http://schemas.microsoft.com/office/powerpoint/2010/main" val="61156851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Election of Chairman and Vice Chairs</a:t>
            </a:r>
            <a:endParaRPr lang="en-US" dirty="0"/>
          </a:p>
        </p:txBody>
      </p:sp>
      <p:sp>
        <p:nvSpPr>
          <p:cNvPr id="3" name="Content Placeholder 2"/>
          <p:cNvSpPr>
            <a:spLocks noGrp="1"/>
          </p:cNvSpPr>
          <p:nvPr>
            <p:ph idx="1"/>
          </p:nvPr>
        </p:nvSpPr>
        <p:spPr>
          <a:xfrm>
            <a:off x="465455" y="1502723"/>
            <a:ext cx="8388350" cy="4830763"/>
          </a:xfrm>
        </p:spPr>
        <p:txBody>
          <a:bodyPr/>
          <a:lstStyle/>
          <a:p>
            <a:r>
              <a:rPr lang="sv-SE" sz="2400" dirty="0" smtClean="0"/>
              <a:t>Election of RAN6 Chairman</a:t>
            </a:r>
            <a:endParaRPr lang="sv-SE" sz="2400" dirty="0"/>
          </a:p>
          <a:p>
            <a:pPr lvl="1" indent="-342900"/>
            <a:r>
              <a:rPr lang="en-GB" dirty="0" smtClean="0"/>
              <a:t>Mr</a:t>
            </a:r>
            <a:r>
              <a:rPr lang="en-GB" dirty="0"/>
              <a:t>. Juergen Hofmann (Nokia) </a:t>
            </a:r>
            <a:r>
              <a:rPr lang="en-GB" dirty="0" smtClean="0"/>
              <a:t>was </a:t>
            </a:r>
            <a:r>
              <a:rPr lang="en-GB" dirty="0"/>
              <a:t>elected by acclamation</a:t>
            </a:r>
            <a:r>
              <a:rPr lang="en-GB" dirty="0" smtClean="0"/>
              <a:t>.</a:t>
            </a:r>
          </a:p>
          <a:p>
            <a:pPr marL="400050" lvl="1" indent="0">
              <a:buNone/>
            </a:pPr>
            <a:endParaRPr lang="en-GB" dirty="0"/>
          </a:p>
          <a:p>
            <a:r>
              <a:rPr lang="sv-SE" sz="2400" dirty="0" smtClean="0"/>
              <a:t> Election </a:t>
            </a:r>
            <a:r>
              <a:rPr lang="sv-SE" sz="2400" dirty="0"/>
              <a:t>of RAN6 </a:t>
            </a:r>
            <a:r>
              <a:rPr lang="sv-SE" sz="2400" dirty="0" smtClean="0"/>
              <a:t>Vice Chairs</a:t>
            </a:r>
            <a:endParaRPr lang="sv-SE" sz="2400" dirty="0"/>
          </a:p>
          <a:p>
            <a:pPr lvl="1"/>
            <a:r>
              <a:rPr lang="en-GB" dirty="0"/>
              <a:t>N</a:t>
            </a:r>
            <a:r>
              <a:rPr lang="en-GB" dirty="0" smtClean="0"/>
              <a:t>o </a:t>
            </a:r>
            <a:r>
              <a:rPr lang="en-GB" dirty="0"/>
              <a:t>Vice Chairs were elected. </a:t>
            </a:r>
          </a:p>
          <a:p>
            <a:pPr marL="457200" lvl="1" indent="0">
              <a:buNone/>
            </a:pPr>
            <a:endParaRPr lang="en-GB" sz="2000" dirty="0"/>
          </a:p>
          <a:p>
            <a:pPr marL="0" indent="0">
              <a:buNone/>
            </a:pPr>
            <a:endParaRPr lang="en-GB" dirty="0"/>
          </a:p>
        </p:txBody>
      </p:sp>
    </p:spTree>
    <p:extLst>
      <p:ext uri="{BB962C8B-B14F-4D97-AF65-F5344CB8AC3E}">
        <p14:creationId xmlns:p14="http://schemas.microsoft.com/office/powerpoint/2010/main" val="3492009117"/>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Liaisons   (1/3)</a:t>
            </a:r>
            <a:endParaRPr lang="en-US" dirty="0"/>
          </a:p>
        </p:txBody>
      </p:sp>
      <p:sp>
        <p:nvSpPr>
          <p:cNvPr id="3" name="Content Placeholder 2"/>
          <p:cNvSpPr>
            <a:spLocks noGrp="1"/>
          </p:cNvSpPr>
          <p:nvPr>
            <p:ph idx="1"/>
          </p:nvPr>
        </p:nvSpPr>
        <p:spPr>
          <a:xfrm>
            <a:off x="465454" y="1502723"/>
            <a:ext cx="8526146" cy="4830763"/>
          </a:xfrm>
        </p:spPr>
        <p:txBody>
          <a:bodyPr/>
          <a:lstStyle/>
          <a:p>
            <a:pPr>
              <a:spcBef>
                <a:spcPts val="200"/>
              </a:spcBef>
            </a:pPr>
            <a:r>
              <a:rPr lang="en-GB" sz="2000" dirty="0" smtClean="0"/>
              <a:t>10 incoming LS and 1 outgoing LS were dealt with. </a:t>
            </a:r>
            <a:endParaRPr lang="en-GB" sz="2000" dirty="0" smtClean="0">
              <a:solidFill>
                <a:srgbClr val="0000FF"/>
              </a:solidFill>
            </a:endParaRPr>
          </a:p>
          <a:p>
            <a:pPr>
              <a:spcBef>
                <a:spcPts val="200"/>
              </a:spcBef>
            </a:pPr>
            <a:r>
              <a:rPr lang="en-GB" sz="2000" dirty="0" smtClean="0">
                <a:solidFill>
                  <a:srgbClr val="0000FF"/>
                </a:solidFill>
              </a:rPr>
              <a:t>R6-160197</a:t>
            </a:r>
            <a:r>
              <a:rPr lang="en-GB" sz="2000" dirty="0" smtClean="0"/>
              <a:t> </a:t>
            </a:r>
            <a:r>
              <a:rPr lang="en-US" sz="2000" dirty="0"/>
              <a:t>LS on Legacy Security </a:t>
            </a:r>
            <a:r>
              <a:rPr lang="en-US" sz="2000" dirty="0" smtClean="0"/>
              <a:t>Issues</a:t>
            </a:r>
            <a:r>
              <a:rPr lang="en-GB" sz="2000" dirty="0"/>
              <a:t> </a:t>
            </a:r>
            <a:r>
              <a:rPr lang="en-GB" sz="2000" dirty="0" smtClean="0"/>
              <a:t>(CT1 to SA3, cc CT4</a:t>
            </a:r>
            <a:r>
              <a:rPr lang="en-GB" sz="2000" dirty="0"/>
              <a:t>, CT6, RAN6</a:t>
            </a:r>
            <a:r>
              <a:rPr lang="en-GB" sz="2000" dirty="0" smtClean="0"/>
              <a:t>)</a:t>
            </a:r>
          </a:p>
          <a:p>
            <a:pPr lvl="1">
              <a:spcBef>
                <a:spcPts val="200"/>
              </a:spcBef>
            </a:pPr>
            <a:r>
              <a:rPr lang="en-GB" sz="2000" dirty="0" smtClean="0"/>
              <a:t>RAN3 took note of CT1’s reply. Unclear if GERAN specifications will be impacted. </a:t>
            </a:r>
          </a:p>
          <a:p>
            <a:pPr>
              <a:spcBef>
                <a:spcPts val="200"/>
              </a:spcBef>
            </a:pPr>
            <a:r>
              <a:rPr lang="en-GB" sz="2000" dirty="0" smtClean="0">
                <a:solidFill>
                  <a:srgbClr val="0000FF"/>
                </a:solidFill>
              </a:rPr>
              <a:t>R6-160198</a:t>
            </a:r>
            <a:r>
              <a:rPr lang="en-GB" sz="2000" dirty="0" smtClean="0"/>
              <a:t> LS </a:t>
            </a:r>
            <a:r>
              <a:rPr lang="en-US" sz="2000" dirty="0" smtClean="0"/>
              <a:t>on </a:t>
            </a:r>
            <a:r>
              <a:rPr lang="en-US" sz="2000" dirty="0"/>
              <a:t>LLC updates for EC-GSM-IOT enhanced </a:t>
            </a:r>
            <a:r>
              <a:rPr lang="en-US" sz="2000" dirty="0" smtClean="0"/>
              <a:t>security </a:t>
            </a:r>
            <a:r>
              <a:rPr lang="en-GB" sz="2000" dirty="0" smtClean="0"/>
              <a:t>(CT1 to SA3, RAN6)</a:t>
            </a:r>
          </a:p>
          <a:p>
            <a:pPr>
              <a:spcBef>
                <a:spcPts val="200"/>
              </a:spcBef>
            </a:pPr>
            <a:r>
              <a:rPr lang="en-GB" sz="2000" dirty="0" smtClean="0">
                <a:solidFill>
                  <a:srgbClr val="0000FF"/>
                </a:solidFill>
              </a:rPr>
              <a:t>R6-160211</a:t>
            </a:r>
            <a:r>
              <a:rPr lang="en-GB" sz="2000" dirty="0" smtClean="0"/>
              <a:t> </a:t>
            </a:r>
            <a:r>
              <a:rPr lang="en-US" sz="2000" dirty="0" smtClean="0"/>
              <a:t>Reply </a:t>
            </a:r>
            <a:r>
              <a:rPr lang="en-US" sz="2000" dirty="0"/>
              <a:t>LS on LLC updates for EC-GSM-IOT enhanced </a:t>
            </a:r>
            <a:r>
              <a:rPr lang="en-US" sz="2000" dirty="0" smtClean="0"/>
              <a:t>security (SA3 to CT1, RAN6)</a:t>
            </a:r>
            <a:endParaRPr lang="en-GB" sz="2000" dirty="0" smtClean="0"/>
          </a:p>
          <a:p>
            <a:pPr lvl="1">
              <a:spcBef>
                <a:spcPts val="200"/>
              </a:spcBef>
            </a:pPr>
            <a:r>
              <a:rPr lang="en-GB" sz="2000" dirty="0" smtClean="0"/>
              <a:t>RAN6 agreed to the limitation of integrity protection to LLC-UI for EC-GSM-</a:t>
            </a:r>
            <a:r>
              <a:rPr lang="en-GB" sz="2000" dirty="0" err="1" smtClean="0"/>
              <a:t>IoT</a:t>
            </a:r>
            <a:r>
              <a:rPr lang="en-GB" sz="2000" dirty="0" smtClean="0"/>
              <a:t> and added this to Stage 2 in TS 43.064 (</a:t>
            </a:r>
            <a:r>
              <a:rPr lang="en-US" sz="2000" dirty="0" smtClean="0">
                <a:solidFill>
                  <a:srgbClr val="0000FF"/>
                </a:solidFill>
              </a:rPr>
              <a:t>R6-160268</a:t>
            </a:r>
            <a:r>
              <a:rPr lang="en-GB" sz="2000" dirty="0" smtClean="0"/>
              <a:t>). </a:t>
            </a:r>
          </a:p>
          <a:p>
            <a:pPr>
              <a:spcBef>
                <a:spcPts val="200"/>
              </a:spcBef>
            </a:pPr>
            <a:r>
              <a:rPr lang="en-GB" sz="2000" dirty="0" smtClean="0">
                <a:solidFill>
                  <a:srgbClr val="0000FF"/>
                </a:solidFill>
              </a:rPr>
              <a:t>R6-160209</a:t>
            </a:r>
            <a:r>
              <a:rPr lang="en-GB" sz="2000" dirty="0" smtClean="0"/>
              <a:t> </a:t>
            </a:r>
            <a:r>
              <a:rPr lang="en-US" sz="2000" dirty="0" smtClean="0"/>
              <a:t>LS </a:t>
            </a:r>
            <a:r>
              <a:rPr lang="en-US" sz="2000" dirty="0"/>
              <a:t>on Update of 3GPP security </a:t>
            </a:r>
            <a:r>
              <a:rPr lang="en-US" sz="2000" dirty="0" smtClean="0"/>
              <a:t>profiles in TS 43.318 </a:t>
            </a:r>
            <a:r>
              <a:rPr lang="en-GB" sz="2000" dirty="0" smtClean="0"/>
              <a:t>(SA3 to </a:t>
            </a:r>
            <a:r>
              <a:rPr lang="en-GB" sz="2000" dirty="0"/>
              <a:t>RAN6</a:t>
            </a:r>
            <a:r>
              <a:rPr lang="en-GB" sz="2000" dirty="0" smtClean="0"/>
              <a:t>)</a:t>
            </a:r>
            <a:endParaRPr lang="en-GB" sz="2000" dirty="0"/>
          </a:p>
          <a:p>
            <a:pPr lvl="1">
              <a:spcBef>
                <a:spcPts val="200"/>
              </a:spcBef>
            </a:pPr>
            <a:r>
              <a:rPr lang="en-GB" sz="2000" dirty="0" smtClean="0"/>
              <a:t>RAN6 agreed the CR to TS 43.318 </a:t>
            </a:r>
            <a:r>
              <a:rPr lang="en-GB" sz="2000" dirty="0" smtClean="0"/>
              <a:t>for Rel-14 endorsed </a:t>
            </a:r>
            <a:r>
              <a:rPr lang="en-GB" sz="2000" dirty="0" smtClean="0"/>
              <a:t>by SA3.</a:t>
            </a:r>
          </a:p>
          <a:p>
            <a:pPr>
              <a:spcBef>
                <a:spcPts val="200"/>
              </a:spcBef>
            </a:pPr>
            <a:r>
              <a:rPr lang="en-GB" sz="2000" dirty="0" smtClean="0">
                <a:solidFill>
                  <a:srgbClr val="0000FF"/>
                </a:solidFill>
              </a:rPr>
              <a:t>R6-160210</a:t>
            </a:r>
            <a:r>
              <a:rPr lang="en-GB" sz="2000" dirty="0" smtClean="0"/>
              <a:t> </a:t>
            </a:r>
            <a:r>
              <a:rPr lang="en-US" sz="2000" dirty="0" smtClean="0"/>
              <a:t>Reply </a:t>
            </a:r>
            <a:r>
              <a:rPr lang="en-US" sz="2000" dirty="0"/>
              <a:t>LS on I-WLAN handling and specification </a:t>
            </a:r>
            <a:r>
              <a:rPr lang="en-US" sz="2000" dirty="0" smtClean="0"/>
              <a:t>withdrawal (SA3 to </a:t>
            </a:r>
            <a:r>
              <a:rPr lang="en-GB" sz="2000" dirty="0"/>
              <a:t>SA, RAN6, CT6, </a:t>
            </a:r>
            <a:r>
              <a:rPr lang="en-GB" sz="2000" dirty="0" smtClean="0"/>
              <a:t>SA2, cc </a:t>
            </a:r>
            <a:r>
              <a:rPr lang="en-GB" sz="2000" dirty="0"/>
              <a:t>SA1, SA3-LI, SA5, CT1, CT3, CT4, </a:t>
            </a:r>
            <a:r>
              <a:rPr lang="en-GB" sz="2000" dirty="0" smtClean="0"/>
              <a:t>CT)</a:t>
            </a:r>
          </a:p>
          <a:p>
            <a:pPr lvl="1">
              <a:spcBef>
                <a:spcPts val="200"/>
              </a:spcBef>
            </a:pPr>
            <a:r>
              <a:rPr lang="en-GB" sz="2000" dirty="0" smtClean="0"/>
              <a:t>RAN6 </a:t>
            </a:r>
            <a:r>
              <a:rPr lang="en-GB" sz="2000" dirty="0"/>
              <a:t>agreed </a:t>
            </a:r>
            <a:r>
              <a:rPr lang="en-GB" sz="2000" dirty="0" smtClean="0"/>
              <a:t>corresponding two CRs </a:t>
            </a:r>
            <a:r>
              <a:rPr lang="en-GB" sz="2000" dirty="0"/>
              <a:t>to TS </a:t>
            </a:r>
            <a:r>
              <a:rPr lang="en-GB" sz="2000" dirty="0" smtClean="0"/>
              <a:t>43.318 for Rel-13.</a:t>
            </a:r>
            <a:endParaRPr lang="en-GB" sz="2000" dirty="0"/>
          </a:p>
        </p:txBody>
      </p:sp>
    </p:spTree>
    <p:extLst>
      <p:ext uri="{BB962C8B-B14F-4D97-AF65-F5344CB8AC3E}">
        <p14:creationId xmlns:p14="http://schemas.microsoft.com/office/powerpoint/2010/main" val="246013189"/>
      </p:ext>
    </p:extLst>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229789</TotalTime>
  <Words>2763</Words>
  <Application>Microsoft Office PowerPoint</Application>
  <PresentationFormat>On-screen Show (4:3)</PresentationFormat>
  <Paragraphs>309</Paragraphs>
  <Slides>31</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MS PGothic</vt:lpstr>
      <vt:lpstr>SimSun</vt:lpstr>
      <vt:lpstr>SimSun</vt:lpstr>
      <vt:lpstr>Arial</vt:lpstr>
      <vt:lpstr>Calibri</vt:lpstr>
      <vt:lpstr>Times New Roman</vt:lpstr>
      <vt:lpstr>3gpp</vt:lpstr>
      <vt:lpstr>  </vt:lpstr>
      <vt:lpstr>Meetings</vt:lpstr>
      <vt:lpstr>RAN6 #2 Statistics (1/3)</vt:lpstr>
      <vt:lpstr>RAN6 #2 Statistics (2/3)</vt:lpstr>
      <vt:lpstr>RAN6 #2 Statistics (3/3)</vt:lpstr>
      <vt:lpstr>Executive Summary</vt:lpstr>
      <vt:lpstr>General Matters/RAN6 #1 Report Approval</vt:lpstr>
      <vt:lpstr>Election of Chairman and Vice Chairs</vt:lpstr>
      <vt:lpstr>Liaisons   (1/3)</vt:lpstr>
      <vt:lpstr>Liaisons   (2/3)</vt:lpstr>
      <vt:lpstr>Liaisons   (3/3)</vt:lpstr>
      <vt:lpstr>Contributions to Rel-13 and Earlier Features</vt:lpstr>
      <vt:lpstr>eDRX_GSM (Rel-13)</vt:lpstr>
      <vt:lpstr>EC-GSM-IoT, Core aspects (Rel-13)  (1/2)</vt:lpstr>
      <vt:lpstr>EC-GSM-IoT, Core aspects (Rel-13)  (2/2)</vt:lpstr>
      <vt:lpstr>EC-GSM-IoT, Perform. aspects (Rel-13)</vt:lpstr>
      <vt:lpstr>CS/PS Coordination for Shared GERAN Networks (Rel-13)</vt:lpstr>
      <vt:lpstr>Other Rel-13 items and earlier features</vt:lpstr>
      <vt:lpstr>Contributions to Rel-14 Features</vt:lpstr>
      <vt:lpstr>Positioning Enhancements in GERAN      - ePOS_GERAN (Rel-14)   (1/3)</vt:lpstr>
      <vt:lpstr>Positioning Enhancements in GERAN      - ePOS_GERAN (Rel-14)   (2/3)</vt:lpstr>
      <vt:lpstr>Positioning Enhancements in GERAN      - ePOS_GERAN (Rel-14)   (3/3)</vt:lpstr>
      <vt:lpstr>Support of Dedicated Core Networks  - DÉCOR_GERAN (Rel-14)</vt:lpstr>
      <vt:lpstr>EC-GSM-IoT Radio Interface Enhancements (Rel-14)    (1/4)  </vt:lpstr>
      <vt:lpstr>EC-GSM-IoT Radio Interface Enhancements (Rel-14)    (2/4)  </vt:lpstr>
      <vt:lpstr>EC-GSM-IoT Radio Interface Enhancements (Rel-14)    (3/4)  </vt:lpstr>
      <vt:lpstr>EC-GSM-IoT Radio Interface Enhancements (Rel-14)    (4/4)  </vt:lpstr>
      <vt:lpstr>Small technical enhancements and improvements (TEI14)</vt:lpstr>
      <vt:lpstr>Work Plan</vt:lpstr>
      <vt:lpstr>RAN WG6 Schedule 2016 / 2017</vt:lpstr>
      <vt:lpstr>Concluding Remarks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RAN6 status report to TSG RAN#73</dc:title>
  <dc:subject>RAN6 status report to RAN#73</dc:subject>
  <dc:creator>juergen.hofmann@nokia.com</dc:creator>
  <dc:description>©3GPP 2009. All rights reserved</dc:description>
  <cp:lastModifiedBy>Nokia</cp:lastModifiedBy>
  <cp:revision>4123</cp:revision>
  <dcterms:created xsi:type="dcterms:W3CDTF">2009-11-27T05:15:11Z</dcterms:created>
  <dcterms:modified xsi:type="dcterms:W3CDTF">2016-11-29T12:09:53Z</dcterms:modified>
</cp:coreProperties>
</file>