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0"/>
  </p:notesMasterIdLst>
  <p:handoutMasterIdLst>
    <p:handoutMasterId r:id="rId91"/>
  </p:handoutMasterIdLst>
  <p:sldIdLst>
    <p:sldId id="452" r:id="rId2"/>
    <p:sldId id="396" r:id="rId3"/>
    <p:sldId id="428" r:id="rId4"/>
    <p:sldId id="699" r:id="rId5"/>
    <p:sldId id="758" r:id="rId6"/>
    <p:sldId id="759" r:id="rId7"/>
    <p:sldId id="700" r:id="rId8"/>
    <p:sldId id="701" r:id="rId9"/>
    <p:sldId id="702" r:id="rId10"/>
    <p:sldId id="703" r:id="rId11"/>
    <p:sldId id="549" r:id="rId12"/>
    <p:sldId id="705" r:id="rId13"/>
    <p:sldId id="592" r:id="rId14"/>
    <p:sldId id="706" r:id="rId15"/>
    <p:sldId id="610" r:id="rId16"/>
    <p:sldId id="760" r:id="rId17"/>
    <p:sldId id="619" r:id="rId18"/>
    <p:sldId id="616" r:id="rId19"/>
    <p:sldId id="687" r:id="rId20"/>
    <p:sldId id="686" r:id="rId21"/>
    <p:sldId id="707" r:id="rId22"/>
    <p:sldId id="708" r:id="rId23"/>
    <p:sldId id="709" r:id="rId24"/>
    <p:sldId id="710" r:id="rId25"/>
    <p:sldId id="711" r:id="rId26"/>
    <p:sldId id="712" r:id="rId27"/>
    <p:sldId id="713" r:id="rId28"/>
    <p:sldId id="714" r:id="rId29"/>
    <p:sldId id="715" r:id="rId30"/>
    <p:sldId id="716" r:id="rId31"/>
    <p:sldId id="717" r:id="rId32"/>
    <p:sldId id="718" r:id="rId33"/>
    <p:sldId id="719" r:id="rId34"/>
    <p:sldId id="720" r:id="rId35"/>
    <p:sldId id="721" r:id="rId36"/>
    <p:sldId id="722" r:id="rId37"/>
    <p:sldId id="723" r:id="rId38"/>
    <p:sldId id="724" r:id="rId39"/>
    <p:sldId id="725" r:id="rId40"/>
    <p:sldId id="726" r:id="rId41"/>
    <p:sldId id="727" r:id="rId42"/>
    <p:sldId id="728" r:id="rId43"/>
    <p:sldId id="729" r:id="rId44"/>
    <p:sldId id="730" r:id="rId45"/>
    <p:sldId id="731" r:id="rId46"/>
    <p:sldId id="732" r:id="rId47"/>
    <p:sldId id="733" r:id="rId48"/>
    <p:sldId id="734" r:id="rId49"/>
    <p:sldId id="735" r:id="rId50"/>
    <p:sldId id="736" r:id="rId51"/>
    <p:sldId id="689" r:id="rId52"/>
    <p:sldId id="761" r:id="rId53"/>
    <p:sldId id="762" r:id="rId54"/>
    <p:sldId id="690" r:id="rId55"/>
    <p:sldId id="691" r:id="rId56"/>
    <p:sldId id="628" r:id="rId57"/>
    <p:sldId id="631" r:id="rId58"/>
    <p:sldId id="642" r:id="rId59"/>
    <p:sldId id="692" r:id="rId60"/>
    <p:sldId id="643" r:id="rId61"/>
    <p:sldId id="738" r:id="rId62"/>
    <p:sldId id="648" r:id="rId63"/>
    <p:sldId id="633" r:id="rId64"/>
    <p:sldId id="741" r:id="rId65"/>
    <p:sldId id="742" r:id="rId66"/>
    <p:sldId id="743" r:id="rId67"/>
    <p:sldId id="744" r:id="rId68"/>
    <p:sldId id="745" r:id="rId69"/>
    <p:sldId id="746" r:id="rId70"/>
    <p:sldId id="747" r:id="rId71"/>
    <p:sldId id="748" r:id="rId72"/>
    <p:sldId id="737" r:id="rId73"/>
    <p:sldId id="749" r:id="rId74"/>
    <p:sldId id="750" r:id="rId75"/>
    <p:sldId id="751" r:id="rId76"/>
    <p:sldId id="753" r:id="rId77"/>
    <p:sldId id="752" r:id="rId78"/>
    <p:sldId id="763" r:id="rId79"/>
    <p:sldId id="698" r:id="rId80"/>
    <p:sldId id="754" r:id="rId81"/>
    <p:sldId id="755" r:id="rId82"/>
    <p:sldId id="352" r:id="rId83"/>
    <p:sldId id="757" r:id="rId84"/>
    <p:sldId id="756" r:id="rId85"/>
    <p:sldId id="429" r:id="rId86"/>
    <p:sldId id="675" r:id="rId87"/>
    <p:sldId id="353" r:id="rId88"/>
    <p:sldId id="354" r:id="rId89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B1D254"/>
    <a:srgbClr val="0000FF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4082" autoAdjust="0"/>
    <p:restoredTop sz="94660" autoAdjust="0"/>
  </p:normalViewPr>
  <p:slideViewPr>
    <p:cSldViewPr snapToGrid="0">
      <p:cViewPr varScale="1">
        <p:scale>
          <a:sx n="115" d="100"/>
          <a:sy n="115" d="100"/>
        </p:scale>
        <p:origin x="-14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notesMaster" Target="notesMasters/notesMaster1.xml"/><Relationship Id="rId95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RAN4 Delegates 2016</c:v>
                </c:pt>
              </c:strCache>
            </c:strRef>
          </c:tx>
          <c:invertIfNegative val="0"/>
          <c:cat>
            <c:strRef>
              <c:f>Sheet1!$A$2:$A$11</c:f>
              <c:strCache>
                <c:ptCount val="10"/>
                <c:pt idx="0">
                  <c:v>MIMO-OTA AH</c:v>
                </c:pt>
                <c:pt idx="1">
                  <c:v>NB-IoT AH</c:v>
                </c:pt>
                <c:pt idx="2">
                  <c:v>#78</c:v>
                </c:pt>
                <c:pt idx="3">
                  <c:v>#78bis</c:v>
                </c:pt>
                <c:pt idx="4">
                  <c:v>#78-AH</c:v>
                </c:pt>
                <c:pt idx="5">
                  <c:v>#79</c:v>
                </c:pt>
                <c:pt idx="6">
                  <c:v>#79AH</c:v>
                </c:pt>
                <c:pt idx="7">
                  <c:v>#80</c:v>
                </c:pt>
                <c:pt idx="8">
                  <c:v>#80bis</c:v>
                </c:pt>
                <c:pt idx="9">
                  <c:v>#81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19</c:v>
                </c:pt>
                <c:pt idx="1">
                  <c:v>35</c:v>
                </c:pt>
                <c:pt idx="2">
                  <c:v>159</c:v>
                </c:pt>
                <c:pt idx="3">
                  <c:v>150</c:v>
                </c:pt>
                <c:pt idx="4">
                  <c:v>35</c:v>
                </c:pt>
                <c:pt idx="5">
                  <c:v>251</c:v>
                </c:pt>
                <c:pt idx="6">
                  <c:v>53</c:v>
                </c:pt>
                <c:pt idx="7">
                  <c:v>196</c:v>
                </c:pt>
                <c:pt idx="8">
                  <c:v>113</c:v>
                </c:pt>
                <c:pt idx="9">
                  <c:v>223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0164736"/>
        <c:axId val="86234752"/>
      </c:barChart>
      <c:catAx>
        <c:axId val="130164736"/>
        <c:scaling>
          <c:orientation val="minMax"/>
        </c:scaling>
        <c:delete val="0"/>
        <c:axPos val="b"/>
        <c:majorTickMark val="none"/>
        <c:minorTickMark val="none"/>
        <c:tickLblPos val="nextTo"/>
        <c:crossAx val="86234752"/>
        <c:crosses val="autoZero"/>
        <c:auto val="1"/>
        <c:lblAlgn val="ctr"/>
        <c:lblOffset val="100"/>
        <c:noMultiLvlLbl val="0"/>
      </c:catAx>
      <c:valAx>
        <c:axId val="8623475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3016473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RAN4 Submitted Contributions 2016</c:v>
                </c:pt>
              </c:strCache>
            </c:strRef>
          </c:tx>
          <c:invertIfNegative val="0"/>
          <c:cat>
            <c:strRef>
              <c:f>Sheet1!$A$2:$A$11</c:f>
              <c:strCache>
                <c:ptCount val="10"/>
                <c:pt idx="0">
                  <c:v>MIMO-OTA AH</c:v>
                </c:pt>
                <c:pt idx="1">
                  <c:v>NB-IoT AH</c:v>
                </c:pt>
                <c:pt idx="2">
                  <c:v>#78</c:v>
                </c:pt>
                <c:pt idx="3">
                  <c:v>#78bis</c:v>
                </c:pt>
                <c:pt idx="4">
                  <c:v>#78-AH</c:v>
                </c:pt>
                <c:pt idx="5">
                  <c:v>#79</c:v>
                </c:pt>
                <c:pt idx="6">
                  <c:v>#79AH</c:v>
                </c:pt>
                <c:pt idx="7">
                  <c:v>#80</c:v>
                </c:pt>
                <c:pt idx="8">
                  <c:v>#80bis</c:v>
                </c:pt>
                <c:pt idx="9">
                  <c:v>#81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19</c:v>
                </c:pt>
                <c:pt idx="1">
                  <c:v>156</c:v>
                </c:pt>
                <c:pt idx="2">
                  <c:v>1500</c:v>
                </c:pt>
                <c:pt idx="3">
                  <c:v>1510</c:v>
                </c:pt>
                <c:pt idx="4">
                  <c:v>222</c:v>
                </c:pt>
                <c:pt idx="5">
                  <c:v>1720</c:v>
                </c:pt>
                <c:pt idx="6">
                  <c:v>261</c:v>
                </c:pt>
                <c:pt idx="7">
                  <c:v>2032</c:v>
                </c:pt>
                <c:pt idx="8">
                  <c:v>1612</c:v>
                </c:pt>
                <c:pt idx="9">
                  <c:v>1824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0165248"/>
        <c:axId val="119508928"/>
      </c:barChart>
      <c:catAx>
        <c:axId val="130165248"/>
        <c:scaling>
          <c:orientation val="minMax"/>
        </c:scaling>
        <c:delete val="0"/>
        <c:axPos val="b"/>
        <c:majorTickMark val="none"/>
        <c:minorTickMark val="none"/>
        <c:tickLblPos val="nextTo"/>
        <c:crossAx val="119508928"/>
        <c:crosses val="autoZero"/>
        <c:auto val="1"/>
        <c:lblAlgn val="ctr"/>
        <c:lblOffset val="100"/>
        <c:noMultiLvlLbl val="0"/>
      </c:catAx>
      <c:valAx>
        <c:axId val="1195089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3016524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ea typeface="MS PGothic" pitchFamily="34" charset="-128"/>
              </a:defRPr>
            </a:lvl1pPr>
          </a:lstStyle>
          <a:p>
            <a:r>
              <a:rPr lang="en-GB" altLang="ja-JP"/>
              <a:t>Slide </a:t>
            </a:r>
            <a:fld id="{2A296FB2-9AA2-4E5F-A6A3-96CB0E081711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026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smtClean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© 3GPP 2016     RP-161943 RAN4 Status Report to RAN#74  xutao.zhou@samsung.com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  <p:sldLayoutId id="2147484568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GB" altLang="zh-CN" dirty="0" smtClean="0">
              <a:ea typeface="SimSun" pitchFamily="2" charset="-122"/>
            </a:endParaRP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350838" y="258763"/>
            <a:ext cx="7113587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 RAN #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74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				</a:t>
            </a:r>
            <a:r>
              <a:rPr lang="en-GB" altLang="en-US" sz="2000" b="1" i="1" dirty="0" smtClean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RP-161943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Vienna, AT, 5 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– 8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 Dec, 2016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886152" y="4232041"/>
            <a:ext cx="5523328" cy="12493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Chairman:          </a:t>
            </a:r>
            <a:r>
              <a:rPr lang="en-GB" altLang="en-US" sz="1600" dirty="0" err="1" smtClean="0">
                <a:latin typeface="Arial" charset="0"/>
              </a:rPr>
              <a:t>Xutao</a:t>
            </a:r>
            <a:r>
              <a:rPr lang="en-GB" altLang="en-US" sz="1600" dirty="0" smtClean="0">
                <a:latin typeface="Arial" charset="0"/>
              </a:rPr>
              <a:t> Zhou</a:t>
            </a:r>
          </a:p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Vice </a:t>
            </a:r>
            <a:r>
              <a:rPr lang="en-GB" altLang="en-US" sz="1600" dirty="0">
                <a:latin typeface="Arial" charset="0"/>
              </a:rPr>
              <a:t>Chairman: 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 err="1" smtClean="0">
                <a:latin typeface="Arial" charset="0"/>
              </a:rPr>
              <a:t>Xizeng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>
                <a:latin typeface="Arial" charset="0"/>
              </a:rPr>
              <a:t>Dai</a:t>
            </a: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Vice Chairman: </a:t>
            </a:r>
            <a:r>
              <a:rPr lang="en-GB" altLang="en-US" sz="1600" dirty="0" smtClean="0">
                <a:latin typeface="Arial" charset="0"/>
              </a:rPr>
              <a:t> Hiromasa </a:t>
            </a:r>
            <a:r>
              <a:rPr lang="en-GB" altLang="en-US" sz="1600" dirty="0" err="1">
                <a:latin typeface="Arial" charset="0"/>
              </a:rPr>
              <a:t>Umeda</a:t>
            </a:r>
            <a:endParaRPr lang="en-GB" altLang="en-US" sz="1600" dirty="0">
              <a:latin typeface="Arial" charset="0"/>
            </a:endParaRP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</a:t>
            </a:r>
            <a:r>
              <a:rPr lang="en-GB" altLang="en-US" sz="1600" dirty="0" smtClean="0">
                <a:latin typeface="Arial" charset="0"/>
              </a:rPr>
              <a:t>Secretary</a:t>
            </a:r>
            <a:r>
              <a:rPr lang="en-GB" altLang="en-US" sz="1600" dirty="0">
                <a:latin typeface="Arial" charset="0"/>
              </a:rPr>
              <a:t>:</a:t>
            </a:r>
            <a:r>
              <a:rPr lang="en-GB" altLang="en-US" sz="1600" dirty="0" smtClean="0">
                <a:latin typeface="Arial" charset="0"/>
              </a:rPr>
              <a:t>          Juha Korhonen</a:t>
            </a:r>
            <a:r>
              <a:rPr lang="en-GB" altLang="en-US" sz="1600" dirty="0">
                <a:latin typeface="Arial" charset="0"/>
              </a:rPr>
              <a:t>	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688" y="2459038"/>
            <a:ext cx="642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WG4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</a:t>
            </a:r>
            <a:r>
              <a:rPr lang="en-GB" altLang="zh-CN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#74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Status of other WG led </a:t>
            </a:r>
            <a:r>
              <a:rPr lang="en-US" altLang="zh-CN" dirty="0" smtClean="0">
                <a:ea typeface="SimSun" pitchFamily="2" charset="-122"/>
              </a:rPr>
              <a:t>WI/SIs </a:t>
            </a:r>
            <a:br>
              <a:rPr lang="en-US" altLang="zh-CN" dirty="0" smtClean="0">
                <a:ea typeface="SimSun" pitchFamily="2" charset="-122"/>
              </a:rPr>
            </a:br>
            <a:r>
              <a:rPr lang="en-US" altLang="zh-CN" dirty="0" smtClean="0">
                <a:ea typeface="SimSun" pitchFamily="2" charset="-122"/>
              </a:rPr>
              <a:t>impacting RAN4</a:t>
            </a:r>
            <a:endParaRPr lang="fi-FI" altLang="en-US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748818"/>
              </p:ext>
            </p:extLst>
          </p:nvPr>
        </p:nvGraphicFramePr>
        <p:xfrm>
          <a:off x="383721" y="1616075"/>
          <a:ext cx="8428493" cy="3983508"/>
        </p:xfrm>
        <a:graphic>
          <a:graphicData uri="http://schemas.openxmlformats.org/drawingml/2006/table">
            <a:tbl>
              <a:tblPr/>
              <a:tblGrid>
                <a:gridCol w="5197930"/>
                <a:gridCol w="808038"/>
                <a:gridCol w="808037"/>
                <a:gridCol w="974725"/>
                <a:gridCol w="639763"/>
              </a:tblGrid>
              <a:tr h="2841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     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Rel-13 WI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Perf. WI</a:t>
                      </a:r>
                    </a:p>
                  </a:txBody>
                  <a:tcPr marL="4093" marR="4093" marT="409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Core/Perf</a:t>
                      </a:r>
                    </a:p>
                  </a:txBody>
                  <a:tcPr marL="4093" marR="4093" marT="409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LTE Physical Layer Enhancements for MTC (Performance)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09/2014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RP-162282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Licensed-Assisted Access to Unlicensed Spectrum (Performance)</a:t>
                      </a:r>
                      <a:endParaRPr kumimoji="0" lang="fi-FI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RP-162237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Narrow Band IOT (NB-IOT) (Performance)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RP-162133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25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WI/SI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825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Enhanced LAA for LTE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RP-162229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97/0 %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SRS Carrier based Switching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RP-162136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100/0 %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Indoor Positioning enhancements for UTRA and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RP-162025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100/30 %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Uplink capacity enhancement for LTE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RP-162013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85/0 %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Downlink Multiuser Superposition Transmission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RP-162265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enhanced MTC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RP-162283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70/0 %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mobility enhancements in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RP-162220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90/0 %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NB-</a:t>
                      </a:r>
                      <a:r>
                        <a:rPr kumimoji="0" lang="en-GB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IoT</a:t>
                      </a: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enhancement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RP-162135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70/0 %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Support for V2V services based on LTE </a:t>
                      </a:r>
                      <a:r>
                        <a:rPr kumimoji="0" lang="en-GB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sidelink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RP-162186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100/50 %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LTE-based V2X Services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RP-162191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75/0 %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eMBMS</a:t>
                      </a:r>
                      <a:r>
                        <a:rPr kumimoji="0" lang="en-US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enhancements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/2017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RP-162230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80</a:t>
                      </a: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/0 %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Study on New Radio Access Technology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RP-162201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55 %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Rel-15 WI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Shortened TTI and processing time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/2017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87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Rel-13 Work Items</a:t>
            </a:r>
            <a:br>
              <a:rPr lang="sv-SE" altLang="en-US" dirty="0" smtClean="0"/>
            </a:br>
            <a:r>
              <a:rPr lang="sv-SE" altLang="en-US" dirty="0" smtClean="0"/>
              <a:t>HSPA &amp; LTE</a:t>
            </a:r>
            <a:endParaRPr lang="en-US" altLang="en-US" dirty="0" smtClean="0"/>
          </a:p>
        </p:txBody>
      </p:sp>
      <p:pic>
        <p:nvPicPr>
          <p:cNvPr id="20483" name="Picture 3" descr="LTE-Logo-5adb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255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-1" y="14288"/>
            <a:ext cx="7543801" cy="1143000"/>
          </a:xfrm>
        </p:spPr>
        <p:txBody>
          <a:bodyPr/>
          <a:lstStyle/>
          <a:p>
            <a:r>
              <a:rPr lang="en-GB" altLang="en-US" dirty="0" smtClean="0"/>
              <a:t>Further LTE Physical Layer Enhancements for MTC (Performance)</a:t>
            </a:r>
          </a:p>
        </p:txBody>
      </p:sp>
      <p:sp>
        <p:nvSpPr>
          <p:cNvPr id="27651" name="Content Placeholder 3"/>
          <p:cNvSpPr>
            <a:spLocks noGrp="1"/>
          </p:cNvSpPr>
          <p:nvPr>
            <p:ph idx="1"/>
          </p:nvPr>
        </p:nvSpPr>
        <p:spPr>
          <a:xfrm>
            <a:off x="433541" y="1082397"/>
            <a:ext cx="8800194" cy="5553324"/>
          </a:xfrm>
        </p:spPr>
        <p:txBody>
          <a:bodyPr/>
          <a:lstStyle/>
          <a:p>
            <a:r>
              <a:rPr lang="en-US" altLang="en-US" sz="1800" dirty="0"/>
              <a:t>General</a:t>
            </a:r>
          </a:p>
          <a:p>
            <a:pPr lvl="1"/>
            <a:r>
              <a:rPr lang="en-US" altLang="en-US" sz="1100" dirty="0">
                <a:solidFill>
                  <a:srgbClr val="FF0000"/>
                </a:solidFill>
              </a:rPr>
              <a:t>Performance WI completed</a:t>
            </a:r>
          </a:p>
          <a:p>
            <a:pPr lvl="1"/>
            <a:r>
              <a:rPr lang="en-US" altLang="en-US" sz="1100" dirty="0"/>
              <a:t>Ad-hoc meeting minutes (-8687, -10689) </a:t>
            </a:r>
            <a:endParaRPr lang="en-US" altLang="en-US" sz="1200" dirty="0" smtClean="0"/>
          </a:p>
          <a:p>
            <a:r>
              <a:rPr lang="en-US" altLang="en-US" sz="1200" dirty="0" smtClean="0"/>
              <a:t>RRM (Performance)</a:t>
            </a:r>
            <a:endParaRPr lang="en-US" altLang="en-US" sz="1200" dirty="0"/>
          </a:p>
          <a:p>
            <a:pPr lvl="1"/>
            <a:r>
              <a:rPr lang="en-US" altLang="en-US" sz="700" dirty="0"/>
              <a:t>WF on </a:t>
            </a:r>
            <a:r>
              <a:rPr lang="en-US" altLang="en-US" sz="700" dirty="0" err="1"/>
              <a:t>eMTC</a:t>
            </a:r>
            <a:r>
              <a:rPr lang="en-US" altLang="en-US" sz="700" dirty="0"/>
              <a:t> </a:t>
            </a:r>
            <a:r>
              <a:rPr lang="en-US" altLang="en-US" sz="700" dirty="0" err="1"/>
              <a:t>CEMode</a:t>
            </a:r>
            <a:r>
              <a:rPr lang="en-US" altLang="en-US" sz="700" dirty="0"/>
              <a:t> B RLM </a:t>
            </a:r>
            <a:r>
              <a:rPr lang="en-US" altLang="en-US" sz="700" dirty="0" smtClean="0"/>
              <a:t>test (-8692)</a:t>
            </a:r>
          </a:p>
          <a:p>
            <a:pPr lvl="1"/>
            <a:r>
              <a:rPr lang="en-US" altLang="en-US" sz="700" dirty="0" smtClean="0"/>
              <a:t>CR on </a:t>
            </a:r>
            <a:r>
              <a:rPr lang="en-US" altLang="en-US" sz="700" dirty="0"/>
              <a:t>Cat-M1 Editorial </a:t>
            </a:r>
            <a:r>
              <a:rPr lang="en-US" altLang="en-US" sz="700" dirty="0" smtClean="0"/>
              <a:t>corrections for test configuration (-8064).</a:t>
            </a:r>
          </a:p>
          <a:p>
            <a:pPr lvl="1"/>
            <a:r>
              <a:rPr lang="en-US" altLang="en-US" sz="700" dirty="0" smtClean="0"/>
              <a:t>CR on correction </a:t>
            </a:r>
            <a:r>
              <a:rPr lang="en-US" altLang="en-US" sz="700" dirty="0"/>
              <a:t>to UE Category M1 Handover Test cases A 5.1.13, A 5.1.14, </a:t>
            </a:r>
            <a:r>
              <a:rPr lang="en-US" altLang="en-US" sz="700" dirty="0" smtClean="0"/>
              <a:t>A.5.1.15 (-7497)</a:t>
            </a:r>
          </a:p>
          <a:p>
            <a:pPr lvl="1"/>
            <a:r>
              <a:rPr lang="en-US" altLang="en-US" sz="700" dirty="0" smtClean="0"/>
              <a:t>CR on corrections </a:t>
            </a:r>
            <a:r>
              <a:rPr lang="en-US" altLang="en-US" sz="700" dirty="0"/>
              <a:t>on RLM test cases for Cat-M1 </a:t>
            </a:r>
            <a:r>
              <a:rPr lang="en-US" altLang="en-US" sz="700" dirty="0" smtClean="0"/>
              <a:t>UE (-8967)</a:t>
            </a:r>
          </a:p>
          <a:p>
            <a:pPr lvl="1"/>
            <a:r>
              <a:rPr lang="en-US" altLang="en-US" sz="700" dirty="0" smtClean="0"/>
              <a:t>CR on correction </a:t>
            </a:r>
            <a:r>
              <a:rPr lang="en-US" altLang="en-US" sz="700" dirty="0"/>
              <a:t>to transmit timing accuracy test case in CE mode </a:t>
            </a:r>
            <a:r>
              <a:rPr lang="en-US" altLang="en-US" sz="700" dirty="0" smtClean="0"/>
              <a:t>A (-8718)</a:t>
            </a:r>
          </a:p>
          <a:p>
            <a:pPr lvl="1"/>
            <a:r>
              <a:rPr lang="en-US" altLang="en-US" sz="700" dirty="0" smtClean="0"/>
              <a:t>CR on UE timing advance adjustment accuracy test </a:t>
            </a:r>
            <a:r>
              <a:rPr lang="en-US" altLang="en-US" sz="700" dirty="0"/>
              <a:t>for Cat-M1 UE in </a:t>
            </a:r>
            <a:r>
              <a:rPr lang="en-US" altLang="en-US" sz="700" dirty="0" err="1" smtClean="0"/>
              <a:t>CEModeB</a:t>
            </a:r>
            <a:r>
              <a:rPr lang="en-US" altLang="en-US" sz="700" dirty="0" smtClean="0"/>
              <a:t> (-8671)</a:t>
            </a:r>
            <a:endParaRPr lang="en-US" altLang="en-US" sz="700" dirty="0"/>
          </a:p>
          <a:p>
            <a:pPr lvl="1"/>
            <a:r>
              <a:rPr lang="en-US" altLang="en-US" sz="700" dirty="0" smtClean="0"/>
              <a:t>CR on applicability rule for </a:t>
            </a:r>
            <a:r>
              <a:rPr lang="en-US" altLang="en-US" sz="700" dirty="0" err="1" smtClean="0"/>
              <a:t>eMTC</a:t>
            </a:r>
            <a:r>
              <a:rPr lang="en-US" altLang="en-US" sz="700" dirty="0" smtClean="0"/>
              <a:t> test cases in </a:t>
            </a:r>
            <a:r>
              <a:rPr lang="en-US" altLang="en-US" sz="700" dirty="0" err="1" smtClean="0"/>
              <a:t>CEModeA</a:t>
            </a:r>
            <a:r>
              <a:rPr lang="en-US" altLang="en-US" sz="700" dirty="0" smtClean="0"/>
              <a:t> and </a:t>
            </a:r>
            <a:r>
              <a:rPr lang="en-US" altLang="en-US" sz="700" dirty="0" err="1" smtClean="0"/>
              <a:t>CEModeB</a:t>
            </a:r>
            <a:r>
              <a:rPr lang="en-US" altLang="en-US" sz="700" dirty="0" smtClean="0"/>
              <a:t> (-10658).</a:t>
            </a:r>
          </a:p>
          <a:p>
            <a:pPr lvl="1"/>
            <a:r>
              <a:rPr lang="en-US" altLang="en-US" sz="700" dirty="0" smtClean="0"/>
              <a:t>CR on test parameter correction in RSRP Intra frequency case for Cat-M1 UE (-10648, -10649)</a:t>
            </a:r>
          </a:p>
          <a:p>
            <a:pPr lvl="1"/>
            <a:r>
              <a:rPr lang="en-US" altLang="en-US" sz="700" dirty="0" smtClean="0"/>
              <a:t>CR on introduction of RSRP accuracy test case for Band 31 for Cat-M1 UE (-10894).</a:t>
            </a:r>
          </a:p>
          <a:p>
            <a:pPr lvl="1"/>
            <a:r>
              <a:rPr lang="en-US" altLang="en-US" sz="700" dirty="0" smtClean="0"/>
              <a:t>CR on introduction of 5MHz Bandwidth Reference Channel for Cat-M1 UE (-10895, -10896) and OCNG (-10897)</a:t>
            </a:r>
          </a:p>
          <a:p>
            <a:pPr lvl="1"/>
            <a:r>
              <a:rPr lang="en-US" altLang="en-US" sz="700" dirty="0" smtClean="0"/>
              <a:t>CR on correction to the handover test case in CE mode A (-10660).</a:t>
            </a:r>
          </a:p>
          <a:p>
            <a:pPr lvl="1"/>
            <a:r>
              <a:rPr lang="en-US" altLang="en-US" sz="700" dirty="0" smtClean="0"/>
              <a:t>CR on RRC re-establishment test case for Cat-M1 in CE Mode A (-8717, -10867)</a:t>
            </a:r>
          </a:p>
          <a:p>
            <a:pPr lvl="1"/>
            <a:r>
              <a:rPr lang="en-US" altLang="en-US" sz="700" dirty="0" smtClean="0"/>
              <a:t>CR on cell re-selection test case for Cat-M1 in normal coverage (-10869)</a:t>
            </a:r>
          </a:p>
          <a:p>
            <a:pPr lvl="1"/>
            <a:r>
              <a:rPr lang="en-US" altLang="en-US" sz="700" dirty="0" smtClean="0"/>
              <a:t>CR on correction to </a:t>
            </a:r>
            <a:r>
              <a:rPr lang="en-US" altLang="en-US" sz="700" dirty="0" err="1" smtClean="0"/>
              <a:t>Es</a:t>
            </a:r>
            <a:r>
              <a:rPr lang="en-US" altLang="en-US" sz="700" dirty="0" smtClean="0"/>
              <a:t>/</a:t>
            </a:r>
            <a:r>
              <a:rPr lang="en-US" altLang="en-US" sz="700" dirty="0" err="1" smtClean="0"/>
              <a:t>Iot</a:t>
            </a:r>
            <a:r>
              <a:rPr lang="en-US" altLang="en-US" sz="700" dirty="0" smtClean="0"/>
              <a:t> levels in idle mode reselection test case in normal coverage (-09259)</a:t>
            </a:r>
          </a:p>
          <a:p>
            <a:pPr lvl="1"/>
            <a:r>
              <a:rPr lang="en-US" altLang="en-US" sz="700" dirty="0" smtClean="0"/>
              <a:t>CR on modification of cell reselection test case in CE </a:t>
            </a:r>
            <a:r>
              <a:rPr lang="en-US" altLang="en-US" sz="700" dirty="0" err="1" smtClean="0"/>
              <a:t>ModeB</a:t>
            </a:r>
            <a:r>
              <a:rPr lang="en-US" altLang="en-US" sz="700" dirty="0" smtClean="0"/>
              <a:t> (-10898)</a:t>
            </a:r>
          </a:p>
          <a:p>
            <a:pPr lvl="1"/>
            <a:r>
              <a:rPr lang="en-US" altLang="en-US" sz="700" dirty="0" smtClean="0"/>
              <a:t>CR on E-UTRAN Intra frequency handover for Cat-M1 UEs in CE </a:t>
            </a:r>
            <a:r>
              <a:rPr lang="en-US" altLang="en-US" sz="700" dirty="0" err="1" smtClean="0"/>
              <a:t>ModeB</a:t>
            </a:r>
            <a:r>
              <a:rPr lang="en-US" altLang="en-US" sz="700" dirty="0" smtClean="0"/>
              <a:t> (-10678, -10679, -10680)</a:t>
            </a:r>
          </a:p>
          <a:p>
            <a:pPr lvl="1"/>
            <a:r>
              <a:rPr lang="en-US" altLang="en-US" sz="700" dirty="0" smtClean="0"/>
              <a:t>CR on RRC re-establishment test case for Cat-M1 in CE Mode B (-10890)</a:t>
            </a:r>
          </a:p>
          <a:p>
            <a:pPr lvl="1"/>
            <a:r>
              <a:rPr lang="en-US" altLang="en-US" sz="700" dirty="0" smtClean="0"/>
              <a:t>CR on corrections to </a:t>
            </a:r>
            <a:r>
              <a:rPr lang="en-US" altLang="en-US" sz="700" dirty="0" err="1" smtClean="0"/>
              <a:t>rsrp-ThresholdsPrach</a:t>
            </a:r>
            <a:r>
              <a:rPr lang="en-US" altLang="en-US" sz="700" dirty="0" smtClean="0"/>
              <a:t> and test requirement in Random Access Test in enhanced coverage (-09261)</a:t>
            </a:r>
          </a:p>
          <a:p>
            <a:pPr lvl="1"/>
            <a:r>
              <a:rPr lang="en-US" altLang="en-US" sz="700" dirty="0" smtClean="0"/>
              <a:t>CR on </a:t>
            </a:r>
            <a:r>
              <a:rPr lang="en-US" altLang="en-US" sz="700" dirty="0" err="1" smtClean="0"/>
              <a:t>eMTC</a:t>
            </a:r>
            <a:r>
              <a:rPr lang="en-US" altLang="en-US" sz="700" dirty="0" smtClean="0"/>
              <a:t> SI reading test (-9006, -10664)</a:t>
            </a:r>
          </a:p>
          <a:p>
            <a:pPr lvl="1"/>
            <a:r>
              <a:rPr lang="en-US" altLang="en-US" sz="700" dirty="0"/>
              <a:t>CR </a:t>
            </a:r>
            <a:r>
              <a:rPr lang="en-US" altLang="en-US" sz="700" dirty="0" smtClean="0"/>
              <a:t>on </a:t>
            </a:r>
            <a:r>
              <a:rPr lang="en-US" altLang="en-US" sz="700" dirty="0"/>
              <a:t>Cat-M1 </a:t>
            </a:r>
            <a:r>
              <a:rPr lang="en-US" altLang="en-US" sz="700" dirty="0" err="1"/>
              <a:t>CEMode</a:t>
            </a:r>
            <a:r>
              <a:rPr lang="en-US" altLang="en-US" sz="700" dirty="0"/>
              <a:t> A RLM DRX test </a:t>
            </a:r>
            <a:r>
              <a:rPr lang="en-US" altLang="en-US" sz="700" dirty="0" smtClean="0"/>
              <a:t>cases (-8690)</a:t>
            </a:r>
          </a:p>
          <a:p>
            <a:pPr lvl="1"/>
            <a:r>
              <a:rPr lang="en-US" altLang="en-US" sz="700" dirty="0"/>
              <a:t>CR on </a:t>
            </a:r>
            <a:r>
              <a:rPr lang="en-US" altLang="en-US" sz="700" dirty="0" err="1"/>
              <a:t>eMTC</a:t>
            </a:r>
            <a:r>
              <a:rPr lang="en-US" altLang="en-US" sz="700" dirty="0"/>
              <a:t> measurement </a:t>
            </a:r>
            <a:r>
              <a:rPr lang="en-US" altLang="en-US" sz="700" dirty="0" smtClean="0"/>
              <a:t>conditions (-8680)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en-US" sz="1200" dirty="0" smtClean="0">
                <a:ea typeface="+mn-ea"/>
                <a:cs typeface="+mn-cs"/>
              </a:rPr>
              <a:t>UE </a:t>
            </a:r>
            <a:r>
              <a:rPr lang="en-US" altLang="en-US" sz="1200" dirty="0">
                <a:ea typeface="+mn-ea"/>
                <a:cs typeface="+mn-cs"/>
              </a:rPr>
              <a:t>demodulation and </a:t>
            </a:r>
            <a:r>
              <a:rPr lang="en-US" altLang="en-US" sz="1200" dirty="0" smtClean="0">
                <a:ea typeface="+mn-ea"/>
                <a:cs typeface="+mn-cs"/>
              </a:rPr>
              <a:t>CSI</a:t>
            </a:r>
            <a:endParaRPr lang="en-US" altLang="en-US" sz="1200" dirty="0">
              <a:ea typeface="+mn-ea"/>
              <a:cs typeface="+mn-cs"/>
            </a:endParaRPr>
          </a:p>
          <a:p>
            <a:pPr lvl="1"/>
            <a:r>
              <a:rPr lang="en-US" altLang="en-US" sz="700" dirty="0" smtClean="0"/>
              <a:t>Way forward on simulation </a:t>
            </a:r>
            <a:r>
              <a:rPr lang="en-US" altLang="en-US" sz="700" dirty="0" err="1" smtClean="0"/>
              <a:t>asumption</a:t>
            </a:r>
            <a:r>
              <a:rPr lang="en-US" altLang="en-US" sz="700" dirty="0" smtClean="0"/>
              <a:t> for SIB2 (-8693) and </a:t>
            </a:r>
            <a:r>
              <a:rPr lang="en-US" altLang="en-US" sz="700" dirty="0" err="1" smtClean="0"/>
              <a:t>eMTC</a:t>
            </a:r>
            <a:r>
              <a:rPr lang="en-US" altLang="en-US" sz="700" dirty="0" smtClean="0"/>
              <a:t> UE demodulation and CQI (-10710).</a:t>
            </a:r>
          </a:p>
          <a:p>
            <a:pPr lvl="1"/>
            <a:r>
              <a:rPr lang="en-US" altLang="en-US" sz="700" dirty="0" smtClean="0"/>
              <a:t>CR on </a:t>
            </a:r>
            <a:r>
              <a:rPr lang="en-US" altLang="en-US" sz="700" dirty="0" err="1" smtClean="0"/>
              <a:t>eMTC</a:t>
            </a:r>
            <a:r>
              <a:rPr lang="en-US" altLang="en-US" sz="700" dirty="0" smtClean="0"/>
              <a:t> PBCH demodulation requirement for enhanced coverage (-10893)</a:t>
            </a:r>
          </a:p>
          <a:p>
            <a:pPr lvl="1"/>
            <a:r>
              <a:rPr lang="en-US" altLang="en-US" sz="700" dirty="0" smtClean="0"/>
              <a:t>CR on </a:t>
            </a:r>
            <a:r>
              <a:rPr lang="en-US" altLang="en-US" sz="700" dirty="0" err="1" smtClean="0"/>
              <a:t>eMTC</a:t>
            </a:r>
            <a:r>
              <a:rPr lang="en-US" altLang="en-US" sz="700" dirty="0" smtClean="0"/>
              <a:t> PBCH requirements correction endorsed (-10887)</a:t>
            </a:r>
          </a:p>
          <a:p>
            <a:pPr lvl="1"/>
            <a:r>
              <a:rPr lang="en-US" altLang="en-US" sz="700" dirty="0" smtClean="0"/>
              <a:t>CR on </a:t>
            </a:r>
            <a:r>
              <a:rPr lang="en-US" altLang="en-US" sz="700" dirty="0" err="1" smtClean="0"/>
              <a:t>eMTC</a:t>
            </a:r>
            <a:r>
              <a:rPr lang="en-US" altLang="en-US" sz="700" dirty="0" smtClean="0"/>
              <a:t> MPDCCH demodulation requirements (-10671)</a:t>
            </a:r>
          </a:p>
          <a:p>
            <a:pPr lvl="1"/>
            <a:r>
              <a:rPr lang="en-US" altLang="en-US" sz="700" dirty="0" smtClean="0"/>
              <a:t>CR on correction of PDCSH demodulation requirements for </a:t>
            </a:r>
            <a:r>
              <a:rPr lang="en-US" altLang="en-US" sz="700" dirty="0" err="1" smtClean="0"/>
              <a:t>eMTC</a:t>
            </a:r>
            <a:r>
              <a:rPr lang="en-US" altLang="en-US" sz="700" dirty="0" smtClean="0"/>
              <a:t> (-10672)</a:t>
            </a:r>
          </a:p>
          <a:p>
            <a:pPr lvl="1"/>
            <a:r>
              <a:rPr lang="en-US" altLang="en-US" sz="700" dirty="0"/>
              <a:t>CR on finalizing CQI definition test for </a:t>
            </a:r>
            <a:r>
              <a:rPr lang="en-US" altLang="en-US" sz="700" dirty="0" err="1"/>
              <a:t>eMTC</a:t>
            </a:r>
            <a:r>
              <a:rPr lang="en-US" altLang="en-US" sz="700" dirty="0"/>
              <a:t> </a:t>
            </a:r>
            <a:r>
              <a:rPr lang="en-US" altLang="en-US" sz="700" dirty="0" smtClean="0"/>
              <a:t>(-10673).</a:t>
            </a:r>
            <a:endParaRPr lang="en-US" altLang="en-US" sz="700" dirty="0"/>
          </a:p>
          <a:p>
            <a:pPr lvl="1"/>
            <a:r>
              <a:rPr lang="en-US" altLang="en-US" sz="700" dirty="0"/>
              <a:t>CR on finalizing UE-selected </a:t>
            </a:r>
            <a:r>
              <a:rPr lang="en-US" altLang="en-US" sz="700" dirty="0" err="1"/>
              <a:t>subband</a:t>
            </a:r>
            <a:r>
              <a:rPr lang="en-US" altLang="en-US" sz="700" dirty="0"/>
              <a:t> CQI test for </a:t>
            </a:r>
            <a:r>
              <a:rPr lang="en-US" altLang="en-US" sz="700" dirty="0" err="1"/>
              <a:t>eMTC</a:t>
            </a:r>
            <a:r>
              <a:rPr lang="en-US" altLang="en-US" sz="700" dirty="0"/>
              <a:t> </a:t>
            </a:r>
            <a:r>
              <a:rPr lang="en-US" altLang="en-US" sz="700" dirty="0" smtClean="0"/>
              <a:t>(-10685)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en-US" sz="1200" dirty="0" smtClean="0">
                <a:ea typeface="+mn-ea"/>
                <a:cs typeface="+mn-cs"/>
              </a:rPr>
              <a:t>BS demodulation </a:t>
            </a:r>
            <a:endParaRPr lang="en-US" altLang="en-US" sz="1200" dirty="0">
              <a:ea typeface="+mn-ea"/>
              <a:cs typeface="+mn-cs"/>
            </a:endParaRPr>
          </a:p>
          <a:p>
            <a:pPr lvl="1"/>
            <a:r>
              <a:rPr lang="en-GB" altLang="zh-CN" sz="700" dirty="0"/>
              <a:t>CR </a:t>
            </a:r>
            <a:r>
              <a:rPr lang="en-GB" altLang="zh-CN" sz="700" dirty="0" smtClean="0"/>
              <a:t>on </a:t>
            </a:r>
            <a:r>
              <a:rPr lang="en-GB" altLang="zh-CN" sz="700" dirty="0" err="1"/>
              <a:t>eMTC</a:t>
            </a:r>
            <a:r>
              <a:rPr lang="en-GB" altLang="zh-CN" sz="700" dirty="0"/>
              <a:t> PRACH performance </a:t>
            </a:r>
            <a:r>
              <a:rPr lang="en-GB" altLang="zh-CN" sz="700" dirty="0" smtClean="0"/>
              <a:t>requirements (-7586) and conformance test (-7588)</a:t>
            </a:r>
            <a:endParaRPr lang="en-US" altLang="en-US" sz="700" dirty="0" smtClean="0"/>
          </a:p>
          <a:p>
            <a:pPr lvl="1"/>
            <a:r>
              <a:rPr lang="en-US" altLang="en-US" sz="700" dirty="0" smtClean="0"/>
              <a:t>CR on cleaning up </a:t>
            </a:r>
            <a:r>
              <a:rPr lang="en-US" altLang="en-US" sz="700" dirty="0" err="1" smtClean="0"/>
              <a:t>eMTC</a:t>
            </a:r>
            <a:r>
              <a:rPr lang="en-US" altLang="en-US" sz="700" dirty="0" smtClean="0"/>
              <a:t> PUSCH performance requirements approved on R4-1609459 for TS36.104 and R4-1610674 for TS 36.141.</a:t>
            </a:r>
          </a:p>
          <a:p>
            <a:pPr lvl="1"/>
            <a:endParaRPr lang="en-GB" sz="400" dirty="0"/>
          </a:p>
          <a:p>
            <a:pPr lvl="1"/>
            <a:endParaRPr lang="en-GB" sz="400" dirty="0"/>
          </a:p>
          <a:p>
            <a:pPr lvl="1"/>
            <a:endParaRPr lang="en-GB" sz="400" dirty="0" smtClean="0"/>
          </a:p>
          <a:p>
            <a:pPr lvl="1"/>
            <a:endParaRPr lang="en-GB" sz="400" dirty="0"/>
          </a:p>
          <a:p>
            <a:pPr lvl="2"/>
            <a:endParaRPr lang="en-US" altLang="en-US" sz="500" dirty="0" smtClean="0"/>
          </a:p>
          <a:p>
            <a:pPr lvl="2"/>
            <a:endParaRPr lang="en-US" altLang="en-US" sz="500" dirty="0" smtClean="0"/>
          </a:p>
          <a:p>
            <a:pPr lvl="1"/>
            <a:endParaRPr lang="en-US" altLang="en-US" sz="700" dirty="0" smtClean="0"/>
          </a:p>
        </p:txBody>
      </p:sp>
    </p:spTree>
    <p:extLst>
      <p:ext uri="{BB962C8B-B14F-4D97-AF65-F5344CB8AC3E}">
        <p14:creationId xmlns:p14="http://schemas.microsoft.com/office/powerpoint/2010/main" val="147425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7708446" cy="1143001"/>
          </a:xfrm>
        </p:spPr>
        <p:txBody>
          <a:bodyPr/>
          <a:lstStyle/>
          <a:p>
            <a:r>
              <a:rPr lang="fi-FI" altLang="en-US" dirty="0" smtClean="0"/>
              <a:t>LAA to Unlicensed Spectrum (Performance)</a:t>
            </a:r>
          </a:p>
        </p:txBody>
      </p:sp>
      <p:sp>
        <p:nvSpPr>
          <p:cNvPr id="33795" name="Content Placeholder 4"/>
          <p:cNvSpPr>
            <a:spLocks noGrp="1"/>
          </p:cNvSpPr>
          <p:nvPr>
            <p:ph idx="1"/>
          </p:nvPr>
        </p:nvSpPr>
        <p:spPr>
          <a:xfrm>
            <a:off x="180975" y="909622"/>
            <a:ext cx="8718550" cy="6230937"/>
          </a:xfrm>
        </p:spPr>
        <p:txBody>
          <a:bodyPr/>
          <a:lstStyle/>
          <a:p>
            <a:r>
              <a:rPr lang="en-US" altLang="en-US" sz="2400" dirty="0" smtClean="0"/>
              <a:t>General </a:t>
            </a:r>
          </a:p>
          <a:p>
            <a:pPr lvl="1"/>
            <a:r>
              <a:rPr lang="en-US" altLang="en-US" sz="1600" dirty="0" smtClean="0">
                <a:solidFill>
                  <a:srgbClr val="FF0000"/>
                </a:solidFill>
              </a:rPr>
              <a:t>Performance WI completed </a:t>
            </a:r>
          </a:p>
          <a:p>
            <a:pPr lvl="1"/>
            <a:r>
              <a:rPr lang="en-US" altLang="en-US" sz="1600" dirty="0" smtClean="0"/>
              <a:t>Ad-hoc meeting minutes(-10688)</a:t>
            </a:r>
          </a:p>
          <a:p>
            <a:r>
              <a:rPr lang="en-US" altLang="en-US" sz="2000" dirty="0" smtClean="0"/>
              <a:t>Demod</a:t>
            </a:r>
          </a:p>
          <a:p>
            <a:pPr lvl="1"/>
            <a:r>
              <a:rPr lang="en-US" altLang="en-US" sz="1600" dirty="0" smtClean="0"/>
              <a:t>WF </a:t>
            </a:r>
            <a:r>
              <a:rPr lang="en-US" altLang="en-US" sz="1600" dirty="0"/>
              <a:t>on </a:t>
            </a:r>
            <a:r>
              <a:rPr lang="en-GB" sz="1600" dirty="0"/>
              <a:t>LAA demodulation performance requirement (-10639</a:t>
            </a:r>
            <a:r>
              <a:rPr lang="en-GB" sz="1600" dirty="0" smtClean="0"/>
              <a:t>)</a:t>
            </a:r>
          </a:p>
          <a:p>
            <a:pPr lvl="1"/>
            <a:r>
              <a:rPr lang="en-GB" altLang="en-US" sz="1600" dirty="0" smtClean="0"/>
              <a:t>WF on </a:t>
            </a:r>
            <a:r>
              <a:rPr lang="en-GB" sz="1600" dirty="0" smtClean="0"/>
              <a:t>SDR </a:t>
            </a:r>
            <a:r>
              <a:rPr lang="en-GB" sz="1600" dirty="0"/>
              <a:t>test for extension of LAA demodulation (-10862)</a:t>
            </a:r>
            <a:endParaRPr lang="en-US" altLang="en-US" sz="1600" dirty="0"/>
          </a:p>
          <a:p>
            <a:r>
              <a:rPr lang="en-US" altLang="en-US" sz="2000" dirty="0" smtClean="0"/>
              <a:t>Agreed CRs</a:t>
            </a:r>
          </a:p>
          <a:p>
            <a:pPr lvl="1"/>
            <a:r>
              <a:rPr lang="en-US" altLang="en-US" sz="1600" dirty="0" smtClean="0"/>
              <a:t>RRM</a:t>
            </a:r>
          </a:p>
          <a:p>
            <a:pPr lvl="2"/>
            <a:r>
              <a:rPr lang="en-US" altLang="en-US" sz="1050" dirty="0" smtClean="0"/>
              <a:t>36.133 </a:t>
            </a:r>
            <a:r>
              <a:rPr lang="en-US" altLang="en-US" sz="1050" dirty="0"/>
              <a:t>CR on </a:t>
            </a:r>
            <a:r>
              <a:rPr lang="en-GB" sz="1050" dirty="0"/>
              <a:t>Inter-frequency event triggered reporting (-9789)</a:t>
            </a:r>
            <a:endParaRPr lang="en-US" altLang="en-US" sz="1050" dirty="0"/>
          </a:p>
          <a:p>
            <a:pPr lvl="1"/>
            <a:r>
              <a:rPr lang="en-US" altLang="en-US" sz="1600" dirty="0" smtClean="0"/>
              <a:t>Demod</a:t>
            </a:r>
          </a:p>
          <a:p>
            <a:pPr lvl="2"/>
            <a:r>
              <a:rPr lang="en-US" altLang="en-US" sz="1050" dirty="0" smtClean="0"/>
              <a:t>36.101 </a:t>
            </a:r>
            <a:r>
              <a:rPr lang="en-US" altLang="en-US" sz="1050" dirty="0"/>
              <a:t>CR </a:t>
            </a:r>
            <a:r>
              <a:rPr lang="en-US" altLang="en-US" sz="1050" dirty="0" smtClean="0"/>
              <a:t>on </a:t>
            </a:r>
            <a:r>
              <a:rPr lang="en-GB" sz="1050" dirty="0" smtClean="0"/>
              <a:t>LAA </a:t>
            </a:r>
            <a:r>
              <a:rPr lang="en-GB" sz="1050" dirty="0"/>
              <a:t>PDSCH demodulation performance requirements </a:t>
            </a:r>
            <a:r>
              <a:rPr lang="en-GB" sz="1050" dirty="0" smtClean="0"/>
              <a:t>(-10964) </a:t>
            </a:r>
          </a:p>
          <a:p>
            <a:pPr lvl="2"/>
            <a:r>
              <a:rPr lang="en-GB" altLang="en-US" sz="1050" dirty="0" smtClean="0"/>
              <a:t>36.101 CR on </a:t>
            </a:r>
            <a:r>
              <a:rPr lang="en-GB" sz="1050" dirty="0"/>
              <a:t>burst transmission model for LAA performance requirements (-10865</a:t>
            </a:r>
            <a:r>
              <a:rPr lang="en-GB" sz="1050" dirty="0" smtClean="0"/>
              <a:t>)</a:t>
            </a:r>
          </a:p>
          <a:p>
            <a:pPr lvl="2"/>
            <a:r>
              <a:rPr lang="en-GB" altLang="en-US" sz="1050" dirty="0" smtClean="0"/>
              <a:t>36.101 CR on PDCCH (-10643)</a:t>
            </a:r>
            <a:endParaRPr lang="en-US" altLang="en-US" sz="1050" dirty="0"/>
          </a:p>
          <a:p>
            <a:pPr lvl="2"/>
            <a:r>
              <a:rPr lang="en-US" altLang="en-US" sz="1050" dirty="0"/>
              <a:t>36.101 CR on </a:t>
            </a:r>
            <a:r>
              <a:rPr lang="en-GB" sz="1050" dirty="0"/>
              <a:t>the reference channel for LAA demodulation performance requirements (-8624)</a:t>
            </a:r>
          </a:p>
          <a:p>
            <a:pPr lvl="1"/>
            <a:r>
              <a:rPr lang="en-US" altLang="en-US" sz="1600" dirty="0" smtClean="0"/>
              <a:t>CSI</a:t>
            </a:r>
          </a:p>
          <a:p>
            <a:pPr lvl="2"/>
            <a:r>
              <a:rPr lang="en-US" altLang="en-US" sz="1050" dirty="0" smtClean="0"/>
              <a:t>36.101 LAA CSI (-10965)</a:t>
            </a:r>
          </a:p>
          <a:p>
            <a:pPr lvl="1"/>
            <a:endParaRPr lang="en-US" altLang="en-US" sz="1600" dirty="0"/>
          </a:p>
          <a:p>
            <a:pPr lvl="1"/>
            <a:endParaRPr lang="en-US" altLang="en-US" sz="1600" dirty="0" smtClean="0"/>
          </a:p>
          <a:p>
            <a:pPr lvl="1"/>
            <a:endParaRPr lang="fi-FI" altLang="en-US" sz="1600" dirty="0" smtClean="0"/>
          </a:p>
          <a:p>
            <a:pPr lvl="1"/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4"/>
          <p:cNvSpPr>
            <a:spLocks noGrp="1"/>
          </p:cNvSpPr>
          <p:nvPr>
            <p:ph type="title"/>
          </p:nvPr>
        </p:nvSpPr>
        <p:spPr>
          <a:xfrm>
            <a:off x="457200" y="178231"/>
            <a:ext cx="6834188" cy="1143000"/>
          </a:xfrm>
        </p:spPr>
        <p:txBody>
          <a:bodyPr/>
          <a:lstStyle/>
          <a:p>
            <a:r>
              <a:rPr lang="en-GB" altLang="en-US" sz="2800" dirty="0" smtClean="0"/>
              <a:t>Narrow Band IoT (Performance)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4275" name="Content Placeholder 3"/>
          <p:cNvSpPr>
            <a:spLocks noGrp="1"/>
          </p:cNvSpPr>
          <p:nvPr>
            <p:ph idx="1"/>
          </p:nvPr>
        </p:nvSpPr>
        <p:spPr>
          <a:xfrm>
            <a:off x="264843" y="780511"/>
            <a:ext cx="8655050" cy="4870450"/>
          </a:xfrm>
        </p:spPr>
        <p:txBody>
          <a:bodyPr/>
          <a:lstStyle/>
          <a:p>
            <a:r>
              <a:rPr lang="en-GB" altLang="en-US" sz="1400" dirty="0" smtClean="0"/>
              <a:t>General</a:t>
            </a:r>
          </a:p>
          <a:p>
            <a:pPr lvl="1"/>
            <a:r>
              <a:rPr lang="en-GB" altLang="en-US" sz="1000" dirty="0" smtClean="0">
                <a:solidFill>
                  <a:srgbClr val="FF0000"/>
                </a:solidFill>
              </a:rPr>
              <a:t>Performance WI completed</a:t>
            </a:r>
          </a:p>
          <a:p>
            <a:pPr lvl="1"/>
            <a:r>
              <a:rPr lang="en-GB" altLang="en-US" sz="1100" dirty="0" smtClean="0"/>
              <a:t>LS to RAN5 about the progress of performance part for NB-</a:t>
            </a:r>
            <a:r>
              <a:rPr lang="en-GB" altLang="en-US" sz="1100" dirty="0" err="1" smtClean="0"/>
              <a:t>IoT</a:t>
            </a:r>
            <a:r>
              <a:rPr lang="en-GB" altLang="en-US" sz="1100" dirty="0" smtClean="0"/>
              <a:t> (- </a:t>
            </a:r>
            <a:r>
              <a:rPr lang="en-US" altLang="zh-CN" sz="1100" dirty="0" smtClean="0"/>
              <a:t>8954</a:t>
            </a:r>
            <a:r>
              <a:rPr lang="en-GB" altLang="en-US" sz="1100" dirty="0" smtClean="0"/>
              <a:t>)</a:t>
            </a:r>
          </a:p>
          <a:p>
            <a:pPr lvl="1"/>
            <a:r>
              <a:rPr lang="en-US" altLang="en-US" sz="1100" dirty="0" smtClean="0"/>
              <a:t>Reply LS to RAN5 on </a:t>
            </a:r>
            <a:r>
              <a:rPr lang="en-GB" altLang="zh-CN" sz="1100" dirty="0" smtClean="0"/>
              <a:t>RRM </a:t>
            </a:r>
            <a:r>
              <a:rPr lang="en-GB" altLang="zh-CN" sz="1100" dirty="0"/>
              <a:t>NPDSCH Reference </a:t>
            </a:r>
            <a:r>
              <a:rPr lang="en-GB" altLang="zh-CN" sz="1100" dirty="0" smtClean="0"/>
              <a:t>Channel</a:t>
            </a:r>
            <a:r>
              <a:rPr lang="en-US" altLang="zh-CN" sz="1100" dirty="0" smtClean="0"/>
              <a:t> (-10588)</a:t>
            </a:r>
          </a:p>
          <a:p>
            <a:pPr lvl="1"/>
            <a:r>
              <a:rPr lang="en-GB" altLang="zh-CN" sz="1100" dirty="0" smtClean="0"/>
              <a:t>Reply </a:t>
            </a:r>
            <a:r>
              <a:rPr lang="en-GB" altLang="zh-CN" sz="1100" dirty="0"/>
              <a:t>LS </a:t>
            </a:r>
            <a:r>
              <a:rPr lang="en-GB" altLang="zh-CN" sz="1100" dirty="0" smtClean="0"/>
              <a:t> to RAN5 on RRC </a:t>
            </a:r>
            <a:r>
              <a:rPr lang="en-GB" altLang="zh-CN" sz="1100" dirty="0"/>
              <a:t>Re-establishment test </a:t>
            </a:r>
            <a:r>
              <a:rPr lang="en-GB" altLang="zh-CN" sz="1100" dirty="0" smtClean="0"/>
              <a:t>configurations </a:t>
            </a:r>
            <a:r>
              <a:rPr lang="en-US" altLang="zh-CN" sz="1100" dirty="0" smtClean="0"/>
              <a:t>(-</a:t>
            </a:r>
            <a:r>
              <a:rPr lang="en-GB" altLang="zh-CN" sz="1100" dirty="0" smtClean="0"/>
              <a:t>09725</a:t>
            </a:r>
            <a:r>
              <a:rPr lang="en-US" altLang="zh-CN" sz="1100" dirty="0" smtClean="0"/>
              <a:t>)</a:t>
            </a:r>
          </a:p>
          <a:p>
            <a:pPr lvl="1"/>
            <a:r>
              <a:rPr lang="en-GB" altLang="zh-CN" sz="1100" dirty="0"/>
              <a:t>Reply LS  to RAN5 on </a:t>
            </a:r>
            <a:r>
              <a:rPr lang="en-GB" altLang="zh-CN" sz="1100" dirty="0" smtClean="0"/>
              <a:t>RF requirements </a:t>
            </a:r>
            <a:r>
              <a:rPr lang="en-US" altLang="zh-CN" sz="1100" dirty="0" smtClean="0"/>
              <a:t>(-</a:t>
            </a:r>
            <a:r>
              <a:rPr lang="en-GB" altLang="zh-CN" sz="1100" dirty="0" smtClean="0"/>
              <a:t>10596</a:t>
            </a:r>
            <a:r>
              <a:rPr lang="en-US" altLang="zh-CN" sz="1100" dirty="0"/>
              <a:t>)</a:t>
            </a:r>
            <a:endParaRPr lang="en-GB" altLang="en-US" sz="1100" dirty="0" smtClean="0"/>
          </a:p>
          <a:p>
            <a:r>
              <a:rPr lang="en-GB" altLang="en-US" sz="1400" dirty="0" smtClean="0"/>
              <a:t>BS RF  conformance testing </a:t>
            </a:r>
          </a:p>
          <a:p>
            <a:pPr lvl="1"/>
            <a:r>
              <a:rPr lang="en-GB" altLang="en-US" sz="1100" dirty="0" smtClean="0"/>
              <a:t>Agreed </a:t>
            </a:r>
            <a:r>
              <a:rPr lang="en-GB" altLang="en-US" sz="1100" dirty="0"/>
              <a:t>CRs for BS RF conformance testing (</a:t>
            </a:r>
            <a:r>
              <a:rPr lang="en-US" sz="1100" dirty="0" smtClean="0"/>
              <a:t>R4-167683,</a:t>
            </a:r>
            <a:r>
              <a:rPr lang="en-US" altLang="zh-CN" sz="1100" dirty="0" smtClean="0"/>
              <a:t>-</a:t>
            </a:r>
            <a:r>
              <a:rPr lang="en-US" sz="1100" dirty="0" smtClean="0"/>
              <a:t>8753, -8754</a:t>
            </a:r>
            <a:r>
              <a:rPr lang="en-US" altLang="zh-CN" sz="1100" dirty="0" smtClean="0"/>
              <a:t>,-8755,-8756,-8757,-7925,-8758,-7681,-10543,-10544,-10607,-10525</a:t>
            </a:r>
            <a:r>
              <a:rPr lang="en-US" sz="1100" dirty="0" smtClean="0"/>
              <a:t>)</a:t>
            </a:r>
            <a:endParaRPr lang="en-US" sz="1100" dirty="0"/>
          </a:p>
          <a:p>
            <a:r>
              <a:rPr lang="en-GB" altLang="en-US" sz="1400" dirty="0" smtClean="0"/>
              <a:t>RRM </a:t>
            </a:r>
          </a:p>
          <a:p>
            <a:pPr lvl="1"/>
            <a:r>
              <a:rPr lang="en-GB" altLang="en-US" sz="1100" dirty="0"/>
              <a:t>WF on measurement accuracy </a:t>
            </a:r>
            <a:r>
              <a:rPr lang="en-GB" altLang="en-US" sz="1100" dirty="0" smtClean="0"/>
              <a:t>(-8943)</a:t>
            </a:r>
            <a:endParaRPr lang="en-GB" altLang="en-US" sz="1100" dirty="0"/>
          </a:p>
          <a:p>
            <a:pPr lvl="1"/>
            <a:r>
              <a:rPr lang="en-GB" altLang="en-US" sz="1100" dirty="0" smtClean="0"/>
              <a:t>Agreed </a:t>
            </a:r>
            <a:r>
              <a:rPr lang="en-GB" altLang="en-US" sz="1100" dirty="0"/>
              <a:t>CRs (</a:t>
            </a:r>
            <a:r>
              <a:rPr lang="en-GB" altLang="en-US" sz="1100" dirty="0" smtClean="0"/>
              <a:t>R4-1610630, -10500</a:t>
            </a:r>
            <a:r>
              <a:rPr lang="en-US" altLang="zh-CN" sz="1100" dirty="0" smtClean="0"/>
              <a:t>,-10577,-10600,-09918,-10020,-10022,-10610,-10608,-10613,-10612,-10545,-10013</a:t>
            </a:r>
            <a:r>
              <a:rPr lang="en-GB" altLang="en-US" sz="1100" dirty="0" smtClean="0"/>
              <a:t>)</a:t>
            </a:r>
            <a:endParaRPr lang="en-GB" altLang="en-US" sz="1100" dirty="0"/>
          </a:p>
          <a:p>
            <a:r>
              <a:rPr lang="en-GB" altLang="en-US" sz="1400" dirty="0"/>
              <a:t>UE Demod Performance requirements </a:t>
            </a:r>
          </a:p>
          <a:p>
            <a:pPr lvl="1"/>
            <a:r>
              <a:rPr lang="en-US" altLang="en-US" sz="1100" dirty="0"/>
              <a:t>Simulation </a:t>
            </a:r>
            <a:r>
              <a:rPr lang="en-US" altLang="en-US" sz="1100" dirty="0" smtClean="0"/>
              <a:t>summary (R4-1610533) </a:t>
            </a:r>
            <a:endParaRPr lang="en-US" sz="1100" dirty="0" smtClean="0"/>
          </a:p>
          <a:p>
            <a:pPr lvl="1"/>
            <a:r>
              <a:rPr lang="en-US" sz="1100" dirty="0" smtClean="0"/>
              <a:t>Way </a:t>
            </a:r>
            <a:r>
              <a:rPr lang="en-US" sz="1100" dirty="0"/>
              <a:t>forward on NB-</a:t>
            </a:r>
            <a:r>
              <a:rPr lang="en-US" sz="1100" dirty="0" err="1"/>
              <a:t>IoT</a:t>
            </a:r>
            <a:r>
              <a:rPr lang="en-US" sz="1100" dirty="0"/>
              <a:t> UE simulation (</a:t>
            </a:r>
            <a:r>
              <a:rPr lang="en-US" sz="1100" dirty="0" smtClean="0"/>
              <a:t>R4-168936) </a:t>
            </a:r>
            <a:endParaRPr lang="en-US" sz="1100" dirty="0"/>
          </a:p>
          <a:p>
            <a:pPr lvl="1"/>
            <a:r>
              <a:rPr lang="en-US" altLang="en-US" sz="1100" dirty="0" smtClean="0"/>
              <a:t>Agreed </a:t>
            </a:r>
            <a:r>
              <a:rPr lang="en-US" altLang="en-US" sz="1100" dirty="0"/>
              <a:t>CRs (</a:t>
            </a:r>
            <a:r>
              <a:rPr lang="en-US" altLang="en-US" sz="1100" dirty="0" smtClean="0"/>
              <a:t>R4-1610555</a:t>
            </a:r>
            <a:r>
              <a:rPr lang="en-US" altLang="zh-CN" sz="1100" dirty="0" smtClean="0"/>
              <a:t>,-10557,-10614</a:t>
            </a:r>
            <a:r>
              <a:rPr lang="en-US" altLang="en-US" sz="1100" dirty="0" smtClean="0"/>
              <a:t>) </a:t>
            </a:r>
            <a:endParaRPr lang="en-US" altLang="en-US" sz="1100" dirty="0"/>
          </a:p>
          <a:p>
            <a:r>
              <a:rPr lang="en-US" altLang="en-US" sz="1400" dirty="0"/>
              <a:t>BS Demod performance requirements </a:t>
            </a:r>
          </a:p>
          <a:p>
            <a:pPr lvl="1"/>
            <a:r>
              <a:rPr lang="en-US" altLang="en-US" sz="1100" dirty="0"/>
              <a:t>Simulation </a:t>
            </a:r>
            <a:r>
              <a:rPr lang="en-US" altLang="en-US" sz="1100" dirty="0" smtClean="0"/>
              <a:t>results summary(R4-1610533) </a:t>
            </a:r>
            <a:endParaRPr lang="en-US" altLang="en-US" sz="1100" dirty="0"/>
          </a:p>
          <a:p>
            <a:pPr lvl="1"/>
            <a:r>
              <a:rPr lang="en-US" altLang="en-US" sz="1100" dirty="0"/>
              <a:t>WF for </a:t>
            </a:r>
            <a:r>
              <a:rPr lang="en-US" altLang="en-US" sz="1100" dirty="0" smtClean="0"/>
              <a:t>BS demod (R4-168720</a:t>
            </a:r>
            <a:r>
              <a:rPr lang="en-US" altLang="zh-CN" sz="1100" dirty="0" smtClean="0"/>
              <a:t>,-10559</a:t>
            </a:r>
            <a:r>
              <a:rPr lang="en-US" altLang="en-US" sz="1100" dirty="0" smtClean="0"/>
              <a:t>) </a:t>
            </a:r>
            <a:endParaRPr lang="en-US" altLang="en-US" sz="1100" dirty="0"/>
          </a:p>
          <a:p>
            <a:pPr lvl="1"/>
            <a:r>
              <a:rPr lang="en-US" altLang="en-US" sz="1100" dirty="0"/>
              <a:t>WF for PRACH (</a:t>
            </a:r>
            <a:r>
              <a:rPr lang="en-US" altLang="en-US" sz="1100" dirty="0" smtClean="0"/>
              <a:t>R4-168745) </a:t>
            </a:r>
            <a:endParaRPr lang="en-US" altLang="en-US" sz="1100" dirty="0"/>
          </a:p>
          <a:p>
            <a:pPr lvl="1"/>
            <a:r>
              <a:rPr lang="en-US" altLang="en-US" sz="1100" dirty="0"/>
              <a:t>Agreed CRs </a:t>
            </a:r>
            <a:r>
              <a:rPr lang="en-US" altLang="en-US" sz="1100" dirty="0" smtClean="0"/>
              <a:t>(-10560</a:t>
            </a:r>
            <a:r>
              <a:rPr lang="en-US" altLang="zh-CN" sz="1100" dirty="0" smtClean="0"/>
              <a:t>,-10561,-10623,-10624,-10565,-10615</a:t>
            </a:r>
            <a:r>
              <a:rPr lang="en-US" altLang="en-US" sz="1100" dirty="0" smtClean="0"/>
              <a:t>) </a:t>
            </a:r>
            <a:endParaRPr lang="en-US" altLang="en-US" sz="900" dirty="0"/>
          </a:p>
          <a:p>
            <a:pPr lvl="1"/>
            <a:endParaRPr lang="en-GB" altLang="en-US" sz="900" dirty="0" smtClean="0"/>
          </a:p>
          <a:p>
            <a:pPr lvl="2">
              <a:buFont typeface="Arial" charset="0"/>
              <a:buNone/>
            </a:pPr>
            <a:endParaRPr lang="en-GB" altLang="en-US" sz="700" dirty="0" smtClean="0"/>
          </a:p>
        </p:txBody>
      </p:sp>
    </p:spTree>
    <p:extLst>
      <p:ext uri="{BB962C8B-B14F-4D97-AF65-F5344CB8AC3E}">
        <p14:creationId xmlns:p14="http://schemas.microsoft.com/office/powerpoint/2010/main" val="335758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TEI-13 (1/3)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7347" name="Content Placeholder 3"/>
          <p:cNvSpPr>
            <a:spLocks noGrp="1"/>
          </p:cNvSpPr>
          <p:nvPr>
            <p:ph idx="1"/>
          </p:nvPr>
        </p:nvSpPr>
        <p:spPr>
          <a:xfrm>
            <a:off x="246558" y="794267"/>
            <a:ext cx="8655050" cy="5589906"/>
          </a:xfrm>
        </p:spPr>
        <p:txBody>
          <a:bodyPr/>
          <a:lstStyle/>
          <a:p>
            <a:r>
              <a:rPr lang="en-GB" altLang="en-US" sz="1050" dirty="0" smtClean="0"/>
              <a:t>4Rx</a:t>
            </a:r>
          </a:p>
          <a:p>
            <a:pPr lvl="1"/>
            <a:r>
              <a:rPr lang="en-GB" altLang="en-US" sz="900" dirty="0" smtClean="0"/>
              <a:t>CR for introducing new bands for 4Rx were technically endorsed (-9873, -9916, - 9639). New basket WI will be discussed in Ran #74</a:t>
            </a:r>
          </a:p>
          <a:p>
            <a:pPr lvl="1"/>
            <a:r>
              <a:rPr lang="en-GB" altLang="en-US" sz="900" dirty="0" smtClean="0"/>
              <a:t>36.133 CR on antenna connection for 4Rx capable UEs (-9925)</a:t>
            </a:r>
          </a:p>
          <a:p>
            <a:pPr lvl="1"/>
            <a:r>
              <a:rPr lang="en-GB" altLang="en-US" sz="900" dirty="0"/>
              <a:t>36.101 CR </a:t>
            </a:r>
            <a:r>
              <a:rPr lang="en-GB" sz="900" dirty="0"/>
              <a:t>for IRC TM2/3/3 tests with 4Rx </a:t>
            </a:r>
            <a:r>
              <a:rPr lang="en-GB" sz="900" dirty="0" smtClean="0"/>
              <a:t>(-10703)</a:t>
            </a:r>
          </a:p>
          <a:p>
            <a:pPr lvl="1"/>
            <a:r>
              <a:rPr lang="en-GB" sz="900" dirty="0" smtClean="0"/>
              <a:t>36.101 </a:t>
            </a:r>
            <a:r>
              <a:rPr lang="en-GB" sz="900" dirty="0"/>
              <a:t>CR for SDR CA tests with 4Rx for DL category 18 and </a:t>
            </a:r>
            <a:r>
              <a:rPr lang="en-GB" sz="900" dirty="0" smtClean="0"/>
              <a:t>19 (-8333)</a:t>
            </a:r>
          </a:p>
          <a:p>
            <a:pPr lvl="1"/>
            <a:r>
              <a:rPr lang="en-GB" sz="900" dirty="0" smtClean="0"/>
              <a:t>36.101 </a:t>
            </a:r>
            <a:r>
              <a:rPr lang="en-GB" sz="900" dirty="0"/>
              <a:t>CR for fixing errors for 4Rx tests </a:t>
            </a:r>
            <a:r>
              <a:rPr lang="en-GB" sz="900" dirty="0" smtClean="0"/>
              <a:t>(-9957)</a:t>
            </a:r>
          </a:p>
          <a:p>
            <a:pPr lvl="1"/>
            <a:r>
              <a:rPr lang="en-GB" sz="900" dirty="0"/>
              <a:t>36.101 CR for removing square </a:t>
            </a:r>
            <a:r>
              <a:rPr lang="en-GB" sz="900" dirty="0" smtClean="0"/>
              <a:t>brackets </a:t>
            </a:r>
            <a:r>
              <a:rPr lang="en-GB" sz="900" dirty="0"/>
              <a:t>for 4Rx </a:t>
            </a:r>
            <a:r>
              <a:rPr lang="en-GB" sz="900" dirty="0" smtClean="0"/>
              <a:t>tests (8702) </a:t>
            </a:r>
          </a:p>
          <a:p>
            <a:pPr lvl="1"/>
            <a:r>
              <a:rPr lang="en-GB" sz="900" dirty="0"/>
              <a:t>36.101 CR on 4-RX TM9 MU </a:t>
            </a:r>
            <a:r>
              <a:rPr lang="en-GB" sz="900" dirty="0" smtClean="0"/>
              <a:t>test (-10686)</a:t>
            </a:r>
            <a:endParaRPr lang="en-GB" sz="900" dirty="0"/>
          </a:p>
          <a:p>
            <a:r>
              <a:rPr lang="en-GB" altLang="en-US" sz="900" dirty="0" err="1" smtClean="0"/>
              <a:t>DuCo</a:t>
            </a:r>
            <a:endParaRPr lang="en-GB" altLang="en-US" sz="900" dirty="0"/>
          </a:p>
          <a:p>
            <a:pPr lvl="1"/>
            <a:r>
              <a:rPr lang="en-GB" altLang="en-US" sz="900" dirty="0" smtClean="0"/>
              <a:t>36.133 CR </a:t>
            </a:r>
            <a:r>
              <a:rPr lang="en-GB" sz="900" dirty="0"/>
              <a:t>Modifications on SSTD measurement </a:t>
            </a:r>
            <a:r>
              <a:rPr lang="en-GB" sz="900" dirty="0" smtClean="0"/>
              <a:t>reporting (-8706)</a:t>
            </a:r>
          </a:p>
          <a:p>
            <a:pPr lvl="1"/>
            <a:r>
              <a:rPr lang="en-GB" altLang="en-US" sz="900" dirty="0" smtClean="0"/>
              <a:t>36.133 </a:t>
            </a:r>
            <a:r>
              <a:rPr lang="en-GB" altLang="en-US" sz="900" dirty="0"/>
              <a:t>CR </a:t>
            </a:r>
            <a:r>
              <a:rPr lang="en-GB" sz="900" dirty="0"/>
              <a:t>Corrections on DC test cases for measurements with autonomous gaps </a:t>
            </a:r>
            <a:r>
              <a:rPr lang="en-GB" sz="900" dirty="0" smtClean="0"/>
              <a:t>(-8675)</a:t>
            </a:r>
          </a:p>
          <a:p>
            <a:pPr lvl="1"/>
            <a:r>
              <a:rPr lang="en-GB" altLang="en-US" sz="900" dirty="0" smtClean="0"/>
              <a:t>36.133 CR </a:t>
            </a:r>
            <a:r>
              <a:rPr lang="en-GB" sz="900" dirty="0"/>
              <a:t>Corrections on DC measurements test </a:t>
            </a:r>
            <a:r>
              <a:rPr lang="en-GB" sz="900" dirty="0" smtClean="0"/>
              <a:t>cases (-8676)</a:t>
            </a:r>
            <a:endParaRPr lang="en-GB" altLang="en-US" sz="900" dirty="0"/>
          </a:p>
          <a:p>
            <a:r>
              <a:rPr lang="en-GB" altLang="en-US" sz="1050" dirty="0" smtClean="0"/>
              <a:t>Multicarrier Load distribution</a:t>
            </a:r>
          </a:p>
          <a:p>
            <a:pPr lvl="1"/>
            <a:r>
              <a:rPr lang="en-GB" altLang="en-US" sz="900" dirty="0" smtClean="0"/>
              <a:t>36.133 CR</a:t>
            </a:r>
            <a:r>
              <a:rPr lang="en-GB" sz="900" dirty="0" smtClean="0"/>
              <a:t> </a:t>
            </a:r>
            <a:r>
              <a:rPr lang="en-GB" sz="900" dirty="0"/>
              <a:t>on finalization of RS-SINR measurement accuracy requirements </a:t>
            </a:r>
            <a:r>
              <a:rPr lang="en-GB" altLang="en-US" sz="900" dirty="0"/>
              <a:t>(-8201)</a:t>
            </a:r>
          </a:p>
          <a:p>
            <a:r>
              <a:rPr lang="en-US" altLang="en-US" sz="1050" dirty="0" smtClean="0"/>
              <a:t>NB-</a:t>
            </a:r>
            <a:r>
              <a:rPr lang="en-US" altLang="en-US" sz="1050" dirty="0" err="1" smtClean="0"/>
              <a:t>IoT</a:t>
            </a:r>
            <a:endParaRPr lang="en-US" altLang="en-US" sz="1050" dirty="0"/>
          </a:p>
          <a:p>
            <a:pPr lvl="1"/>
            <a:r>
              <a:rPr lang="en-GB" altLang="en-US" sz="900" dirty="0" smtClean="0"/>
              <a:t>36.101 CR on A-MPR (-8760, -10540)</a:t>
            </a:r>
          </a:p>
          <a:p>
            <a:pPr lvl="1"/>
            <a:r>
              <a:rPr lang="en-GB" altLang="en-US" sz="900" dirty="0" smtClean="0"/>
              <a:t>36.101 CR on aggregate power control (-10541)</a:t>
            </a:r>
          </a:p>
          <a:p>
            <a:pPr lvl="1"/>
            <a:r>
              <a:rPr lang="en-GB" altLang="en-US" sz="900" dirty="0" smtClean="0"/>
              <a:t>36.101 CR on clarification on </a:t>
            </a:r>
            <a:r>
              <a:rPr lang="en-GB" altLang="en-US" sz="900" dirty="0" err="1" smtClean="0"/>
              <a:t>Tx</a:t>
            </a:r>
            <a:r>
              <a:rPr lang="en-GB" altLang="en-US" sz="900" dirty="0" smtClean="0"/>
              <a:t>-Rx frequency separation (-8761)</a:t>
            </a:r>
          </a:p>
          <a:p>
            <a:pPr lvl="1"/>
            <a:r>
              <a:rPr lang="en-GB" altLang="en-US" sz="900" dirty="0" smtClean="0"/>
              <a:t>36.101 CR on </a:t>
            </a:r>
            <a:r>
              <a:rPr lang="en-GB" sz="900" dirty="0"/>
              <a:t>NB-</a:t>
            </a:r>
            <a:r>
              <a:rPr lang="en-GB" sz="900" dirty="0" err="1"/>
              <a:t>IoT</a:t>
            </a:r>
            <a:r>
              <a:rPr lang="en-GB" sz="900" dirty="0"/>
              <a:t> ON/OFF power measurement period  (-10595)</a:t>
            </a:r>
            <a:endParaRPr lang="en-GB" altLang="en-US" sz="900" dirty="0"/>
          </a:p>
          <a:p>
            <a:pPr lvl="1"/>
            <a:r>
              <a:rPr lang="en-GB" altLang="en-US" sz="900" dirty="0" smtClean="0"/>
              <a:t>36.104 CR on </a:t>
            </a:r>
            <a:r>
              <a:rPr lang="en-GB" sz="900" dirty="0"/>
              <a:t>Interfering signal bandwidth for NB-</a:t>
            </a:r>
            <a:r>
              <a:rPr lang="en-GB" sz="900" dirty="0" err="1"/>
              <a:t>IoT</a:t>
            </a:r>
            <a:r>
              <a:rPr lang="en-GB" sz="900" dirty="0"/>
              <a:t> BS receiver dynamic range </a:t>
            </a:r>
            <a:r>
              <a:rPr lang="en-GB" sz="900" dirty="0" smtClean="0"/>
              <a:t>requirements (-8078)</a:t>
            </a:r>
          </a:p>
          <a:p>
            <a:pPr lvl="1"/>
            <a:r>
              <a:rPr lang="en-GB" altLang="en-US" sz="900" dirty="0"/>
              <a:t>36.104 CR on </a:t>
            </a:r>
            <a:r>
              <a:rPr lang="en-GB" sz="900" dirty="0"/>
              <a:t>Spurious responses for NB-</a:t>
            </a:r>
            <a:r>
              <a:rPr lang="en-GB" sz="900" dirty="0" err="1"/>
              <a:t>IoT</a:t>
            </a:r>
            <a:r>
              <a:rPr lang="en-GB" sz="900" dirty="0"/>
              <a:t> BS receiver blocking </a:t>
            </a:r>
            <a:r>
              <a:rPr lang="en-GB" sz="900" dirty="0" smtClean="0"/>
              <a:t>requirements (-8079, -8080)</a:t>
            </a:r>
          </a:p>
          <a:p>
            <a:pPr lvl="1"/>
            <a:r>
              <a:rPr lang="en-GB" sz="900" dirty="0" smtClean="0"/>
              <a:t>36.104 CR </a:t>
            </a:r>
            <a:r>
              <a:rPr lang="en-GB" sz="900" dirty="0"/>
              <a:t>on interfering signal for Narrowband blocking requirement for NB-IOT </a:t>
            </a:r>
            <a:r>
              <a:rPr lang="en-GB" sz="900" dirty="0" smtClean="0"/>
              <a:t>(-9715)</a:t>
            </a:r>
          </a:p>
          <a:p>
            <a:pPr lvl="1"/>
            <a:r>
              <a:rPr lang="en-GB" sz="900" dirty="0" smtClean="0"/>
              <a:t>36.104 CR on </a:t>
            </a:r>
            <a:r>
              <a:rPr lang="en-GB" sz="900" dirty="0"/>
              <a:t>Fixed Reference Channels for NB-IOT reference sensitivity and dynamic range (-10144)</a:t>
            </a:r>
          </a:p>
          <a:p>
            <a:pPr lvl="1"/>
            <a:r>
              <a:rPr lang="en-GB" altLang="en-US" sz="900" dirty="0" smtClean="0"/>
              <a:t>37.104 CR on Operating bands (-8751)</a:t>
            </a:r>
          </a:p>
          <a:p>
            <a:pPr lvl="1"/>
            <a:r>
              <a:rPr lang="en-GB" altLang="en-US" sz="900" dirty="0" smtClean="0"/>
              <a:t>36.133 CR on </a:t>
            </a:r>
            <a:r>
              <a:rPr lang="en-GB" sz="900" dirty="0"/>
              <a:t>Requirements for redirection to </a:t>
            </a:r>
            <a:r>
              <a:rPr lang="en-GB" sz="900" dirty="0" smtClean="0"/>
              <a:t>non-anchor carrier (-8803)</a:t>
            </a:r>
          </a:p>
          <a:p>
            <a:pPr lvl="1"/>
            <a:r>
              <a:rPr lang="en-GB" altLang="en-US" sz="900" dirty="0" smtClean="0"/>
              <a:t>36.133 CR on Transmit timing for NB-</a:t>
            </a:r>
            <a:r>
              <a:rPr lang="en-GB" altLang="en-US" sz="900" dirty="0" err="1" smtClean="0"/>
              <a:t>IoT</a:t>
            </a:r>
            <a:r>
              <a:rPr lang="en-GB" altLang="en-US" sz="900" dirty="0" smtClean="0"/>
              <a:t> (-9145)</a:t>
            </a:r>
          </a:p>
          <a:p>
            <a:pPr lvl="1"/>
            <a:r>
              <a:rPr lang="en-GB" altLang="en-US" sz="900" dirty="0"/>
              <a:t>36.133 CR on </a:t>
            </a:r>
            <a:r>
              <a:rPr lang="en-GB" sz="900" dirty="0" smtClean="0"/>
              <a:t>RRC </a:t>
            </a:r>
            <a:r>
              <a:rPr lang="en-GB" sz="900" dirty="0"/>
              <a:t>re-establishment RRM requirement</a:t>
            </a:r>
            <a:r>
              <a:rPr lang="en-GB" sz="900" dirty="0" smtClean="0"/>
              <a:t>(-10548)</a:t>
            </a:r>
          </a:p>
          <a:p>
            <a:pPr lvl="1"/>
            <a:r>
              <a:rPr lang="en-GB" altLang="en-US" sz="900" dirty="0" smtClean="0"/>
              <a:t>36.133 </a:t>
            </a:r>
            <a:r>
              <a:rPr lang="en-GB" sz="900" dirty="0"/>
              <a:t>CR on PTW length in cell reselection requirement for </a:t>
            </a:r>
            <a:r>
              <a:rPr lang="en-GB" sz="900" dirty="0" smtClean="0"/>
              <a:t>NB-</a:t>
            </a:r>
            <a:r>
              <a:rPr lang="en-GB" sz="900" dirty="0" err="1" smtClean="0"/>
              <a:t>IoT</a:t>
            </a:r>
            <a:r>
              <a:rPr lang="en-GB" sz="900" dirty="0" smtClean="0"/>
              <a:t> (-8935, -8768)</a:t>
            </a:r>
          </a:p>
          <a:p>
            <a:pPr lvl="1"/>
            <a:r>
              <a:rPr lang="en-GB" altLang="en-US" sz="900" dirty="0" smtClean="0"/>
              <a:t>36.133 CR on NPDCCH transmission parameters (-8739)</a:t>
            </a:r>
          </a:p>
          <a:p>
            <a:pPr lvl="1"/>
            <a:r>
              <a:rPr lang="en-GB" altLang="en-US" sz="900" dirty="0" smtClean="0"/>
              <a:t>36.133 CR on measurement period (-9313)</a:t>
            </a:r>
          </a:p>
          <a:p>
            <a:pPr lvl="1"/>
            <a:r>
              <a:rPr lang="en-GB" altLang="en-US" sz="900" dirty="0" smtClean="0"/>
              <a:t>36.133 CR on paging interruption ( -10589) </a:t>
            </a:r>
            <a:endParaRPr lang="en-GB" altLang="en-US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TEI-13 (</a:t>
            </a:r>
            <a:r>
              <a:rPr lang="en-GB" altLang="en-US" dirty="0"/>
              <a:t>2</a:t>
            </a:r>
            <a:r>
              <a:rPr lang="en-GB" altLang="en-US" dirty="0" smtClean="0"/>
              <a:t>/3)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7347" name="Content Placeholder 3"/>
          <p:cNvSpPr>
            <a:spLocks noGrp="1"/>
          </p:cNvSpPr>
          <p:nvPr>
            <p:ph idx="1"/>
          </p:nvPr>
        </p:nvSpPr>
        <p:spPr>
          <a:xfrm>
            <a:off x="246558" y="794267"/>
            <a:ext cx="8655050" cy="5589906"/>
          </a:xfrm>
        </p:spPr>
        <p:txBody>
          <a:bodyPr/>
          <a:lstStyle/>
          <a:p>
            <a:r>
              <a:rPr lang="en-US" altLang="en-US" sz="1600" dirty="0" err="1"/>
              <a:t>eMTC</a:t>
            </a:r>
            <a:endParaRPr lang="en-US" altLang="en-US" sz="1600" dirty="0"/>
          </a:p>
          <a:p>
            <a:pPr lvl="1"/>
            <a:r>
              <a:rPr lang="en-US" altLang="en-US" sz="1200" dirty="0" smtClean="0"/>
              <a:t>36.101 CR </a:t>
            </a:r>
            <a:r>
              <a:rPr lang="en-US" altLang="en-US" sz="1200" dirty="0"/>
              <a:t>adds the fixed reference channels for maximum input level of cat M1 in (-7889).</a:t>
            </a:r>
          </a:p>
          <a:p>
            <a:pPr lvl="1"/>
            <a:r>
              <a:rPr lang="en-US" altLang="en-US" sz="1200" dirty="0" smtClean="0"/>
              <a:t>36.101 CR </a:t>
            </a:r>
            <a:r>
              <a:rPr lang="en-US" altLang="en-US" sz="1200" dirty="0"/>
              <a:t>omits the range 4 requirement for out of band blocking for UE cat M1 (-8509).</a:t>
            </a:r>
            <a:endParaRPr lang="en-US" altLang="en-US" sz="2800" dirty="0"/>
          </a:p>
          <a:p>
            <a:pPr lvl="1"/>
            <a:r>
              <a:rPr lang="en-US" altLang="en-US" sz="1200" dirty="0" smtClean="0"/>
              <a:t>36.133 CR </a:t>
            </a:r>
            <a:r>
              <a:rPr lang="en-US" altLang="en-US" sz="1200" dirty="0"/>
              <a:t>on CGI reading of </a:t>
            </a:r>
            <a:r>
              <a:rPr lang="en-US" altLang="en-US" sz="1200" dirty="0" err="1"/>
              <a:t>eMTC</a:t>
            </a:r>
            <a:r>
              <a:rPr lang="en-US" altLang="en-US" sz="1200" dirty="0"/>
              <a:t> (-10653).</a:t>
            </a:r>
          </a:p>
          <a:p>
            <a:pPr lvl="1"/>
            <a:r>
              <a:rPr lang="en-US" altLang="en-US" sz="1200" dirty="0" smtClean="0"/>
              <a:t>36.133 CR on modification to handover requirement in CE </a:t>
            </a:r>
            <a:r>
              <a:rPr lang="en-US" altLang="en-US" sz="1200" dirty="0" err="1" smtClean="0"/>
              <a:t>ModeA</a:t>
            </a:r>
            <a:r>
              <a:rPr lang="en-US" altLang="en-US" sz="1200" dirty="0" smtClean="0"/>
              <a:t>/B (-10417, -10654 and -10416).</a:t>
            </a:r>
          </a:p>
          <a:p>
            <a:pPr lvl="1"/>
            <a:r>
              <a:rPr lang="en-US" altLang="en-US" sz="1200" dirty="0"/>
              <a:t>36.133 </a:t>
            </a:r>
            <a:r>
              <a:rPr lang="en-US" altLang="en-US" sz="1200" dirty="0" smtClean="0"/>
              <a:t>CRs </a:t>
            </a:r>
            <a:r>
              <a:rPr lang="en-US" altLang="en-US" sz="1200" dirty="0"/>
              <a:t>for correction of RRC re-establishment delay (-8713, -8714)</a:t>
            </a:r>
          </a:p>
          <a:p>
            <a:pPr lvl="1"/>
            <a:r>
              <a:rPr lang="en-US" altLang="en-US" sz="1200" dirty="0"/>
              <a:t>36.133 </a:t>
            </a:r>
            <a:r>
              <a:rPr lang="en-US" altLang="en-US" sz="1200" dirty="0" smtClean="0"/>
              <a:t>CR </a:t>
            </a:r>
            <a:r>
              <a:rPr lang="en-US" altLang="en-US" sz="1200" dirty="0"/>
              <a:t>for requirements for RRC connection release with redirection (-8689)</a:t>
            </a:r>
          </a:p>
          <a:p>
            <a:pPr lvl="1"/>
            <a:r>
              <a:rPr lang="en-US" altLang="en-US" sz="1200" dirty="0"/>
              <a:t>36.133 </a:t>
            </a:r>
            <a:r>
              <a:rPr lang="en-US" altLang="en-US" sz="1200" dirty="0" smtClean="0"/>
              <a:t>CR </a:t>
            </a:r>
            <a:r>
              <a:rPr lang="en-US" altLang="en-US" sz="1200" dirty="0"/>
              <a:t>for correction of transmit timing for category M1 (-8651)</a:t>
            </a:r>
          </a:p>
          <a:p>
            <a:pPr lvl="1"/>
            <a:r>
              <a:rPr lang="en-US" altLang="en-US" sz="1200" dirty="0"/>
              <a:t>36.133 </a:t>
            </a:r>
            <a:r>
              <a:rPr lang="en-US" altLang="en-US" sz="1200" dirty="0" smtClean="0"/>
              <a:t>CR </a:t>
            </a:r>
            <a:r>
              <a:rPr lang="en-US" altLang="en-US" sz="1200" dirty="0"/>
              <a:t>on UE Transmit timing accuracy in CE mode B agreed (-10656 and -10655).</a:t>
            </a:r>
          </a:p>
          <a:p>
            <a:pPr lvl="1"/>
            <a:r>
              <a:rPr lang="en-US" altLang="en-US" sz="1200" dirty="0"/>
              <a:t>36.133 </a:t>
            </a:r>
            <a:r>
              <a:rPr lang="en-US" altLang="en-US" sz="1200" dirty="0" smtClean="0"/>
              <a:t>CR </a:t>
            </a:r>
            <a:r>
              <a:rPr lang="en-US" altLang="en-US" sz="1200" dirty="0"/>
              <a:t>on TDD </a:t>
            </a:r>
            <a:r>
              <a:rPr lang="en-US" altLang="en-US" sz="1200" dirty="0" err="1"/>
              <a:t>CEModeB</a:t>
            </a:r>
            <a:r>
              <a:rPr lang="en-US" altLang="en-US" sz="1200" dirty="0"/>
              <a:t> measurement requirement (-7803)</a:t>
            </a:r>
          </a:p>
          <a:p>
            <a:pPr lvl="1"/>
            <a:r>
              <a:rPr lang="en-US" altLang="en-US" sz="1200" dirty="0"/>
              <a:t>36.133 </a:t>
            </a:r>
            <a:r>
              <a:rPr lang="en-US" altLang="en-US" sz="1200" dirty="0" smtClean="0"/>
              <a:t>CR </a:t>
            </a:r>
            <a:r>
              <a:rPr lang="en-US" altLang="en-US" sz="1200" dirty="0"/>
              <a:t>on </a:t>
            </a:r>
            <a:r>
              <a:rPr lang="en-US" altLang="en-US" sz="1200" dirty="0" err="1"/>
              <a:t>eMTC</a:t>
            </a:r>
            <a:r>
              <a:rPr lang="en-US" altLang="en-US" sz="1200" dirty="0"/>
              <a:t> maintenance (-7805)</a:t>
            </a:r>
          </a:p>
          <a:p>
            <a:pPr lvl="1"/>
            <a:r>
              <a:rPr lang="en-US" altLang="en-US" sz="1200" dirty="0"/>
              <a:t>36.133 </a:t>
            </a:r>
            <a:r>
              <a:rPr lang="en-US" altLang="en-US" sz="1200" dirty="0" smtClean="0"/>
              <a:t>CR </a:t>
            </a:r>
            <a:r>
              <a:rPr lang="en-US" altLang="en-US" sz="1200" dirty="0"/>
              <a:t>on correction to RSRP bias in idle mode reselection requirement in enhanced coverage (-10723). </a:t>
            </a:r>
          </a:p>
          <a:p>
            <a:pPr lvl="1"/>
            <a:r>
              <a:rPr lang="en-US" altLang="en-US" sz="1200" dirty="0"/>
              <a:t>36.133 </a:t>
            </a:r>
            <a:r>
              <a:rPr lang="en-US" altLang="en-US" sz="1200" dirty="0" smtClean="0"/>
              <a:t>CR </a:t>
            </a:r>
            <a:r>
              <a:rPr lang="en-US" altLang="en-US" sz="1200" dirty="0"/>
              <a:t>on correction of paging interruption for </a:t>
            </a:r>
            <a:r>
              <a:rPr lang="en-US" altLang="en-US" sz="1200" dirty="0" err="1"/>
              <a:t>eMTC</a:t>
            </a:r>
            <a:r>
              <a:rPr lang="en-US" altLang="en-US" sz="1200" dirty="0"/>
              <a:t> agreed (-10510).</a:t>
            </a:r>
          </a:p>
          <a:p>
            <a:pPr lvl="1"/>
            <a:r>
              <a:rPr lang="en-US" altLang="en-US" sz="1200" dirty="0"/>
              <a:t>36.133 </a:t>
            </a:r>
            <a:r>
              <a:rPr lang="en-US" altLang="en-US" sz="1200" dirty="0" smtClean="0"/>
              <a:t>LS </a:t>
            </a:r>
            <a:r>
              <a:rPr lang="en-US" altLang="en-US" sz="1200" dirty="0"/>
              <a:t>to RAN2 on RSRQ measurement for </a:t>
            </a:r>
            <a:r>
              <a:rPr lang="en-US" altLang="en-US" sz="1200" dirty="0" err="1"/>
              <a:t>eMTC</a:t>
            </a:r>
            <a:r>
              <a:rPr lang="en-US" altLang="en-US" sz="1200" dirty="0"/>
              <a:t> approved (-10657).</a:t>
            </a:r>
          </a:p>
          <a:p>
            <a:pPr lvl="1"/>
            <a:r>
              <a:rPr lang="en-US" altLang="en-US" sz="1200" dirty="0"/>
              <a:t>36.133 </a:t>
            </a:r>
            <a:r>
              <a:rPr lang="en-US" altLang="en-US" sz="1200" dirty="0" smtClean="0"/>
              <a:t>WF </a:t>
            </a:r>
            <a:r>
              <a:rPr lang="en-US" altLang="en-US" sz="1200" dirty="0"/>
              <a:t>on MIB acquisition delay in </a:t>
            </a:r>
            <a:r>
              <a:rPr lang="en-US" altLang="en-US" sz="1200" dirty="0" err="1"/>
              <a:t>eMTC</a:t>
            </a:r>
            <a:r>
              <a:rPr lang="en-US" altLang="en-US" sz="1200" dirty="0"/>
              <a:t> (-8971)</a:t>
            </a:r>
          </a:p>
          <a:p>
            <a:pPr lvl="1"/>
            <a:r>
              <a:rPr lang="en-US" altLang="en-US" sz="1200" dirty="0"/>
              <a:t>36.133 </a:t>
            </a:r>
            <a:r>
              <a:rPr lang="en-US" altLang="en-US" sz="1200" dirty="0" smtClean="0"/>
              <a:t>WF </a:t>
            </a:r>
            <a:r>
              <a:rPr lang="en-US" altLang="en-US" sz="1200" dirty="0"/>
              <a:t>on </a:t>
            </a:r>
            <a:r>
              <a:rPr lang="en-US" altLang="en-US" sz="1200" dirty="0" err="1"/>
              <a:t>eMTC</a:t>
            </a:r>
            <a:r>
              <a:rPr lang="en-US" altLang="en-US" sz="1200" dirty="0"/>
              <a:t> </a:t>
            </a:r>
            <a:r>
              <a:rPr lang="en-US" altLang="en-US" sz="1200" dirty="0" err="1"/>
              <a:t>CEMode</a:t>
            </a:r>
            <a:r>
              <a:rPr lang="en-US" altLang="en-US" sz="1200" dirty="0"/>
              <a:t> B RLM test agreed on (-8692</a:t>
            </a:r>
            <a:r>
              <a:rPr lang="en-US" altLang="en-US" sz="1200" dirty="0" smtClean="0"/>
              <a:t>)</a:t>
            </a:r>
          </a:p>
          <a:p>
            <a:r>
              <a:rPr lang="en-GB" altLang="en-US" sz="1600" dirty="0"/>
              <a:t>LAA</a:t>
            </a:r>
          </a:p>
          <a:p>
            <a:pPr lvl="1"/>
            <a:r>
              <a:rPr lang="en-GB" altLang="en-US" sz="1200" dirty="0"/>
              <a:t>36.101 CR </a:t>
            </a:r>
            <a:r>
              <a:rPr lang="en-GB" sz="1200" dirty="0"/>
              <a:t>Improvement of REFSENS requirement specification for band 46 CA combos (-9929, -9930)</a:t>
            </a:r>
          </a:p>
          <a:p>
            <a:pPr lvl="1"/>
            <a:r>
              <a:rPr lang="en-GB" sz="1200" dirty="0"/>
              <a:t>36.101 CR MSD and exclusion region specification for 10MHz LAA channels (-10451, </a:t>
            </a:r>
          </a:p>
          <a:p>
            <a:pPr lvl="1"/>
            <a:r>
              <a:rPr lang="en-GB" altLang="en-US" sz="1200" dirty="0"/>
              <a:t>36.104 CR </a:t>
            </a:r>
            <a:r>
              <a:rPr lang="en-GB" sz="1200" dirty="0"/>
              <a:t>Update of the Total Power Dynamic Range requirement for Band 46 (-7559)</a:t>
            </a:r>
          </a:p>
          <a:p>
            <a:pPr lvl="1"/>
            <a:r>
              <a:rPr lang="en-GB" altLang="en-US" sz="1200" dirty="0"/>
              <a:t>36.133 CR on </a:t>
            </a:r>
            <a:r>
              <a:rPr lang="en-GB" sz="1200" dirty="0"/>
              <a:t>Requirements applicability for LAA (-8626)</a:t>
            </a:r>
          </a:p>
          <a:p>
            <a:pPr lvl="1"/>
            <a:r>
              <a:rPr lang="en-GB" altLang="en-US" sz="1200" dirty="0"/>
              <a:t>36.133 CR </a:t>
            </a:r>
            <a:r>
              <a:rPr lang="en-GB" sz="1200" dirty="0"/>
              <a:t>the discovery signal measurements under FS3  (-8628)</a:t>
            </a:r>
          </a:p>
          <a:p>
            <a:pPr lvl="1"/>
            <a:r>
              <a:rPr lang="en-GB" altLang="en-US" sz="1200" dirty="0"/>
              <a:t>36.133 Editorial correction </a:t>
            </a:r>
            <a:r>
              <a:rPr lang="en-GB" sz="1200" dirty="0"/>
              <a:t>on the measurement applicability  in LAA (-8327)</a:t>
            </a:r>
          </a:p>
          <a:p>
            <a:pPr lvl="1"/>
            <a:endParaRPr lang="en-US" altLang="en-US" sz="1200" dirty="0"/>
          </a:p>
          <a:p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410966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TEI-13 (3/3)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7347" name="Content Placeholder 3"/>
          <p:cNvSpPr>
            <a:spLocks noGrp="1"/>
          </p:cNvSpPr>
          <p:nvPr>
            <p:ph idx="1"/>
          </p:nvPr>
        </p:nvSpPr>
        <p:spPr>
          <a:xfrm>
            <a:off x="263183" y="901000"/>
            <a:ext cx="8655050" cy="5499800"/>
          </a:xfrm>
        </p:spPr>
        <p:txBody>
          <a:bodyPr/>
          <a:lstStyle/>
          <a:p>
            <a:r>
              <a:rPr lang="en-GB" altLang="en-US" sz="1100" dirty="0"/>
              <a:t>AAS </a:t>
            </a:r>
          </a:p>
          <a:p>
            <a:pPr lvl="1"/>
            <a:r>
              <a:rPr lang="en-GB" altLang="en-US" sz="1000" dirty="0"/>
              <a:t>Update on uncertainty budget (-8876, -8877) </a:t>
            </a:r>
          </a:p>
          <a:p>
            <a:pPr lvl="1"/>
            <a:r>
              <a:rPr lang="en-GB" altLang="en-US" sz="1000" dirty="0"/>
              <a:t>37.842 CR </a:t>
            </a:r>
            <a:r>
              <a:rPr lang="en-GB" sz="1000" dirty="0"/>
              <a:t>test method uncertainty descriptions </a:t>
            </a:r>
            <a:r>
              <a:rPr lang="en-GB" sz="1000" dirty="0" smtClean="0"/>
              <a:t>(-10281)</a:t>
            </a:r>
            <a:endParaRPr lang="en-GB" altLang="en-US" sz="1000" dirty="0"/>
          </a:p>
          <a:p>
            <a:pPr lvl="1"/>
            <a:r>
              <a:rPr lang="en-GB" altLang="en-US" sz="1000" dirty="0"/>
              <a:t>37.842 CR </a:t>
            </a:r>
            <a:r>
              <a:rPr lang="en-GB" sz="1000" dirty="0"/>
              <a:t>Clarifications and text improvements </a:t>
            </a:r>
            <a:r>
              <a:rPr lang="en-GB" sz="1000" dirty="0" smtClean="0"/>
              <a:t>(-9889)</a:t>
            </a:r>
            <a:endParaRPr lang="en-GB" altLang="en-US" sz="1000" dirty="0"/>
          </a:p>
          <a:p>
            <a:pPr lvl="1"/>
            <a:r>
              <a:rPr lang="en-GB" altLang="en-US" sz="1000" dirty="0"/>
              <a:t>37.842 CR </a:t>
            </a:r>
            <a:r>
              <a:rPr lang="en-GB" sz="1000" dirty="0"/>
              <a:t>Text Change to </a:t>
            </a:r>
            <a:r>
              <a:rPr lang="en-GB" sz="1000" dirty="0" err="1" smtClean="0"/>
              <a:t>subclause</a:t>
            </a:r>
            <a:r>
              <a:rPr lang="en-GB" sz="1000" dirty="0" smtClean="0"/>
              <a:t> </a:t>
            </a:r>
            <a:r>
              <a:rPr lang="en-GB" sz="1000" dirty="0"/>
              <a:t>10.3.1.1.5 and 10.3.2.1.4 (-8880</a:t>
            </a:r>
            <a:r>
              <a:rPr lang="en-GB" sz="1000" dirty="0" smtClean="0"/>
              <a:t>)</a:t>
            </a:r>
          </a:p>
          <a:p>
            <a:pPr lvl="1"/>
            <a:r>
              <a:rPr lang="en-GB" sz="1000" dirty="0" smtClean="0"/>
              <a:t>37.842 CR on AAS ACLR absolute limit (-10791)</a:t>
            </a:r>
          </a:p>
          <a:p>
            <a:pPr lvl="1"/>
            <a:r>
              <a:rPr lang="en-GB" sz="1000" dirty="0" smtClean="0"/>
              <a:t>37.842 CR on coordinate system (-10792)</a:t>
            </a:r>
          </a:p>
          <a:p>
            <a:pPr lvl="1"/>
            <a:r>
              <a:rPr lang="en-GB" sz="1000" dirty="0" smtClean="0"/>
              <a:t>37.842 CR on directions diagram (-10793)</a:t>
            </a:r>
            <a:endParaRPr lang="en-GB" sz="1000" dirty="0"/>
          </a:p>
          <a:p>
            <a:pPr lvl="1"/>
            <a:r>
              <a:rPr lang="en-GB" altLang="en-US" sz="1000" dirty="0"/>
              <a:t>37.105 CR  </a:t>
            </a:r>
            <a:r>
              <a:rPr lang="en-GB" sz="1000" dirty="0"/>
              <a:t>MB MSR related corrections on receiver blocking (-8883)</a:t>
            </a:r>
          </a:p>
          <a:p>
            <a:pPr lvl="1"/>
            <a:r>
              <a:rPr lang="en-GB" altLang="en-US" sz="1000" dirty="0"/>
              <a:t>37.105 CR </a:t>
            </a:r>
            <a:r>
              <a:rPr lang="en-GB" sz="1000" dirty="0"/>
              <a:t>Clarifications, definitions alignment and text improvements </a:t>
            </a:r>
            <a:r>
              <a:rPr lang="en-GB" sz="1000" dirty="0" smtClean="0"/>
              <a:t>(-9913)</a:t>
            </a:r>
            <a:endParaRPr lang="en-GB" sz="1000" dirty="0"/>
          </a:p>
          <a:p>
            <a:pPr lvl="1"/>
            <a:r>
              <a:rPr lang="en-GB" altLang="en-US" sz="1000" dirty="0"/>
              <a:t>37.105 CR Correction related to band 65 (-8459</a:t>
            </a:r>
            <a:r>
              <a:rPr lang="en-GB" altLang="en-US" sz="1000" dirty="0" smtClean="0"/>
              <a:t>)</a:t>
            </a:r>
          </a:p>
          <a:p>
            <a:pPr lvl="1"/>
            <a:r>
              <a:rPr lang="en-GB" altLang="en-US" sz="1000" dirty="0" smtClean="0"/>
              <a:t>37.105 </a:t>
            </a:r>
            <a:r>
              <a:rPr lang="en-GB" sz="1000" dirty="0"/>
              <a:t>CR on AAS ACLR absolute limit (-</a:t>
            </a:r>
            <a:r>
              <a:rPr lang="en-GB" sz="1000" dirty="0" smtClean="0"/>
              <a:t>10794)</a:t>
            </a:r>
          </a:p>
          <a:p>
            <a:pPr lvl="1"/>
            <a:r>
              <a:rPr lang="en-GB" sz="1000" dirty="0" smtClean="0"/>
              <a:t>37.105 CR on </a:t>
            </a:r>
            <a:r>
              <a:rPr lang="en-GB" sz="1000" dirty="0"/>
              <a:t>Removal of operating band unwanted emissions for Band </a:t>
            </a:r>
            <a:r>
              <a:rPr lang="en-GB" sz="1000" dirty="0" smtClean="0"/>
              <a:t>46 (-10795)</a:t>
            </a:r>
          </a:p>
          <a:p>
            <a:pPr lvl="1"/>
            <a:r>
              <a:rPr lang="en-GB" sz="1000" dirty="0" smtClean="0"/>
              <a:t>37.105 </a:t>
            </a:r>
            <a:r>
              <a:rPr lang="en-GB" sz="1000" dirty="0"/>
              <a:t>CR on Clarification on the Rx diversity branches vs. demodulation branches (-10796)</a:t>
            </a:r>
          </a:p>
          <a:p>
            <a:pPr lvl="1"/>
            <a:r>
              <a:rPr lang="en-GB" altLang="en-US" sz="1000" dirty="0" smtClean="0"/>
              <a:t>37.105 </a:t>
            </a:r>
            <a:r>
              <a:rPr lang="en-GB" altLang="en-US" sz="1000" dirty="0"/>
              <a:t>Editorial corrections (-8548) </a:t>
            </a:r>
            <a:endParaRPr lang="en-GB" altLang="en-US" sz="1000" dirty="0" smtClean="0"/>
          </a:p>
          <a:p>
            <a:pPr lvl="1"/>
            <a:r>
              <a:rPr lang="en-GB" altLang="en-US" sz="1000" dirty="0"/>
              <a:t>37.145 </a:t>
            </a:r>
            <a:r>
              <a:rPr lang="en-GB" sz="1000" dirty="0"/>
              <a:t>Correction of Manufacturer declaration description (-8886</a:t>
            </a:r>
            <a:r>
              <a:rPr lang="en-GB" sz="1000" dirty="0" smtClean="0"/>
              <a:t>)</a:t>
            </a:r>
          </a:p>
          <a:p>
            <a:pPr lvl="1"/>
            <a:r>
              <a:rPr lang="en-GB" altLang="en-US" sz="1000" dirty="0"/>
              <a:t>37.145 CR Correction related to band 65 (-8463</a:t>
            </a:r>
            <a:r>
              <a:rPr lang="en-GB" altLang="en-US" sz="1000" dirty="0" smtClean="0"/>
              <a:t>)</a:t>
            </a:r>
          </a:p>
          <a:p>
            <a:pPr lvl="1"/>
            <a:r>
              <a:rPr lang="en-GB" altLang="en-US" sz="1000" dirty="0" smtClean="0"/>
              <a:t>37.145 </a:t>
            </a:r>
            <a:r>
              <a:rPr lang="en-GB" altLang="en-US" sz="1000" dirty="0"/>
              <a:t>CR  </a:t>
            </a:r>
            <a:r>
              <a:rPr lang="en-GB" sz="1000" dirty="0"/>
              <a:t>MB MSR related corrections on receiver blocking (-</a:t>
            </a:r>
            <a:r>
              <a:rPr lang="en-GB" sz="1000" dirty="0" smtClean="0"/>
              <a:t>8888)</a:t>
            </a:r>
          </a:p>
          <a:p>
            <a:pPr lvl="1"/>
            <a:r>
              <a:rPr lang="en-GB" sz="1000" dirty="0" smtClean="0"/>
              <a:t>37.145 CR Frequency error (-10798)</a:t>
            </a:r>
            <a:endParaRPr lang="en-GB" sz="1000" dirty="0"/>
          </a:p>
          <a:p>
            <a:pPr lvl="1"/>
            <a:r>
              <a:rPr lang="en-GB" altLang="en-US" sz="1000" dirty="0" smtClean="0"/>
              <a:t>37.145 </a:t>
            </a:r>
            <a:r>
              <a:rPr lang="en-GB" altLang="en-US" sz="1000" dirty="0"/>
              <a:t>Editorial corrections (-</a:t>
            </a:r>
            <a:r>
              <a:rPr lang="en-GB" altLang="en-US" sz="1000" dirty="0" smtClean="0"/>
              <a:t>8462, -10797) </a:t>
            </a:r>
            <a:endParaRPr lang="en-GB" altLang="en-US" sz="1000" dirty="0"/>
          </a:p>
          <a:p>
            <a:r>
              <a:rPr lang="en-US" altLang="en-US" sz="1200" dirty="0" smtClean="0"/>
              <a:t>Spectrum </a:t>
            </a:r>
          </a:p>
          <a:p>
            <a:pPr lvl="1"/>
            <a:r>
              <a:rPr lang="en-US" altLang="en-US" sz="900" dirty="0" smtClean="0"/>
              <a:t>Addition of small bandwidth in band 65 have been technically endorsed (-10195, -10196). New WI will be discussed in RAN #74 </a:t>
            </a:r>
          </a:p>
          <a:p>
            <a:pPr lvl="1"/>
            <a:r>
              <a:rPr lang="en-US" altLang="en-US" sz="900" dirty="0" smtClean="0"/>
              <a:t>36.101 CR </a:t>
            </a:r>
            <a:r>
              <a:rPr lang="en-US" altLang="en-US" sz="900" dirty="0"/>
              <a:t>on </a:t>
            </a:r>
            <a:r>
              <a:rPr lang="en-GB" sz="900" dirty="0"/>
              <a:t>Corrections to CA table reference and header and CA REFSENS table (-10958) </a:t>
            </a:r>
            <a:endParaRPr lang="en-GB" sz="900" dirty="0" smtClean="0"/>
          </a:p>
          <a:p>
            <a:pPr lvl="1"/>
            <a:r>
              <a:rPr lang="en-GB" altLang="en-US" sz="900" dirty="0"/>
              <a:t>36.101 CR on </a:t>
            </a:r>
            <a:r>
              <a:rPr lang="en-GB" sz="900" dirty="0"/>
              <a:t>Corrections of CA </a:t>
            </a:r>
            <a:r>
              <a:rPr lang="en-GB" sz="900" dirty="0" err="1"/>
              <a:t>Refsens</a:t>
            </a:r>
            <a:r>
              <a:rPr lang="en-GB" sz="900" dirty="0"/>
              <a:t> exceptions in 7.3.1A ( -10816</a:t>
            </a:r>
            <a:r>
              <a:rPr lang="en-GB" sz="900" dirty="0" smtClean="0"/>
              <a:t>)</a:t>
            </a:r>
          </a:p>
          <a:p>
            <a:pPr lvl="1"/>
            <a:r>
              <a:rPr lang="en-GB" altLang="en-US" sz="900" dirty="0"/>
              <a:t>36.101 CR on </a:t>
            </a:r>
            <a:r>
              <a:rPr lang="en-GB" sz="900" dirty="0" err="1"/>
              <a:t>DeltaRIB</a:t>
            </a:r>
            <a:r>
              <a:rPr lang="en-GB" sz="900" dirty="0"/>
              <a:t> for SDL and LAA CA (-10818) </a:t>
            </a:r>
          </a:p>
          <a:p>
            <a:pPr lvl="1"/>
            <a:r>
              <a:rPr lang="en-GB" altLang="en-US" sz="900" dirty="0"/>
              <a:t>36.101 CR on NS_26 correction (-10821) </a:t>
            </a:r>
            <a:endParaRPr lang="en-US" altLang="en-US" sz="900" dirty="0"/>
          </a:p>
          <a:p>
            <a:r>
              <a:rPr lang="en-US" altLang="en-US" sz="1200" dirty="0" smtClean="0"/>
              <a:t>Others</a:t>
            </a:r>
          </a:p>
          <a:p>
            <a:pPr lvl="1"/>
            <a:r>
              <a:rPr lang="en-US" altLang="en-US" sz="1050" dirty="0" smtClean="0"/>
              <a:t>36.133 CR </a:t>
            </a:r>
            <a:r>
              <a:rPr lang="en-US" altLang="en-US" sz="1050" dirty="0"/>
              <a:t>on </a:t>
            </a:r>
            <a:r>
              <a:rPr lang="en-GB" sz="1050" dirty="0" err="1"/>
              <a:t>eDRX</a:t>
            </a:r>
            <a:r>
              <a:rPr lang="en-GB" sz="1050" dirty="0"/>
              <a:t> maintenance (-7800</a:t>
            </a:r>
            <a:r>
              <a:rPr lang="en-GB" sz="1050" dirty="0" smtClean="0"/>
              <a:t>)</a:t>
            </a:r>
          </a:p>
          <a:p>
            <a:pPr lvl="1"/>
            <a:r>
              <a:rPr lang="en-GB" sz="1050" dirty="0" smtClean="0"/>
              <a:t>36.133</a:t>
            </a:r>
            <a:r>
              <a:rPr lang="en-GB" sz="1050" dirty="0"/>
              <a:t> CR on Correction to levels in LTE-WLAN RRM test (-8563) </a:t>
            </a:r>
          </a:p>
          <a:p>
            <a:pPr lvl="1"/>
            <a:r>
              <a:rPr lang="en-GB" altLang="en-US" sz="1050" dirty="0" smtClean="0"/>
              <a:t>36.133 CR </a:t>
            </a:r>
            <a:r>
              <a:rPr lang="en-GB" altLang="en-US" sz="1050" dirty="0"/>
              <a:t>on </a:t>
            </a:r>
            <a:r>
              <a:rPr lang="en-GB" sz="1050" dirty="0"/>
              <a:t>Introduce test requirements for E-UTRAN TDD - TDD Intra frequency handover for UE category 0 (-7792) </a:t>
            </a:r>
            <a:endParaRPr lang="en-US" altLang="en-US" sz="1050" dirty="0"/>
          </a:p>
          <a:p>
            <a:pPr lvl="1"/>
            <a:endParaRPr lang="en-US" altLang="en-US" sz="1050" dirty="0"/>
          </a:p>
          <a:p>
            <a:pPr lvl="1"/>
            <a:endParaRPr lang="en-US" altLang="en-US" sz="1050" dirty="0" smtClean="0"/>
          </a:p>
          <a:p>
            <a:pPr lvl="2"/>
            <a:endParaRPr lang="en-US" altLang="en-US" sz="700" dirty="0"/>
          </a:p>
          <a:p>
            <a:pPr lvl="1"/>
            <a:endParaRPr lang="en-US" altLang="en-US" sz="1050" dirty="0" smtClean="0"/>
          </a:p>
          <a:p>
            <a:pPr lvl="1"/>
            <a:endParaRPr lang="en-US" altLang="en-US" sz="1050" dirty="0" smtClean="0"/>
          </a:p>
          <a:p>
            <a:pPr lvl="2"/>
            <a:endParaRPr lang="en-US" altLang="en-US" sz="700" dirty="0" smtClean="0"/>
          </a:p>
          <a:p>
            <a:pPr lvl="1"/>
            <a:endParaRPr lang="en-US" altLang="en-US" sz="1050" dirty="0" smtClean="0"/>
          </a:p>
          <a:p>
            <a:pPr lvl="1"/>
            <a:endParaRPr lang="en-US" altLang="en-US" sz="1050" dirty="0"/>
          </a:p>
          <a:p>
            <a:pPr lvl="2"/>
            <a:endParaRPr lang="en-GB" altLang="en-US" sz="600" dirty="0"/>
          </a:p>
        </p:txBody>
      </p:sp>
    </p:spTree>
    <p:extLst>
      <p:ext uri="{BB962C8B-B14F-4D97-AF65-F5344CB8AC3E}">
        <p14:creationId xmlns:p14="http://schemas.microsoft.com/office/powerpoint/2010/main" val="71102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Rel-13 Non-Spectrum related SI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418394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3"/>
          <p:cNvSpPr>
            <a:spLocks noGrp="1"/>
          </p:cNvSpPr>
          <p:nvPr>
            <p:ph type="title"/>
          </p:nvPr>
        </p:nvSpPr>
        <p:spPr>
          <a:xfrm>
            <a:off x="457200" y="115888"/>
            <a:ext cx="6834188" cy="1143000"/>
          </a:xfrm>
        </p:spPr>
        <p:txBody>
          <a:bodyPr/>
          <a:lstStyle/>
          <a:p>
            <a:r>
              <a:rPr lang="fi-FI" altLang="en-US" dirty="0" smtClean="0"/>
              <a:t>Study on Multi-node testing for LAA</a:t>
            </a:r>
          </a:p>
        </p:txBody>
      </p:sp>
      <p:sp>
        <p:nvSpPr>
          <p:cNvPr id="29699" name="Content Placeholder 4"/>
          <p:cNvSpPr>
            <a:spLocks noGrp="1"/>
          </p:cNvSpPr>
          <p:nvPr>
            <p:ph idx="1"/>
          </p:nvPr>
        </p:nvSpPr>
        <p:spPr>
          <a:xfrm>
            <a:off x="180975" y="1239838"/>
            <a:ext cx="8718550" cy="4660900"/>
          </a:xfrm>
        </p:spPr>
        <p:txBody>
          <a:bodyPr/>
          <a:lstStyle/>
          <a:p>
            <a:r>
              <a:rPr lang="fi-FI" altLang="en-US" sz="2400" dirty="0" smtClean="0"/>
              <a:t> General </a:t>
            </a:r>
          </a:p>
          <a:p>
            <a:pPr lvl="1"/>
            <a:r>
              <a:rPr lang="fi-FI" altLang="en-US" sz="2000" dirty="0" smtClean="0"/>
              <a:t>Ad-hoc meeting mintues in RAN4 #80bis (-8999)</a:t>
            </a:r>
          </a:p>
          <a:p>
            <a:pPr lvl="1"/>
            <a:r>
              <a:rPr lang="fi-FI" altLang="en-US" sz="2000" dirty="0" smtClean="0"/>
              <a:t>Ad-hoc meeting mintues in RAN4 #81 (-10947) </a:t>
            </a:r>
          </a:p>
          <a:p>
            <a:pPr lvl="1"/>
            <a:r>
              <a:rPr lang="fi-FI" altLang="en-US" sz="2000" dirty="0" smtClean="0"/>
              <a:t>Updated TR (-10460) </a:t>
            </a:r>
          </a:p>
          <a:p>
            <a:pPr lvl="2"/>
            <a:r>
              <a:rPr lang="en-GB" dirty="0"/>
              <a:t>TP for </a:t>
            </a:r>
            <a:r>
              <a:rPr lang="en-GB" dirty="0" smtClean="0"/>
              <a:t>Choice </a:t>
            </a:r>
            <a:r>
              <a:rPr lang="en-GB" dirty="0"/>
              <a:t>of devices (-9364) </a:t>
            </a:r>
          </a:p>
          <a:p>
            <a:pPr lvl="2"/>
            <a:r>
              <a:rPr lang="en-GB" dirty="0" smtClean="0"/>
              <a:t>TP for Clean-up </a:t>
            </a:r>
            <a:r>
              <a:rPr lang="en-GB" dirty="0"/>
              <a:t>of section 6 </a:t>
            </a:r>
            <a:r>
              <a:rPr lang="en-GB" dirty="0" smtClean="0"/>
              <a:t>(-</a:t>
            </a:r>
            <a:r>
              <a:rPr lang="en-GB" dirty="0"/>
              <a:t>10461) </a:t>
            </a:r>
            <a:endParaRPr lang="en-GB" dirty="0" smtClean="0"/>
          </a:p>
          <a:p>
            <a:pPr lvl="2"/>
            <a:r>
              <a:rPr lang="en-GB" altLang="en-US" dirty="0" smtClean="0"/>
              <a:t>TP for test setup (-9002) </a:t>
            </a:r>
            <a:endParaRPr lang="fi-FI" altLang="en-US" dirty="0"/>
          </a:p>
          <a:p>
            <a:r>
              <a:rPr lang="en-GB" sz="2400" dirty="0" smtClean="0"/>
              <a:t>Agreements for detailed tests</a:t>
            </a:r>
            <a:endParaRPr lang="en-GB" sz="2400" dirty="0"/>
          </a:p>
          <a:p>
            <a:pPr lvl="1"/>
            <a:r>
              <a:rPr lang="en-GB" sz="2000" dirty="0" smtClean="0"/>
              <a:t>TP </a:t>
            </a:r>
            <a:r>
              <a:rPr lang="en-GB" sz="2000" dirty="0"/>
              <a:t>on Throughput tests </a:t>
            </a:r>
            <a:r>
              <a:rPr lang="en-GB" sz="2000" dirty="0" smtClean="0"/>
              <a:t>(-</a:t>
            </a:r>
            <a:r>
              <a:rPr lang="en-GB" sz="2000" dirty="0"/>
              <a:t>8892) </a:t>
            </a:r>
            <a:endParaRPr lang="en-GB" sz="2000" dirty="0" smtClean="0"/>
          </a:p>
          <a:p>
            <a:r>
              <a:rPr lang="en-GB" sz="2400" dirty="0" smtClean="0"/>
              <a:t>Way-forward</a:t>
            </a:r>
          </a:p>
          <a:p>
            <a:pPr lvl="1"/>
            <a:r>
              <a:rPr lang="en-GB" sz="2000" dirty="0" smtClean="0"/>
              <a:t>WF </a:t>
            </a:r>
            <a:r>
              <a:rPr lang="en-GB" sz="2000" dirty="0"/>
              <a:t>on remaining issues </a:t>
            </a:r>
            <a:r>
              <a:rPr lang="en-GB" sz="2000" dirty="0" smtClean="0"/>
              <a:t>in RAN4 #80bis(-8893) </a:t>
            </a:r>
          </a:p>
          <a:p>
            <a:pPr lvl="1"/>
            <a:r>
              <a:rPr lang="en-GB" sz="2000" dirty="0"/>
              <a:t>WF on remaining issues in RAN4 #</a:t>
            </a:r>
            <a:r>
              <a:rPr lang="en-GB" sz="2000" dirty="0" smtClean="0"/>
              <a:t>81(-</a:t>
            </a:r>
            <a:r>
              <a:rPr lang="en-GB" sz="2000" dirty="0"/>
              <a:t>10950) </a:t>
            </a:r>
          </a:p>
          <a:p>
            <a:pPr lvl="1"/>
            <a:endParaRPr lang="en-GB" sz="2000" dirty="0"/>
          </a:p>
          <a:p>
            <a:pPr marL="0" indent="0">
              <a:buNone/>
            </a:pPr>
            <a:endParaRPr lang="en-GB" sz="2400" dirty="0" smtClean="0"/>
          </a:p>
          <a:p>
            <a:pPr lvl="1"/>
            <a:endParaRPr lang="fi-FI" altLang="en-US" sz="2000" dirty="0"/>
          </a:p>
          <a:p>
            <a:pPr lvl="1"/>
            <a:endParaRPr lang="fi-FI" alt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254565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6"/>
          <p:cNvSpPr>
            <a:spLocks noGrp="1"/>
          </p:cNvSpPr>
          <p:nvPr>
            <p:ph type="title"/>
          </p:nvPr>
        </p:nvSpPr>
        <p:spPr>
          <a:xfrm>
            <a:off x="457200" y="46038"/>
            <a:ext cx="6834188" cy="1143000"/>
          </a:xfrm>
        </p:spPr>
        <p:txBody>
          <a:bodyPr/>
          <a:lstStyle/>
          <a:p>
            <a:r>
              <a:rPr lang="fi-FI" altLang="en-US" smtClean="0"/>
              <a:t>Meetings</a:t>
            </a:r>
          </a:p>
        </p:txBody>
      </p:sp>
      <p:sp>
        <p:nvSpPr>
          <p:cNvPr id="7171" name="Content Placeholder 7"/>
          <p:cNvSpPr>
            <a:spLocks noGrp="1"/>
          </p:cNvSpPr>
          <p:nvPr>
            <p:ph idx="1"/>
          </p:nvPr>
        </p:nvSpPr>
        <p:spPr>
          <a:xfrm>
            <a:off x="288925" y="1146175"/>
            <a:ext cx="8640763" cy="5192713"/>
          </a:xfrm>
        </p:spPr>
        <p:txBody>
          <a:bodyPr/>
          <a:lstStyle/>
          <a:p>
            <a:r>
              <a:rPr lang="fi-FI" altLang="en-US" dirty="0" smtClean="0"/>
              <a:t>Meetings held since the last plenary</a:t>
            </a:r>
          </a:p>
          <a:p>
            <a:endParaRPr lang="fi-FI" altLang="en-US" dirty="0" smtClean="0"/>
          </a:p>
          <a:p>
            <a:endParaRPr lang="fi-FI" altLang="en-US" dirty="0" smtClean="0"/>
          </a:p>
          <a:p>
            <a:endParaRPr lang="fi-FI" altLang="en-US" dirty="0" smtClean="0"/>
          </a:p>
          <a:p>
            <a:pPr lvl="1"/>
            <a:endParaRPr lang="en-GB" altLang="en-US" sz="2000" dirty="0" smtClean="0">
              <a:solidFill>
                <a:srgbClr val="0000FF"/>
              </a:solidFill>
            </a:endParaRPr>
          </a:p>
          <a:p>
            <a:pPr lvl="1"/>
            <a:endParaRPr lang="en-GB" altLang="en-US" sz="2000" dirty="0" smtClean="0">
              <a:solidFill>
                <a:srgbClr val="0000FF"/>
              </a:solidFill>
            </a:endParaRPr>
          </a:p>
          <a:p>
            <a:pPr lvl="1"/>
            <a:endParaRPr lang="en-GB" altLang="en-US" sz="2000" dirty="0" smtClean="0"/>
          </a:p>
          <a:p>
            <a:pPr lvl="1">
              <a:buFont typeface="Arial" charset="0"/>
              <a:buNone/>
            </a:pPr>
            <a:endParaRPr lang="fi-FI" altLang="en-US" dirty="0" smtClean="0"/>
          </a:p>
        </p:txBody>
      </p:sp>
      <p:graphicFrame>
        <p:nvGraphicFramePr>
          <p:cNvPr id="9" name="Group 1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911997"/>
              </p:ext>
            </p:extLst>
          </p:nvPr>
        </p:nvGraphicFramePr>
        <p:xfrm>
          <a:off x="890848" y="1990959"/>
          <a:ext cx="7712075" cy="1272858"/>
        </p:xfrm>
        <a:graphic>
          <a:graphicData uri="http://schemas.openxmlformats.org/drawingml/2006/table">
            <a:tbl>
              <a:tblPr/>
              <a:tblGrid>
                <a:gridCol w="1917088"/>
                <a:gridCol w="1797662"/>
                <a:gridCol w="2392362"/>
                <a:gridCol w="1604963"/>
              </a:tblGrid>
              <a:tr h="34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#80bis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 – 14 Oct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Ljubljana, SI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EF3, Huawei, Nokia, Vodafone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 – 18 Nov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Reno, US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NF3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6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 #74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5 – 8 Dec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Vienna, 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Rel-14 Specturm related WI/SI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9057215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73529" y="77108"/>
            <a:ext cx="6834188" cy="1143000"/>
          </a:xfrm>
        </p:spPr>
        <p:txBody>
          <a:bodyPr/>
          <a:lstStyle/>
          <a:p>
            <a:r>
              <a:rPr lang="en-GB" altLang="en-US" sz="2400" dirty="0" smtClean="0"/>
              <a:t>LTE Intra-Band CA including contiguous and non-contiguous</a:t>
            </a:r>
            <a:br>
              <a:rPr lang="en-GB" altLang="en-US" sz="2400" dirty="0" smtClean="0"/>
            </a:br>
            <a:endParaRPr lang="fi-FI" altLang="en-US" sz="24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662699"/>
              </p:ext>
            </p:extLst>
          </p:nvPr>
        </p:nvGraphicFramePr>
        <p:xfrm>
          <a:off x="571498" y="2639479"/>
          <a:ext cx="7658102" cy="29317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3127"/>
                <a:gridCol w="1095375"/>
                <a:gridCol w="1953986"/>
                <a:gridCol w="1396093"/>
                <a:gridCol w="1069521"/>
              </a:tblGrid>
              <a:tr h="18858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</a:t>
                      </a:r>
                      <a:r>
                        <a:rPr lang="en-GB" sz="1000" dirty="0" err="1">
                          <a:effectLst/>
                        </a:rPr>
                        <a:t>indep</a:t>
                      </a:r>
                      <a:r>
                        <a:rPr lang="en-GB" sz="1000" dirty="0">
                          <a:effectLst/>
                        </a:rPr>
                        <a:t>.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from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Perf</a:t>
                      </a:r>
                      <a:r>
                        <a:rPr lang="en-GB" sz="1000" dirty="0">
                          <a:effectLst/>
                        </a:rPr>
                        <a:t>.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_3B_1UL_BCS0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Qiu</a:t>
                      </a: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US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haijie</a:t>
                      </a: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</a:rPr>
                        <a:t>, Samsung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_3A-3A_1UL_BCS2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Qiu</a:t>
                      </a: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US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haijie</a:t>
                      </a: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</a:rPr>
                        <a:t>, Samsung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_5B_2UL_BCS0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_5B_1UL_BCS1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Kiran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Kuchi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IITH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_5A_5A_1UL_BCS1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Kiran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Kuchi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IITH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CA_2DL</a:t>
                      </a:r>
                      <a:r>
                        <a:rPr lang="en-GB" sz="1000">
                          <a:effectLst/>
                        </a:rPr>
                        <a:t>_7A-7A_2UL_7A-7A_BCS1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Joonyoung Shin,SK telecom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_7A-7A_1UL_BCS2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Bo-Han Hsieh, 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_7A-7A_1UL_BCS3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Joonyoung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Shin,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SK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CA_2DL</a:t>
                      </a:r>
                      <a:r>
                        <a:rPr lang="en-GB" sz="1000">
                          <a:effectLst/>
                        </a:rPr>
                        <a:t>_7A-7A_2UL_7A-7A_BCS3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Joonyoung Shin,SK telecom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8858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_12A-12A_1UL_BCS0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Sebastian Thalanany, US Cellular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CA_3DL_40D_1UL_BCS1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Per Lindell, Ericsson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CA_</a:t>
                      </a:r>
                      <a:r>
                        <a:rPr lang="it-IT" sz="1000" kern="100">
                          <a:effectLst/>
                        </a:rPr>
                        <a:t>3DL_</a:t>
                      </a:r>
                      <a:r>
                        <a:rPr lang="en-GB" sz="1000" kern="100">
                          <a:effectLst/>
                        </a:rPr>
                        <a:t>40D</a:t>
                      </a:r>
                      <a:r>
                        <a:rPr lang="it-IT" sz="1000" kern="100">
                          <a:effectLst/>
                        </a:rPr>
                        <a:t>_3UL_BCS0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>
                          <a:effectLst/>
                        </a:rPr>
                        <a:t>Rel-12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effectLst/>
                        </a:rPr>
                        <a:t>Qun</a:t>
                      </a:r>
                      <a:r>
                        <a:rPr lang="en-GB" sz="1000" kern="100" dirty="0">
                          <a:effectLst/>
                        </a:rPr>
                        <a:t> </a:t>
                      </a:r>
                      <a:r>
                        <a:rPr lang="en-GB" sz="1000" kern="100" dirty="0" smtClean="0">
                          <a:effectLst/>
                        </a:rPr>
                        <a:t>Pan,</a:t>
                      </a:r>
                      <a:r>
                        <a:rPr lang="en-US" sz="1000" kern="1200" baseline="0" dirty="0" smtClean="0">
                          <a:effectLst/>
                        </a:rPr>
                        <a:t> </a:t>
                      </a:r>
                      <a:r>
                        <a:rPr lang="en-GB" sz="1000" kern="100" dirty="0" smtClean="0">
                          <a:effectLst/>
                        </a:rPr>
                        <a:t>CMCC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CA_4DL_40E_1UL_BCS0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Per Lindell, Ericsson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CA_2DL_40A-40A_1UL_BCS1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Per Lindell, Ericsson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CA_3DL_40A-40C_1UL_BCS0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Per Lindell, Ericsson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CA_4DL_40C-40C_1UL_BCS0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Per Lindell, Ericsson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27252" y="925285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>
                <a:ea typeface="+mn-ea"/>
                <a:cs typeface="+mn-cs"/>
              </a:rPr>
              <a:t>Agreed Big CRs </a:t>
            </a:r>
          </a:p>
          <a:p>
            <a:pPr lvl="1"/>
            <a:r>
              <a:rPr lang="en-US" altLang="en-US" sz="1200" dirty="0"/>
              <a:t>36.101 (</a:t>
            </a:r>
            <a:r>
              <a:rPr lang="en-US" altLang="en-US" sz="1200" dirty="0" smtClean="0"/>
              <a:t>R4-1609189)</a:t>
            </a:r>
          </a:p>
          <a:p>
            <a:pPr lvl="1"/>
            <a:r>
              <a:rPr lang="en-US" altLang="en-US" sz="1200" dirty="0" smtClean="0"/>
              <a:t>36.104</a:t>
            </a:r>
            <a:r>
              <a:rPr lang="zh-CN" altLang="en-US" sz="1200" dirty="0"/>
              <a:t> </a:t>
            </a:r>
            <a:r>
              <a:rPr lang="en-US" altLang="zh-CN" sz="1200" dirty="0" smtClean="0"/>
              <a:t>(R4-1609190)</a:t>
            </a:r>
          </a:p>
          <a:p>
            <a:pPr lvl="1"/>
            <a:r>
              <a:rPr lang="en-US" altLang="en-US" sz="1200" dirty="0" smtClean="0"/>
              <a:t>36.141 (R4-1609191)</a:t>
            </a:r>
          </a:p>
          <a:p>
            <a:r>
              <a:rPr lang="en-US" altLang="en-US" sz="1600" dirty="0" smtClean="0"/>
              <a:t>Endorsed Revised WID (R4-1609183) </a:t>
            </a:r>
            <a:endParaRPr lang="en-US" altLang="en-US" sz="1600" dirty="0"/>
          </a:p>
          <a:p>
            <a:r>
              <a:rPr lang="pt-BR" altLang="en-US" sz="1600" dirty="0" smtClean="0"/>
              <a:t>Detailed progress of each CA combinations (and see next slides)</a:t>
            </a:r>
            <a:endParaRPr lang="fi-FI" altLang="en-US" sz="1600" dirty="0" smtClean="0"/>
          </a:p>
          <a:p>
            <a:pPr lvl="2">
              <a:buFont typeface="Arial" charset="0"/>
              <a:buNone/>
            </a:pPr>
            <a:endParaRPr lang="en-GB" altLang="en-US" sz="1050" dirty="0" smtClean="0"/>
          </a:p>
        </p:txBody>
      </p:sp>
    </p:spTree>
    <p:extLst>
      <p:ext uri="{BB962C8B-B14F-4D97-AF65-F5344CB8AC3E}">
        <p14:creationId xmlns:p14="http://schemas.microsoft.com/office/powerpoint/2010/main" val="28803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7888795"/>
              </p:ext>
            </p:extLst>
          </p:nvPr>
        </p:nvGraphicFramePr>
        <p:xfrm>
          <a:off x="636814" y="1558110"/>
          <a:ext cx="7911193" cy="43535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7861"/>
                <a:gridCol w="1047750"/>
                <a:gridCol w="1809750"/>
                <a:gridCol w="942975"/>
                <a:gridCol w="1632857"/>
              </a:tblGrid>
              <a:tr h="44495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 combination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REL-</a:t>
                      </a:r>
                      <a:r>
                        <a:rPr lang="en-GB" sz="1000" dirty="0" err="1">
                          <a:effectLst/>
                          <a:latin typeface="+mn-lt"/>
                        </a:rPr>
                        <a:t>indep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.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from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contact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name, company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Core part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completed?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yes/no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Perf.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64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kern="100" dirty="0">
                          <a:effectLst/>
                          <a:latin typeface="+mn-lt"/>
                        </a:rPr>
                        <a:t>3DL_</a:t>
                      </a:r>
                      <a:r>
                        <a:rPr lang="en-GB" sz="1000" kern="100" dirty="0">
                          <a:effectLst/>
                          <a:latin typeface="+mn-lt"/>
                        </a:rPr>
                        <a:t>41D</a:t>
                      </a:r>
                      <a:r>
                        <a:rPr lang="it-IT" sz="1000" kern="100" dirty="0">
                          <a:effectLst/>
                          <a:latin typeface="+mn-lt"/>
                        </a:rPr>
                        <a:t>_3UL_BCS0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effectLst/>
                          <a:latin typeface="+mn-lt"/>
                        </a:rPr>
                        <a:t>Rel-12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effectLst/>
                          <a:latin typeface="+mn-lt"/>
                        </a:rPr>
                        <a:t>Qun</a:t>
                      </a:r>
                      <a:r>
                        <a:rPr lang="en-GB" sz="1000" kern="100" dirty="0">
                          <a:effectLst/>
                          <a:latin typeface="+mn-lt"/>
                        </a:rPr>
                        <a:t> </a:t>
                      </a:r>
                      <a:r>
                        <a:rPr lang="en-GB" sz="1000" kern="100" dirty="0" smtClean="0">
                          <a:effectLst/>
                          <a:latin typeface="+mn-lt"/>
                        </a:rPr>
                        <a:t>Pan,</a:t>
                      </a:r>
                      <a:r>
                        <a:rPr lang="en-US" sz="1000" kern="1200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GB" sz="1000" kern="100" dirty="0" smtClean="0">
                          <a:effectLst/>
                          <a:latin typeface="+mn-lt"/>
                        </a:rPr>
                        <a:t>CMCC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645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+mn-lt"/>
                        </a:rPr>
                        <a:t>CA_3DL_41A-41C_2UL_41C_BCS0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George Cummings, Sprint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CA_4DL_41E_2UL_41C_BCS0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George </a:t>
                      </a:r>
                      <a:r>
                        <a:rPr lang="en-GB" sz="1000" dirty="0" smtClean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Cummings</a:t>
                      </a:r>
                      <a:r>
                        <a:rPr lang="en-US" sz="1000" dirty="0" smtClean="0">
                          <a:effectLst/>
                          <a:latin typeface="+mn-lt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000" baseline="0" dirty="0" smtClean="0">
                          <a:effectLst/>
                          <a:latin typeface="+mn-lt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000" dirty="0" smtClean="0">
                          <a:effectLst/>
                          <a:latin typeface="+mn-lt"/>
                          <a:ea typeface="MS Mincho"/>
                          <a:cs typeface="Times New Roman"/>
                        </a:rPr>
                        <a:t>Sprint</a:t>
                      </a:r>
                      <a:endParaRPr lang="zh-CN" sz="10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CA_5DL_41C-41D_2UL_41C_BCS0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宋体"/>
                          <a:cs typeface="Times New Roman"/>
                        </a:rPr>
                        <a:t>George Cummings, Sprint</a:t>
                      </a:r>
                      <a:endParaRPr lang="zh-CN" sz="10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CA_2DL_42C_2UL_BCS1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Liehai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Liu,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CA_3DL_42D_2UL_BCS1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Liehai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Liu,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CA_5DL_42F_1UL_BCS0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Yuexia Song, CATT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CA_5DL_42F_2UL_BCS0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Yuexia Song, CATT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483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CA_2DL_46C_0UL_BCS0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Liu Bo,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CA_2DL_46C_0UL_BCS1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Rel-14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Luis Anaya, Vodafone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483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CA_3DL_46D_0UL_BCS0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Liu Bo,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CA_3DL_46D_0UL_BCS1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Rel-14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Luis Anaya, Vodafone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CA_4DL_46E_0UL_BCS0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Masaaki Obara, KDDI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+mn-lt"/>
                        </a:rPr>
                        <a:t>CA_4DL_46E_0UL_BCS1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  <a:latin typeface="+mn-lt"/>
                        </a:rPr>
                        <a:t>Rel-14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Luis Anaya, Vodafone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839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 CA_46A-46A_</a:t>
                      </a: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524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CA_3DL_ CA_ 46A-46C_</a:t>
                      </a: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524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 CA_ 46A-46D_</a:t>
                      </a: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524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3DL_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66D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3DL_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66A-66B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3DL_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66A-66C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CA_2DL_66A-66A_2UL_66A-66A_BCS0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CA_2DL_66B_2UL_66B_BCS0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CA_2DL_66C_2UL_66C_BCS0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</a:tbl>
          </a:graphicData>
        </a:graphic>
      </p:graphicFrame>
      <p:sp>
        <p:nvSpPr>
          <p:cNvPr id="6" name="Title 4"/>
          <p:cNvSpPr txBox="1">
            <a:spLocks/>
          </p:cNvSpPr>
          <p:nvPr/>
        </p:nvSpPr>
        <p:spPr bwMode="auto">
          <a:xfrm>
            <a:off x="636814" y="199572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2400" kern="0" dirty="0" smtClean="0"/>
              <a:t>LTE Intra-Band CA including contiguous and non-contiguous</a:t>
            </a:r>
            <a:br>
              <a:rPr lang="en-GB" altLang="en-US" sz="2400" kern="0" dirty="0" smtClean="0"/>
            </a:br>
            <a:endParaRPr lang="fi-FI" altLang="en-US" sz="2400" kern="0" dirty="0" smtClean="0"/>
          </a:p>
        </p:txBody>
      </p:sp>
      <p:sp>
        <p:nvSpPr>
          <p:cNvPr id="8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</a:t>
            </a: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19383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522515" y="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0924" y="794657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Agreed Big CRs </a:t>
            </a:r>
          </a:p>
          <a:p>
            <a:pPr lvl="1"/>
            <a:r>
              <a:rPr lang="en-US" altLang="en-US" sz="1400" dirty="0"/>
              <a:t>36.101 (</a:t>
            </a:r>
            <a:r>
              <a:rPr lang="en-US" altLang="en-US" sz="1400" dirty="0" smtClean="0"/>
              <a:t>R4-1609640)</a:t>
            </a:r>
          </a:p>
          <a:p>
            <a:pPr lvl="1"/>
            <a:r>
              <a:rPr lang="en-US" altLang="en-US" sz="1400" dirty="0" smtClean="0"/>
              <a:t>36.104 (R4-1609641)</a:t>
            </a:r>
          </a:p>
          <a:p>
            <a:pPr lvl="1"/>
            <a:r>
              <a:rPr lang="en-US" altLang="en-US" sz="1400" dirty="0" smtClean="0"/>
              <a:t>36.141 (R4-1609642)</a:t>
            </a:r>
            <a:endParaRPr lang="en-US" altLang="en-US" sz="1400" dirty="0"/>
          </a:p>
          <a:p>
            <a:r>
              <a:rPr lang="en-US" altLang="en-US" sz="1800" dirty="0" smtClean="0"/>
              <a:t>Endorsed Revised WID (R4-1610908)</a:t>
            </a:r>
            <a:endParaRPr lang="en-GB" altLang="en-US" sz="1800" dirty="0" smtClean="0"/>
          </a:p>
          <a:p>
            <a:r>
              <a:rPr lang="pt-BR" altLang="en-US" sz="1800" dirty="0" smtClean="0"/>
              <a:t>Detailed progress of each CA combinations (and see next slides)</a:t>
            </a:r>
            <a:endParaRPr lang="fi-FI" altLang="en-US" sz="1800" dirty="0" smtClean="0"/>
          </a:p>
          <a:p>
            <a:pPr lvl="2">
              <a:buFont typeface="Arial" charset="0"/>
              <a:buNone/>
            </a:pPr>
            <a:endParaRPr lang="en-GB" altLang="en-US" sz="11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396591"/>
              </p:ext>
            </p:extLst>
          </p:nvPr>
        </p:nvGraphicFramePr>
        <p:xfrm>
          <a:off x="400050" y="2600983"/>
          <a:ext cx="8286750" cy="35782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3625"/>
                <a:gridCol w="1238250"/>
                <a:gridCol w="2528999"/>
                <a:gridCol w="1092937"/>
                <a:gridCol w="1092939"/>
              </a:tblGrid>
              <a:tr h="593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CA_2DL_1A-3A_1UL_BCS1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</a:rPr>
                        <a:t>Luis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</a:rPr>
                        <a:t>Anaya,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</a:rPr>
                        <a:t>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0006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2DL_1A-38A_1UL_BCS0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Liubo,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Luis Anaya, Vodafone Group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CA_2DL_1A-46A_1UL_BCS1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</a:rPr>
                        <a:t>Luis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</a:rPr>
                        <a:t>Anaya,Vodafone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CA_2DL_2A-66A 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52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CA_2DL_2A-66A 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CA_2DL_2A-66A _1UL_BCS2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T-Mobile 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CA_2DL_3A-5A _1UL_BCS4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Qiu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haijie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, Samsung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CA_2DL_3A-11A_1UL_BCS0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</a:t>
                      </a: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Kihara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SoftBank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CA_2DL_3A-21A 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Kei Ando, NTT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DOCOMO,INC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.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CA_2DL_3A-28A_1UL_BCS1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</a:rPr>
                        <a:t>Luis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</a:rPr>
                        <a:t>Anaya,Vodafone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CA_2DL_3A-32A_1UL_BCS0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</a:rPr>
                        <a:t>Paolo Goria, Telecom Italia;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CA_2DL_3A-40A_1UL_BCS1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Luis </a:t>
                      </a:r>
                      <a:r>
                        <a:rPr lang="fi-FI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Anaya,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i-FI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Vodafone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CA_2DL_3A-41A_1UL_BSC1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Luis </a:t>
                      </a:r>
                      <a:r>
                        <a:rPr lang="fi-FI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Anaya,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i-FI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Vodafone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CA_2DL_3A-46A_1UL_BCS1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 Bo, Huawei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CA_2DL_5A-28A_1UL_BCS0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Hisashi</a:t>
                      </a:r>
                      <a:r>
                        <a:rPr lang="en-GB" sz="1000" dirty="0">
                          <a:effectLst/>
                        </a:rPr>
                        <a:t> </a:t>
                      </a:r>
                      <a:r>
                        <a:rPr lang="en-GB" sz="1000" dirty="0" err="1" smtClean="0">
                          <a:effectLst/>
                        </a:rPr>
                        <a:t>Onozawa,Nokia</a:t>
                      </a:r>
                      <a:r>
                        <a:rPr lang="en-GB" sz="1000" dirty="0" smtClean="0">
                          <a:effectLst/>
                        </a:rPr>
                        <a:t> </a:t>
                      </a:r>
                      <a:r>
                        <a:rPr lang="en-GB" sz="1000" dirty="0">
                          <a:effectLst/>
                        </a:rPr>
                        <a:t>Networks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1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392890"/>
              </p:ext>
            </p:extLst>
          </p:nvPr>
        </p:nvGraphicFramePr>
        <p:xfrm>
          <a:off x="519794" y="1667531"/>
          <a:ext cx="7966982" cy="40779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28014"/>
                <a:gridCol w="1008045"/>
                <a:gridCol w="2897845"/>
                <a:gridCol w="866538"/>
                <a:gridCol w="866540"/>
              </a:tblGrid>
              <a:tr h="3883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</a:t>
                      </a:r>
                      <a:r>
                        <a:rPr lang="en-GB" sz="1000" dirty="0" err="1">
                          <a:effectLst/>
                        </a:rPr>
                        <a:t>indep</a:t>
                      </a:r>
                      <a:r>
                        <a:rPr lang="en-GB" sz="1000" dirty="0">
                          <a:effectLst/>
                        </a:rPr>
                        <a:t>.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from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384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CA_2DL_5A-41A_1UL_BCS0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Rel-12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altLang="zh-CN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 yankun, Samsung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CA_2DL_5A-46A_1UL_BCS0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</a:t>
                      </a: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_5A-46A_1UL_BCS1</a:t>
                      </a:r>
                      <a:endParaRPr lang="en-US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en-US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Kiran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Kuchi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IITH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3117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CA_2DL_5A-66A 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CA_2DL_7A-8A_1UL_BCS2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CA_2DL_7A-32A_1UL_BCS0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Paolo Goria, Telecom Italia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CA_2DL_7A-46A_1UL_BCS1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Liu Bo,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98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2DL_7A-66A_1UL_BCS0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Paul (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Pavlo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)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Nebesny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Rogers Communications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524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CA_2DL_8A-28A_1UL_BCS0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Kenichi Kihara, SoftBank Corp..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2DL_8A-39A_1UL_BCS0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657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CA_2DL_8A-41A_1UL_BCS1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Madhur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Bharti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Airtel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714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CA_2DL_8A-46A_1UL_BCS0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smtClean="0">
                          <a:solidFill>
                            <a:srgbClr val="00B050"/>
                          </a:solidFill>
                          <a:effectLst/>
                        </a:rPr>
                        <a:t>Pan,</a:t>
                      </a:r>
                      <a:r>
                        <a:rPr lang="en-US" sz="1000" kern="12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smtClean="0">
                          <a:solidFill>
                            <a:srgbClr val="00B050"/>
                          </a:solidFill>
                          <a:effectLst/>
                        </a:rPr>
                        <a:t>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382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CA_2DL_8A-46A_1UL_BCS1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Rel-13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543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2DL_11A-28A_1UL_BCS0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Kenichi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Kihara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SoftBank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Corp..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3716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2DL_11A-41A_1UL_BCS0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Kenichi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Kihara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SoftBank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Corp..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8191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2DL_11A-42A_1UL_BCS0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Kenichi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Kihara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SoftBank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Corp..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3144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CA_2DL_11A-46A_1UL_BCS0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Masaaki </a:t>
                      </a: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Obara,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KDDI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6192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CA_2DL_12A-66A 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4762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CA_2DL_12A-66A 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971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CA_2DL_12A-66A _1UL_BCS2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T-Mobile 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895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CA_2DL_12A-66A _1UL_BCS3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T-Mobile 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771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CA_2DL_12A-66A _1UL_BCS4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T-Mobile 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6192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CA_2DL_12A-66A _1UL_BCS5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803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1223491"/>
              </p:ext>
            </p:extLst>
          </p:nvPr>
        </p:nvGraphicFramePr>
        <p:xfrm>
          <a:off x="563333" y="1621970"/>
          <a:ext cx="7821388" cy="43179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20357"/>
                <a:gridCol w="773545"/>
                <a:gridCol w="2449556"/>
                <a:gridCol w="1188964"/>
                <a:gridCol w="1188966"/>
              </a:tblGrid>
              <a:tr h="5254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 combination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REL-indep.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from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contact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name, company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Core part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completed?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yes/no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Perf.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751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CA_2DL_13A-46A_1UL_BCS0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281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CA_2DL_13A-66A 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35026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CA_2DL_19A-46A_1UL_BCS0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NTT 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751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CA_2DL_20A-28A_1UL_BCS0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Ralf Schuh, TeliaSonera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3297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CA_2DL_20A-32A_1UL_BCS1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Paolo Goria, Telecom Italia;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Luis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Anaya,Vodafone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751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2DL_21A-28A_1UL_BCS0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Kei Ando,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573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CA_2DL_21A-46A_1UL_BCS0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573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CA_2DL_26A-46A_1UL_BCS0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Shane Austin, SouthernLINC Wireless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33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CA_2DL_28A-41A_1UL_BCS1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6862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CA_2DL_28A-46A_1UL_BCS0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Luis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Anaya,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2DL_29A-66A_1UL_BCS0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John Kim, Dish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/>
                          <a:cs typeface="Arial"/>
                        </a:rPr>
                        <a:t>CA_2DL_30A-66A_BCS0</a:t>
                      </a:r>
                      <a:endParaRPr lang="zh-CN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/>
                          <a:cs typeface="Arial"/>
                        </a:rPr>
                        <a:t>Rel-10</a:t>
                      </a:r>
                      <a:endParaRPr lang="zh-CN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/>
                          <a:cs typeface="Arial"/>
                        </a:rPr>
                        <a:t>Marc Grant, AT&amp;T</a:t>
                      </a:r>
                      <a:endParaRPr lang="zh-CN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CA_2DL_39A-46A_1UL_BCS0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Yuexia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Song, CATT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CA_2DL_40A-41A_1UL_BCS0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Luis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Anaya,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CA_2DL_40A-42A_1UL_BCS0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Per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Lindel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 Ericsson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CA_2DL_40A-46A_1UL_BCS0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kern="1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Pan,</a:t>
                      </a:r>
                      <a:r>
                        <a:rPr lang="en-US" sz="1000" kern="12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kern="1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CA_2DL_40A-46A_1UL_BCS1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+mn-lt"/>
                        </a:rPr>
                        <a:t>Luis </a:t>
                      </a:r>
                      <a:r>
                        <a:rPr lang="fi-FI" sz="1000" dirty="0" smtClean="0">
                          <a:effectLst/>
                          <a:latin typeface="+mn-lt"/>
                        </a:rPr>
                        <a:t>Anaya,</a:t>
                      </a:r>
                      <a:r>
                        <a:rPr lang="en-US" sz="1000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fi-FI" sz="1000" dirty="0" smtClean="0">
                          <a:effectLst/>
                          <a:latin typeface="+mn-lt"/>
                        </a:rPr>
                        <a:t>Vodafone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CA_2DL_41A-46A_1UL_BCS1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CA_2DL_46A-66A_1UL_BCS0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</a:tbl>
          </a:graphicData>
        </a:graphic>
      </p:graphicFrame>
      <p:sp>
        <p:nvSpPr>
          <p:cNvPr id="6" name="Title 4"/>
          <p:cNvSpPr txBox="1">
            <a:spLocks/>
          </p:cNvSpPr>
          <p:nvPr/>
        </p:nvSpPr>
        <p:spPr bwMode="auto">
          <a:xfrm>
            <a:off x="694645" y="19050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kern="0" dirty="0" smtClean="0"/>
              <a:t>LTE Inter-band CA for 2DL/1UL</a:t>
            </a:r>
            <a:endParaRPr lang="fi-FI" altLang="en-US" kern="0" dirty="0" smtClean="0"/>
          </a:p>
        </p:txBody>
      </p:sp>
      <p:sp>
        <p:nvSpPr>
          <p:cNvPr id="7" name="Content Placeholder 3"/>
          <p:cNvSpPr txBox="1">
            <a:spLocks/>
          </p:cNvSpPr>
          <p:nvPr/>
        </p:nvSpPr>
        <p:spPr bwMode="auto">
          <a:xfrm>
            <a:off x="392566" y="928008"/>
            <a:ext cx="8655050" cy="598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pt-BR" altLang="en-US" sz="2200" kern="0" dirty="0" smtClean="0"/>
              <a:t>Detailed progress of each CA combinations </a:t>
            </a:r>
            <a:endParaRPr lang="fi-FI" altLang="en-US" sz="2200" kern="0" dirty="0" smtClean="0"/>
          </a:p>
          <a:p>
            <a:pPr lvl="2">
              <a:buFont typeface="Arial" charset="0"/>
              <a:buNone/>
            </a:pPr>
            <a:endParaRPr lang="en-GB" altLang="en-US" sz="1400" kern="0" dirty="0" smtClean="0"/>
          </a:p>
        </p:txBody>
      </p:sp>
    </p:spTree>
    <p:extLst>
      <p:ext uri="{BB962C8B-B14F-4D97-AF65-F5344CB8AC3E}">
        <p14:creationId xmlns:p14="http://schemas.microsoft.com/office/powerpoint/2010/main" val="370170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8407" y="1047750"/>
            <a:ext cx="8655731" cy="166279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Agreed</a:t>
            </a:r>
            <a:r>
              <a:rPr lang="zh-CN" altLang="en-US" sz="1600" dirty="0" smtClean="0">
                <a:ea typeface="+mn-ea"/>
                <a:cs typeface="+mn-cs"/>
              </a:rPr>
              <a:t> </a:t>
            </a:r>
            <a:r>
              <a:rPr lang="en-US" altLang="zh-CN" sz="1600" dirty="0" smtClean="0">
                <a:ea typeface="+mn-ea"/>
                <a:cs typeface="+mn-cs"/>
              </a:rPr>
              <a:t>Big CRs </a:t>
            </a:r>
          </a:p>
          <a:p>
            <a:pPr lvl="1"/>
            <a:r>
              <a:rPr lang="en-US" altLang="en-US" sz="1400" dirty="0" smtClean="0"/>
              <a:t>36.101 (R4-1609719)</a:t>
            </a:r>
          </a:p>
          <a:p>
            <a:pPr lvl="1"/>
            <a:r>
              <a:rPr lang="en-US" altLang="en-US" sz="1400" dirty="0" smtClean="0"/>
              <a:t>36.104 (R4-1609720)</a:t>
            </a:r>
          </a:p>
          <a:p>
            <a:pPr lvl="1"/>
            <a:r>
              <a:rPr lang="en-US" altLang="en-US" sz="1400" dirty="0" smtClean="0"/>
              <a:t>36.141 (R4-1609721)</a:t>
            </a:r>
          </a:p>
          <a:p>
            <a:r>
              <a:rPr lang="en-US" altLang="en-US" sz="1800" dirty="0" smtClean="0"/>
              <a:t>Revised WID (R4-1609718)</a:t>
            </a:r>
            <a:endParaRPr lang="en-GB" altLang="en-US" sz="1800" dirty="0" smtClean="0"/>
          </a:p>
          <a:p>
            <a:r>
              <a:rPr lang="pt-BR" altLang="en-US" sz="1800" dirty="0" smtClean="0"/>
              <a:t>Detailed Progress for each CA combination (and see next slides)</a:t>
            </a:r>
            <a:endParaRPr lang="fi-FI" altLang="en-US" sz="1800" dirty="0" smtClean="0"/>
          </a:p>
          <a:p>
            <a:pPr lvl="2">
              <a:buFont typeface="Arial" charset="0"/>
              <a:buNone/>
            </a:pPr>
            <a:endParaRPr lang="en-GB" altLang="en-US" sz="11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9837478"/>
              </p:ext>
            </p:extLst>
          </p:nvPr>
        </p:nvGraphicFramePr>
        <p:xfrm>
          <a:off x="530680" y="2920909"/>
          <a:ext cx="7689395" cy="304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02995"/>
                <a:gridCol w="1190625"/>
                <a:gridCol w="2162175"/>
                <a:gridCol w="1057275"/>
                <a:gridCol w="1076325"/>
              </a:tblGrid>
              <a:tr h="22809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</a:t>
                      </a:r>
                      <a:r>
                        <a:rPr lang="en-GB" sz="1000" dirty="0" err="1">
                          <a:effectLst/>
                        </a:rPr>
                        <a:t>indep</a:t>
                      </a:r>
                      <a:r>
                        <a:rPr lang="en-GB" sz="1000" dirty="0">
                          <a:effectLst/>
                        </a:rPr>
                        <a:t>.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From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CA_3DL_2A-5B_1UL_BCS0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CA_3DL_4A-5B_1UL_BCS0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CA_3DL_5B-30A_1UL_BCS0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CA_3DL_2A-2A-66A_1UL_BCS0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CA_3DL_2A-66A-66A_1UL_BCS0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CA_3DL_2A-66B_1UL_BCS0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CA_3DL_2A-66C_1UL_BCS0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CA_3DL_5A-5A-66A_1UL_BCS0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CA_3DL_5B-66A_1UL_BCS0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CA_3DL_5A-66A-66A_1UL_BCS0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CA_3DL_5A-66B_1UL_BCS0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CA_3DL_5A-66C_1UL_BCS0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CA_3DL_13A-66A-66A_1UL_BCS0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CA_3DL_13A-66B_1UL_BCS0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CA_3DL_13A-66C_1UL_BCS0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733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548766"/>
              </p:ext>
            </p:extLst>
          </p:nvPr>
        </p:nvGraphicFramePr>
        <p:xfrm>
          <a:off x="612323" y="1610886"/>
          <a:ext cx="8229599" cy="426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7250"/>
                <a:gridCol w="1135118"/>
                <a:gridCol w="2067535"/>
                <a:gridCol w="1033769"/>
                <a:gridCol w="1195927"/>
              </a:tblGrid>
              <a:tr h="22809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CA_3DL_2A-5A-66A_1UL_BCS0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CA_3DL_2A-13A-66A_1UL_BCS0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CA_3DL_12A-66C_1UL_BCS0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CA_3DL_12A-66A-66A_1UL_BCS0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CA_3DL_2A-12A-66A_1UL_BCS0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CA_3DL_2A-12A-66A_1UL_BCS1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CA_3DL_3A-7A-40A_1UL_BCS0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 Liu,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CA_3DL_3C-20A_1UL_BCS0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 Liu, Huawei;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CA_3DL_3A-3A-20A_1UL_BCS0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 Liu, Huawei;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CA_3DL_1A-3A-38A_1UL_BCS0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Bo Liu, Huawei;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CA_3DL_1A-7A-40A_1UL_BCS0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 Liu,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CA_3DL_3A-7A-32A_1UL_BCS0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Paolo Goria, Telecom Italia;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Luis Anaya, Vodafone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CA_3DL_7A-20A-32A_1UL_BCS0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Paolo Goria, Telecom Italia;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Luis Anaya, Vodafone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CA_3DL_3C-41A_1UL_BCS0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Yuqiang Zhang, ZTE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CA_3DL_1A-3A-41A_1UL_BCS0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Dong Zhao, China Telecom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CA_3DL_8B-41A_1UL_BCS0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Qun Pan,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CA_3DL_11A-41C_1UL_BCS0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Kenichi Kihara, SoftBank Corp.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CA_3DL_11A-42C_1UL_BCS0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Kenichi Kihara, SoftBank Corp.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CA_3DL_8A-39C_1UL_BCS0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CA_3DL_8B-39A_1UL_BCS0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37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316007"/>
              </p:ext>
            </p:extLst>
          </p:nvPr>
        </p:nvGraphicFramePr>
        <p:xfrm>
          <a:off x="620487" y="1560538"/>
          <a:ext cx="8229599" cy="46586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7250"/>
                <a:gridCol w="1135118"/>
                <a:gridCol w="2067535"/>
                <a:gridCol w="1033769"/>
                <a:gridCol w="1195927"/>
              </a:tblGrid>
              <a:tr h="5605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</a:t>
                      </a:r>
                      <a:r>
                        <a:rPr lang="en-GB" sz="1000" dirty="0" err="1">
                          <a:effectLst/>
                        </a:rPr>
                        <a:t>indep</a:t>
                      </a:r>
                      <a:r>
                        <a:rPr lang="en-GB" sz="1000" dirty="0">
                          <a:effectLst/>
                        </a:rPr>
                        <a:t>.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from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744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CA_3DL_1A-41A-42A_1UL_BCS0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Masaaki Obara, KDDI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CA_3DL_5A-7C_1UL_BCS0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3736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CA_3DL_2A-7A-66A_1UL_BCS0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Paul (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Pavlo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)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Nebesny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Rogers Communications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CA_3DL_1A-7A-20A_1UL_BCS1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Marius OLTEAN, Bouygues Telecom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CA_3DL_1A-7A-42A_1UL_BCS0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Marius OLTEAN, Bouygues 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CA_3DL_1A-20A-42A_1UL_BCS0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Marius OLTEAN, Bouygues 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CA_3DL_3A-7A-42A_1UL_BCS0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Marius OLTEAN, Bouygues Telecom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CA_3DL_3A-20A-42A_1UL_BCS0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Marius OLTEAN, Bouygues Telecom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CA_3DL_7A-20A-42A_1UL_BCS0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Marius OLTEAN, Bouygues Telecom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CA_3DL_2A-7A-7A_1UL_BCS0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 Liu,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CA_3DL_4A-7A-7A_1UL_BCS0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 Liu,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CA_3DL_1A-40C_1UL_BCS0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Iwajlo Angelow, Nokia Networks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CA_3DL_1A-8A-28A_1UL_BCS0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Kenichi Kihara, SoftBank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CA_3DL_3A-8A-28A_1UL_BCS0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Kenichi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Kihara,SoftBank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CA_3DL_3A-3A-7A_1UL_BCS0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CA_3DL_3A-3A-7A_1UL_BCS1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CA_3DL_3A-7A-7A_1UL_BCS0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CA_3DL_3A-7A-7A_1UL_BCS1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CA_3DL_3A-7A-8A_1UL_BCS2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CA_3DL_7A-7A-8A_1UL_BCS0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CA_3DL_7A-7A-8A_1UL_BCS1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630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019880"/>
              </p:ext>
            </p:extLst>
          </p:nvPr>
        </p:nvGraphicFramePr>
        <p:xfrm>
          <a:off x="638174" y="1581153"/>
          <a:ext cx="7924801" cy="46542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30285"/>
                <a:gridCol w="1015967"/>
                <a:gridCol w="2437444"/>
                <a:gridCol w="1030978"/>
                <a:gridCol w="910127"/>
              </a:tblGrid>
              <a:tr h="558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3723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CA_3DL_3A-5A-7A_1UL_BCS0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Hisashi Onozawa,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Nokia Networks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CA_3DL_11A-46C_1UL_BCS0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</a:t>
                      </a: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Masaaki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Obara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KDDI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NTT DOCOMO, INC.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CA_3DL_3A-46C_1UL_BCS1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Liu Bo,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CA_3DL_7A-46C_1UL_BCS0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CA_3DL_7A-46C_1UL_BCS1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Liu Bo,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CA_3DL_2A-12A-12A_1UL_BCS0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</a:t>
                      </a: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Sebastian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Thalanany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US Cellular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CA_3DL_4A-12A-12A_1UL_BCS0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</a:t>
                      </a: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Sebastian Thalanany, US Cellular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CA_3DL_5A-12A-12A_1UL_BCS0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</a:t>
                      </a: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Sebastian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Thalanany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US Cellular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CA_3DL_3C-40A_1UL_BCS0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Iwajlo Angelow, Nokia Networks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3723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CA_3DL_3A-20A-32A_1UL_BCS0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Paolo Goria, Telecom Italia /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CA_3DL_5A-46C_1UL_BCS0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CA_3DL_5A-46C_1UL_BCS1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Liu Bo,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3723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3DL_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3C-8A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Hisashi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Onozawa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Nokia Networks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Kei Ando, NTT Docomo, Inc.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CA_3DL_1A-46C_1UL_BCS1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Liu Bo,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CA_3DL_2A-46A-46A 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CA_3DL_4A-46A-46A 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CA_3DL_46A-46A-66A 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210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2016 Statistics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09782"/>
              </p:ext>
            </p:extLst>
          </p:nvPr>
        </p:nvGraphicFramePr>
        <p:xfrm>
          <a:off x="731374" y="1291273"/>
          <a:ext cx="7494588" cy="1005840"/>
        </p:xfrm>
        <a:graphic>
          <a:graphicData uri="http://schemas.openxmlformats.org/drawingml/2006/table">
            <a:tbl>
              <a:tblPr/>
              <a:tblGrid>
                <a:gridCol w="2125663"/>
                <a:gridCol w="1573212"/>
                <a:gridCol w="2151063"/>
                <a:gridCol w="1644650"/>
              </a:tblGrid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#80bis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 – 14 Oct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195 / 113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1771 / 1612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14 – 18 Nov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296 / 223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1993 / 1824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8252" name="Straight Arrow Connector 11"/>
          <p:cNvCxnSpPr>
            <a:cxnSpLocks noChangeShapeType="1"/>
          </p:cNvCxnSpPr>
          <p:nvPr/>
        </p:nvCxnSpPr>
        <p:spPr bwMode="auto">
          <a:xfrm flipH="1">
            <a:off x="7835900" y="4221163"/>
            <a:ext cx="298450" cy="1587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8253" name="Straight Arrow Connector 13"/>
          <p:cNvCxnSpPr>
            <a:cxnSpLocks noChangeShapeType="1"/>
          </p:cNvCxnSpPr>
          <p:nvPr/>
        </p:nvCxnSpPr>
        <p:spPr bwMode="auto">
          <a:xfrm flipH="1">
            <a:off x="8505825" y="1839913"/>
            <a:ext cx="319088" cy="5207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850200221"/>
              </p:ext>
            </p:extLst>
          </p:nvPr>
        </p:nvGraphicFramePr>
        <p:xfrm>
          <a:off x="0" y="301795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863402106"/>
              </p:ext>
            </p:extLst>
          </p:nvPr>
        </p:nvGraphicFramePr>
        <p:xfrm>
          <a:off x="4392627" y="3024695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arallelogram 2"/>
          <p:cNvSpPr/>
          <p:nvPr/>
        </p:nvSpPr>
        <p:spPr bwMode="auto">
          <a:xfrm>
            <a:off x="1265464" y="2620736"/>
            <a:ext cx="4278086" cy="1502228"/>
          </a:xfrm>
          <a:prstGeom prst="parallelogram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94063" y="2620736"/>
            <a:ext cx="6082393" cy="3918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67393" y="2539093"/>
            <a:ext cx="6408964" cy="61232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</a:t>
            </a:r>
            <a:r>
              <a:rPr lang="pt-BR" altLang="en-US" sz="2200" dirty="0"/>
              <a:t>combination (and see next slides</a:t>
            </a:r>
            <a:r>
              <a:rPr lang="pt-BR" altLang="en-US" sz="2200" dirty="0" smtClean="0"/>
              <a:t>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004053"/>
              </p:ext>
            </p:extLst>
          </p:nvPr>
        </p:nvGraphicFramePr>
        <p:xfrm>
          <a:off x="704851" y="1579589"/>
          <a:ext cx="7629524" cy="4419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3284"/>
                <a:gridCol w="1052349"/>
                <a:gridCol w="1916777"/>
                <a:gridCol w="958390"/>
                <a:gridCol w="1108724"/>
              </a:tblGrid>
              <a:tr h="22809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CA_3DL_4A-46C_1UL_BCS0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CA_3DL_46C-66A_1UL_BCS0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CA_3DL_13A-46C_1UL_BCS0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CA_3DL_1A-3A-21A_1UL_BCS0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CA_3DL_3A-19A-21A_1UL_BCS0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CA_3DL_3A-21A-42A_1UL_BCS0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CA_3DL_1A-21A-28A_1UL_BCS0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CA_3DL_1A-28A-42A_1UL_BCS0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CA_3DL_3A-21A-28A_1UL_BCS0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CA_3DL_3A-28A-42A_1UL_BCS0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CA_3DL_21A-28A-42A_1UL_BCS0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CA_3DL_19A-46C_1UL_BCS0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CA_3DL_21A-46C_1UL_BCS0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Malgun Gothic"/>
                        <a:cs typeface="SimSu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CA_3DL_3A-5A-40A_1UL_BCS1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Qiu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haijie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 Samsung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CA_3DL_1A-5A-46A_1UL_BCS0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CA_3DL_1A-7A-46A_1UL_BCS0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CA_3DL_5A-7A-46A_1UL_BCS0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CA_3DL_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1A-7A-7A_1UL_BCS0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Joonyoung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Shin,SK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Malgun Gothic"/>
                        <a:cs typeface="SimSu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CA_3DL_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5A-7A-7A_1UL_BCS0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Joonyoung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Shin,SK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Malgun Gothic"/>
                        <a:cs typeface="SimSu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</a:t>
                      </a: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28A-41A-42A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Huiping Shan,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CA_3DL_39C-46A_1UL_BCS0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CA_3DL_39A-46C_1UL_BCS0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Yuexia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Song, CATT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CA_3DL_40C-46A_1UL_BCS0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Qun Pan,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CA_3DL_40A-46C_1UL_BCS0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Qun Pan,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CA_3DL_8B-46A_1UL_BCS0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Qun Pan,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739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729728"/>
              </p:ext>
            </p:extLst>
          </p:nvPr>
        </p:nvGraphicFramePr>
        <p:xfrm>
          <a:off x="571500" y="1595916"/>
          <a:ext cx="7864929" cy="4419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73298"/>
                <a:gridCol w="1084819"/>
                <a:gridCol w="1975918"/>
                <a:gridCol w="987961"/>
                <a:gridCol w="1142933"/>
              </a:tblGrid>
              <a:tr h="22809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CA_3DL_8A-46C_1UL_BCS0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Pan, 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CA_3DL_28A-46C_1UL_BCS0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CA_3DL_40A-46C_1UL_BCS1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CA_3DL_CA_40A-42C_1UL_BCS0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Per Lindell, Ericsson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CA_3DL_CA_40C-42A_1UL_BCS0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Per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Lindell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Ericsson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</a:rPr>
                        <a:t>CA_3DL_29A-66A-66A_1UL_BCS0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John Kim, DISH Network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CA_3DL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_29A-66C_1UL_BCS0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John Kim, DISH Network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CA_3DL_1A-3A-46A_1UL_BCS0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Rel-13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CA_3DL_1A-8A-41A_1UL_BCS0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Rel</a:t>
                      </a:r>
                      <a:r>
                        <a:rPr lang="es-ES" sz="1000" dirty="0">
                          <a:effectLst/>
                        </a:rPr>
                        <a:t> -12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</a:t>
                      </a:r>
                      <a:r>
                        <a:rPr lang="en-GB" sz="1000" dirty="0" smtClean="0">
                          <a:effectLst/>
                        </a:rPr>
                        <a:t>Bhardwaj,</a:t>
                      </a:r>
                      <a:r>
                        <a:rPr lang="en-GB" sz="1000" baseline="0" dirty="0" smtClean="0">
                          <a:effectLst/>
                        </a:rPr>
                        <a:t>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CA_3DL_1A-8A-46A_1UL_BCS0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CA_3DL_1A-28A-40A_1UL_BCS0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</a:t>
                      </a:r>
                      <a:r>
                        <a:rPr lang="es-ES" sz="1000">
                          <a:effectLst/>
                        </a:rPr>
                        <a:t> -12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CA_3DL_1A-28A-41A_1UL_BCS0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</a:t>
                      </a:r>
                      <a:r>
                        <a:rPr lang="es-ES" sz="1000">
                          <a:effectLst/>
                        </a:rPr>
                        <a:t> -12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CA_3DL_1A-28A-46A_1UL_BCS0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CA_3DL_1A-40A-41A_1UL_BCS0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Rel</a:t>
                      </a:r>
                      <a:r>
                        <a:rPr lang="es-ES" sz="1000" dirty="0">
                          <a:effectLst/>
                        </a:rPr>
                        <a:t>-12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CA_3DL_1A-40A-46A_1UL_BCS0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Rel-13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CA_3DL_1A-41A-46A_1UL_BCS0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Rel-13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CA_3DL_3A-8A-41A_1UL_BCS0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</a:t>
                      </a:r>
                      <a:r>
                        <a:rPr lang="es-ES" sz="1000">
                          <a:effectLst/>
                        </a:rPr>
                        <a:t>-12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CA_3DL_3A-8A-46A_1UL_BCS0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</a:rPr>
                        <a:t>CA_3DL_3A-28A-41A_1UL_BCS0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</a:t>
                      </a: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</a:rPr>
                        <a:t>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Madhur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Bharti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Airtel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CA_3DL_3A-28A-46A_1UL_BCS0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CA_3DL_3A-40A-41A_1UL_BCS0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</a:t>
                      </a:r>
                      <a:r>
                        <a:rPr lang="es-ES" sz="1000">
                          <a:effectLst/>
                        </a:rPr>
                        <a:t>-12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CA_3DL_3A-40A-46A_1UL_BCS0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CA_3DL_3A-41A-46A_1UL_BCS0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CA_3DL_8A-28A-40A_1UL_BCS0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Rel</a:t>
                      </a:r>
                      <a:r>
                        <a:rPr lang="es-ES" sz="1000" dirty="0">
                          <a:effectLst/>
                        </a:rPr>
                        <a:t>-12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</a:rPr>
                        <a:t>CA_3DL_8A-28A-41A_1UL_BCS0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Rel</a:t>
                      </a: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</a:rPr>
                        <a:t>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Madhur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Bharti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Airtel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CA_3DL_8A-28A-46A_1UL_BCS0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Rel-13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9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</a:t>
            </a:r>
            <a:r>
              <a:rPr lang="pt-BR" altLang="en-US" sz="2200" dirty="0"/>
              <a:t>combination (and see next slides</a:t>
            </a:r>
            <a:r>
              <a:rPr lang="pt-BR" altLang="en-US" sz="2200" dirty="0" smtClean="0"/>
              <a:t>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04081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14350" y="-1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376238" y="1003299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</a:t>
            </a:r>
            <a:endParaRPr lang="en-GB" altLang="en-US" sz="1400" dirty="0" smtClean="0"/>
          </a:p>
        </p:txBody>
      </p:sp>
      <p:graphicFrame>
        <p:nvGraphicFramePr>
          <p:cNvPr id="7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15633"/>
              </p:ext>
            </p:extLst>
          </p:nvPr>
        </p:nvGraphicFramePr>
        <p:xfrm>
          <a:off x="911679" y="1436913"/>
          <a:ext cx="7336970" cy="48019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3971"/>
                <a:gridCol w="870839"/>
                <a:gridCol w="2255196"/>
                <a:gridCol w="760754"/>
                <a:gridCol w="1066210"/>
              </a:tblGrid>
              <a:tr h="55195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 combination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REL-indep.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from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contact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name, company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Core part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completed?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yes/no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Perf.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+mn-lt"/>
                        </a:rPr>
                        <a:t>CA_3DL_8A-40A-41A_1UL_BCS0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  <a:latin typeface="+mn-lt"/>
                        </a:rPr>
                        <a:t>Rel</a:t>
                      </a:r>
                      <a:r>
                        <a:rPr lang="es-ES" sz="1000" dirty="0">
                          <a:effectLst/>
                          <a:latin typeface="+mn-lt"/>
                        </a:rPr>
                        <a:t>-12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+mn-lt"/>
                        </a:rPr>
                        <a:t>CA_3DL_8A-40A-46A_1UL_BCS0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+mn-lt"/>
                        </a:rPr>
                        <a:t>CA_3DL_8A-41A-46A_1UL_BCS0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+mn-lt"/>
                        </a:rPr>
                        <a:t>CA_3DL_28A-40A-41A_1UL_BCS0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  <a:latin typeface="+mn-lt"/>
                        </a:rPr>
                        <a:t>Rel</a:t>
                      </a:r>
                      <a:r>
                        <a:rPr lang="es-ES" sz="1000" dirty="0">
                          <a:effectLst/>
                          <a:latin typeface="+mn-lt"/>
                        </a:rPr>
                        <a:t>-12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+mn-lt"/>
                        </a:rPr>
                        <a:t>CA_3DL_28A-40A-46A_1UL_BCS0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+mn-lt"/>
                        </a:rPr>
                        <a:t>CA_3DL_28A-41A-46A_1UL_BCS0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+mn-lt"/>
                        </a:rPr>
                        <a:t>CA_3DL_40A-41A-46A_1UL_BCS0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CA_3DL_12A-30A-66A_1UL_BCS0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CA_3DL_2A-2A-30A_1UL_BCS0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CA_3DL_5A-30A-66A_1UL_BCS0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CA_3DL_30A-66A-66A_1UL_BCS0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Grant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CA_3DL_2A-30A-66A_1UL_BCS0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Grant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20238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CA_3DL_1C-3A_1UL_BCS0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Rongyi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s-E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CA_3DL_1A-3A-11A_1UL_BCS0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Kihara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SoftBank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CA_3DL_3A-8A-11A_1UL_BCS0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Kihara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SoftBank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CA_3DL_2A-7C_1UL_BCS0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CA_3DL_4A-7C_1UL_BCS0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CA_3DL_1A-7C_1UL_BCS1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CA_3DL_3A-40A-40A_1UL_BCS0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Yankun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Samsung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CA_3DL_5A-40A-40A_1UL_BCS0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Yankun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Samsung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 smtClean="0">
                          <a:solidFill>
                            <a:schemeClr val="accent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CA_3DL_5A-40A41A_1UL_BCS0</a:t>
                      </a:r>
                      <a:endParaRPr lang="zh-CN" sz="1000" kern="1200" dirty="0">
                        <a:solidFill>
                          <a:schemeClr val="accent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 </a:t>
                      </a:r>
                      <a:r>
                        <a:rPr lang="es-ES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Yankun</a:t>
                      </a:r>
                      <a:r>
                        <a:rPr lang="es-E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Samsung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s-E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CA_3DL_5A-12A66A_1UL_BCS0</a:t>
                      </a:r>
                      <a:endParaRPr lang="zh-CN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s-ES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Sebastian</a:t>
                      </a: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s-ES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Thalanany</a:t>
                      </a: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, US </a:t>
                      </a:r>
                      <a:r>
                        <a:rPr lang="es-ES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Cellular</a:t>
                      </a:r>
                      <a:endParaRPr lang="zh-CN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CA_3DL_12B-66A_1UL_BCS0</a:t>
                      </a:r>
                      <a:endParaRPr lang="zh-CN" sz="100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100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s-ES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Sebastian</a:t>
                      </a: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s-ES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Thalanany</a:t>
                      </a: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, US </a:t>
                      </a:r>
                      <a:r>
                        <a:rPr lang="es-ES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Cellular</a:t>
                      </a:r>
                      <a:endParaRPr lang="zh-CN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120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00125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3 Big </a:t>
            </a:r>
            <a:r>
              <a:rPr lang="en-US" altLang="zh-CN" sz="1600" dirty="0">
                <a:ea typeface="+mn-ea"/>
                <a:cs typeface="+mn-cs"/>
              </a:rPr>
              <a:t>CRs </a:t>
            </a:r>
            <a:r>
              <a:rPr lang="en-US" altLang="zh-CN" sz="1600" dirty="0" smtClean="0">
                <a:ea typeface="+mn-ea"/>
                <a:cs typeface="+mn-cs"/>
              </a:rPr>
              <a:t>agreed</a:t>
            </a:r>
            <a:endParaRPr lang="en-US" altLang="zh-CN" sz="1600" dirty="0">
              <a:ea typeface="+mn-ea"/>
              <a:cs typeface="+mn-cs"/>
            </a:endParaRPr>
          </a:p>
          <a:p>
            <a:pPr lvl="1"/>
            <a:r>
              <a:rPr lang="en-US" altLang="en-US" sz="1400" dirty="0" smtClean="0"/>
              <a:t>36.101 (R4-1609186)</a:t>
            </a:r>
          </a:p>
          <a:p>
            <a:pPr lvl="1"/>
            <a:r>
              <a:rPr lang="en-US" altLang="en-US" sz="1400" dirty="0" smtClean="0"/>
              <a:t>36.104 (R4-1609187)</a:t>
            </a:r>
          </a:p>
          <a:p>
            <a:pPr lvl="1"/>
            <a:r>
              <a:rPr lang="en-US" altLang="en-US" sz="1400" dirty="0" smtClean="0"/>
              <a:t>36.141 (R4-1609188)</a:t>
            </a:r>
          </a:p>
          <a:p>
            <a:r>
              <a:rPr lang="en-US" altLang="en-US" sz="1800" dirty="0" smtClean="0"/>
              <a:t>Endorsed revised WID (R4-1609182)</a:t>
            </a:r>
            <a:endParaRPr lang="en-GB" altLang="en-US" sz="1800" dirty="0" smtClean="0"/>
          </a:p>
          <a:p>
            <a:r>
              <a:rPr lang="pt-BR" altLang="en-US" sz="1800" dirty="0" smtClean="0"/>
              <a:t>Detailed Progress of each CA combination (and see next slides)</a:t>
            </a:r>
            <a:endParaRPr lang="fi-FI" altLang="en-US" sz="1800" dirty="0" smtClean="0"/>
          </a:p>
          <a:p>
            <a:pPr lvl="2">
              <a:buFont typeface="Arial" charset="0"/>
              <a:buNone/>
            </a:pPr>
            <a:endParaRPr lang="en-GB" altLang="en-US" sz="11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319071"/>
              </p:ext>
            </p:extLst>
          </p:nvPr>
        </p:nvGraphicFramePr>
        <p:xfrm>
          <a:off x="650422" y="2802530"/>
          <a:ext cx="7943850" cy="34859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0478"/>
                <a:gridCol w="781050"/>
                <a:gridCol w="2259974"/>
                <a:gridCol w="1081174"/>
                <a:gridCol w="1081174"/>
              </a:tblGrid>
              <a:tr h="40908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 combination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Rel-indep.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From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contact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name, company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Core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Perf.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4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1A-3A-5A-7A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Hisashi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Onozawa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Nokia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24545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>
                          <a:effectLst/>
                          <a:latin typeface="+mn-lt"/>
                        </a:rPr>
                        <a:t>1A-3A-5A-28A</a:t>
                      </a:r>
                      <a:r>
                        <a:rPr lang="it-IT" sz="1000">
                          <a:effectLst/>
                          <a:latin typeface="+mn-lt"/>
                        </a:rPr>
                        <a:t>_1UL_BCS0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  <a:latin typeface="+mn-lt"/>
                        </a:rPr>
                        <a:t>Rel-11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Hisashi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err="1" smtClean="0">
                          <a:effectLst/>
                          <a:latin typeface="+mn-lt"/>
                        </a:rPr>
                        <a:t>Onozawa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,</a:t>
                      </a:r>
                      <a:r>
                        <a:rPr lang="en-US" sz="1000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Nokia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endParaRPr lang="zh-CN" altLang="en-US" sz="1000" dirty="0">
                        <a:latin typeface="+mn-lt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endParaRPr lang="zh-CN" altLang="en-US" sz="1000">
                        <a:latin typeface="+mn-lt"/>
                      </a:endParaRPr>
                    </a:p>
                  </a:txBody>
                  <a:tcPr marL="2553" marR="2553" marT="0" marB="0"/>
                </a:tc>
              </a:tr>
              <a:tr h="24545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1A-3A-5A-38A</a:t>
                      </a:r>
                      <a:r>
                        <a:rPr lang="it-IT" sz="1000" dirty="0"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  <a:latin typeface="+mn-lt"/>
                        </a:rPr>
                        <a:t>Rel-12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Hisashi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err="1" smtClean="0">
                          <a:effectLst/>
                          <a:latin typeface="+mn-lt"/>
                        </a:rPr>
                        <a:t>Onozawa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,</a:t>
                      </a:r>
                      <a:r>
                        <a:rPr lang="en-US" sz="1000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Nokia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endParaRPr lang="zh-CN" altLang="en-US" sz="1000" dirty="0">
                        <a:latin typeface="+mn-lt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endParaRPr lang="zh-CN" altLang="en-US" sz="1000" dirty="0">
                        <a:latin typeface="+mn-lt"/>
                      </a:endParaRPr>
                    </a:p>
                  </a:txBody>
                  <a:tcPr marL="2553" marR="2553" marT="0" marB="0"/>
                </a:tc>
              </a:tr>
              <a:tr h="13636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1A-3A-7A-7A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Joonyoung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Shin,SK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36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CA_4DL_1A-3A-7C_1UL_BCS1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Liu, Huawei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36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CA_4DL_1A-3C-7A_1UL_BCS0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Liu, 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36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1A-3A-7A-20A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Marius Oltean, Bouygues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36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1A-3A-7A-40A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Bo Liu,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36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1A-3A-7A-42A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Marius Oltean, Bouygues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4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kumimoji="1" lang="it-IT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kumimoji="1"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1A-3C-8A</a:t>
                      </a:r>
                      <a:r>
                        <a:rPr kumimoji="1" lang="it-IT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it-IT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</a:t>
                      </a:r>
                      <a:r>
                        <a:rPr lang="it-IT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Hisashi</a:t>
                      </a:r>
                      <a:r>
                        <a:rPr kumimoji="1"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1" lang="en-GB" sz="1000" kern="12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Onozawa</a:t>
                      </a:r>
                      <a:r>
                        <a:rPr kumimoji="1"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kumimoji="0" lang="en-US" sz="1000" kern="12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1"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Nokia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73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CA_4DL_1A-3A-8A-11A_1UL_BCS0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kumimoji="1"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</a:t>
                      </a:r>
                      <a:endParaRPr kumimoji="1"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36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CA_4DL_1A-3A-19A-21A_1UL_BCS0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kumimoji="1"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kumimoji="1"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kumimoji="1"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1"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kumimoji="1"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kumimoji="1"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36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1A-3A-20A-42A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Marius Oltean, Bouygues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77928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CA_4DL_1A-3A-21A-28A_1UL_BCS0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000" kern="12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77928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CA_4DL_1A-3A-21A-42A_1UL_BCS0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000" kern="12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77928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CA_4DL_1A-3A-28A-42A_1UL_BCS0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36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CA_4DL_1A-3A-40C_1UL_BCS0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Iwo Angelow, Nokia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36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CA_4DL_1A-3C-40A_1UL_BCS0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Iwo Angelow, Nokia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97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 (and see next slides)</a:t>
            </a:r>
            <a:endParaRPr lang="en-GB" altLang="en-US" sz="22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203195"/>
              </p:ext>
            </p:extLst>
          </p:nvPr>
        </p:nvGraphicFramePr>
        <p:xfrm>
          <a:off x="549729" y="1564472"/>
          <a:ext cx="7943850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3521"/>
                <a:gridCol w="981075"/>
                <a:gridCol w="2206906"/>
                <a:gridCol w="1081174"/>
                <a:gridCol w="1081174"/>
              </a:tblGrid>
              <a:tr h="4357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 combination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Rel-indep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.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From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contact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name, company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Core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Perf.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1A-5A-7A-7A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Joonyoung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Shin,SK</a:t>
                      </a:r>
                      <a:r>
                        <a:rPr lang="en-GB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CA_4DL_1A-5A-7A-46A_1UL_BCS0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CA_4DL_1A-5A-46C_1UL_BCS0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Jaehyun Chang, LG Uplus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1A-7A-20A-42A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Marius Oltean, Bouygues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CA_4DL_1A-7A-46C_1UL_BCS0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CA_4DL_1A-21A-28A-42A_1UL_BCS0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宋体"/>
                          <a:cs typeface="Times New Roman"/>
                        </a:rPr>
                        <a:t>R</a:t>
                      </a:r>
                      <a:r>
                        <a:rPr lang="en-GB" sz="1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el</a:t>
                      </a:r>
                      <a:r>
                        <a:rPr lang="en-GB" sz="1000">
                          <a:effectLst/>
                          <a:latin typeface="+mn-lt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GB" sz="1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12</a:t>
                      </a:r>
                      <a:endParaRPr lang="zh-CN" sz="10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CA_4DL_1A-28A-42C_1UL_BCS0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宋体"/>
                          <a:cs typeface="Times New Roman"/>
                        </a:rPr>
                        <a:t>R</a:t>
                      </a:r>
                      <a:r>
                        <a:rPr lang="en-GB" sz="1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el</a:t>
                      </a:r>
                      <a:r>
                        <a:rPr lang="en-GB" sz="1000">
                          <a:effectLst/>
                          <a:latin typeface="+mn-lt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GB" sz="1000">
                          <a:effectLst/>
                          <a:latin typeface="+mn-lt"/>
                          <a:ea typeface="MS Mincho"/>
                          <a:cs typeface="Times New Roman"/>
                        </a:rPr>
                        <a:t>12</a:t>
                      </a:r>
                      <a:endParaRPr lang="zh-CN" sz="10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1A-41A-42C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Masaaki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Obara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 KDDI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1A-41C-42A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Masaaki Obara, KDDI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CA_4DL_1A-46D_1UL_BCS0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Kei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Andou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 NTT 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CA_4DL_1A-46D_1UL_BCS1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Luis Anaya, Vodafone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CA_4DL_2A-2A-5A-30A_BCS0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CA_4DL_2A-2A-12A-12A_1UL_BCS0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Sebastian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Thalanany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 US Cellular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CA_4DL_2A-2A-5A-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CA_4DL_2A-2A-12A-30A_BCS0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CA_4DL_2A-2A-12A-</a:t>
                      </a:r>
                      <a:r>
                        <a:rPr lang="en-U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66A_1UL_BCS0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</a:t>
                      </a:r>
                      <a:r>
                        <a:rPr 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Ueng</a:t>
                      </a:r>
                      <a:r>
                        <a:rPr lang="en-US" alt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altLang="zh-CN" sz="1000" kern="12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zh-CN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CA_4DL_2A-2A-13A-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CA_4DL_2A-2A-30A-66A_BCS0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CA_4DL_2A-2A-66A-66A_1UL_BCS0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CA_4DL_2A-2A-66B_1UL_BCS0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CA_4DL_2A-2A-66C_1UL_BCS0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CA_4DL_2A-4A-5B_1UL_BCS0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CA_4DL_2A-4A-7A-7A_1UL_BCS0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Bo Liu,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CA_4DL_2A-4A-7C_1UL_BCS0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Liu, 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CA_4DL_2A-4A-12A-12A_1UL_BCS0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Sebastian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Thalanany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 US Cellular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CA_4DL_2A-4A-12B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Sebastian Thalanany, U.S. Cellular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CA_4DL_2A-5A-12A-12A_1UL_BCS0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Sebastian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Thalanany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 US Cellular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670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27252" y="112939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 (and see next slides)</a:t>
            </a:r>
            <a:endParaRPr lang="en-GB" altLang="en-US" sz="22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888704"/>
              </p:ext>
            </p:extLst>
          </p:nvPr>
        </p:nvGraphicFramePr>
        <p:xfrm>
          <a:off x="644979" y="1602571"/>
          <a:ext cx="7943850" cy="4724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26821"/>
                <a:gridCol w="942975"/>
                <a:gridCol w="2511706"/>
                <a:gridCol w="1081174"/>
                <a:gridCol w="1081174"/>
              </a:tblGrid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 combination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Rel-indep.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From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contact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name, company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Core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Perf.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CA_4DL_2A-5A-12A-66A_BCS0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Sebastian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Thalanany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US Cellular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CA_4DL_2A-5B-30A_1UL_BCS0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CA_4DL_2A-5A-30A-66A_BCS0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CA_4DL_2A-5A-66A-66A_BCS0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CA_4DL_2A-5A-66B_1UL_BCS0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CA_4DL_2A-5B-66A_1UL_BCS0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CA_4DL_2A-5A-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66C_1UL_BCS0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CA_4DL_2C-5B_1UL_BCS0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CA_4DL_2A-12A-30A-66A_BCS0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CA_4DL_2A-12A-</a:t>
                      </a:r>
                      <a:r>
                        <a:rPr lang="en-U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66A-66A_1UL_BCS0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</a:t>
                      </a:r>
                      <a:r>
                        <a:rPr 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Ueng</a:t>
                      </a:r>
                      <a:r>
                        <a:rPr lang="en-US" alt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zh-CN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CA_4DL_2A-12A-</a:t>
                      </a:r>
                      <a:r>
                        <a:rPr lang="en-U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66C_1UL_BCS0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</a:t>
                      </a:r>
                      <a:r>
                        <a:rPr 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Ueng</a:t>
                      </a:r>
                      <a:r>
                        <a:rPr lang="en-US" alt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zh-CN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CA_4DL_2A-12B-66A_BCS0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Sebastian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Thalanany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US Cellular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CA_4DL_2A-13A-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66A-66A_1UL_BCS0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CA_4DL_2A-13A-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CA_4DL_2A-13A-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66C_1UL_BCS0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CA_4DL_2A-30A-66A-66A_BCS0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CA_4DL_2A-46A-46C 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CA_4DL_2A-66A-66B_1UL_BCS0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752600" algn="l"/>
                        </a:tabLst>
                      </a:pP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CA_4DL_2A-66A-66C_1UL_BCS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	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CA_4DL_2A-66D_1UL_BCS0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9287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CA_4DL_3C-7C_1UL_BCS1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Liu, 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CA_4DL_3A-3A-7A-8A_1UL_BCS0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CA_4DL_3A-3A-7A-8A_1UL_BCS1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Bo-Han Hsieh,  CHTTL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CA_4DL_3A-3A-7A-7A_1UL_BCS0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Bo-Han Hsieh,  CHTTL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CA_4DL_3A-3A-7A-7A_1UL_BCS1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3A-5A-7A-7A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Joonyoung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Shin,SK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CA_4DL_3A-7A-7A-8A 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198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114425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 </a:t>
            </a:r>
            <a:r>
              <a:rPr lang="pt-BR" altLang="en-US" sz="2200" dirty="0"/>
              <a:t>(and see next slides)</a:t>
            </a:r>
            <a:endParaRPr lang="en-GB" altLang="en-US" sz="2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229219"/>
              </p:ext>
            </p:extLst>
          </p:nvPr>
        </p:nvGraphicFramePr>
        <p:xfrm>
          <a:off x="625929" y="1602571"/>
          <a:ext cx="7498896" cy="4724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93496"/>
                <a:gridCol w="762000"/>
                <a:gridCol w="2181225"/>
                <a:gridCol w="1238250"/>
                <a:gridCol w="923925"/>
              </a:tblGrid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CA_4DL_3A-7A-7A-8A 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CA_4DL_3A-7A-20A-32A_1UL_BCS0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effectLst/>
                        </a:rPr>
                        <a:t>Rel-11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Paolo </a:t>
                      </a:r>
                      <a:r>
                        <a:rPr lang="en-GB" sz="1000" dirty="0" err="1">
                          <a:effectLst/>
                        </a:rPr>
                        <a:t>Goria</a:t>
                      </a:r>
                      <a:r>
                        <a:rPr lang="en-GB" sz="1000" dirty="0">
                          <a:effectLst/>
                        </a:rPr>
                        <a:t>, Telecom Italia /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Luis Anaya, Vodafone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3A-7A-20A-42A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Marius Oltean, Bouygues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3A-7A-40C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Bo Liu,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CA_4DL_3A-19A-21A-42A_1UL_BCS0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CA_4DL_3A-21A-42C_1UL_BCS0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CA_4DL_3A-28A-42C_1UL_BCS0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CA_4DL_3C-40C_1UL_BCS0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Iwo Angelow, Nokia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3C-41C_1UL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Zhang,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Yuqiang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ZTE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3A-41D_1UL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Zhang,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Yuqiang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ZTE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214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4DL_3A-41A-42C_1UL_BCS0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Kenichi Kihara, Softbank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CA_4DL_3A-41C-42A_1UL_BCS0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Kenichi Kihara, Softbank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</a:rPr>
                        <a:t>CA_4DL_3A-46D_1UL_BCS0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Suguru Okuyama,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</a:rPr>
                        <a:t>CA_4DL_3A-46D_1UL_BCS1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Bo Liu,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CA_4DL_4A-4A-5B_1UL_BCS0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CA_4DL_4A-4A-12A-12A_1UL_BCS0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Sebastian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Thalanany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US Cellular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CA_4DL_4A-4A-12B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Sebastian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Thalanany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U.S. Cellular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CA_4DL_4A-5A-12A-12A_1UL_BCS0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Sebastian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Thalanany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US Cellular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CA_4DL_4A-5A-12B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Sebastian Thalanany, U.S. Cellular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CA_4DL_4A-5B-30A_1UL_BCS0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4084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CA_4DL_4A-46A-46C_1UL_BCS0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 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CA_4DL_4A-46D_1UL_BCS0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CA_4DL_5A-7A-46C_1UL_BCS0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097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CA_4DL_5A-30A-66A-66A_BCS0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CA_4DL_5B-30A-66A_BCS0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004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532676"/>
              </p:ext>
            </p:extLst>
          </p:nvPr>
        </p:nvGraphicFramePr>
        <p:xfrm>
          <a:off x="597354" y="1678771"/>
          <a:ext cx="7943850" cy="42553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5871"/>
                <a:gridCol w="1304925"/>
                <a:gridCol w="2130706"/>
                <a:gridCol w="1081174"/>
                <a:gridCol w="1081174"/>
              </a:tblGrid>
              <a:tr h="49099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CA_4DL_5A-46D_1UL_BCS1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CA_4DL_5A-5A-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66A-66A_1UL_BCS0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CA_4DL_5A-5A-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CA_4DL_5A-5A-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CA_4DL_5B-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66A-66A_1UL_BCS0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CA_4DL_5B-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CA_4DL_5B-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CA_4DL_5A-66D_1UL_BCS0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66A-66C_1UL_BCS0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66A-66B_1UL_BCS0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CA_4DL_7A-46D_1UL_BCS0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Chang, LG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 smtClean="0">
                          <a:solidFill>
                            <a:srgbClr val="00B050"/>
                          </a:solidFill>
                          <a:effectLst/>
                        </a:rPr>
                        <a:t>CA_4DL_7A-46D_1UL_BCS1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Liu Bo,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8B-39C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8A-41D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1UL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Pan, Qun,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8B-41C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_1UL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Pan, Qun,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CA_4DL_8B-46C_1UL_BCS0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CA_4DL_8A-46D_1UL_BCS0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CA_4DL_11A-46D_1UL_BCS0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Masaaki Obara, KDDI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CA_4DL_12B-66A-66A_BCS0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Sebastian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Thalanany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US Cellular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CA_4DL_13A-46D_1UL_BCS0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CA_4DL_13A-66D_1UL_BCS0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CA_4DL_13A-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66A-66C_1UL_BCS0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CA_4DL_13A-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66A-66B_1UL_BCS0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19088" y="11620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 </a:t>
            </a:r>
            <a:r>
              <a:rPr lang="pt-BR" altLang="en-US" sz="2200" dirty="0"/>
              <a:t>(and see next slides)</a:t>
            </a:r>
            <a:endParaRPr lang="en-GB" altLang="en-US" sz="2200" dirty="0"/>
          </a:p>
        </p:txBody>
      </p:sp>
    </p:spTree>
    <p:extLst>
      <p:ext uri="{BB962C8B-B14F-4D97-AF65-F5344CB8AC3E}">
        <p14:creationId xmlns:p14="http://schemas.microsoft.com/office/powerpoint/2010/main" val="57624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394525"/>
              </p:ext>
            </p:extLst>
          </p:nvPr>
        </p:nvGraphicFramePr>
        <p:xfrm>
          <a:off x="526144" y="1612545"/>
          <a:ext cx="7943850" cy="31975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59931"/>
                <a:gridCol w="762000"/>
                <a:gridCol w="2659571"/>
                <a:gridCol w="1081174"/>
                <a:gridCol w="1081174"/>
              </a:tblGrid>
              <a:tr h="47963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CA_4DL_19A-46D_1UL_BCS0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GB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CA_4DL_21A-28A-42C_1UL_BCS0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CA_4DL_21A-46D_1UL_BCS0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GB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CA_4DL_28A-41A-42C_1UL_BCS0 </a:t>
                      </a:r>
                      <a:r>
                        <a:rPr lang="it-IT" sz="1000" baseline="30000">
                          <a:solidFill>
                            <a:srgbClr val="00B050"/>
                          </a:solidFill>
                          <a:effectLst/>
                        </a:rPr>
                        <a:t>Note1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Huiping Shan,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CA_4DL_28A-41C-42A_1UL_BCS0 </a:t>
                      </a:r>
                      <a:r>
                        <a:rPr lang="it-IT" sz="1000" baseline="30000">
                          <a:solidFill>
                            <a:srgbClr val="00B050"/>
                          </a:solidFill>
                          <a:effectLst/>
                        </a:rPr>
                        <a:t>Note1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Huiping Shan,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CA_4DL_28A-46D_1UL_BCS0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CA_4DL_39C-46C_1UL_BCS0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CA_4DL_39A-46D_1UL_BCS0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CA_4DL_40C-42C_1UL_BCS0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Per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Lindell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Ericsson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CA_4DL_40C-46C_1UL_BCS0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CA_4DL_40A-46D_1UL_BCS0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CA_4DL_40D-46A_1UL_BCS0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CA_4DL_40A-46D_1UL_BCS1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41A-42D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Liehai Liu,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41D-42A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Liehai Liu,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CA_4DL_46A-46C-66A_1UL_BCS0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CA_4DL_46D-66A_1UL_BCS0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</a:t>
            </a: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22191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5DL/1UL</a:t>
            </a:r>
            <a:endParaRPr lang="fi-FI" altLang="en-US" dirty="0" smtClean="0"/>
          </a:p>
        </p:txBody>
      </p:sp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318407" y="1047750"/>
            <a:ext cx="8655731" cy="166279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Agreed</a:t>
            </a:r>
            <a:r>
              <a:rPr lang="zh-CN" altLang="en-US" sz="1600" dirty="0" smtClean="0">
                <a:ea typeface="+mn-ea"/>
                <a:cs typeface="+mn-cs"/>
              </a:rPr>
              <a:t> </a:t>
            </a:r>
            <a:r>
              <a:rPr lang="en-US" altLang="zh-CN" sz="1600" dirty="0" smtClean="0">
                <a:ea typeface="+mn-ea"/>
                <a:cs typeface="+mn-cs"/>
              </a:rPr>
              <a:t>Big CRs </a:t>
            </a:r>
          </a:p>
          <a:p>
            <a:pPr lvl="1"/>
            <a:r>
              <a:rPr lang="en-US" altLang="en-US" sz="1400" dirty="0" smtClean="0"/>
              <a:t>36.101 (R4-1609903)</a:t>
            </a:r>
          </a:p>
          <a:p>
            <a:pPr lvl="1"/>
            <a:r>
              <a:rPr lang="en-US" altLang="en-US" sz="1400" dirty="0" smtClean="0"/>
              <a:t>36.104 (R4-1610291)</a:t>
            </a:r>
          </a:p>
          <a:p>
            <a:pPr lvl="1"/>
            <a:r>
              <a:rPr lang="en-US" altLang="en-US" sz="1400" dirty="0" smtClean="0"/>
              <a:t>36.141 (R4-1610292)</a:t>
            </a:r>
          </a:p>
          <a:p>
            <a:r>
              <a:rPr lang="en-US" altLang="en-US" sz="1800" dirty="0" smtClean="0"/>
              <a:t>Revised WID (R4-1610289)</a:t>
            </a:r>
            <a:endParaRPr lang="en-GB" altLang="en-US" sz="1800" dirty="0" smtClean="0"/>
          </a:p>
          <a:p>
            <a:r>
              <a:rPr lang="pt-BR" altLang="en-US" sz="1800" dirty="0" smtClean="0"/>
              <a:t>Detailed Progress for each CA combination (and see next slides)</a:t>
            </a:r>
            <a:endParaRPr lang="fi-FI" altLang="en-US" sz="1800" dirty="0" smtClean="0"/>
          </a:p>
          <a:p>
            <a:pPr lvl="2">
              <a:buFont typeface="Arial" charset="0"/>
              <a:buNone/>
            </a:pPr>
            <a:endParaRPr lang="en-GB" altLang="en-US" sz="11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930078"/>
              </p:ext>
            </p:extLst>
          </p:nvPr>
        </p:nvGraphicFramePr>
        <p:xfrm>
          <a:off x="670560" y="2857489"/>
          <a:ext cx="7871459" cy="34126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0315"/>
                <a:gridCol w="847725"/>
                <a:gridCol w="1885950"/>
                <a:gridCol w="1428878"/>
                <a:gridCol w="1188591"/>
              </a:tblGrid>
              <a:tr h="50922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DL_1A-</a:t>
                      </a: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3A-5A-7A-7A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Joonyoung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Shin,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SK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CA_5DL_1A-3C-7C_1UL_BCS0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Liu, 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CA_5DL_1A-3A-7A-20A-42A_1UL_BCS0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Marius Oltean,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Bouygues Telecom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CA_5DL_1A-3A-21A-42C_1UL_BCS0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CA_5DL_1A-3A-28A-42C_1UL_BCS0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CA_5DL_1A-3C-40C_1UL_BCS0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Iwajlo Angelow, Nokia Networks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CA_5DL_1A-5A-46D_1UL_BCS0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9097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CA_5DL_1A-5A-7A-46C_1UL_BCS0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 Chang, LG Uplus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CA_5DL_1A-7A-46D_1UL_BCS0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Chang, LG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CA_5DL_1A-21A-28A-42C_1UL_BCS0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33606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CA_5DL_1A-41C-42C_1UL_1A_BCS0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CA_5DL_1A-41C-42C_1UL_42A_BCS0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Masaaki Obara, KDDI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CA_5DL-1A-46E_1UL_BCS0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CA_5DL-1A-46E_1UL_BCS1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Luis Anaya, Vodafone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CA_5DL_2A-2A-5A-12A-66A_BCS0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Thalanany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Sebastian, US Cellular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CA_5DL_2A-2A-5A-30A-66A_BCS0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CA_5DL_2A-2A-5A-66C_1UL_BCS0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935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smtClean="0"/>
              <a:t>Executive Summary</a:t>
            </a:r>
            <a:endParaRPr lang="en-US" altLang="en-US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1251857"/>
            <a:ext cx="9037864" cy="462597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1080 approved contributions =&gt; </a:t>
            </a:r>
            <a:r>
              <a:rPr lang="en-GB" altLang="en-US" sz="2000" b="1" dirty="0" smtClean="0">
                <a:solidFill>
                  <a:srgbClr val="FF0000"/>
                </a:solidFill>
              </a:rPr>
              <a:t>32% (approved)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Finalization of earlier releases (up to Rel-12)=&gt; </a:t>
            </a:r>
            <a:r>
              <a:rPr lang="en-GB" altLang="en-US" sz="2000" b="1" dirty="0">
                <a:solidFill>
                  <a:srgbClr val="FF0000"/>
                </a:solidFill>
              </a:rPr>
              <a:t>5%</a:t>
            </a:r>
            <a:r>
              <a:rPr lang="en-GB" altLang="en-US" sz="2000" b="1" dirty="0">
                <a:solidFill>
                  <a:srgbClr val="00B0F0"/>
                </a:solidFill>
              </a:rPr>
              <a:t> </a:t>
            </a:r>
            <a:r>
              <a:rPr lang="en-GB" altLang="en-US" sz="2000" dirty="0" smtClean="0"/>
              <a:t>of contributions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000" dirty="0" smtClean="0"/>
              <a:t>Rel-13 Work and Study Items maintenance =&gt; </a:t>
            </a:r>
            <a:r>
              <a:rPr lang="en-US" altLang="en-US" sz="2000" b="1" dirty="0" smtClean="0">
                <a:solidFill>
                  <a:srgbClr val="FF0000"/>
                </a:solidFill>
              </a:rPr>
              <a:t>14%</a:t>
            </a:r>
            <a:r>
              <a:rPr lang="en-US" altLang="en-US" sz="2000" b="1" dirty="0" smtClean="0">
                <a:solidFill>
                  <a:srgbClr val="00B0F0"/>
                </a:solidFill>
              </a:rPr>
              <a:t> </a:t>
            </a:r>
            <a:r>
              <a:rPr lang="en-US" altLang="en-US" sz="2000" dirty="0" smtClean="0"/>
              <a:t>of contributions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000" dirty="0" smtClean="0"/>
              <a:t>Rel-13 Work and Study Items =&gt; </a:t>
            </a:r>
            <a:r>
              <a:rPr lang="en-US" altLang="en-US" sz="2000" b="1" dirty="0" smtClean="0">
                <a:solidFill>
                  <a:srgbClr val="FF0000"/>
                </a:solidFill>
              </a:rPr>
              <a:t>18%</a:t>
            </a:r>
            <a:r>
              <a:rPr lang="en-US" altLang="en-US" sz="2000" dirty="0" smtClean="0"/>
              <a:t> of contributions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000" dirty="0" smtClean="0"/>
              <a:t>Rel-14 RAN4 Spectrum related Work and Study Items (</a:t>
            </a:r>
            <a:r>
              <a:rPr lang="en-US" altLang="en-US" sz="2000" b="1" dirty="0" smtClean="0">
                <a:solidFill>
                  <a:srgbClr val="FF0000"/>
                </a:solidFill>
              </a:rPr>
              <a:t>13%</a:t>
            </a:r>
            <a:r>
              <a:rPr lang="en-US" altLang="en-US" sz="2000" dirty="0" smtClean="0"/>
              <a:t> of contributions)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Rel-14 RAN4 non-Spectrum related Work and Study Items (</a:t>
            </a:r>
            <a:r>
              <a:rPr lang="en-GB" altLang="en-US" sz="2000" b="1" dirty="0" smtClean="0">
                <a:solidFill>
                  <a:srgbClr val="FF0000"/>
                </a:solidFill>
              </a:rPr>
              <a:t>35% </a:t>
            </a:r>
            <a:r>
              <a:rPr lang="en-GB" altLang="en-US" sz="2000" dirty="0"/>
              <a:t>of contributions)</a:t>
            </a:r>
            <a:endParaRPr lang="en-GB" altLang="en-US" sz="2000" dirty="0" smtClean="0"/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NR (</a:t>
            </a:r>
            <a:r>
              <a:rPr lang="en-GB" altLang="en-US" sz="2000" b="1" dirty="0" smtClean="0">
                <a:solidFill>
                  <a:srgbClr val="FF0000"/>
                </a:solidFill>
              </a:rPr>
              <a:t>12%</a:t>
            </a:r>
            <a:r>
              <a:rPr lang="en-GB" altLang="en-US" sz="2000" dirty="0" smtClean="0"/>
              <a:t> of contributions)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Other documents + (</a:t>
            </a:r>
            <a:r>
              <a:rPr lang="en-GB" altLang="en-US" sz="2000" b="1" dirty="0" smtClean="0">
                <a:solidFill>
                  <a:srgbClr val="FF0000"/>
                </a:solidFill>
              </a:rPr>
              <a:t>3 %</a:t>
            </a:r>
            <a:r>
              <a:rPr lang="en-GB" altLang="en-US" sz="2000" dirty="0" smtClean="0"/>
              <a:t> of contributions)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ja-JP" sz="16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6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6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8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8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1395021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5DL/1UL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661368"/>
              </p:ext>
            </p:extLst>
          </p:nvPr>
        </p:nvGraphicFramePr>
        <p:xfrm>
          <a:off x="694145" y="1518547"/>
          <a:ext cx="7871459" cy="47489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0030"/>
                <a:gridCol w="904875"/>
                <a:gridCol w="2066925"/>
                <a:gridCol w="1481038"/>
                <a:gridCol w="1188591"/>
              </a:tblGrid>
              <a:tr h="9900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 combination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REL-indep.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From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contact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name, company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CA_5DL_2A-2A-5A-66B_1UL_BCS0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CA_5DL_2A-2A-5A-66A-66A_BCS0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CA_5DL_2A-2A-12A-30A-66A_BCS0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CA_5DL_2A-2A-12B-66A_BCS0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Thalanany Sebastian, US Cellular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CA_5DL_2A-12B-66A-66A_BCS0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Thalanany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Sebastian, US Cellular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CA_5DL_2A-2A-66D_1UL_BCS0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CA_5DL_2A-2A-66A-66C_1UL_BCS0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CA_5DL_2A-2A-66A-66B_1UL_BCS0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CA_5DL_2A_4A_5B _30A_1UL_BCS0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CA_5DL_2C_5B_30A_1UL_BCS0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CA_5DL_2A-5B-30A-66A_BCS0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CA_5DL_2A-5A-30A-66A-66A_BCS0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CA_5DL_2A-5B-66C_1UL_BCS0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CA_5DL_2A-5B-66B_1UL_BCS0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CA_5DL_2A-5A-66D_1UL_BCS0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769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CA_5DL_2A-13A-66D_1UL_BCS0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CA_5DL_2A-13A-66A-66C_1UL_BCS0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CA_5DL_2A-13A-66A-66B_1UL_BCS0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CA_5DL_2A-46A-46D_1UL_BCS0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CA_5DL_3A-3A-7A-7A-8A_1UL_BCS0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Bo-Han Hsieh,  CHTTL 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CA_5DL_3A-3A-7A-7A-8A_1UL_BCS1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Bo-Han Hsieh,  CHTTL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2382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CA_5DL_3C-41D_1UL_BCS0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Zhang, Yuqiang; ZTE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CA_5DL_3A-41C-42C_1UL_BCS0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Kenichi Kihara, Softbank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CA_5DL-3A-46E_1UL_BCS0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CA_5DL-3A-46E_1UL_BCS1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CA_5DL_4A-4A_5B_ 30A_1UL_BCS0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CA_5DL_4A-46A-46D_1UL_BCS0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CA_5DL_5A-7A-46D_1UL_BCS0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763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608186"/>
              </p:ext>
            </p:extLst>
          </p:nvPr>
        </p:nvGraphicFramePr>
        <p:xfrm>
          <a:off x="684620" y="1475468"/>
          <a:ext cx="7871459" cy="49493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4805"/>
                <a:gridCol w="819150"/>
                <a:gridCol w="2016018"/>
                <a:gridCol w="1512895"/>
                <a:gridCol w="1188591"/>
              </a:tblGrid>
              <a:tr h="590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442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CA_5DL_5A-46E_1UL_BCS0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442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CA_5DL_5A-46E_1UL_BCS1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442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CA_5DL_5A-5A-66D_1UL_BCS0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442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CA_5DL_5A-5A-66A-66C_1UL_BCS0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442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CA_5DL_5A-5A-66A-66B_1UL_BCS0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442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CA_5DL_5B-66A-66C_1UL_BCS0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442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CA_5DL_5B-66A-66B_1UL_BCS0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442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CA_5DL_7A-46E_1UL_BCS0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442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CA_5DL_8B-41D_1UL_BCS0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Pan, Qun; 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442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00">
                          <a:solidFill>
                            <a:srgbClr val="00B050"/>
                          </a:solidFill>
                          <a:effectLst/>
                        </a:rPr>
                        <a:t>CA_5DL_8B-46D_1UL_BCS0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442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00">
                          <a:solidFill>
                            <a:srgbClr val="00B050"/>
                          </a:solidFill>
                          <a:effectLst/>
                        </a:rPr>
                        <a:t>CA_5DL_8A-46E_1UL_BCS0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442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CA_5DL_11A-46E_1UL_11A_BCS0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Masaaki Obara, KDDI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442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CA_5DL_13A-46E_1UL_BCS0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442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CA_5DL_19A-46E_1UL_BCS0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442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CA_5DL_21A-46E_1UL_BCS0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442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56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CA_5DL_28A-41C-42C_1UL_BCS0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Huiping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Shan,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solidFill>
                            <a:srgbClr val="00B050"/>
                          </a:solidFill>
                          <a:effectLst/>
                        </a:rPr>
                        <a:t>CA_5DL_28A-46E_1UL_BCS0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 smtClean="0">
                          <a:solidFill>
                            <a:srgbClr val="00B050"/>
                          </a:solidFill>
                          <a:effectLst/>
                        </a:rPr>
                        <a:t>CA_5DL_39C-41D_1UL_BCS0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Pan, Qun; CMCC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kern="100" dirty="0">
                          <a:solidFill>
                            <a:srgbClr val="00B050"/>
                          </a:solidFill>
                          <a:effectLst/>
                        </a:rPr>
                        <a:t>CA_5DL_39C-46D_1UL_BCS0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kern="100" dirty="0">
                          <a:solidFill>
                            <a:srgbClr val="00B050"/>
                          </a:solidFill>
                          <a:effectLst/>
                        </a:rPr>
                        <a:t>CA_5DL_39A-46E_1UL_BCS0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kern="100" dirty="0">
                          <a:solidFill>
                            <a:srgbClr val="00B050"/>
                          </a:solidFill>
                          <a:effectLst/>
                        </a:rPr>
                        <a:t>CA_5DL_40C-46D_1UL_BCS0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5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5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kern="100" dirty="0">
                          <a:solidFill>
                            <a:srgbClr val="00B050"/>
                          </a:solidFill>
                          <a:effectLst/>
                        </a:rPr>
                        <a:t>CA_5DL_40A-46E_1UL_BCS0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5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5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solidFill>
                            <a:srgbClr val="00B050"/>
                          </a:solidFill>
                          <a:effectLst/>
                        </a:rPr>
                        <a:t>CA_5DL_40A-46E_1UL_BCS1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kern="100">
                          <a:solidFill>
                            <a:srgbClr val="00B050"/>
                          </a:solidFill>
                          <a:effectLst/>
                        </a:rPr>
                        <a:t>CA_5DL_40D-46C_1UL_BCS0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5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5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 smtClean="0">
                          <a:solidFill>
                            <a:srgbClr val="00B050"/>
                          </a:solidFill>
                          <a:effectLst/>
                        </a:rPr>
                        <a:t>CA_5DL_41C-42D_1UL_BCS0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solidFill>
                            <a:srgbClr val="00B050"/>
                          </a:solidFill>
                          <a:effectLst/>
                        </a:rPr>
                        <a:t>Liehai Liu, Huawei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 smtClean="0">
                          <a:solidFill>
                            <a:srgbClr val="00B050"/>
                          </a:solidFill>
                          <a:effectLst/>
                        </a:rPr>
                        <a:t>CA_5DL_41D-42C_1UL_BCS0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solidFill>
                            <a:srgbClr val="00B050"/>
                          </a:solidFill>
                          <a:effectLst/>
                        </a:rPr>
                        <a:t>Liehai Liu, Huawei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CA_5DL_46A-46D-66A_1UL_BCS0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5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5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5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5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CA_5DL_46E-66A_1UL_BCS0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</a:tbl>
          </a:graphicData>
        </a:graphic>
      </p:graphicFrame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5DL/1UL</a:t>
            </a:r>
            <a:endParaRPr lang="fi-FI" altLang="en-US" dirty="0" smtClean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27084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2DL/2UL</a:t>
            </a:r>
            <a:endParaRPr lang="fi-FI" altLang="en-US" dirty="0" smtClean="0"/>
          </a:p>
        </p:txBody>
      </p:sp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318407" y="1047750"/>
            <a:ext cx="8655731" cy="166279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Agreed</a:t>
            </a:r>
            <a:r>
              <a:rPr lang="zh-CN" altLang="en-US" sz="1600" dirty="0" smtClean="0">
                <a:ea typeface="+mn-ea"/>
                <a:cs typeface="+mn-cs"/>
              </a:rPr>
              <a:t> </a:t>
            </a:r>
            <a:r>
              <a:rPr lang="en-US" altLang="zh-CN" sz="1600" dirty="0" smtClean="0">
                <a:ea typeface="+mn-ea"/>
                <a:cs typeface="+mn-cs"/>
              </a:rPr>
              <a:t>Big CRs </a:t>
            </a:r>
          </a:p>
          <a:p>
            <a:pPr lvl="1"/>
            <a:r>
              <a:rPr lang="en-US" altLang="en-US" sz="1400" dirty="0" smtClean="0"/>
              <a:t>36.101 (R4-1609401)</a:t>
            </a:r>
          </a:p>
          <a:p>
            <a:r>
              <a:rPr lang="en-US" altLang="en-US" sz="1800" dirty="0" smtClean="0"/>
              <a:t>Endorsed Revised WID (R4-1609402)</a:t>
            </a:r>
            <a:endParaRPr lang="en-GB" altLang="en-US" sz="1800" dirty="0" smtClean="0"/>
          </a:p>
          <a:p>
            <a:r>
              <a:rPr lang="pt-BR" altLang="en-US" sz="1800" dirty="0" smtClean="0"/>
              <a:t>Detailed Progress for each CA combination</a:t>
            </a:r>
            <a:endParaRPr lang="en-GB" altLang="en-US" sz="1100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352821"/>
              </p:ext>
            </p:extLst>
          </p:nvPr>
        </p:nvGraphicFramePr>
        <p:xfrm>
          <a:off x="534760" y="2372659"/>
          <a:ext cx="7743825" cy="3505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1840"/>
                <a:gridCol w="1085078"/>
                <a:gridCol w="2237894"/>
                <a:gridCol w="783855"/>
                <a:gridCol w="895158"/>
              </a:tblGrid>
              <a:tr h="42621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</a:t>
                      </a:r>
                      <a:r>
                        <a:rPr lang="en-GB" sz="1000" dirty="0" err="1">
                          <a:effectLst/>
                        </a:rPr>
                        <a:t>indep</a:t>
                      </a:r>
                      <a:r>
                        <a:rPr lang="en-GB" sz="1000" dirty="0">
                          <a:effectLst/>
                        </a:rPr>
                        <a:t>.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from</a:t>
                      </a:r>
                      <a:endParaRPr lang="en-US" sz="10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CA_2DL_3A-41A_2UL_3A-41A_BCS0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Zhang Yuqiang, ZTE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00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CA_2DL_8A-41A_2UL_8A-41A_BCS0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Pan Qun,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CA_2DL_3A-42A_2UL_3A-42A_BCS0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CA_2DL_19A-42A_2UL_19A-42A_BCS0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CA_2DL_21A-42A_2UL_21A-42A_BCS0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2DL_2A-7A_2UL_2A-7A_BCS0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Antti Immonen, Hisilicon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CA_2DL_7A-8A_2UL_7A-8A_BCS0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CA_2DL_8A-39A_2UL_8A-39A_BCS0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Yuexia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Song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CA_2DL_41A-42A_2UL_41A-42A_BCS0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Kenichi Kihara, SoftBank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CA_2DL_3A-21A_2UL_3A-21A_BCS0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CA_2DL_28A-42A_2UL_28A-42A_BCS0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CA_2DL_3A-28A_2UL_3A-28A_BCS0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CA_2DL_21A-28A_2UL_21A-28A_BCS0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CA_2DL_5A-66A_2UL_5A-66A_BCS0</a:t>
                      </a:r>
                      <a:endParaRPr lang="zh-CN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Marc Grant, AT&amp;T</a:t>
                      </a:r>
                      <a:endParaRPr lang="zh-CN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CA_2DL_2A-66A_2UL_2A-66A_BCS0</a:t>
                      </a:r>
                      <a:endParaRPr lang="zh-CN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Marc Grant, AT&amp;T</a:t>
                      </a:r>
                      <a:endParaRPr lang="zh-CN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CA_2DL_12A-30A_2UL_12A-30A_BCS0</a:t>
                      </a:r>
                      <a:endParaRPr lang="zh-CN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Marc Grant, AT&amp;T</a:t>
                      </a:r>
                      <a:endParaRPr lang="zh-CN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CA_2DL_2A-30A_2UL_2A-30A_BCS0</a:t>
                      </a:r>
                      <a:endParaRPr lang="zh-CN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Marc Grant, AT&amp;T</a:t>
                      </a:r>
                      <a:endParaRPr lang="zh-CN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CA_2DL_5A-30A_2UL_5A-30A_BCS0</a:t>
                      </a:r>
                      <a:endParaRPr lang="zh-CN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Marc Grant, AT&amp;T</a:t>
                      </a:r>
                      <a:endParaRPr lang="zh-CN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CA_2DL_2A-66A_2UL_2A-66A_BCS</a:t>
                      </a:r>
                      <a:r>
                        <a:rPr lang="en-GB" sz="1000" kern="100">
                          <a:effectLst/>
                          <a:latin typeface="+mn-lt"/>
                          <a:ea typeface="宋体"/>
                          <a:cs typeface="Times New Roman"/>
                        </a:rPr>
                        <a:t>2</a:t>
                      </a:r>
                      <a:endParaRPr lang="zh-CN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CA_2DL_13A-66A_2UL_13A-66A_BCS0</a:t>
                      </a:r>
                      <a:endParaRPr lang="zh-CN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856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9805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 bwMode="auto">
          <a:xfrm>
            <a:off x="447675" y="1047748"/>
            <a:ext cx="8655731" cy="166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en-US" altLang="zh-CN" sz="1600" kern="0" dirty="0" smtClean="0">
                <a:ea typeface="+mn-ea"/>
                <a:cs typeface="+mn-cs"/>
              </a:rPr>
              <a:t>Agreed</a:t>
            </a:r>
            <a:r>
              <a:rPr lang="zh-CN" altLang="en-US" sz="1600" kern="0" dirty="0" smtClean="0">
                <a:ea typeface="+mn-ea"/>
                <a:cs typeface="+mn-cs"/>
              </a:rPr>
              <a:t> </a:t>
            </a:r>
            <a:r>
              <a:rPr lang="en-US" altLang="zh-CN" sz="1600" kern="0" dirty="0" smtClean="0">
                <a:ea typeface="+mn-ea"/>
                <a:cs typeface="+mn-cs"/>
              </a:rPr>
              <a:t>Big CRs </a:t>
            </a:r>
          </a:p>
          <a:p>
            <a:pPr lvl="1"/>
            <a:r>
              <a:rPr lang="en-US" altLang="en-US" sz="1400" kern="0" dirty="0" smtClean="0"/>
              <a:t>36.101 (R4-1609791, -9793, -9794)</a:t>
            </a:r>
          </a:p>
          <a:p>
            <a:r>
              <a:rPr lang="en-US" altLang="en-US" sz="1800" kern="0" dirty="0" smtClean="0"/>
              <a:t>Endorsed Revised WID (R4-1610962)</a:t>
            </a:r>
            <a:endParaRPr lang="en-GB" altLang="en-US" sz="1800" kern="0" dirty="0" smtClean="0"/>
          </a:p>
          <a:p>
            <a:r>
              <a:rPr lang="pt-BR" altLang="en-US" sz="1800" kern="0" dirty="0" smtClean="0"/>
              <a:t>Detailed Progress for each CA combination </a:t>
            </a:r>
            <a:r>
              <a:rPr lang="pt-BR" altLang="en-US" sz="1800" kern="0" dirty="0"/>
              <a:t>(and see next slides)</a:t>
            </a:r>
            <a:endParaRPr lang="fi-FI" altLang="en-US" sz="1800" kern="0" dirty="0"/>
          </a:p>
          <a:p>
            <a:endParaRPr lang="en-GB" altLang="en-US" sz="1100" kern="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565932"/>
              </p:ext>
            </p:extLst>
          </p:nvPr>
        </p:nvGraphicFramePr>
        <p:xfrm>
          <a:off x="521946" y="2317302"/>
          <a:ext cx="8115302" cy="40878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81059"/>
                <a:gridCol w="911500"/>
                <a:gridCol w="1961371"/>
                <a:gridCol w="980686"/>
                <a:gridCol w="980686"/>
              </a:tblGrid>
              <a:tr h="2913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150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CA_3DL_2A-12A-30A_2UL_2A-12A_BCS0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CA_3DL_2A-12B_2UL_2A-12A_BCS0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CA_3DL_4A-12A-30A_2UL_4A-12A_BCS0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CA_3DL_4A-12B_2UL_4A-12A_BCS0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CA_3DL_1A-3A-7A_2UL_1A-3A_BCS0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CA_3DL_1A-3A-7A_2UL_1A-7A_BCS0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CA_3DL_1A-3A-7A_2UL_3A-7A_BCS0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299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CA_3DL_1A-3A-40A_2UL_1A-3A_BCS0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Joonyoung Shin, SKT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191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CA_3DL_1A-5A-40A_2UL_1A-5A_BCS0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Joonyoung Shin, SKT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CA_3DL_3A-5A-40A_2UL_3A-5A_BCS0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Joonyoung Shin, SKT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2362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CA_3DL_1A-7A-8A_2UL_1A-7A_BCS0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191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CA_3DL_1A-7A-8A_2UL_1A-8A_BCS0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CA_3DL_1A-8A-40A_2UL_1A-8A_BCS0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CA_3DL_3A-3A-8A_2UL_3A-8A_BCS0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Bo-Han Hsieh,  CHTTL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231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CA_3DL_3A-7A-8A_2UL_3A-7A_BCS0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Ilwhan Kim, KT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3172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CA_3DL_3A-7A-8A_2UL_3A-8A_BCS0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Ilwhan Kim, KT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CA_3DL_3A-8A-40A_2UL_3A-8A_BCS0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Ilwhan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Kim, KT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CA_3DL_7C-28A_2UL_7C_BCS0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Jeremy Chu, TELSTRA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CA_3DL_7C-28A_2UL_7A-28A_BCS0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Jeremy Chu, TELSTRA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942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CA_3DL_1A-42C_2UL_1A-42A_BCS0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Suguru Okuyama,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942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CA_3DL_19A-42C_2UL_19A-42A_BCS0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Suguru Okuyama,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942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CA_3DL_21A-42C_2UL_21A-42A_BCS0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Suguru Okuyama,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182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CA_3DL_3A-42C_2UL_3A-42A_BCS0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933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</a:t>
            </a:r>
            <a:r>
              <a:rPr lang="pt-BR" altLang="en-US" sz="2200" dirty="0"/>
              <a:t>progress of each CA </a:t>
            </a:r>
            <a:r>
              <a:rPr lang="pt-BR" altLang="en-US" sz="2200" dirty="0" smtClean="0"/>
              <a:t>combinations (and see next slides)</a:t>
            </a:r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041688"/>
              </p:ext>
            </p:extLst>
          </p:nvPr>
        </p:nvGraphicFramePr>
        <p:xfrm>
          <a:off x="536120" y="1739634"/>
          <a:ext cx="7788729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49024"/>
                <a:gridCol w="874820"/>
                <a:gridCol w="1882443"/>
                <a:gridCol w="941221"/>
                <a:gridCol w="941221"/>
              </a:tblGrid>
              <a:tr h="45470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 combination</a:t>
                      </a:r>
                      <a:endParaRPr lang="en-US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REL-indep.</a:t>
                      </a:r>
                      <a:endParaRPr lang="en-US" sz="10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from</a:t>
                      </a:r>
                      <a:endParaRPr lang="en-US" sz="10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Contact</a:t>
                      </a:r>
                      <a:endParaRPr lang="en-US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name, company</a:t>
                      </a:r>
                      <a:endParaRPr lang="en-US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CA_3DL_2A-4A-29A_2UL_2A-4A_BCS0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Antti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Immonen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Hisilicon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CA_3DL_2A-4A-5A_2UL_2A-4A_BCS0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Antti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Immonen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Hisilicon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CA_3DL_1A-5A-46A_2UL_1A-5A_BCS0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 Chang, LG Uplus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CA_3DL_1A-7A-46A_2UL_1A-7A_BCS0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 Chang, LG Uplus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CA_3DL_5A-7A-46A_2UL__5A-7A_BCS0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 Chang, LG Uplus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CA_3DL_3A-5A-7A_2UL_3A-5A_BCS0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 Shin, SK telecom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CA_3DL_3A-5A-7A_2UL_3A-7A_BCS0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 Shin, SK telecom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CA_3DL_3A-5A-7A_2UL_5A-7A_BCS0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 Shin, SK telecom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CA_3DL_1A-3A-21A_2UL_1A-3A_BCS0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CA_3DL_1A-3A-21A_2UL_1A-21A_BCS0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CA_3DL_1A-3A-21A_2UL_3A-21A_BCS0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CA_3DL_1A-3A-42A_2UL_1A-3A_BCS0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CA_3DL_1A-3A-42A_2UL_1A-42A_BCS0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CA_3DL_1A-3A-42A_2UL_3A-42A_BCS0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CA_3DL_1A-19A-42A_2UL_1A-19A_BCS0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CA_3DL_1A-19A-42A_2UL_1A-42A_BCS0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CA_3DL_1A-19A-42A_2UL_19A-42A_BCS0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CA_3DL_1A-21A-42A_2UL_1A-21A_BCS0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CA_3DL_1A-21A-42A_2UL_1A-42A_BCS0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CA_3DL_1A-21A-42A_2UL_21A-42A_BCS0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CA_3DL_3A-19A-21A_2UL_3A-19A_BCS0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CA_3DL_3A-19A-21A_2UL_3A-21A_BCS0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CA_3DL_3A-19A-21A_2UL_19A-21A_BCS0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CA_3DL_3A-19A-42A_2UL_3A-19A_BCS0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CA_3DL_3A-19A-42A_2UL_3A-42A_BCS0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CA_3DL_3A-19A-42A_2UL_19A-42A_BCS0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CA_3DL_3A-21A-42A_2UL_3A-21A_BCS0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229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</a:t>
            </a:r>
            <a:r>
              <a:rPr lang="pt-BR" altLang="en-US" sz="2200" dirty="0"/>
              <a:t>progress of each CA </a:t>
            </a:r>
            <a:r>
              <a:rPr lang="pt-BR" altLang="en-US" sz="2200" dirty="0" smtClean="0"/>
              <a:t>combinations (and see next slides)</a:t>
            </a:r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44992"/>
              </p:ext>
            </p:extLst>
          </p:nvPr>
        </p:nvGraphicFramePr>
        <p:xfrm>
          <a:off x="536120" y="1729474"/>
          <a:ext cx="7788729" cy="426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49024"/>
                <a:gridCol w="874820"/>
                <a:gridCol w="1882443"/>
                <a:gridCol w="941221"/>
                <a:gridCol w="941221"/>
              </a:tblGrid>
              <a:tr h="4566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CA_3DL_3A-21A-42A_2UL_3A-42A_BCS0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CA_3DL_3A-21A-42A_2UL_21A-42A_BCS0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CA_3DL_19A-21A-42A_2UL_19A-21A_BCS0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CA_3DL_19A-21A-42A_2UL_19A-42A_BCS0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CA_3DL_19A-21A-42A_2UL_21A-42A_BCS0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CA_3DL_1A-3C_2UL_1A-3A_BCS0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 Kim, KT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CA_3DL_1A-3C_2UL_3C_BCS0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 Kim, KT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CA_3DL_3C-8A_2UL_3A-8A_BCS0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 Kim, KT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CA_3DL_3C-8A_2UL_3C_BCS0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 Kim, KT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CA_3DL_41A-42C_2UL_41A-42A_BCS0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CA_3DL_41C-42A_2UL_41A-42A_BCS0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CA_3DL_2A-4A-7A_2UL_2A-4A_BCS0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Antti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Immonen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CA_4DL_1A-3A-8A-40A_2UL_1A-3A_BCS0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CA_4DL_1A-3A-8A-40A_2UL_1A-8A_BCS0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CA_4DL_1A-3A-8A-40A_2UL_3A-8A_BCS0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CA_4DL_1A-3A-5A-40A_2UL_1A-3A_BCS0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Joonyoung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Shin, SKT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CA_4DL_1A-3A-5A-40A_2UL_1A-5A_BCS0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Joonyoung Shin, SKT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CA_4DL_1A-3A-5A-40A_2UL_3A-5A_BCS0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Joonyoung Shin, SKT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CA_4DL_1A-3A-7A-8A_2UL_1A-3A_BCS0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Ilwhan Kim, KT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CA_4DL_1A-3A-7A-8A_2UL_1A-7A_BCS0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Rel-11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Ilwhan</a:t>
                      </a:r>
                      <a:r>
                        <a:rPr lang="en-GB" sz="1000" dirty="0">
                          <a:effectLst/>
                        </a:rPr>
                        <a:t> Kim, KT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CA_4DL_1A-3A-7A-8A_2UL_1A-8A_BCS0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Ilwhan</a:t>
                      </a:r>
                      <a:r>
                        <a:rPr lang="en-GB" sz="1000" dirty="0">
                          <a:effectLst/>
                        </a:rPr>
                        <a:t> Kim, KT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CA_4DL_1A-3A-7A-8A_2UL_3A-7A_BCS0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Ilwhan</a:t>
                      </a:r>
                      <a:r>
                        <a:rPr lang="en-GB" sz="1000" dirty="0">
                          <a:effectLst/>
                        </a:rPr>
                        <a:t> Kim, KT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CA_4DL_1A-3A-7A-8A_2UL_3A-8A_BCS0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Ilwhan</a:t>
                      </a:r>
                      <a:r>
                        <a:rPr lang="en-GB" sz="1000" dirty="0">
                          <a:effectLst/>
                        </a:rPr>
                        <a:t> Kim, KT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CA_4DL_3A-7C-28A_2UL_CA_3A-7A_BCS0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Jeremy Chu, TELSTRA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CA_4DL_3A-7C-28A_2UL_CA_7C_BCS0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Jeremy Chu, TELSTRA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255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</a:t>
            </a:r>
            <a:r>
              <a:rPr lang="pt-BR" altLang="en-US" sz="2200" dirty="0"/>
              <a:t>progress of each CA combinations</a:t>
            </a:r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644401"/>
              </p:ext>
            </p:extLst>
          </p:nvPr>
        </p:nvGraphicFramePr>
        <p:xfrm>
          <a:off x="536120" y="1681849"/>
          <a:ext cx="7788729" cy="4545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0980"/>
                <a:gridCol w="752475"/>
                <a:gridCol w="2222832"/>
                <a:gridCol w="941221"/>
                <a:gridCol w="941221"/>
              </a:tblGrid>
              <a:tr h="48808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CA_4DL_3A-7C-28A_2UL_CA_7A-28A_BCS0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Jeremy Chu, TELSTRA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CA_4DL_2A-4A-5A-29A_2UL_2A-4A_BCS0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Antti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Immonen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Hisilicon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CA_4DL_1A-5A-7A-46A_2UL_1A-5A_BCS0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Chang, LG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CA_4DL_1A-5A-7A-46A_2UL_1A-7A_BCS0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Chang, LG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CA_4DL_1A-5A-7A-46A_2UL_5A-7A_BCS0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Chang, LG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CA_4DL_1A-5A-46C_2UL_1A-5A_BCS0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 Chang, LG Uplus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CA_4DL_1A-7A-46C_2UL_1A-7A_BCS0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Chang, LG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CA_4DL_5A-7A-46C_2UL_5A-7A_BCS0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Chang, LG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CA_4DL_1A-3A-5A-7A_2UL_1A-3A_BCS0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Shin,SK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CA_4DL_1A-3A-5A-7A_2UL_1A-5A_BCS0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Shin,SK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CA_4DL_1A-3A-5A-7A_2UL_1A-7A_BCS0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 Shin,SK telecom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CA_4DL_1A-3A-5A-7A_2UL_3A-5A_BCS0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Shin,SK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CA_4DL_1A-3A-5A-7A_2UL_3A-7A_BCS0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 Shin,SK telecom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CA_4DL_1A-3A-5A-7A_2UL_5A-7A_BCS0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Shin,SK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CA_4DL_1A-19A-21A-42A_2UL_1A-19A_BCS0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CA_4DL_1A-19A-21A-42A_2UL_1A-21A_BCS0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CA_4DL_1A-19A-21A-42A_2UL_1A-42A_BCS0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CA_4DL_1A-19A-21A-42A_2UL_19A-21A_BCS0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CA_4DL_1A-19A-21A-42A_2UL_19A-42A_BCS0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CA_4DL_1A-19A-21A-42A_2UL_21A-42A_BCS0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CA_4DL_1A-3A-19A-42A_2UL_1A-3A_BCS0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CA_4DL_1A-3A-19A-42A_2UL_1A-19A_BCS0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CA_4DL_1A-3A-19A-42A_2UL_1A-42A_BCS0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CA_4DL_1A-3A-19A-42A_2UL_3A-19A_BCS0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 Okuyama,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CA_4DL_1A-3A-19A-42A_2UL_3A-42A_BCS0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87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</a:t>
            </a:r>
            <a:r>
              <a:rPr lang="pt-BR" altLang="en-US" sz="2200" dirty="0"/>
              <a:t>progress of each CA </a:t>
            </a:r>
            <a:r>
              <a:rPr lang="pt-BR" altLang="en-US" sz="2200" dirty="0" smtClean="0"/>
              <a:t>combinations (and see next slides)</a:t>
            </a:r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682162"/>
              </p:ext>
            </p:extLst>
          </p:nvPr>
        </p:nvGraphicFramePr>
        <p:xfrm>
          <a:off x="536120" y="1719949"/>
          <a:ext cx="7788729" cy="45554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0980"/>
                <a:gridCol w="752475"/>
                <a:gridCol w="2222832"/>
                <a:gridCol w="941221"/>
                <a:gridCol w="941221"/>
              </a:tblGrid>
              <a:tr h="48808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CA_4DL_1A-3A-19A-42A_2UL_19A-42A_BCS0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 Okuyama,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CA_4DL_1A-19A-42C_2UL_1A-19A_BCS0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CA_4DL_1A-19A-42C_2UL_1A-42A_BCS0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 Okuyama,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CA_4DL_1A-19A-42C_2UL_19A-42A_BCS0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CA_4DL_1A-21A-42C_2UL_1A-21A_BCS0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 Okuyama,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CA_4DL_1A-21A-42C_2UL_1A-42A_BCS0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CA_4DL_1A-21A-42C_2UL_21A-42A_BCS0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CA_4DL_19A-21A-42C_2UL_19A-21A_BCS0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 Okuyama,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CA_4DL_19A-21A-42C_2UL_19A-42A_BCS0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CA_4DL_19A-21A-42C_2UL_21A-42A_BCS0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CA_4DL_1A-3A-42C_2UL_1A-3A_BCS0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CA_4DL_1A-3A-42C_2UL_1A-42A_BCS0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CA_4DL_1A-3A-42C_2UL_3A-42A_BCS0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CA_4DL_3A-19A-42C_2UL_3A-19A_BCS0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CA_4DL_3A-19A-42C_2UL_3A-42A_BCS0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CA_4DL_3A-19A-42C_2UL_19A-42A_BCS0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CA_4DL_1A-3C-8A_2UL_1A-3A_BCS0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Kim, KT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CA_4DL_1A-3C-8A_2UL_1A-8A_BCS0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 Kim, KT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CA_4DL_1A-3C-8A_2UL_3A-8A_BCS0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 Kim, KT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CA_4DL_1A-3C-8A_2UL_3C_BCS0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 Kim, KT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CA_4DL_41C-42C_2UL_41A-42A_BCS0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CA_4DL_2A-4A-7A-7A_2UL_2A-4A_BCS0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Antti Immonen, Hisilicon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CA_5DL_1A-19A-21A-42C_2UL_1A-19A_BCS0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CA_5DL_1A-19A-21A-42C_2UL_1A-21A_BCS0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Ando,</a:t>
                      </a:r>
                      <a:r>
                        <a:rPr lang="en-GB" sz="1000" kern="12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CA_5DL_1A-19A-21A-42C_2UL_1A-42A_BCS0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59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</a:t>
            </a:r>
            <a:r>
              <a:rPr lang="pt-BR" altLang="en-US" sz="2200" dirty="0"/>
              <a:t>progress of each CA combinations</a:t>
            </a:r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204696"/>
              </p:ext>
            </p:extLst>
          </p:nvPr>
        </p:nvGraphicFramePr>
        <p:xfrm>
          <a:off x="545645" y="1834249"/>
          <a:ext cx="7788729" cy="19523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0980"/>
                <a:gridCol w="752475"/>
                <a:gridCol w="2222832"/>
                <a:gridCol w="941221"/>
                <a:gridCol w="941221"/>
              </a:tblGrid>
              <a:tr h="48808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CA_5DL_1A-19A-21A-42C_2UL_19A-21A_BCS0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CA_5DL_1A-19A-21A-42C_2UL_19A-42A_BCS0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CA_5DL_1A-19A-21A-42C_2UL_21A-42A_BCS0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CA_5DL_1A-3A-19A-42C_2UL_1A-3A_BCS0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CA_5DL_1A-3A-19A-42C_2UL_1A-19A_BCS0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CA_5DL_1A-3A-19A-42C_2UL_1A-42A_BCS0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CA_5DL_1A-3A-19A-42C_2UL_3A-19A_BCS0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CA_5DL_1A-3A-19A-42C_2UL_3A-42A_BCS0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CA_5DL_1A-3A-19A-42C_2UL_19A-42A_BCS0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175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3DL/3UL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en-US" sz="2000" dirty="0" smtClean="0">
                <a:ea typeface="+mn-ea"/>
                <a:cs typeface="+mn-cs"/>
              </a:rPr>
              <a:t>No band combination proposals </a:t>
            </a:r>
            <a:endParaRPr lang="pt-BR" altLang="en-US" sz="1400" dirty="0" smtClean="0"/>
          </a:p>
          <a:p>
            <a:pPr lvl="2"/>
            <a:endParaRPr lang="fi-FI" altLang="en-US" sz="1400" dirty="0"/>
          </a:p>
          <a:p>
            <a:pPr marL="0" indent="0">
              <a:buNone/>
            </a:pP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52756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WI/SI to be completed </a:t>
            </a:r>
            <a:endParaRPr lang="en-US" altLang="en-US" dirty="0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1251857"/>
            <a:ext cx="9037864" cy="462597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000" dirty="0"/>
              <a:t>All Rel-13 Performance </a:t>
            </a:r>
            <a:r>
              <a:rPr lang="en-US" altLang="en-US" sz="2000" dirty="0" smtClean="0"/>
              <a:t>WI</a:t>
            </a:r>
            <a:endParaRPr lang="en-US" altLang="en-US" sz="2000" dirty="0"/>
          </a:p>
          <a:p>
            <a:pPr lvl="1" eaLnBrk="1" fontAlgn="b" hangingPunct="1"/>
            <a:r>
              <a:rPr lang="en-GB" sz="1600" dirty="0"/>
              <a:t>Further LTE Physical Layer Enhancements for MTC (Performance) </a:t>
            </a:r>
            <a:endParaRPr lang="en-US" sz="1600" dirty="0"/>
          </a:p>
          <a:p>
            <a:pPr lvl="1" eaLnBrk="1" fontAlgn="b" hangingPunct="1"/>
            <a:r>
              <a:rPr lang="en-GB" sz="1600" dirty="0"/>
              <a:t>Licensed-Assisted Access to Unlicensed Spectrum (Performance)</a:t>
            </a:r>
            <a:endParaRPr lang="en-US" sz="1600" dirty="0"/>
          </a:p>
          <a:p>
            <a:pPr lvl="1" eaLnBrk="1" fontAlgn="b" hangingPunct="1"/>
            <a:r>
              <a:rPr lang="en-GB" sz="1600" dirty="0"/>
              <a:t>Narrow Band IOT (NB-IOT) (Performance)</a:t>
            </a:r>
            <a:endParaRPr lang="en-US" sz="16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05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fi-FI" altLang="ja-JP" sz="2000" dirty="0"/>
              <a:t> </a:t>
            </a:r>
            <a:r>
              <a:rPr lang="fi-FI" altLang="ja-JP" sz="2000" dirty="0" smtClean="0"/>
              <a:t>Other WI/SI</a:t>
            </a:r>
            <a:endParaRPr lang="fi-FI" altLang="ja-JP" sz="20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sz="1600" dirty="0"/>
              <a:t>LTE Band 41 UE power class 2 operation</a:t>
            </a:r>
          </a:p>
          <a:p>
            <a:pPr lvl="1" eaLnBrk="1" fontAlgn="b" hangingPunct="1"/>
            <a:r>
              <a:rPr lang="en-US" sz="1600" dirty="0"/>
              <a:t>Citizen Broad Radio Services (CBRS) 3.5GHz band for LTE in US</a:t>
            </a:r>
          </a:p>
          <a:p>
            <a:pPr lvl="1" eaLnBrk="1" fontAlgn="b" hangingPunct="1"/>
            <a:r>
              <a:rPr lang="en-US" altLang="ja-JP" sz="1600" dirty="0"/>
              <a:t>Feasibility study on global application of LTE Band 11 and of LTE Band 21 </a:t>
            </a:r>
            <a:r>
              <a:rPr lang="en-US" altLang="ja-JP" sz="1600" dirty="0" smtClean="0"/>
              <a:t>UEs</a:t>
            </a:r>
            <a:endParaRPr lang="en-US" altLang="ja-JP" sz="1600" dirty="0"/>
          </a:p>
          <a:p>
            <a:pPr lvl="1" eaLnBrk="1" fontAlgn="b" hangingPunct="1"/>
            <a:r>
              <a:rPr lang="en-US" altLang="ja-JP" sz="1600" dirty="0"/>
              <a:t>Study on NB-</a:t>
            </a:r>
            <a:r>
              <a:rPr lang="en-US" altLang="ja-JP" sz="1600" dirty="0" err="1"/>
              <a:t>IoT</a:t>
            </a:r>
            <a:r>
              <a:rPr lang="en-US" altLang="ja-JP" sz="1600" dirty="0"/>
              <a:t> RF requirement for coexistence with CDMA</a:t>
            </a:r>
          </a:p>
          <a:p>
            <a:pPr lvl="1" eaLnBrk="1" fontAlgn="b" hangingPunct="1"/>
            <a:r>
              <a:rPr lang="fi-FI" altLang="ja-JP" sz="1600" dirty="0"/>
              <a:t>Multi-Band Base Station testing with three or more bands</a:t>
            </a:r>
          </a:p>
          <a:p>
            <a:pPr lvl="1" eaLnBrk="1" fontAlgn="b" hangingPunct="1"/>
            <a:r>
              <a:rPr lang="en-US" altLang="ja-JP" sz="1600" dirty="0"/>
              <a:t>Performance enhancements for high speed scenario in LTE</a:t>
            </a:r>
            <a:r>
              <a:rPr lang="fi-FI" altLang="ja-JP" sz="1600" dirty="0"/>
              <a:t> (Core)</a:t>
            </a:r>
          </a:p>
          <a:p>
            <a:pPr lvl="1" eaLnBrk="1" fontAlgn="b" hangingPunct="1"/>
            <a:r>
              <a:rPr lang="en-GB" altLang="ja-JP" sz="1600" dirty="0"/>
              <a:t>4 RX antenna ports with CA for LTE DL (Core) </a:t>
            </a:r>
          </a:p>
          <a:p>
            <a:pPr lvl="1" eaLnBrk="1" fontAlgn="b" hangingPunct="1"/>
            <a:r>
              <a:rPr lang="en-GB" sz="1600" dirty="0"/>
              <a:t>SRS Carrier based Switching for LTE (Core)</a:t>
            </a:r>
            <a:endParaRPr lang="en-US" sz="1600" dirty="0"/>
          </a:p>
          <a:p>
            <a:pPr lvl="1" eaLnBrk="1" fontAlgn="b" hangingPunct="1"/>
            <a:r>
              <a:rPr lang="en-GB" sz="1600" dirty="0"/>
              <a:t>Further Indoor Positioning enhancements for UTRA and LTE (Core)</a:t>
            </a:r>
            <a:endParaRPr lang="en-US" sz="1600" dirty="0"/>
          </a:p>
          <a:p>
            <a:pPr lvl="1" eaLnBrk="1" fontAlgn="b" hangingPunct="1"/>
            <a:r>
              <a:rPr lang="en-GB" sz="1600" dirty="0"/>
              <a:t>Downlink Multiuser Superposition Transmission (Core)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ja-JP" sz="18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8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8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9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9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4932428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Band 41 power class 2 operation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000" dirty="0" smtClean="0">
                <a:solidFill>
                  <a:srgbClr val="FF0000"/>
                </a:solidFill>
                <a:ea typeface="+mn-ea"/>
                <a:cs typeface="+mn-cs"/>
              </a:rPr>
              <a:t>WI completed 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sz="2000" dirty="0" smtClean="0">
                <a:ea typeface="+mn-ea"/>
                <a:cs typeface="+mn-cs"/>
              </a:rPr>
              <a:t>Agreed CRs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36.101 CR on introduction of power class 2 (R4-168907)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600" dirty="0">
                <a:ea typeface="+mn-ea"/>
                <a:cs typeface="+mn-cs"/>
              </a:rPr>
              <a:t>36.101 CR on </a:t>
            </a:r>
            <a:r>
              <a:rPr lang="en-GB" sz="1600" dirty="0">
                <a:ea typeface="+mn-ea"/>
                <a:cs typeface="+mn-cs"/>
              </a:rPr>
              <a:t>Versioning bit indicator for NS_04 A-MPR </a:t>
            </a:r>
            <a:r>
              <a:rPr lang="en-GB" sz="1600" dirty="0" smtClean="0">
                <a:ea typeface="+mn-ea"/>
                <a:cs typeface="+mn-cs"/>
              </a:rPr>
              <a:t>table (-10823) </a:t>
            </a:r>
          </a:p>
          <a:p>
            <a:pPr marL="742950" lvl="2" indent="-342900">
              <a:buBlip>
                <a:blip r:embed="rId2"/>
              </a:buBlip>
            </a:pPr>
            <a:r>
              <a:rPr lang="en-GB" altLang="zh-CN" sz="1600" dirty="0" smtClean="0">
                <a:ea typeface="+mn-ea"/>
                <a:cs typeface="+mn-cs"/>
              </a:rPr>
              <a:t>36.101 CR on list of symbols (-10199)</a:t>
            </a:r>
          </a:p>
          <a:p>
            <a:pPr marL="742950" lvl="2" indent="-342900">
              <a:buBlip>
                <a:blip r:embed="rId2"/>
              </a:buBlip>
            </a:pPr>
            <a:r>
              <a:rPr lang="en-GB" altLang="zh-CN" sz="1600" dirty="0" smtClean="0">
                <a:ea typeface="+mn-ea"/>
                <a:cs typeface="+mn-cs"/>
              </a:rPr>
              <a:t>36.101 </a:t>
            </a:r>
            <a:r>
              <a:rPr lang="en-GB" altLang="zh-CN" sz="1600" dirty="0">
                <a:ea typeface="+mn-ea"/>
                <a:cs typeface="+mn-cs"/>
              </a:rPr>
              <a:t>CR on </a:t>
            </a:r>
            <a:r>
              <a:rPr lang="en-GB" sz="1600" dirty="0">
                <a:ea typeface="+mn-ea"/>
                <a:cs typeface="+mn-cs"/>
              </a:rPr>
              <a:t>TDD RMC for UL-DL configuration 0 (-10824)</a:t>
            </a:r>
            <a:endParaRPr lang="en-US" altLang="zh-CN" sz="1600" dirty="0">
              <a:ea typeface="+mn-ea"/>
              <a:cs typeface="+mn-cs"/>
            </a:endParaRPr>
          </a:p>
          <a:p>
            <a:pPr marL="742950" lvl="2" indent="-342900">
              <a:buBlip>
                <a:blip r:embed="rId2"/>
              </a:buBlip>
            </a:pPr>
            <a:r>
              <a:rPr lang="en-US" altLang="en-US" sz="1600" dirty="0" smtClean="0">
                <a:ea typeface="+mn-ea"/>
                <a:cs typeface="+mn-cs"/>
              </a:rPr>
              <a:t>36.307 CR (-10171, -10183)</a:t>
            </a:r>
            <a:endParaRPr lang="pt-BR" altLang="en-US" sz="1000" dirty="0" smtClean="0"/>
          </a:p>
          <a:p>
            <a:pPr lvl="2"/>
            <a:endParaRPr lang="fi-FI" altLang="en-US" sz="1400" dirty="0"/>
          </a:p>
          <a:p>
            <a:pPr marL="0" indent="0">
              <a:buNone/>
            </a:pP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62672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CBRS 3.5GHz band for LTE in US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800" dirty="0" smtClean="0">
                <a:solidFill>
                  <a:srgbClr val="FF0000"/>
                </a:solidFill>
                <a:ea typeface="+mn-ea"/>
                <a:cs typeface="+mn-cs"/>
              </a:rPr>
              <a:t>WI completed 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sz="1800" dirty="0" smtClean="0">
                <a:ea typeface="+mn-ea"/>
                <a:cs typeface="+mn-cs"/>
              </a:rPr>
              <a:t>TR36.744 v0.3.0 (-10293) approved</a:t>
            </a:r>
          </a:p>
          <a:p>
            <a:pPr marL="342900" lvl="1" indent="-342900">
              <a:buBlip>
                <a:blip r:embed="rId2"/>
              </a:buBlip>
            </a:pPr>
            <a:r>
              <a:rPr lang="pt-BR" altLang="en-US" sz="1800" dirty="0">
                <a:ea typeface="+mn-ea"/>
                <a:cs typeface="+mn-cs"/>
              </a:rPr>
              <a:t>Agreed </a:t>
            </a:r>
            <a:r>
              <a:rPr lang="pt-BR" altLang="en-US" sz="1800" dirty="0" smtClean="0">
                <a:ea typeface="+mn-ea"/>
                <a:cs typeface="+mn-cs"/>
              </a:rPr>
              <a:t>CRs</a:t>
            </a:r>
          </a:p>
          <a:p>
            <a:pPr marL="742950" lvl="2" indent="-342900">
              <a:buBlip>
                <a:blip r:embed="rId2"/>
              </a:buBlip>
            </a:pPr>
            <a:r>
              <a:rPr lang="pt-BR" altLang="en-US" sz="1600" dirty="0" smtClean="0">
                <a:ea typeface="+mn-ea"/>
                <a:cs typeface="+mn-cs"/>
              </a:rPr>
              <a:t>36.101 CR (-10776) </a:t>
            </a:r>
          </a:p>
          <a:p>
            <a:pPr marL="742950" lvl="2" indent="-342900">
              <a:buBlip>
                <a:blip r:embed="rId2"/>
              </a:buBlip>
            </a:pPr>
            <a:r>
              <a:rPr lang="pt-BR" altLang="en-US" sz="1600" dirty="0" smtClean="0">
                <a:ea typeface="+mn-ea"/>
                <a:cs typeface="+mn-cs"/>
              </a:rPr>
              <a:t>36.104 CR (-10296)</a:t>
            </a:r>
          </a:p>
          <a:p>
            <a:pPr marL="742950" lvl="2" indent="-342900">
              <a:buBlip>
                <a:blip r:embed="rId2"/>
              </a:buBlip>
            </a:pPr>
            <a:r>
              <a:rPr lang="pt-BR" altLang="en-US" sz="1600" dirty="0" smtClean="0">
                <a:ea typeface="+mn-ea"/>
                <a:cs typeface="+mn-cs"/>
              </a:rPr>
              <a:t>36.141 CR (-10297)</a:t>
            </a:r>
          </a:p>
          <a:p>
            <a:pPr marL="742950" lvl="2" indent="-342900">
              <a:buBlip>
                <a:blip r:embed="rId2"/>
              </a:buBlip>
            </a:pPr>
            <a:r>
              <a:rPr lang="pt-BR" altLang="en-US" sz="1600" dirty="0" smtClean="0">
                <a:ea typeface="+mn-ea"/>
                <a:cs typeface="+mn-cs"/>
              </a:rPr>
              <a:t>36.113 CR (-10298)</a:t>
            </a:r>
          </a:p>
          <a:p>
            <a:pPr marL="742950" lvl="2" indent="-342900">
              <a:buBlip>
                <a:blip r:embed="rId2"/>
              </a:buBlip>
            </a:pPr>
            <a:r>
              <a:rPr lang="pt-BR" altLang="en-US" sz="1600" dirty="0" smtClean="0">
                <a:ea typeface="+mn-ea"/>
                <a:cs typeface="+mn-cs"/>
              </a:rPr>
              <a:t>36.124 CR (-10299)</a:t>
            </a:r>
          </a:p>
          <a:p>
            <a:pPr marL="742950" lvl="2" indent="-342900">
              <a:buBlip>
                <a:blip r:embed="rId2"/>
              </a:buBlip>
            </a:pPr>
            <a:r>
              <a:rPr lang="pt-BR" altLang="en-US" sz="1600" dirty="0" smtClean="0">
                <a:ea typeface="+mn-ea"/>
                <a:cs typeface="+mn-cs"/>
              </a:rPr>
              <a:t>37.141 CR (-10777)</a:t>
            </a:r>
          </a:p>
          <a:p>
            <a:pPr marL="742950" lvl="2" indent="-342900">
              <a:buBlip>
                <a:blip r:embed="rId2"/>
              </a:buBlip>
            </a:pPr>
            <a:r>
              <a:rPr lang="pt-BR" altLang="en-US" sz="1600" dirty="0" smtClean="0">
                <a:ea typeface="+mn-ea"/>
                <a:cs typeface="+mn-cs"/>
              </a:rPr>
              <a:t>37.113 CR (-10324)</a:t>
            </a:r>
          </a:p>
          <a:p>
            <a:pPr marL="742950" lvl="2" indent="-342900">
              <a:buBlip>
                <a:blip r:embed="rId2"/>
              </a:buBlip>
            </a:pPr>
            <a:r>
              <a:rPr lang="pt-BR" altLang="en-US" sz="1600" dirty="0" smtClean="0">
                <a:ea typeface="+mn-ea"/>
                <a:cs typeface="+mn-cs"/>
              </a:rPr>
              <a:t>37.104 CR(-10325)</a:t>
            </a:r>
          </a:p>
          <a:p>
            <a:pPr marL="742950" lvl="2" indent="-342900">
              <a:buBlip>
                <a:blip r:embed="rId2"/>
              </a:buBlip>
            </a:pPr>
            <a:r>
              <a:rPr lang="pt-BR" altLang="en-US" sz="1600" dirty="0"/>
              <a:t>25.104 CR (-10327)</a:t>
            </a:r>
          </a:p>
          <a:p>
            <a:pPr marL="742950" lvl="2" indent="-342900">
              <a:buBlip>
                <a:blip r:embed="rId2"/>
              </a:buBlip>
            </a:pPr>
            <a:r>
              <a:rPr lang="pt-BR" altLang="en-US" sz="1600" dirty="0" smtClean="0">
                <a:ea typeface="+mn-ea"/>
                <a:cs typeface="+mn-cs"/>
              </a:rPr>
              <a:t>25.141 CR (-10326)</a:t>
            </a:r>
          </a:p>
          <a:p>
            <a:pPr marL="342900" lvl="1" indent="-342900">
              <a:buBlip>
                <a:blip r:embed="rId2"/>
              </a:buBlip>
            </a:pPr>
            <a:r>
              <a:rPr lang="pt-BR" altLang="en-US" sz="1800" dirty="0" smtClean="0">
                <a:ea typeface="+mn-ea"/>
                <a:cs typeface="+mn-cs"/>
              </a:rPr>
              <a:t>Endorsed CRs (for other WGs) </a:t>
            </a:r>
          </a:p>
          <a:p>
            <a:pPr marL="742950" lvl="2" indent="-342900">
              <a:buBlip>
                <a:blip r:embed="rId2"/>
              </a:buBlip>
            </a:pPr>
            <a:r>
              <a:rPr lang="pt-BR" altLang="en-US" sz="1600" dirty="0" smtClean="0">
                <a:ea typeface="+mn-ea"/>
                <a:cs typeface="+mn-cs"/>
              </a:rPr>
              <a:t>25.461 CR (-10294) </a:t>
            </a:r>
          </a:p>
          <a:p>
            <a:pPr marL="742950" lvl="2" indent="-342900">
              <a:buBlip>
                <a:blip r:embed="rId2"/>
              </a:buBlip>
            </a:pPr>
            <a:r>
              <a:rPr lang="pt-BR" altLang="en-US" sz="1600" dirty="0" smtClean="0">
                <a:ea typeface="+mn-ea"/>
                <a:cs typeface="+mn-cs"/>
              </a:rPr>
              <a:t>25.466 CR (-10295) </a:t>
            </a:r>
            <a:endParaRPr lang="pt-BR" altLang="en-US" sz="1600" dirty="0">
              <a:ea typeface="+mn-ea"/>
              <a:cs typeface="+mn-cs"/>
            </a:endParaRPr>
          </a:p>
          <a:p>
            <a:pPr lvl="2"/>
            <a:endParaRPr lang="fi-FI" altLang="en-US" sz="1100" dirty="0"/>
          </a:p>
          <a:p>
            <a:pPr marL="0" indent="0">
              <a:buNone/>
            </a:pPr>
            <a:endParaRPr lang="fi-FI" altLang="en-US" sz="1800" dirty="0" smtClean="0"/>
          </a:p>
          <a:p>
            <a:pPr lvl="2">
              <a:buFont typeface="Arial" charset="0"/>
              <a:buNone/>
            </a:pPr>
            <a:endParaRPr lang="en-GB" alt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281795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/>
              <a:t>New band support in NB-</a:t>
            </a:r>
            <a:r>
              <a:rPr lang="en-US" altLang="zh-CN" sz="2800" dirty="0" err="1" smtClean="0"/>
              <a:t>IoT</a:t>
            </a:r>
            <a:endParaRPr lang="zh-CN" alt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Bands proposed in WID have been completed. WI will be open until the end of release (March 2017)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Agreed CRs</a:t>
            </a:r>
          </a:p>
          <a:p>
            <a:pPr lvl="1"/>
            <a:r>
              <a:rPr lang="en-US" altLang="zh-CN" dirty="0" smtClean="0"/>
              <a:t>36.101 CR (-9880) </a:t>
            </a:r>
          </a:p>
          <a:p>
            <a:pPr lvl="1"/>
            <a:r>
              <a:rPr lang="en-US" altLang="zh-CN" dirty="0" smtClean="0"/>
              <a:t>36.104 CR (-8909)</a:t>
            </a:r>
          </a:p>
          <a:p>
            <a:pPr lvl="1"/>
            <a:r>
              <a:rPr lang="en-US" altLang="zh-CN" dirty="0" smtClean="0"/>
              <a:t>37.104 CR (-8523)</a:t>
            </a:r>
          </a:p>
          <a:p>
            <a:pPr lvl="1"/>
            <a:r>
              <a:rPr lang="en-US" altLang="zh-CN" dirty="0" smtClean="0"/>
              <a:t>36.133 CR( -7900)</a:t>
            </a:r>
          </a:p>
          <a:p>
            <a:pPr lvl="1"/>
            <a:r>
              <a:rPr lang="en-US" altLang="zh-CN" dirty="0" smtClean="0"/>
              <a:t>36.307 CR (-10831, -10959)</a:t>
            </a:r>
            <a:endParaRPr lang="en-US" altLang="zh-CN" dirty="0"/>
          </a:p>
          <a:p>
            <a:pPr marL="457200" lvl="1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52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5097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/>
              <a:t>Add Power class 1 UE toB3/B20/B28 for LTE</a:t>
            </a:r>
            <a:endParaRPr lang="zh-CN" alt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WI to be extended to June 2017 </a:t>
            </a:r>
          </a:p>
          <a:p>
            <a:r>
              <a:rPr lang="en-US" altLang="zh-CN" dirty="0" smtClean="0"/>
              <a:t>General </a:t>
            </a:r>
          </a:p>
          <a:p>
            <a:pPr lvl="1"/>
            <a:r>
              <a:rPr lang="en-US" altLang="zh-CN" dirty="0" smtClean="0"/>
              <a:t>TR Skeleton  (-8489) 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UE requirements </a:t>
            </a:r>
          </a:p>
          <a:p>
            <a:pPr lvl="1"/>
            <a:r>
              <a:rPr lang="en-US" altLang="zh-CN" dirty="0" smtClean="0"/>
              <a:t>P-Max related requirements (-10825)</a:t>
            </a:r>
          </a:p>
          <a:p>
            <a:pPr lvl="1"/>
            <a:r>
              <a:rPr lang="en-US" altLang="zh-CN" dirty="0" smtClean="0"/>
              <a:t>Draft CRs (-10826)</a:t>
            </a:r>
            <a:endParaRPr lang="en-US" altLang="zh-CN" dirty="0"/>
          </a:p>
          <a:p>
            <a:pPr marL="457200" lvl="1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53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0978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SI on CA for Band 3 and Band 39 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en-US" sz="2800" dirty="0" smtClean="0">
                <a:ea typeface="+mn-ea"/>
                <a:cs typeface="+mn-cs"/>
              </a:rPr>
              <a:t>Agreed TPs 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en-US" dirty="0" smtClean="0">
                <a:ea typeface="+mn-ea"/>
                <a:cs typeface="+mn-cs"/>
              </a:rPr>
              <a:t>U</a:t>
            </a:r>
            <a:r>
              <a:rPr lang="en-US" altLang="en-US" dirty="0">
                <a:ea typeface="+mn-ea"/>
                <a:cs typeface="+mn-cs"/>
              </a:rPr>
              <a:t>E reference </a:t>
            </a:r>
            <a:r>
              <a:rPr lang="en-US" altLang="en-US" dirty="0" smtClean="0">
                <a:ea typeface="+mn-ea"/>
                <a:cs typeface="+mn-cs"/>
              </a:rPr>
              <a:t>architecture </a:t>
            </a:r>
            <a:r>
              <a:rPr lang="en-US" altLang="en-US" dirty="0">
                <a:ea typeface="+mn-ea"/>
                <a:cs typeface="+mn-cs"/>
              </a:rPr>
              <a:t>(-7327, -7328)</a:t>
            </a:r>
          </a:p>
          <a:p>
            <a:pPr marL="742950" lvl="2" indent="-342900">
              <a:buBlip>
                <a:blip r:embed="rId2"/>
              </a:buBlip>
            </a:pPr>
            <a:r>
              <a:rPr lang="pt-BR" altLang="en-US" dirty="0">
                <a:ea typeface="+mn-ea"/>
                <a:cs typeface="+mn-cs"/>
              </a:rPr>
              <a:t>Delta TIB and delta RIB (-10453) </a:t>
            </a:r>
          </a:p>
          <a:p>
            <a:pPr lvl="2"/>
            <a:endParaRPr lang="fi-FI" altLang="en-US" sz="1400" dirty="0"/>
          </a:p>
          <a:p>
            <a:pPr marL="0" indent="0">
              <a:buNone/>
            </a:pP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56803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7029450" cy="1143000"/>
          </a:xfrm>
        </p:spPr>
        <p:txBody>
          <a:bodyPr/>
          <a:lstStyle/>
          <a:p>
            <a:r>
              <a:rPr lang="en-GB" altLang="en-US" sz="2800" dirty="0" smtClean="0"/>
              <a:t>SI on Global application of LTE band 11 and 21</a:t>
            </a:r>
            <a:endParaRPr lang="fi-FI" altLang="en-US" sz="2800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800" dirty="0">
                <a:ea typeface="+mn-ea"/>
                <a:cs typeface="+mn-cs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ea typeface="+mn-ea"/>
                <a:cs typeface="+mn-cs"/>
              </a:rPr>
              <a:t>SI completed  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sz="2800" dirty="0" smtClean="0">
                <a:ea typeface="+mn-ea"/>
                <a:cs typeface="+mn-cs"/>
              </a:rPr>
              <a:t> TR </a:t>
            </a:r>
            <a:r>
              <a:rPr lang="en-US" altLang="zh-CN" sz="2800" dirty="0">
                <a:ea typeface="+mn-ea"/>
                <a:cs typeface="+mn-cs"/>
              </a:rPr>
              <a:t>36.745 v0.3.0 approved for submission to RAN (-10839)</a:t>
            </a:r>
            <a:endParaRPr lang="en-US" altLang="en-US" sz="2800" dirty="0">
              <a:ea typeface="+mn-ea"/>
              <a:cs typeface="+mn-cs"/>
            </a:endParaRPr>
          </a:p>
          <a:p>
            <a:pPr marL="342900" lvl="1" indent="-342900">
              <a:buBlip>
                <a:blip r:embed="rId2"/>
              </a:buBlip>
            </a:pPr>
            <a:r>
              <a:rPr lang="en-US" altLang="en-US" sz="2800" dirty="0" smtClean="0">
                <a:ea typeface="+mn-ea"/>
                <a:cs typeface="+mn-cs"/>
              </a:rPr>
              <a:t> UE </a:t>
            </a:r>
            <a:r>
              <a:rPr lang="en-US" altLang="en-US" sz="2800" dirty="0">
                <a:ea typeface="+mn-ea"/>
                <a:cs typeface="+mn-cs"/>
              </a:rPr>
              <a:t>RF requirements 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en-US" sz="1800" dirty="0" smtClean="0">
                <a:ea typeface="+mn-ea"/>
                <a:cs typeface="+mn-cs"/>
              </a:rPr>
              <a:t>WF on EESS protection in RAN4 #80bis (-8918) 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en-US" sz="1800" dirty="0" smtClean="0">
                <a:ea typeface="+mn-ea"/>
                <a:cs typeface="+mn-cs"/>
              </a:rPr>
              <a:t>TP on evaluation results and conclusions in approved in R4-1610838 </a:t>
            </a:r>
          </a:p>
          <a:p>
            <a:pPr marL="742950" lvl="2" indent="-342900">
              <a:buBlip>
                <a:blip r:embed="rId2"/>
              </a:buBlip>
            </a:pPr>
            <a:endParaRPr lang="pt-BR" altLang="en-US" sz="1000" dirty="0" smtClean="0"/>
          </a:p>
          <a:p>
            <a:pPr lvl="2"/>
            <a:endParaRPr lang="fi-FI" altLang="en-US" sz="1400" dirty="0"/>
          </a:p>
          <a:p>
            <a:pPr marL="0" indent="0">
              <a:buNone/>
            </a:pP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426414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Rel-14 Work&amp;Study Items</a:t>
            </a:r>
            <a:br>
              <a:rPr lang="sv-SE" altLang="en-US" dirty="0" smtClean="0"/>
            </a:br>
            <a:r>
              <a:rPr lang="sv-SE" altLang="en-US" dirty="0" smtClean="0"/>
              <a:t>LTE &amp;HSPA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824058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Multi-Band CS testing with three or more bands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27492" y="1486354"/>
            <a:ext cx="8367712" cy="5207000"/>
          </a:xfrm>
        </p:spPr>
        <p:txBody>
          <a:bodyPr/>
          <a:lstStyle/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en-US" altLang="zh-CN" sz="2800" dirty="0" smtClean="0"/>
              <a:t> </a:t>
            </a:r>
            <a:r>
              <a:rPr lang="en-US" altLang="zh-CN" sz="2800" dirty="0" smtClean="0">
                <a:solidFill>
                  <a:srgbClr val="FF0000"/>
                </a:solidFill>
              </a:rPr>
              <a:t>WI completed </a:t>
            </a: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TR 37.871 v1.3.0 (-10914) was approved </a:t>
            </a: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Agreed CRs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en-US" altLang="zh-CN" dirty="0" smtClean="0"/>
              <a:t>36.104 CR (-10741)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en-US" altLang="zh-CN" dirty="0" smtClean="0"/>
              <a:t>37.104 CR (-10742)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en-US" altLang="zh-CN" dirty="0" smtClean="0"/>
              <a:t>36.141 CR (-10743)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en-US" altLang="zh-CN" dirty="0" smtClean="0"/>
              <a:t>37.141 CR (-10744) </a:t>
            </a: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endParaRPr lang="en-US" altLang="zh-CN" sz="2200" dirty="0" smtClean="0"/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endParaRPr lang="en-US" altLang="zh-CN" dirty="0"/>
          </a:p>
          <a:p>
            <a:pPr marL="742950" lvl="2" indent="-342900">
              <a:buFont typeface="Arial" charset="0"/>
              <a:buNone/>
            </a:pPr>
            <a:endParaRPr lang="fi-FI" altLang="zh-CN" dirty="0" smtClean="0"/>
          </a:p>
          <a:p>
            <a:pPr marL="742950" lvl="2" indent="-342900"/>
            <a:endParaRPr lang="fi-FI" altLang="zh-CN" sz="18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/>
            <a:endParaRPr lang="en-US" altLang="zh-CN" sz="14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400" dirty="0" smtClean="0"/>
          </a:p>
          <a:p>
            <a:pPr marL="742950" lvl="2" indent="-342900"/>
            <a:endParaRPr lang="fi-FI" altLang="zh-CN" sz="1800" dirty="0" smtClean="0"/>
          </a:p>
          <a:p>
            <a:endParaRPr lang="fi-FI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1196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eAAS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4846"/>
            <a:ext cx="8229600" cy="4525963"/>
          </a:xfrm>
        </p:spPr>
        <p:txBody>
          <a:bodyPr/>
          <a:lstStyle/>
          <a:p>
            <a:r>
              <a:rPr lang="en-US" altLang="zh-CN" sz="1400" dirty="0" smtClean="0"/>
              <a:t> General </a:t>
            </a:r>
          </a:p>
          <a:p>
            <a:pPr lvl="1"/>
            <a:r>
              <a:rPr lang="en-US" altLang="zh-CN" sz="1200" dirty="0" smtClean="0"/>
              <a:t>Ad-hoc meeting in RAN4 #80bis (-8420)</a:t>
            </a:r>
          </a:p>
          <a:p>
            <a:pPr lvl="1"/>
            <a:r>
              <a:rPr lang="en-US" altLang="zh-CN" sz="1200" dirty="0"/>
              <a:t>Ad-hoc meeting in RAN4 #</a:t>
            </a:r>
            <a:r>
              <a:rPr lang="en-US" altLang="zh-CN" sz="1200" dirty="0" smtClean="0"/>
              <a:t>81 (-10387)</a:t>
            </a:r>
            <a:endParaRPr lang="en-US" altLang="zh-CN" sz="1200" dirty="0"/>
          </a:p>
          <a:p>
            <a:pPr lvl="1"/>
            <a:r>
              <a:rPr lang="en-US" altLang="zh-CN" sz="1200" dirty="0" smtClean="0"/>
              <a:t>TR skeleton (-8871)</a:t>
            </a:r>
          </a:p>
          <a:p>
            <a:pPr lvl="1"/>
            <a:r>
              <a:rPr lang="en-US" altLang="zh-CN" sz="1200" dirty="0" smtClean="0"/>
              <a:t>Definitions and abbreviations (-10400)</a:t>
            </a:r>
          </a:p>
          <a:p>
            <a:pPr lvl="1"/>
            <a:r>
              <a:rPr lang="en-US" altLang="zh-CN" sz="1200" dirty="0" smtClean="0"/>
              <a:t>Remaining OTA requirements (-10799)</a:t>
            </a:r>
          </a:p>
          <a:p>
            <a:pPr lvl="1"/>
            <a:r>
              <a:rPr lang="en-US" altLang="zh-CN" sz="1200" dirty="0"/>
              <a:t>Coordination System (-10361</a:t>
            </a:r>
            <a:r>
              <a:rPr lang="en-US" altLang="zh-CN" sz="1200" dirty="0" smtClean="0"/>
              <a:t>)</a:t>
            </a:r>
          </a:p>
          <a:p>
            <a:r>
              <a:rPr lang="en-US" altLang="zh-CN" sz="1400" dirty="0"/>
              <a:t> </a:t>
            </a:r>
            <a:r>
              <a:rPr lang="en-US" altLang="zh-CN" sz="1400" dirty="0" smtClean="0"/>
              <a:t>Core requirements</a:t>
            </a:r>
          </a:p>
          <a:p>
            <a:pPr lvl="1"/>
            <a:r>
              <a:rPr lang="en-US" altLang="zh-CN" sz="1200" dirty="0" smtClean="0"/>
              <a:t>ACLR</a:t>
            </a:r>
          </a:p>
          <a:p>
            <a:pPr lvl="2"/>
            <a:r>
              <a:rPr lang="en-US" altLang="zh-CN" sz="1050" dirty="0" smtClean="0"/>
              <a:t>WF on OTA ACLR (-8872) in #80bis </a:t>
            </a:r>
          </a:p>
          <a:p>
            <a:pPr lvl="2"/>
            <a:r>
              <a:rPr lang="en-US" altLang="zh-CN" sz="1050" dirty="0" smtClean="0"/>
              <a:t>TP for ACLR approved (-10802,  -10803)</a:t>
            </a:r>
          </a:p>
          <a:p>
            <a:pPr lvl="2"/>
            <a:r>
              <a:rPr lang="en-US" altLang="zh-CN" sz="1050" dirty="0" smtClean="0"/>
              <a:t>WF on measurement grid for ACLR (-10989)</a:t>
            </a:r>
          </a:p>
          <a:p>
            <a:pPr lvl="1"/>
            <a:r>
              <a:rPr lang="en-US" altLang="zh-CN" sz="1200" dirty="0" smtClean="0"/>
              <a:t>EVM</a:t>
            </a:r>
          </a:p>
          <a:p>
            <a:pPr lvl="2"/>
            <a:r>
              <a:rPr lang="en-US" altLang="zh-CN" sz="1050" dirty="0" smtClean="0"/>
              <a:t>WF on OTA EVM (-8873) in #80bis </a:t>
            </a:r>
          </a:p>
          <a:p>
            <a:pPr lvl="2"/>
            <a:r>
              <a:rPr lang="en-US" altLang="zh-CN" sz="1050" dirty="0" smtClean="0"/>
              <a:t>TP on EVM (-10393)  </a:t>
            </a:r>
          </a:p>
          <a:p>
            <a:pPr lvl="1"/>
            <a:r>
              <a:rPr lang="en-US" altLang="zh-CN" sz="1200" dirty="0" smtClean="0"/>
              <a:t>OTA sensitivity </a:t>
            </a:r>
          </a:p>
          <a:p>
            <a:pPr lvl="2"/>
            <a:r>
              <a:rPr lang="en-US" altLang="zh-CN" sz="1050" dirty="0" smtClean="0"/>
              <a:t>WF on OTA sensitivity (-8874) in #80bis and (-10807) in #81</a:t>
            </a:r>
          </a:p>
          <a:p>
            <a:pPr lvl="2"/>
            <a:r>
              <a:rPr lang="en-US" altLang="zh-CN" sz="1050" dirty="0" smtClean="0"/>
              <a:t>TP for Sensitivity (-9938)</a:t>
            </a:r>
          </a:p>
          <a:p>
            <a:pPr lvl="2"/>
            <a:r>
              <a:rPr lang="en-US" altLang="zh-CN" sz="1050" dirty="0" smtClean="0"/>
              <a:t>TP for min EIS (-10808)</a:t>
            </a:r>
          </a:p>
          <a:p>
            <a:pPr lvl="1"/>
            <a:r>
              <a:rPr lang="en-US" altLang="zh-CN" sz="1200" dirty="0" smtClean="0"/>
              <a:t>WF on Rx blocking (-8875) </a:t>
            </a:r>
          </a:p>
          <a:p>
            <a:pPr lvl="1"/>
            <a:r>
              <a:rPr lang="en-US" altLang="zh-CN" sz="1200" dirty="0" smtClean="0"/>
              <a:t>WF on OTA requirements compliance range (-10800)</a:t>
            </a:r>
          </a:p>
          <a:p>
            <a:pPr lvl="1"/>
            <a:r>
              <a:rPr lang="en-US" altLang="zh-CN" sz="1200" dirty="0" smtClean="0"/>
              <a:t>WF on the hybrid requirements (-10805) </a:t>
            </a:r>
          </a:p>
          <a:p>
            <a:pPr lvl="1"/>
            <a:r>
              <a:rPr lang="en-US" altLang="zh-CN" sz="1200" dirty="0" smtClean="0"/>
              <a:t>WF on BS output power requirements (-10801)</a:t>
            </a:r>
          </a:p>
          <a:p>
            <a:pPr lvl="1"/>
            <a:r>
              <a:rPr lang="en-US" altLang="zh-CN" sz="1200" dirty="0" smtClean="0"/>
              <a:t>WF on EMC (-10811)</a:t>
            </a:r>
            <a:endParaRPr lang="zh-CN" alt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58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3452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TRP and TRS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8132"/>
            <a:ext cx="8229600" cy="4525963"/>
          </a:xfrm>
        </p:spPr>
        <p:txBody>
          <a:bodyPr/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WI extended to March 2017</a:t>
            </a:r>
          </a:p>
          <a:p>
            <a:r>
              <a:rPr lang="en-US" altLang="zh-CN" sz="1600" dirty="0" smtClean="0"/>
              <a:t>It was agreed that </a:t>
            </a:r>
            <a:r>
              <a:rPr lang="en-GB" sz="1600" dirty="0" smtClean="0"/>
              <a:t>LTE </a:t>
            </a:r>
            <a:r>
              <a:rPr lang="en-GB" sz="1600" dirty="0"/>
              <a:t>TRP/TRS requirement for the mobile phones with width less than </a:t>
            </a:r>
            <a:r>
              <a:rPr lang="en-GB" sz="1600" dirty="0" smtClean="0"/>
              <a:t>72mm will be defined in current WI (-8312) </a:t>
            </a:r>
          </a:p>
          <a:p>
            <a:r>
              <a:rPr lang="en-GB" sz="1600" dirty="0"/>
              <a:t> </a:t>
            </a:r>
            <a:r>
              <a:rPr lang="en-GB" sz="1600" dirty="0" smtClean="0"/>
              <a:t>UTRA BHH requirements for Band VI and XIX  were agreed (-8341)</a:t>
            </a:r>
          </a:p>
          <a:p>
            <a:r>
              <a:rPr lang="en-GB" sz="1600" dirty="0"/>
              <a:t> </a:t>
            </a:r>
            <a:r>
              <a:rPr lang="en-GB" sz="1600" dirty="0" smtClean="0"/>
              <a:t>Measurement data of Smartphones are provided </a:t>
            </a:r>
          </a:p>
          <a:p>
            <a:pPr lvl="1"/>
            <a:r>
              <a:rPr lang="en-GB" sz="1400" dirty="0" smtClean="0"/>
              <a:t>Verizon (-7348)</a:t>
            </a:r>
          </a:p>
          <a:p>
            <a:pPr lvl="1"/>
            <a:r>
              <a:rPr lang="en-GB" sz="1400" dirty="0" smtClean="0"/>
              <a:t>Sony (-7737, -7739)</a:t>
            </a:r>
          </a:p>
          <a:p>
            <a:pPr lvl="1"/>
            <a:r>
              <a:rPr lang="en-GB" sz="1400" dirty="0" smtClean="0"/>
              <a:t>OPPO (-7402)</a:t>
            </a:r>
          </a:p>
          <a:p>
            <a:pPr lvl="1"/>
            <a:r>
              <a:rPr lang="en-GB" sz="1400" dirty="0" smtClean="0"/>
              <a:t>Qualcomm (-8097)</a:t>
            </a:r>
          </a:p>
          <a:p>
            <a:pPr lvl="1"/>
            <a:r>
              <a:rPr lang="en-GB" sz="1400" dirty="0" smtClean="0"/>
              <a:t>NTT DoCoMo (-8867, -9802)</a:t>
            </a:r>
          </a:p>
          <a:p>
            <a:pPr lvl="1"/>
            <a:r>
              <a:rPr lang="en-GB" sz="1400" dirty="0" smtClean="0"/>
              <a:t>Vodafone (-10780)</a:t>
            </a:r>
          </a:p>
          <a:p>
            <a:pPr lvl="1"/>
            <a:r>
              <a:rPr lang="en-GB" sz="1400" dirty="0" smtClean="0"/>
              <a:t>Orange (-10277)</a:t>
            </a:r>
          </a:p>
          <a:p>
            <a:pPr lvl="1"/>
            <a:r>
              <a:rPr lang="en-GB" sz="1400" dirty="0" smtClean="0"/>
              <a:t>Intel (-10513) </a:t>
            </a:r>
          </a:p>
          <a:p>
            <a:r>
              <a:rPr lang="en-GB" sz="1600" dirty="0"/>
              <a:t> </a:t>
            </a:r>
            <a:r>
              <a:rPr lang="en-GB" sz="1600" dirty="0" smtClean="0"/>
              <a:t>Measurement data of tablet are provided </a:t>
            </a:r>
          </a:p>
          <a:p>
            <a:pPr lvl="1"/>
            <a:r>
              <a:rPr lang="en-GB" sz="1400" dirty="0" smtClean="0"/>
              <a:t>NTT DoCoMo (-8337)</a:t>
            </a:r>
          </a:p>
          <a:p>
            <a:r>
              <a:rPr lang="en-GB" sz="1800" dirty="0" smtClean="0"/>
              <a:t>Proposal of requirements were discussed. No consensus reached. </a:t>
            </a:r>
          </a:p>
          <a:p>
            <a:pPr lvl="1"/>
            <a:r>
              <a:rPr lang="en-GB" sz="1400" dirty="0" smtClean="0"/>
              <a:t>North American Bands (-10787)</a:t>
            </a:r>
          </a:p>
          <a:p>
            <a:pPr lvl="1"/>
            <a:r>
              <a:rPr lang="en-GB" sz="1400" dirty="0" smtClean="0"/>
              <a:t>Sony proposal (-10504)</a:t>
            </a:r>
          </a:p>
          <a:p>
            <a:pPr lvl="1"/>
            <a:r>
              <a:rPr lang="en-GB" sz="1400" dirty="0" smtClean="0"/>
              <a:t>NTT DoCoMo proposal (-9804, -10782)</a:t>
            </a:r>
          </a:p>
          <a:p>
            <a:pPr lvl="1"/>
            <a:endParaRPr lang="en-US" sz="1400" dirty="0"/>
          </a:p>
          <a:p>
            <a:endParaRPr lang="en-US" altLang="zh-CN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59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8053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WI/SI to be extended</a:t>
            </a:r>
            <a:endParaRPr lang="en-US" altLang="en-US" dirty="0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1251857"/>
            <a:ext cx="9037864" cy="4625975"/>
          </a:xfrm>
        </p:spPr>
        <p:txBody>
          <a:bodyPr/>
          <a:lstStyle/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altLang="ja-JP" sz="2000" dirty="0"/>
              <a:t>Add Power Class 1 UE to B3/B20/B28 (June </a:t>
            </a:r>
            <a:r>
              <a:rPr lang="en-US" altLang="ja-JP" sz="2000" dirty="0" smtClean="0"/>
              <a:t>2017)</a:t>
            </a:r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US" altLang="ja-JP" sz="20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ja-JP" sz="2000" dirty="0" smtClean="0"/>
              <a:t>LTE </a:t>
            </a:r>
            <a:r>
              <a:rPr lang="en-US" altLang="ja-JP" sz="2000" dirty="0"/>
              <a:t>UE TRP and TRS and UTRA Hand Phantom related UE TRP and TRS Requirements (March 2017</a:t>
            </a:r>
            <a:r>
              <a:rPr lang="en-US" altLang="ja-JP" sz="2000" dirty="0" smtClean="0"/>
              <a:t>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altLang="ja-JP" sz="20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ja-JP" sz="2000" dirty="0"/>
              <a:t>Enhanced LAA for LTE (Core) </a:t>
            </a:r>
            <a:r>
              <a:rPr lang="en-US" altLang="ja-JP" sz="2000" dirty="0"/>
              <a:t>(March 2017</a:t>
            </a:r>
            <a:r>
              <a:rPr lang="en-US" altLang="ja-JP" sz="2000" dirty="0" smtClean="0"/>
              <a:t>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altLang="ja-JP" sz="20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/>
              <a:t>Further </a:t>
            </a:r>
            <a:r>
              <a:rPr lang="en-GB" sz="2000" dirty="0"/>
              <a:t>mobility enhancements in LTE (Core) </a:t>
            </a:r>
            <a:r>
              <a:rPr lang="en-US" altLang="ja-JP" sz="2000" dirty="0"/>
              <a:t>(March 2017)</a:t>
            </a:r>
            <a:endParaRPr lang="en-GB" altLang="ja-JP" sz="2000" dirty="0"/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GB" altLang="ja-JP" sz="2000" b="1" kern="1200" dirty="0" smtClean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fi-FI" altLang="ja-JP" sz="2000" b="1" kern="1200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US" altLang="ja-JP" sz="2000" dirty="0" smtClean="0"/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US" altLang="ja-JP" sz="2000" dirty="0"/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US" altLang="ja-JP" sz="20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ja-JP" sz="18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8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8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9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9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913235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MIMO OTA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4843"/>
            <a:ext cx="8229600" cy="4525963"/>
          </a:xfrm>
        </p:spPr>
        <p:txBody>
          <a:bodyPr/>
          <a:lstStyle/>
          <a:p>
            <a:r>
              <a:rPr lang="en-US" altLang="zh-CN" sz="1600" dirty="0" smtClean="0"/>
              <a:t> </a:t>
            </a:r>
            <a:r>
              <a:rPr lang="en-US" altLang="zh-CN" sz="2000" dirty="0"/>
              <a:t>General </a:t>
            </a:r>
          </a:p>
          <a:p>
            <a:pPr lvl="1"/>
            <a:r>
              <a:rPr lang="en-US" altLang="zh-CN" sz="1400" dirty="0"/>
              <a:t>A</a:t>
            </a:r>
            <a:r>
              <a:rPr lang="en-US" altLang="zh-CN" sz="1400" dirty="0" smtClean="0"/>
              <a:t>d-hoc notes (-7317) in #80bis and (-9156) in #81</a:t>
            </a:r>
          </a:p>
          <a:p>
            <a:pPr lvl="1"/>
            <a:r>
              <a:rPr lang="en-US" altLang="zh-CN" sz="1400" dirty="0" smtClean="0"/>
              <a:t>MIMO </a:t>
            </a:r>
            <a:r>
              <a:rPr lang="en-US" altLang="zh-CN" sz="1400" dirty="0"/>
              <a:t>OTA Way Forward </a:t>
            </a:r>
            <a:r>
              <a:rPr lang="en-US" altLang="zh-CN" sz="1400" dirty="0" smtClean="0"/>
              <a:t>(-7318) </a:t>
            </a:r>
            <a:r>
              <a:rPr lang="en-US" altLang="zh-CN" sz="1400" dirty="0"/>
              <a:t>with agreements in </a:t>
            </a:r>
            <a:r>
              <a:rPr lang="en-US" altLang="zh-CN" sz="1400" dirty="0" smtClean="0"/>
              <a:t>#80bis </a:t>
            </a:r>
          </a:p>
          <a:p>
            <a:pPr lvl="1"/>
            <a:r>
              <a:rPr lang="en-US" altLang="zh-CN" sz="1400" dirty="0"/>
              <a:t>MIMO OTA Way Forward </a:t>
            </a:r>
            <a:r>
              <a:rPr lang="en-US" altLang="zh-CN" sz="1400" dirty="0" smtClean="0"/>
              <a:t>(-9157) </a:t>
            </a:r>
            <a:r>
              <a:rPr lang="en-US" altLang="zh-CN" sz="1400" dirty="0"/>
              <a:t>with agreements in #80bis </a:t>
            </a:r>
          </a:p>
          <a:p>
            <a:r>
              <a:rPr lang="en-US" altLang="zh-CN" sz="2000" dirty="0" smtClean="0"/>
              <a:t>Performance requirements </a:t>
            </a:r>
          </a:p>
          <a:p>
            <a:pPr lvl="1"/>
            <a:r>
              <a:rPr lang="en-US" altLang="zh-CN" sz="1800" dirty="0" smtClean="0"/>
              <a:t>Correction on DUT testing conditions (-8864, -8865, -9236)</a:t>
            </a:r>
          </a:p>
          <a:p>
            <a:pPr lvl="1"/>
            <a:r>
              <a:rPr lang="en-US" altLang="zh-CN" sz="1800" dirty="0" smtClean="0"/>
              <a:t>Data template (-10783)</a:t>
            </a:r>
          </a:p>
          <a:p>
            <a:pPr lvl="1"/>
            <a:r>
              <a:rPr lang="en-US" altLang="zh-CN" sz="1800" dirty="0" smtClean="0"/>
              <a:t>Lab alignment test plan (-10987)</a:t>
            </a:r>
          </a:p>
          <a:p>
            <a:pPr lvl="1"/>
            <a:r>
              <a:rPr lang="en-US" altLang="zh-CN" sz="1800" dirty="0" smtClean="0"/>
              <a:t>MPAC alignment pass/fail limits (-10960)</a:t>
            </a:r>
          </a:p>
          <a:p>
            <a:pPr lvl="1"/>
            <a:r>
              <a:rPr lang="en-US" altLang="zh-CN" sz="1800" dirty="0" smtClean="0"/>
              <a:t>TRMS test case parameters (-10511)</a:t>
            </a:r>
          </a:p>
          <a:p>
            <a:pPr lvl="1"/>
            <a:r>
              <a:rPr lang="en-US" altLang="zh-CN" sz="1800" dirty="0" smtClean="0"/>
              <a:t>MPAC SCME </a:t>
            </a:r>
            <a:r>
              <a:rPr lang="en-US" altLang="zh-CN" sz="1800" dirty="0" err="1" smtClean="0"/>
              <a:t>Umi</a:t>
            </a:r>
            <a:r>
              <a:rPr lang="en-US" altLang="zh-CN" sz="1800" dirty="0" smtClean="0"/>
              <a:t> V/H limits (-10531)</a:t>
            </a:r>
          </a:p>
          <a:p>
            <a:pPr lvl="1"/>
            <a:r>
              <a:rPr lang="en-US" altLang="zh-CN" sz="1800" dirty="0"/>
              <a:t>MPAC SCME </a:t>
            </a:r>
            <a:r>
              <a:rPr lang="en-US" altLang="zh-CN" sz="1800" dirty="0" err="1"/>
              <a:t>Umi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PDP </a:t>
            </a:r>
            <a:r>
              <a:rPr lang="en-US" altLang="zh-CN" sz="1800" dirty="0"/>
              <a:t>limits (-</a:t>
            </a:r>
            <a:r>
              <a:rPr lang="en-US" altLang="zh-CN" sz="1800" dirty="0" smtClean="0"/>
              <a:t>10532)</a:t>
            </a:r>
            <a:endParaRPr lang="en-US" altLang="zh-CN" sz="1800" dirty="0"/>
          </a:p>
          <a:p>
            <a:r>
              <a:rPr lang="en-US" altLang="zh-CN" sz="2000" dirty="0" smtClean="0"/>
              <a:t>Harmonization </a:t>
            </a:r>
          </a:p>
          <a:p>
            <a:pPr lvl="1"/>
            <a:r>
              <a:rPr lang="en-US" altLang="zh-CN" sz="1600" dirty="0" smtClean="0"/>
              <a:t>RC+CE channel model validation results (-10949)</a:t>
            </a:r>
          </a:p>
          <a:p>
            <a:r>
              <a:rPr lang="en-US" altLang="zh-CN" sz="2000" dirty="0"/>
              <a:t>LS out </a:t>
            </a:r>
            <a:r>
              <a:rPr lang="en-US" altLang="zh-CN" sz="2000" dirty="0" smtClean="0"/>
              <a:t>on RAN4 MIMO OTA progress</a:t>
            </a:r>
            <a:endParaRPr lang="en-US" altLang="zh-CN" sz="2000" dirty="0"/>
          </a:p>
          <a:p>
            <a:pPr lvl="1"/>
            <a:r>
              <a:rPr lang="en-US" altLang="zh-CN" sz="1400" dirty="0" smtClean="0"/>
              <a:t>LS to GCF, CCSA, CTIA MOSG (-8997)</a:t>
            </a:r>
          </a:p>
          <a:p>
            <a:pPr lvl="1"/>
            <a:r>
              <a:rPr lang="en-US" altLang="zh-CN" sz="1400" dirty="0" smtClean="0"/>
              <a:t>LS to GCF (-10948)</a:t>
            </a:r>
            <a:endParaRPr lang="zh-CN" alt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94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Uplink enhancement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UE capability for UL256QAM was agreed. Agreements was captured in the response LS to RAN2 (-10993)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UE RF requirements </a:t>
            </a:r>
          </a:p>
          <a:p>
            <a:pPr lvl="1"/>
            <a:r>
              <a:rPr lang="en-US" altLang="zh-CN" dirty="0" smtClean="0"/>
              <a:t>WF on MPR and in-band emission for UL 256QAM in #80bis (-8930) </a:t>
            </a:r>
          </a:p>
          <a:p>
            <a:pPr lvl="1"/>
            <a:r>
              <a:rPr lang="en-US" altLang="zh-CN" dirty="0" smtClean="0"/>
              <a:t>MPR requirements for SC of UL 256QAM(-10778) </a:t>
            </a:r>
          </a:p>
          <a:p>
            <a:pPr lvl="1"/>
            <a:r>
              <a:rPr lang="en-US" altLang="zh-CN" dirty="0" smtClean="0"/>
              <a:t>WF on MPR/A-MPR </a:t>
            </a:r>
            <a:r>
              <a:rPr lang="en-US" altLang="zh-CN" dirty="0"/>
              <a:t>for </a:t>
            </a:r>
            <a:r>
              <a:rPr lang="en-US" altLang="zh-CN" dirty="0" smtClean="0"/>
              <a:t>CA </a:t>
            </a:r>
            <a:r>
              <a:rPr lang="en-US" altLang="zh-CN" dirty="0"/>
              <a:t>of UL 256QAM(-</a:t>
            </a:r>
            <a:r>
              <a:rPr lang="en-US" altLang="zh-CN" dirty="0" smtClean="0"/>
              <a:t>10779)  </a:t>
            </a:r>
            <a:endParaRPr lang="en-US" altLang="zh-CN" dirty="0"/>
          </a:p>
          <a:p>
            <a:pPr marL="457200" lvl="1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37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eLAA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379" y="1102185"/>
            <a:ext cx="8229600" cy="4525963"/>
          </a:xfrm>
        </p:spPr>
        <p:txBody>
          <a:bodyPr/>
          <a:lstStyle/>
          <a:p>
            <a:r>
              <a:rPr lang="en-US" altLang="zh-CN" sz="1600" dirty="0" smtClean="0"/>
              <a:t> General </a:t>
            </a:r>
          </a:p>
          <a:p>
            <a:pPr lvl="1"/>
            <a:r>
              <a:rPr lang="en-US" altLang="zh-CN" sz="1400" dirty="0" smtClean="0">
                <a:solidFill>
                  <a:srgbClr val="FF0000"/>
                </a:solidFill>
              </a:rPr>
              <a:t>Core WI plan to be extended to March </a:t>
            </a:r>
            <a:r>
              <a:rPr lang="en-US" altLang="zh-CN" sz="1400" dirty="0" smtClean="0">
                <a:solidFill>
                  <a:srgbClr val="FF0000"/>
                </a:solidFill>
              </a:rPr>
              <a:t>2017</a:t>
            </a:r>
            <a:endParaRPr lang="en-US" altLang="zh-CN" sz="1400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1400" dirty="0" smtClean="0"/>
              <a:t>Evening ad-hoc meeting minutes for </a:t>
            </a:r>
            <a:r>
              <a:rPr lang="en-US" altLang="zh-CN" sz="1400" dirty="0" err="1" smtClean="0"/>
              <a:t>eLAA</a:t>
            </a:r>
            <a:r>
              <a:rPr lang="en-US" altLang="zh-CN" sz="1400" dirty="0" smtClean="0"/>
              <a:t> RF(-8894), </a:t>
            </a:r>
            <a:r>
              <a:rPr lang="en-US" altLang="zh-CN" sz="1400" dirty="0" err="1" smtClean="0"/>
              <a:t>eLAA</a:t>
            </a:r>
            <a:r>
              <a:rPr lang="en-US" altLang="zh-CN" sz="1400" dirty="0" smtClean="0"/>
              <a:t> RRM (-8637)</a:t>
            </a:r>
          </a:p>
          <a:p>
            <a:pPr lvl="1"/>
            <a:r>
              <a:rPr lang="en-US" altLang="zh-CN" sz="1400" dirty="0" smtClean="0"/>
              <a:t>Release independents for 10MHz DL (-8996)</a:t>
            </a:r>
          </a:p>
          <a:p>
            <a:r>
              <a:rPr lang="en-US" altLang="zh-CN" sz="1600" dirty="0" smtClean="0"/>
              <a:t>Band combinations  </a:t>
            </a:r>
          </a:p>
          <a:p>
            <a:pPr lvl="1"/>
            <a:r>
              <a:rPr lang="en-US" altLang="zh-CN" sz="1200" dirty="0" smtClean="0"/>
              <a:t>Approved TPs for band combination with Band 46 (-8494, -8495, -8496, -10509, -10736, -10775, -10737, -9207, -10502, )</a:t>
            </a:r>
          </a:p>
          <a:p>
            <a:r>
              <a:rPr lang="en-US" altLang="zh-CN" sz="1600" dirty="0" smtClean="0"/>
              <a:t>UE RF requirements </a:t>
            </a:r>
          </a:p>
          <a:p>
            <a:pPr lvl="1"/>
            <a:r>
              <a:rPr lang="en-US" altLang="zh-CN" sz="1400" dirty="0" smtClean="0"/>
              <a:t>WF on UE </a:t>
            </a:r>
            <a:r>
              <a:rPr lang="en-US" altLang="zh-CN" sz="1400" dirty="0" err="1" smtClean="0"/>
              <a:t>Tx</a:t>
            </a:r>
            <a:r>
              <a:rPr lang="en-US" altLang="zh-CN" sz="1400" dirty="0" smtClean="0"/>
              <a:t> requirements (-8820) in #80bis and (-10913) in #81</a:t>
            </a:r>
          </a:p>
          <a:p>
            <a:pPr lvl="1"/>
            <a:r>
              <a:rPr lang="en-US" altLang="zh-CN" sz="1400" dirty="0" smtClean="0"/>
              <a:t>36.101 CR on LBT functionality requirements (-10475)</a:t>
            </a:r>
          </a:p>
          <a:p>
            <a:pPr lvl="2"/>
            <a:r>
              <a:rPr lang="en-US" altLang="zh-CN" sz="1000" dirty="0" smtClean="0"/>
              <a:t>LS to RAN5 on such changes was agreed in (-10476)</a:t>
            </a:r>
          </a:p>
          <a:p>
            <a:r>
              <a:rPr lang="en-US" altLang="zh-CN" sz="1600" dirty="0"/>
              <a:t>BS RF requirements </a:t>
            </a:r>
          </a:p>
          <a:p>
            <a:pPr lvl="1"/>
            <a:r>
              <a:rPr lang="en-US" altLang="zh-CN" sz="1400" dirty="0" smtClean="0"/>
              <a:t>WF on BS Rx requirements (-8398)</a:t>
            </a:r>
          </a:p>
          <a:p>
            <a:pPr lvl="1"/>
            <a:r>
              <a:rPr lang="en-US" altLang="zh-CN" sz="1400" dirty="0" smtClean="0"/>
              <a:t>BS </a:t>
            </a:r>
            <a:r>
              <a:rPr lang="en-US" altLang="zh-CN" sz="1400" dirty="0" err="1" smtClean="0"/>
              <a:t>Tx</a:t>
            </a:r>
            <a:r>
              <a:rPr lang="en-US" altLang="zh-CN" sz="1400" dirty="0" smtClean="0"/>
              <a:t> requirements CR was technically endorsed (-8823)</a:t>
            </a:r>
          </a:p>
          <a:p>
            <a:pPr lvl="1"/>
            <a:r>
              <a:rPr lang="en-US" altLang="zh-CN" sz="1400" dirty="0" smtClean="0"/>
              <a:t>BS Rx requirements CR was technically endorsed (-10738)</a:t>
            </a:r>
          </a:p>
          <a:p>
            <a:pPr lvl="1"/>
            <a:r>
              <a:rPr lang="en-US" altLang="zh-CN" sz="1400" dirty="0" smtClean="0"/>
              <a:t>Other agreements</a:t>
            </a:r>
          </a:p>
          <a:p>
            <a:pPr lvl="2"/>
            <a:r>
              <a:rPr lang="en-US" altLang="zh-CN" sz="1000" dirty="0" smtClean="0"/>
              <a:t>Unwanted </a:t>
            </a:r>
            <a:r>
              <a:rPr lang="en-US" altLang="zh-CN" sz="1000" dirty="0"/>
              <a:t>emission mask for 10MHz (-9605</a:t>
            </a:r>
            <a:r>
              <a:rPr lang="en-US" altLang="zh-CN" sz="1000" dirty="0" smtClean="0"/>
              <a:t>)</a:t>
            </a:r>
          </a:p>
          <a:p>
            <a:pPr lvl="2"/>
            <a:r>
              <a:rPr lang="en-US" altLang="zh-CN" sz="1000" dirty="0" smtClean="0"/>
              <a:t>36.141 CR on Sets of EARFCH for multiple </a:t>
            </a:r>
            <a:r>
              <a:rPr lang="en-US" altLang="zh-CN" sz="1000" dirty="0" err="1" smtClean="0"/>
              <a:t>Scell</a:t>
            </a:r>
            <a:r>
              <a:rPr lang="en-US" altLang="zh-CN" sz="1000" dirty="0" smtClean="0"/>
              <a:t> operation (-10984)</a:t>
            </a:r>
          </a:p>
          <a:p>
            <a:pPr lvl="2"/>
            <a:r>
              <a:rPr lang="en-US" altLang="zh-CN" sz="1000" dirty="0" smtClean="0"/>
              <a:t>36.141 CR on ACLR (-9606)</a:t>
            </a:r>
          </a:p>
          <a:p>
            <a:r>
              <a:rPr lang="en-US" altLang="zh-CN" sz="1600" dirty="0" smtClean="0"/>
              <a:t>RRM requirements </a:t>
            </a:r>
          </a:p>
          <a:p>
            <a:pPr lvl="1"/>
            <a:r>
              <a:rPr lang="en-US" altLang="zh-CN" sz="1400" dirty="0"/>
              <a:t>36.133 CR on </a:t>
            </a:r>
            <a:r>
              <a:rPr lang="en-US" altLang="zh-CN" sz="1400" dirty="0" err="1"/>
              <a:t>eLAA</a:t>
            </a:r>
            <a:r>
              <a:rPr lang="en-US" altLang="zh-CN" sz="1400" dirty="0"/>
              <a:t> RRM requirements (-</a:t>
            </a:r>
            <a:r>
              <a:rPr lang="en-US" altLang="zh-CN" sz="1400" dirty="0" smtClean="0"/>
              <a:t>8688, -10732)</a:t>
            </a:r>
            <a:endParaRPr lang="en-US" altLang="zh-CN" sz="1400" dirty="0"/>
          </a:p>
          <a:p>
            <a:pPr lvl="1"/>
            <a:endParaRPr lang="en-US" altLang="zh-CN" sz="1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750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en-GB" altLang="zh-CN" dirty="0"/>
              <a:t>Support for V2V services based on LTE </a:t>
            </a:r>
            <a:r>
              <a:rPr lang="en-GB" altLang="zh-CN" dirty="0" err="1"/>
              <a:t>sidelink</a:t>
            </a:r>
            <a:r>
              <a:rPr lang="en-GB" altLang="zh-CN" dirty="0"/>
              <a:t> 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68313" y="1184275"/>
            <a:ext cx="8367712" cy="5207000"/>
          </a:xfrm>
        </p:spPr>
        <p:txBody>
          <a:bodyPr/>
          <a:lstStyle/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fi-FI" altLang="zh-CN" sz="1800" dirty="0" smtClean="0"/>
              <a:t>Core part maintenance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Co-existence with CEN DSRC</a:t>
            </a:r>
          </a:p>
          <a:p>
            <a:pPr marL="1200150" lvl="3" indent="-342900">
              <a:buFont typeface="Arial" charset="0"/>
              <a:buBlip>
                <a:blip r:embed="rId2"/>
              </a:buBlip>
            </a:pPr>
            <a:r>
              <a:rPr lang="fi-FI" altLang="zh-CN" sz="1050" dirty="0" smtClean="0"/>
              <a:t>Simulation assumption for A-MPR (-10955) </a:t>
            </a:r>
          </a:p>
          <a:p>
            <a:pPr marL="1200150" lvl="3" indent="-342900">
              <a:buFont typeface="Arial" charset="0"/>
              <a:buBlip>
                <a:blip r:embed="rId2"/>
              </a:buBlip>
            </a:pPr>
            <a:r>
              <a:rPr lang="fi-FI" altLang="zh-CN" sz="1050" dirty="0" smtClean="0"/>
              <a:t>LS on handling co-existence requirements with CEN DSRC (-10746)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MPR/A-MPR</a:t>
            </a:r>
          </a:p>
          <a:p>
            <a:pPr marL="1200150" lvl="3" indent="-342900">
              <a:buBlip>
                <a:blip r:embed="rId2"/>
              </a:buBlip>
            </a:pPr>
            <a:r>
              <a:rPr lang="fi-FI" altLang="zh-CN" sz="1050" dirty="0" smtClean="0"/>
              <a:t>Updated MPR TP </a:t>
            </a:r>
            <a:r>
              <a:rPr lang="fi-FI" altLang="zh-CN" sz="1050" dirty="0"/>
              <a:t>for TR </a:t>
            </a:r>
            <a:r>
              <a:rPr lang="fi-FI" altLang="zh-CN" sz="1050" dirty="0" smtClean="0"/>
              <a:t>36.786 (-10748) </a:t>
            </a:r>
          </a:p>
          <a:p>
            <a:pPr marL="1200150" lvl="3" indent="-342900">
              <a:buFont typeface="Arial" charset="0"/>
              <a:buBlip>
                <a:blip r:embed="rId2"/>
              </a:buBlip>
            </a:pPr>
            <a:r>
              <a:rPr lang="fi-FI" altLang="zh-CN" sz="1050" dirty="0" smtClean="0"/>
              <a:t>Updated A-MPR TP for TR 36.786 (-10749)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Blocking </a:t>
            </a:r>
          </a:p>
          <a:p>
            <a:pPr marL="1200150" lvl="3" indent="-342900">
              <a:buBlip>
                <a:blip r:embed="rId2"/>
              </a:buBlip>
            </a:pPr>
            <a:r>
              <a:rPr lang="fi-FI" altLang="zh-CN" sz="1050" dirty="0" smtClean="0"/>
              <a:t>ETSI Rx </a:t>
            </a:r>
            <a:r>
              <a:rPr lang="fi-FI" altLang="zh-CN" sz="1050" dirty="0"/>
              <a:t>blocking requirements TP for TR 36.786 </a:t>
            </a:r>
            <a:r>
              <a:rPr lang="fi-FI" altLang="zh-CN" sz="1050" dirty="0" smtClean="0"/>
              <a:t>(-10750)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Correction CRs</a:t>
            </a:r>
          </a:p>
          <a:p>
            <a:pPr marL="1200150" lvl="3" indent="-342900">
              <a:buFont typeface="Arial" charset="0"/>
              <a:buBlip>
                <a:blip r:embed="rId2"/>
              </a:buBlip>
            </a:pPr>
            <a:r>
              <a:rPr lang="fi-FI" altLang="zh-CN" sz="1050" dirty="0" smtClean="0"/>
              <a:t>36.101 CR (-9805, -10751, -8914) </a:t>
            </a:r>
          </a:p>
          <a:p>
            <a:pPr marL="1200150" lvl="3" indent="-342900">
              <a:buFont typeface="Arial" charset="0"/>
              <a:buBlip>
                <a:blip r:embed="rId2"/>
              </a:buBlip>
            </a:pPr>
            <a:r>
              <a:rPr lang="fi-FI" altLang="zh-CN" sz="1050" dirty="0" smtClean="0"/>
              <a:t>36.133 CR (-10636) </a:t>
            </a:r>
          </a:p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fi-FI" altLang="zh-CN" sz="1800" dirty="0" smtClean="0"/>
              <a:t>Performance part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WF on open issues for test setup for V2V RRM test (-10637)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WF on V2V demod perforamnce test (-8710) in #80bis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WF on V2V power imbalance tests (-10701)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WF on V2V single-link performance requiremetns (-0866)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WF for simualtion assumption for V2V Demod (-10853)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400" dirty="0" smtClean="0"/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endParaRPr lang="fi-FI" altLang="zh-CN" sz="16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600" dirty="0" smtClean="0"/>
          </a:p>
          <a:p>
            <a:pPr marL="742950" lvl="2" indent="-342900"/>
            <a:endParaRPr lang="fi-FI" altLang="zh-CN" sz="14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sz="14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6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600" dirty="0" smtClean="0"/>
          </a:p>
          <a:p>
            <a:pPr marL="742950" lvl="2" indent="-342900"/>
            <a:endParaRPr lang="en-US" altLang="zh-CN" sz="11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100" dirty="0" smtClean="0"/>
          </a:p>
          <a:p>
            <a:pPr marL="742950" lvl="2" indent="-342900"/>
            <a:endParaRPr lang="fi-FI" altLang="zh-CN" sz="1400" dirty="0" smtClean="0"/>
          </a:p>
          <a:p>
            <a:endParaRPr lang="fi-FI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401047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V2X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036" y="1216478"/>
            <a:ext cx="8229600" cy="4525963"/>
          </a:xfrm>
        </p:spPr>
        <p:txBody>
          <a:bodyPr/>
          <a:lstStyle/>
          <a:p>
            <a:r>
              <a:rPr lang="en-US" altLang="zh-CN" sz="1400" dirty="0" smtClean="0"/>
              <a:t> General</a:t>
            </a:r>
          </a:p>
          <a:p>
            <a:pPr lvl="1"/>
            <a:r>
              <a:rPr lang="en-US" altLang="zh-CN" sz="1200" dirty="0" smtClean="0"/>
              <a:t>Ad-hoc meeting minutes for RF (-8911 ) and RRM (-8658) in #80bis </a:t>
            </a:r>
          </a:p>
          <a:p>
            <a:pPr lvl="1"/>
            <a:r>
              <a:rPr lang="en-US" altLang="zh-CN" sz="1200" dirty="0"/>
              <a:t>Ad-hoc meeting minutes for RF </a:t>
            </a:r>
            <a:r>
              <a:rPr lang="en-US" altLang="zh-CN" sz="1200" dirty="0" smtClean="0"/>
              <a:t>(-10840 </a:t>
            </a:r>
            <a:r>
              <a:rPr lang="en-US" altLang="zh-CN" sz="1200" dirty="0"/>
              <a:t>) and RRM </a:t>
            </a:r>
            <a:r>
              <a:rPr lang="en-US" altLang="zh-CN" sz="1200" dirty="0" smtClean="0"/>
              <a:t>(-10721) </a:t>
            </a:r>
            <a:r>
              <a:rPr lang="en-US" altLang="zh-CN" sz="1200" dirty="0"/>
              <a:t>in #80bis </a:t>
            </a:r>
            <a:endParaRPr lang="en-US" altLang="zh-CN" sz="1200" dirty="0" smtClean="0"/>
          </a:p>
          <a:p>
            <a:pPr lvl="1"/>
            <a:r>
              <a:rPr lang="en-US" altLang="zh-CN" sz="1200" dirty="0" smtClean="0"/>
              <a:t>TP for modifying objective (-7557)</a:t>
            </a:r>
          </a:p>
          <a:p>
            <a:pPr lvl="1"/>
            <a:r>
              <a:rPr lang="en-US" altLang="zh-CN" sz="1200" dirty="0" smtClean="0"/>
              <a:t>Updated TR v0.1.0 (-10752)</a:t>
            </a:r>
          </a:p>
          <a:p>
            <a:pPr lvl="1"/>
            <a:r>
              <a:rPr lang="en-US" altLang="zh-CN" sz="1200" dirty="0" smtClean="0"/>
              <a:t>TP for operating bands and channel bandwidth (-10753) </a:t>
            </a:r>
          </a:p>
          <a:p>
            <a:r>
              <a:rPr lang="en-US" altLang="zh-CN" sz="1400" dirty="0" smtClean="0"/>
              <a:t>Co-existence study </a:t>
            </a:r>
          </a:p>
          <a:p>
            <a:pPr lvl="1"/>
            <a:r>
              <a:rPr lang="en-US" altLang="zh-CN" sz="1200" dirty="0" smtClean="0"/>
              <a:t>TP (-8917) and WF (-8916) on adjacent channel co-existence scenario and parameters for high power V2X UE</a:t>
            </a:r>
          </a:p>
          <a:p>
            <a:pPr lvl="1"/>
            <a:r>
              <a:rPr lang="en-US" altLang="zh-CN" sz="1200" dirty="0" smtClean="0"/>
              <a:t>WF on updated simulation assumption for case 1 and 2 (-8915) </a:t>
            </a:r>
          </a:p>
          <a:p>
            <a:pPr lvl="1"/>
            <a:r>
              <a:rPr lang="en-US" altLang="zh-CN" sz="1200" dirty="0" smtClean="0"/>
              <a:t>TP on conclusion of co-existence evaluation results for V2V (-10956)</a:t>
            </a:r>
          </a:p>
          <a:p>
            <a:r>
              <a:rPr lang="en-US" altLang="zh-CN" sz="1400" dirty="0"/>
              <a:t> </a:t>
            </a:r>
            <a:r>
              <a:rPr lang="en-US" altLang="zh-CN" sz="1400" dirty="0" smtClean="0"/>
              <a:t>UE RF </a:t>
            </a:r>
          </a:p>
          <a:p>
            <a:pPr lvl="1"/>
            <a:r>
              <a:rPr lang="en-US" altLang="zh-CN" sz="1200" dirty="0" smtClean="0"/>
              <a:t>TP on operating scenarios (-8237) </a:t>
            </a:r>
          </a:p>
          <a:p>
            <a:pPr lvl="1"/>
            <a:r>
              <a:rPr lang="en-US" altLang="zh-CN" sz="1200" dirty="0" smtClean="0"/>
              <a:t>TP on inter-band V2X operation (-8895)  </a:t>
            </a:r>
          </a:p>
          <a:p>
            <a:pPr lvl="1"/>
            <a:r>
              <a:rPr lang="en-US" altLang="zh-CN" sz="1200" dirty="0" smtClean="0"/>
              <a:t>TP on frequency error (-10957)</a:t>
            </a:r>
          </a:p>
          <a:p>
            <a:pPr lvl="1"/>
            <a:r>
              <a:rPr lang="en-US" altLang="zh-CN" sz="1200" dirty="0" smtClean="0"/>
              <a:t>WF on power class for high power V2X UE (-8998) </a:t>
            </a:r>
          </a:p>
          <a:p>
            <a:r>
              <a:rPr lang="en-US" altLang="zh-CN" sz="1600" dirty="0" smtClean="0"/>
              <a:t>RRM </a:t>
            </a:r>
          </a:p>
          <a:p>
            <a:pPr lvl="1"/>
            <a:r>
              <a:rPr lang="en-US" altLang="zh-CN" sz="1200" dirty="0" smtClean="0"/>
              <a:t>WF on V2V and V2X RRM (-8694) in #80bis and (-10966) in #81 </a:t>
            </a:r>
          </a:p>
          <a:p>
            <a:pPr lvl="1"/>
            <a:r>
              <a:rPr lang="en-US" altLang="zh-CN" sz="1200" dirty="0" smtClean="0"/>
              <a:t>Simulation assumption of S-RSRP for V2X (-7232) </a:t>
            </a:r>
          </a:p>
          <a:p>
            <a:pPr lvl="1"/>
            <a:r>
              <a:rPr lang="en-US" altLang="zh-CN" sz="1200" dirty="0" smtClean="0"/>
              <a:t>Simulation assumption of SLSS synchronization for V2X (-7233) </a:t>
            </a:r>
          </a:p>
          <a:p>
            <a:pPr lvl="1"/>
            <a:r>
              <a:rPr lang="en-US" altLang="zh-CN" sz="1200" dirty="0" smtClean="0"/>
              <a:t>Simulation assumption of PSSCH-RSRP measurement (-8695) </a:t>
            </a:r>
          </a:p>
          <a:p>
            <a:pPr lvl="1"/>
            <a:r>
              <a:rPr lang="en-US" altLang="zh-CN" sz="1200" dirty="0" smtClean="0"/>
              <a:t>36.133 CR on </a:t>
            </a:r>
            <a:r>
              <a:rPr lang="en-US" altLang="zh-CN" sz="1200" dirty="0" err="1" smtClean="0"/>
              <a:t>Tx</a:t>
            </a:r>
            <a:r>
              <a:rPr lang="en-US" altLang="zh-CN" sz="1200" dirty="0" smtClean="0"/>
              <a:t> timing (-10874) </a:t>
            </a:r>
          </a:p>
          <a:p>
            <a:pPr lvl="1"/>
            <a:endParaRPr lang="en-US" altLang="zh-CN" sz="1200" dirty="0" smtClean="0"/>
          </a:p>
          <a:p>
            <a:pPr lvl="1"/>
            <a:endParaRPr lang="en-US" altLang="zh-CN" sz="1200" dirty="0" smtClean="0"/>
          </a:p>
          <a:p>
            <a:pPr marL="0" indent="0">
              <a:buNone/>
            </a:pPr>
            <a:endParaRPr lang="zh-CN" alt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8966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SRS switching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Core </a:t>
            </a:r>
            <a:r>
              <a:rPr lang="en-US" altLang="zh-CN" sz="2400" dirty="0">
                <a:solidFill>
                  <a:srgbClr val="FF0000"/>
                </a:solidFill>
              </a:rPr>
              <a:t>WI </a:t>
            </a:r>
            <a:r>
              <a:rPr lang="en-US" altLang="zh-CN" sz="2400" dirty="0" smtClean="0">
                <a:solidFill>
                  <a:srgbClr val="FF0000"/>
                </a:solidFill>
              </a:rPr>
              <a:t>completed 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en-US" altLang="zh-CN" sz="2400" dirty="0"/>
              <a:t> WF for core requirements impact (-8997)</a:t>
            </a:r>
          </a:p>
          <a:p>
            <a:r>
              <a:rPr lang="en-US" altLang="zh-CN" sz="2400" dirty="0"/>
              <a:t> LS on SRS switching time reporting (-8995) </a:t>
            </a:r>
          </a:p>
          <a:p>
            <a:r>
              <a:rPr lang="en-US" altLang="zh-CN" sz="2400" dirty="0" smtClean="0"/>
              <a:t>Agreed CRs</a:t>
            </a:r>
          </a:p>
          <a:p>
            <a:pPr lvl="1"/>
            <a:r>
              <a:rPr lang="en-US" altLang="zh-CN" sz="2000" dirty="0" smtClean="0">
                <a:ea typeface="+mn-ea"/>
                <a:cs typeface="+mn-cs"/>
              </a:rPr>
              <a:t>36.101 CR on PC accuracy (-10468) </a:t>
            </a:r>
          </a:p>
          <a:p>
            <a:pPr lvl="1"/>
            <a:r>
              <a:rPr lang="en-US" altLang="zh-CN" sz="2000" dirty="0" smtClean="0">
                <a:ea typeface="+mn-ea"/>
                <a:cs typeface="+mn-cs"/>
              </a:rPr>
              <a:t>36.133 CR on interruption requirements (-10971) </a:t>
            </a:r>
          </a:p>
          <a:p>
            <a:pPr lvl="1"/>
            <a:r>
              <a:rPr lang="en-US" altLang="zh-CN" sz="2000" dirty="0" smtClean="0">
                <a:ea typeface="+mn-ea"/>
                <a:cs typeface="+mn-cs"/>
              </a:rPr>
              <a:t>36.133 CR on requirements with SRS carrier based switching (-10734) </a:t>
            </a:r>
          </a:p>
          <a:p>
            <a:pPr lvl="1"/>
            <a:r>
              <a:rPr lang="en-US" altLang="zh-CN" sz="2000" dirty="0" smtClean="0">
                <a:ea typeface="+mn-ea"/>
                <a:cs typeface="+mn-cs"/>
              </a:rPr>
              <a:t>36.133 CR on correction on random access requirements (-10651)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558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Further Indoor positioning enhancements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Core WI is planned to be completed</a:t>
            </a:r>
          </a:p>
          <a:p>
            <a:r>
              <a:rPr lang="en-US" altLang="zh-CN" sz="2000" dirty="0" smtClean="0"/>
              <a:t>LS out</a:t>
            </a:r>
          </a:p>
          <a:p>
            <a:pPr lvl="1"/>
            <a:r>
              <a:rPr lang="en-US" altLang="zh-CN" sz="1600" dirty="0" smtClean="0"/>
              <a:t>LS on Bluetooth measurement requirements for positioning was approved (-8567) </a:t>
            </a:r>
          </a:p>
          <a:p>
            <a:pPr lvl="1"/>
            <a:r>
              <a:rPr lang="en-US" altLang="zh-CN" sz="1600" dirty="0"/>
              <a:t>LS on </a:t>
            </a:r>
            <a:r>
              <a:rPr lang="en-US" altLang="zh-CN" sz="1600" dirty="0" smtClean="0"/>
              <a:t>WLAN RTT measurement </a:t>
            </a:r>
            <a:r>
              <a:rPr lang="en-US" altLang="zh-CN" sz="1600" dirty="0"/>
              <a:t>requirements for positioning was approved (-</a:t>
            </a:r>
            <a:r>
              <a:rPr lang="en-US" altLang="zh-CN" sz="1600" dirty="0" smtClean="0"/>
              <a:t>8579) </a:t>
            </a:r>
          </a:p>
          <a:p>
            <a:pPr lvl="1"/>
            <a:r>
              <a:rPr lang="en-US" altLang="zh-CN" sz="1600" dirty="0"/>
              <a:t>LS on WLAN </a:t>
            </a:r>
            <a:r>
              <a:rPr lang="en-US" altLang="zh-CN" sz="1600" dirty="0" smtClean="0"/>
              <a:t>RSSI </a:t>
            </a:r>
            <a:r>
              <a:rPr lang="en-US" altLang="zh-CN" sz="1600" dirty="0"/>
              <a:t>measurement requirements for positioning was approved (-</a:t>
            </a:r>
            <a:r>
              <a:rPr lang="en-US" altLang="zh-CN" sz="1600" dirty="0" smtClean="0"/>
              <a:t>8580) </a:t>
            </a:r>
          </a:p>
          <a:p>
            <a:r>
              <a:rPr lang="en-US" altLang="zh-CN" sz="2000" dirty="0" smtClean="0"/>
              <a:t>Agreed CRs for performance part </a:t>
            </a:r>
          </a:p>
          <a:p>
            <a:pPr lvl="1"/>
            <a:r>
              <a:rPr lang="en-US" altLang="zh-CN" sz="1800" dirty="0" smtClean="0"/>
              <a:t>37.171 CRs (-10646, -10647) </a:t>
            </a:r>
            <a:endParaRPr lang="zh-CN" altLang="zh-CN" sz="1800" dirty="0"/>
          </a:p>
          <a:p>
            <a:endParaRPr lang="zh-CN" altLang="zh-CN" dirty="0"/>
          </a:p>
          <a:p>
            <a:endParaRPr lang="zh-CN" altLang="zh-CN" dirty="0"/>
          </a:p>
          <a:p>
            <a:pPr lvl="1"/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097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020152"/>
          </a:xfrm>
        </p:spPr>
        <p:txBody>
          <a:bodyPr/>
          <a:lstStyle/>
          <a:p>
            <a:r>
              <a:rPr lang="en-US" altLang="zh-CN" dirty="0" smtClean="0"/>
              <a:t>MUST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679" y="1300277"/>
            <a:ext cx="8229600" cy="4525963"/>
          </a:xfrm>
        </p:spPr>
        <p:txBody>
          <a:bodyPr/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Core WI is completed </a:t>
            </a:r>
          </a:p>
          <a:p>
            <a:r>
              <a:rPr lang="en-US" altLang="zh-CN" sz="2400" dirty="0" smtClean="0"/>
              <a:t>Reply LS to RAN1 </a:t>
            </a:r>
            <a:r>
              <a:rPr lang="en-US" altLang="zh-CN" sz="2400" dirty="0"/>
              <a:t>on conclusions of blind detection on DMRS-based TMs for Case </a:t>
            </a:r>
            <a:r>
              <a:rPr lang="en-US" altLang="zh-CN" sz="2400" dirty="0" smtClean="0"/>
              <a:t>3 (R4-168660)</a:t>
            </a:r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593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enhancement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RF</a:t>
            </a:r>
          </a:p>
          <a:p>
            <a:pPr lvl="1"/>
            <a:r>
              <a:rPr lang="en-US" altLang="zh-CN" dirty="0" smtClean="0"/>
              <a:t>WF on new power class for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was approved (-10829) 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RRM</a:t>
            </a:r>
          </a:p>
          <a:p>
            <a:pPr lvl="1"/>
            <a:r>
              <a:rPr lang="en-US" altLang="zh-CN" dirty="0"/>
              <a:t>Simulation assumption for UE Rx-</a:t>
            </a:r>
            <a:r>
              <a:rPr lang="en-US" altLang="zh-CN" dirty="0" err="1"/>
              <a:t>Tx</a:t>
            </a:r>
            <a:r>
              <a:rPr lang="en-US" altLang="zh-CN" dirty="0"/>
              <a:t> time different measurement (-10892) </a:t>
            </a:r>
            <a:endParaRPr lang="en-US" altLang="zh-CN" dirty="0" smtClean="0"/>
          </a:p>
          <a:p>
            <a:r>
              <a:rPr lang="en-US" altLang="zh-CN" dirty="0" smtClean="0"/>
              <a:t> LS out </a:t>
            </a:r>
          </a:p>
          <a:p>
            <a:pPr lvl="1"/>
            <a:r>
              <a:rPr lang="en-US" altLang="zh-CN" dirty="0" smtClean="0"/>
              <a:t>LS on ECID measurement quantity for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(-10877) 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LS on </a:t>
            </a:r>
            <a:r>
              <a:rPr lang="en-US" altLang="zh-CN" dirty="0" err="1" smtClean="0"/>
              <a:t>eNB-IoT</a:t>
            </a:r>
            <a:r>
              <a:rPr lang="en-US" altLang="zh-CN" dirty="0" smtClean="0"/>
              <a:t> SI acquisition delay (-10972)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6919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FeMTC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336" y="1294792"/>
            <a:ext cx="8255203" cy="4780166"/>
          </a:xfrm>
        </p:spPr>
        <p:txBody>
          <a:bodyPr/>
          <a:lstStyle/>
          <a:p>
            <a:r>
              <a:rPr lang="en-US" altLang="zh-CN" dirty="0" smtClean="0"/>
              <a:t> General </a:t>
            </a:r>
          </a:p>
          <a:p>
            <a:pPr lvl="1"/>
            <a:r>
              <a:rPr lang="en-US" altLang="zh-CN" dirty="0" smtClean="0"/>
              <a:t>WF for frequency bands of </a:t>
            </a:r>
            <a:r>
              <a:rPr lang="en-US" altLang="zh-CN" dirty="0" err="1" smtClean="0"/>
              <a:t>FeMTC</a:t>
            </a:r>
            <a:r>
              <a:rPr lang="en-US" altLang="zh-CN" dirty="0" smtClean="0"/>
              <a:t> (R4-1610830)</a:t>
            </a:r>
          </a:p>
          <a:p>
            <a:pPr lvl="1"/>
            <a:r>
              <a:rPr lang="en-US" altLang="zh-CN" dirty="0" smtClean="0"/>
              <a:t>Proposals on transmitter requirements(R4-1609885)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RRM – Positioning part</a:t>
            </a:r>
          </a:p>
          <a:p>
            <a:pPr lvl="1"/>
            <a:r>
              <a:rPr lang="en-GB" altLang="zh-CN" dirty="0"/>
              <a:t>WF on </a:t>
            </a:r>
            <a:r>
              <a:rPr lang="en-GB" altLang="zh-CN" dirty="0" err="1"/>
              <a:t>FeMTC</a:t>
            </a:r>
            <a:r>
              <a:rPr lang="en-GB" altLang="zh-CN" dirty="0"/>
              <a:t> positioning </a:t>
            </a:r>
            <a:r>
              <a:rPr lang="en-US" altLang="zh-CN" dirty="0"/>
              <a:t>(</a:t>
            </a:r>
            <a:r>
              <a:rPr lang="en-GB" altLang="zh-CN" dirty="0" smtClean="0"/>
              <a:t>R4-168417</a:t>
            </a:r>
            <a:r>
              <a:rPr lang="en-US" altLang="zh-CN" dirty="0" smtClean="0"/>
              <a:t>)</a:t>
            </a:r>
            <a:endParaRPr lang="zh-CN" altLang="zh-CN" dirty="0"/>
          </a:p>
          <a:p>
            <a:pPr lvl="0"/>
            <a:r>
              <a:rPr lang="en-US" altLang="zh-CN" dirty="0" smtClean="0"/>
              <a:t> LS out</a:t>
            </a:r>
            <a:endParaRPr lang="zh-CN" altLang="zh-CN" dirty="0"/>
          </a:p>
          <a:p>
            <a:pPr lvl="1"/>
            <a:r>
              <a:rPr lang="en-US" altLang="zh-CN" dirty="0" smtClean="0"/>
              <a:t>Reply LS to RAN1 on </a:t>
            </a:r>
            <a:r>
              <a:rPr lang="en-US" altLang="zh-CN" dirty="0" err="1" smtClean="0"/>
              <a:t>VoLTE</a:t>
            </a:r>
            <a:r>
              <a:rPr lang="en-US" altLang="zh-CN" dirty="0" smtClean="0"/>
              <a:t> enhancements(</a:t>
            </a:r>
            <a:r>
              <a:rPr lang="en-GB" altLang="zh-CN" dirty="0" smtClean="0"/>
              <a:t>R4-1610666</a:t>
            </a:r>
            <a:r>
              <a:rPr lang="en-US" altLang="zh-CN" dirty="0" smtClean="0"/>
              <a:t>)</a:t>
            </a:r>
            <a:endParaRPr lang="zh-CN" altLang="zh-CN" sz="3200" dirty="0"/>
          </a:p>
          <a:p>
            <a:pPr lvl="1"/>
            <a:r>
              <a:rPr lang="en-US" altLang="zh-CN" dirty="0"/>
              <a:t>LS to RAN1, RAN2 on </a:t>
            </a:r>
            <a:r>
              <a:rPr lang="en-US" altLang="zh-CN" dirty="0" smtClean="0"/>
              <a:t>SI </a:t>
            </a:r>
            <a:r>
              <a:rPr lang="en-US" altLang="zh-CN" dirty="0"/>
              <a:t>acquisition delay </a:t>
            </a:r>
            <a:r>
              <a:rPr lang="en-US" altLang="zh-CN" dirty="0" smtClean="0"/>
              <a:t>(</a:t>
            </a:r>
            <a:r>
              <a:rPr lang="en-GB" altLang="zh-CN" dirty="0" smtClean="0"/>
              <a:t>R4-1610970</a:t>
            </a:r>
            <a:r>
              <a:rPr lang="en-US" altLang="zh-CN" dirty="0" smtClean="0"/>
              <a:t>)</a:t>
            </a:r>
            <a:endParaRPr lang="zh-CN" altLang="zh-CN" sz="3200" dirty="0"/>
          </a:p>
          <a:p>
            <a:pPr lvl="1"/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2409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en-US" dirty="0" smtClean="0"/>
              <a:t>Non-spectrum related WI/SI status</a:t>
            </a:r>
            <a:br>
              <a:rPr lang="fi-FI" altLang="en-US" dirty="0" smtClean="0"/>
            </a:br>
            <a:r>
              <a:rPr lang="fi-FI" altLang="en-US" dirty="0" smtClean="0"/>
              <a:t>RAN4 led items Rel-13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120570"/>
              </p:ext>
            </p:extLst>
          </p:nvPr>
        </p:nvGraphicFramePr>
        <p:xfrm>
          <a:off x="168048" y="1572048"/>
          <a:ext cx="8640762" cy="426014"/>
        </p:xfrm>
        <a:graphic>
          <a:graphicData uri="http://schemas.openxmlformats.org/drawingml/2006/table">
            <a:tbl>
              <a:tblPr/>
              <a:tblGrid>
                <a:gridCol w="5497512"/>
                <a:gridCol w="744538"/>
                <a:gridCol w="754062"/>
                <a:gridCol w="936625"/>
                <a:gridCol w="708025"/>
              </a:tblGrid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</a:t>
                      </a: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87913">
                <a:tc>
                  <a:txBody>
                    <a:bodyPr/>
                    <a:lstStyle/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Rel-13 SI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86682">
                <a:tc>
                  <a:txBody>
                    <a:bodyPr/>
                    <a:lstStyle/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Study on multi-node testing for LAA</a:t>
                      </a:r>
                      <a:endParaRPr kumimoji="0" lang="fi-FI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RP-162143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NA/30%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578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Further mobility enhancement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Core WI extended to March 2017.  </a:t>
            </a:r>
          </a:p>
          <a:p>
            <a:r>
              <a:rPr lang="en-US" altLang="zh-CN" sz="2400" dirty="0" smtClean="0"/>
              <a:t>WFs on </a:t>
            </a:r>
            <a:r>
              <a:rPr lang="en-US" altLang="zh-CN" sz="2400" dirty="0"/>
              <a:t>mobility enhancement RRM </a:t>
            </a:r>
            <a:r>
              <a:rPr lang="en-US" altLang="zh-CN" sz="2400" dirty="0" smtClean="0"/>
              <a:t>approved </a:t>
            </a:r>
            <a:br>
              <a:rPr lang="en-US" altLang="zh-CN" sz="2400" dirty="0" smtClean="0"/>
            </a:br>
            <a:r>
              <a:rPr lang="en-US" altLang="zh-CN" sz="2400" dirty="0" smtClean="0"/>
              <a:t>(-8972, -10692</a:t>
            </a:r>
            <a:r>
              <a:rPr lang="en-US" altLang="zh-CN" sz="2400" dirty="0"/>
              <a:t>) </a:t>
            </a:r>
            <a:r>
              <a:rPr lang="en-US" altLang="zh-CN" sz="2400" dirty="0" smtClean="0"/>
              <a:t>.</a:t>
            </a:r>
            <a:endParaRPr lang="en-US" altLang="zh-CN" sz="2400" dirty="0"/>
          </a:p>
          <a:p>
            <a:r>
              <a:rPr lang="en-US" altLang="zh-CN" sz="2400" dirty="0" smtClean="0"/>
              <a:t> CR to </a:t>
            </a:r>
            <a:r>
              <a:rPr lang="en-US" altLang="zh-CN" sz="2400" dirty="0"/>
              <a:t>introduce handover requirements for mobility enhancement (-10878)</a:t>
            </a:r>
            <a:r>
              <a:rPr lang="en-US" altLang="zh-CN" sz="2400" dirty="0" smtClean="0"/>
              <a:t>. </a:t>
            </a:r>
            <a:endParaRPr lang="en-US" altLang="zh-CN" sz="2400" dirty="0"/>
          </a:p>
          <a:p>
            <a:pPr lvl="1"/>
            <a:endParaRPr lang="en-US" altLang="zh-CN" sz="2000" dirty="0" smtClean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940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New UE Cat with 1 Rx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9344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 Operating bands (-10507, -9743, -10822) </a:t>
            </a:r>
          </a:p>
          <a:p>
            <a:r>
              <a:rPr lang="en-US" altLang="zh-CN" sz="2000" dirty="0" smtClean="0"/>
              <a:t>RF</a:t>
            </a:r>
          </a:p>
          <a:p>
            <a:pPr lvl="1"/>
            <a:r>
              <a:rPr lang="en-US" altLang="zh-CN" sz="1800" dirty="0" smtClean="0"/>
              <a:t> It was agreed </a:t>
            </a:r>
            <a:r>
              <a:rPr lang="en-US" altLang="zh-CN" sz="1800" dirty="0"/>
              <a:t>that o</a:t>
            </a:r>
            <a:r>
              <a:rPr lang="en-US" sz="1800" dirty="0" smtClean="0"/>
              <a:t>ther </a:t>
            </a:r>
            <a:r>
              <a:rPr lang="en-US" sz="1800" dirty="0"/>
              <a:t>than reference sensitivity and the indirect impact it has on other Rx requirements, all other RF requirements for LTE apply to a 1RxCat1 device</a:t>
            </a:r>
            <a:r>
              <a:rPr lang="en-US" sz="1800" dirty="0" smtClean="0"/>
              <a:t>.</a:t>
            </a:r>
          </a:p>
          <a:p>
            <a:pPr lvl="1"/>
            <a:r>
              <a:rPr lang="en-US" sz="1800" dirty="0" smtClean="0"/>
              <a:t>Reference sensitivity (-10187) </a:t>
            </a:r>
          </a:p>
          <a:p>
            <a:r>
              <a:rPr lang="en-US" sz="2000" dirty="0" smtClean="0"/>
              <a:t> RRM </a:t>
            </a:r>
          </a:p>
          <a:p>
            <a:pPr lvl="1"/>
            <a:r>
              <a:rPr lang="en-US" sz="1800" dirty="0" smtClean="0"/>
              <a:t>WF on RRM core and performance (-8672) in #80bis and (-10728) in #81 </a:t>
            </a:r>
          </a:p>
          <a:p>
            <a:pPr lvl="1"/>
            <a:r>
              <a:rPr lang="en-US" sz="1800" dirty="0" smtClean="0"/>
              <a:t>Simulation assumption for RSTD measurement accuracy (-9704)</a:t>
            </a:r>
          </a:p>
          <a:p>
            <a:r>
              <a:rPr lang="en-US" sz="2000" dirty="0" smtClean="0"/>
              <a:t> Demod</a:t>
            </a:r>
          </a:p>
          <a:p>
            <a:pPr lvl="1"/>
            <a:r>
              <a:rPr lang="en-US" sz="1800" dirty="0" smtClean="0"/>
              <a:t>WF on Demod performance (-8673) in #80bis and (-10881) in #81 </a:t>
            </a:r>
          </a:p>
          <a:p>
            <a:pPr lvl="1"/>
            <a:r>
              <a:rPr lang="en-US" sz="1800" dirty="0" smtClean="0"/>
              <a:t>Simulation assumption for Demod tests (-9701)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CSI </a:t>
            </a:r>
          </a:p>
          <a:p>
            <a:pPr lvl="1"/>
            <a:r>
              <a:rPr lang="en-US" sz="1800" dirty="0" smtClean="0"/>
              <a:t>WF on CSI requirements (-8674) in #80bis and (-10880) in #81 </a:t>
            </a:r>
          </a:p>
          <a:p>
            <a:pPr lvl="1"/>
            <a:r>
              <a:rPr lang="en-US" sz="1800" dirty="0"/>
              <a:t>Simulation assumption </a:t>
            </a:r>
            <a:r>
              <a:rPr lang="en-US" sz="1800" dirty="0" smtClean="0"/>
              <a:t>for CQI tests (-9699)</a:t>
            </a:r>
          </a:p>
          <a:p>
            <a:endParaRPr lang="en-US" altLang="zh-CN" sz="2000" dirty="0"/>
          </a:p>
          <a:p>
            <a:pPr lvl="1"/>
            <a:endParaRPr lang="en-US" altLang="zh-CN" sz="1800" dirty="0" smtClean="0"/>
          </a:p>
          <a:p>
            <a:pPr marL="0" indent="0">
              <a:buNone/>
            </a:pPr>
            <a:endParaRPr lang="zh-CN" alt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111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en-GB" altLang="zh-CN" dirty="0"/>
              <a:t>Performance enhancements for high speed scenario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68313" y="1184275"/>
            <a:ext cx="8367712" cy="4991936"/>
          </a:xfrm>
          <a:ln>
            <a:noFill/>
          </a:ln>
        </p:spPr>
        <p:txBody>
          <a:bodyPr/>
          <a:lstStyle/>
          <a:p>
            <a:pPr marL="400050" lvl="2" indent="0">
              <a:buNone/>
            </a:pPr>
            <a:endParaRPr lang="fi-FI" altLang="zh-CN" sz="1100" dirty="0" smtClean="0"/>
          </a:p>
          <a:p>
            <a:pPr marL="342900" lvl="1" indent="-342900">
              <a:buClrTx/>
              <a:buBlip>
                <a:blip r:embed="rId2"/>
              </a:buBlip>
            </a:pPr>
            <a:r>
              <a:rPr lang="fi-FI" altLang="zh-CN" sz="2000" dirty="0" smtClean="0"/>
              <a:t>RRM</a:t>
            </a:r>
            <a:endParaRPr lang="fi-FI" altLang="zh-CN" sz="2000" dirty="0"/>
          </a:p>
          <a:p>
            <a:pPr marL="742950" lvl="2" indent="-342900">
              <a:buBlip>
                <a:blip r:embed="rId2"/>
              </a:buBlip>
            </a:pPr>
            <a:r>
              <a:rPr lang="fi-FI" altLang="zh-CN" sz="1600" dirty="0" smtClean="0"/>
              <a:t>CR </a:t>
            </a:r>
            <a:r>
              <a:rPr lang="fi-FI" altLang="zh-CN" sz="1600" dirty="0"/>
              <a:t>on the enhanced RRM requirements in connected mode under high speed scenario </a:t>
            </a:r>
            <a:r>
              <a:rPr lang="fi-FI" altLang="zh-CN" sz="1600" dirty="0" smtClean="0"/>
              <a:t>(-10860)</a:t>
            </a:r>
            <a:endParaRPr lang="fi-FI" altLang="zh-CN" sz="1600" dirty="0"/>
          </a:p>
          <a:p>
            <a:pPr marL="742950" lvl="2" indent="-342900">
              <a:buBlip>
                <a:blip r:embed="rId2"/>
              </a:buBlip>
            </a:pPr>
            <a:r>
              <a:rPr lang="fi-FI" altLang="zh-CN" sz="1600" dirty="0" smtClean="0"/>
              <a:t>CR </a:t>
            </a:r>
            <a:r>
              <a:rPr lang="fi-FI" altLang="zh-CN" sz="1600" dirty="0"/>
              <a:t>for RRM requirements in idle mode for high speed conditions </a:t>
            </a:r>
            <a:r>
              <a:rPr lang="fi-FI" altLang="zh-CN" sz="1600" dirty="0" smtClean="0"/>
              <a:t>(-10882)</a:t>
            </a:r>
            <a:endParaRPr lang="fi-FI" altLang="zh-CN" sz="1600" dirty="0"/>
          </a:p>
          <a:p>
            <a:pPr marL="742950" lvl="2" indent="-342900">
              <a:buBlip>
                <a:blip r:embed="rId2"/>
              </a:buBlip>
            </a:pPr>
            <a:r>
              <a:rPr lang="fi-FI" altLang="zh-CN" sz="1600" dirty="0" smtClean="0"/>
              <a:t>Reply </a:t>
            </a:r>
            <a:r>
              <a:rPr lang="fi-FI" altLang="zh-CN" sz="1600" dirty="0"/>
              <a:t>LS on performance enhancements indicator for high speed scenarios </a:t>
            </a:r>
            <a:r>
              <a:rPr lang="fi-FI" altLang="zh-CN" sz="1600" dirty="0" smtClean="0"/>
              <a:t>(-10677)</a:t>
            </a:r>
            <a:endParaRPr lang="fi-FI" altLang="zh-CN" sz="1600" dirty="0"/>
          </a:p>
          <a:p>
            <a:pPr marL="342900" lvl="1" indent="-342900">
              <a:buClrTx/>
              <a:buBlip>
                <a:blip r:embed="rId2"/>
              </a:buBlip>
            </a:pPr>
            <a:r>
              <a:rPr lang="fi-FI" altLang="zh-CN" sz="2000" dirty="0" smtClean="0"/>
              <a:t>UE </a:t>
            </a:r>
            <a:r>
              <a:rPr lang="fi-FI" altLang="zh-CN" sz="2000" dirty="0"/>
              <a:t>Demod</a:t>
            </a:r>
          </a:p>
          <a:p>
            <a:pPr marL="742950" lvl="2" indent="-342900">
              <a:buBlip>
                <a:blip r:embed="rId2"/>
              </a:buBlip>
            </a:pPr>
            <a:r>
              <a:rPr lang="fi-FI" altLang="zh-CN" sz="1600" dirty="0" smtClean="0"/>
              <a:t>CR </a:t>
            </a:r>
            <a:r>
              <a:rPr lang="fi-FI" altLang="zh-CN" sz="1600" dirty="0"/>
              <a:t>for SFN demodulation performance requirements endorsed in </a:t>
            </a:r>
            <a:r>
              <a:rPr lang="fi-FI" altLang="zh-CN" sz="1600" dirty="0" smtClean="0"/>
              <a:t>(-8662).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600" dirty="0" smtClean="0"/>
              <a:t>CR </a:t>
            </a:r>
            <a:r>
              <a:rPr lang="en-US" altLang="zh-CN" sz="1600" dirty="0"/>
              <a:t>for introducing definition of Type-D receiver </a:t>
            </a:r>
            <a:r>
              <a:rPr lang="en-US" altLang="zh-CN" sz="1600" dirty="0" smtClean="0"/>
              <a:t>(-10967).</a:t>
            </a:r>
            <a:endParaRPr lang="en-US" altLang="zh-CN" sz="1600" dirty="0"/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600" dirty="0" smtClean="0"/>
              <a:t>CR </a:t>
            </a:r>
            <a:r>
              <a:rPr lang="en-US" altLang="zh-CN" sz="1600" dirty="0"/>
              <a:t>for UE enhancement in SFN scenario </a:t>
            </a:r>
            <a:r>
              <a:rPr lang="en-US" altLang="zh-CN" sz="1600" dirty="0" smtClean="0"/>
              <a:t>(-10696)</a:t>
            </a:r>
            <a:endParaRPr lang="en-US" altLang="zh-CN" sz="1600" dirty="0"/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600" dirty="0" smtClean="0"/>
              <a:t>WF </a:t>
            </a:r>
            <a:r>
              <a:rPr lang="en-US" altLang="zh-CN" sz="1600" dirty="0"/>
              <a:t>on HST unidirectional test </a:t>
            </a:r>
            <a:r>
              <a:rPr lang="en-US" altLang="zh-CN" sz="1600" dirty="0" smtClean="0"/>
              <a:t>(-10968)</a:t>
            </a:r>
            <a:endParaRPr lang="en-US" altLang="zh-CN" sz="1600" dirty="0"/>
          </a:p>
          <a:p>
            <a:pPr marL="742950" lvl="2" indent="-342900">
              <a:buBlip>
                <a:blip r:embed="rId2"/>
              </a:buBlip>
            </a:pPr>
            <a:r>
              <a:rPr lang="fi-FI" altLang="zh-CN" sz="1600" dirty="0" smtClean="0"/>
              <a:t>LS </a:t>
            </a:r>
            <a:r>
              <a:rPr lang="fi-FI" altLang="zh-CN" sz="1600" dirty="0"/>
              <a:t>on signaling for UE demodulation enhancement </a:t>
            </a:r>
            <a:r>
              <a:rPr lang="fi-FI" altLang="zh-CN" sz="1600" dirty="0" smtClean="0"/>
              <a:t>(-8700).</a:t>
            </a:r>
            <a:endParaRPr lang="fi-FI" altLang="zh-CN" sz="1600" dirty="0"/>
          </a:p>
          <a:p>
            <a:pPr marL="342900" lvl="1" indent="-342900">
              <a:buClrTx/>
              <a:buBlip>
                <a:blip r:embed="rId2"/>
              </a:buBlip>
            </a:pPr>
            <a:r>
              <a:rPr lang="fi-FI" altLang="zh-CN" sz="2000" dirty="0" smtClean="0"/>
              <a:t>BS </a:t>
            </a:r>
            <a:r>
              <a:rPr lang="fi-FI" altLang="zh-CN" sz="2000" dirty="0"/>
              <a:t>Demod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600" dirty="0" smtClean="0"/>
              <a:t>Clean-up </a:t>
            </a:r>
            <a:r>
              <a:rPr lang="en-US" altLang="zh-CN" sz="1600" dirty="0"/>
              <a:t>CR for PUSCH ETU600 requirements for 36.104 </a:t>
            </a:r>
            <a:r>
              <a:rPr lang="en-US" altLang="zh-CN" sz="1600" dirty="0" smtClean="0"/>
              <a:t>(-8645)</a:t>
            </a:r>
            <a:endParaRPr lang="en-US" altLang="zh-CN" sz="1600" dirty="0"/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600" dirty="0" smtClean="0"/>
              <a:t>Clean-up </a:t>
            </a:r>
            <a:r>
              <a:rPr lang="en-US" altLang="zh-CN" sz="1600" dirty="0"/>
              <a:t>CR for PUSCH ETU600 conformation tests for 36.141 </a:t>
            </a:r>
            <a:r>
              <a:rPr lang="en-US" altLang="zh-CN" sz="1600" dirty="0" smtClean="0"/>
              <a:t>(-8646)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600" dirty="0" smtClean="0"/>
              <a:t>WF </a:t>
            </a:r>
            <a:r>
              <a:rPr lang="en-US" altLang="zh-CN" sz="1600" dirty="0"/>
              <a:t>on new PRACH performance requirements </a:t>
            </a:r>
            <a:r>
              <a:rPr lang="en-US" altLang="zh-CN" sz="1600" dirty="0" smtClean="0"/>
              <a:t>(-09475)</a:t>
            </a:r>
            <a:endParaRPr lang="en-US" altLang="zh-CN" sz="1600" dirty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200" dirty="0" smtClean="0"/>
          </a:p>
          <a:p>
            <a:pPr marL="342900" lvl="1" indent="-342900">
              <a:buFont typeface="Arial" charset="0"/>
              <a:buBlip>
                <a:blip r:embed="rId2"/>
              </a:buBlip>
            </a:pPr>
            <a:endParaRPr lang="fi-FI" altLang="zh-CN" sz="1400" dirty="0" smtClean="0"/>
          </a:p>
          <a:p>
            <a:pPr marL="742950" lvl="2" indent="-342900"/>
            <a:endParaRPr lang="fi-FI" altLang="zh-CN" sz="11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sz="11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2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200" dirty="0" smtClean="0"/>
          </a:p>
          <a:p>
            <a:pPr marL="742950" lvl="2" indent="-342900"/>
            <a:endParaRPr lang="en-US" altLang="zh-CN" sz="10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000" dirty="0" smtClean="0"/>
          </a:p>
          <a:p>
            <a:pPr marL="742950" lvl="2" indent="-342900"/>
            <a:endParaRPr lang="fi-FI" altLang="zh-CN" sz="1100" dirty="0" smtClean="0"/>
          </a:p>
          <a:p>
            <a:endParaRPr lang="fi-FI" altLang="zh-CN" sz="1600" dirty="0" smtClean="0"/>
          </a:p>
        </p:txBody>
      </p:sp>
      <p:sp>
        <p:nvSpPr>
          <p:cNvPr id="2" name="Rectangle 1"/>
          <p:cNvSpPr/>
          <p:nvPr/>
        </p:nvSpPr>
        <p:spPr bwMode="auto">
          <a:xfrm rot="1523269">
            <a:off x="1421476" y="906087"/>
            <a:ext cx="6450677" cy="9227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1712422" y="1172095"/>
            <a:ext cx="4946073" cy="57357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778924" y="5486400"/>
            <a:ext cx="5278581" cy="50707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103120" y="5739938"/>
            <a:ext cx="3923607" cy="60267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10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Gap Enhancement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 General </a:t>
            </a:r>
          </a:p>
          <a:p>
            <a:pPr lvl="1"/>
            <a:r>
              <a:rPr lang="en-US" altLang="zh-CN" sz="2000" dirty="0" smtClean="0"/>
              <a:t>WF </a:t>
            </a:r>
            <a:r>
              <a:rPr lang="en-US" altLang="zh-CN" sz="2000" dirty="0"/>
              <a:t>on measurement gap enhancement </a:t>
            </a:r>
            <a:r>
              <a:rPr lang="en-US" altLang="zh-CN" sz="2000" dirty="0" smtClean="0"/>
              <a:t>(-7265, -10691)</a:t>
            </a:r>
            <a:endParaRPr lang="en-US" altLang="zh-CN" sz="2000" dirty="0"/>
          </a:p>
          <a:p>
            <a:pPr lvl="1"/>
            <a:r>
              <a:rPr lang="en-US" altLang="zh-CN" sz="2000" dirty="0" smtClean="0"/>
              <a:t>LS </a:t>
            </a:r>
            <a:r>
              <a:rPr lang="en-US" altLang="zh-CN" sz="2000" dirty="0"/>
              <a:t>on measurement gap enhancement </a:t>
            </a:r>
            <a:r>
              <a:rPr lang="en-US" altLang="zh-CN" sz="2000" dirty="0" smtClean="0"/>
              <a:t>(-10690)</a:t>
            </a:r>
            <a:endParaRPr lang="en-US" altLang="zh-CN" sz="2000" dirty="0"/>
          </a:p>
          <a:p>
            <a:pPr lvl="1"/>
            <a:r>
              <a:rPr lang="en-US" altLang="zh-CN" sz="2000" dirty="0" smtClean="0"/>
              <a:t>LS </a:t>
            </a:r>
            <a:r>
              <a:rPr lang="en-US" altLang="zh-CN" sz="2000" dirty="0"/>
              <a:t>on further information on measurement gap for RAN2 </a:t>
            </a:r>
            <a:r>
              <a:rPr lang="en-US" altLang="zh-CN" sz="2000" dirty="0" smtClean="0"/>
              <a:t>(-10888)</a:t>
            </a:r>
            <a:endParaRPr lang="en-US" altLang="zh-CN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252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4Rx Antenna Ports with CA for LTE DL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5348"/>
            <a:ext cx="8229600" cy="4850816"/>
          </a:xfrm>
        </p:spPr>
        <p:txBody>
          <a:bodyPr/>
          <a:lstStyle/>
          <a:p>
            <a:r>
              <a:rPr lang="en-US" altLang="zh-CN" sz="2400" dirty="0" smtClean="0"/>
              <a:t> RF</a:t>
            </a:r>
            <a:endParaRPr lang="en-US" altLang="zh-CN" sz="2400" dirty="0"/>
          </a:p>
          <a:p>
            <a:pPr lvl="1"/>
            <a:r>
              <a:rPr lang="en-US" altLang="zh-CN" sz="2000" dirty="0" smtClean="0"/>
              <a:t>CR </a:t>
            </a:r>
            <a:r>
              <a:rPr lang="en-US" altLang="zh-CN" sz="2000" dirty="0"/>
              <a:t>introduced REFSENS requirements for UL CA for UE supporting 4RX AP </a:t>
            </a:r>
            <a:r>
              <a:rPr lang="en-US" altLang="zh-CN" sz="2000" dirty="0" smtClean="0"/>
              <a:t>(-8900).</a:t>
            </a:r>
            <a:endParaRPr lang="en-US" altLang="zh-CN" sz="2000" dirty="0"/>
          </a:p>
          <a:p>
            <a:r>
              <a:rPr lang="en-US" altLang="zh-CN" sz="2400" dirty="0" smtClean="0"/>
              <a:t> Demod</a:t>
            </a:r>
            <a:endParaRPr lang="en-US" altLang="zh-CN" sz="2400" dirty="0"/>
          </a:p>
          <a:p>
            <a:pPr lvl="1"/>
            <a:r>
              <a:rPr lang="en-US" altLang="zh-CN" sz="2000" dirty="0" smtClean="0"/>
              <a:t>Work plan for performance part (-09996)</a:t>
            </a:r>
          </a:p>
          <a:p>
            <a:pPr lvl="1"/>
            <a:r>
              <a:rPr lang="en-US" altLang="zh-CN" sz="2000" dirty="0" smtClean="0"/>
              <a:t>Ad-Hoc meeting minutes (-8703, -10719)</a:t>
            </a:r>
          </a:p>
          <a:p>
            <a:pPr lvl="1"/>
            <a:r>
              <a:rPr lang="en-US" altLang="zh-CN" sz="2000" dirty="0" smtClean="0"/>
              <a:t>WF </a:t>
            </a:r>
            <a:r>
              <a:rPr lang="en-US" altLang="zh-CN" sz="2000" dirty="0"/>
              <a:t>on 4Rx CA IRC test </a:t>
            </a:r>
            <a:r>
              <a:rPr lang="en-US" altLang="zh-CN" sz="2000" dirty="0" smtClean="0"/>
              <a:t>(-8704)</a:t>
            </a:r>
            <a:endParaRPr lang="en-US" altLang="zh-CN" sz="2000" dirty="0"/>
          </a:p>
          <a:p>
            <a:pPr lvl="1"/>
            <a:r>
              <a:rPr lang="en-US" altLang="zh-CN" sz="2000" dirty="0" smtClean="0"/>
              <a:t>WF </a:t>
            </a:r>
            <a:r>
              <a:rPr lang="en-US" altLang="zh-CN" sz="2000" dirty="0"/>
              <a:t>on 4-layer SDR tests </a:t>
            </a:r>
            <a:r>
              <a:rPr lang="en-US" altLang="zh-CN" sz="2000" dirty="0" smtClean="0"/>
              <a:t>(-8636)</a:t>
            </a:r>
          </a:p>
          <a:p>
            <a:pPr lvl="1"/>
            <a:r>
              <a:rPr lang="en-US" altLang="zh-CN" sz="2000" dirty="0"/>
              <a:t>CR for introducing new demod tests for 4Rx CA </a:t>
            </a:r>
            <a:r>
              <a:rPr lang="en-US" altLang="zh-CN" sz="2000" dirty="0" smtClean="0"/>
              <a:t>(-10856)</a:t>
            </a:r>
          </a:p>
          <a:p>
            <a:pPr lvl="1"/>
            <a:r>
              <a:rPr lang="en-US" altLang="zh-CN" sz="2000" dirty="0" smtClean="0"/>
              <a:t>CR </a:t>
            </a:r>
            <a:r>
              <a:rPr lang="en-US" altLang="zh-CN" sz="2000" dirty="0"/>
              <a:t>for rank 4 CA SDR tests with CA endorsed </a:t>
            </a:r>
            <a:r>
              <a:rPr lang="en-US" altLang="zh-CN" sz="2000" dirty="0" smtClean="0"/>
              <a:t>(-09705).</a:t>
            </a:r>
            <a:endParaRPr lang="en-US" altLang="zh-CN" sz="2000" dirty="0"/>
          </a:p>
          <a:p>
            <a:pPr marL="0" indent="0">
              <a:buNone/>
            </a:pPr>
            <a:endParaRPr lang="en-US" altLang="zh-CN" sz="2400" dirty="0"/>
          </a:p>
          <a:p>
            <a:pPr lvl="1"/>
            <a:endParaRPr lang="en-US" altLang="zh-CN" sz="2000" dirty="0" smtClean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0379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Enhanced CRS and SU-MIMO Interference Mitigation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5348"/>
            <a:ext cx="8229600" cy="4850816"/>
          </a:xfrm>
        </p:spPr>
        <p:txBody>
          <a:bodyPr/>
          <a:lstStyle/>
          <a:p>
            <a:r>
              <a:rPr lang="en-US" altLang="zh-CN" sz="2400" dirty="0" smtClean="0"/>
              <a:t> Work </a:t>
            </a:r>
            <a:r>
              <a:rPr lang="en-US" altLang="zh-CN" sz="2400" dirty="0"/>
              <a:t>Plan approved (R4-167267). </a:t>
            </a:r>
          </a:p>
          <a:p>
            <a:r>
              <a:rPr lang="en-US" altLang="zh-CN" sz="2400" dirty="0" smtClean="0"/>
              <a:t> </a:t>
            </a:r>
            <a:r>
              <a:rPr lang="en-US" altLang="zh-CN" sz="2400" dirty="0"/>
              <a:t>TR Skeleton approved (R4-1610202). </a:t>
            </a:r>
          </a:p>
          <a:p>
            <a:r>
              <a:rPr lang="en-US" altLang="zh-CN" sz="2400" dirty="0"/>
              <a:t> Demod</a:t>
            </a:r>
          </a:p>
          <a:p>
            <a:pPr lvl="1"/>
            <a:r>
              <a:rPr lang="en-US" altLang="zh-CN" sz="2000" dirty="0"/>
              <a:t>WF on enhanced CRS-IM performance requirements </a:t>
            </a:r>
            <a:r>
              <a:rPr lang="en-US" altLang="zh-CN" sz="2000" dirty="0" smtClean="0"/>
              <a:t>(-8638, -10716)</a:t>
            </a:r>
          </a:p>
          <a:p>
            <a:pPr lvl="1"/>
            <a:r>
              <a:rPr lang="en-US" altLang="zh-CN" sz="2000" dirty="0" smtClean="0"/>
              <a:t>WF </a:t>
            </a:r>
            <a:r>
              <a:rPr lang="en-US" altLang="zh-CN" sz="2000" dirty="0"/>
              <a:t>on simulation assumptions for enhanced CRS-IM performance study (-</a:t>
            </a:r>
            <a:r>
              <a:rPr lang="en-US" altLang="zh-CN" sz="2000" dirty="0" smtClean="0"/>
              <a:t>8642, </a:t>
            </a:r>
            <a:r>
              <a:rPr lang="en-US" altLang="zh-CN" sz="2000" dirty="0"/>
              <a:t>-</a:t>
            </a:r>
            <a:r>
              <a:rPr lang="en-US" altLang="zh-CN" sz="2000" dirty="0" smtClean="0"/>
              <a:t>10717)</a:t>
            </a:r>
          </a:p>
          <a:p>
            <a:pPr lvl="1"/>
            <a:r>
              <a:rPr lang="en-US" altLang="zh-CN" sz="2000" dirty="0"/>
              <a:t>WF on feasibility test for SU-MIMO IM </a:t>
            </a:r>
            <a:r>
              <a:rPr lang="en-US" altLang="zh-CN" sz="2000" dirty="0" smtClean="0"/>
              <a:t>(-8639).</a:t>
            </a:r>
          </a:p>
          <a:p>
            <a:pPr lvl="1"/>
            <a:r>
              <a:rPr lang="en-US" altLang="zh-CN" sz="2000" dirty="0" smtClean="0"/>
              <a:t>WF </a:t>
            </a:r>
            <a:r>
              <a:rPr lang="en-US" altLang="zh-CN" sz="2000" dirty="0"/>
              <a:t>on demodulation performance for enhanced SU-MIMO </a:t>
            </a:r>
            <a:r>
              <a:rPr lang="en-US" altLang="zh-CN" sz="2000" dirty="0" smtClean="0"/>
              <a:t>(-10700)</a:t>
            </a:r>
          </a:p>
          <a:p>
            <a:pPr lvl="1"/>
            <a:r>
              <a:rPr lang="en-US" altLang="zh-CN" sz="2000" dirty="0"/>
              <a:t>WF on simulation assumptions for SU-MIMO IM performance study </a:t>
            </a:r>
            <a:r>
              <a:rPr lang="en-US" altLang="zh-CN" sz="2000" dirty="0" smtClean="0"/>
              <a:t>(-8655, -10969).</a:t>
            </a:r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5634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eMBMS</a:t>
            </a:r>
            <a:r>
              <a:rPr lang="en-US" altLang="zh-CN" dirty="0" smtClean="0"/>
              <a:t> enhancement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BS RF requirements impact due to </a:t>
            </a:r>
            <a:r>
              <a:rPr lang="en-US" altLang="zh-CN" dirty="0" err="1" smtClean="0"/>
              <a:t>eMBMS</a:t>
            </a:r>
            <a:r>
              <a:rPr lang="en-US" altLang="zh-CN" dirty="0" smtClean="0"/>
              <a:t> enhancement was discussed. No agreements made. </a:t>
            </a:r>
          </a:p>
          <a:p>
            <a:pPr lvl="1"/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171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co-existence with CDMA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365" y="1477736"/>
            <a:ext cx="8229600" cy="4525963"/>
          </a:xfrm>
        </p:spPr>
        <p:txBody>
          <a:bodyPr/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SI completed  </a:t>
            </a:r>
          </a:p>
          <a:p>
            <a:r>
              <a:rPr lang="en-US" altLang="zh-CN" sz="2400" dirty="0" smtClean="0"/>
              <a:t>General</a:t>
            </a:r>
          </a:p>
          <a:p>
            <a:pPr lvl="1"/>
            <a:r>
              <a:rPr lang="en-US" altLang="zh-CN" sz="2000" dirty="0" smtClean="0"/>
              <a:t>TP for SI objective and operating bands (-7366)</a:t>
            </a:r>
          </a:p>
          <a:p>
            <a:pPr lvl="1"/>
            <a:r>
              <a:rPr lang="en-US" altLang="zh-CN" sz="2000" dirty="0" smtClean="0"/>
              <a:t>TP for coexistence simulation methodology (</a:t>
            </a:r>
            <a:r>
              <a:rPr lang="en-US" altLang="zh-CN" sz="2000" dirty="0"/>
              <a:t>-</a:t>
            </a:r>
            <a:r>
              <a:rPr lang="en-US" altLang="zh-CN" sz="2000" dirty="0" smtClean="0"/>
              <a:t>7379, -7366, -10845) </a:t>
            </a:r>
          </a:p>
          <a:p>
            <a:pPr lvl="1"/>
            <a:r>
              <a:rPr lang="en-US" altLang="zh-CN" sz="2000" dirty="0" smtClean="0"/>
              <a:t>TP for simulation results (-10842)</a:t>
            </a:r>
          </a:p>
          <a:p>
            <a:pPr lvl="1"/>
            <a:r>
              <a:rPr lang="en-US" altLang="zh-CN" sz="2000" dirty="0" smtClean="0"/>
              <a:t>TP for RF requirement evaluation (-10843)</a:t>
            </a:r>
          </a:p>
          <a:p>
            <a:pPr lvl="1"/>
            <a:r>
              <a:rPr lang="en-US" altLang="zh-CN" sz="2000" dirty="0" smtClean="0"/>
              <a:t>TP </a:t>
            </a:r>
            <a:r>
              <a:rPr lang="en-US" altLang="zh-CN" sz="2000" dirty="0"/>
              <a:t>for </a:t>
            </a:r>
            <a:r>
              <a:rPr lang="en-US" altLang="zh-CN" sz="2000" dirty="0" smtClean="0"/>
              <a:t>conclusion </a:t>
            </a:r>
            <a:r>
              <a:rPr lang="en-US" altLang="zh-CN" sz="2000" dirty="0"/>
              <a:t>(-</a:t>
            </a:r>
            <a:r>
              <a:rPr lang="en-US" altLang="zh-CN" sz="2000" dirty="0" smtClean="0"/>
              <a:t>10844) </a:t>
            </a:r>
          </a:p>
          <a:p>
            <a:pPr lvl="1"/>
            <a:r>
              <a:rPr lang="en-US" altLang="zh-CN" sz="2000" dirty="0" smtClean="0"/>
              <a:t>WF </a:t>
            </a:r>
            <a:r>
              <a:rPr lang="en-US" altLang="zh-CN" sz="2000" dirty="0"/>
              <a:t>on </a:t>
            </a:r>
            <a:r>
              <a:rPr lang="en-US" altLang="zh-CN" sz="2000" dirty="0" smtClean="0"/>
              <a:t>co-existence study between </a:t>
            </a:r>
            <a:r>
              <a:rPr lang="en-US" altLang="zh-CN" sz="2000" dirty="0"/>
              <a:t>NB-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 and CDMA </a:t>
            </a:r>
            <a:r>
              <a:rPr lang="en-US" altLang="zh-CN" sz="2000" dirty="0" smtClean="0"/>
              <a:t>(-8962)</a:t>
            </a:r>
          </a:p>
          <a:p>
            <a:r>
              <a:rPr lang="en-US" altLang="zh-CN" sz="2400" dirty="0"/>
              <a:t> Final Technical Report</a:t>
            </a:r>
          </a:p>
          <a:p>
            <a:pPr lvl="1"/>
            <a:r>
              <a:rPr lang="en-US" altLang="zh-CN" sz="2000" dirty="0" smtClean="0"/>
              <a:t>Approved TR </a:t>
            </a:r>
            <a:r>
              <a:rPr lang="en-US" altLang="zh-CN" sz="2000" dirty="0"/>
              <a:t>36.752 Study of NB-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 RF requirement for coexistence with CDMA v0.2.0 </a:t>
            </a:r>
            <a:r>
              <a:rPr lang="en-US" altLang="zh-CN" sz="2000" dirty="0" smtClean="0"/>
              <a:t>(-10846</a:t>
            </a:r>
            <a:r>
              <a:rPr lang="en-US" altLang="zh-CN" sz="2000" dirty="0"/>
              <a:t>)</a:t>
            </a:r>
          </a:p>
          <a:p>
            <a:pPr lvl="1"/>
            <a:endParaRPr lang="en-US" altLang="zh-CN" sz="2000" dirty="0" smtClean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7743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BS IC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7116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 General </a:t>
            </a:r>
          </a:p>
          <a:p>
            <a:pPr lvl="1"/>
            <a:r>
              <a:rPr lang="en-US" altLang="zh-CN" sz="1800" dirty="0" smtClean="0"/>
              <a:t>Work plan (-7864)</a:t>
            </a:r>
          </a:p>
          <a:p>
            <a:pPr lvl="1"/>
            <a:r>
              <a:rPr lang="en-US" altLang="zh-CN" sz="1800" dirty="0" smtClean="0"/>
              <a:t>TR skeleton (-7863) </a:t>
            </a:r>
          </a:p>
          <a:p>
            <a:pPr lvl="1"/>
            <a:r>
              <a:rPr lang="en-US" altLang="zh-CN" sz="1800" dirty="0"/>
              <a:t>WF on BS-IC (-8976</a:t>
            </a:r>
            <a:r>
              <a:rPr lang="en-US" altLang="zh-CN" sz="1800" dirty="0" smtClean="0"/>
              <a:t>)</a:t>
            </a:r>
          </a:p>
          <a:p>
            <a:r>
              <a:rPr lang="en-US" altLang="zh-CN" sz="2000" dirty="0"/>
              <a:t> </a:t>
            </a:r>
            <a:r>
              <a:rPr lang="en-US" altLang="zh-CN" sz="2000" dirty="0" smtClean="0"/>
              <a:t>Deployment Scenario </a:t>
            </a:r>
          </a:p>
          <a:p>
            <a:pPr lvl="1"/>
            <a:r>
              <a:rPr lang="en-GB" sz="1800" dirty="0"/>
              <a:t>WF on BS IC deployment scenarios and inter-cell interference </a:t>
            </a:r>
            <a:r>
              <a:rPr lang="en-GB" sz="1800" dirty="0" smtClean="0"/>
              <a:t>mode (-10707)</a:t>
            </a:r>
          </a:p>
          <a:p>
            <a:pPr lvl="1"/>
            <a:r>
              <a:rPr lang="en-GB" altLang="zh-CN" sz="1800" dirty="0" smtClean="0"/>
              <a:t>TP on deployment scenario (-10864)</a:t>
            </a:r>
          </a:p>
          <a:p>
            <a:r>
              <a:rPr lang="en-GB" altLang="zh-CN" sz="2000" dirty="0"/>
              <a:t> </a:t>
            </a:r>
            <a:r>
              <a:rPr lang="en-GB" altLang="zh-CN" sz="2000" dirty="0" smtClean="0"/>
              <a:t>Reference receiver</a:t>
            </a:r>
          </a:p>
          <a:p>
            <a:pPr lvl="1"/>
            <a:r>
              <a:rPr lang="en-GB" altLang="zh-CN" sz="1800" dirty="0" smtClean="0"/>
              <a:t>WF on baseline and reference receiver for BS-IC (-10712)</a:t>
            </a:r>
          </a:p>
          <a:p>
            <a:r>
              <a:rPr lang="en-GB" altLang="zh-CN" sz="2000" dirty="0" smtClean="0"/>
              <a:t>Interference model </a:t>
            </a:r>
          </a:p>
          <a:p>
            <a:pPr lvl="1"/>
            <a:r>
              <a:rPr lang="en-GB" altLang="zh-CN" sz="1800" dirty="0" smtClean="0"/>
              <a:t>WF on interference model (-10711)</a:t>
            </a:r>
          </a:p>
          <a:p>
            <a:r>
              <a:rPr lang="en-GB" altLang="zh-CN" sz="2000" dirty="0" smtClean="0"/>
              <a:t>Link level evaluation </a:t>
            </a:r>
          </a:p>
          <a:p>
            <a:pPr lvl="1"/>
            <a:r>
              <a:rPr lang="en-GB" altLang="zh-CN" sz="1800" dirty="0" smtClean="0"/>
              <a:t>WF on link-level simulation assumption (-10661)</a:t>
            </a:r>
            <a:endParaRPr lang="zh-CN" alt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431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bandwidth flexibility enhancement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On hold in Q4</a:t>
            </a:r>
          </a:p>
          <a:p>
            <a:pPr lvl="1"/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2769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Spectrum related WI/SI status Rel-14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626324"/>
              </p:ext>
            </p:extLst>
          </p:nvPr>
        </p:nvGraphicFramePr>
        <p:xfrm>
          <a:off x="212498" y="1282927"/>
          <a:ext cx="8640762" cy="2322959"/>
        </p:xfrm>
        <a:graphic>
          <a:graphicData uri="http://schemas.openxmlformats.org/drawingml/2006/table">
            <a:tbl>
              <a:tblPr/>
              <a:tblGrid>
                <a:gridCol w="5008562"/>
                <a:gridCol w="839788"/>
                <a:gridCol w="871537"/>
                <a:gridCol w="1201738"/>
                <a:gridCol w="719137"/>
              </a:tblGrid>
              <a:tr h="133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 new WIs approved in RAN#73 and WIs 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Start_Date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Finish_Date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or WID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 Completion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Rel-14 Basket CA WI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Intra-band CA including contiguous and non-contiguous spectrum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RP-162023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64/64 %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2DL/1UL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RP-161996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75/75 %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3DL/1UL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RP-162146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80/80 %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4DL/1UL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RP-162022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95/95 %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5DL/1UL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RP-162005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80/80 %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2DL/2UL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RP-162148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80/0 %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</a:t>
                      </a:r>
                      <a:r>
                        <a:rPr kumimoji="0" lang="en-US" altLang="ja-JP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xDL</a:t>
                      </a: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/2UL with x=3,4,5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RP-162036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90/0 %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3DL/3UL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RP-162046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15/15 %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Rel-14 WI 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3635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LTE Band 41 UE power class 2 operation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RP-162287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35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Citizen Broad Radio Services (CBRS) 3.5GHz band for LTE in US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RP-162004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35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Add Power Class 1 UE to B3/B20/B28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RP-161994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15/NA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35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New band support in NB-</a:t>
                      </a:r>
                      <a:r>
                        <a:rPr kumimoji="0" lang="en-US" altLang="ja-JP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IoT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RP-162246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99/99 %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Rel-14 SI 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Feasibility Study on LTE Advanced Carrier Aggregation for Band 3 and Band 39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</a:t>
                      </a: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/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RP-162221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85 %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62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Feasibility study on global application of LTE Band 11 and of LTE Band 21 UEs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RP-162033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100 %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80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129" y="86859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NR (1/2)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228" y="955233"/>
            <a:ext cx="8492163" cy="5350469"/>
          </a:xfrm>
        </p:spPr>
        <p:txBody>
          <a:bodyPr/>
          <a:lstStyle/>
          <a:p>
            <a:r>
              <a:rPr lang="en-US" altLang="zh-CN" sz="1800" dirty="0" smtClean="0"/>
              <a:t>General </a:t>
            </a:r>
          </a:p>
          <a:p>
            <a:pPr lvl="1"/>
            <a:r>
              <a:rPr lang="en-US" altLang="zh-CN" sz="1800" dirty="0" smtClean="0"/>
              <a:t>January NR Ad-hoc only focus on RF, WP5D response first priority</a:t>
            </a:r>
          </a:p>
          <a:p>
            <a:pPr lvl="1"/>
            <a:r>
              <a:rPr lang="en-US" altLang="zh-CN" sz="1800" dirty="0" smtClean="0"/>
              <a:t>Agreed TPs for TR36.803 (R4-167720,-8510,-8456, -8483,-8940,-8763,-8510,-10570,10573)</a:t>
            </a:r>
          </a:p>
          <a:p>
            <a:pPr lvl="1"/>
            <a:r>
              <a:rPr lang="en-US" altLang="zh-CN" sz="1800" dirty="0" smtClean="0"/>
              <a:t>WF on channel bandwidths for NR (R4-168763,-10592)</a:t>
            </a:r>
          </a:p>
          <a:p>
            <a:pPr lvl="1"/>
            <a:r>
              <a:rPr lang="en-US" altLang="zh-CN" sz="1800" dirty="0" smtClean="0"/>
              <a:t>WF on NR band structure (R4-1610992)</a:t>
            </a:r>
          </a:p>
          <a:p>
            <a:pPr lvl="1"/>
            <a:r>
              <a:rPr lang="en-US" altLang="zh-CN" sz="1800" dirty="0" smtClean="0"/>
              <a:t>WF </a:t>
            </a:r>
            <a:r>
              <a:rPr lang="en-GB" altLang="zh-CN" sz="1800" dirty="0" smtClean="0"/>
              <a:t>on </a:t>
            </a:r>
            <a:r>
              <a:rPr lang="en-GB" altLang="zh-CN" sz="1800" dirty="0"/>
              <a:t>NR studies on frequency range 6-24 </a:t>
            </a:r>
            <a:r>
              <a:rPr lang="en-GB" altLang="zh-CN" sz="1800" dirty="0" smtClean="0"/>
              <a:t>GHz </a:t>
            </a:r>
            <a:r>
              <a:rPr lang="en-US" altLang="zh-CN" sz="1800" dirty="0" smtClean="0"/>
              <a:t>(R4-1610924)</a:t>
            </a:r>
          </a:p>
          <a:p>
            <a:r>
              <a:rPr lang="en-US" altLang="zh-CN" sz="1800" dirty="0"/>
              <a:t> </a:t>
            </a:r>
            <a:r>
              <a:rPr lang="en-US" altLang="zh-CN" sz="1800" dirty="0" smtClean="0"/>
              <a:t>For WP5D RF parameters</a:t>
            </a:r>
          </a:p>
          <a:p>
            <a:pPr lvl="1"/>
            <a:r>
              <a:rPr lang="en-GB" altLang="zh-CN" sz="1800" dirty="0"/>
              <a:t>WF on NR RF parameters response for WP5D </a:t>
            </a:r>
            <a:r>
              <a:rPr lang="en-US" altLang="zh-CN" sz="1800" dirty="0"/>
              <a:t>(R4-168772,-10616)</a:t>
            </a:r>
            <a:endParaRPr lang="en-GB" altLang="zh-CN" sz="1800" dirty="0"/>
          </a:p>
          <a:p>
            <a:pPr lvl="1"/>
            <a:r>
              <a:rPr lang="en-US" altLang="zh-CN" sz="1800" dirty="0" smtClean="0"/>
              <a:t>Proposals on multi-operators </a:t>
            </a:r>
            <a:r>
              <a:rPr lang="en-US" altLang="zh-CN" sz="1800" dirty="0"/>
              <a:t>layout </a:t>
            </a:r>
            <a:r>
              <a:rPr lang="en-US" altLang="zh-CN" sz="1800" dirty="0" smtClean="0"/>
              <a:t>assumptions, BS ACLR offset,</a:t>
            </a:r>
            <a:r>
              <a:rPr lang="en-US" altLang="zh-CN" sz="1800" dirty="0"/>
              <a:t> BS beam-forming </a:t>
            </a:r>
            <a:r>
              <a:rPr lang="en-US" altLang="zh-CN" sz="1800" dirty="0" smtClean="0"/>
              <a:t>model, ACS pattern </a:t>
            </a:r>
            <a:r>
              <a:rPr lang="en-US" altLang="zh-CN" sz="1800" dirty="0"/>
              <a:t>(-</a:t>
            </a:r>
            <a:r>
              <a:rPr lang="en-US" altLang="zh-CN" sz="1800" dirty="0" smtClean="0"/>
              <a:t>8939,-8795,-8794)</a:t>
            </a:r>
            <a:endParaRPr lang="en-US" altLang="zh-CN" sz="1800" dirty="0"/>
          </a:p>
          <a:p>
            <a:pPr lvl="1"/>
            <a:r>
              <a:rPr lang="en-US" altLang="zh-CN" sz="1800" dirty="0" smtClean="0"/>
              <a:t>WF on simulation parameters,</a:t>
            </a:r>
            <a:r>
              <a:rPr lang="en-GB" altLang="zh-CN" sz="1800" dirty="0"/>
              <a:t> SINR vs throughput </a:t>
            </a:r>
            <a:r>
              <a:rPr lang="en-GB" altLang="zh-CN" sz="1800" dirty="0" smtClean="0"/>
              <a:t>mapping</a:t>
            </a:r>
            <a:r>
              <a:rPr lang="en-US" altLang="zh-CN" sz="1800" dirty="0" smtClean="0"/>
              <a:t>,</a:t>
            </a:r>
            <a:r>
              <a:rPr lang="en-US" altLang="zh-CN" sz="1800" dirty="0"/>
              <a:t> unban </a:t>
            </a:r>
            <a:r>
              <a:rPr lang="en-US" altLang="zh-CN" sz="1800" dirty="0" err="1"/>
              <a:t>marco</a:t>
            </a:r>
            <a:r>
              <a:rPr lang="en-US" altLang="zh-CN" sz="1800" dirty="0"/>
              <a:t> scenarios </a:t>
            </a:r>
            <a:r>
              <a:rPr lang="en-US" altLang="zh-CN" sz="1800" dirty="0" smtClean="0"/>
              <a:t>(R4-168953,-8767,-10634)</a:t>
            </a:r>
          </a:p>
          <a:p>
            <a:pPr lvl="1"/>
            <a:r>
              <a:rPr lang="en-GB" altLang="zh-CN" sz="1800" dirty="0" smtClean="0"/>
              <a:t>WF </a:t>
            </a:r>
            <a:r>
              <a:rPr lang="en-GB" altLang="zh-CN" sz="1800" dirty="0"/>
              <a:t>on how to derive ACLR/ACS from ACIR for WP </a:t>
            </a:r>
            <a:r>
              <a:rPr lang="en-GB" altLang="zh-CN" sz="1800" dirty="0" smtClean="0"/>
              <a:t>5D </a:t>
            </a:r>
            <a:r>
              <a:rPr lang="en-US" altLang="zh-CN" sz="1800" dirty="0" smtClean="0"/>
              <a:t>(R4-1610621)</a:t>
            </a:r>
            <a:endParaRPr lang="en-US" altLang="zh-CN" dirty="0" smtClean="0"/>
          </a:p>
          <a:p>
            <a:pPr marL="457200" lvl="1" indent="0">
              <a:buNone/>
            </a:pPr>
            <a:endParaRPr lang="en-US" altLang="zh-CN" sz="1200" dirty="0" smtClean="0"/>
          </a:p>
          <a:p>
            <a:pPr lvl="1"/>
            <a:endParaRPr lang="en-US" altLang="zh-CN" sz="1200" dirty="0"/>
          </a:p>
          <a:p>
            <a:endParaRPr lang="zh-CN" alt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80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105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129" y="86859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NR (2/2)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228" y="955233"/>
            <a:ext cx="8492163" cy="5350469"/>
          </a:xfrm>
        </p:spPr>
        <p:txBody>
          <a:bodyPr/>
          <a:lstStyle/>
          <a:p>
            <a:r>
              <a:rPr lang="en-US" altLang="zh-CN" sz="1600" dirty="0"/>
              <a:t>RF feasibility – common issues for UE and BS</a:t>
            </a:r>
          </a:p>
          <a:p>
            <a:pPr lvl="1"/>
            <a:r>
              <a:rPr lang="en-US" altLang="zh-CN" sz="1600" dirty="0"/>
              <a:t>WF on in-band requirements (R4-168775,-10921)</a:t>
            </a:r>
          </a:p>
          <a:p>
            <a:pPr lvl="1"/>
            <a:r>
              <a:rPr lang="en-US" altLang="zh-CN" sz="1600" dirty="0"/>
              <a:t>WF on NR spectrum utilization (R4-168814,-10922)</a:t>
            </a:r>
          </a:p>
          <a:p>
            <a:pPr lvl="1"/>
            <a:r>
              <a:rPr lang="en-US" altLang="zh-CN" sz="1600" dirty="0"/>
              <a:t>TP for PA models (R4-168952</a:t>
            </a:r>
            <a:r>
              <a:rPr lang="en-US" altLang="zh-CN" sz="1600" dirty="0" smtClean="0"/>
              <a:t>)</a:t>
            </a:r>
          </a:p>
          <a:p>
            <a:r>
              <a:rPr lang="en-US" altLang="zh-CN" sz="1600" dirty="0" smtClean="0"/>
              <a:t>UE RF</a:t>
            </a:r>
          </a:p>
          <a:p>
            <a:pPr lvl="1"/>
            <a:r>
              <a:rPr lang="en-US" altLang="zh-CN" sz="1600" dirty="0" smtClean="0"/>
              <a:t>WF on UE RF (R4-168786,-10925) </a:t>
            </a:r>
          </a:p>
          <a:p>
            <a:r>
              <a:rPr lang="en-US" altLang="zh-CN" sz="1600" dirty="0" smtClean="0"/>
              <a:t>BS RF</a:t>
            </a:r>
          </a:p>
          <a:p>
            <a:pPr lvl="1"/>
            <a:r>
              <a:rPr lang="en-US" altLang="zh-CN" sz="1600" dirty="0" smtClean="0"/>
              <a:t>WF on BS RF requirement (R4-168796,-10923)</a:t>
            </a:r>
          </a:p>
          <a:p>
            <a:pPr lvl="1"/>
            <a:r>
              <a:rPr lang="en-US" altLang="zh-CN" sz="1600" dirty="0" smtClean="0"/>
              <a:t>WF on BS unwanted emission, </a:t>
            </a:r>
            <a:r>
              <a:rPr lang="en-GB" altLang="zh-CN" sz="1600" dirty="0"/>
              <a:t>Guidance on how to contribute to each session for NR and </a:t>
            </a:r>
            <a:r>
              <a:rPr lang="en-GB" altLang="zh-CN" sz="1600" dirty="0" err="1"/>
              <a:t>eAAS</a:t>
            </a:r>
            <a:r>
              <a:rPr lang="en-US" altLang="zh-CN" sz="1600" dirty="0"/>
              <a:t>, requirements prioritization, new requirements (R4-1610629,-10632,-10633,-10576)</a:t>
            </a:r>
          </a:p>
          <a:p>
            <a:pPr lvl="1"/>
            <a:r>
              <a:rPr lang="en-GB" altLang="zh-CN" sz="1600" dirty="0" smtClean="0"/>
              <a:t>Proposals on NR </a:t>
            </a:r>
            <a:r>
              <a:rPr lang="en-GB" altLang="zh-CN" sz="1600" dirty="0"/>
              <a:t>requirements below 6 </a:t>
            </a:r>
            <a:r>
              <a:rPr lang="en-GB" altLang="zh-CN" sz="1600" dirty="0" smtClean="0"/>
              <a:t>GHz</a:t>
            </a:r>
            <a:r>
              <a:rPr lang="en-US" altLang="zh-CN" sz="1600" dirty="0" smtClean="0"/>
              <a:t>, </a:t>
            </a:r>
            <a:r>
              <a:rPr lang="en-GB" altLang="zh-CN" sz="1600" dirty="0" smtClean="0"/>
              <a:t>agnostic </a:t>
            </a:r>
            <a:r>
              <a:rPr lang="en-GB" altLang="zh-CN" sz="1600" dirty="0" err="1"/>
              <a:t>Tx</a:t>
            </a:r>
            <a:r>
              <a:rPr lang="en-GB" altLang="zh-CN" sz="1600" dirty="0"/>
              <a:t> and Rx unit design for NR </a:t>
            </a:r>
            <a:r>
              <a:rPr lang="en-GB" altLang="zh-CN" sz="1600" dirty="0" smtClean="0"/>
              <a:t>approved </a:t>
            </a:r>
            <a:r>
              <a:rPr lang="en-US" altLang="zh-CN" sz="1600" dirty="0" smtClean="0"/>
              <a:t>(</a:t>
            </a:r>
            <a:r>
              <a:rPr lang="en-GB" altLang="zh-CN" sz="1600" dirty="0" smtClean="0"/>
              <a:t>R4-167419</a:t>
            </a:r>
            <a:r>
              <a:rPr lang="en-US" altLang="zh-CN" sz="1600" dirty="0" smtClean="0"/>
              <a:t>,-</a:t>
            </a:r>
            <a:r>
              <a:rPr lang="en-GB" altLang="zh-CN" sz="1600" dirty="0" smtClean="0"/>
              <a:t>8776</a:t>
            </a:r>
            <a:r>
              <a:rPr lang="en-US" altLang="zh-CN" sz="1600" dirty="0" smtClean="0"/>
              <a:t>)</a:t>
            </a:r>
            <a:endParaRPr lang="zh-CN" altLang="zh-CN" sz="1600" dirty="0"/>
          </a:p>
          <a:p>
            <a:pPr lvl="1"/>
            <a:r>
              <a:rPr lang="en-GB" altLang="zh-CN" sz="1600" dirty="0"/>
              <a:t>Proposal 1 </a:t>
            </a:r>
            <a:r>
              <a:rPr lang="en-GB" altLang="zh-CN" sz="1600" dirty="0" smtClean="0"/>
              <a:t>agreed </a:t>
            </a:r>
            <a:r>
              <a:rPr lang="en-GB" altLang="zh-CN" sz="1600" dirty="0"/>
              <a:t>on how to decide the suitable </a:t>
            </a:r>
            <a:r>
              <a:rPr lang="en-GB" altLang="zh-CN" sz="1600" dirty="0" smtClean="0"/>
              <a:t>ACLR</a:t>
            </a:r>
            <a:r>
              <a:rPr lang="en-GB" altLang="zh-CN" sz="1600" dirty="0"/>
              <a:t> </a:t>
            </a:r>
            <a:r>
              <a:rPr lang="en-US" altLang="zh-CN" sz="1600" dirty="0" smtClean="0"/>
              <a:t>(R4-168391)</a:t>
            </a:r>
          </a:p>
          <a:p>
            <a:r>
              <a:rPr lang="en-US" altLang="zh-CN" sz="1600" dirty="0" smtClean="0"/>
              <a:t>Testability </a:t>
            </a:r>
          </a:p>
          <a:p>
            <a:pPr lvl="1"/>
            <a:r>
              <a:rPr lang="en-GB" altLang="zh-CN" sz="1600" dirty="0"/>
              <a:t>Way Forward on NR UE testability agreed in </a:t>
            </a:r>
            <a:r>
              <a:rPr lang="en-GB" altLang="zh-CN" sz="1600" dirty="0" smtClean="0"/>
              <a:t>R4-167278</a:t>
            </a:r>
            <a:r>
              <a:rPr lang="en-US" altLang="zh-CN" sz="1600" dirty="0" smtClean="0"/>
              <a:t>,-</a:t>
            </a:r>
            <a:r>
              <a:rPr lang="en-GB" altLang="zh-CN" sz="1600" dirty="0" smtClean="0"/>
              <a:t>10926</a:t>
            </a:r>
          </a:p>
          <a:p>
            <a:pPr lvl="1"/>
            <a:r>
              <a:rPr lang="en-GB" altLang="zh-CN" sz="1600" dirty="0" smtClean="0"/>
              <a:t>TP on RRM testing </a:t>
            </a:r>
            <a:r>
              <a:rPr lang="en-US" altLang="zh-CN" sz="1600" dirty="0" smtClean="0"/>
              <a:t>(R4-1610625)</a:t>
            </a:r>
            <a:endParaRPr lang="zh-CN" altLang="zh-CN" sz="1600" dirty="0"/>
          </a:p>
          <a:p>
            <a:r>
              <a:rPr lang="en-US" altLang="zh-CN" sz="1600" dirty="0" smtClean="0"/>
              <a:t>RRM requirements </a:t>
            </a:r>
          </a:p>
          <a:p>
            <a:pPr lvl="1"/>
            <a:r>
              <a:rPr lang="en-GB" altLang="zh-CN" sz="1600" dirty="0"/>
              <a:t>WF for NR RRM </a:t>
            </a:r>
            <a:r>
              <a:rPr lang="en-US" altLang="zh-CN" sz="1600" dirty="0" smtClean="0"/>
              <a:t>(</a:t>
            </a:r>
            <a:r>
              <a:rPr lang="en-GB" altLang="zh-CN" sz="1600" dirty="0" smtClean="0"/>
              <a:t>R4-16109565</a:t>
            </a:r>
            <a:r>
              <a:rPr lang="en-US" altLang="zh-CN" sz="1600" dirty="0" smtClean="0"/>
              <a:t>,8951)</a:t>
            </a:r>
          </a:p>
          <a:p>
            <a:pPr lvl="1"/>
            <a:endParaRPr lang="en-US" altLang="zh-CN" sz="1200" dirty="0"/>
          </a:p>
          <a:p>
            <a:endParaRPr lang="zh-CN" alt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81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3113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Rel-15 WI</a:t>
            </a:r>
            <a:endParaRPr lang="en-US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Shortened TTI and processing </a:t>
            </a:r>
            <a:r>
              <a:rPr lang="en-US" altLang="zh-CN" dirty="0" smtClean="0"/>
              <a:t>time for LTE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872" y="1469571"/>
            <a:ext cx="8229600" cy="4525963"/>
          </a:xfrm>
        </p:spPr>
        <p:txBody>
          <a:bodyPr/>
          <a:lstStyle/>
          <a:p>
            <a:r>
              <a:rPr lang="en-US" altLang="zh-CN" sz="2400" dirty="0" smtClean="0"/>
              <a:t> General </a:t>
            </a:r>
          </a:p>
          <a:p>
            <a:pPr lvl="1"/>
            <a:r>
              <a:rPr lang="en-US" altLang="zh-CN" sz="2000" dirty="0" smtClean="0"/>
              <a:t>Work plan for RF (-10469) and RRM (-10730) </a:t>
            </a:r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UE RF </a:t>
            </a:r>
          </a:p>
          <a:p>
            <a:pPr lvl="1"/>
            <a:r>
              <a:rPr lang="en-US" altLang="zh-CN" sz="2000" dirty="0" smtClean="0"/>
              <a:t>Overview on UE RF requirements for </a:t>
            </a:r>
            <a:r>
              <a:rPr lang="en-US" altLang="zh-CN" sz="2000" dirty="0" err="1" smtClean="0"/>
              <a:t>sTTI</a:t>
            </a:r>
            <a:r>
              <a:rPr lang="en-US" altLang="zh-CN" sz="2000" dirty="0" smtClean="0"/>
              <a:t> (-9382) </a:t>
            </a:r>
          </a:p>
          <a:p>
            <a:pPr lvl="1"/>
            <a:r>
              <a:rPr lang="en-US" altLang="zh-CN" sz="2000" dirty="0" smtClean="0"/>
              <a:t>WF on UE RF issues for </a:t>
            </a:r>
            <a:r>
              <a:rPr lang="en-US" altLang="zh-CN" sz="2000" dirty="0" err="1" smtClean="0"/>
              <a:t>sTTI</a:t>
            </a:r>
            <a:r>
              <a:rPr lang="en-US" altLang="zh-CN" sz="2000" dirty="0" smtClean="0"/>
              <a:t> (-10790)</a:t>
            </a:r>
          </a:p>
          <a:p>
            <a:pPr lvl="1"/>
            <a:r>
              <a:rPr lang="en-US" altLang="zh-CN" sz="2000" dirty="0" smtClean="0"/>
              <a:t>WF on UL ON/OFF mask for </a:t>
            </a:r>
            <a:r>
              <a:rPr lang="en-US" altLang="zh-CN" sz="2000" dirty="0" err="1" smtClean="0"/>
              <a:t>sTTI</a:t>
            </a:r>
            <a:r>
              <a:rPr lang="en-US" altLang="zh-CN" sz="2000" dirty="0" smtClean="0"/>
              <a:t> (-10789) </a:t>
            </a:r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BS RF </a:t>
            </a:r>
          </a:p>
          <a:p>
            <a:pPr lvl="1"/>
            <a:r>
              <a:rPr lang="en-GB" sz="2000" dirty="0"/>
              <a:t>Overview on BS RF requirements for </a:t>
            </a:r>
            <a:r>
              <a:rPr lang="en-GB" sz="2000" dirty="0" err="1"/>
              <a:t>sTTI</a:t>
            </a:r>
            <a:r>
              <a:rPr lang="en-GB" sz="2000" dirty="0"/>
              <a:t> (-9381)</a:t>
            </a:r>
          </a:p>
          <a:p>
            <a:pPr lvl="1"/>
            <a:r>
              <a:rPr lang="en-GB" sz="2000" dirty="0"/>
              <a:t>WF on BS RF requirements impact for </a:t>
            </a:r>
            <a:r>
              <a:rPr lang="en-GB" sz="2000" dirty="0" err="1"/>
              <a:t>sTTI</a:t>
            </a:r>
            <a:r>
              <a:rPr lang="en-GB" sz="2000" dirty="0"/>
              <a:t> (-10961)</a:t>
            </a:r>
            <a:endParaRPr lang="en-US" altLang="zh-CN" sz="2000" dirty="0"/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LS out</a:t>
            </a:r>
          </a:p>
          <a:p>
            <a:pPr lvl="1"/>
            <a:r>
              <a:rPr lang="en-US" altLang="zh-CN" sz="2000" dirty="0" smtClean="0"/>
              <a:t>LS on ON/OFF time mask for </a:t>
            </a:r>
            <a:r>
              <a:rPr lang="en-US" altLang="zh-CN" sz="2000" dirty="0" err="1" smtClean="0"/>
              <a:t>sTTI</a:t>
            </a:r>
            <a:r>
              <a:rPr lang="en-US" altLang="zh-CN" sz="2000" dirty="0" smtClean="0"/>
              <a:t> (-10953)</a:t>
            </a:r>
          </a:p>
          <a:p>
            <a:pPr lvl="1"/>
            <a:endParaRPr lang="en-US" altLang="zh-CN" sz="2000" dirty="0" smtClean="0"/>
          </a:p>
          <a:p>
            <a:endParaRPr lang="en-US" altLang="zh-CN" sz="2400" dirty="0" smtClean="0"/>
          </a:p>
          <a:p>
            <a:pPr lvl="1"/>
            <a:endParaRPr lang="en-US" altLang="zh-CN" sz="2000" dirty="0" smtClean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83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233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smtClean="0"/>
              <a:t>RAN WG4</a:t>
            </a:r>
            <a:br>
              <a:rPr lang="sv-SE" altLang="en-US" smtClean="0"/>
            </a:br>
            <a:r>
              <a:rPr lang="sv-SE" altLang="en-US" smtClean="0"/>
              <a:t>Work plan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845395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-239713"/>
            <a:ext cx="6834187" cy="1143001"/>
          </a:xfrm>
        </p:spPr>
        <p:txBody>
          <a:bodyPr/>
          <a:lstStyle/>
          <a:p>
            <a:r>
              <a:rPr lang="fi-FI" altLang="en-US" smtClean="0"/>
              <a:t>Changes and new WI/SI proposals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94821" y="946831"/>
            <a:ext cx="8729663" cy="5815012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GB" altLang="zh-CN" sz="1800" dirty="0" smtClean="0">
                <a:ea typeface="+mn-ea"/>
                <a:cs typeface="+mn-cs"/>
              </a:rPr>
              <a:t>CA </a:t>
            </a:r>
            <a:r>
              <a:rPr lang="en-GB" altLang="zh-CN" sz="1800" dirty="0">
                <a:ea typeface="+mn-ea"/>
                <a:cs typeface="+mn-cs"/>
              </a:rPr>
              <a:t>basket WIs revisions endorsed by RAN4 (7 pcs)</a:t>
            </a:r>
          </a:p>
          <a:p>
            <a:pPr marL="742950" lvl="2" indent="-342900"/>
            <a:r>
              <a:rPr lang="en-GB" altLang="zh-CN" sz="1200" dirty="0" smtClean="0">
                <a:ea typeface="SimSun" pitchFamily="2" charset="-122"/>
              </a:rPr>
              <a:t>Intra-band CA (RP-162023)</a:t>
            </a:r>
          </a:p>
          <a:p>
            <a:pPr marL="742950" lvl="2" indent="-342900"/>
            <a:r>
              <a:rPr lang="en-GB" altLang="zh-CN" sz="1200" dirty="0" smtClean="0">
                <a:ea typeface="SimSun" pitchFamily="2" charset="-122"/>
              </a:rPr>
              <a:t>2DL/1UL inter-band CA </a:t>
            </a:r>
            <a:r>
              <a:rPr lang="en-GB" altLang="zh-CN" sz="1200" dirty="0">
                <a:ea typeface="SimSun" pitchFamily="2" charset="-122"/>
              </a:rPr>
              <a:t>(</a:t>
            </a:r>
            <a:r>
              <a:rPr lang="en-GB" altLang="zh-CN" sz="1200" dirty="0" smtClean="0">
                <a:ea typeface="SimSun" pitchFamily="2" charset="-122"/>
              </a:rPr>
              <a:t>RP-161996)</a:t>
            </a:r>
          </a:p>
          <a:p>
            <a:pPr marL="742950" lvl="2" indent="-342900"/>
            <a:r>
              <a:rPr lang="en-GB" altLang="zh-CN" sz="1200" dirty="0" smtClean="0">
                <a:ea typeface="SimSun" pitchFamily="2" charset="-122"/>
              </a:rPr>
              <a:t>3DL/1UL inter-band CA (RP-162146)</a:t>
            </a:r>
          </a:p>
          <a:p>
            <a:pPr marL="742950" lvl="2" indent="-342900"/>
            <a:r>
              <a:rPr lang="en-GB" altLang="zh-CN" sz="1200" dirty="0" smtClean="0">
                <a:ea typeface="SimSun" pitchFamily="2" charset="-122"/>
              </a:rPr>
              <a:t>4DL/1UL inter-band CA </a:t>
            </a:r>
            <a:r>
              <a:rPr lang="en-GB" altLang="zh-CN" sz="1200" dirty="0">
                <a:ea typeface="SimSun" pitchFamily="2" charset="-122"/>
              </a:rPr>
              <a:t>(</a:t>
            </a:r>
            <a:r>
              <a:rPr lang="en-GB" altLang="zh-CN" sz="1200" dirty="0" smtClean="0">
                <a:ea typeface="SimSun" pitchFamily="2" charset="-122"/>
              </a:rPr>
              <a:t>RP-162022)</a:t>
            </a:r>
          </a:p>
          <a:p>
            <a:pPr marL="742950" lvl="2" indent="-342900"/>
            <a:r>
              <a:rPr lang="en-GB" altLang="zh-CN" sz="1200" dirty="0" smtClean="0">
                <a:ea typeface="SimSun" pitchFamily="2" charset="-122"/>
              </a:rPr>
              <a:t>5DL/1UL inter-band CA </a:t>
            </a:r>
            <a:r>
              <a:rPr lang="en-GB" altLang="zh-CN" sz="1200" dirty="0">
                <a:ea typeface="SimSun" pitchFamily="2" charset="-122"/>
              </a:rPr>
              <a:t>(</a:t>
            </a:r>
            <a:r>
              <a:rPr lang="en-GB" altLang="zh-CN" sz="1200" dirty="0" smtClean="0">
                <a:ea typeface="SimSun" pitchFamily="2" charset="-122"/>
              </a:rPr>
              <a:t>RP-162005)</a:t>
            </a:r>
          </a:p>
          <a:p>
            <a:pPr marL="742950" lvl="2" indent="-342900"/>
            <a:r>
              <a:rPr lang="en-GB" altLang="zh-CN" sz="1200" dirty="0" smtClean="0">
                <a:ea typeface="SimSun" pitchFamily="2" charset="-122"/>
              </a:rPr>
              <a:t>2DL/2UL inter-band CA </a:t>
            </a:r>
            <a:r>
              <a:rPr lang="en-GB" altLang="zh-CN" sz="1200" dirty="0">
                <a:ea typeface="SimSun" pitchFamily="2" charset="-122"/>
              </a:rPr>
              <a:t>(</a:t>
            </a:r>
            <a:r>
              <a:rPr lang="en-GB" altLang="zh-CN" sz="1200" dirty="0" smtClean="0">
                <a:ea typeface="SimSun" pitchFamily="2" charset="-122"/>
              </a:rPr>
              <a:t>RP-162148)</a:t>
            </a:r>
          </a:p>
          <a:p>
            <a:pPr marL="742950" lvl="2" indent="-342900"/>
            <a:r>
              <a:rPr lang="en-GB" altLang="zh-CN" sz="1200" dirty="0" err="1" smtClean="0">
                <a:ea typeface="SimSun" pitchFamily="2" charset="-122"/>
              </a:rPr>
              <a:t>xDL</a:t>
            </a:r>
            <a:r>
              <a:rPr lang="en-GB" altLang="zh-CN" sz="1200" dirty="0" smtClean="0">
                <a:ea typeface="SimSun" pitchFamily="2" charset="-122"/>
              </a:rPr>
              <a:t>/2UL inter-band CA (RP-162036)</a:t>
            </a:r>
          </a:p>
          <a:p>
            <a:pPr marL="742950" lvl="2" indent="-342900"/>
            <a:r>
              <a:rPr lang="en-GB" altLang="zh-CN" sz="1200" dirty="0" smtClean="0">
                <a:ea typeface="SimSun" pitchFamily="2" charset="-122"/>
              </a:rPr>
              <a:t>3DL/3UL inter-band CA  - No updated</a:t>
            </a:r>
          </a:p>
          <a:p>
            <a:r>
              <a:rPr lang="en-US" altLang="zh-CN" sz="1800" dirty="0" smtClean="0"/>
              <a:t>Other new Work Item proposals  </a:t>
            </a:r>
          </a:p>
          <a:p>
            <a:pPr lvl="1"/>
            <a:r>
              <a:rPr lang="en-US" altLang="zh-CN" sz="1200" dirty="0" smtClean="0"/>
              <a:t>Non-spectrum related</a:t>
            </a:r>
          </a:p>
          <a:p>
            <a:pPr marL="1200150" lvl="3" indent="-342900"/>
            <a:r>
              <a:rPr lang="en-US" altLang="zh-CN" sz="1000" dirty="0" smtClean="0"/>
              <a:t>UE </a:t>
            </a:r>
            <a:r>
              <a:rPr lang="en-US" altLang="zh-CN" sz="1000" dirty="0"/>
              <a:t>requirements for network-based CRS </a:t>
            </a:r>
            <a:r>
              <a:rPr lang="en-US" altLang="zh-CN" sz="1000" dirty="0" smtClean="0"/>
              <a:t>mitigation</a:t>
            </a:r>
          </a:p>
          <a:p>
            <a:pPr marL="1200150" lvl="3" indent="-342900"/>
            <a:r>
              <a:rPr lang="en-US" altLang="zh-CN" sz="1000" dirty="0" smtClean="0"/>
              <a:t>LTE DL 8Rx </a:t>
            </a:r>
          </a:p>
          <a:p>
            <a:pPr marL="1200150" lvl="3" indent="-342900"/>
            <a:r>
              <a:rPr lang="en-GB" altLang="zh-CN" sz="1000" dirty="0" smtClean="0"/>
              <a:t>Low complexity higher order MIMO </a:t>
            </a:r>
          </a:p>
          <a:p>
            <a:pPr marL="1200150" lvl="3" indent="-342900"/>
            <a:r>
              <a:rPr lang="en-GB" altLang="zh-CN" sz="1000" dirty="0" smtClean="0"/>
              <a:t>Transmit antenna selection </a:t>
            </a:r>
          </a:p>
          <a:p>
            <a:pPr marL="742950" lvl="2" indent="-342900"/>
            <a:r>
              <a:rPr lang="en-GB" altLang="zh-CN" sz="1200" dirty="0" smtClean="0"/>
              <a:t>Spectrum related</a:t>
            </a:r>
          </a:p>
          <a:p>
            <a:pPr marL="1200150" lvl="3" indent="-342900"/>
            <a:r>
              <a:rPr lang="en-US" altLang="zh-CN" sz="1000" dirty="0"/>
              <a:t>High power UE (power class 2)  for Band 42</a:t>
            </a:r>
          </a:p>
          <a:p>
            <a:pPr marL="1200150" lvl="3" indent="-342900"/>
            <a:r>
              <a:rPr lang="en-GB" altLang="zh-CN" sz="1000" dirty="0"/>
              <a:t>Add power class 2 to Band 41 intra-band continuous </a:t>
            </a:r>
            <a:endParaRPr lang="en-US" altLang="zh-CN" sz="1000" dirty="0"/>
          </a:p>
          <a:p>
            <a:pPr marL="1200150" lvl="3" indent="-342900"/>
            <a:r>
              <a:rPr lang="en-GB" altLang="zh-CN" sz="1000" dirty="0" smtClean="0"/>
              <a:t>Add 1.4 and 4MHz channel Bandwidth to Band 65 </a:t>
            </a:r>
          </a:p>
          <a:p>
            <a:pPr marL="1200150" lvl="3" indent="-342900"/>
            <a:r>
              <a:rPr lang="en-GB" altLang="zh-CN" sz="1000" dirty="0" smtClean="0"/>
              <a:t>FDD band plan in L-band for LTE</a:t>
            </a:r>
          </a:p>
          <a:p>
            <a:pPr marL="1200150" lvl="3" indent="-342900"/>
            <a:r>
              <a:rPr lang="en-US" altLang="zh-CN" sz="1000" dirty="0"/>
              <a:t>LTE Extended 1.5 GHz SDL band (1427 – 1518 MHz) and LTE Carrier Aggregation (2DL/1UL) with Band 20</a:t>
            </a:r>
            <a:endParaRPr lang="en-GB" altLang="zh-CN" sz="1000" dirty="0" smtClean="0"/>
          </a:p>
          <a:p>
            <a:pPr marL="1200150" lvl="3" indent="-342900"/>
            <a:r>
              <a:rPr lang="en-GB" altLang="zh-CN" sz="1000" dirty="0" smtClean="0"/>
              <a:t>450MHz E-UTRAN FDD band for PPDR and PMP/PAMP in Europe</a:t>
            </a:r>
          </a:p>
          <a:p>
            <a:pPr marL="1200150" lvl="3" indent="-342900"/>
            <a:r>
              <a:rPr lang="en-US" altLang="zh-CN" sz="1000" dirty="0" err="1"/>
              <a:t>eLAA</a:t>
            </a:r>
            <a:r>
              <a:rPr lang="en-US" altLang="zh-CN" sz="1000" dirty="0"/>
              <a:t> for the “CBRS” 3.5GHz band in the United </a:t>
            </a:r>
            <a:r>
              <a:rPr lang="en-US" altLang="zh-CN" sz="1000" dirty="0" smtClean="0"/>
              <a:t>States</a:t>
            </a:r>
          </a:p>
          <a:p>
            <a:pPr marL="1200150" lvl="3" indent="-342900"/>
            <a:r>
              <a:rPr lang="en-US" altLang="zh-CN" sz="1000" dirty="0" smtClean="0"/>
              <a:t>Add bands to LTE MTC Cat 0 </a:t>
            </a:r>
          </a:p>
          <a:p>
            <a:pPr marL="1200150" lvl="3" indent="-342900"/>
            <a:r>
              <a:rPr lang="en-US" altLang="zh-CN" sz="1000" dirty="0" smtClean="0"/>
              <a:t>Add bands to LTE MTC cat M1</a:t>
            </a:r>
          </a:p>
          <a:p>
            <a:pPr marL="1200150" lvl="3" indent="-342900"/>
            <a:r>
              <a:rPr lang="en-US" altLang="zh-CN" sz="1000" dirty="0" smtClean="0"/>
              <a:t>New bands for 4Rx </a:t>
            </a:r>
            <a:endParaRPr lang="en-GB" altLang="zh-CN" sz="1000" dirty="0"/>
          </a:p>
          <a:p>
            <a:pPr marL="742950" lvl="2" indent="-342900"/>
            <a:endParaRPr lang="en-GB" altLang="zh-CN" sz="1400" dirty="0" smtClean="0"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RAN4 capacity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86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774521"/>
              </p:ext>
            </p:extLst>
          </p:nvPr>
        </p:nvGraphicFramePr>
        <p:xfrm>
          <a:off x="641323" y="1264374"/>
          <a:ext cx="7363551" cy="227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8970"/>
                <a:gridCol w="1878685"/>
                <a:gridCol w="1716436"/>
                <a:gridCol w="1289460"/>
              </a:tblGrid>
              <a:tr h="35291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Q1 2017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5291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82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09584">
                <a:tc>
                  <a:txBody>
                    <a:bodyPr/>
                    <a:lstStyle/>
                    <a:p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RD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NR</a:t>
                      </a:r>
                      <a:endParaRPr lang="zh-CN" altLang="en-US" sz="1400" dirty="0"/>
                    </a:p>
                  </a:txBody>
                  <a:tcPr/>
                </a:tc>
              </a:tr>
              <a:tr h="309584"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12</a:t>
                      </a:r>
                      <a:endParaRPr lang="zh-CN" altLang="en-US" sz="1400" dirty="0"/>
                    </a:p>
                  </a:txBody>
                  <a:tcPr/>
                </a:tc>
              </a:tr>
              <a:tr h="309584"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Maintenances &amp; Return</a:t>
                      </a: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/>
                </a:tc>
              </a:tr>
              <a:tr h="309584"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Rel-13 &amp; Rel-14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16.5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18.9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309584"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Remaining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-3.5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-5.85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altLang="en-US" sz="14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63940" y="3747232"/>
            <a:ext cx="8229600" cy="2591575"/>
          </a:xfrm>
        </p:spPr>
        <p:txBody>
          <a:bodyPr/>
          <a:lstStyle/>
          <a:p>
            <a:r>
              <a:rPr lang="en-US" altLang="zh-CN" sz="2000" dirty="0" smtClean="0"/>
              <a:t> Above TU budget are provided based on the latest SR submitted to RAN #74. </a:t>
            </a:r>
          </a:p>
          <a:p>
            <a:r>
              <a:rPr lang="en-US" altLang="zh-CN" sz="2000" dirty="0" smtClean="0"/>
              <a:t> 1 TU is reserved for common session in every RAN4 meeting</a:t>
            </a:r>
          </a:p>
          <a:p>
            <a:r>
              <a:rPr lang="en-US" altLang="zh-CN" sz="2000" dirty="0" smtClean="0"/>
              <a:t> NR SI were treated in parallel session in Q1 2017</a:t>
            </a:r>
          </a:p>
          <a:p>
            <a:r>
              <a:rPr lang="en-US" altLang="zh-CN" sz="2000" dirty="0" smtClean="0"/>
              <a:t>Concluding remarks</a:t>
            </a:r>
          </a:p>
          <a:p>
            <a:pPr lvl="1"/>
            <a:r>
              <a:rPr lang="en-US" altLang="zh-CN" sz="1600" dirty="0" smtClean="0"/>
              <a:t>No capacity for new non-spectrum related WI/SI </a:t>
            </a:r>
          </a:p>
          <a:p>
            <a:pPr lvl="1"/>
            <a:r>
              <a:rPr lang="en-US" altLang="zh-CN" sz="1600" dirty="0" smtClean="0"/>
              <a:t>Spectrum related WI/SI can be approved as exception considering the deployment demand 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09436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409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548591"/>
              </p:ext>
            </p:extLst>
          </p:nvPr>
        </p:nvGraphicFramePr>
        <p:xfrm>
          <a:off x="155521" y="1148601"/>
          <a:ext cx="8783638" cy="1005840"/>
        </p:xfrm>
        <a:graphic>
          <a:graphicData uri="http://schemas.openxmlformats.org/drawingml/2006/table">
            <a:tbl>
              <a:tblPr/>
              <a:tblGrid>
                <a:gridCol w="1839913"/>
                <a:gridCol w="2319337"/>
                <a:gridCol w="1987550"/>
                <a:gridCol w="2636838"/>
              </a:tblGrid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NR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 – 19 Jan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Spokane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#82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13-  17 Feb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Athens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166" name="Rectangle 126"/>
          <p:cNvSpPr>
            <a:spLocks noGrp="1" noChangeArrowheads="1"/>
          </p:cNvSpPr>
          <p:nvPr>
            <p:ph type="title"/>
          </p:nvPr>
        </p:nvSpPr>
        <p:spPr>
          <a:xfrm>
            <a:off x="463334" y="491640"/>
            <a:ext cx="7200900" cy="360363"/>
          </a:xfrm>
        </p:spPr>
        <p:txBody>
          <a:bodyPr lIns="90488" tIns="44450" rIns="90488" bIns="44450">
            <a:noAutofit/>
          </a:bodyPr>
          <a:lstStyle/>
          <a:p>
            <a:r>
              <a:rPr lang="sv-SE" altLang="zh-CN" dirty="0" smtClean="0"/>
              <a:t>RAN WG4 Schedule</a:t>
            </a:r>
            <a:endParaRPr lang="en-US" altLang="zh-CN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94937" y="2615855"/>
            <a:ext cx="8229600" cy="25915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/>
              <a:t> </a:t>
            </a:r>
            <a:r>
              <a:rPr lang="en-US" dirty="0" err="1" smtClean="0"/>
              <a:t>Tdoc</a:t>
            </a:r>
            <a:r>
              <a:rPr lang="en-US" dirty="0" smtClean="0"/>
              <a:t> number request and </a:t>
            </a:r>
            <a:r>
              <a:rPr lang="en-US" dirty="0" err="1" smtClean="0"/>
              <a:t>Tdoc</a:t>
            </a:r>
            <a:r>
              <a:rPr lang="en-US" dirty="0" smtClean="0"/>
              <a:t> submission deadline </a:t>
            </a:r>
          </a:p>
          <a:p>
            <a:pPr lvl="1"/>
            <a:r>
              <a:rPr lang="en-US" dirty="0" smtClean="0"/>
              <a:t>Jan NR ad-hoc : </a:t>
            </a:r>
            <a:r>
              <a:rPr lang="en-US" b="1" dirty="0" smtClean="0"/>
              <a:t>10:59pm </a:t>
            </a:r>
            <a:r>
              <a:rPr lang="en-US" b="1" dirty="0"/>
              <a:t>UTC on Friday 6 Jan 2017</a:t>
            </a:r>
            <a:endParaRPr lang="en-US" dirty="0"/>
          </a:p>
          <a:p>
            <a:pPr lvl="1"/>
            <a:r>
              <a:rPr lang="en-US" dirty="0" smtClean="0"/>
              <a:t>Feb meeting:     </a:t>
            </a:r>
            <a:r>
              <a:rPr lang="en-US" b="1" dirty="0" smtClean="0"/>
              <a:t>10:59pm </a:t>
            </a:r>
            <a:r>
              <a:rPr lang="en-US" b="1" dirty="0"/>
              <a:t>UTC on Friday </a:t>
            </a:r>
            <a:r>
              <a:rPr lang="en-US" b="1" dirty="0" smtClean="0"/>
              <a:t>3 Feb </a:t>
            </a:r>
            <a:r>
              <a:rPr lang="en-US" b="1" dirty="0"/>
              <a:t>2017</a:t>
            </a:r>
            <a:endParaRPr lang="en-US" dirty="0" smtClean="0"/>
          </a:p>
          <a:p>
            <a:pPr lvl="2"/>
            <a:endParaRPr lang="zh-CN" altLang="en-US" sz="800" kern="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206375" y="1092200"/>
            <a:ext cx="8745538" cy="5032375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2000" dirty="0" smtClean="0">
              <a:solidFill>
                <a:schemeClr val="hlink"/>
              </a:solidFill>
            </a:endParaRPr>
          </a:p>
          <a:p>
            <a:pPr marL="0" indent="0">
              <a:lnSpc>
                <a:spcPct val="80000"/>
              </a:lnSpc>
              <a:spcBef>
                <a:spcPct val="15000"/>
              </a:spcBef>
              <a:buNone/>
            </a:pPr>
            <a:endParaRPr lang="sv-SE" altLang="en-US" sz="2000" dirty="0" smtClean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200" dirty="0" smtClean="0"/>
              <a:t>Vice chairmen Xizeng Dai and Hiromasa Umeda for preparation and session chairing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200" dirty="0"/>
              <a:t>Juha </a:t>
            </a:r>
            <a:r>
              <a:rPr lang="sv-SE" altLang="en-US" sz="2200" dirty="0" smtClean="0"/>
              <a:t>Korhonen and Issam Toufik for efficient secretary support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200" dirty="0" smtClean="0"/>
              <a:t>Evening AH chairs: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Richard Kybett, </a:t>
            </a:r>
            <a:r>
              <a:rPr lang="fi-FI" altLang="en-US" sz="1800" kern="1200" dirty="0">
                <a:latin typeface="Calibri" pitchFamily="34" charset="0"/>
                <a:ea typeface="MS PGothic" pitchFamily="34" charset="-128"/>
              </a:rPr>
              <a:t>Anatoliy Ioffe , 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Steven Chen, Chris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Callender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, </a:t>
            </a:r>
            <a:r>
              <a:rPr lang="en-US" altLang="zh-CN" sz="1800" kern="1200" dirty="0">
                <a:latin typeface="Calibri" pitchFamily="34" charset="0"/>
                <a:ea typeface="MS PGothic" pitchFamily="34" charset="-128"/>
              </a:rPr>
              <a:t>Johan Sköld, 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Muhammad Kazmi,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Shuwan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 Lim,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Kunihiko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Teshima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, </a:t>
            </a:r>
            <a:r>
              <a:rPr lang="en-US" altLang="zh-CN" sz="1800" kern="1200" dirty="0">
                <a:latin typeface="Calibri" pitchFamily="34" charset="0"/>
                <a:ea typeface="MS PGothic" pitchFamily="34" charset="-128"/>
              </a:rPr>
              <a:t>Christian </a:t>
            </a:r>
            <a:r>
              <a:rPr lang="en-US" altLang="zh-CN" sz="1800" kern="1200" dirty="0" err="1">
                <a:latin typeface="Calibri" pitchFamily="34" charset="0"/>
                <a:ea typeface="MS PGothic" pitchFamily="34" charset="-128"/>
              </a:rPr>
              <a:t>Berglijung</a:t>
            </a:r>
            <a:r>
              <a:rPr lang="en-US" altLang="zh-CN" sz="1800" kern="1200" dirty="0">
                <a:latin typeface="Calibri" pitchFamily="34" charset="0"/>
                <a:ea typeface="MS PGothic" pitchFamily="34" charset="-128"/>
              </a:rPr>
              <a:t>,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Jiantao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 Xue,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Maomao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 Chen, Andrey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Chervyakov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, </a:t>
            </a:r>
            <a:r>
              <a:rPr lang="en-US" altLang="en-US" sz="1800" kern="1200" dirty="0" smtClean="0">
                <a:latin typeface="Calibri" pitchFamily="34" charset="0"/>
                <a:ea typeface="MS PGothic" pitchFamily="34" charset="-128"/>
              </a:rPr>
              <a:t>Gheorghiu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, Valentin</a:t>
            </a:r>
            <a:endParaRPr lang="sv-SE" altLang="en-US" sz="1800" kern="1200" dirty="0">
              <a:latin typeface="Calibri" pitchFamily="34" charset="0"/>
              <a:ea typeface="MS PGothic" pitchFamily="34" charset="-128"/>
            </a:endParaRP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200" dirty="0" smtClean="0"/>
              <a:t>Delegates for enthusiastic contributions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en-US" altLang="en-US" sz="2200" dirty="0" smtClean="0">
                <a:cs typeface="Arial" charset="0"/>
              </a:rPr>
              <a:t>EF3, Huawei, Nokia, Vodafone and NF3 for </a:t>
            </a:r>
            <a:r>
              <a:rPr lang="sv-SE" altLang="en-US" sz="2200" dirty="0" smtClean="0"/>
              <a:t>meeting hosting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Thanks 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dirty="0"/>
              <a:t>Non-spectrum related WI/SI status</a:t>
            </a:r>
            <a:br>
              <a:rPr lang="fi-FI" altLang="en-US" dirty="0"/>
            </a:br>
            <a:r>
              <a:rPr lang="fi-FI" altLang="en-US" dirty="0"/>
              <a:t>RAN4 led </a:t>
            </a:r>
            <a:r>
              <a:rPr lang="fi-FI" altLang="en-US" dirty="0" smtClean="0"/>
              <a:t>items Rel-14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153950"/>
              </p:ext>
            </p:extLst>
          </p:nvPr>
        </p:nvGraphicFramePr>
        <p:xfrm>
          <a:off x="249691" y="1774146"/>
          <a:ext cx="8640762" cy="1988890"/>
        </p:xfrm>
        <a:graphic>
          <a:graphicData uri="http://schemas.openxmlformats.org/drawingml/2006/table">
            <a:tbl>
              <a:tblPr/>
              <a:tblGrid>
                <a:gridCol w="5618958"/>
                <a:gridCol w="623092"/>
                <a:gridCol w="754062"/>
                <a:gridCol w="936625"/>
                <a:gridCol w="708025"/>
              </a:tblGrid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43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43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Performance enhancements for high speed scenario in LTE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RP-162218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/35 %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Multi-Band Base Station testing with three or more bands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RP-162030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Enhancement of Base Station (BS) RF and EMC requirements for Active Antenna System (AAS)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RP-162141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20/0 %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28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Radiated requirements for the verification of multi-antenna reception performance of UEs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RP-162301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25 %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Measurement Gap Enhancement for LTE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RP-162300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60/0 %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 UE TRP and TRS and UTRA Hand Phantom related UE TRP and TRS Requirements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12/2012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RP-162060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65 %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Requirements for a new UE category with single receiver based on Category 1 for LTE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RP-162238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70/20 %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Enhanced CRS and SU-MIMO interference mitigation performance requirements for LTE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RP-162302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30 %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4 RX antenna ports with CA for LTE DL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RP-162024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/30 %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SI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573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Study on NB-</a:t>
                      </a:r>
                      <a:r>
                        <a:rPr kumimoji="0" lang="en-US" altLang="ja-JP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IoT</a:t>
                      </a: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RF requirement for coexistence with CDMA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RP-161992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73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Study on interference cancellation receiver for LTE BS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RP-162035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35%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84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238154</TotalTime>
  <Words>12647</Words>
  <Application>Microsoft Office PowerPoint</Application>
  <PresentationFormat>On-screen Show (4:3)</PresentationFormat>
  <Paragraphs>4520</Paragraphs>
  <Slides>88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88</vt:i4>
      </vt:variant>
    </vt:vector>
  </HeadingPairs>
  <TitlesOfParts>
    <vt:vector size="89" baseType="lpstr">
      <vt:lpstr>3gpp</vt:lpstr>
      <vt:lpstr>  </vt:lpstr>
      <vt:lpstr>Meetings</vt:lpstr>
      <vt:lpstr>2016 Statistics</vt:lpstr>
      <vt:lpstr>Executive Summary</vt:lpstr>
      <vt:lpstr>WI/SI to be completed </vt:lpstr>
      <vt:lpstr>WI/SI to be extended</vt:lpstr>
      <vt:lpstr>Non-spectrum related WI/SI status RAN4 led items Rel-13</vt:lpstr>
      <vt:lpstr>Spectrum related WI/SI status Rel-14</vt:lpstr>
      <vt:lpstr>Non-spectrum related WI/SI status RAN4 led items Rel-14</vt:lpstr>
      <vt:lpstr>Status of other WG led WI/SIs  impacting RAN4</vt:lpstr>
      <vt:lpstr>Rel-13 Work Items HSPA &amp; LTE</vt:lpstr>
      <vt:lpstr>Further LTE Physical Layer Enhancements for MTC (Performance)</vt:lpstr>
      <vt:lpstr>LAA to Unlicensed Spectrum (Performance)</vt:lpstr>
      <vt:lpstr>Narrow Band IoT (Performance) </vt:lpstr>
      <vt:lpstr>TEI-13 (1/3) </vt:lpstr>
      <vt:lpstr>TEI-13 (2/3) </vt:lpstr>
      <vt:lpstr>TEI-13 (3/3) </vt:lpstr>
      <vt:lpstr>Rel-13 Non-Spectrum related SI</vt:lpstr>
      <vt:lpstr>Study on Multi-node testing for LAA</vt:lpstr>
      <vt:lpstr>Rel-14 Specturm related WI/SI</vt:lpstr>
      <vt:lpstr>LTE Intra-Band CA including contiguous and non-contiguous </vt:lpstr>
      <vt:lpstr>PowerPoint Presentation</vt:lpstr>
      <vt:lpstr>LTE Inter-band CA for 2DL/1UL</vt:lpstr>
      <vt:lpstr>LTE Inter-band CA for 2DL/1UL</vt:lpstr>
      <vt:lpstr>PowerPoint Presentation</vt:lpstr>
      <vt:lpstr>LTE Inter-band CA for 3DL/1UL</vt:lpstr>
      <vt:lpstr>LTE Inter-band CA for 3DL/1UL</vt:lpstr>
      <vt:lpstr>LTE Inter-band CA for 3DL/1UL</vt:lpstr>
      <vt:lpstr>LTE Inter-band CA for 3DL/1UL</vt:lpstr>
      <vt:lpstr>LTE Inter-band CA for 3DL/1UL</vt:lpstr>
      <vt:lpstr>LTE Inter-band CA for 3DL/1UL</vt:lpstr>
      <vt:lpstr>LTE Inter-band CA for 3DL/1UL</vt:lpstr>
      <vt:lpstr>LTE Inter-band CA for 4DL/1UL</vt:lpstr>
      <vt:lpstr>LTE Inter-band CA for 4DL/1UL</vt:lpstr>
      <vt:lpstr>LTE Inter-band CA for 4DL/1UL</vt:lpstr>
      <vt:lpstr>LTE Inter-band CA for 4DL/1UL</vt:lpstr>
      <vt:lpstr>LTE Inter-band CA for 4DL/1UL</vt:lpstr>
      <vt:lpstr>LTE Inter-band CA for 4DL/1UL</vt:lpstr>
      <vt:lpstr>LTE Inter-band CA for 5DL/1UL</vt:lpstr>
      <vt:lpstr>LTE Inter-band CA for 5DL/1UL</vt:lpstr>
      <vt:lpstr>LTE Inter-band CA for 5DL/1UL</vt:lpstr>
      <vt:lpstr>LTE Inter-band CA for 2DL/2UL</vt:lpstr>
      <vt:lpstr>LTE Inter-band CA for xDL/2UL with x=3,4,5</vt:lpstr>
      <vt:lpstr>LTE Inter-band CA for xDL/2UL with x=3,4,5</vt:lpstr>
      <vt:lpstr>LTE Inter-band CA for xDL/2UL with x=3,4,5</vt:lpstr>
      <vt:lpstr>LTE Inter-band CA for xDL/2UL with x=3,4,5</vt:lpstr>
      <vt:lpstr>LTE Inter-band CA for xDL/2UL with x=3,4,5</vt:lpstr>
      <vt:lpstr>LTE Inter-band CA for xDL/2UL with x=3,4,5</vt:lpstr>
      <vt:lpstr>LTE Inter-band CA for 3DL/3UL</vt:lpstr>
      <vt:lpstr>Band 41 power class 2 operation</vt:lpstr>
      <vt:lpstr>CBRS 3.5GHz band for LTE in US</vt:lpstr>
      <vt:lpstr>New band support in NB-IoT</vt:lpstr>
      <vt:lpstr>Add Power class 1 UE toB3/B20/B28 for LTE</vt:lpstr>
      <vt:lpstr>SI on CA for Band 3 and Band 39 </vt:lpstr>
      <vt:lpstr>SI on Global application of LTE band 11 and 21</vt:lpstr>
      <vt:lpstr>Rel-14 Work&amp;Study Items LTE &amp;HSPA</vt:lpstr>
      <vt:lpstr>Multi-Band CS testing with three or more bands</vt:lpstr>
      <vt:lpstr>eAAS</vt:lpstr>
      <vt:lpstr>LTE TRP and TRS</vt:lpstr>
      <vt:lpstr>LTE MIMO OTA</vt:lpstr>
      <vt:lpstr>Uplink enhancement</vt:lpstr>
      <vt:lpstr>eLAA</vt:lpstr>
      <vt:lpstr>Support for V2V services based on LTE sidelink </vt:lpstr>
      <vt:lpstr>V2X</vt:lpstr>
      <vt:lpstr>SRS switching</vt:lpstr>
      <vt:lpstr>Further Indoor positioning enhancements</vt:lpstr>
      <vt:lpstr>MUST</vt:lpstr>
      <vt:lpstr>NB-IoT enhancement </vt:lpstr>
      <vt:lpstr>FeMTC</vt:lpstr>
      <vt:lpstr>Further mobility enhancement</vt:lpstr>
      <vt:lpstr>New UE Cat with 1 Rx </vt:lpstr>
      <vt:lpstr>Performance enhancements for high speed scenario</vt:lpstr>
      <vt:lpstr>LTE Gap Enhancement</vt:lpstr>
      <vt:lpstr>4Rx Antenna Ports with CA for LTE DL</vt:lpstr>
      <vt:lpstr>Enhanced CRS and SU-MIMO Interference Mitigation</vt:lpstr>
      <vt:lpstr>eMBMS enhancement</vt:lpstr>
      <vt:lpstr>NB-IoT co-existence with CDMA</vt:lpstr>
      <vt:lpstr>LTE BS IC</vt:lpstr>
      <vt:lpstr>LTE bandwidth flexibility enhancement</vt:lpstr>
      <vt:lpstr>NR (1/2)</vt:lpstr>
      <vt:lpstr>NR (2/2)</vt:lpstr>
      <vt:lpstr>Rel-15 WI</vt:lpstr>
      <vt:lpstr>Shortened TTI and processing time for LTE</vt:lpstr>
      <vt:lpstr>RAN WG4 Work plan</vt:lpstr>
      <vt:lpstr>Changes and new WI/SI proposals</vt:lpstr>
      <vt:lpstr>RAN4 capacity</vt:lpstr>
      <vt:lpstr>RAN WG4 Schedule</vt:lpstr>
      <vt:lpstr>Thanks to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RP-160010</dc:title>
  <dc:subject>RAN4 report to RAN#71</dc:subject>
  <dc:creator>Xutao Zhou (Samsung)</dc:creator>
  <dc:description>©3GPP 2009. All rights reserved</dc:description>
  <cp:lastModifiedBy>xutao zhou</cp:lastModifiedBy>
  <cp:revision>4192</cp:revision>
  <cp:lastPrinted>2016-09-15T08:31:35Z</cp:lastPrinted>
  <dcterms:created xsi:type="dcterms:W3CDTF">2009-11-27T05:15:11Z</dcterms:created>
  <dcterms:modified xsi:type="dcterms:W3CDTF">2016-12-03T08:25:32Z</dcterms:modified>
</cp:coreProperties>
</file>