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0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43BF4-D946-48A6-880D-4D8EBD693F8E}" type="datetimeFigureOut">
              <a:rPr lang="zh-CN" altLang="en-US" smtClean="0"/>
              <a:t>2016/9/20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2567-2CE2-43FB-BCC4-36AA2C263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2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374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36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21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889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48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956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2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91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8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60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0510-2C5F-4C92-BB81-810DD0209B81}" type="datetimeFigureOut">
              <a:rPr kumimoji="1" lang="ja-JP" altLang="en-US" smtClean="0"/>
              <a:pPr/>
              <a:t>2016/9/20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6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NR features</a:t>
            </a:r>
            <a:endParaRPr kumimoji="1" lang="ja-JP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179512" y="116632"/>
            <a:ext cx="8763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</a:t>
            </a:r>
            <a:r>
              <a:rPr lang="en-GB" altLang="ja-JP" b="1" i="1" smtClean="0"/>
              <a:t>	</a:t>
            </a:r>
            <a:r>
              <a:rPr lang="en-GB" altLang="ja-JP" b="1" smtClean="0"/>
              <a:t>RP-161823</a:t>
            </a:r>
            <a:endParaRPr lang="ja-JP" altLang="ja-JP" dirty="0"/>
          </a:p>
          <a:p>
            <a:r>
              <a:rPr lang="en-GB" altLang="ja-JP" b="1" dirty="0"/>
              <a:t>New Orleans, September 19 - 22, 2016</a:t>
            </a:r>
            <a:endParaRPr lang="en-GB" b="1" dirty="0" smtClean="0"/>
          </a:p>
          <a:p>
            <a:pPr hangingPunct="0"/>
            <a:r>
              <a:rPr lang="en-GB" b="1" dirty="0" smtClean="0"/>
              <a:t>Document for </a:t>
            </a:r>
            <a:r>
              <a:rPr lang="en-GB" b="1" dirty="0" smtClean="0"/>
              <a:t>discussion</a:t>
            </a:r>
          </a:p>
          <a:p>
            <a:pPr hangingPunct="0"/>
            <a:r>
              <a:rPr lang="en-GB" b="1" dirty="0" smtClean="0"/>
              <a:t>Agenda 9.4</a:t>
            </a:r>
            <a:endParaRPr lang="en-US" b="1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25144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WF on 5G schedules were endorsed in RP-161253 at RAN#72</a:t>
            </a:r>
          </a:p>
          <a:p>
            <a:pPr marL="742950" lvl="2" indent="-342900"/>
            <a:r>
              <a:rPr lang="en-US" altLang="ko-KR" sz="2000" dirty="0"/>
              <a:t>Overall Release-15 timeline unchanged, completion target June/2018</a:t>
            </a:r>
          </a:p>
          <a:p>
            <a:pPr lvl="1"/>
            <a:r>
              <a:rPr lang="en-US" altLang="ko-KR" sz="2000" dirty="0"/>
              <a:t>Target content for Rel-15 </a:t>
            </a:r>
          </a:p>
          <a:p>
            <a:pPr lvl="2"/>
            <a:r>
              <a:rPr lang="en-US" altLang="ko-KR" sz="1600" dirty="0" smtClean="0"/>
              <a:t>Support </a:t>
            </a:r>
            <a:r>
              <a:rPr lang="en-US" altLang="ko-KR" sz="1600" dirty="0"/>
              <a:t>for both Standalone and Non-Standalone operation included, work starting in conjunction and running </a:t>
            </a:r>
            <a:r>
              <a:rPr lang="en-US" altLang="ko-KR" sz="1600" dirty="0" smtClean="0"/>
              <a:t>together</a:t>
            </a:r>
          </a:p>
          <a:p>
            <a:pPr lvl="3"/>
            <a:r>
              <a:rPr lang="en-US" altLang="ko-KR" sz="1200" dirty="0" smtClean="0"/>
              <a:t>…	</a:t>
            </a:r>
            <a:endParaRPr lang="en-US" altLang="ko-KR" sz="1200" dirty="0"/>
          </a:p>
          <a:p>
            <a:pPr lvl="2"/>
            <a:r>
              <a:rPr lang="en-US" altLang="ko-KR" sz="1600" dirty="0" err="1" smtClean="0"/>
              <a:t>eMBB</a:t>
            </a:r>
            <a:r>
              <a:rPr lang="en-US" altLang="ko-KR" sz="1200" dirty="0"/>
              <a:t>, Low Latency, and High Reliability (to enable some URLLC use cases) in scope</a:t>
            </a:r>
          </a:p>
          <a:p>
            <a:pPr lvl="2"/>
            <a:r>
              <a:rPr lang="en-US" altLang="ko-KR" sz="1600" dirty="0"/>
              <a:t>&lt;6GHz and &gt;6GHz in scope</a:t>
            </a:r>
          </a:p>
          <a:p>
            <a:pPr lvl="2"/>
            <a:r>
              <a:rPr lang="en-US" altLang="ko-KR" sz="1600" dirty="0"/>
              <a:t>Detailed target content subject to eventual SI conclusions and agreed WID </a:t>
            </a:r>
            <a:r>
              <a:rPr lang="en-US" altLang="ko-KR" sz="1600" dirty="0" smtClean="0"/>
              <a:t>scope</a:t>
            </a:r>
            <a:endParaRPr kumimoji="1" lang="en-US" altLang="ja-JP" dirty="0"/>
          </a:p>
          <a:p>
            <a:r>
              <a:rPr lang="en-US" altLang="ja-JP" sz="2400" dirty="0" smtClean="0"/>
              <a:t>NR SR shows completion level of 20%[RP-161597]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In </a:t>
            </a:r>
            <a:r>
              <a:rPr lang="en-US" altLang="ja-JP" sz="2400" dirty="0"/>
              <a:t>order to keep the endorsed 5G schedule and </a:t>
            </a:r>
            <a:r>
              <a:rPr lang="en-US" altLang="ja-JP" sz="2400" dirty="0" smtClean="0"/>
              <a:t>phases, RAN guidance to WGs are beneficial to facilitate the WG-level discussion</a:t>
            </a:r>
            <a:endParaRPr lang="ja-JP" altLang="en-US" sz="2400" dirty="0"/>
          </a:p>
          <a:p>
            <a:endParaRPr lang="en-US" altLang="ja-JP" sz="2800" dirty="0" smtClean="0"/>
          </a:p>
          <a:p>
            <a:endParaRPr lang="en-US" altLang="ja-JP" sz="2800" dirty="0" smtClean="0"/>
          </a:p>
          <a:p>
            <a:pPr marL="0" indent="0">
              <a:buNone/>
            </a:pPr>
            <a:endParaRPr lang="en-US" altLang="ja-JP" sz="2800" dirty="0"/>
          </a:p>
          <a:p>
            <a:pPr marL="0" indent="0">
              <a:buNone/>
            </a:pPr>
            <a:endParaRPr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123464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Proposal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36104"/>
            <a:ext cx="8568952" cy="592189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The following studies are not </a:t>
            </a:r>
            <a:r>
              <a:rPr lang="en-US" altLang="ja-JP" sz="2400" dirty="0" smtClean="0"/>
              <a:t>included  in the t</a:t>
            </a:r>
            <a:r>
              <a:rPr lang="en-US" altLang="ko-KR" sz="2400" dirty="0" smtClean="0"/>
              <a:t>arget </a:t>
            </a:r>
            <a:r>
              <a:rPr lang="en-US" altLang="ko-KR" sz="2400" dirty="0"/>
              <a:t>content for </a:t>
            </a:r>
            <a:r>
              <a:rPr lang="en-US" altLang="ko-KR" sz="2400" dirty="0" smtClean="0"/>
              <a:t>Rel-15 without changing the scope of SID and postponed until March 2017</a:t>
            </a:r>
          </a:p>
          <a:p>
            <a:pPr lvl="1"/>
            <a:r>
              <a:rPr lang="en-US" altLang="ja-JP" sz="2000" dirty="0" smtClean="0"/>
              <a:t>Waveforms above  40GHz</a:t>
            </a:r>
          </a:p>
          <a:p>
            <a:pPr lvl="1"/>
            <a:r>
              <a:rPr lang="en-US" altLang="ja-JP" sz="2000" dirty="0" err="1" smtClean="0"/>
              <a:t>mMTC</a:t>
            </a:r>
            <a:r>
              <a:rPr lang="en-US" altLang="ja-JP" sz="2000" dirty="0" smtClean="0"/>
              <a:t> features</a:t>
            </a:r>
          </a:p>
          <a:p>
            <a:pPr lvl="1"/>
            <a:r>
              <a:rPr lang="en-US" altLang="ja-JP" sz="2000" dirty="0" smtClean="0">
                <a:solidFill>
                  <a:srgbClr val="0070C0"/>
                </a:solidFill>
              </a:rPr>
              <a:t>Flexible duplex specific optimization for paired spectrum from RAN1/2/3 perspective</a:t>
            </a:r>
          </a:p>
          <a:p>
            <a:pPr lvl="2"/>
            <a:r>
              <a:rPr lang="en-US" altLang="ja-JP" sz="1600" dirty="0" smtClean="0">
                <a:solidFill>
                  <a:srgbClr val="0070C0"/>
                </a:solidFill>
              </a:rPr>
              <a:t>Note: a common RAN1/2/3 solution to support flexible duplex for both unpaired and paired spectrum is within the target content for Rel-15.</a:t>
            </a:r>
          </a:p>
          <a:p>
            <a:pPr lvl="1"/>
            <a:r>
              <a:rPr lang="en-US" altLang="ja-JP" sz="2000" dirty="0" smtClean="0">
                <a:solidFill>
                  <a:srgbClr val="0070C0"/>
                </a:solidFill>
              </a:rPr>
              <a:t>Reliability aspect for URLLC</a:t>
            </a:r>
          </a:p>
          <a:p>
            <a:pPr lvl="1"/>
            <a:r>
              <a:rPr lang="en-US" altLang="ja-JP" sz="2000" dirty="0" smtClean="0"/>
              <a:t>Interworking with non-3GPP systems</a:t>
            </a:r>
          </a:p>
          <a:p>
            <a:pPr lvl="1"/>
            <a:r>
              <a:rPr lang="en-US" altLang="ja-JP" sz="2000" dirty="0" smtClean="0"/>
              <a:t>Wireless </a:t>
            </a:r>
            <a:r>
              <a:rPr lang="en-US" altLang="ja-JP" sz="2000" dirty="0"/>
              <a:t>relay, </a:t>
            </a:r>
            <a:r>
              <a:rPr lang="en-US" altLang="ja-JP" sz="2000" dirty="0" err="1"/>
              <a:t>sidelink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backhaul, eV2V (except for forward compatibility)</a:t>
            </a:r>
          </a:p>
          <a:p>
            <a:pPr lvl="1"/>
            <a:r>
              <a:rPr lang="en-US" altLang="ja-JP" sz="2000" dirty="0" smtClean="0"/>
              <a:t>Multimedia </a:t>
            </a:r>
            <a:r>
              <a:rPr lang="en-US" altLang="ja-JP" sz="2000" dirty="0"/>
              <a:t>Broadcast/Multicast Service</a:t>
            </a:r>
          </a:p>
          <a:p>
            <a:pPr lvl="1"/>
            <a:r>
              <a:rPr lang="en-US" altLang="ja-JP" sz="2000" dirty="0" smtClean="0"/>
              <a:t>Location/positioning</a:t>
            </a:r>
            <a:r>
              <a:rPr lang="en-US" altLang="ja-JP" sz="2000" dirty="0"/>
              <a:t>, public safety, emergency communication, public warning/emergency alert</a:t>
            </a:r>
          </a:p>
          <a:p>
            <a:pPr lvl="1"/>
            <a:r>
              <a:rPr lang="en-US" altLang="ja-JP" sz="2000" dirty="0" smtClean="0"/>
              <a:t>SON</a:t>
            </a:r>
          </a:p>
          <a:p>
            <a:pPr lvl="1"/>
            <a:r>
              <a:rPr lang="en-US" altLang="ja-JP" sz="2000" dirty="0" smtClean="0">
                <a:solidFill>
                  <a:srgbClr val="0070C0"/>
                </a:solidFill>
              </a:rPr>
              <a:t>Realization </a:t>
            </a:r>
            <a:r>
              <a:rPr lang="en-US" altLang="ja-JP" sz="2000" dirty="0">
                <a:solidFill>
                  <a:srgbClr val="0070C0"/>
                </a:solidFill>
              </a:rPr>
              <a:t>of RAN network </a:t>
            </a:r>
            <a:r>
              <a:rPr lang="en-US" altLang="ja-JP" sz="2000" dirty="0" smtClean="0">
                <a:solidFill>
                  <a:srgbClr val="0070C0"/>
                </a:solidFill>
              </a:rPr>
              <a:t>functions (NFV) </a:t>
            </a:r>
          </a:p>
        </p:txBody>
      </p:sp>
    </p:spTree>
    <p:extLst>
      <p:ext uri="{BB962C8B-B14F-4D97-AF65-F5344CB8AC3E}">
        <p14:creationId xmlns:p14="http://schemas.microsoft.com/office/powerpoint/2010/main" val="135147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164</Words>
  <Application>Microsoft Office PowerPoint</Application>
  <PresentationFormat>画面に合わせる (4:3)</PresentationFormat>
  <Paragraphs>37</Paragraphs>
  <Slides>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NR features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Points toward RAN#72</dc:title>
  <dc:creator>NTT DOCOMO</dc:creator>
  <cp:lastModifiedBy>NTT DOCOMO, INC. 3</cp:lastModifiedBy>
  <cp:revision>72</cp:revision>
  <dcterms:created xsi:type="dcterms:W3CDTF">2016-06-08T07:11:26Z</dcterms:created>
  <dcterms:modified xsi:type="dcterms:W3CDTF">2016-09-19T22:16:33Z</dcterms:modified>
</cp:coreProperties>
</file>