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5" r:id="rId1"/>
    <p:sldMasterId id="2147483676" r:id="rId2"/>
    <p:sldMasterId id="2147483677" r:id="rId3"/>
    <p:sldMasterId id="2147483680" r:id="rId4"/>
  </p:sldMasterIdLst>
  <p:notesMasterIdLst>
    <p:notesMasterId r:id="rId13"/>
  </p:notesMasterIdLst>
  <p:sldIdLst>
    <p:sldId id="262" r:id="rId5"/>
    <p:sldId id="279" r:id="rId6"/>
    <p:sldId id="278" r:id="rId7"/>
    <p:sldId id="280" r:id="rId8"/>
    <p:sldId id="281" r:id="rId9"/>
    <p:sldId id="274" r:id="rId10"/>
    <p:sldId id="276" r:id="rId11"/>
    <p:sldId id="277" r:id="rId12"/>
  </p:sldIdLst>
  <p:sldSz cx="9144000" cy="5143500" type="screen16x9"/>
  <p:notesSz cx="6858000" cy="9144000"/>
  <p:defaultTextStyle>
    <a:defPPr>
      <a:defRPr lang="zh-CN"/>
    </a:defPPr>
    <a:lvl1pPr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1pPr>
    <a:lvl2pPr marL="4572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2pPr>
    <a:lvl3pPr marL="9144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3pPr>
    <a:lvl4pPr marL="13716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4pPr>
    <a:lvl5pPr marL="18288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5pPr>
    <a:lvl6pPr marL="2286000" algn="l" defTabSz="914400" rtl="0" eaLnBrk="1" latinLnBrk="0" hangingPunct="1">
      <a:defRPr kern="1200">
        <a:solidFill>
          <a:schemeClr val="tx1"/>
        </a:solidFill>
        <a:latin typeface="Calibri" pitchFamily="34" charset="0"/>
        <a:ea typeface="宋体" pitchFamily="2" charset="-122"/>
        <a:cs typeface="Arial" pitchFamily="34" charset="0"/>
      </a:defRPr>
    </a:lvl6pPr>
    <a:lvl7pPr marL="2743200" algn="l" defTabSz="914400" rtl="0" eaLnBrk="1" latinLnBrk="0" hangingPunct="1">
      <a:defRPr kern="1200">
        <a:solidFill>
          <a:schemeClr val="tx1"/>
        </a:solidFill>
        <a:latin typeface="Calibri" pitchFamily="34" charset="0"/>
        <a:ea typeface="宋体" pitchFamily="2" charset="-122"/>
        <a:cs typeface="Arial" pitchFamily="34" charset="0"/>
      </a:defRPr>
    </a:lvl7pPr>
    <a:lvl8pPr marL="3200400" algn="l" defTabSz="914400" rtl="0" eaLnBrk="1" latinLnBrk="0" hangingPunct="1">
      <a:defRPr kern="1200">
        <a:solidFill>
          <a:schemeClr val="tx1"/>
        </a:solidFill>
        <a:latin typeface="Calibri" pitchFamily="34" charset="0"/>
        <a:ea typeface="宋体" pitchFamily="2" charset="-122"/>
        <a:cs typeface="Arial" pitchFamily="34" charset="0"/>
      </a:defRPr>
    </a:lvl8pPr>
    <a:lvl9pPr marL="3657600" algn="l" defTabSz="914400" rtl="0" eaLnBrk="1" latinLnBrk="0" hangingPunct="1">
      <a:defRPr kern="1200">
        <a:solidFill>
          <a:schemeClr val="tx1"/>
        </a:solidFill>
        <a:latin typeface="Calibri" pitchFamily="34" charset="0"/>
        <a:ea typeface="宋体" pitchFamily="2" charset="-122"/>
        <a:cs typeface="Arial" pitchFamily="34" charset="0"/>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AEEF"/>
    <a:srgbClr val="00ABBD"/>
    <a:srgbClr val="0089CF"/>
    <a:srgbClr val="008FD4"/>
    <a:srgbClr val="5ACBF5"/>
    <a:srgbClr val="8CC63E"/>
    <a:srgbClr val="0070B1"/>
    <a:srgbClr val="005BA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03" autoAdjust="0"/>
  </p:normalViewPr>
  <p:slideViewPr>
    <p:cSldViewPr snapToGrid="0" snapToObjects="1">
      <p:cViewPr varScale="1">
        <p:scale>
          <a:sx n="99" d="100"/>
          <a:sy n="99" d="100"/>
        </p:scale>
        <p:origin x="-96" y="-25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F1925-F60A-4319-95E6-3B18F4993B25}" type="datetimeFigureOut">
              <a:rPr lang="en-US" smtClean="0"/>
              <a:pPr/>
              <a:t>9/19/2016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6BBA9B-11E8-43BE-93BD-8223AA2DD4C0}" type="slidenum">
              <a:rPr lang="en-US" smtClean="0"/>
              <a:pPr/>
              <a:t>‹#›</a:t>
            </a:fld>
            <a:endParaRPr lang="en-US" dirty="0"/>
          </a:p>
        </p:txBody>
      </p:sp>
    </p:spTree>
    <p:extLst>
      <p:ext uri="{BB962C8B-B14F-4D97-AF65-F5344CB8AC3E}">
        <p14:creationId xmlns="" xmlns:p14="http://schemas.microsoft.com/office/powerpoint/2010/main" val="2322923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DMS:   Dynamic Monitoring System</a:t>
            </a:r>
          </a:p>
          <a:p>
            <a:r>
              <a:rPr lang="en-US" dirty="0" smtClean="0"/>
              <a:t>6C: 6</a:t>
            </a:r>
            <a:r>
              <a:rPr lang="en-US" baseline="0" dirty="0" smtClean="0"/>
              <a:t> checking sub-systems</a:t>
            </a:r>
            <a:endParaRPr lang="en-US" dirty="0" smtClean="0"/>
          </a:p>
          <a:p>
            <a:r>
              <a:rPr lang="en-US" dirty="0" smtClean="0"/>
              <a:t>TCDS: Train Coach Running Diagnosis</a:t>
            </a:r>
            <a:r>
              <a:rPr lang="en-US" baseline="0" dirty="0" smtClean="0"/>
              <a:t> System</a:t>
            </a:r>
          </a:p>
          <a:p>
            <a:r>
              <a:rPr lang="en-US" baseline="0" dirty="0" smtClean="0"/>
              <a:t>EFP: </a:t>
            </a:r>
            <a:r>
              <a:rPr lang="en-US" altLang="zh-CN" sz="1200" dirty="0" smtClean="0">
                <a:solidFill>
                  <a:srgbClr val="008FD4"/>
                </a:solidFill>
                <a:latin typeface="Century"/>
                <a:cs typeface="Century"/>
              </a:rPr>
              <a:t>Error Free Period</a:t>
            </a:r>
            <a:endParaRPr lang="en-US" dirty="0" smtClean="0"/>
          </a:p>
        </p:txBody>
      </p:sp>
      <p:sp>
        <p:nvSpPr>
          <p:cNvPr id="4" name="Slide Number Placeholder 3"/>
          <p:cNvSpPr>
            <a:spLocks noGrp="1"/>
          </p:cNvSpPr>
          <p:nvPr>
            <p:ph type="sldNum" sz="quarter" idx="10"/>
          </p:nvPr>
        </p:nvSpPr>
        <p:spPr/>
        <p:txBody>
          <a:bodyPr/>
          <a:lstStyle/>
          <a:p>
            <a:fld id="{D66BBA9B-11E8-43BE-93BD-8223AA2DD4C0}" type="slidenum">
              <a:rPr lang="en-US" smtClean="0"/>
              <a:pPr/>
              <a:t>2</a:t>
            </a:fld>
            <a:endParaRPr lang="en-US" dirty="0"/>
          </a:p>
        </p:txBody>
      </p:sp>
    </p:spTree>
    <p:extLst>
      <p:ext uri="{BB962C8B-B14F-4D97-AF65-F5344CB8AC3E}">
        <p14:creationId xmlns="" xmlns:p14="http://schemas.microsoft.com/office/powerpoint/2010/main" val="932757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6BBA9B-11E8-43BE-93BD-8223AA2DD4C0}" type="slidenum">
              <a:rPr lang="en-US" smtClean="0"/>
              <a:pPr/>
              <a:t>3</a:t>
            </a:fld>
            <a:endParaRPr lang="en-US" dirty="0"/>
          </a:p>
        </p:txBody>
      </p:sp>
    </p:spTree>
    <p:extLst>
      <p:ext uri="{BB962C8B-B14F-4D97-AF65-F5344CB8AC3E}">
        <p14:creationId xmlns="" xmlns:p14="http://schemas.microsoft.com/office/powerpoint/2010/main" val="3892586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ETCS: European Train Control System).</a:t>
            </a:r>
          </a:p>
          <a:p>
            <a:r>
              <a:rPr lang="en-US" sz="1200" b="0" i="0" u="none" strike="noStrike" kern="1200" baseline="0" dirty="0" smtClean="0">
                <a:solidFill>
                  <a:schemeClr val="tx1"/>
                </a:solidFill>
                <a:latin typeface="+mn-lt"/>
                <a:ea typeface="+mn-ea"/>
                <a:cs typeface="+mn-cs"/>
              </a:rPr>
              <a:t>FRMCS: </a:t>
            </a:r>
            <a:r>
              <a:rPr lang="en-US" sz="1200" dirty="0" smtClean="0"/>
              <a:t>Future Railway Mobile Communication System</a:t>
            </a:r>
            <a:endParaRPr lang="en-US" dirty="0"/>
          </a:p>
        </p:txBody>
      </p:sp>
      <p:sp>
        <p:nvSpPr>
          <p:cNvPr id="4" name="Slide Number Placeholder 3"/>
          <p:cNvSpPr>
            <a:spLocks noGrp="1"/>
          </p:cNvSpPr>
          <p:nvPr>
            <p:ph type="sldNum" sz="quarter" idx="10"/>
          </p:nvPr>
        </p:nvSpPr>
        <p:spPr/>
        <p:txBody>
          <a:bodyPr/>
          <a:lstStyle/>
          <a:p>
            <a:fld id="{D66BBA9B-11E8-43BE-93BD-8223AA2DD4C0}" type="slidenum">
              <a:rPr lang="en-US" smtClean="0"/>
              <a:pPr/>
              <a:t>4</a:t>
            </a:fld>
            <a:endParaRPr lang="en-US" dirty="0"/>
          </a:p>
        </p:txBody>
      </p:sp>
    </p:spTree>
    <p:extLst>
      <p:ext uri="{BB962C8B-B14F-4D97-AF65-F5344CB8AC3E}">
        <p14:creationId xmlns="" xmlns:p14="http://schemas.microsoft.com/office/powerpoint/2010/main" val="785974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6BBA9B-11E8-43BE-93BD-8223AA2DD4C0}" type="slidenum">
              <a:rPr lang="en-US" smtClean="0"/>
              <a:pPr/>
              <a:t>7</a:t>
            </a:fld>
            <a:endParaRPr lang="en-US" dirty="0"/>
          </a:p>
        </p:txBody>
      </p:sp>
    </p:spTree>
    <p:extLst>
      <p:ext uri="{BB962C8B-B14F-4D97-AF65-F5344CB8AC3E}">
        <p14:creationId xmlns="" xmlns:p14="http://schemas.microsoft.com/office/powerpoint/2010/main" val="2275647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smtClean="0">
                <a:solidFill>
                  <a:srgbClr val="FFFFFF"/>
                </a:solidFill>
                <a:latin typeface="微软雅黑" pitchFamily="34" charset="-122"/>
                <a:cs typeface="Arial" pitchFamily="34" charset="0"/>
              </a:rPr>
              <a:t>单击此处编辑母版文本样式</a:t>
            </a:r>
          </a:p>
        </p:txBody>
      </p:sp>
      <p:sp>
        <p:nvSpPr>
          <p:cNvPr id="5" name="Subtitle 6"/>
          <p:cNvSpPr>
            <a:spLocks noGrp="1"/>
          </p:cNvSpPr>
          <p:nvPr userDrawn="1">
            <p:ph type="subTitle" idx="4294967295"/>
          </p:nvPr>
        </p:nvSpPr>
        <p:spPr>
          <a:xfrm>
            <a:off x="430213" y="1314450"/>
            <a:ext cx="6400800" cy="561975"/>
          </a:xfrm>
        </p:spPr>
        <p:txBody>
          <a:bodyPr/>
          <a:lstStyle/>
          <a:p>
            <a:pPr>
              <a:lnSpc>
                <a:spcPct val="100000"/>
              </a:lnSpc>
            </a:pPr>
            <a:r>
              <a:rPr lang="zh-CN" altLang="en-US" sz="2200" smtClean="0">
                <a:solidFill>
                  <a:srgbClr val="8CC63E"/>
                </a:solidFill>
                <a:latin typeface="微软雅黑" pitchFamily="34" charset="-122"/>
              </a:rPr>
              <a:t>单击此处编辑母版副标题样式</a:t>
            </a:r>
            <a:endParaRPr lang="en-US" sz="2200">
              <a:solidFill>
                <a:srgbClr val="8CC63E"/>
              </a:solidFill>
              <a:latin typeface="微软雅黑" pitchFamily="34" charset="-122"/>
            </a:endParaRPr>
          </a:p>
        </p:txBody>
      </p:sp>
      <p:sp>
        <p:nvSpPr>
          <p:cNvPr id="7" name="Title 7"/>
          <p:cNvSpPr>
            <a:spLocks noGrp="1"/>
          </p:cNvSpPr>
          <p:nvPr userDrawn="1">
            <p:ph type="ctrTitle" idx="4294967295"/>
          </p:nvPr>
        </p:nvSpPr>
        <p:spPr>
          <a:xfrm>
            <a:off x="430213" y="860425"/>
            <a:ext cx="6400800" cy="444500"/>
          </a:xfrm>
        </p:spPr>
        <p:txBody>
          <a:bodyPr/>
          <a:lstStyle/>
          <a:p>
            <a:r>
              <a:rPr lang="zh-CN" altLang="en-US" sz="2800" b="1" smtClean="0">
                <a:solidFill>
                  <a:schemeClr val="bg1"/>
                </a:solidFill>
                <a:latin typeface="微软雅黑" pitchFamily="34" charset="-122"/>
              </a:rPr>
              <a:t>单击此处编辑母版标题样式</a:t>
            </a:r>
            <a:endParaRPr lang="en-US" sz="2800" b="1" dirty="0">
              <a:solidFill>
                <a:schemeClr val="bg1"/>
              </a:solidFill>
              <a:latin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654147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a:spLocks/>
          </p:cNvSpPr>
          <p:nvPr userDrawn="1"/>
        </p:nvSpPr>
        <p:spPr bwMode="auto">
          <a:xfrm>
            <a:off x="1338944" y="1396723"/>
            <a:ext cx="2429189" cy="1101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zh-CN" altLang="en-US" sz="4800" b="0" i="0" u="none" strike="noStrike" kern="0" cap="none" spc="0" normalizeH="0" baseline="0" noProof="0" dirty="0" smtClean="0">
                <a:ln>
                  <a:noFill/>
                </a:ln>
                <a:solidFill>
                  <a:schemeClr val="bg1"/>
                </a:solidFill>
                <a:effectLst/>
                <a:uLnTx/>
                <a:uFillTx/>
                <a:latin typeface="+mj-lt"/>
                <a:ea typeface="+mj-ea"/>
                <a:cs typeface="+mj-cs"/>
              </a:rPr>
              <a:t>谢谢！</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Size：32-24-pt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Size：20pt</a:t>
            </a:r>
          </a:p>
          <a:p>
            <a:pPr defTabSz="935038"/>
            <a:r>
              <a:rPr lang="en-US" altLang="en-US" sz="800" noProof="1">
                <a:solidFill>
                  <a:schemeClr val="bg1"/>
                </a:solidFill>
                <a:latin typeface="Arial"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headEnd/>
            <a:tailEnd/>
          </a:ln>
        </p:spPr>
        <p:txBody>
          <a:bodyPr wrap="none">
            <a:spAutoFit/>
          </a:bodyPr>
          <a:lstStyle/>
          <a:p>
            <a:endParaRPr lang="en-US" dirty="0">
              <a:latin typeface="Arial"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headEnd/>
            <a:tailEnd/>
          </a:ln>
        </p:spPr>
        <p:txBody>
          <a:bodyPr wrap="none">
            <a:spAutoFit/>
          </a:bodyPr>
          <a:lstStyle/>
          <a:p>
            <a:endParaRPr lang="en-US" dirty="0">
              <a:latin typeface="Arial"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headEnd/>
            <a:tailEnd/>
          </a:ln>
        </p:spPr>
        <p:txBody>
          <a:bodyPr wrap="none">
            <a:spAutoFit/>
          </a:bodyPr>
          <a:lstStyle/>
          <a:p>
            <a:endParaRPr lang="en-US" dirty="0">
              <a:latin typeface="Arial" pitchFamily="34" charset="0"/>
            </a:endParaRPr>
          </a:p>
        </p:txBody>
      </p:sp>
      <p:grpSp>
        <p:nvGrpSpPr>
          <p:cNvPr id="2054" name="组 5"/>
          <p:cNvGrpSpPr>
            <a:grpSpLocks/>
          </p:cNvGrpSpPr>
          <p:nvPr/>
        </p:nvGrpSpPr>
        <p:grpSpPr bwMode="auto">
          <a:xfrm>
            <a:off x="9364663" y="3851275"/>
            <a:ext cx="1392237" cy="989013"/>
            <a:chOff x="0" y="0"/>
            <a:chExt cx="1392554" cy="989008"/>
          </a:xfrm>
        </p:grpSpPr>
        <p:grpSp>
          <p:nvGrpSpPr>
            <p:cNvPr id="2055" name="组 6"/>
            <p:cNvGrpSpPr>
              <a:grpSpLocks/>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2058" name="组 9"/>
            <p:cNvGrpSpPr>
              <a:grpSpLocks/>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endParaRPr lang="en-US" dirty="0">
              <a:latin typeface="Arial"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endParaRPr lang="en-US" dirty="0">
              <a:latin typeface="Arial"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Size：16-20pt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3075" name="组 5"/>
          <p:cNvGrpSpPr>
            <a:grpSpLocks/>
          </p:cNvGrpSpPr>
          <p:nvPr/>
        </p:nvGrpSpPr>
        <p:grpSpPr bwMode="auto">
          <a:xfrm>
            <a:off x="9364663" y="3851275"/>
            <a:ext cx="1392237" cy="989013"/>
            <a:chOff x="0" y="0"/>
            <a:chExt cx="1392554" cy="989008"/>
          </a:xfrm>
        </p:grpSpPr>
        <p:grpSp>
          <p:nvGrpSpPr>
            <p:cNvPr id="3076" name="组 6"/>
            <p:cNvGrpSpPr>
              <a:grpSpLocks/>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3079" name="组 9"/>
            <p:cNvGrpSpPr>
              <a:grpSpLocks/>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dirty="0" smtClean="0"/>
              <a:t>单击此处编辑母版文本样式</a:t>
            </a:r>
          </a:p>
          <a:p>
            <a:pPr lvl="1"/>
            <a:r>
              <a:rPr lang="zh-CN" dirty="0" smtClean="0"/>
              <a:t>二级</a:t>
            </a:r>
          </a:p>
          <a:p>
            <a:pPr lvl="2"/>
            <a:r>
              <a:rPr lang="zh-CN" dirty="0" smtClean="0"/>
              <a:t>三级</a:t>
            </a:r>
          </a:p>
          <a:p>
            <a:pPr lvl="3"/>
            <a:r>
              <a:rPr lang="zh-CN" dirty="0" smtClean="0"/>
              <a:t>四级</a:t>
            </a:r>
          </a:p>
          <a:p>
            <a:pPr lvl="4"/>
            <a:r>
              <a:rPr lang="zh-CN" dirty="0" smtClean="0"/>
              <a:t>五级</a:t>
            </a:r>
          </a:p>
        </p:txBody>
      </p:sp>
    </p:spTree>
  </p:cSld>
  <p:clrMap bg1="lt1" tx1="dk1" bg2="lt2" tx2="dk2" accent1="accent1" accent2="accent2" accent3="accent3" accent4="accent4" accent5="accent5" accent6="accent6" hlink="hlink" folHlink="folHlink"/>
  <p:sldLayoutIdLst>
    <p:sldLayoutId id="2147483709" r:id="rId1"/>
    <p:sldLayoutId id="2147483759" r:id="rId2"/>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Size：14-18pt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4100" name="组 5"/>
          <p:cNvGrpSpPr>
            <a:grpSpLocks/>
          </p:cNvGrpSpPr>
          <p:nvPr/>
        </p:nvGrpSpPr>
        <p:grpSpPr bwMode="auto">
          <a:xfrm>
            <a:off x="9364663" y="3851275"/>
            <a:ext cx="1392237" cy="989013"/>
            <a:chOff x="0" y="0"/>
            <a:chExt cx="1392554" cy="989008"/>
          </a:xfrm>
        </p:grpSpPr>
        <p:grpSp>
          <p:nvGrpSpPr>
            <p:cNvPr id="4101"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410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a:t>
            </a:r>
            <a:r>
              <a:rPr lang="en-US" sz="600" baseline="0" dirty="0" smtClean="0">
                <a:solidFill>
                  <a:srgbClr val="7F7F7F"/>
                </a:solidFill>
                <a:latin typeface="Arial" pitchFamily="34" charset="0"/>
              </a:rPr>
              <a:t> </a:t>
            </a:r>
            <a:r>
              <a:rPr lang="en-US" sz="600" dirty="0" smtClean="0">
                <a:solidFill>
                  <a:srgbClr val="7F7F7F"/>
                </a:solidFill>
                <a:latin typeface="Arial" pitchFamily="34" charset="0"/>
              </a:rPr>
              <a:t>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dirty="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headEnd/>
            <a:tailEnd/>
          </a:ln>
          <a:effectLst/>
        </p:spPr>
        <p:txBody>
          <a:bodyPr lIns="0" tIns="0" rIns="0" bIns="0"/>
          <a:lstStyle/>
          <a:p>
            <a:r>
              <a:rPr lang="zh-CN" altLang="en-US" sz="1000" dirty="0" smtClean="0">
                <a:solidFill>
                  <a:srgbClr val="404040"/>
                </a:solidFill>
                <a:latin typeface="微软雅黑" pitchFamily="34" charset="-122"/>
                <a:ea typeface="微软雅黑" pitchFamily="34" charset="-122"/>
                <a:cs typeface="Heiti SC Light"/>
              </a:rPr>
              <a:t>内部公开</a:t>
            </a:r>
            <a:r>
              <a:rPr lang="en-US" sz="1000" dirty="0" smtClean="0">
                <a:solidFill>
                  <a:srgbClr val="404040"/>
                </a:solidFill>
                <a:latin typeface="微软雅黑" pitchFamily="34" charset="-122"/>
                <a:ea typeface="Heiti SC Light"/>
                <a:cs typeface="Heiti SC Light"/>
              </a:rPr>
              <a:t>▲</a:t>
            </a:r>
            <a:endParaRPr lang="en-US" sz="1000" dirty="0">
              <a:solidFill>
                <a:srgbClr val="404040"/>
              </a:solidFill>
              <a:latin typeface="微软雅黑" pitchFamily="3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715" r:id="rId1"/>
    <p:sldLayoutId id="2147483717" r:id="rId2"/>
    <p:sldLayoutId id="2147483758"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48"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20" name="Title 7"/>
          <p:cNvSpPr>
            <a:spLocks noGrp="1"/>
          </p:cNvSpPr>
          <p:nvPr>
            <p:ph type="ctrTitle" idx="4294967295"/>
          </p:nvPr>
        </p:nvSpPr>
        <p:spPr>
          <a:xfrm>
            <a:off x="237707" y="1402013"/>
            <a:ext cx="8194024" cy="444500"/>
          </a:xfrm>
        </p:spPr>
        <p:txBody>
          <a:bodyPr/>
          <a:lstStyle/>
          <a:p>
            <a:r>
              <a:rPr lang="en-GB" altLang="zh-CN" sz="3200" dirty="0" smtClean="0">
                <a:solidFill>
                  <a:schemeClr val="bg1"/>
                </a:solidFill>
              </a:rPr>
              <a:t>Requirements for use case in high speed scenario</a:t>
            </a:r>
            <a:endParaRPr lang="en-US" sz="3200" b="1" dirty="0">
              <a:solidFill>
                <a:schemeClr val="bg1"/>
              </a:solidFill>
              <a:latin typeface="微软雅黑" pitchFamily="34" charset="-122"/>
            </a:endParaRPr>
          </a:p>
        </p:txBody>
      </p:sp>
      <p:sp>
        <p:nvSpPr>
          <p:cNvPr id="4097" name="Rectangle 1"/>
          <p:cNvSpPr>
            <a:spLocks noChangeArrowheads="1"/>
          </p:cNvSpPr>
          <p:nvPr/>
        </p:nvSpPr>
        <p:spPr bwMode="auto">
          <a:xfrm>
            <a:off x="0" y="182434"/>
            <a:ext cx="7124130" cy="61555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defTabSz="914400"/>
            <a:r>
              <a:rPr kumimoji="0" lang="en-GB" altLang="zh-CN" sz="1700" b="1" i="0" u="none" strike="noStrike" cap="none" normalizeH="0" baseline="0" dirty="0" smtClean="0" bmk="OLE_LINK2">
                <a:ln>
                  <a:noFill/>
                </a:ln>
                <a:solidFill>
                  <a:schemeClr val="bg1"/>
                </a:solidFill>
                <a:effectLst/>
                <a:latin typeface="Times New Roman" pitchFamily="18" charset="0"/>
                <a:ea typeface="Arial" pitchFamily="34" charset="0"/>
                <a:cs typeface="Times New Roman" pitchFamily="18" charset="0"/>
              </a:rPr>
              <a:t>3GPP TSG-RAN Meeting #</a:t>
            </a:r>
            <a:r>
              <a:rPr kumimoji="0" lang="en-GB" altLang="zh-CN" sz="1700" b="1" i="0" u="none" strike="noStrike" cap="none" normalizeH="0" baseline="0" dirty="0" smtClean="0" bmk="OLE_LINK2">
                <a:ln>
                  <a:noFill/>
                </a:ln>
                <a:solidFill>
                  <a:schemeClr val="bg1"/>
                </a:solidFill>
                <a:effectLst/>
                <a:latin typeface="Times New Roman" pitchFamily="18" charset="0"/>
                <a:cs typeface="Times New Roman" pitchFamily="18" charset="0"/>
              </a:rPr>
              <a:t>73                                                        </a:t>
            </a:r>
            <a:r>
              <a:rPr kumimoji="0" lang="en-GB" altLang="zh-CN" sz="1700" b="1" i="0" u="none" strike="noStrike" cap="none" normalizeH="0" baseline="0" dirty="0" smtClean="0" bmk="OLE_LINK2">
                <a:ln>
                  <a:noFill/>
                </a:ln>
                <a:solidFill>
                  <a:schemeClr val="bg1"/>
                </a:solidFill>
                <a:effectLst/>
                <a:latin typeface="Times New Roman" pitchFamily="18" charset="0"/>
                <a:ea typeface="Arial" pitchFamily="34" charset="0"/>
                <a:cs typeface="Times New Roman" pitchFamily="18" charset="0"/>
              </a:rPr>
              <a:t>  RP-16</a:t>
            </a:r>
            <a:r>
              <a:rPr lang="en-US" altLang="zh-CN" sz="1700" b="1" dirty="0" smtClean="0" bmk="OLE_LINK2">
                <a:solidFill>
                  <a:schemeClr val="bg1"/>
                </a:solidFill>
                <a:latin typeface="Times New Roman" pitchFamily="18" charset="0"/>
                <a:cs typeface="Times New Roman" pitchFamily="18" charset="0"/>
              </a:rPr>
              <a:t>1807</a:t>
            </a:r>
            <a:endParaRPr kumimoji="0" lang="en-US" altLang="zh-CN" sz="1700" b="0" i="0" u="none" strike="noStrike" cap="none" normalizeH="0" baseline="0" dirty="0" smtClean="0" bmk="OLE_LINK2">
              <a:ln>
                <a:noFill/>
              </a:ln>
              <a:solidFill>
                <a:schemeClr val="bg1"/>
              </a:solidFill>
              <a:effectLst/>
              <a:latin typeface="Times New Roman" pitchFamily="18" charset="0"/>
              <a:cs typeface="Times New Roman" pitchFamily="18" charset="0"/>
            </a:endParaRPr>
          </a:p>
          <a:p>
            <a:pPr lvl="0" defTabSz="914400" eaLnBrk="0" hangingPunct="0"/>
            <a:r>
              <a:rPr kumimoji="0" lang="en-GB" altLang="zh-CN" sz="1700" b="1" i="0" u="none" strike="noStrike" cap="none" normalizeH="0" baseline="0" dirty="0" smtClean="0" bmk="OLE_LINK2">
                <a:ln>
                  <a:noFill/>
                </a:ln>
                <a:solidFill>
                  <a:schemeClr val="bg1"/>
                </a:solidFill>
                <a:effectLst/>
                <a:latin typeface="Times New Roman" pitchFamily="18" charset="0"/>
                <a:cs typeface="Times New Roman" pitchFamily="18" charset="0"/>
              </a:rPr>
              <a:t>New Orleans, USA, September 19 - 22, 2016</a:t>
            </a:r>
            <a:endParaRPr kumimoji="0" lang="en-GB" altLang="zh-CN" sz="1700" b="0"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2" name="TextBox 1"/>
          <p:cNvSpPr txBox="1"/>
          <p:nvPr/>
        </p:nvSpPr>
        <p:spPr>
          <a:xfrm>
            <a:off x="237707" y="2277596"/>
            <a:ext cx="1102802" cy="369332"/>
          </a:xfrm>
          <a:prstGeom prst="rect">
            <a:avLst/>
          </a:prstGeom>
          <a:noFill/>
        </p:spPr>
        <p:txBody>
          <a:bodyPr wrap="none" rtlCol="0">
            <a:spAutoFit/>
          </a:bodyPr>
          <a:lstStyle/>
          <a:p>
            <a:r>
              <a:rPr lang="en-US" dirty="0" smtClean="0">
                <a:solidFill>
                  <a:schemeClr val="bg1"/>
                </a:solidFill>
              </a:rPr>
              <a:t>ZTE, CATR</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 Classic train traffic  types</a:t>
            </a:r>
            <a:endParaRPr lang="zh-CN" altLang="en-US" dirty="0"/>
          </a:p>
        </p:txBody>
      </p:sp>
      <p:sp>
        <p:nvSpPr>
          <p:cNvPr id="3" name="内容占位符 2"/>
          <p:cNvSpPr>
            <a:spLocks noGrp="1"/>
          </p:cNvSpPr>
          <p:nvPr>
            <p:ph sz="half" idx="1"/>
          </p:nvPr>
        </p:nvSpPr>
        <p:spPr>
          <a:xfrm>
            <a:off x="1113692" y="810228"/>
            <a:ext cx="7393700" cy="2851006"/>
          </a:xfrm>
        </p:spPr>
        <p:txBody>
          <a:bodyPr/>
          <a:lstStyle/>
          <a:p>
            <a:pPr marL="285750" indent="-285750">
              <a:spcBef>
                <a:spcPts val="300"/>
              </a:spcBef>
              <a:spcAft>
                <a:spcPts val="300"/>
              </a:spcAft>
              <a:buFont typeface="Arial" panose="020B0604020202020204" pitchFamily="34" charset="0"/>
              <a:buChar char="•"/>
            </a:pPr>
            <a:r>
              <a:rPr lang="en-US" altLang="zh-CN" sz="1800" dirty="0" smtClean="0">
                <a:solidFill>
                  <a:srgbClr val="008FD4"/>
                </a:solidFill>
                <a:latin typeface="Century"/>
                <a:cs typeface="Century"/>
              </a:rPr>
              <a:t>Real-Time Cyclic (RTC) Traffic (Note1)</a:t>
            </a:r>
          </a:p>
          <a:p>
            <a:pPr lvl="1">
              <a:lnSpc>
                <a:spcPct val="110000"/>
              </a:lnSpc>
              <a:spcBef>
                <a:spcPts val="100"/>
              </a:spcBef>
              <a:spcAft>
                <a:spcPts val="100"/>
              </a:spcAft>
            </a:pPr>
            <a:r>
              <a:rPr lang="en-US" altLang="zh-CN" sz="1600" dirty="0" smtClean="0">
                <a:solidFill>
                  <a:srgbClr val="008FD4"/>
                </a:solidFill>
                <a:latin typeface="Century"/>
                <a:cs typeface="Century"/>
              </a:rPr>
              <a:t>Types:</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train control</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information,</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train rear information, shunting train protecting,</a:t>
            </a:r>
            <a:r>
              <a:rPr lang="zh-CN" altLang="en-US" sz="1600" dirty="0" smtClean="0">
                <a:solidFill>
                  <a:srgbClr val="008FD4"/>
                </a:solidFill>
                <a:latin typeface="Century"/>
                <a:cs typeface="Century"/>
              </a:rPr>
              <a:t> </a:t>
            </a:r>
            <a:r>
              <a:rPr lang="en-US" altLang="zh-CN" sz="1600" i="1" dirty="0" smtClean="0">
                <a:solidFill>
                  <a:srgbClr val="008FD4"/>
                </a:solidFill>
                <a:latin typeface="Times New Roman"/>
                <a:cs typeface="Times New Roman"/>
              </a:rPr>
              <a:t>etc</a:t>
            </a:r>
            <a:r>
              <a:rPr lang="en-US" altLang="zh-CN" sz="1600" dirty="0" smtClean="0">
                <a:solidFill>
                  <a:srgbClr val="008FD4"/>
                </a:solidFill>
                <a:latin typeface="Century"/>
                <a:cs typeface="Century"/>
              </a:rPr>
              <a:t>.</a:t>
            </a:r>
          </a:p>
          <a:p>
            <a:pPr lvl="1">
              <a:lnSpc>
                <a:spcPct val="110000"/>
              </a:lnSpc>
              <a:spcBef>
                <a:spcPts val="100"/>
              </a:spcBef>
              <a:spcAft>
                <a:spcPts val="100"/>
              </a:spcAft>
            </a:pPr>
            <a:r>
              <a:rPr lang="en-US" altLang="zh-CN" sz="1600" dirty="0" smtClean="0">
                <a:solidFill>
                  <a:srgbClr val="008FD4"/>
                </a:solidFill>
                <a:latin typeface="Century"/>
                <a:cs typeface="Century"/>
              </a:rPr>
              <a:t>Reliability in LTE-R</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&gt;30s EFP (95% coverage</a:t>
            </a:r>
            <a:r>
              <a:rPr lang="en-US" altLang="zh-CN" sz="1600" dirty="0">
                <a:solidFill>
                  <a:srgbClr val="008FD4"/>
                </a:solidFill>
                <a:latin typeface="Century"/>
                <a:cs typeface="Century"/>
              </a:rPr>
              <a:t>) (</a:t>
            </a:r>
            <a:r>
              <a:rPr lang="en-US" altLang="zh-CN" sz="1600" dirty="0" smtClean="0">
                <a:solidFill>
                  <a:srgbClr val="008FD4"/>
                </a:solidFill>
                <a:latin typeface="Century"/>
                <a:cs typeface="Century"/>
              </a:rPr>
              <a:t>Note2) </a:t>
            </a:r>
          </a:p>
          <a:p>
            <a:pPr marL="285750" indent="-285750">
              <a:spcBef>
                <a:spcPts val="300"/>
              </a:spcBef>
              <a:spcAft>
                <a:spcPts val="300"/>
              </a:spcAft>
              <a:buFont typeface="Arial" panose="020B0604020202020204" pitchFamily="34" charset="0"/>
              <a:buChar char="•"/>
            </a:pPr>
            <a:r>
              <a:rPr lang="en-US" altLang="zh-CN" sz="1800" dirty="0" smtClean="0">
                <a:solidFill>
                  <a:srgbClr val="008FD4"/>
                </a:solidFill>
                <a:latin typeface="Century"/>
                <a:cs typeface="Century"/>
              </a:rPr>
              <a:t>Real-Time Acyclic (RTA) </a:t>
            </a:r>
            <a:r>
              <a:rPr lang="en-US" altLang="zh-CN" sz="1800" dirty="0">
                <a:solidFill>
                  <a:srgbClr val="008FD4"/>
                </a:solidFill>
                <a:latin typeface="Century"/>
                <a:cs typeface="Century"/>
              </a:rPr>
              <a:t>Traffic (Note1)</a:t>
            </a:r>
          </a:p>
          <a:p>
            <a:pPr lvl="1">
              <a:lnSpc>
                <a:spcPct val="110000"/>
              </a:lnSpc>
              <a:spcBef>
                <a:spcPts val="100"/>
              </a:spcBef>
              <a:spcAft>
                <a:spcPts val="100"/>
              </a:spcAft>
            </a:pPr>
            <a:r>
              <a:rPr lang="en-US" altLang="zh-CN" sz="1600" dirty="0" smtClean="0">
                <a:solidFill>
                  <a:srgbClr val="008FD4"/>
                </a:solidFill>
                <a:latin typeface="Century"/>
                <a:cs typeface="Century"/>
              </a:rPr>
              <a:t>Types</a:t>
            </a:r>
            <a:r>
              <a:rPr lang="en-US" altLang="zh-CN" sz="1600" dirty="0">
                <a:solidFill>
                  <a:srgbClr val="008FD4"/>
                </a:solidFill>
                <a:latin typeface="Century"/>
                <a:cs typeface="Century"/>
              </a:rPr>
              <a:t>:</a:t>
            </a:r>
            <a:r>
              <a:rPr lang="zh-CN" altLang="en-US" sz="1600" dirty="0">
                <a:solidFill>
                  <a:srgbClr val="008FD4"/>
                </a:solidFill>
                <a:latin typeface="Century"/>
                <a:cs typeface="Century"/>
              </a:rPr>
              <a:t> </a:t>
            </a:r>
            <a:r>
              <a:rPr lang="en-US" altLang="zh-CN" sz="1600" dirty="0">
                <a:solidFill>
                  <a:srgbClr val="008FD4"/>
                </a:solidFill>
                <a:latin typeface="Century"/>
                <a:cs typeface="Century"/>
              </a:rPr>
              <a:t>dispatching communication, </a:t>
            </a:r>
            <a:r>
              <a:rPr lang="en-US" altLang="zh-TW" sz="1600" dirty="0">
                <a:solidFill>
                  <a:srgbClr val="008FD4"/>
                </a:solidFill>
                <a:latin typeface="Century"/>
                <a:cs typeface="Century"/>
              </a:rPr>
              <a:t>dispatching command transfer, transmission of train numbers</a:t>
            </a:r>
            <a:r>
              <a:rPr lang="en-US" altLang="zh-CN" sz="1600" dirty="0">
                <a:solidFill>
                  <a:srgbClr val="008FD4"/>
                </a:solidFill>
                <a:latin typeface="Century"/>
                <a:cs typeface="Century"/>
              </a:rPr>
              <a:t>,</a:t>
            </a:r>
            <a:r>
              <a:rPr lang="zh-CN" altLang="en-US" sz="1600" dirty="0">
                <a:solidFill>
                  <a:srgbClr val="008FD4"/>
                </a:solidFill>
                <a:latin typeface="Century"/>
                <a:cs typeface="Century"/>
              </a:rPr>
              <a:t> </a:t>
            </a:r>
            <a:r>
              <a:rPr lang="en-US" altLang="zh-CN" sz="1600" dirty="0">
                <a:solidFill>
                  <a:srgbClr val="008FD4"/>
                </a:solidFill>
                <a:latin typeface="Century"/>
                <a:cs typeface="Century"/>
              </a:rPr>
              <a:t>train safeguard </a:t>
            </a:r>
            <a:r>
              <a:rPr lang="en-US" altLang="zh-CN" sz="1600" dirty="0" smtClean="0">
                <a:solidFill>
                  <a:srgbClr val="008FD4"/>
                </a:solidFill>
                <a:latin typeface="Century"/>
                <a:cs typeface="Century"/>
              </a:rPr>
              <a:t>alarm,</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DMS,</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6C,</a:t>
            </a:r>
            <a:r>
              <a:rPr lang="zh-CN" altLang="en-US" sz="1600" dirty="0" smtClean="0">
                <a:solidFill>
                  <a:srgbClr val="008FD4"/>
                </a:solidFill>
                <a:latin typeface="Century"/>
                <a:cs typeface="Century"/>
              </a:rPr>
              <a:t> </a:t>
            </a:r>
            <a:r>
              <a:rPr lang="en-US" altLang="zh-CN" sz="1600" dirty="0" smtClean="0">
                <a:solidFill>
                  <a:srgbClr val="008FD4"/>
                </a:solidFill>
                <a:latin typeface="Century"/>
                <a:cs typeface="Century"/>
              </a:rPr>
              <a:t>TCDS,</a:t>
            </a:r>
            <a:r>
              <a:rPr lang="zh-CN" altLang="en-US" sz="1600" dirty="0" smtClean="0">
                <a:solidFill>
                  <a:srgbClr val="008FD4"/>
                </a:solidFill>
                <a:latin typeface="Century"/>
                <a:cs typeface="Century"/>
              </a:rPr>
              <a:t> </a:t>
            </a:r>
            <a:r>
              <a:rPr lang="en-US" altLang="zh-CN" sz="1600" dirty="0">
                <a:solidFill>
                  <a:srgbClr val="008FD4"/>
                </a:solidFill>
                <a:latin typeface="Century"/>
                <a:cs typeface="Century"/>
              </a:rPr>
              <a:t>etc.</a:t>
            </a:r>
          </a:p>
          <a:p>
            <a:pPr lvl="1">
              <a:lnSpc>
                <a:spcPct val="110000"/>
              </a:lnSpc>
              <a:spcBef>
                <a:spcPts val="100"/>
              </a:spcBef>
              <a:spcAft>
                <a:spcPts val="100"/>
              </a:spcAft>
            </a:pPr>
            <a:r>
              <a:rPr lang="en-US" altLang="zh-CN" sz="1600" dirty="0">
                <a:solidFill>
                  <a:srgbClr val="008FD4"/>
                </a:solidFill>
                <a:latin typeface="Century"/>
                <a:cs typeface="Century"/>
              </a:rPr>
              <a:t>Reliability in LTE-R: &gt;20s </a:t>
            </a:r>
            <a:r>
              <a:rPr lang="en-US" altLang="zh-CN" sz="1600" dirty="0" smtClean="0">
                <a:solidFill>
                  <a:srgbClr val="008FD4"/>
                </a:solidFill>
                <a:latin typeface="Century"/>
                <a:cs typeface="Century"/>
              </a:rPr>
              <a:t>EFP(95%) </a:t>
            </a:r>
            <a:endParaRPr lang="en-US" altLang="zh-CN" sz="1600" dirty="0">
              <a:solidFill>
                <a:srgbClr val="008FD4"/>
              </a:solidFill>
              <a:latin typeface="Century"/>
              <a:cs typeface="Century"/>
            </a:endParaRPr>
          </a:p>
          <a:p>
            <a:endParaRPr lang="zh-CN" altLang="en-US" sz="1800" dirty="0">
              <a:solidFill>
                <a:srgbClr val="008FD4"/>
              </a:solidFill>
            </a:endParaRPr>
          </a:p>
        </p:txBody>
      </p:sp>
      <p:sp>
        <p:nvSpPr>
          <p:cNvPr id="4" name="矩形 3"/>
          <p:cNvSpPr/>
          <p:nvPr/>
        </p:nvSpPr>
        <p:spPr>
          <a:xfrm>
            <a:off x="1113692" y="3661234"/>
            <a:ext cx="7479044" cy="1077218"/>
          </a:xfrm>
          <a:prstGeom prst="rect">
            <a:avLst/>
          </a:prstGeom>
        </p:spPr>
        <p:txBody>
          <a:bodyPr wrap="square">
            <a:spAutoFit/>
          </a:bodyPr>
          <a:lstStyle/>
          <a:p>
            <a:pPr>
              <a:buFont typeface="Wingdings" pitchFamily="2" charset="2"/>
              <a:buChar char="ü"/>
            </a:pPr>
            <a:r>
              <a:rPr lang="en-US" altLang="zh-CN" sz="1600" dirty="0" smtClean="0">
                <a:solidFill>
                  <a:schemeClr val="bg2">
                    <a:lumMod val="75000"/>
                  </a:schemeClr>
                </a:solidFill>
                <a:latin typeface="Century" pitchFamily="18" charset="0"/>
                <a:cs typeface="Century"/>
              </a:rPr>
              <a:t>Note1: </a:t>
            </a:r>
            <a:r>
              <a:rPr lang="en-US" altLang="zh-CN" sz="1600" dirty="0" smtClean="0">
                <a:solidFill>
                  <a:schemeClr val="bg2">
                    <a:lumMod val="75000"/>
                  </a:schemeClr>
                </a:solidFill>
                <a:latin typeface="Century"/>
                <a:cs typeface="Century"/>
              </a:rPr>
              <a:t>The service requirements of LTE-R (Railway) which is designed in China is based on the QoS requirements of GSM-R [1].</a:t>
            </a:r>
            <a:endParaRPr lang="en-US" altLang="zh-CN" sz="1600" dirty="0">
              <a:solidFill>
                <a:schemeClr val="bg2">
                  <a:lumMod val="75000"/>
                </a:schemeClr>
              </a:solidFill>
              <a:latin typeface="Century"/>
              <a:cs typeface="Century"/>
            </a:endParaRPr>
          </a:p>
          <a:p>
            <a:pPr>
              <a:buFont typeface="Wingdings" pitchFamily="2" charset="2"/>
              <a:buChar char="ü"/>
            </a:pPr>
            <a:r>
              <a:rPr lang="en-US" altLang="zh-CN" sz="1600" dirty="0" smtClean="0">
                <a:solidFill>
                  <a:schemeClr val="bg2">
                    <a:lumMod val="75000"/>
                  </a:schemeClr>
                </a:solidFill>
                <a:latin typeface="Century" pitchFamily="18" charset="0"/>
                <a:cs typeface="Century"/>
              </a:rPr>
              <a:t>Note2: </a:t>
            </a:r>
            <a:r>
              <a:rPr lang="en-US" altLang="zh-CN" sz="1600" dirty="0" smtClean="0">
                <a:solidFill>
                  <a:schemeClr val="bg2">
                    <a:lumMod val="75000"/>
                  </a:schemeClr>
                </a:solidFill>
                <a:latin typeface="Century"/>
                <a:cs typeface="Century"/>
              </a:rPr>
              <a:t>&gt;30s EFP (95%) means that 95% coverage should fulfill 100% </a:t>
            </a:r>
            <a:r>
              <a:rPr lang="en-US" altLang="zh-CN" sz="1600" dirty="0">
                <a:solidFill>
                  <a:schemeClr val="bg2">
                    <a:lumMod val="75000"/>
                  </a:schemeClr>
                </a:solidFill>
                <a:latin typeface="Century"/>
                <a:cs typeface="Century"/>
              </a:rPr>
              <a:t>transmission successful rate </a:t>
            </a:r>
            <a:r>
              <a:rPr lang="en-US" altLang="zh-CN" sz="1600" dirty="0" smtClean="0">
                <a:solidFill>
                  <a:schemeClr val="bg2">
                    <a:lumMod val="75000"/>
                  </a:schemeClr>
                </a:solidFill>
                <a:latin typeface="Century"/>
                <a:cs typeface="Century"/>
              </a:rPr>
              <a:t>for more than 30s.</a:t>
            </a:r>
          </a:p>
        </p:txBody>
      </p:sp>
    </p:spTree>
    <p:extLst>
      <p:ext uri="{BB962C8B-B14F-4D97-AF65-F5344CB8AC3E}">
        <p14:creationId xmlns="" xmlns:p14="http://schemas.microsoft.com/office/powerpoint/2010/main" val="3709561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7299" y="341313"/>
            <a:ext cx="7593013" cy="534586"/>
          </a:xfrm>
        </p:spPr>
        <p:txBody>
          <a:bodyPr/>
          <a:lstStyle/>
          <a:p>
            <a:r>
              <a:rPr lang="en-US" altLang="zh-CN" dirty="0" smtClean="0"/>
              <a:t>Motivation - Future Railway Mobile Communication </a:t>
            </a:r>
            <a:endParaRPr lang="zh-CN" altLang="en-US" dirty="0"/>
          </a:p>
        </p:txBody>
      </p:sp>
      <p:sp>
        <p:nvSpPr>
          <p:cNvPr id="3" name="内容占位符 2"/>
          <p:cNvSpPr>
            <a:spLocks noGrp="1"/>
          </p:cNvSpPr>
          <p:nvPr>
            <p:ph sz="half" idx="1"/>
          </p:nvPr>
        </p:nvSpPr>
        <p:spPr>
          <a:xfrm>
            <a:off x="1257299" y="875899"/>
            <a:ext cx="7224693" cy="3657600"/>
          </a:xfrm>
        </p:spPr>
        <p:txBody>
          <a:bodyPr/>
          <a:lstStyle/>
          <a:p>
            <a:pPr marL="285750" indent="-285750">
              <a:lnSpc>
                <a:spcPct val="100000"/>
              </a:lnSpc>
              <a:spcBef>
                <a:spcPts val="100"/>
              </a:spcBef>
              <a:spcAft>
                <a:spcPts val="600"/>
              </a:spcAft>
              <a:buFont typeface="Arial" panose="020B0604020202020204" pitchFamily="34" charset="0"/>
              <a:buChar char="•"/>
            </a:pPr>
            <a:r>
              <a:rPr lang="en-US" altLang="zh-CN" sz="1800" dirty="0" smtClean="0">
                <a:solidFill>
                  <a:srgbClr val="008FD4"/>
                </a:solidFill>
                <a:latin typeface="Century"/>
                <a:cs typeface="Century"/>
              </a:rPr>
              <a:t>Critical Train Communication [2]:</a:t>
            </a:r>
          </a:p>
          <a:p>
            <a:pPr marL="1028700" lvl="1">
              <a:lnSpc>
                <a:spcPct val="100000"/>
              </a:lnSpc>
              <a:spcBef>
                <a:spcPts val="100"/>
              </a:spcBef>
              <a:spcAft>
                <a:spcPts val="600"/>
              </a:spcAft>
              <a:buFont typeface="Wingdings" panose="05000000000000000000" pitchFamily="2" charset="2"/>
              <a:buChar char="Ø"/>
            </a:pPr>
            <a:r>
              <a:rPr lang="en-US" altLang="zh-CN" sz="1600" dirty="0" smtClean="0">
                <a:solidFill>
                  <a:srgbClr val="008FD4"/>
                </a:solidFill>
                <a:latin typeface="Century"/>
                <a:cs typeface="Century"/>
              </a:rPr>
              <a:t>Automatic </a:t>
            </a:r>
            <a:r>
              <a:rPr lang="en-US" altLang="zh-CN" sz="1600" dirty="0">
                <a:solidFill>
                  <a:srgbClr val="008FD4"/>
                </a:solidFill>
                <a:latin typeface="Century"/>
                <a:cs typeface="Century"/>
              </a:rPr>
              <a:t>train control </a:t>
            </a:r>
            <a:r>
              <a:rPr lang="en-US" altLang="zh-CN" sz="1600" dirty="0" smtClean="0">
                <a:solidFill>
                  <a:srgbClr val="008FD4"/>
                </a:solidFill>
                <a:latin typeface="Century"/>
                <a:cs typeface="Century"/>
              </a:rPr>
              <a:t>communication</a:t>
            </a:r>
            <a:endParaRPr lang="en-US" altLang="zh-CN" sz="1600" dirty="0">
              <a:solidFill>
                <a:srgbClr val="008FD4"/>
              </a:solidFill>
              <a:latin typeface="Century"/>
              <a:cs typeface="Century"/>
            </a:endParaRPr>
          </a:p>
          <a:p>
            <a:pPr marL="1028700" lvl="1">
              <a:lnSpc>
                <a:spcPct val="100000"/>
              </a:lnSpc>
              <a:spcBef>
                <a:spcPts val="100"/>
              </a:spcBef>
              <a:spcAft>
                <a:spcPts val="600"/>
              </a:spcAft>
              <a:buFont typeface="Wingdings" panose="05000000000000000000" pitchFamily="2" charset="2"/>
              <a:buChar char="Ø"/>
            </a:pPr>
            <a:r>
              <a:rPr lang="en-US" altLang="zh-CN" sz="1600" dirty="0">
                <a:solidFill>
                  <a:srgbClr val="008FD4"/>
                </a:solidFill>
                <a:latin typeface="Century"/>
                <a:cs typeface="Century"/>
              </a:rPr>
              <a:t>Trackside maintenance warning system </a:t>
            </a:r>
            <a:r>
              <a:rPr lang="en-US" altLang="zh-CN" sz="1600" dirty="0" smtClean="0">
                <a:solidFill>
                  <a:srgbClr val="008FD4"/>
                </a:solidFill>
                <a:latin typeface="Century"/>
                <a:cs typeface="Century"/>
              </a:rPr>
              <a:t>communication</a:t>
            </a:r>
            <a:endParaRPr lang="en-US" altLang="zh-CN" sz="1600" dirty="0">
              <a:solidFill>
                <a:srgbClr val="008FD4"/>
              </a:solidFill>
              <a:latin typeface="Century"/>
              <a:cs typeface="Century"/>
            </a:endParaRPr>
          </a:p>
          <a:p>
            <a:pPr marL="1028700" lvl="1">
              <a:lnSpc>
                <a:spcPct val="100000"/>
              </a:lnSpc>
              <a:spcBef>
                <a:spcPts val="100"/>
              </a:spcBef>
              <a:spcAft>
                <a:spcPts val="600"/>
              </a:spcAft>
              <a:buFont typeface="Wingdings" panose="05000000000000000000" pitchFamily="2" charset="2"/>
              <a:buChar char="Ø"/>
            </a:pPr>
            <a:r>
              <a:rPr lang="en-US" altLang="zh-CN" sz="1600" dirty="0">
                <a:solidFill>
                  <a:srgbClr val="008FD4"/>
                </a:solidFill>
                <a:latin typeface="Century"/>
                <a:cs typeface="Century"/>
              </a:rPr>
              <a:t>Remote control of </a:t>
            </a:r>
            <a:r>
              <a:rPr lang="en-US" altLang="zh-CN" sz="1600" dirty="0" smtClean="0">
                <a:solidFill>
                  <a:srgbClr val="008FD4"/>
                </a:solidFill>
                <a:latin typeface="Century"/>
                <a:cs typeface="Century"/>
              </a:rPr>
              <a:t>engines</a:t>
            </a:r>
            <a:endParaRPr lang="en-US" altLang="zh-CN" sz="1600" dirty="0">
              <a:solidFill>
                <a:srgbClr val="008FD4"/>
              </a:solidFill>
              <a:latin typeface="Century"/>
              <a:cs typeface="Century"/>
            </a:endParaRPr>
          </a:p>
          <a:p>
            <a:pPr marL="1028700" lvl="1">
              <a:lnSpc>
                <a:spcPct val="100000"/>
              </a:lnSpc>
              <a:spcBef>
                <a:spcPts val="100"/>
              </a:spcBef>
              <a:spcAft>
                <a:spcPts val="600"/>
              </a:spcAft>
              <a:buFont typeface="Wingdings" panose="05000000000000000000" pitchFamily="2" charset="2"/>
              <a:buChar char="Ø"/>
            </a:pPr>
            <a:r>
              <a:rPr lang="en-US" altLang="zh-CN" sz="1600" dirty="0">
                <a:solidFill>
                  <a:srgbClr val="008FD4"/>
                </a:solidFill>
                <a:latin typeface="Century"/>
                <a:cs typeface="Century"/>
              </a:rPr>
              <a:t>Monitoring and control of critical </a:t>
            </a:r>
            <a:r>
              <a:rPr lang="en-US" altLang="zh-CN" sz="1600" dirty="0" smtClean="0">
                <a:solidFill>
                  <a:srgbClr val="008FD4"/>
                </a:solidFill>
                <a:latin typeface="Century"/>
                <a:cs typeface="Century"/>
              </a:rPr>
              <a:t>infrastructure </a:t>
            </a:r>
          </a:p>
          <a:p>
            <a:pPr marL="1028700" lvl="1">
              <a:lnSpc>
                <a:spcPct val="100000"/>
              </a:lnSpc>
              <a:spcBef>
                <a:spcPts val="100"/>
              </a:spcBef>
              <a:spcAft>
                <a:spcPts val="600"/>
              </a:spcAft>
              <a:buFont typeface="Wingdings" panose="05000000000000000000" pitchFamily="2" charset="2"/>
              <a:buChar char="Ø"/>
            </a:pPr>
            <a:r>
              <a:rPr lang="en-US" altLang="zh-CN" sz="1600" dirty="0">
                <a:solidFill>
                  <a:srgbClr val="008FD4"/>
                </a:solidFill>
                <a:latin typeface="Century"/>
                <a:cs typeface="Century"/>
              </a:rPr>
              <a:t>On-train safety device to ground communication</a:t>
            </a:r>
          </a:p>
          <a:p>
            <a:pPr marL="1028700" lvl="1">
              <a:lnSpc>
                <a:spcPct val="100000"/>
              </a:lnSpc>
              <a:spcBef>
                <a:spcPts val="100"/>
              </a:spcBef>
              <a:spcAft>
                <a:spcPts val="600"/>
              </a:spcAft>
              <a:buFont typeface="Wingdings" panose="05000000000000000000" pitchFamily="2" charset="2"/>
              <a:buChar char="Ø"/>
            </a:pPr>
            <a:r>
              <a:rPr lang="en-US" altLang="zh-CN" sz="1600" dirty="0">
                <a:solidFill>
                  <a:srgbClr val="008FD4"/>
                </a:solidFill>
                <a:latin typeface="Century"/>
                <a:cs typeface="Century"/>
              </a:rPr>
              <a:t>Platform/train interface alert</a:t>
            </a:r>
          </a:p>
          <a:p>
            <a:pPr marL="1028700" lvl="1">
              <a:lnSpc>
                <a:spcPct val="100000"/>
              </a:lnSpc>
              <a:spcBef>
                <a:spcPts val="100"/>
              </a:spcBef>
              <a:spcAft>
                <a:spcPts val="600"/>
              </a:spcAft>
              <a:buFont typeface="Wingdings" panose="05000000000000000000" pitchFamily="2" charset="2"/>
              <a:buChar char="Ø"/>
            </a:pPr>
            <a:r>
              <a:rPr lang="en-US" altLang="zh-CN" sz="1600" dirty="0">
                <a:solidFill>
                  <a:srgbClr val="008FD4"/>
                </a:solidFill>
                <a:latin typeface="Century"/>
                <a:cs typeface="Century"/>
              </a:rPr>
              <a:t>Train integrity monitoring data </a:t>
            </a:r>
            <a:r>
              <a:rPr lang="en-US" altLang="zh-CN" sz="1600" dirty="0" smtClean="0">
                <a:solidFill>
                  <a:srgbClr val="008FD4"/>
                </a:solidFill>
                <a:latin typeface="Century"/>
                <a:cs typeface="Century"/>
              </a:rPr>
              <a:t>communication</a:t>
            </a:r>
            <a:endParaRPr lang="en-US" altLang="zh-CN" sz="1600" dirty="0">
              <a:solidFill>
                <a:srgbClr val="008FD4"/>
              </a:solidFill>
              <a:latin typeface="Century"/>
              <a:cs typeface="Century"/>
            </a:endParaRPr>
          </a:p>
          <a:p>
            <a:pPr marL="285750" indent="-285750">
              <a:lnSpc>
                <a:spcPct val="100000"/>
              </a:lnSpc>
              <a:spcBef>
                <a:spcPts val="100"/>
              </a:spcBef>
              <a:spcAft>
                <a:spcPts val="600"/>
              </a:spcAft>
              <a:buFont typeface="Arial" panose="020B0604020202020204" pitchFamily="34" charset="0"/>
              <a:buChar char="•"/>
            </a:pPr>
            <a:r>
              <a:rPr lang="en-US" altLang="zh-CN" sz="1800" dirty="0">
                <a:solidFill>
                  <a:srgbClr val="008FD4"/>
                </a:solidFill>
                <a:latin typeface="Century"/>
                <a:cs typeface="Century"/>
              </a:rPr>
              <a:t>On-train passenger communication</a:t>
            </a:r>
          </a:p>
          <a:p>
            <a:pPr marL="1028700" lvl="1">
              <a:lnSpc>
                <a:spcPct val="100000"/>
              </a:lnSpc>
              <a:spcBef>
                <a:spcPts val="100"/>
              </a:spcBef>
              <a:spcAft>
                <a:spcPts val="600"/>
              </a:spcAft>
              <a:buFont typeface="Wingdings" panose="05000000000000000000" pitchFamily="2" charset="2"/>
              <a:buChar char="Ø"/>
            </a:pPr>
            <a:r>
              <a:rPr lang="en-US" altLang="zh-CN" sz="1600" dirty="0" smtClean="0">
                <a:solidFill>
                  <a:srgbClr val="008FD4"/>
                </a:solidFill>
                <a:latin typeface="Century"/>
                <a:cs typeface="Century"/>
              </a:rPr>
              <a:t>In 2016</a:t>
            </a:r>
            <a:r>
              <a:rPr lang="en-US" altLang="zh-CN" sz="1600" dirty="0">
                <a:solidFill>
                  <a:srgbClr val="008FD4"/>
                </a:solidFill>
                <a:latin typeface="Century"/>
                <a:cs typeface="Century"/>
              </a:rPr>
              <a:t>, on-train passenger internet service by </a:t>
            </a:r>
            <a:r>
              <a:rPr lang="en-US" altLang="zh-CN" sz="1600" i="1" dirty="0">
                <a:solidFill>
                  <a:srgbClr val="008FD4"/>
                </a:solidFill>
                <a:latin typeface="Times New Roman"/>
                <a:cs typeface="Times New Roman"/>
              </a:rPr>
              <a:t>China</a:t>
            </a:r>
            <a:r>
              <a:rPr lang="zh-CN" altLang="en-US" sz="1600" i="1" dirty="0">
                <a:solidFill>
                  <a:srgbClr val="008FD4"/>
                </a:solidFill>
                <a:latin typeface="Times New Roman"/>
                <a:cs typeface="Times New Roman"/>
              </a:rPr>
              <a:t> </a:t>
            </a:r>
            <a:r>
              <a:rPr lang="en-US" altLang="zh-CN" sz="1600" i="1" dirty="0">
                <a:solidFill>
                  <a:srgbClr val="008FD4"/>
                </a:solidFill>
                <a:latin typeface="Times New Roman"/>
                <a:cs typeface="Times New Roman"/>
              </a:rPr>
              <a:t>Railway</a:t>
            </a:r>
            <a:r>
              <a:rPr lang="zh-CN" altLang="en-US" sz="1600" i="1" dirty="0">
                <a:solidFill>
                  <a:srgbClr val="008FD4"/>
                </a:solidFill>
                <a:latin typeface="Times New Roman"/>
                <a:cs typeface="Times New Roman"/>
              </a:rPr>
              <a:t> </a:t>
            </a:r>
            <a:r>
              <a:rPr lang="en-US" altLang="zh-CN" sz="1600" i="1" dirty="0" smtClean="0">
                <a:solidFill>
                  <a:srgbClr val="008FD4"/>
                </a:solidFill>
                <a:latin typeface="Times New Roman"/>
                <a:cs typeface="Times New Roman"/>
              </a:rPr>
              <a:t>Network</a:t>
            </a:r>
            <a:endParaRPr lang="en-US" altLang="zh-CN" sz="1600" i="1" dirty="0">
              <a:solidFill>
                <a:srgbClr val="008FD4"/>
              </a:solidFill>
              <a:latin typeface="Times New Roman"/>
              <a:cs typeface="Times New Roman"/>
            </a:endParaRPr>
          </a:p>
        </p:txBody>
      </p:sp>
    </p:spTree>
    <p:extLst>
      <p:ext uri="{BB962C8B-B14F-4D97-AF65-F5344CB8AC3E}">
        <p14:creationId xmlns="" xmlns:p14="http://schemas.microsoft.com/office/powerpoint/2010/main" val="407929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a:t>
            </a:r>
            <a:r>
              <a:rPr lang="en-US" altLang="zh-CN" dirty="0"/>
              <a:t>– Current Status of Railway Mobile Communication </a:t>
            </a:r>
            <a:r>
              <a:rPr lang="en-US" altLang="zh-CN" dirty="0" smtClean="0"/>
              <a:t>for 5G </a:t>
            </a:r>
            <a:endParaRPr lang="zh-CN" altLang="en-US" dirty="0"/>
          </a:p>
        </p:txBody>
      </p:sp>
      <p:sp>
        <p:nvSpPr>
          <p:cNvPr id="3" name="内容占位符 2"/>
          <p:cNvSpPr>
            <a:spLocks noGrp="1"/>
          </p:cNvSpPr>
          <p:nvPr>
            <p:ph sz="half" idx="1"/>
          </p:nvPr>
        </p:nvSpPr>
        <p:spPr>
          <a:xfrm>
            <a:off x="1257299" y="1091466"/>
            <a:ext cx="7224693" cy="3914287"/>
          </a:xfrm>
        </p:spPr>
        <p:txBody>
          <a:bodyPr/>
          <a:lstStyle/>
          <a:p>
            <a:pPr marL="285750" indent="-285750">
              <a:lnSpc>
                <a:spcPct val="100000"/>
              </a:lnSpc>
              <a:spcBef>
                <a:spcPts val="100"/>
              </a:spcBef>
              <a:spcAft>
                <a:spcPts val="600"/>
              </a:spcAft>
              <a:buFont typeface="Arial" panose="020B0604020202020204" pitchFamily="34" charset="0"/>
              <a:buChar char="•"/>
            </a:pPr>
            <a:r>
              <a:rPr lang="en-US" altLang="zh-CN" sz="1800" b="1" dirty="0" smtClean="0">
                <a:solidFill>
                  <a:srgbClr val="008FD4"/>
                </a:solidFill>
                <a:latin typeface="Century"/>
                <a:cs typeface="Century"/>
              </a:rPr>
              <a:t>Current Objectives of </a:t>
            </a:r>
            <a:r>
              <a:rPr lang="en-US" altLang="zh-CN" sz="1800" b="1" dirty="0">
                <a:solidFill>
                  <a:srgbClr val="008FD4"/>
                </a:solidFill>
                <a:latin typeface="Century"/>
                <a:cs typeface="Century"/>
              </a:rPr>
              <a:t>European Railway </a:t>
            </a:r>
            <a:r>
              <a:rPr lang="en-US" altLang="zh-CN" sz="1800" b="1" dirty="0" smtClean="0">
                <a:solidFill>
                  <a:srgbClr val="008FD4"/>
                </a:solidFill>
                <a:latin typeface="Century"/>
                <a:cs typeface="Century"/>
              </a:rPr>
              <a:t>community [2]: </a:t>
            </a:r>
          </a:p>
          <a:p>
            <a:pPr marL="685800" lvl="2">
              <a:lnSpc>
                <a:spcPct val="100000"/>
              </a:lnSpc>
              <a:spcBef>
                <a:spcPts val="100"/>
              </a:spcBef>
              <a:spcAft>
                <a:spcPts val="600"/>
              </a:spcAft>
              <a:buFont typeface="Wingdings" panose="05000000000000000000" pitchFamily="2" charset="2"/>
              <a:buChar char="Ø"/>
            </a:pPr>
            <a:r>
              <a:rPr lang="en-US" altLang="zh-CN" sz="1400" dirty="0">
                <a:solidFill>
                  <a:srgbClr val="008FD4"/>
                </a:solidFill>
                <a:latin typeface="Century"/>
                <a:cs typeface="Century"/>
              </a:rPr>
              <a:t>As GSM-R (Railway) proven as expensive for the railways, both in-terms of capital and operational expenditure, European Railway community has initiated the work to identify a successor for GSM-R, considering the long term life expectancy of ETCS </a:t>
            </a:r>
            <a:r>
              <a:rPr lang="en-US" altLang="zh-CN" sz="1400" dirty="0" smtClean="0">
                <a:solidFill>
                  <a:srgbClr val="008FD4"/>
                </a:solidFill>
                <a:latin typeface="Century"/>
                <a:cs typeface="Century"/>
              </a:rPr>
              <a:t>(2050) and </a:t>
            </a:r>
            <a:r>
              <a:rPr lang="en-US" altLang="zh-CN" sz="1400" dirty="0">
                <a:solidFill>
                  <a:srgbClr val="008FD4"/>
                </a:solidFill>
                <a:latin typeface="Century"/>
                <a:cs typeface="Century"/>
              </a:rPr>
              <a:t>the Railway business needs including </a:t>
            </a:r>
            <a:r>
              <a:rPr lang="en-US" altLang="zh-CN" sz="1400" dirty="0">
                <a:solidFill>
                  <a:srgbClr val="FF0000"/>
                </a:solidFill>
                <a:latin typeface="Century"/>
                <a:cs typeface="Century"/>
              </a:rPr>
              <a:t>the critical train services</a:t>
            </a:r>
            <a:r>
              <a:rPr lang="en-US" altLang="zh-CN" sz="1400" dirty="0">
                <a:solidFill>
                  <a:srgbClr val="008FD4"/>
                </a:solidFill>
                <a:latin typeface="Century"/>
                <a:cs typeface="Century"/>
              </a:rPr>
              <a:t>.</a:t>
            </a:r>
          </a:p>
          <a:p>
            <a:pPr marL="285750" lvl="1">
              <a:lnSpc>
                <a:spcPct val="100000"/>
              </a:lnSpc>
              <a:spcBef>
                <a:spcPts val="100"/>
              </a:spcBef>
              <a:spcAft>
                <a:spcPts val="600"/>
              </a:spcAft>
              <a:buFont typeface="Arial" panose="020B0604020202020204" pitchFamily="34" charset="0"/>
              <a:buChar char="•"/>
            </a:pPr>
            <a:r>
              <a:rPr lang="en-US" altLang="zh-CN" sz="1800" b="1" dirty="0">
                <a:solidFill>
                  <a:srgbClr val="008FD4"/>
                </a:solidFill>
                <a:latin typeface="Century"/>
                <a:cs typeface="Century"/>
              </a:rPr>
              <a:t>Current Objectives of 3GPP SA1 SID of FRMCS [3]:</a:t>
            </a:r>
          </a:p>
          <a:p>
            <a:pPr marL="742950" lvl="2" indent="-285750">
              <a:lnSpc>
                <a:spcPct val="100000"/>
              </a:lnSpc>
              <a:spcBef>
                <a:spcPts val="100"/>
              </a:spcBef>
              <a:spcAft>
                <a:spcPts val="600"/>
              </a:spcAft>
              <a:buFont typeface="Wingdings" panose="05000000000000000000" pitchFamily="2" charset="2"/>
              <a:buChar char="Ø"/>
            </a:pPr>
            <a:r>
              <a:rPr lang="en-GB" sz="1400" dirty="0">
                <a:solidFill>
                  <a:srgbClr val="FF0000"/>
                </a:solidFill>
                <a:latin typeface="Century"/>
                <a:cs typeface="Century"/>
              </a:rPr>
              <a:t>Extract and collect relevant use cases and requirements from the FRMCS user requirement specification </a:t>
            </a:r>
            <a:r>
              <a:rPr lang="en-GB" sz="1400" dirty="0">
                <a:solidFill>
                  <a:srgbClr val="008FD4"/>
                </a:solidFill>
                <a:latin typeface="Century"/>
                <a:cs typeface="Century"/>
              </a:rPr>
              <a:t>that are within 3GPP’s scope of work. If necessary rephrase and align the use cases and requirements according to 3GPP terminology. Group requirements into categories and harmonise similar requirements from different use cases.</a:t>
            </a:r>
            <a:endParaRPr lang="en-US" altLang="zh-CN" sz="1400" dirty="0">
              <a:solidFill>
                <a:srgbClr val="008FD4"/>
              </a:solidFill>
              <a:latin typeface="Century"/>
              <a:cs typeface="Century"/>
            </a:endParaRPr>
          </a:p>
          <a:p>
            <a:pPr marL="285750" indent="-285750">
              <a:lnSpc>
                <a:spcPct val="100000"/>
              </a:lnSpc>
              <a:spcBef>
                <a:spcPts val="100"/>
              </a:spcBef>
              <a:spcAft>
                <a:spcPts val="600"/>
              </a:spcAft>
              <a:buFont typeface="Arial" panose="020B0604020202020204" pitchFamily="34" charset="0"/>
              <a:buChar char="•"/>
            </a:pPr>
            <a:r>
              <a:rPr lang="en-US" altLang="zh-CN" sz="1800" b="1" dirty="0" smtClean="0">
                <a:solidFill>
                  <a:srgbClr val="008FD4"/>
                </a:solidFill>
                <a:latin typeface="Century"/>
                <a:cs typeface="Century"/>
              </a:rPr>
              <a:t>Current Objectives </a:t>
            </a:r>
            <a:r>
              <a:rPr lang="en-US" altLang="zh-CN" sz="1800" b="1" dirty="0">
                <a:solidFill>
                  <a:srgbClr val="008FD4"/>
                </a:solidFill>
                <a:latin typeface="Century"/>
                <a:cs typeface="Century"/>
              </a:rPr>
              <a:t>of </a:t>
            </a:r>
            <a:r>
              <a:rPr lang="en-US" altLang="zh-CN" sz="1800" b="1" dirty="0" smtClean="0">
                <a:solidFill>
                  <a:srgbClr val="008FD4"/>
                </a:solidFill>
                <a:latin typeface="Century"/>
                <a:cs typeface="Century"/>
              </a:rPr>
              <a:t>3GPP RAN high speed scenario: </a:t>
            </a:r>
          </a:p>
          <a:p>
            <a:pPr marL="742950" lvl="2" indent="-285750">
              <a:lnSpc>
                <a:spcPct val="100000"/>
              </a:lnSpc>
              <a:spcBef>
                <a:spcPts val="100"/>
              </a:spcBef>
              <a:spcAft>
                <a:spcPts val="600"/>
              </a:spcAft>
              <a:buFont typeface="Wingdings" panose="05000000000000000000" pitchFamily="2" charset="2"/>
              <a:buChar char="Ø"/>
            </a:pPr>
            <a:r>
              <a:rPr lang="en-US" altLang="zh-CN" sz="1400" dirty="0">
                <a:solidFill>
                  <a:srgbClr val="008FD4"/>
                </a:solidFill>
                <a:latin typeface="Century"/>
                <a:cs typeface="Century"/>
              </a:rPr>
              <a:t>High speed scenario</a:t>
            </a:r>
            <a:r>
              <a:rPr lang="zh-CN" altLang="en-US" sz="1400" dirty="0">
                <a:solidFill>
                  <a:srgbClr val="008FD4"/>
                </a:solidFill>
                <a:latin typeface="Century"/>
                <a:cs typeface="Century"/>
              </a:rPr>
              <a:t> </a:t>
            </a:r>
            <a:r>
              <a:rPr lang="en-US" altLang="zh-CN" sz="1400" dirty="0">
                <a:solidFill>
                  <a:srgbClr val="008FD4"/>
                </a:solidFill>
                <a:latin typeface="Century"/>
                <a:cs typeface="Century"/>
              </a:rPr>
              <a:t>approved in 3GPP 38.913 mainly concerns about the services used by passengers, and </a:t>
            </a:r>
            <a:r>
              <a:rPr lang="en-US" altLang="zh-CN" sz="1400" dirty="0">
                <a:solidFill>
                  <a:srgbClr val="FF0000"/>
                </a:solidFill>
                <a:latin typeface="Century"/>
                <a:cs typeface="Century"/>
              </a:rPr>
              <a:t>the critical train services are not included.</a:t>
            </a:r>
          </a:p>
          <a:p>
            <a:pPr marL="285750" lvl="1">
              <a:lnSpc>
                <a:spcPct val="100000"/>
              </a:lnSpc>
              <a:spcBef>
                <a:spcPts val="100"/>
              </a:spcBef>
              <a:spcAft>
                <a:spcPts val="600"/>
              </a:spcAft>
              <a:buFont typeface="Arial" panose="020B0604020202020204" pitchFamily="34" charset="0"/>
              <a:buChar char="•"/>
            </a:pPr>
            <a:endParaRPr lang="en-US" altLang="zh-CN" sz="1400" dirty="0">
              <a:solidFill>
                <a:srgbClr val="008FD4"/>
              </a:solidFill>
              <a:latin typeface="Century"/>
              <a:cs typeface="Century"/>
            </a:endParaRPr>
          </a:p>
          <a:p>
            <a:pPr marL="285750" indent="-285750">
              <a:lnSpc>
                <a:spcPct val="100000"/>
              </a:lnSpc>
              <a:spcBef>
                <a:spcPts val="100"/>
              </a:spcBef>
              <a:spcAft>
                <a:spcPts val="600"/>
              </a:spcAft>
              <a:buFont typeface="Arial" panose="020B0604020202020204" pitchFamily="34" charset="0"/>
              <a:buChar char="•"/>
            </a:pPr>
            <a:endParaRPr lang="en-US" altLang="zh-CN" sz="2000" b="1" dirty="0" smtClean="0">
              <a:solidFill>
                <a:srgbClr val="008FD4"/>
              </a:solidFill>
              <a:latin typeface="Century"/>
              <a:cs typeface="Century"/>
            </a:endParaRPr>
          </a:p>
        </p:txBody>
      </p:sp>
    </p:spTree>
    <p:extLst>
      <p:ext uri="{BB962C8B-B14F-4D97-AF65-F5344CB8AC3E}">
        <p14:creationId xmlns="" xmlns:p14="http://schemas.microsoft.com/office/powerpoint/2010/main" val="2504482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Motivation </a:t>
            </a:r>
            <a:r>
              <a:rPr lang="en-US" altLang="zh-CN" dirty="0" smtClean="0"/>
              <a:t>– Why starts in RAN now and before SA1 completes the SI</a:t>
            </a:r>
            <a:endParaRPr lang="en-US" dirty="0"/>
          </a:p>
        </p:txBody>
      </p:sp>
      <p:sp>
        <p:nvSpPr>
          <p:cNvPr id="4" name="Content Placeholder 3"/>
          <p:cNvSpPr>
            <a:spLocks noGrp="1"/>
          </p:cNvSpPr>
          <p:nvPr>
            <p:ph sz="half" idx="2"/>
          </p:nvPr>
        </p:nvSpPr>
        <p:spPr>
          <a:xfrm>
            <a:off x="1405288" y="1063625"/>
            <a:ext cx="7007192" cy="3325813"/>
          </a:xfrm>
        </p:spPr>
        <p:txBody>
          <a:bodyPr/>
          <a:lstStyle/>
          <a:p>
            <a:pPr>
              <a:buFont typeface="Arial" pitchFamily="34" charset="0"/>
              <a:buChar char="•"/>
            </a:pPr>
            <a:r>
              <a:rPr lang="en-US" sz="2000" dirty="0" smtClean="0"/>
              <a:t>  Timing necessity</a:t>
            </a:r>
          </a:p>
          <a:p>
            <a:pPr lvl="1">
              <a:buFont typeface="Arial" pitchFamily="34" charset="0"/>
              <a:buChar char="•"/>
            </a:pPr>
            <a:r>
              <a:rPr lang="en-US" sz="1600" dirty="0" smtClean="0"/>
              <a:t>The SA1 SI (FS_FRMCS) is scheduled to complete by Dec 2016, and RAN SI for NR is scheduled to complete by Mar 2017. There can be no enough time for RAN to ensure the support to FRMCS or even the forward compatibility if RAN starts the corresponding study after FS_FRMCS completes in SA1.   </a:t>
            </a:r>
          </a:p>
          <a:p>
            <a:pPr>
              <a:buFont typeface="Arial" pitchFamily="34" charset="0"/>
              <a:buChar char="•"/>
            </a:pPr>
            <a:r>
              <a:rPr lang="en-US" sz="2000" dirty="0" smtClean="0"/>
              <a:t> </a:t>
            </a:r>
            <a:r>
              <a:rPr lang="en-US" sz="2000" dirty="0" smtClean="0"/>
              <a:t> </a:t>
            </a:r>
            <a:r>
              <a:rPr lang="en-US" sz="2000" smtClean="0"/>
              <a:t>Timing feasibility </a:t>
            </a:r>
            <a:endParaRPr lang="en-US" sz="2000" dirty="0" smtClean="0"/>
          </a:p>
          <a:p>
            <a:pPr lvl="1">
              <a:buFont typeface="Arial" pitchFamily="34" charset="0"/>
              <a:buChar char="•"/>
            </a:pPr>
            <a:r>
              <a:rPr lang="en-US" sz="1600" dirty="0" smtClean="0"/>
              <a:t>To reduce the RAN work load, the critical communication for high-speed train can be considered as a special deployment scenario case under URLLC only, if it is not agreed to involve with other usage scenarios.  </a:t>
            </a:r>
          </a:p>
          <a:p>
            <a:pPr lvl="1">
              <a:buFont typeface="Arial" pitchFamily="34" charset="0"/>
              <a:buChar char="•"/>
            </a:pPr>
            <a:r>
              <a:rPr lang="en-US" sz="1600" dirty="0" smtClean="0"/>
              <a:t>During 2016Q4, RAN can take the progress in SA1 as study input.  </a:t>
            </a:r>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1969" y="76341"/>
            <a:ext cx="7030550" cy="722312"/>
          </a:xfrm>
        </p:spPr>
        <p:txBody>
          <a:bodyPr/>
          <a:lstStyle/>
          <a:p>
            <a:r>
              <a:rPr lang="en-US" altLang="zh-CN" dirty="0" smtClean="0"/>
              <a:t>5G Requirements - </a:t>
            </a:r>
            <a:r>
              <a:rPr lang="en-US" altLang="zh-CN" dirty="0" smtClean="0">
                <a:solidFill>
                  <a:srgbClr val="008FD4"/>
                </a:solidFill>
                <a:cs typeface="Century"/>
              </a:rPr>
              <a:t>Future Railway Mobile Communication</a:t>
            </a:r>
            <a:endParaRPr lang="zh-CN" altLang="en-US" dirty="0"/>
          </a:p>
        </p:txBody>
      </p:sp>
      <p:sp>
        <p:nvSpPr>
          <p:cNvPr id="3" name="内容占位符 2"/>
          <p:cNvSpPr>
            <a:spLocks noGrp="1"/>
          </p:cNvSpPr>
          <p:nvPr>
            <p:ph sz="half" idx="1"/>
          </p:nvPr>
        </p:nvSpPr>
        <p:spPr>
          <a:xfrm>
            <a:off x="1333302" y="768250"/>
            <a:ext cx="7664394" cy="2304288"/>
          </a:xfrm>
        </p:spPr>
        <p:txBody>
          <a:bodyPr/>
          <a:lstStyle/>
          <a:p>
            <a:pPr marL="285750" indent="-285750">
              <a:lnSpc>
                <a:spcPct val="100000"/>
              </a:lnSpc>
              <a:spcBef>
                <a:spcPts val="100"/>
              </a:spcBef>
              <a:buFont typeface="Arial" panose="020B0604020202020204" pitchFamily="34" charset="0"/>
              <a:buChar char="•"/>
            </a:pPr>
            <a:r>
              <a:rPr lang="en-US" altLang="zh-CN" sz="1600" dirty="0" smtClean="0">
                <a:latin typeface="Century"/>
                <a:cs typeface="Century"/>
              </a:rPr>
              <a:t>Mobility</a:t>
            </a:r>
          </a:p>
          <a:p>
            <a:pPr lvl="1">
              <a:lnSpc>
                <a:spcPct val="100000"/>
              </a:lnSpc>
              <a:spcBef>
                <a:spcPts val="100"/>
              </a:spcBef>
            </a:pPr>
            <a:r>
              <a:rPr lang="en-US" altLang="zh-CN" sz="1400" dirty="0" smtClean="0">
                <a:latin typeface="Century"/>
                <a:cs typeface="Century"/>
              </a:rPr>
              <a:t>Support</a:t>
            </a:r>
            <a:r>
              <a:rPr lang="zh-CN" altLang="en-US" sz="1400" dirty="0" smtClean="0">
                <a:latin typeface="Century"/>
                <a:cs typeface="Century"/>
              </a:rPr>
              <a:t> </a:t>
            </a:r>
            <a:r>
              <a:rPr lang="en-US" altLang="zh-CN" sz="1400" dirty="0" smtClean="0">
                <a:latin typeface="Century"/>
                <a:cs typeface="Century"/>
              </a:rPr>
              <a:t>up to 500</a:t>
            </a:r>
            <a:r>
              <a:rPr lang="zh-CN" altLang="en-US" sz="1400" dirty="0" smtClean="0">
                <a:latin typeface="Century"/>
                <a:cs typeface="Century"/>
              </a:rPr>
              <a:t> </a:t>
            </a:r>
            <a:r>
              <a:rPr lang="en-US" altLang="zh-CN" sz="1400" dirty="0" smtClean="0">
                <a:latin typeface="Century"/>
                <a:cs typeface="Century"/>
              </a:rPr>
              <a:t>km/h</a:t>
            </a:r>
            <a:r>
              <a:rPr lang="zh-CN" altLang="en-US" sz="1400" dirty="0" smtClean="0">
                <a:latin typeface="Century"/>
                <a:cs typeface="Century"/>
              </a:rPr>
              <a:t> </a:t>
            </a:r>
            <a:r>
              <a:rPr lang="en-US" altLang="zh-CN" sz="1400" dirty="0" smtClean="0">
                <a:latin typeface="Century"/>
                <a:cs typeface="Century"/>
              </a:rPr>
              <a:t>or</a:t>
            </a:r>
            <a:r>
              <a:rPr lang="zh-CN" altLang="en-US" sz="1400" dirty="0" smtClean="0">
                <a:latin typeface="Century"/>
                <a:cs typeface="Century"/>
              </a:rPr>
              <a:t> </a:t>
            </a:r>
            <a:r>
              <a:rPr lang="en-US" altLang="zh-CN" sz="1400" dirty="0" smtClean="0">
                <a:latin typeface="Century"/>
                <a:cs typeface="Century"/>
              </a:rPr>
              <a:t>more</a:t>
            </a:r>
            <a:r>
              <a:rPr lang="zh-CN" altLang="en-US" sz="1400" dirty="0" smtClean="0">
                <a:latin typeface="Century"/>
                <a:cs typeface="Century"/>
              </a:rPr>
              <a:t> </a:t>
            </a:r>
            <a:r>
              <a:rPr lang="en-US" altLang="zh-CN" sz="1400" dirty="0" smtClean="0">
                <a:latin typeface="Century"/>
                <a:cs typeface="Century"/>
              </a:rPr>
              <a:t>(including safety</a:t>
            </a:r>
            <a:r>
              <a:rPr lang="zh-CN" altLang="en-US" sz="1400" dirty="0" smtClean="0">
                <a:latin typeface="Century"/>
                <a:cs typeface="Century"/>
              </a:rPr>
              <a:t> </a:t>
            </a:r>
            <a:r>
              <a:rPr lang="en-US" altLang="zh-CN" sz="1400" dirty="0" smtClean="0">
                <a:latin typeface="Century"/>
                <a:cs typeface="Century"/>
              </a:rPr>
              <a:t>margin)</a:t>
            </a:r>
          </a:p>
          <a:p>
            <a:pPr marL="285750" indent="-285750">
              <a:lnSpc>
                <a:spcPct val="100000"/>
              </a:lnSpc>
              <a:spcBef>
                <a:spcPts val="100"/>
              </a:spcBef>
              <a:buFont typeface="Arial" panose="020B0604020202020204" pitchFamily="34" charset="0"/>
              <a:buChar char="•"/>
            </a:pPr>
            <a:r>
              <a:rPr lang="en-US" altLang="zh-CN" sz="1600" dirty="0" smtClean="0">
                <a:latin typeface="Century"/>
                <a:cs typeface="Century"/>
              </a:rPr>
              <a:t>Handover capability</a:t>
            </a:r>
          </a:p>
          <a:p>
            <a:pPr lvl="1">
              <a:lnSpc>
                <a:spcPct val="100000"/>
              </a:lnSpc>
              <a:spcBef>
                <a:spcPts val="100"/>
              </a:spcBef>
            </a:pPr>
            <a:r>
              <a:rPr lang="en-US" altLang="zh-CN" sz="1400" dirty="0" smtClean="0">
                <a:latin typeface="Century"/>
                <a:cs typeface="Century"/>
              </a:rPr>
              <a:t>This capability refers to handover success rate.</a:t>
            </a:r>
          </a:p>
          <a:p>
            <a:pPr marL="285750" indent="-285750">
              <a:lnSpc>
                <a:spcPct val="100000"/>
              </a:lnSpc>
              <a:spcBef>
                <a:spcPts val="100"/>
              </a:spcBef>
              <a:buFont typeface="Arial" panose="020B0604020202020204" pitchFamily="34" charset="0"/>
              <a:buChar char="•"/>
            </a:pPr>
            <a:r>
              <a:rPr lang="en-US" altLang="zh-CN" sz="1600" dirty="0" smtClean="0">
                <a:latin typeface="Century"/>
                <a:cs typeface="Century"/>
              </a:rPr>
              <a:t>System performance</a:t>
            </a:r>
            <a:endParaRPr lang="en-US" altLang="zh-CN" sz="1400" dirty="0" smtClean="0">
              <a:latin typeface="Century"/>
              <a:cs typeface="Century"/>
            </a:endParaRPr>
          </a:p>
          <a:p>
            <a:pPr lvl="1">
              <a:lnSpc>
                <a:spcPct val="100000"/>
              </a:lnSpc>
              <a:spcBef>
                <a:spcPts val="100"/>
              </a:spcBef>
            </a:pPr>
            <a:r>
              <a:rPr lang="en-US" altLang="zh-CN" sz="1400" dirty="0" smtClean="0">
                <a:latin typeface="Century"/>
                <a:cs typeface="Century"/>
              </a:rPr>
              <a:t>User experience data rate, 5</a:t>
            </a:r>
            <a:r>
              <a:rPr lang="en-US" altLang="zh-CN" sz="1400" baseline="30000" dirty="0" smtClean="0">
                <a:latin typeface="Century"/>
                <a:cs typeface="Century"/>
              </a:rPr>
              <a:t>th</a:t>
            </a:r>
            <a:r>
              <a:rPr lang="en-US" altLang="zh-CN" sz="1400" dirty="0" smtClean="0">
                <a:latin typeface="Century"/>
                <a:cs typeface="Century"/>
              </a:rPr>
              <a:t> SE and so on.</a:t>
            </a:r>
          </a:p>
          <a:p>
            <a:pPr marL="285750" indent="-285750">
              <a:lnSpc>
                <a:spcPct val="100000"/>
              </a:lnSpc>
              <a:spcBef>
                <a:spcPts val="100"/>
              </a:spcBef>
              <a:buFont typeface="Arial" panose="020B0604020202020204" pitchFamily="34" charset="0"/>
              <a:buChar char="•"/>
            </a:pPr>
            <a:r>
              <a:rPr lang="en-US" altLang="zh-CN" sz="1600" dirty="0">
                <a:latin typeface="Century"/>
                <a:cs typeface="Century"/>
              </a:rPr>
              <a:t>Reliability </a:t>
            </a:r>
          </a:p>
          <a:p>
            <a:pPr lvl="1">
              <a:lnSpc>
                <a:spcPct val="100000"/>
              </a:lnSpc>
              <a:spcBef>
                <a:spcPts val="100"/>
              </a:spcBef>
            </a:pPr>
            <a:r>
              <a:rPr lang="en-GB" altLang="zh-CN" sz="1400" dirty="0" smtClean="0">
                <a:latin typeface="Century"/>
                <a:cs typeface="Century"/>
              </a:rPr>
              <a:t>This refers to the high reliable service requirements of </a:t>
            </a:r>
            <a:r>
              <a:rPr lang="en-US" altLang="zh-CN" sz="1400" dirty="0" smtClean="0">
                <a:solidFill>
                  <a:srgbClr val="008FD4"/>
                </a:solidFill>
                <a:latin typeface="Century"/>
                <a:cs typeface="Century"/>
              </a:rPr>
              <a:t>Future Railway Mobile Communication System [1]</a:t>
            </a:r>
            <a:r>
              <a:rPr lang="en-GB" altLang="zh-CN" sz="1400" dirty="0" smtClean="0">
                <a:latin typeface="Century"/>
                <a:cs typeface="Century"/>
              </a:rPr>
              <a:t>. The reliability needs further clarification.</a:t>
            </a:r>
            <a:endParaRPr lang="zh-CN" altLang="en-US" sz="1400" dirty="0">
              <a:latin typeface="Century"/>
              <a:cs typeface="Century"/>
            </a:endParaRPr>
          </a:p>
        </p:txBody>
      </p:sp>
      <p:pic>
        <p:nvPicPr>
          <p:cNvPr id="5" name="内容占位符 4"/>
          <p:cNvPicPr>
            <a:picLocks/>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49117" y="3072538"/>
            <a:ext cx="6453188" cy="1909788"/>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Conclusions</a:t>
            </a:r>
            <a:endParaRPr lang="zh-CN" altLang="en-US" dirty="0"/>
          </a:p>
        </p:txBody>
      </p:sp>
      <p:sp>
        <p:nvSpPr>
          <p:cNvPr id="3" name="内容占位符 2"/>
          <p:cNvSpPr>
            <a:spLocks noGrp="1"/>
          </p:cNvSpPr>
          <p:nvPr>
            <p:ph sz="half" idx="1"/>
          </p:nvPr>
        </p:nvSpPr>
        <p:spPr>
          <a:xfrm>
            <a:off x="1257299" y="1200150"/>
            <a:ext cx="7593014" cy="3189288"/>
          </a:xfrm>
        </p:spPr>
        <p:txBody>
          <a:bodyPr/>
          <a:lstStyle/>
          <a:p>
            <a:pPr marL="342900" indent="-342900">
              <a:spcAft>
                <a:spcPts val="600"/>
              </a:spcAft>
              <a:buFont typeface="Arial" panose="020B0604020202020204" pitchFamily="34" charset="0"/>
              <a:buChar char="•"/>
            </a:pPr>
            <a:r>
              <a:rPr lang="en-US" altLang="zh-CN" sz="2000" dirty="0" smtClean="0">
                <a:latin typeface="Century"/>
                <a:cs typeface="Century"/>
              </a:rPr>
              <a:t>High speed train scenario is a significant scenario in 5G.</a:t>
            </a:r>
          </a:p>
          <a:p>
            <a:pPr marL="342900" indent="-342900">
              <a:spcAft>
                <a:spcPts val="600"/>
              </a:spcAft>
              <a:buFont typeface="Arial" panose="020B0604020202020204" pitchFamily="34" charset="0"/>
              <a:buChar char="•"/>
            </a:pPr>
            <a:r>
              <a:rPr lang="en-US" altLang="zh-CN" sz="2000" dirty="0" smtClean="0">
                <a:latin typeface="Century"/>
                <a:cs typeface="Century"/>
              </a:rPr>
              <a:t>The requirements of high speed train, not only for passenger services but also for critical communications, should be considered in TR38.913.</a:t>
            </a:r>
          </a:p>
          <a:p>
            <a:endParaRPr lang="zh-CN" alt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sz="half" idx="1"/>
          </p:nvPr>
        </p:nvSpPr>
        <p:spPr>
          <a:xfrm>
            <a:off x="1257299" y="1200150"/>
            <a:ext cx="7439270" cy="3189288"/>
          </a:xfrm>
        </p:spPr>
        <p:txBody>
          <a:bodyPr/>
          <a:lstStyle/>
          <a:p>
            <a:r>
              <a:rPr lang="en-US" sz="1800" dirty="0" smtClean="0"/>
              <a:t>[1] </a:t>
            </a:r>
            <a:r>
              <a:rPr lang="en-US" sz="1800" dirty="0"/>
              <a:t>“GSM-R Interfaces: Class 1 Requirements”, ERTMS/ETCS - Class 1, 10-Oct-2005</a:t>
            </a:r>
          </a:p>
          <a:p>
            <a:r>
              <a:rPr lang="en-US" sz="1800" dirty="0" smtClean="0"/>
              <a:t>[2] </a:t>
            </a:r>
            <a:r>
              <a:rPr lang="en-US" sz="1800" dirty="0"/>
              <a:t>“Future Railway </a:t>
            </a:r>
            <a:r>
              <a:rPr lang="en-US" sz="1800" dirty="0" smtClean="0"/>
              <a:t>Mobile Communication System: User Requirements Specification</a:t>
            </a:r>
            <a:r>
              <a:rPr lang="en-US" sz="1800" dirty="0"/>
              <a:t>”, FRMCS Functional Working Group, 29th of March </a:t>
            </a:r>
            <a:r>
              <a:rPr lang="en-US" sz="1800" dirty="0" smtClean="0"/>
              <a:t>2016</a:t>
            </a:r>
          </a:p>
          <a:p>
            <a:r>
              <a:rPr lang="en-US" sz="1800" dirty="0" smtClean="0"/>
              <a:t>[3] </a:t>
            </a:r>
            <a:r>
              <a:rPr lang="en-US" sz="1800" dirty="0"/>
              <a:t>S1-161588, “New Study on Future Railway Mobile Communication System”, Nokia, Huawei, Ericsson, Kapsch CarrierCom, Mitsubishi Electric, Korea Railroad Research Institute (KRRI), Qualcomm, ETRI, Fujitsu, US Department of Commerce, ZTE TRUNKING Technology Corp, Venice, Italy, 9 - 13 May 2016</a:t>
            </a:r>
            <a:endParaRPr lang="en-US" sz="1800" dirty="0" smtClean="0"/>
          </a:p>
        </p:txBody>
      </p:sp>
    </p:spTree>
    <p:extLst>
      <p:ext uri="{BB962C8B-B14F-4D97-AF65-F5344CB8AC3E}">
        <p14:creationId xmlns="" xmlns:p14="http://schemas.microsoft.com/office/powerpoint/2010/main" val="2248482759"/>
      </p:ext>
    </p:extLst>
  </p:cSld>
  <p:clrMapOvr>
    <a:masterClrMapping/>
  </p:clrMapOvr>
</p:sld>
</file>

<file path=ppt/theme/theme1.xml><?xml version="1.0" encoding="utf-8"?>
<a:theme xmlns:a="http://schemas.openxmlformats.org/drawingml/2006/main" name="ZTE-内部公开-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目录">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封底">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2737</TotalTime>
  <Pages>0</Pages>
  <Words>771</Words>
  <Characters>0</Characters>
  <Application>Microsoft Office PowerPoint</Application>
  <DocSecurity>0</DocSecurity>
  <PresentationFormat>On-screen Show (16:9)</PresentationFormat>
  <Lines>0</Lines>
  <Paragraphs>63</Paragraphs>
  <Slides>8</Slides>
  <Notes>4</Notes>
  <HiddenSlides>0</HiddenSlides>
  <MMClips>0</MMClips>
  <ScaleCrop>false</ScaleCrop>
  <HeadingPairs>
    <vt:vector size="4" baseType="variant">
      <vt:variant>
        <vt:lpstr>Theme</vt:lpstr>
      </vt:variant>
      <vt:variant>
        <vt:i4>4</vt:i4>
      </vt:variant>
      <vt:variant>
        <vt:lpstr>Slide Titles</vt:lpstr>
      </vt:variant>
      <vt:variant>
        <vt:i4>8</vt:i4>
      </vt:variant>
    </vt:vector>
  </HeadingPairs>
  <TitlesOfParts>
    <vt:vector size="12" baseType="lpstr">
      <vt:lpstr>ZTE-内部公开-16X9</vt:lpstr>
      <vt:lpstr>目录</vt:lpstr>
      <vt:lpstr>正文</vt:lpstr>
      <vt:lpstr>封底</vt:lpstr>
      <vt:lpstr>Requirements for use case in high speed scenario</vt:lpstr>
      <vt:lpstr>Motivation - Classic train traffic  types</vt:lpstr>
      <vt:lpstr>Motivation - Future Railway Mobile Communication </vt:lpstr>
      <vt:lpstr>Motivation – Current Status of Railway Mobile Communication for 5G </vt:lpstr>
      <vt:lpstr>Motivation – Why starts in RAN now and before SA1 completes the SI</vt:lpstr>
      <vt:lpstr>5G Requirements - Future Railway Mobile Communication</vt:lpstr>
      <vt:lpstr>Conclusions</vt:lpstr>
      <vt:lpstr>Reference</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Workman</cp:lastModifiedBy>
  <cp:revision>484</cp:revision>
  <dcterms:created xsi:type="dcterms:W3CDTF">2015-07-31T08:20:59Z</dcterms:created>
  <dcterms:modified xsi:type="dcterms:W3CDTF">2016-09-19T14:41:03Z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2052-9.1.0.5041</vt:lpwstr>
  </property>
</Properties>
</file>