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6" r:id="rId1"/>
  </p:sldMasterIdLst>
  <p:handoutMasterIdLst>
    <p:handoutMasterId r:id="rId8"/>
  </p:handoutMasterIdLst>
  <p:sldIdLst>
    <p:sldId id="262" r:id="rId2"/>
    <p:sldId id="313" r:id="rId3"/>
    <p:sldId id="312" r:id="rId4"/>
    <p:sldId id="310" r:id="rId5"/>
    <p:sldId id="314" r:id="rId6"/>
    <p:sldId id="261" r:id="rId7"/>
  </p:sldIdLst>
  <p:sldSz cx="9144000" cy="5143500" type="screen16x9"/>
  <p:notesSz cx="6858000" cy="9144000"/>
  <p:defaultTextStyle>
    <a:defPPr>
      <a:defRPr lang="zh-CN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8FD4"/>
    <a:srgbClr val="5ACBF5"/>
    <a:srgbClr val="8CC63E"/>
    <a:srgbClr val="0070B1"/>
    <a:srgbClr val="00ABBD"/>
    <a:srgbClr val="00AEEF"/>
    <a:srgbClr val="0089CF"/>
    <a:srgbClr val="005B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22" autoAdjust="0"/>
    <p:restoredTop sz="94660"/>
  </p:normalViewPr>
  <p:slideViewPr>
    <p:cSldViewPr snapToGrid="0" snapToObjects="1">
      <p:cViewPr>
        <p:scale>
          <a:sx n="57" d="100"/>
          <a:sy n="57" d="100"/>
        </p:scale>
        <p:origin x="-1188" y="-33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C6A5960-BD4F-43F2-9A72-30C8FF9B3E3B}" type="datetimeFigureOut">
              <a:rPr lang="zh-CN" altLang="en-US"/>
              <a:pPr>
                <a:defRPr/>
              </a:pPr>
              <a:t>2016/9/12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6DBEBA7-E33A-4752-9F57-E42ADEE0E0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848350" y="445412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814888" y="4169569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037014" y="363855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Arial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8153400" y="1015604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</a:endParaRPr>
          </a:p>
        </p:txBody>
      </p:sp>
      <p:sp>
        <p:nvSpPr>
          <p:cNvPr id="11" name="TextBox 9"/>
          <p:cNvSpPr txBox="1">
            <a:spLocks noChangeArrowheads="1"/>
          </p:cNvSpPr>
          <p:nvPr/>
        </p:nvSpPr>
        <p:spPr bwMode="auto">
          <a:xfrm>
            <a:off x="4864100" y="3377804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>
              <a:defRPr/>
            </a:pPr>
            <a:endParaRPr kumimoji="1" lang="en-US">
              <a:latin typeface="Arial" pitchFamily="34" charset="0"/>
            </a:endParaRPr>
          </a:p>
        </p:txBody>
      </p:sp>
      <p:pic>
        <p:nvPicPr>
          <p:cNvPr id="12" name="Picture 10" descr="ZTE_ppt_design_0202-09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92975" y="401241"/>
            <a:ext cx="1422400" cy="6988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9359901" y="2563856"/>
            <a:ext cx="1482725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Type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32pt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－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22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14" name="组 5"/>
          <p:cNvGrpSpPr>
            <a:grpSpLocks/>
          </p:cNvGrpSpPr>
          <p:nvPr/>
        </p:nvGrpSpPr>
        <p:grpSpPr bwMode="auto">
          <a:xfrm>
            <a:off x="9620250" y="3851673"/>
            <a:ext cx="1993900" cy="988219"/>
            <a:chOff x="9286278" y="1725515"/>
            <a:chExt cx="1392554" cy="989008"/>
          </a:xfrm>
        </p:grpSpPr>
        <p:grpSp>
          <p:nvGrpSpPr>
            <p:cNvPr id="15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4652" cy="253805"/>
              <a:chOff x="9286278" y="1725515"/>
              <a:chExt cx="934652" cy="253805"/>
            </a:xfrm>
          </p:grpSpPr>
          <p:sp>
            <p:nvSpPr>
              <p:cNvPr id="21" name="矩形 18"/>
              <p:cNvSpPr/>
              <p:nvPr/>
            </p:nvSpPr>
            <p:spPr>
              <a:xfrm>
                <a:off x="9286278" y="1725515"/>
                <a:ext cx="25389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2" name="文本框 19"/>
              <p:cNvSpPr txBox="1">
                <a:spLocks noChangeArrowheads="1"/>
              </p:cNvSpPr>
              <p:nvPr/>
            </p:nvSpPr>
            <p:spPr bwMode="auto">
              <a:xfrm>
                <a:off x="9503587" y="1756496"/>
                <a:ext cx="717343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16" name="组 9"/>
            <p:cNvGrpSpPr>
              <a:grpSpLocks/>
            </p:cNvGrpSpPr>
            <p:nvPr/>
          </p:nvGrpSpPr>
          <p:grpSpPr bwMode="auto">
            <a:xfrm>
              <a:off x="9286278" y="2098478"/>
              <a:ext cx="1199636" cy="254997"/>
              <a:chOff x="9286278" y="2098478"/>
              <a:chExt cx="1199636" cy="254997"/>
            </a:xfrm>
          </p:grpSpPr>
          <p:sp>
            <p:nvSpPr>
              <p:cNvPr id="19" name="矩形 14"/>
              <p:cNvSpPr/>
              <p:nvPr/>
            </p:nvSpPr>
            <p:spPr>
              <a:xfrm>
                <a:off x="9286278" y="2098478"/>
                <a:ext cx="25389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20" name="文本框 15"/>
              <p:cNvSpPr txBox="1">
                <a:spLocks noChangeArrowheads="1"/>
              </p:cNvSpPr>
              <p:nvPr/>
            </p:nvSpPr>
            <p:spPr bwMode="auto">
              <a:xfrm>
                <a:off x="9503587" y="2129459"/>
                <a:ext cx="982327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17" name="矩形 10"/>
            <p:cNvSpPr/>
            <p:nvPr/>
          </p:nvSpPr>
          <p:spPr>
            <a:xfrm>
              <a:off x="9286278" y="2460717"/>
              <a:ext cx="25389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8" name="文本框 12"/>
            <p:cNvSpPr txBox="1">
              <a:spLocks noChangeArrowheads="1"/>
            </p:cNvSpPr>
            <p:nvPr/>
          </p:nvSpPr>
          <p:spPr bwMode="auto">
            <a:xfrm>
              <a:off x="9503587" y="2491698"/>
              <a:ext cx="1175245" cy="200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336142" y="860567"/>
            <a:ext cx="6400800" cy="562760"/>
          </a:xfrm>
        </p:spPr>
        <p:txBody>
          <a:bodyPr>
            <a:normAutofit/>
          </a:bodyPr>
          <a:lstStyle>
            <a:lvl1pPr marL="0" indent="0" algn="l">
              <a:buNone/>
              <a:defRPr kumimoji="1" lang="zh-CN" altLang="en-US" sz="2200" b="0" i="0" kern="1200" dirty="0">
                <a:solidFill>
                  <a:srgbClr val="8CC63E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 dirty="0"/>
          </a:p>
        </p:txBody>
      </p:sp>
      <p:sp>
        <p:nvSpPr>
          <p:cNvPr id="35" name="Text Placeholder 34"/>
          <p:cNvSpPr>
            <a:spLocks noGrp="1"/>
          </p:cNvSpPr>
          <p:nvPr>
            <p:ph type="body" sz="quarter" idx="10"/>
          </p:nvPr>
        </p:nvSpPr>
        <p:spPr>
          <a:xfrm>
            <a:off x="336554" y="2115739"/>
            <a:ext cx="4478338" cy="1006822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FFFFFF"/>
                </a:solidFill>
                <a:latin typeface="Arial" pitchFamily="34" charset="0"/>
                <a:ea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8" name="标题 1"/>
          <p:cNvSpPr>
            <a:spLocks noGrp="1"/>
          </p:cNvSpPr>
          <p:nvPr>
            <p:ph type="ctrTitle"/>
          </p:nvPr>
        </p:nvSpPr>
        <p:spPr>
          <a:xfrm>
            <a:off x="336142" y="407481"/>
            <a:ext cx="6400800" cy="444238"/>
          </a:xfrm>
        </p:spPr>
        <p:txBody>
          <a:bodyPr>
            <a:noAutofit/>
          </a:bodyPr>
          <a:lstStyle>
            <a:lvl1pPr algn="l">
              <a:defRPr kumimoji="1" lang="zh-CN" altLang="en-US" sz="2800" b="1" i="0" kern="1200" dirty="0">
                <a:solidFill>
                  <a:schemeClr val="bg1"/>
                </a:solidFill>
                <a:latin typeface="Arial" pitchFamily="34" charset="0"/>
                <a:ea typeface="微软雅黑"/>
                <a:cs typeface="Arial" pitchFamily="34" charset="0"/>
              </a:defRPr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目录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359901" y="2563856"/>
            <a:ext cx="1482725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Type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: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20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620250" y="3851673"/>
            <a:ext cx="1993900" cy="988219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4652" cy="253805"/>
              <a:chOff x="9286278" y="1725515"/>
              <a:chExt cx="934652" cy="253805"/>
            </a:xfrm>
          </p:grpSpPr>
          <p:sp>
            <p:nvSpPr>
              <p:cNvPr id="12" name="矩形 18"/>
              <p:cNvSpPr/>
              <p:nvPr/>
            </p:nvSpPr>
            <p:spPr>
              <a:xfrm>
                <a:off x="9286278" y="1725515"/>
                <a:ext cx="25389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文本框 19"/>
              <p:cNvSpPr txBox="1">
                <a:spLocks noChangeArrowheads="1"/>
              </p:cNvSpPr>
              <p:nvPr/>
            </p:nvSpPr>
            <p:spPr bwMode="auto">
              <a:xfrm>
                <a:off x="9503587" y="1756496"/>
                <a:ext cx="717343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478"/>
              <a:ext cx="1199636" cy="254997"/>
              <a:chOff x="9286278" y="2098478"/>
              <a:chExt cx="1199636" cy="254997"/>
            </a:xfrm>
          </p:grpSpPr>
          <p:sp>
            <p:nvSpPr>
              <p:cNvPr id="10" name="矩形 14"/>
              <p:cNvSpPr/>
              <p:nvPr/>
            </p:nvSpPr>
            <p:spPr>
              <a:xfrm>
                <a:off x="9286278" y="2098478"/>
                <a:ext cx="25389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1" name="文本框 15"/>
              <p:cNvSpPr txBox="1">
                <a:spLocks noChangeArrowheads="1"/>
              </p:cNvSpPr>
              <p:nvPr/>
            </p:nvSpPr>
            <p:spPr bwMode="auto">
              <a:xfrm>
                <a:off x="9503587" y="2129459"/>
                <a:ext cx="982327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389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文本框 12"/>
            <p:cNvSpPr txBox="1">
              <a:spLocks noChangeArrowheads="1"/>
            </p:cNvSpPr>
            <p:nvPr/>
          </p:nvSpPr>
          <p:spPr bwMode="auto">
            <a:xfrm>
              <a:off x="9503587" y="2491698"/>
              <a:ext cx="1175245" cy="200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24" name="标题 1"/>
          <p:cNvSpPr>
            <a:spLocks noGrp="1"/>
          </p:cNvSpPr>
          <p:nvPr>
            <p:ph type="ctrTitle"/>
          </p:nvPr>
        </p:nvSpPr>
        <p:spPr>
          <a:xfrm>
            <a:off x="1613648" y="509582"/>
            <a:ext cx="6608016" cy="601811"/>
          </a:xfrm>
        </p:spPr>
        <p:txBody>
          <a:bodyPr rtlCol="0">
            <a:normAutofit/>
          </a:bodyPr>
          <a:lstStyle>
            <a:lvl1pPr>
              <a:defRPr lang="en-US" altLang="zh-CN" sz="2400" dirty="0" smtClean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altLang="zh-CN" dirty="0" smtClean="0"/>
          </a:p>
        </p:txBody>
      </p:sp>
      <p:sp>
        <p:nvSpPr>
          <p:cNvPr id="15" name="Rectangle 3"/>
          <p:cNvSpPr>
            <a:spLocks noGrp="1" noChangeArrowheads="1"/>
          </p:cNvSpPr>
          <p:nvPr>
            <p:ph idx="11"/>
          </p:nvPr>
        </p:nvSpPr>
        <p:spPr bwMode="auto">
          <a:xfrm>
            <a:off x="1613648" y="1204009"/>
            <a:ext cx="6608016" cy="2901610"/>
          </a:xfrm>
          <a:prstGeom prst="rect">
            <a:avLst/>
          </a:prstGeom>
          <a:extLst>
            <a:ext uri="{909E8E84-426E-40DD-AFC4-6F175D3DCCD1}"/>
            <a:ext uri="{91240B29-F687-4F45-9708-019B960494DF}"/>
            <a:ext uri="{FAA26D3D-D897-4be2-8F04-BA451C77F1D7}"/>
          </a:extLst>
        </p:spPr>
        <p:txBody>
          <a:bodyPr rtlCol="0">
            <a:normAutofit/>
          </a:bodyPr>
          <a:lstStyle>
            <a:lvl1pPr>
              <a:defRPr kumimoji="1"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defRPr kumimoji="1" lang="zh-CN" altLang="en-US" sz="1800" b="0" i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  <a:lvl3pPr>
              <a:defRPr kumimoji="1" lang="zh-CN" altLang="en-US" sz="16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3pPr>
            <a:lvl4pPr>
              <a:defRPr kumimoji="1" lang="zh-CN" altLang="en-US" sz="14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4pPr>
            <a:lvl5pPr>
              <a:defRPr kumimoji="1" lang="zh-CN" altLang="en-US" sz="1200" b="0" i="0" kern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微软雅黑"/>
                <a:cs typeface="Arial" pitchFamily="34" charset="0"/>
              </a:defRPr>
            </a:lvl5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9359901" y="2563856"/>
            <a:ext cx="1482725" cy="124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442" tIns="46725" rIns="93442" bIns="46725" anchor="b" anchorCtr="1">
            <a:spAutoFit/>
          </a:bodyPr>
          <a:lstStyle/>
          <a:p>
            <a:pPr defTabSz="935038">
              <a:defRPr/>
            </a:pPr>
            <a:r>
              <a:rPr lang="en-US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</a:t>
            </a: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Type 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</a:rPr>
              <a:t>: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sz="800">
              <a:solidFill>
                <a:schemeClr val="bg1"/>
              </a:solidFill>
              <a:latin typeface="Arial" pitchFamily="34" charset="0"/>
              <a:ea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24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pt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olor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he ZTE blue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 </a:t>
            </a:r>
          </a:p>
          <a:p>
            <a:pPr defTabSz="935038">
              <a:defRPr/>
            </a:pPr>
            <a:endParaRPr lang="en-US" altLang="zh-CN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altLang="zh-CN" sz="9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Subtitle:</a:t>
            </a:r>
            <a:endParaRPr lang="en-US" altLang="ja-JP" sz="9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T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ype</a:t>
            </a:r>
            <a:r>
              <a:rPr lang="en-US" alt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MS PGothic" pitchFamily="34" charset="-128"/>
              </a:rPr>
              <a:t>Arial</a:t>
            </a:r>
            <a:endParaRPr lang="en-US" altLang="zh-CN" sz="800">
              <a:solidFill>
                <a:schemeClr val="bg1"/>
              </a:solidFill>
              <a:latin typeface="Arial" pitchFamily="34" charset="0"/>
            </a:endParaRP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S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ize</a:t>
            </a: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：</a:t>
            </a:r>
            <a:r>
              <a:rPr lang="en-US" altLang="ja-JP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18pt</a:t>
            </a:r>
          </a:p>
          <a:p>
            <a:pPr defTabSz="935038">
              <a:defRPr/>
            </a:pPr>
            <a:r>
              <a:rPr lang="en-US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Color: The </a:t>
            </a:r>
            <a:r>
              <a:rPr lang="en-US" altLang="zh-CN" sz="800" noProof="1">
                <a:solidFill>
                  <a:schemeClr val="bg1"/>
                </a:solidFill>
                <a:latin typeface="Arial" pitchFamily="34" charset="0"/>
                <a:ea typeface="Heiti SC Light"/>
                <a:cs typeface="Heiti SC Light"/>
              </a:rPr>
              <a:t>ZTE green</a:t>
            </a:r>
            <a:endParaRPr lang="en-US" altLang="ja-JP" sz="800" noProof="1">
              <a:solidFill>
                <a:schemeClr val="bg1"/>
              </a:solidFill>
              <a:latin typeface="Arial" pitchFamily="34" charset="0"/>
              <a:ea typeface="Heiti SC Light"/>
              <a:cs typeface="Heiti SC Light"/>
            </a:endParaRPr>
          </a:p>
        </p:txBody>
      </p:sp>
      <p:grpSp>
        <p:nvGrpSpPr>
          <p:cNvPr id="5" name="组 5"/>
          <p:cNvGrpSpPr>
            <a:grpSpLocks/>
          </p:cNvGrpSpPr>
          <p:nvPr/>
        </p:nvGrpSpPr>
        <p:grpSpPr bwMode="auto">
          <a:xfrm>
            <a:off x="9620250" y="3851673"/>
            <a:ext cx="1993900" cy="988219"/>
            <a:chOff x="9286278" y="1725515"/>
            <a:chExt cx="1392554" cy="989008"/>
          </a:xfrm>
        </p:grpSpPr>
        <p:grpSp>
          <p:nvGrpSpPr>
            <p:cNvPr id="6" name="组 6"/>
            <p:cNvGrpSpPr>
              <a:grpSpLocks/>
            </p:cNvGrpSpPr>
            <p:nvPr/>
          </p:nvGrpSpPr>
          <p:grpSpPr bwMode="auto">
            <a:xfrm>
              <a:off x="9286278" y="1725515"/>
              <a:ext cx="934652" cy="253805"/>
              <a:chOff x="9286278" y="1725515"/>
              <a:chExt cx="934652" cy="253805"/>
            </a:xfrm>
          </p:grpSpPr>
          <p:sp>
            <p:nvSpPr>
              <p:cNvPr id="13" name="矩形 18"/>
              <p:cNvSpPr/>
              <p:nvPr/>
            </p:nvSpPr>
            <p:spPr>
              <a:xfrm>
                <a:off x="9286278" y="1725515"/>
                <a:ext cx="253898" cy="253805"/>
              </a:xfrm>
              <a:prstGeom prst="rect">
                <a:avLst/>
              </a:prstGeom>
              <a:solidFill>
                <a:srgbClr val="008FD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5" name="文本框 19"/>
              <p:cNvSpPr txBox="1">
                <a:spLocks noChangeArrowheads="1"/>
              </p:cNvSpPr>
              <p:nvPr/>
            </p:nvSpPr>
            <p:spPr bwMode="auto">
              <a:xfrm>
                <a:off x="9503587" y="1756496"/>
                <a:ext cx="717343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G143, B212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7" name="组 9"/>
            <p:cNvGrpSpPr>
              <a:grpSpLocks/>
            </p:cNvGrpSpPr>
            <p:nvPr/>
          </p:nvGrpSpPr>
          <p:grpSpPr bwMode="auto">
            <a:xfrm>
              <a:off x="9286278" y="2098478"/>
              <a:ext cx="1199636" cy="254997"/>
              <a:chOff x="9286278" y="2098478"/>
              <a:chExt cx="1199636" cy="254997"/>
            </a:xfrm>
          </p:grpSpPr>
          <p:sp>
            <p:nvSpPr>
              <p:cNvPr id="11" name="矩形 14"/>
              <p:cNvSpPr/>
              <p:nvPr/>
            </p:nvSpPr>
            <p:spPr>
              <a:xfrm>
                <a:off x="9286278" y="2098478"/>
                <a:ext cx="253898" cy="254997"/>
              </a:xfrm>
              <a:prstGeom prst="rect">
                <a:avLst/>
              </a:prstGeom>
              <a:solidFill>
                <a:srgbClr val="8CC63E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1" lang="zh-CN" altLang="en-US"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2" name="文本框 15"/>
              <p:cNvSpPr txBox="1">
                <a:spLocks noChangeArrowheads="1"/>
              </p:cNvSpPr>
              <p:nvPr/>
            </p:nvSpPr>
            <p:spPr bwMode="auto">
              <a:xfrm>
                <a:off x="9503587" y="2129459"/>
                <a:ext cx="982327" cy="200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700" i="1">
                    <a:solidFill>
                      <a:schemeClr val="bg1"/>
                    </a:solidFill>
                    <a:latin typeface="Arial" pitchFamily="34" charset="0"/>
                  </a:rPr>
                  <a:t>R140,G198, B62</a:t>
                </a:r>
                <a:endParaRPr kumimoji="1" lang="zh-CN" altLang="en-US" sz="700" i="1">
                  <a:solidFill>
                    <a:schemeClr val="bg1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8" name="矩形 10"/>
            <p:cNvSpPr/>
            <p:nvPr/>
          </p:nvSpPr>
          <p:spPr>
            <a:xfrm>
              <a:off x="9286278" y="2460717"/>
              <a:ext cx="253898" cy="253806"/>
            </a:xfrm>
            <a:prstGeom prst="rect">
              <a:avLst/>
            </a:prstGeom>
            <a:solidFill>
              <a:srgbClr val="5ACBF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" name="文本框 12"/>
            <p:cNvSpPr txBox="1">
              <a:spLocks noChangeArrowheads="1"/>
            </p:cNvSpPr>
            <p:nvPr/>
          </p:nvSpPr>
          <p:spPr bwMode="auto">
            <a:xfrm>
              <a:off x="9503587" y="2491698"/>
              <a:ext cx="1175245" cy="2002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700" i="1">
                  <a:solidFill>
                    <a:schemeClr val="bg1"/>
                  </a:solidFill>
                  <a:latin typeface="Arial" pitchFamily="34" charset="0"/>
                </a:rPr>
                <a:t>R90,G203, B245</a:t>
              </a:r>
              <a:endParaRPr kumimoji="1" lang="zh-CN" altLang="en-US" sz="700" i="1">
                <a:solidFill>
                  <a:schemeClr val="bg1"/>
                </a:solidFill>
                <a:latin typeface="Arial" pitchFamily="34" charset="0"/>
              </a:endParaRPr>
            </a:p>
          </p:txBody>
        </p:sp>
      </p:grp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7651751" y="161925"/>
            <a:ext cx="1198563" cy="303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lang="en-US" sz="1000" dirty="0">
                <a:solidFill>
                  <a:srgbClr val="404040"/>
                </a:solidFill>
                <a:latin typeface="Arial" pitchFamily="34" charset="0"/>
              </a:rPr>
              <a:t>Internal use only</a:t>
            </a:r>
            <a:r>
              <a:rPr lang="en-US" sz="1000" b="1" dirty="0">
                <a:solidFill>
                  <a:srgbClr val="404040"/>
                </a:solidFill>
                <a:latin typeface="Arial" pitchFamily="34" charset="0"/>
                <a:ea typeface="Heiti SC Light"/>
              </a:rPr>
              <a:t>▲</a:t>
            </a:r>
            <a:endParaRPr kumimoji="1" lang="en-US" sz="1000" b="1" dirty="0">
              <a:solidFill>
                <a:srgbClr val="404040"/>
              </a:solidFill>
              <a:latin typeface="Arial" pitchFamily="34" charset="0"/>
              <a:ea typeface="Heiti SC Light"/>
            </a:endParaRPr>
          </a:p>
        </p:txBody>
      </p:sp>
      <p:pic>
        <p:nvPicPr>
          <p:cNvPr id="17" name="Picture 16" descr="ZTE_ppt_design_0202-0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4852987"/>
            <a:ext cx="9144000" cy="290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271963" y="4954191"/>
            <a:ext cx="2190750" cy="127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>
              <a:defRPr/>
            </a:pPr>
            <a:r>
              <a:rPr kumimoji="1" lang="en-US" sz="600">
                <a:solidFill>
                  <a:srgbClr val="7F7F7F"/>
                </a:solidFill>
                <a:latin typeface="Arial" pitchFamily="34" charset="0"/>
              </a:rPr>
              <a:t>© ZTE Corporation. All rights reserved</a:t>
            </a:r>
          </a:p>
        </p:txBody>
      </p:sp>
      <p:sp>
        <p:nvSpPr>
          <p:cNvPr id="19" name="Slide Number Placeholder 5"/>
          <p:cNvSpPr>
            <a:spLocks noGrp="1"/>
          </p:cNvSpPr>
          <p:nvPr/>
        </p:nvSpPr>
        <p:spPr bwMode="auto">
          <a:xfrm>
            <a:off x="238125" y="4905375"/>
            <a:ext cx="419100" cy="27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defRPr/>
            </a:pPr>
            <a:fld id="{2B147026-5445-45D7-8616-B54BD80B95D3}" type="slidenum">
              <a:rPr lang="en-US" sz="800">
                <a:solidFill>
                  <a:srgbClr val="404040"/>
                </a:solidFill>
                <a:latin typeface="Arial" pitchFamily="34" charset="0"/>
              </a:rPr>
              <a:pPr>
                <a:defRPr/>
              </a:pPr>
              <a:t>‹#›</a:t>
            </a:fld>
            <a:endParaRPr lang="en-US" sz="800">
              <a:solidFill>
                <a:srgbClr val="404040"/>
              </a:solidFill>
              <a:latin typeface="Arial" pitchFamily="34" charset="0"/>
            </a:endParaRPr>
          </a:p>
        </p:txBody>
      </p:sp>
      <p:sp>
        <p:nvSpPr>
          <p:cNvPr id="9" name="文本占位符 2"/>
          <p:cNvSpPr>
            <a:spLocks noGrp="1"/>
          </p:cNvSpPr>
          <p:nvPr>
            <p:ph idx="1"/>
          </p:nvPr>
        </p:nvSpPr>
        <p:spPr>
          <a:xfrm>
            <a:off x="336137" y="1135713"/>
            <a:ext cx="8513762" cy="3631284"/>
          </a:xfrm>
          <a:prstGeom prst="rect">
            <a:avLst/>
          </a:prstGeom>
        </p:spPr>
        <p:txBody>
          <a:bodyPr rtlCol="0">
            <a:noAutofit/>
          </a:bodyPr>
          <a:lstStyle>
            <a:lvl1pPr>
              <a:lnSpc>
                <a:spcPct val="130000"/>
              </a:lnSpc>
              <a:defRPr kumimoji="1" lang="zh-CN" altLang="en-US" sz="1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>
              <a:lnSpc>
                <a:spcPct val="130000"/>
              </a:lnSpc>
              <a:defRPr kumimoji="1" lang="zh-CN" altLang="en-US" sz="1400" b="0" i="0" kern="1200" dirty="0" smtClean="0">
                <a:solidFill>
                  <a:srgbClr val="404040"/>
                </a:solidFill>
                <a:latin typeface="Arial" pitchFamily="34" charset="0"/>
                <a:ea typeface="微软雅黑"/>
                <a:cs typeface="Arial" pitchFamily="34" charset="0"/>
              </a:defRPr>
            </a:lvl2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</p:txBody>
      </p:sp>
      <p:sp>
        <p:nvSpPr>
          <p:cNvPr id="14" name="标题 13"/>
          <p:cNvSpPr>
            <a:spLocks noGrp="1"/>
          </p:cNvSpPr>
          <p:nvPr>
            <p:ph type="title"/>
          </p:nvPr>
        </p:nvSpPr>
        <p:spPr>
          <a:xfrm>
            <a:off x="336137" y="315546"/>
            <a:ext cx="8513762" cy="723727"/>
          </a:xfrm>
        </p:spPr>
        <p:txBody>
          <a:bodyPr rtlCol="0">
            <a:noAutofit/>
          </a:bodyPr>
          <a:lstStyle>
            <a:lvl1pPr>
              <a:defRPr lang="zh-CN" altLang="en-US" dirty="0">
                <a:solidFill>
                  <a:srgbClr val="008FD4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感谢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196858" y="1493619"/>
            <a:ext cx="6144216" cy="1115297"/>
          </a:xfrm>
        </p:spPr>
        <p:txBody>
          <a:bodyPr rtlCol="0">
            <a:noAutofit/>
          </a:bodyPr>
          <a:lstStyle>
            <a:lvl1pPr>
              <a:defRPr lang="en-US" sz="4000" baseline="0" dirty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zh-CN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 userDrawn="1">
            <p:ph type="body" sz="quarter" idx="4294967295"/>
          </p:nvPr>
        </p:nvSpPr>
        <p:spPr>
          <a:xfrm>
            <a:off x="430213" y="2390775"/>
            <a:ext cx="4478337" cy="1008063"/>
          </a:xfrm>
        </p:spPr>
        <p:txBody>
          <a:bodyPr/>
          <a:lstStyle/>
          <a:p>
            <a:pPr lvl="0"/>
            <a:r>
              <a:rPr lang="zh-CN" altLang="en-US" sz="1400" smtClean="0">
                <a:solidFill>
                  <a:srgbClr val="FFFFFF"/>
                </a:solidFill>
                <a:latin typeface="微软雅黑" pitchFamily="34" charset="-122"/>
                <a:cs typeface="Arial" pitchFamily="34" charset="0"/>
              </a:rPr>
              <a:t>单击此处编辑母版文本样式</a:t>
            </a:r>
          </a:p>
        </p:txBody>
      </p:sp>
      <p:sp>
        <p:nvSpPr>
          <p:cNvPr id="5" name="Subtitle 6"/>
          <p:cNvSpPr>
            <a:spLocks noGrp="1"/>
          </p:cNvSpPr>
          <p:nvPr userDrawn="1">
            <p:ph type="subTitle" idx="4294967295"/>
          </p:nvPr>
        </p:nvSpPr>
        <p:spPr>
          <a:xfrm>
            <a:off x="430213" y="1314450"/>
            <a:ext cx="6400800" cy="561975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sz="2200" smtClean="0">
                <a:solidFill>
                  <a:srgbClr val="8CC63E"/>
                </a:solidFill>
                <a:latin typeface="微软雅黑" pitchFamily="34" charset="-122"/>
              </a:rPr>
              <a:t>单击此处编辑母版副标题样式</a:t>
            </a:r>
            <a:endParaRPr lang="en-US" sz="2200">
              <a:solidFill>
                <a:srgbClr val="8CC63E"/>
              </a:solidFill>
              <a:latin typeface="微软雅黑" pitchFamily="34" charset="-122"/>
            </a:endParaRPr>
          </a:p>
        </p:txBody>
      </p:sp>
      <p:sp>
        <p:nvSpPr>
          <p:cNvPr id="7" name="Title 7"/>
          <p:cNvSpPr>
            <a:spLocks noGrp="1"/>
          </p:cNvSpPr>
          <p:nvPr userDrawn="1">
            <p:ph type="ctrTitle" idx="4294967295"/>
          </p:nvPr>
        </p:nvSpPr>
        <p:spPr>
          <a:xfrm>
            <a:off x="430213" y="860425"/>
            <a:ext cx="6400800" cy="444500"/>
          </a:xfrm>
        </p:spPr>
        <p:txBody>
          <a:bodyPr/>
          <a:lstStyle/>
          <a:p>
            <a:r>
              <a:rPr lang="zh-CN" altLang="en-US" sz="2800" b="1" smtClean="0">
                <a:solidFill>
                  <a:schemeClr val="bg1"/>
                </a:solidFill>
                <a:latin typeface="微软雅黑" pitchFamily="34" charset="-122"/>
              </a:rPr>
              <a:t>单击此处编辑母版标题样式</a:t>
            </a:r>
            <a:endParaRPr lang="en-US" sz="2800" b="1" dirty="0">
              <a:solidFill>
                <a:schemeClr val="bg1"/>
              </a:solidFill>
              <a:latin typeface="微软雅黑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333375" y="341710"/>
            <a:ext cx="8516938" cy="721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358775" y="1200150"/>
            <a:ext cx="8491538" cy="3189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二级</a:t>
            </a:r>
          </a:p>
          <a:p>
            <a:pPr lvl="2"/>
            <a:r>
              <a:rPr lang="zh-CN" altLang="en-US" smtClean="0"/>
              <a:t>三级</a:t>
            </a:r>
          </a:p>
          <a:p>
            <a:pPr lvl="3"/>
            <a:r>
              <a:rPr lang="zh-CN" altLang="en-US" smtClean="0"/>
              <a:t>四级</a:t>
            </a:r>
          </a:p>
          <a:p>
            <a:pPr lvl="4"/>
            <a:r>
              <a:rPr lang="zh-CN" altLang="en-US" smtClean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10" r:id="rId4"/>
    <p:sldLayoutId id="2147483711" r:id="rId5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kumimoji="1" lang="zh-CN" altLang="en-US" sz="2400" kern="1200" dirty="0">
          <a:solidFill>
            <a:schemeClr val="tx1"/>
          </a:solidFill>
          <a:latin typeface="+mn-lt"/>
          <a:ea typeface="微软雅黑"/>
          <a:cs typeface="+mn-cs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1"/>
          </a:solidFill>
          <a:latin typeface="Calibri" pitchFamily="34" charset="0"/>
          <a:ea typeface="微软雅黑" pitchFamily="34" charset="-122"/>
        </a:defRPr>
      </a:lvl9pPr>
    </p:titleStyle>
    <p:bodyStyle>
      <a:lvl1pPr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000" kern="1200">
          <a:solidFill>
            <a:schemeClr val="tx1"/>
          </a:solidFill>
          <a:latin typeface="+mn-lt"/>
          <a:ea typeface="微软雅黑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latin typeface="+mn-lt"/>
          <a:ea typeface="微软雅黑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微软雅黑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微软雅黑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1200" kern="1200">
          <a:solidFill>
            <a:schemeClr val="tx1"/>
          </a:solidFill>
          <a:latin typeface="+mn-lt"/>
          <a:ea typeface="微软雅黑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1"/>
          <p:cNvSpPr>
            <a:spLocks noGrp="1"/>
          </p:cNvSpPr>
          <p:nvPr>
            <p:ph type="body" sz="quarter" idx="4294967295"/>
          </p:nvPr>
        </p:nvSpPr>
        <p:spPr>
          <a:xfrm>
            <a:off x="358775" y="185738"/>
            <a:ext cx="8342313" cy="1792691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altLang="ko-KR" sz="1800" dirty="0" smtClean="0">
                <a:latin typeface="+mn-ea"/>
                <a:ea typeface="+mn-ea"/>
              </a:rPr>
              <a:t>3GPP TSG RAN Meeting #73				 					       </a:t>
            </a:r>
          </a:p>
          <a:p>
            <a:pPr>
              <a:spcBef>
                <a:spcPts val="0"/>
              </a:spcBef>
            </a:pPr>
            <a:r>
              <a:rPr lang="en-US" altLang="ko-KR" sz="1800" dirty="0" smtClean="0">
                <a:latin typeface="+mn-ea"/>
                <a:ea typeface="+mn-ea"/>
              </a:rPr>
              <a:t>New Orleans, USA, 19 - 22 September 2016</a:t>
            </a:r>
          </a:p>
          <a:p>
            <a:pPr>
              <a:spcBef>
                <a:spcPts val="0"/>
              </a:spcBef>
            </a:pPr>
            <a:r>
              <a:rPr lang="en-US" altLang="ko-KR" sz="1800" dirty="0" smtClean="0">
                <a:latin typeface="+mn-ea"/>
                <a:ea typeface="+mn-ea"/>
              </a:rPr>
              <a:t>Documents for: Discussion</a:t>
            </a:r>
          </a:p>
          <a:p>
            <a:pPr>
              <a:spcBef>
                <a:spcPts val="0"/>
              </a:spcBef>
            </a:pPr>
            <a:r>
              <a:rPr lang="en-US" altLang="ko-KR" sz="1800" dirty="0" smtClean="0">
                <a:latin typeface="+mn-ea"/>
                <a:ea typeface="+mn-ea"/>
              </a:rPr>
              <a:t>Agenda item: 10.1.1</a:t>
            </a:r>
          </a:p>
          <a:p>
            <a:pPr>
              <a:spcBef>
                <a:spcPts val="0"/>
              </a:spcBef>
            </a:pPr>
            <a:endParaRPr lang="en-US" altLang="ko-KR" sz="1800" dirty="0" smtClean="0">
              <a:latin typeface="+mn-ea"/>
              <a:ea typeface="+mn-ea"/>
            </a:endParaRPr>
          </a:p>
          <a:p>
            <a:pPr>
              <a:spcBef>
                <a:spcPts val="0"/>
              </a:spcBef>
            </a:pPr>
            <a:r>
              <a:rPr lang="en-US" altLang="ko-KR" sz="1800" dirty="0" smtClean="0">
                <a:latin typeface="+mn-ea"/>
                <a:ea typeface="+mn-ea"/>
              </a:rPr>
              <a:t>RP-161702</a:t>
            </a:r>
          </a:p>
        </p:txBody>
      </p:sp>
      <p:sp>
        <p:nvSpPr>
          <p:cNvPr id="6" name="标题 3"/>
          <p:cNvSpPr>
            <a:spLocks noGrp="1"/>
          </p:cNvSpPr>
          <p:nvPr>
            <p:ph type="ctrTitle" idx="4294967295"/>
          </p:nvPr>
        </p:nvSpPr>
        <p:spPr>
          <a:xfrm>
            <a:off x="358775" y="2327563"/>
            <a:ext cx="8542338" cy="1151053"/>
          </a:xfrm>
        </p:spPr>
        <p:txBody>
          <a:bodyPr/>
          <a:lstStyle/>
          <a:p>
            <a:pPr algn="ctr"/>
            <a:r>
              <a:rPr lang="en-US" altLang="zh-CN" sz="3200" b="1" dirty="0" smtClean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Motivation for new WI  Further enhancement on </a:t>
            </a:r>
            <a:r>
              <a:rPr lang="en-US" altLang="zh-CN" sz="3200" b="1" dirty="0" err="1" smtClean="0">
                <a:solidFill>
                  <a:schemeClr val="bg2"/>
                </a:solidFill>
                <a:latin typeface="맑은 고딕" pitchFamily="50" charset="-127"/>
                <a:ea typeface="맑은 고딕" pitchFamily="50" charset="-127"/>
                <a:cs typeface="Arial" pitchFamily="34" charset="0"/>
              </a:rPr>
              <a:t>FeLAA</a:t>
            </a:r>
            <a:endParaRPr lang="zh-CN" altLang="en-US" sz="3200" b="1" dirty="0">
              <a:solidFill>
                <a:schemeClr val="bg2"/>
              </a:solidFill>
              <a:latin typeface="맑은 고딕" pitchFamily="50" charset="-127"/>
              <a:ea typeface="맑은 고딕" pitchFamily="50" charset="-127"/>
              <a:cs typeface="Arial" pitchFamily="34" charset="0"/>
            </a:endParaRPr>
          </a:p>
        </p:txBody>
      </p:sp>
      <p:sp>
        <p:nvSpPr>
          <p:cNvPr id="4" name="부제목 2"/>
          <p:cNvSpPr>
            <a:spLocks noGrp="1"/>
          </p:cNvSpPr>
          <p:nvPr/>
        </p:nvSpPr>
        <p:spPr bwMode="auto">
          <a:xfrm>
            <a:off x="1766888" y="4699595"/>
            <a:ext cx="6934200" cy="4439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415" tIns="34208" rIns="68415" bIns="34208"/>
          <a:lstStyle/>
          <a:p>
            <a:pPr algn="ctr" defTabSz="957263" eaLnBrk="0" hangingPunct="0"/>
            <a:r>
              <a:rPr kumimoji="1" lang="en-US" altLang="ko-KR" sz="2400" dirty="0" smtClean="0">
                <a:latin typeface="맑은 고딕" pitchFamily="50" charset="-127"/>
                <a:ea typeface="맑은 고딕" pitchFamily="50" charset="-127"/>
              </a:rPr>
              <a:t>ZTE Corporation, …</a:t>
            </a:r>
            <a:endParaRPr kumimoji="1" lang="ko-KR" altLang="en-US" sz="2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ubtitle 6"/>
          <p:cNvSpPr>
            <a:spLocks noGrp="1"/>
          </p:cNvSpPr>
          <p:nvPr>
            <p:ph type="subTitle" idx="4294967295"/>
          </p:nvPr>
        </p:nvSpPr>
        <p:spPr>
          <a:xfrm>
            <a:off x="945601" y="199507"/>
            <a:ext cx="7108271" cy="49876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b="1" dirty="0" smtClean="0">
                <a:solidFill>
                  <a:srgbClr val="008FD4"/>
                </a:solidFill>
                <a:latin typeface="Malgun Gothic" pitchFamily="34" charset="-127"/>
                <a:ea typeface="Malgun Gothic" pitchFamily="34" charset="-127"/>
              </a:rPr>
              <a:t>Justification of WI</a:t>
            </a:r>
            <a:endParaRPr lang="en-US" sz="2400" b="1" dirty="0">
              <a:solidFill>
                <a:srgbClr val="008FD4"/>
              </a:solidFill>
              <a:latin typeface="Malgun Gothic" pitchFamily="34" charset="-127"/>
              <a:ea typeface="Malgun Gothic" pitchFamily="34" charset="-127"/>
            </a:endParaRPr>
          </a:p>
        </p:txBody>
      </p:sp>
      <p:sp>
        <p:nvSpPr>
          <p:cNvPr id="3" name="内容占位符 6"/>
          <p:cNvSpPr txBox="1">
            <a:spLocks/>
          </p:cNvSpPr>
          <p:nvPr/>
        </p:nvSpPr>
        <p:spPr bwMode="auto">
          <a:xfrm>
            <a:off x="397282" y="698269"/>
            <a:ext cx="8491537" cy="421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Char char="Ø"/>
            </a:pPr>
            <a:r>
              <a:rPr lang="en-US" altLang="ko-KR" sz="1600" dirty="0" smtClean="0">
                <a:latin typeface="Arial" pitchFamily="34" charset="0"/>
                <a:ea typeface="+mn-ea"/>
              </a:rPr>
              <a:t>  </a:t>
            </a: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</a:t>
            </a:r>
            <a:r>
              <a:rPr lang="en-US" altLang="ko-KR" dirty="0" smtClean="0">
                <a:latin typeface="Arial" pitchFamily="34" charset="0"/>
              </a:rPr>
              <a:t>Work item on Enhanced LAA for LTE is ongoing (e.g. since RAN#70)</a:t>
            </a:r>
          </a:p>
          <a:p>
            <a:pPr lvl="1">
              <a:buFont typeface="Wingdings" pitchFamily="2" charset="2"/>
              <a:buChar char="q"/>
            </a:pPr>
            <a:r>
              <a:rPr lang="en-US" altLang="ko-KR" dirty="0" smtClean="0">
                <a:latin typeface="Arial" pitchFamily="34" charset="0"/>
                <a:ea typeface="Malgun Gothic" pitchFamily="34" charset="-127"/>
              </a:rPr>
              <a:t> 	Core part: RAN WG1 is 100% completed</a:t>
            </a:r>
          </a:p>
          <a:p>
            <a:pPr>
              <a:buFont typeface="Wingdings" pitchFamily="2" charset="2"/>
              <a:buChar char="Ø"/>
            </a:pPr>
            <a:r>
              <a:rPr lang="en-US" altLang="ko-KR" dirty="0" smtClean="0">
                <a:latin typeface="Arial" pitchFamily="34" charset="0"/>
                <a:ea typeface="+mn-ea"/>
              </a:rPr>
              <a:t>   The specification work on CA-based LAA operation mode is upon 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 completion in Rel-13 LAA WI and Rel-14 </a:t>
            </a:r>
            <a:r>
              <a:rPr lang="en-US" altLang="ko-KR" dirty="0" err="1" smtClean="0">
                <a:latin typeface="Arial" pitchFamily="34" charset="0"/>
                <a:ea typeface="+mn-ea"/>
              </a:rPr>
              <a:t>eLAA</a:t>
            </a:r>
            <a:r>
              <a:rPr lang="en-US" altLang="ko-KR" dirty="0" smtClean="0">
                <a:latin typeface="Arial" pitchFamily="34" charset="0"/>
                <a:ea typeface="+mn-ea"/>
              </a:rPr>
              <a:t> WI. As we know, CA-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 based LAA operation mode has strict deployment requirements, and can 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 only be used in co-located or ideal backhaul connection scenarios.    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 However, in many cases where a large number of Remote Radio Heads 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 (RRH) deployed to cover a hotspot, the ideal backhaul connection is not   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 always available. It is not suitable for scenarios with  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 a large number of connections for its prohibitive high cost and   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 impractical infrastructure construction difficulty.</a:t>
            </a:r>
          </a:p>
          <a:p>
            <a:pPr>
              <a:buFont typeface="Wingdings" pitchFamily="2" charset="2"/>
              <a:buChar char="Ø"/>
            </a:pPr>
            <a:r>
              <a:rPr lang="en-US" altLang="ko-KR" dirty="0" smtClean="0">
                <a:latin typeface="Arial" pitchFamily="34" charset="0"/>
                <a:ea typeface="+mn-ea"/>
              </a:rPr>
              <a:t>  To allow for more deployment scenarios for LTE, and to better support 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existing scenarios that utilize unlicensed spectrum, it is important to 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further enhance the support of LTE and dual connectivity (DC) operation </a:t>
            </a:r>
          </a:p>
          <a:p>
            <a:r>
              <a:rPr lang="en-US" altLang="ko-KR" dirty="0" smtClean="0">
                <a:latin typeface="Arial" pitchFamily="34" charset="0"/>
                <a:ea typeface="+mn-ea"/>
              </a:rPr>
              <a:t>     in unlicensed spectrum. </a:t>
            </a:r>
          </a:p>
          <a:p>
            <a:pPr lvl="1">
              <a:buFont typeface="Courier New" pitchFamily="49" charset="0"/>
              <a:buChar char="o"/>
            </a:pPr>
            <a:endParaRPr lang="en-US" altLang="ko-KR" sz="1400" dirty="0" smtClean="0">
              <a:latin typeface="+mn-ea"/>
              <a:ea typeface="+mn-ea"/>
            </a:endParaRP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ubtitle 6"/>
          <p:cNvSpPr>
            <a:spLocks noGrp="1"/>
          </p:cNvSpPr>
          <p:nvPr>
            <p:ph type="subTitle" idx="4294967295"/>
          </p:nvPr>
        </p:nvSpPr>
        <p:spPr>
          <a:xfrm>
            <a:off x="945601" y="199507"/>
            <a:ext cx="7108271" cy="49876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b="1" dirty="0" smtClean="0">
                <a:solidFill>
                  <a:srgbClr val="008FD4"/>
                </a:solidFill>
                <a:latin typeface="Malgun Gothic" pitchFamily="34" charset="-127"/>
                <a:ea typeface="Malgun Gothic" pitchFamily="34" charset="-127"/>
              </a:rPr>
              <a:t>Justification of WI</a:t>
            </a:r>
            <a:endParaRPr lang="en-US" sz="2400" b="1" dirty="0">
              <a:solidFill>
                <a:srgbClr val="008FD4"/>
              </a:solidFill>
              <a:latin typeface="Malgun Gothic" pitchFamily="34" charset="-127"/>
              <a:ea typeface="Malgun Gothic" pitchFamily="34" charset="-127"/>
            </a:endParaRPr>
          </a:p>
        </p:txBody>
      </p:sp>
      <p:sp>
        <p:nvSpPr>
          <p:cNvPr id="3" name="内容占位符 6"/>
          <p:cNvSpPr txBox="1">
            <a:spLocks/>
          </p:cNvSpPr>
          <p:nvPr/>
        </p:nvSpPr>
        <p:spPr bwMode="auto">
          <a:xfrm>
            <a:off x="397282" y="698269"/>
            <a:ext cx="8491537" cy="421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buFont typeface="Wingdings" pitchFamily="2" charset="2"/>
              <a:buChar char="Ø"/>
            </a:pPr>
            <a:r>
              <a:rPr lang="en-US" altLang="ko-KR" sz="1600" dirty="0" smtClean="0">
                <a:latin typeface="Arial" pitchFamily="34" charset="0"/>
                <a:ea typeface="+mn-ea"/>
              </a:rPr>
              <a:t>  </a:t>
            </a:r>
            <a:r>
              <a:rPr lang="en-US" altLang="ko-KR" dirty="0" smtClean="0">
                <a:latin typeface="Arial" pitchFamily="34" charset="0"/>
                <a:ea typeface="+mn-ea"/>
              </a:rPr>
              <a:t>Benefits of dual connectivity are as such:</a:t>
            </a:r>
          </a:p>
          <a:p>
            <a:pPr lvl="1">
              <a:buFont typeface="Wingdings" pitchFamily="2" charset="2"/>
              <a:buChar char="q"/>
            </a:pPr>
            <a:r>
              <a:rPr lang="en-US" altLang="ko-KR" dirty="0" smtClean="0">
                <a:latin typeface="Arial" pitchFamily="34" charset="0"/>
                <a:ea typeface="+mn-ea"/>
              </a:rPr>
              <a:t> 	 DC allows the ability to deploy unlicensed cells in a way that is </a:t>
            </a:r>
          </a:p>
          <a:p>
            <a:pPr lvl="1"/>
            <a:r>
              <a:rPr lang="en-US" altLang="ko-KR" dirty="0" smtClean="0">
                <a:latin typeface="Arial" pitchFamily="34" charset="0"/>
                <a:ea typeface="+mn-ea"/>
              </a:rPr>
              <a:t>    	unconstrained by the topology of the licensed part. </a:t>
            </a:r>
          </a:p>
          <a:p>
            <a:pPr lvl="1">
              <a:buFont typeface="Wingdings" pitchFamily="2" charset="2"/>
              <a:buChar char="q"/>
            </a:pPr>
            <a:r>
              <a:rPr lang="en-US" altLang="ko-KR" dirty="0" smtClean="0">
                <a:latin typeface="Arial" pitchFamily="34" charset="0"/>
                <a:ea typeface="+mn-ea"/>
              </a:rPr>
              <a:t>  	Dual connectivity allows for deployments with higher latency </a:t>
            </a:r>
          </a:p>
          <a:p>
            <a:pPr lvl="1"/>
            <a:r>
              <a:rPr lang="en-US" altLang="ko-KR" dirty="0" smtClean="0">
                <a:latin typeface="Arial" pitchFamily="34" charset="0"/>
                <a:ea typeface="+mn-ea"/>
              </a:rPr>
              <a:t>    	backhaul between the node operating in unlicensed spectrum and </a:t>
            </a:r>
          </a:p>
          <a:p>
            <a:pPr lvl="1"/>
            <a:r>
              <a:rPr lang="en-US" altLang="ko-KR" dirty="0" smtClean="0">
                <a:latin typeface="Arial" pitchFamily="34" charset="0"/>
                <a:ea typeface="+mn-ea"/>
              </a:rPr>
              <a:t>    	the node operating in licensed spectrum and hence allows for more  </a:t>
            </a:r>
          </a:p>
          <a:p>
            <a:pPr lvl="1"/>
            <a:r>
              <a:rPr lang="en-US" altLang="ko-KR" dirty="0" smtClean="0">
                <a:latin typeface="Arial" pitchFamily="34" charset="0"/>
                <a:ea typeface="+mn-ea"/>
              </a:rPr>
              <a:t>    	cost efficient deployments. </a:t>
            </a:r>
          </a:p>
          <a:p>
            <a:pPr lvl="1">
              <a:buFont typeface="Wingdings" pitchFamily="2" charset="2"/>
              <a:buChar char="q"/>
            </a:pPr>
            <a:r>
              <a:rPr lang="en-US" altLang="ko-KR" dirty="0" smtClean="0">
                <a:latin typeface="Arial" pitchFamily="34" charset="0"/>
                <a:ea typeface="+mn-ea"/>
              </a:rPr>
              <a:t> 	DC is beneficial in non-co-located scenarios without ideal backhaul </a:t>
            </a:r>
          </a:p>
          <a:p>
            <a:pPr lvl="1"/>
            <a:r>
              <a:rPr lang="en-US" altLang="ko-KR" dirty="0" smtClean="0">
                <a:latin typeface="Arial" pitchFamily="34" charset="0"/>
                <a:ea typeface="+mn-ea"/>
              </a:rPr>
              <a:t>   	link because it allows for deployments with higher latency backhaul </a:t>
            </a:r>
          </a:p>
          <a:p>
            <a:pPr lvl="1"/>
            <a:r>
              <a:rPr lang="en-US" altLang="ko-KR" dirty="0" smtClean="0">
                <a:latin typeface="Arial" pitchFamily="34" charset="0"/>
                <a:ea typeface="+mn-ea"/>
              </a:rPr>
              <a:t>    	and compared to CA based LAA operation, the DC deployment is </a:t>
            </a:r>
          </a:p>
          <a:p>
            <a:pPr lvl="1"/>
            <a:r>
              <a:rPr lang="en-US" altLang="ko-KR" dirty="0" smtClean="0">
                <a:latin typeface="Arial" pitchFamily="34" charset="0"/>
                <a:ea typeface="+mn-ea"/>
              </a:rPr>
              <a:t>   	more flexible and has less cost. </a:t>
            </a:r>
          </a:p>
          <a:p>
            <a:pPr lvl="1">
              <a:buFont typeface="Wingdings" pitchFamily="2" charset="2"/>
              <a:buChar char="q"/>
            </a:pPr>
            <a:r>
              <a:rPr lang="en-US" altLang="ko-KR" dirty="0" smtClean="0">
                <a:latin typeface="Arial" pitchFamily="34" charset="0"/>
                <a:ea typeface="+mn-ea"/>
              </a:rPr>
              <a:t>  	DC can also greatly extend the applicable deployment scenarios of </a:t>
            </a:r>
          </a:p>
          <a:p>
            <a:pPr lvl="1"/>
            <a:r>
              <a:rPr lang="en-US" altLang="ko-KR" dirty="0" smtClean="0">
                <a:latin typeface="Arial" pitchFamily="34" charset="0"/>
                <a:ea typeface="+mn-ea"/>
              </a:rPr>
              <a:t>    	LTE operation in unlicensed spectrum. It also enables more UEs to </a:t>
            </a:r>
          </a:p>
          <a:p>
            <a:pPr lvl="1"/>
            <a:r>
              <a:rPr lang="en-US" altLang="ko-KR" dirty="0" smtClean="0">
                <a:latin typeface="Arial" pitchFamily="34" charset="0"/>
                <a:ea typeface="+mn-ea"/>
              </a:rPr>
              <a:t>  	benefit from offloading to unlicensed carriers.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ubtitle 6"/>
          <p:cNvSpPr>
            <a:spLocks noGrp="1"/>
          </p:cNvSpPr>
          <p:nvPr>
            <p:ph type="subTitle" idx="4294967295"/>
          </p:nvPr>
        </p:nvSpPr>
        <p:spPr>
          <a:xfrm>
            <a:off x="945601" y="199507"/>
            <a:ext cx="7108271" cy="49876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b="1" dirty="0" smtClean="0">
                <a:solidFill>
                  <a:srgbClr val="008FD4"/>
                </a:solidFill>
                <a:latin typeface="Malgun Gothic" pitchFamily="34" charset="-127"/>
                <a:ea typeface="Malgun Gothic" pitchFamily="34" charset="-127"/>
              </a:rPr>
              <a:t>Objectives of WI</a:t>
            </a:r>
            <a:endParaRPr lang="en-US" sz="2400" b="1" dirty="0">
              <a:solidFill>
                <a:srgbClr val="008FD4"/>
              </a:solidFill>
              <a:latin typeface="Malgun Gothic" pitchFamily="34" charset="-127"/>
              <a:ea typeface="Malgun Gothic" pitchFamily="34" charset="-127"/>
            </a:endParaRPr>
          </a:p>
        </p:txBody>
      </p:sp>
      <p:sp>
        <p:nvSpPr>
          <p:cNvPr id="3" name="内容占位符 6"/>
          <p:cNvSpPr txBox="1">
            <a:spLocks/>
          </p:cNvSpPr>
          <p:nvPr/>
        </p:nvSpPr>
        <p:spPr bwMode="auto">
          <a:xfrm>
            <a:off x="397282" y="698269"/>
            <a:ext cx="8491537" cy="421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zh-CN" dirty="0" smtClean="0">
                <a:latin typeface="Arial" pitchFamily="34" charset="0"/>
                <a:ea typeface="微软雅黑"/>
              </a:rPr>
              <a:t>  </a:t>
            </a: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The detailed objectives of the work item are to specify support for the   </a:t>
            </a:r>
          </a:p>
          <a:p>
            <a:pPr lvl="0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 following functionalities:</a:t>
            </a:r>
          </a:p>
          <a:p>
            <a:pPr lvl="1">
              <a:spcBef>
                <a:spcPct val="20000"/>
              </a:spcBef>
              <a:buFont typeface="Wingdings" pitchFamily="2" charset="2"/>
              <a:buChar char="q"/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	Support dual connectivity (DC) with a </a:t>
            </a:r>
            <a:r>
              <a:rPr lang="en-US" altLang="zh-CN" dirty="0" err="1" smtClean="0">
                <a:latin typeface="Arial" pitchFamily="34" charset="0"/>
                <a:ea typeface="Malgun Gothic" pitchFamily="34" charset="-127"/>
              </a:rPr>
              <a:t>PSCell</a:t>
            </a: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and any aggregated </a:t>
            </a:r>
            <a:r>
              <a:rPr lang="en-US" altLang="zh-CN" dirty="0" err="1" smtClean="0">
                <a:latin typeface="Arial" pitchFamily="34" charset="0"/>
                <a:ea typeface="Malgun Gothic" pitchFamily="34" charset="-127"/>
              </a:rPr>
              <a:t>Scells</a:t>
            </a: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	operating with Frame Structure Type 3 [RAN1, RAN2, RAN4]</a:t>
            </a:r>
          </a:p>
          <a:p>
            <a:pPr lvl="1">
              <a:spcBef>
                <a:spcPct val="20000"/>
              </a:spcBef>
              <a:buFont typeface="Wingdings" pitchFamily="2" charset="2"/>
              <a:buChar char="q"/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	Specify  necessary enhancements for UCI [RAN1, RAN2, RAN4]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Malgun Gothic" pitchFamily="34" charset="-127"/>
            </a:endParaRPr>
          </a:p>
          <a:p>
            <a:pPr lvl="2">
              <a:spcBef>
                <a:spcPct val="20000"/>
              </a:spcBef>
              <a:buFont typeface="Malgun Gothic" pitchFamily="34" charset="-127"/>
              <a:buChar char="–"/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Specify necessary enhancements for UCI (e.g., HARQ-ACK, CSI) with </a:t>
            </a:r>
          </a:p>
          <a:p>
            <a:pPr lvl="2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PUSCH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Malgun Gothic" pitchFamily="34" charset="-127"/>
            </a:endParaRPr>
          </a:p>
          <a:p>
            <a:pPr lvl="2">
              <a:spcBef>
                <a:spcPct val="20000"/>
              </a:spcBef>
              <a:buFont typeface="Malgun Gothic" pitchFamily="34" charset="-127"/>
              <a:buChar char="–"/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Specify necessary enhancements for PUCCH (e.g., PUCCH waveform </a:t>
            </a:r>
          </a:p>
          <a:p>
            <a:pPr lvl="2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design, PUCCH transmission and UCI transmission should be specified </a:t>
            </a:r>
          </a:p>
          <a:p>
            <a:pPr lvl="2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since </a:t>
            </a:r>
            <a:r>
              <a:rPr lang="en-US" altLang="zh-CN" dirty="0" err="1" smtClean="0">
                <a:latin typeface="Arial" pitchFamily="34" charset="0"/>
                <a:ea typeface="Malgun Gothic" pitchFamily="34" charset="-127"/>
              </a:rPr>
              <a:t>PSCell</a:t>
            </a: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in SCG can be configured as unlicensed carrier.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Subtitle 6"/>
          <p:cNvSpPr>
            <a:spLocks noGrp="1"/>
          </p:cNvSpPr>
          <p:nvPr>
            <p:ph type="subTitle" idx="4294967295"/>
          </p:nvPr>
        </p:nvSpPr>
        <p:spPr>
          <a:xfrm>
            <a:off x="945601" y="199507"/>
            <a:ext cx="7108271" cy="498762"/>
          </a:xfrm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sz="2400" b="1" dirty="0" smtClean="0">
                <a:solidFill>
                  <a:srgbClr val="008FD4"/>
                </a:solidFill>
                <a:latin typeface="Malgun Gothic" pitchFamily="34" charset="-127"/>
                <a:ea typeface="Malgun Gothic" pitchFamily="34" charset="-127"/>
              </a:rPr>
              <a:t>Objectives of WI</a:t>
            </a:r>
            <a:endParaRPr lang="en-US" sz="2400" b="1" dirty="0">
              <a:solidFill>
                <a:srgbClr val="008FD4"/>
              </a:solidFill>
              <a:latin typeface="Malgun Gothic" pitchFamily="34" charset="-127"/>
              <a:ea typeface="Malgun Gothic" pitchFamily="34" charset="-127"/>
            </a:endParaRPr>
          </a:p>
        </p:txBody>
      </p:sp>
      <p:sp>
        <p:nvSpPr>
          <p:cNvPr id="3" name="内容占位符 6"/>
          <p:cNvSpPr txBox="1">
            <a:spLocks/>
          </p:cNvSpPr>
          <p:nvPr/>
        </p:nvSpPr>
        <p:spPr bwMode="auto">
          <a:xfrm>
            <a:off x="397282" y="698269"/>
            <a:ext cx="8491537" cy="4215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1">
              <a:spcBef>
                <a:spcPct val="20000"/>
              </a:spcBef>
              <a:buFont typeface="Wingdings" pitchFamily="2" charset="2"/>
              <a:buChar char="q"/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	Specify necessary enhancements for PRACH (e.g., for different TAG or </a:t>
            </a:r>
          </a:p>
          <a:p>
            <a:pPr lvl="1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 	LAA DC scenarios) [RAN1, RAN2, RAN4]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Malgun Gothic" pitchFamily="34" charset="-127"/>
            </a:endParaRPr>
          </a:p>
          <a:p>
            <a:pPr lvl="1">
              <a:spcBef>
                <a:spcPct val="20000"/>
              </a:spcBef>
              <a:buFont typeface="Wingdings" pitchFamily="2" charset="2"/>
              <a:buChar char="q"/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	Specify necessary enhancements for more efficient triggering of SRS, e.g. </a:t>
            </a:r>
          </a:p>
          <a:p>
            <a:pPr lvl="1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 	group triggering [RAN1]</a:t>
            </a:r>
          </a:p>
          <a:p>
            <a:pPr lvl="1">
              <a:spcBef>
                <a:spcPct val="20000"/>
              </a:spcBef>
              <a:buFont typeface="Wingdings" pitchFamily="2" charset="2"/>
              <a:buChar char="q"/>
            </a:pPr>
            <a:r>
              <a:rPr kumimoji="0" lang="en-US" altLang="zh-CN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Malgun Gothic" pitchFamily="34" charset="-127"/>
              </a:rPr>
              <a:t> </a:t>
            </a: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	Specify necessary enhancements for partial </a:t>
            </a:r>
            <a:r>
              <a:rPr lang="en-US" altLang="zh-CN" dirty="0" err="1" smtClean="0">
                <a:latin typeface="Arial" pitchFamily="34" charset="0"/>
                <a:ea typeface="Malgun Gothic" pitchFamily="34" charset="-127"/>
              </a:rPr>
              <a:t>subframe</a:t>
            </a: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(e.g., from the point </a:t>
            </a:r>
          </a:p>
          <a:p>
            <a:pPr lvl="1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 	of view of resource utilization, more starting position can be considered </a:t>
            </a:r>
          </a:p>
          <a:p>
            <a:pPr lvl="1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 	for LAA DC) as the possible position of the existing DL burst transmission </a:t>
            </a:r>
          </a:p>
          <a:p>
            <a:pPr lvl="1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 	can reduce the DL spectral efficiency to a certain extent [RAN1, RAN4]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Malgun Gothic" pitchFamily="34" charset="-127"/>
            </a:endParaRPr>
          </a:p>
          <a:p>
            <a:pPr lvl="1">
              <a:spcBef>
                <a:spcPct val="20000"/>
              </a:spcBef>
              <a:buFont typeface="Wingdings" pitchFamily="2" charset="2"/>
              <a:buChar char="q"/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	The work item should also specify base station and UE core requirements </a:t>
            </a:r>
          </a:p>
          <a:p>
            <a:pPr lvl="1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	to support the above features in 5GHz spectrum (based on regulatory </a:t>
            </a:r>
          </a:p>
          <a:p>
            <a:pPr lvl="1">
              <a:spcBef>
                <a:spcPct val="20000"/>
              </a:spcBef>
            </a:pPr>
            <a:r>
              <a:rPr lang="en-US" altLang="zh-CN" dirty="0" smtClean="0">
                <a:latin typeface="Arial" pitchFamily="34" charset="0"/>
                <a:ea typeface="Malgun Gothic" pitchFamily="34" charset="-127"/>
              </a:rPr>
              <a:t>    	limits) [RAN4]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itchFamily="34" charset="0"/>
              <a:ea typeface="Malgun Gothic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4"/>
          <p:cNvSpPr>
            <a:spLocks noGrp="1"/>
          </p:cNvSpPr>
          <p:nvPr>
            <p:ph type="title"/>
          </p:nvPr>
        </p:nvSpPr>
        <p:spPr>
          <a:xfrm>
            <a:off x="1196976" y="1879997"/>
            <a:ext cx="6143625" cy="1114425"/>
          </a:xfrm>
        </p:spPr>
        <p:txBody>
          <a:bodyPr/>
          <a:lstStyle/>
          <a:p>
            <a:r>
              <a:rPr altLang="zh-CN" smtClean="0">
                <a:ea typeface="微软雅黑" pitchFamily="34" charset="-122"/>
              </a:rPr>
              <a:t>Thank you</a:t>
            </a:r>
            <a:endParaRPr sz="2800" smtClean="0"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TE-Internal use only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0" tIns="0" rIns="0" bIns="0" rtlCol="0" anchor="t">
        <a:noAutofit/>
      </a:bodyPr>
      <a:lstStyle>
        <a:defPPr>
          <a:defRPr kumimoji="1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ZTE-Internal use only</Template>
  <TotalTime>2622</TotalTime>
  <Words>79</Words>
  <Application>Microsoft Office PowerPoint</Application>
  <PresentationFormat>On-screen Show (16:9)</PresentationFormat>
  <Paragraphs>62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ZTE-Internal use only</vt:lpstr>
      <vt:lpstr>Motivation for new WI  Further enhancement on FeLAA</vt:lpstr>
      <vt:lpstr>Slide 2</vt:lpstr>
      <vt:lpstr>Slide 3</vt:lpstr>
      <vt:lpstr>Slide 4</vt:lpstr>
      <vt:lpstr>Slide 5</vt:lpstr>
      <vt:lpstr>Thank you</vt:lpstr>
    </vt:vector>
  </TitlesOfParts>
  <Company>Windows User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LAA in RAN1#82</dc:title>
  <dc:creator>ZTE</dc:creator>
  <cp:lastModifiedBy>Caroline</cp:lastModifiedBy>
  <cp:revision>128</cp:revision>
  <dcterms:created xsi:type="dcterms:W3CDTF">2015-09-01T12:51:15Z</dcterms:created>
  <dcterms:modified xsi:type="dcterms:W3CDTF">2016-09-12T05:23:38Z</dcterms:modified>
</cp:coreProperties>
</file>