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handoutMasterIdLst>
    <p:handoutMasterId r:id="rId8"/>
  </p:handoutMasterIdLst>
  <p:sldIdLst>
    <p:sldId id="262" r:id="rId2"/>
    <p:sldId id="264" r:id="rId3"/>
    <p:sldId id="273" r:id="rId4"/>
    <p:sldId id="274" r:id="rId5"/>
    <p:sldId id="272" r:id="rId6"/>
    <p:sldId id="261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8CC63E"/>
    <a:srgbClr val="008FD4"/>
    <a:srgbClr val="5ACBF5"/>
    <a:srgbClr val="0070B1"/>
    <a:srgbClr val="00ABBD"/>
    <a:srgbClr val="00AEEF"/>
    <a:srgbClr val="0089CF"/>
    <a:srgbClr val="005B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822" autoAdjust="0"/>
    <p:restoredTop sz="94660"/>
  </p:normalViewPr>
  <p:slideViewPr>
    <p:cSldViewPr snapToGrid="0" snapToObjects="1">
      <p:cViewPr>
        <p:scale>
          <a:sx n="100" d="100"/>
          <a:sy n="100" d="100"/>
        </p:scale>
        <p:origin x="-588" y="-31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2016/9/12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subtitle style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18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1000518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</a:t>
            </a:r>
            <a:r>
              <a:rPr kumimoji="1" lang="en-US" sz="6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All </a:t>
            </a: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19581" y="2060392"/>
            <a:ext cx="8341647" cy="682034"/>
          </a:xfrm>
        </p:spPr>
        <p:txBody>
          <a:bodyPr>
            <a:noAutofit/>
          </a:bodyPr>
          <a:lstStyle/>
          <a:p>
            <a:pPr algn="ctr"/>
            <a:r>
              <a:rPr lang="en-US" altLang="zh-CN" sz="2600" b="1" dirty="0" smtClean="0"/>
              <a:t>Standalone operation in unlicensed bands for 5G NR</a:t>
            </a:r>
          </a:p>
        </p:txBody>
      </p:sp>
      <p:sp>
        <p:nvSpPr>
          <p:cNvPr id="8196" name="Title 7"/>
          <p:cNvSpPr>
            <a:spLocks noGrp="1"/>
          </p:cNvSpPr>
          <p:nvPr>
            <p:ph type="ctrTitle"/>
          </p:nvPr>
        </p:nvSpPr>
        <p:spPr>
          <a:xfrm>
            <a:off x="291990" y="202019"/>
            <a:ext cx="4759361" cy="1264023"/>
          </a:xfrm>
        </p:spPr>
        <p:txBody>
          <a:bodyPr/>
          <a:lstStyle/>
          <a:p>
            <a:pPr>
              <a:lnSpc>
                <a:spcPts val="2200"/>
              </a:lnSpc>
            </a:pPr>
            <a:r>
              <a:rPr lang="en-US" altLang="zh-CN" sz="1400" b="0" dirty="0" smtClean="0"/>
              <a:t>RP-161689</a:t>
            </a:r>
            <a:r>
              <a:rPr lang="en-US" altLang="zh-CN" sz="1400" b="0" dirty="0" smtClean="0"/>
              <a:t/>
            </a:r>
            <a:br>
              <a:rPr lang="en-US" altLang="zh-CN" sz="1400" b="0" dirty="0" smtClean="0"/>
            </a:br>
            <a:r>
              <a:rPr lang="en-US" altLang="zh-CN" sz="1400" b="0" dirty="0" smtClean="0"/>
              <a:t>Agenda item 9.2.2</a:t>
            </a:r>
            <a:br>
              <a:rPr lang="en-US" altLang="zh-CN" sz="1400" b="0" dirty="0" smtClean="0"/>
            </a:br>
            <a:r>
              <a:rPr lang="en-US" altLang="zh-CN" sz="1400" b="0" dirty="0" smtClean="0"/>
              <a:t>3GPP RAN #73</a:t>
            </a:r>
            <a:br>
              <a:rPr lang="en-US" altLang="zh-CN" sz="1400" b="0" dirty="0" smtClean="0"/>
            </a:br>
            <a:r>
              <a:rPr lang="en-US" altLang="zh-CN" sz="1400" b="0" dirty="0" smtClean="0"/>
              <a:t>New Orleans, USA, September 2016</a:t>
            </a:r>
            <a:endParaRPr lang="en-US" sz="1400" b="0" dirty="0" smtClean="0">
              <a:ea typeface="微软雅黑" pitchFamily="34" charset="-122"/>
            </a:endParaRPr>
          </a:p>
        </p:txBody>
      </p:sp>
      <p:sp>
        <p:nvSpPr>
          <p:cNvPr id="6" name="부제목 2"/>
          <p:cNvSpPr>
            <a:spLocks noGrp="1"/>
          </p:cNvSpPr>
          <p:nvPr/>
        </p:nvSpPr>
        <p:spPr bwMode="auto">
          <a:xfrm>
            <a:off x="1020725" y="2799025"/>
            <a:ext cx="5624623" cy="101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lang="en-US" altLang="ko-KR" sz="2000" b="1" dirty="0" smtClean="0">
                <a:solidFill>
                  <a:srgbClr val="FFFFFF"/>
                </a:solidFill>
                <a:latin typeface="微软雅黑" pitchFamily="34" charset="-122"/>
                <a:ea typeface="Arial" pitchFamily="34" charset="0"/>
                <a:cs typeface="微软雅黑" pitchFamily="34" charset="-122"/>
              </a:rPr>
              <a:t>ZTE, </a:t>
            </a:r>
            <a:r>
              <a:rPr kumimoji="1" lang="en-US" altLang="ko-KR" sz="2000" b="1" dirty="0" smtClean="0">
                <a:solidFill>
                  <a:schemeClr val="bg1"/>
                </a:solidFill>
                <a:latin typeface="맑은 고딕" pitchFamily="50" charset="-127"/>
                <a:ea typeface="맑은 고딕" pitchFamily="50" charset="-127"/>
              </a:rPr>
              <a:t>…</a:t>
            </a:r>
            <a:endParaRPr kumimoji="1" lang="ko-KR" altLang="en-US" sz="2000" b="1" dirty="0" smtClean="0">
              <a:solidFill>
                <a:schemeClr val="bg1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2"/>
          </p:nvPr>
        </p:nvSpPr>
        <p:spPr>
          <a:xfrm>
            <a:off x="336550" y="1184275"/>
            <a:ext cx="8513763" cy="3346450"/>
          </a:xfrm>
        </p:spPr>
        <p:txBody>
          <a:bodyPr/>
          <a:lstStyle/>
          <a:p>
            <a:r>
              <a:rPr lang="en-US" altLang="zh-CN" dirty="0">
                <a:latin typeface="+mn-lt"/>
              </a:rPr>
              <a:t>One of the objectives in </a:t>
            </a:r>
            <a:r>
              <a:rPr lang="en-US" altLang="zh-CN" dirty="0" smtClean="0">
                <a:latin typeface="+mn-lt"/>
              </a:rPr>
              <a:t>the approved </a:t>
            </a:r>
            <a:r>
              <a:rPr lang="en-US" altLang="zh-CN" dirty="0">
                <a:latin typeface="+mn-lt"/>
              </a:rPr>
              <a:t>5G NR study item RP-161214 </a:t>
            </a:r>
            <a:r>
              <a:rPr lang="en-US" altLang="zh-CN" dirty="0" smtClean="0">
                <a:latin typeface="+mn-lt"/>
              </a:rPr>
              <a:t>as </a:t>
            </a:r>
            <a:r>
              <a:rPr lang="en-US" altLang="zh-CN" dirty="0">
                <a:latin typeface="+mn-lt"/>
              </a:rPr>
              <a:t>follows, </a:t>
            </a:r>
          </a:p>
          <a:p>
            <a:pPr marL="252000" lvl="0" indent="-252000">
              <a:buFont typeface="Arial" pitchFamily="34" charset="0"/>
              <a:buChar char="•"/>
            </a:pPr>
            <a:r>
              <a:rPr lang="en-US" altLang="zh-CN" dirty="0" smtClean="0">
                <a:latin typeface="+mn-lt"/>
              </a:rPr>
              <a:t>Study </a:t>
            </a:r>
            <a:r>
              <a:rPr lang="en-US" altLang="zh-CN" dirty="0">
                <a:latin typeface="+mn-lt"/>
              </a:rPr>
              <a:t>and identify  the technical features necessary to enable the new radio access to meet objective 1 and 2, also including:</a:t>
            </a:r>
            <a:endParaRPr lang="zh-CN" altLang="zh-CN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Tight interworking between the new RAT and LTE </a:t>
            </a:r>
            <a:endParaRPr lang="zh-CN" altLang="zh-CN" sz="1600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Interworking with non-3GPP systems</a:t>
            </a:r>
            <a:endParaRPr lang="zh-CN" altLang="zh-CN" sz="1600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Operation in licensed bands (paired and unpaired), and licensed assisted operations in unlicensed bands</a:t>
            </a:r>
            <a:endParaRPr lang="zh-CN" altLang="zh-CN" sz="1600" dirty="0">
              <a:latin typeface="+mn-lt"/>
            </a:endParaRPr>
          </a:p>
          <a:p>
            <a:pPr lvl="2" hangingPunct="0"/>
            <a:r>
              <a:rPr lang="en-US" altLang="zh-CN" i="1" dirty="0" smtClean="0">
                <a:solidFill>
                  <a:srgbClr val="FF0000"/>
                </a:solidFill>
              </a:rPr>
              <a:t>[Standalone operation in unlicensed bands is FFS]</a:t>
            </a:r>
            <a:endParaRPr lang="zh-CN" altLang="zh-CN" i="1" dirty="0" smtClean="0">
              <a:solidFill>
                <a:srgbClr val="FF00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  <p:sp>
        <p:nvSpPr>
          <p:cNvPr id="10243" name="Title 2"/>
          <p:cNvSpPr>
            <a:spLocks noGrp="1"/>
          </p:cNvSpPr>
          <p:nvPr>
            <p:ph type="title"/>
          </p:nvPr>
        </p:nvSpPr>
        <p:spPr>
          <a:xfrm>
            <a:off x="336550" y="411163"/>
            <a:ext cx="8513763" cy="723900"/>
          </a:xfrm>
        </p:spPr>
        <p:txBody>
          <a:bodyPr/>
          <a:lstStyle/>
          <a:p>
            <a:r>
              <a:rPr lang="en-US" dirty="0" smtClean="0">
                <a:ea typeface="微软雅黑" pitchFamily="34" charset="-122"/>
              </a:rPr>
              <a:t>Background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990600"/>
            <a:ext cx="8645939" cy="3771900"/>
          </a:xfrm>
        </p:spPr>
        <p:txBody>
          <a:bodyPr/>
          <a:lstStyle/>
          <a:p>
            <a:pPr marL="252000" indent="-252000">
              <a:buFont typeface="Arial" pitchFamily="34" charset="0"/>
              <a:buChar char="•"/>
            </a:pPr>
            <a:r>
              <a:rPr lang="en-US" altLang="zh-CN" dirty="0">
                <a:latin typeface="+mn-lt"/>
              </a:rPr>
              <a:t>Benefits of supporting standalone operation in unlicensed </a:t>
            </a:r>
            <a:r>
              <a:rPr lang="en-US" altLang="zh-CN" dirty="0" smtClean="0">
                <a:latin typeface="+mn-lt"/>
              </a:rPr>
              <a:t>bands </a:t>
            </a:r>
            <a:endParaRPr lang="en-US" altLang="zh-CN" dirty="0">
              <a:latin typeface="+mn-lt"/>
            </a:endParaRPr>
          </a:p>
          <a:p>
            <a:pPr lvl="1" hangingPunct="0">
              <a:lnSpc>
                <a:spcPct val="110000"/>
              </a:lnSpc>
              <a:spcBef>
                <a:spcPts val="150"/>
              </a:spcBef>
            </a:pPr>
            <a:r>
              <a:rPr lang="en-US" altLang="zh-CN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Reduce 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the complexity and cost of the network deployment since there is no need </a:t>
            </a:r>
            <a:r>
              <a:rPr lang="en-US" altLang="zh-CN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for (non-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/idea) backhaul </a:t>
            </a:r>
            <a:r>
              <a:rPr lang="en-US" altLang="zh-CN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link</a:t>
            </a:r>
          </a:p>
          <a:p>
            <a:pPr lvl="1" hangingPunct="0">
              <a:lnSpc>
                <a:spcPct val="110000"/>
              </a:lnSpc>
              <a:spcBef>
                <a:spcPts val="150"/>
              </a:spcBef>
            </a:pP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Deploy unlicensed cells more flexible that is unconstrained by the topology of the licensed </a:t>
            </a:r>
            <a:r>
              <a:rPr lang="en-US" altLang="zh-CN" sz="16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cell</a:t>
            </a:r>
            <a:endParaRPr lang="en-US" altLang="zh-CN" sz="1600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</a:endParaRPr>
          </a:p>
          <a:p>
            <a:pPr lvl="1" hangingPunct="0">
              <a:lnSpc>
                <a:spcPct val="110000"/>
              </a:lnSpc>
              <a:spcBef>
                <a:spcPts val="150"/>
              </a:spcBef>
            </a:pPr>
            <a:r>
              <a:rPr lang="en-US" altLang="zh-CN" sz="1600" dirty="0" smtClean="0">
                <a:latin typeface="+mn-lt"/>
              </a:rPr>
              <a:t>Extend greatly the </a:t>
            </a:r>
            <a:r>
              <a:rPr lang="en-US" altLang="zh-CN" sz="1600" dirty="0">
                <a:latin typeface="+mn-lt"/>
              </a:rPr>
              <a:t>applicable </a:t>
            </a:r>
            <a:r>
              <a:rPr lang="en-US" altLang="zh-CN" sz="1600" dirty="0" smtClean="0">
                <a:latin typeface="+mn-lt"/>
              </a:rPr>
              <a:t>usage scenarios </a:t>
            </a:r>
            <a:r>
              <a:rPr lang="en-US" altLang="zh-CN" sz="1600" dirty="0">
                <a:latin typeface="+mn-lt"/>
              </a:rPr>
              <a:t>of NR operation in unlicensed </a:t>
            </a:r>
            <a:r>
              <a:rPr lang="en-US" altLang="zh-CN" sz="1600" dirty="0" smtClean="0">
                <a:latin typeface="+mn-lt"/>
              </a:rPr>
              <a:t>spectrum</a:t>
            </a:r>
          </a:p>
          <a:p>
            <a:pPr lvl="1" hangingPunct="0">
              <a:lnSpc>
                <a:spcPct val="110000"/>
              </a:lnSpc>
              <a:spcBef>
                <a:spcPts val="150"/>
              </a:spcBef>
            </a:pPr>
            <a:r>
              <a:rPr lang="en-US" altLang="zh-CN" sz="1600" dirty="0">
                <a:latin typeface="+mn-lt"/>
              </a:rPr>
              <a:t>Be more suitable for the </a:t>
            </a:r>
            <a:r>
              <a:rPr lang="en-US" altLang="zh-CN" sz="1600" dirty="0" smtClean="0">
                <a:latin typeface="+mn-lt"/>
              </a:rPr>
              <a:t>deployment </a:t>
            </a:r>
            <a:r>
              <a:rPr lang="en-US" altLang="zh-CN" sz="1600" dirty="0">
                <a:latin typeface="+mn-lt"/>
              </a:rPr>
              <a:t>of the operators which have limited licensed </a:t>
            </a:r>
            <a:r>
              <a:rPr lang="en-US" altLang="zh-CN" sz="1600" dirty="0" smtClean="0">
                <a:latin typeface="+mn-lt"/>
              </a:rPr>
              <a:t>spectrum</a:t>
            </a:r>
            <a:endParaRPr lang="zh-CN" altLang="zh-CN" sz="1600" dirty="0">
              <a:latin typeface="+mn-lt"/>
            </a:endParaRPr>
          </a:p>
          <a:p>
            <a:pPr lvl="1" hangingPunct="0">
              <a:lnSpc>
                <a:spcPct val="110000"/>
              </a:lnSpc>
              <a:spcBef>
                <a:spcPts val="150"/>
              </a:spcBef>
            </a:pPr>
            <a:r>
              <a:rPr lang="en-US" altLang="zh-CN" sz="1600" dirty="0" smtClean="0">
                <a:latin typeface="+mn-lt"/>
              </a:rPr>
              <a:t>Enable </a:t>
            </a:r>
            <a:r>
              <a:rPr lang="en-US" altLang="zh-CN" sz="1600" dirty="0">
                <a:latin typeface="+mn-lt"/>
              </a:rPr>
              <a:t>more UEs to benefit from offloading to unlicensed </a:t>
            </a:r>
            <a:r>
              <a:rPr lang="en-US" altLang="zh-CN" sz="1600" dirty="0" smtClean="0">
                <a:latin typeface="+mn-lt"/>
              </a:rPr>
              <a:t>carriers</a:t>
            </a:r>
          </a:p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>
                <a:latin typeface="+mn-lt"/>
              </a:rPr>
              <a:t>Other non-3GPP </a:t>
            </a:r>
            <a:r>
              <a:rPr lang="en-US" altLang="zh-CN" sz="1800" dirty="0" smtClean="0">
                <a:latin typeface="+mn-lt"/>
              </a:rPr>
              <a:t>technologies targeting 5G unlicensed use cases  can support operation without licensed assisted. As a competitor, the scope of 3GPP study should not be limited</a:t>
            </a:r>
          </a:p>
          <a:p>
            <a:pPr marL="252000" lvl="1" indent="-252000">
              <a:buFont typeface="Arial" pitchFamily="34" charset="0"/>
              <a:buChar char="•"/>
            </a:pPr>
            <a:r>
              <a:rPr lang="en-US" altLang="zh-CN" sz="1800" dirty="0" smtClean="0">
                <a:latin typeface="+mn-lt"/>
              </a:rPr>
              <a:t>In the early stage of 5G NR study,  we should make the technology as flexible/open as possible, so that adapt it to more possible scenarios</a:t>
            </a:r>
            <a:endParaRPr lang="zh-CN" altLang="en-US" sz="1800" dirty="0">
              <a:latin typeface="+mn-lt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Motivation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155776"/>
            <a:ext cx="8513763" cy="3346880"/>
          </a:xfrm>
        </p:spPr>
        <p:txBody>
          <a:bodyPr/>
          <a:lstStyle/>
          <a:p>
            <a:pPr marL="252000" indent="-252000">
              <a:buFont typeface="Arial" pitchFamily="34" charset="0"/>
              <a:buChar char="•"/>
            </a:pPr>
            <a:r>
              <a:rPr lang="en-US" altLang="zh-CN" dirty="0">
                <a:latin typeface="+mn-lt"/>
              </a:rPr>
              <a:t>Possible use cases</a:t>
            </a:r>
          </a:p>
          <a:p>
            <a:pPr lvl="1" hangingPunct="0">
              <a:spcBef>
                <a:spcPts val="200"/>
              </a:spcBef>
            </a:pPr>
            <a:r>
              <a:rPr lang="en-US" altLang="zh-CN" sz="1600" dirty="0" smtClean="0">
                <a:latin typeface="+mn-lt"/>
              </a:rPr>
              <a:t>Hotspots or some special environment, e.g.</a:t>
            </a:r>
            <a:r>
              <a:rPr lang="en-US" altLang="zh-CN" sz="1600" dirty="0">
                <a:latin typeface="+mn-lt"/>
              </a:rPr>
              <a:t> isolated </a:t>
            </a:r>
            <a:r>
              <a:rPr lang="en-US" altLang="zh-CN" sz="1600" dirty="0" smtClean="0">
                <a:latin typeface="+mn-lt"/>
              </a:rPr>
              <a:t>or remote </a:t>
            </a:r>
            <a:r>
              <a:rPr lang="en-US" altLang="zh-CN" sz="1600" dirty="0">
                <a:latin typeface="+mn-lt"/>
              </a:rPr>
              <a:t>areas </a:t>
            </a:r>
            <a:r>
              <a:rPr lang="en-US" altLang="zh-CN" sz="1600" dirty="0" smtClean="0">
                <a:latin typeface="+mn-lt"/>
              </a:rPr>
              <a:t>without </a:t>
            </a:r>
            <a:r>
              <a:rPr lang="en-US" altLang="zh-CN" sz="1600" dirty="0">
                <a:latin typeface="+mn-lt"/>
              </a:rPr>
              <a:t>any backhaul  in non-co-located </a:t>
            </a:r>
            <a:r>
              <a:rPr lang="en-US" altLang="zh-CN" sz="1600" dirty="0" smtClean="0">
                <a:latin typeface="+mn-lt"/>
              </a:rPr>
              <a:t>scenarios</a:t>
            </a:r>
            <a:endParaRPr lang="en-US" altLang="zh-CN" sz="1600" dirty="0">
              <a:latin typeface="+mn-lt"/>
            </a:endParaRPr>
          </a:p>
          <a:p>
            <a:pPr lvl="1" hangingPunct="0">
              <a:spcBef>
                <a:spcPts val="200"/>
              </a:spcBef>
            </a:pPr>
            <a:r>
              <a:rPr lang="en-US" altLang="zh-CN" sz="1600" dirty="0" smtClean="0">
                <a:latin typeface="+mn-lt"/>
              </a:rPr>
              <a:t>More suitable </a:t>
            </a:r>
            <a:r>
              <a:rPr lang="en-US" altLang="zh-CN" sz="1600" dirty="0">
                <a:latin typeface="+mn-lt"/>
              </a:rPr>
              <a:t>for the network deployment of the operators with limited licensed </a:t>
            </a:r>
            <a:r>
              <a:rPr lang="en-US" altLang="zh-CN" sz="1600" dirty="0" smtClean="0">
                <a:latin typeface="+mn-lt"/>
              </a:rPr>
              <a:t>bands. </a:t>
            </a:r>
            <a:r>
              <a:rPr lang="en-US" altLang="zh-CN" sz="1600" dirty="0">
                <a:latin typeface="+mn-lt"/>
              </a:rPr>
              <a:t>A</a:t>
            </a:r>
            <a:r>
              <a:rPr lang="en-US" altLang="zh-CN" sz="1600" dirty="0" smtClean="0">
                <a:latin typeface="+mn-lt"/>
              </a:rPr>
              <a:t>vailable licensed bands is a challenge since massive </a:t>
            </a:r>
            <a:r>
              <a:rPr lang="en-US" altLang="zh-CN" sz="1600" dirty="0">
                <a:latin typeface="+mn-lt"/>
              </a:rPr>
              <a:t>unlicensed connectivity in 5G NR will require more licensed bands </a:t>
            </a:r>
            <a:r>
              <a:rPr lang="en-GB" altLang="zh-CN" sz="1600" dirty="0">
                <a:latin typeface="+mn-lt"/>
              </a:rPr>
              <a:t>to deliver critical information </a:t>
            </a:r>
            <a:r>
              <a:rPr lang="en-US" altLang="zh-CN" sz="1600" dirty="0">
                <a:latin typeface="+mn-lt"/>
              </a:rPr>
              <a:t> if only allowed licensed assisted operation mode.</a:t>
            </a:r>
          </a:p>
          <a:p>
            <a:pPr lvl="1" hangingPunct="0">
              <a:spcBef>
                <a:spcPts val="200"/>
              </a:spcBef>
            </a:pP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Use case such as NB-</a:t>
            </a:r>
            <a:r>
              <a:rPr lang="en-US" altLang="zh-CN" sz="16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IoT</a:t>
            </a:r>
            <a:r>
              <a: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, MTC, V2X/D2D/</a:t>
            </a:r>
            <a:r>
              <a:rPr lang="en-US" altLang="zh-CN" sz="1600" dirty="0" err="1">
                <a:solidFill>
                  <a:srgbClr val="000000">
                    <a:lumMod val="75000"/>
                    <a:lumOff val="25000"/>
                  </a:srgbClr>
                </a:solidFill>
                <a:latin typeface="Calibri"/>
              </a:rPr>
              <a:t>Sidelink</a:t>
            </a:r>
            <a:endParaRPr lang="en-US" altLang="zh-CN" sz="1600" dirty="0">
              <a:solidFill>
                <a:srgbClr val="000000">
                  <a:lumMod val="75000"/>
                  <a:lumOff val="25000"/>
                </a:srgbClr>
              </a:solidFill>
              <a:latin typeface="Calibri"/>
            </a:endParaRPr>
          </a:p>
          <a:p>
            <a:pPr lvl="1" hangingPunct="0">
              <a:spcBef>
                <a:spcPts val="200"/>
              </a:spcBef>
            </a:pPr>
            <a:endParaRPr lang="en-US" altLang="zh-CN" sz="1600" dirty="0">
              <a:latin typeface="+mn-lt"/>
            </a:endParaRPr>
          </a:p>
          <a:p>
            <a:pPr lvl="1" hangingPunct="0">
              <a:spcBef>
                <a:spcPts val="200"/>
              </a:spcBef>
            </a:pPr>
            <a:endParaRPr lang="en-US" altLang="zh-CN" sz="1600" dirty="0">
              <a:latin typeface="+mn-lt"/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Use cases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6" y="1212926"/>
            <a:ext cx="8513763" cy="3346880"/>
          </a:xfrm>
        </p:spPr>
        <p:txBody>
          <a:bodyPr/>
          <a:lstStyle/>
          <a:p>
            <a:r>
              <a:rPr lang="en-US" altLang="zh-CN" dirty="0" smtClean="0">
                <a:latin typeface="+mn-lt"/>
              </a:rPr>
              <a:t>Propose to remove the FFS for unlicensed standalone operation and incorporate it into 5G NR study item. Update the 5G NR SID  </a:t>
            </a:r>
            <a:r>
              <a:rPr lang="en-US" altLang="zh-CN" dirty="0">
                <a:latin typeface="+mn-lt"/>
              </a:rPr>
              <a:t>as follows, </a:t>
            </a:r>
          </a:p>
          <a:p>
            <a:pPr marL="252000" lvl="0" indent="-252000">
              <a:buFont typeface="Arial" pitchFamily="34" charset="0"/>
              <a:buChar char="•"/>
            </a:pPr>
            <a:r>
              <a:rPr lang="en-US" altLang="zh-CN" dirty="0">
                <a:latin typeface="+mn-lt"/>
              </a:rPr>
              <a:t>Study and identify  the technical features necessary to enable the new radio access to meet objective 1 and 2, also including:</a:t>
            </a:r>
            <a:endParaRPr lang="zh-CN" altLang="zh-CN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Tight interworking between the new RAT and LTE </a:t>
            </a:r>
            <a:endParaRPr lang="zh-CN" altLang="zh-CN" sz="1600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Interworking with non-3GPP systems</a:t>
            </a:r>
            <a:endParaRPr lang="zh-CN" altLang="zh-CN" sz="1600" dirty="0">
              <a:latin typeface="+mn-lt"/>
            </a:endParaRPr>
          </a:p>
          <a:p>
            <a:pPr lvl="1" hangingPunct="0"/>
            <a:r>
              <a:rPr lang="en-US" altLang="zh-CN" sz="1600" dirty="0">
                <a:latin typeface="+mn-lt"/>
              </a:rPr>
              <a:t>Operation in licensed bands (paired and unpaired), </a:t>
            </a:r>
            <a:r>
              <a:rPr lang="en-US" altLang="zh-CN" sz="1600" strike="sngStrike" dirty="0">
                <a:solidFill>
                  <a:srgbClr val="FF0000"/>
                </a:solidFill>
                <a:latin typeface="+mn-lt"/>
              </a:rPr>
              <a:t>and </a:t>
            </a:r>
            <a:r>
              <a:rPr lang="en-US" altLang="zh-CN" sz="1600" dirty="0">
                <a:latin typeface="+mn-lt"/>
              </a:rPr>
              <a:t>licensed assisted operations in unlicensed </a:t>
            </a:r>
            <a:r>
              <a:rPr lang="en-US" altLang="zh-CN" sz="1600" dirty="0" smtClean="0">
                <a:latin typeface="+mn-lt"/>
              </a:rPr>
              <a:t>bands</a:t>
            </a:r>
            <a:r>
              <a:rPr lang="en-US" altLang="zh-CN" sz="1600" dirty="0" smtClean="0">
                <a:solidFill>
                  <a:srgbClr val="FF0000"/>
                </a:solidFill>
                <a:latin typeface="+mn-lt"/>
              </a:rPr>
              <a:t>, and standalone operation in unlicensed bands</a:t>
            </a:r>
            <a:endParaRPr lang="zh-CN" altLang="zh-CN" sz="1600" dirty="0">
              <a:solidFill>
                <a:srgbClr val="FF0000"/>
              </a:solidFill>
              <a:latin typeface="+mn-lt"/>
            </a:endParaRPr>
          </a:p>
          <a:p>
            <a:pPr lvl="2" hangingPunct="0"/>
            <a:r>
              <a:rPr lang="en-US" altLang="zh-CN" i="1" strike="sngStrike" dirty="0" smtClean="0">
                <a:solidFill>
                  <a:srgbClr val="FF0000"/>
                </a:solidFill>
              </a:rPr>
              <a:t>[Standalone operation in unlicensed bands is FFS]</a:t>
            </a:r>
            <a:endParaRPr lang="zh-CN" altLang="zh-CN" i="1" strike="sngStrike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ea typeface="微软雅黑" pitchFamily="34" charset="-122"/>
              </a:rPr>
              <a:t>Proposal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smtClean="0">
                <a:ea typeface="微软雅黑" pitchFamily="34" charset="-122"/>
              </a:rPr>
              <a:t>Thank you</a:t>
            </a:r>
            <a:endParaRPr sz="240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2505</TotalTime>
  <Words>397</Words>
  <Application>Microsoft Office PowerPoint</Application>
  <PresentationFormat>全屏显示(16:9)</PresentationFormat>
  <Paragraphs>33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</vt:lpstr>
      <vt:lpstr>RP-161689 Agenda item 9.2.2 3GPP RAN #73 New Orleans, USA, September 2016</vt:lpstr>
      <vt:lpstr>Background</vt:lpstr>
      <vt:lpstr>Motivation</vt:lpstr>
      <vt:lpstr>Use cases</vt:lpstr>
      <vt:lpstr>Proposal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#86 (Gothenburg)</dc:title>
  <dc:creator>patricksvedman</dc:creator>
  <cp:lastModifiedBy>Windows 用户</cp:lastModifiedBy>
  <cp:revision>79</cp:revision>
  <dcterms:created xsi:type="dcterms:W3CDTF">2016-08-27T11:43:54Z</dcterms:created>
  <dcterms:modified xsi:type="dcterms:W3CDTF">2016-09-12T03:08:40Z</dcterms:modified>
</cp:coreProperties>
</file>