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0" r:id="rId1"/>
  </p:sldMasterIdLst>
  <p:notesMasterIdLst>
    <p:notesMasterId r:id="rId11"/>
  </p:notesMasterIdLst>
  <p:handoutMasterIdLst>
    <p:handoutMasterId r:id="rId12"/>
  </p:handoutMasterIdLst>
  <p:sldIdLst>
    <p:sldId id="538" r:id="rId2"/>
    <p:sldId id="539" r:id="rId3"/>
    <p:sldId id="540" r:id="rId4"/>
    <p:sldId id="542" r:id="rId5"/>
    <p:sldId id="541" r:id="rId6"/>
    <p:sldId id="544" r:id="rId7"/>
    <p:sldId id="546" r:id="rId8"/>
    <p:sldId id="545" r:id="rId9"/>
    <p:sldId id="543" r:id="rId10"/>
  </p:sldIdLst>
  <p:sldSz cx="9906000" cy="6858000" type="A4"/>
  <p:notesSz cx="9939338" cy="14368463"/>
  <p:defaultTextStyle>
    <a:defPPr>
      <a:defRPr lang="ko-KR"/>
    </a:defPPr>
    <a:lvl1pPr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340890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682967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025044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367121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1710385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052462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2394539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2736616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EEFF"/>
    <a:srgbClr val="BF1FB7"/>
    <a:srgbClr val="FF00FF"/>
    <a:srgbClr val="DE007F"/>
    <a:srgbClr val="FCFF8B"/>
    <a:srgbClr val="70126C"/>
    <a:srgbClr val="000000"/>
    <a:srgbClr val="41067C"/>
    <a:srgbClr val="C5FFE5"/>
    <a:srgbClr val="8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2" autoAdjust="0"/>
    <p:restoredTop sz="79442" autoAdjust="0"/>
  </p:normalViewPr>
  <p:slideViewPr>
    <p:cSldViewPr showGuides="1">
      <p:cViewPr>
        <p:scale>
          <a:sx n="100" d="100"/>
          <a:sy n="100" d="100"/>
        </p:scale>
        <p:origin x="-1812" y="-444"/>
      </p:cViewPr>
      <p:guideLst>
        <p:guide orient="horz" pos="572"/>
        <p:guide pos="3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6" d="100"/>
          <a:sy n="56" d="100"/>
        </p:scale>
        <p:origin x="-3954" y="-78"/>
      </p:cViewPr>
      <p:guideLst>
        <p:guide orient="horz" pos="4528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2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265C7B8E-68A4-48F8-8A9E-9A1210F08B75}" type="datetimeFigureOut">
              <a:rPr lang="ko-KR" altLang="en-US"/>
              <a:pPr/>
              <a:t>2016-09-13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2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1DB528DD-67BB-436A-980F-1F80135FCDD2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38165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A025DB50-0C8C-432C-A28D-E8530F544757}" type="datetimeFigureOut">
              <a:rPr lang="ko-KR" altLang="en-US"/>
              <a:pPr/>
              <a:t>2016-09-13</a:t>
            </a:fld>
            <a:endParaRPr lang="en-US" altLang="ko-KR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992313" y="6822785"/>
            <a:ext cx="7954716" cy="64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3AF4E376-1295-4435-B33B-69A02C6185F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36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0890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2967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5044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67121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09781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1738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3695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35650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43196" y="2492896"/>
            <a:ext cx="8419609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486392" y="4429132"/>
            <a:ext cx="6933217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  <p:grpSp>
        <p:nvGrpSpPr>
          <p:cNvPr id="17" name="Group 3"/>
          <p:cNvGrpSpPr>
            <a:grpSpLocks/>
          </p:cNvGrpSpPr>
          <p:nvPr userDrawn="1"/>
        </p:nvGrpSpPr>
        <p:grpSpPr bwMode="auto">
          <a:xfrm>
            <a:off x="209550" y="134938"/>
            <a:ext cx="2320925" cy="450850"/>
            <a:chOff x="36" y="73"/>
            <a:chExt cx="1462" cy="284"/>
          </a:xfrm>
        </p:grpSpPr>
        <p:pic>
          <p:nvPicPr>
            <p:cNvPr id="18" name="Picture 4" descr="반드시일등합시다_일반서체_LG Red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Oval 5"/>
            <p:cNvSpPr>
              <a:spLocks noChangeArrowheads="1"/>
            </p:cNvSpPr>
            <p:nvPr userDrawn="1"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0" name="Oval 6"/>
            <p:cNvSpPr>
              <a:spLocks noChangeArrowheads="1"/>
            </p:cNvSpPr>
            <p:nvPr userDrawn="1"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1432" y="6237312"/>
            <a:ext cx="936104" cy="45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95055" y="60097"/>
            <a:ext cx="8915891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95055" y="908050"/>
            <a:ext cx="8915891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6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6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6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6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6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188913"/>
            <a:ext cx="8915400" cy="503237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981075"/>
            <a:ext cx="8915400" cy="5327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7761312" y="6500834"/>
            <a:ext cx="2056780" cy="264108"/>
          </a:xfrm>
          <a:ln>
            <a:solidFill>
              <a:srgbClr val="FF0000"/>
            </a:solidFill>
          </a:ln>
        </p:spPr>
        <p:txBody>
          <a:bodyPr/>
          <a:lstStyle>
            <a:lvl1pPr algn="ctr">
              <a:defRPr sz="1200" b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 bwMode="auto">
          <a:xfrm>
            <a:off x="495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 bwMode="auto">
          <a:xfrm>
            <a:off x="3384305" y="6356804"/>
            <a:ext cx="31373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 bwMode="auto">
          <a:xfrm>
            <a:off x="7099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fld id="{75842C2F-6543-43EF-BF80-29CBE5C6C36C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52" r:id="rId2"/>
    <p:sldLayoutId id="21474839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2pPr>
      <a:lvl3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3pPr>
      <a:lvl4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4pPr>
      <a:lvl5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5pPr>
      <a:lvl6pPr marL="342077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6pPr>
      <a:lvl7pPr marL="684154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7pPr>
      <a:lvl8pPr marL="1026231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8pPr>
      <a:lvl9pPr marL="1368308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58706" indent="-358706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7988" indent="-299317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270" indent="-239929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594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461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496687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2838764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180841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3522918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77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54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31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08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385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62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39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16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14" descr="BK.png"/>
          <p:cNvPicPr>
            <a:picLocks noChangeAspect="1"/>
          </p:cNvPicPr>
          <p:nvPr/>
        </p:nvPicPr>
        <p:blipFill>
          <a:blip r:embed="rId2" cstate="print"/>
          <a:srcRect l="4326" r="10626"/>
          <a:stretch>
            <a:fillRect/>
          </a:stretch>
        </p:blipFill>
        <p:spPr bwMode="auto">
          <a:xfrm>
            <a:off x="0" y="-27384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0" y="2492896"/>
            <a:ext cx="9906000" cy="1944216"/>
          </a:xfrm>
        </p:spPr>
        <p:txBody>
          <a:bodyPr/>
          <a:lstStyle/>
          <a:p>
            <a:pPr lvl="0" eaLnBrk="1" hangingPunct="1">
              <a:defRPr/>
            </a:pP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/>
            </a:r>
            <a:b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</a:b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Discussion </a:t>
            </a:r>
            <a:r>
              <a:rPr lang="en-US" altLang="ko-KR" sz="36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on eV2X in 5G RAN</a:t>
            </a:r>
            <a:endParaRPr lang="ko-KR" altLang="en-US" sz="3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057" y="6237312"/>
            <a:ext cx="104247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부제목 2"/>
          <p:cNvSpPr>
            <a:spLocks noGrp="1"/>
          </p:cNvSpPr>
          <p:nvPr/>
        </p:nvSpPr>
        <p:spPr bwMode="auto">
          <a:xfrm>
            <a:off x="1475184" y="5099645"/>
            <a:ext cx="69342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415" tIns="34208" rIns="68415" bIns="34208"/>
          <a:lstStyle/>
          <a:p>
            <a:pPr algn="ctr" defTabSz="957263" eaLnBrk="0" hangingPunct="0"/>
            <a:r>
              <a:rPr kumimoji="1" lang="en-US" altLang="ko-KR" sz="2400" b="1" dirty="0">
                <a:latin typeface="맑은 고딕" pitchFamily="50" charset="-127"/>
                <a:ea typeface="맑은 고딕" pitchFamily="50" charset="-127"/>
              </a:rPr>
              <a:t>LG </a:t>
            </a:r>
            <a:r>
              <a:rPr kumimoji="1" lang="en-US" altLang="ko-KR" sz="2400" b="1" dirty="0" smtClean="0">
                <a:latin typeface="맑은 고딕" pitchFamily="50" charset="-127"/>
                <a:ea typeface="맑은 고딕" pitchFamily="50" charset="-127"/>
              </a:rPr>
              <a:t>Electronics</a:t>
            </a:r>
            <a:endParaRPr kumimoji="1" lang="ko-KR" altLang="en-US" sz="2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838453"/>
            <a:ext cx="909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3GPP TSG RAN Meeting #</a:t>
            </a:r>
            <a:r>
              <a:rPr lang="en-US" altLang="ko-KR" sz="1800" b="1" dirty="0" smtClean="0">
                <a:latin typeface="맑은 고딕" pitchFamily="50" charset="-127"/>
                <a:ea typeface="맑은 고딕" pitchFamily="50" charset="-127"/>
              </a:rPr>
              <a:t>73</a:t>
            </a:r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				 </a:t>
            </a:r>
            <a:r>
              <a:rPr lang="en-US" altLang="ko-KR" sz="1800" b="1" dirty="0" smtClean="0">
                <a:latin typeface="맑은 고딕" pitchFamily="50" charset="-127"/>
                <a:ea typeface="맑은 고딕" pitchFamily="50" charset="-127"/>
              </a:rPr>
              <a:t>		</a:t>
            </a:r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	RP-161651  </a:t>
            </a:r>
            <a:b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New Orleans, USA, September 19 - 22, 2016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6496" y="1630541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Agenda item: </a:t>
            </a:r>
            <a:r>
              <a:rPr lang="en-US" altLang="ko-KR" sz="1800" b="1" dirty="0" smtClean="0">
                <a:latin typeface="맑은 고딕" pitchFamily="50" charset="-127"/>
                <a:ea typeface="맑은 고딕" pitchFamily="50" charset="-127"/>
              </a:rPr>
              <a:t>9.2.1</a:t>
            </a:r>
            <a:endParaRPr lang="en-US" altLang="ko-KR" sz="1800" b="1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en-US" altLang="ko-KR" sz="1800" b="1" dirty="0" smtClean="0">
                <a:latin typeface="맑은 고딕" pitchFamily="50" charset="-127"/>
                <a:ea typeface="맑은 고딕" pitchFamily="50" charset="-127"/>
              </a:rPr>
              <a:t>Document </a:t>
            </a:r>
            <a:r>
              <a:rPr lang="en-US" altLang="ko-KR" sz="1800" b="1" dirty="0">
                <a:latin typeface="맑은 고딕" pitchFamily="50" charset="-127"/>
                <a:ea typeface="맑은 고딕" pitchFamily="50" charset="-127"/>
              </a:rPr>
              <a:t>for: Discussion</a:t>
            </a:r>
            <a:endParaRPr lang="ko-KR" altLang="en-US" sz="1800" b="1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7449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19" name="내용 개체 틀 2"/>
          <p:cNvSpPr>
            <a:spLocks noGrp="1"/>
          </p:cNvSpPr>
          <p:nvPr>
            <p:ph idx="1"/>
          </p:nvPr>
        </p:nvSpPr>
        <p:spPr>
          <a:xfrm>
            <a:off x="495055" y="908050"/>
            <a:ext cx="8915891" cy="5401270"/>
          </a:xfrm>
        </p:spPr>
        <p:txBody>
          <a:bodyPr/>
          <a:lstStyle/>
          <a:p>
            <a:r>
              <a:rPr lang="en-US" altLang="ko-KR" dirty="0" smtClean="0"/>
              <a:t>Rel-14 WI “</a:t>
            </a:r>
            <a:r>
              <a:rPr lang="en-GB" altLang="ko-KR" dirty="0"/>
              <a:t>Support for V2V services based on LTE </a:t>
            </a:r>
            <a:r>
              <a:rPr lang="en-GB" altLang="ko-KR" dirty="0" err="1"/>
              <a:t>sidelink</a:t>
            </a:r>
            <a:r>
              <a:rPr lang="en-US" altLang="ko-KR" dirty="0" smtClean="0"/>
              <a:t>” can be completed in RAN#73.</a:t>
            </a:r>
          </a:p>
          <a:p>
            <a:pPr lvl="1"/>
            <a:r>
              <a:rPr lang="en-US" altLang="ko-KR" dirty="0" smtClean="0"/>
              <a:t>Leftovers can be treated in the ongoing WI “</a:t>
            </a:r>
            <a:r>
              <a:rPr lang="en-GB" altLang="ko-KR" dirty="0"/>
              <a:t>LTE-based V2X </a:t>
            </a:r>
            <a:r>
              <a:rPr lang="en-GB" altLang="ko-KR" dirty="0" smtClean="0"/>
              <a:t>Services</a:t>
            </a:r>
            <a:r>
              <a:rPr lang="en-US" altLang="ko-KR" dirty="0" smtClean="0"/>
              <a:t>” until Mar. 2017.</a:t>
            </a:r>
          </a:p>
          <a:p>
            <a:r>
              <a:rPr lang="en-US" altLang="ko-KR" dirty="0" smtClean="0"/>
              <a:t>eV2X is also under study in RAN as a part of NR study item.</a:t>
            </a:r>
          </a:p>
          <a:p>
            <a:endParaRPr lang="en-US" altLang="ko-KR" dirty="0"/>
          </a:p>
          <a:p>
            <a:r>
              <a:rPr lang="en-US" altLang="ko-KR" dirty="0" smtClean="0"/>
              <a:t>It has been questioned how Rel-14 LTE V2X is related to solutions to be specified for eV2X by NR and/or LTE evolution in Rel-15 or after (referred to as “5G eV2X” in this </a:t>
            </a:r>
            <a:r>
              <a:rPr lang="en-US" altLang="ko-KR" dirty="0" err="1" smtClean="0"/>
              <a:t>Tdoc</a:t>
            </a:r>
            <a:r>
              <a:rPr lang="en-US" altLang="ko-KR" dirty="0" smtClean="0"/>
              <a:t>).</a:t>
            </a:r>
          </a:p>
          <a:p>
            <a:pPr lvl="1"/>
            <a:r>
              <a:rPr lang="en-US" altLang="ko-KR" dirty="0" smtClean="0"/>
              <a:t>The life cycle of a UE installed in a vehicle will be longer. </a:t>
            </a:r>
          </a:p>
          <a:p>
            <a:pPr lvl="2"/>
            <a:r>
              <a:rPr lang="en-US" altLang="ko-KR" dirty="0" smtClean="0"/>
              <a:t>Especially for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case, it is possible to have a situation where vehicles supporting only Rel-14 V2X, both Rel-14 V2X and 5G eV2X, and only 5G eV2X can coexist.</a:t>
            </a:r>
          </a:p>
          <a:p>
            <a:pPr lvl="1"/>
            <a:r>
              <a:rPr lang="en-US" altLang="ko-KR" dirty="0" smtClean="0"/>
              <a:t>Rel-14 V2X focuses on broadcast transmissions that need to be received by all the proximal vehicles including those operating services with 5G eV2X.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This contribution discusses with focus on </a:t>
            </a:r>
            <a:r>
              <a:rPr lang="en-US" altLang="ko-KR" dirty="0" err="1" smtClean="0"/>
              <a:t>sidelink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The relation between 5G eV2X and Rel-14 V2X</a:t>
            </a:r>
          </a:p>
          <a:p>
            <a:pPr lvl="1"/>
            <a:r>
              <a:rPr lang="en-US" altLang="ko-KR" dirty="0" smtClean="0"/>
              <a:t>Standardization plan for 5G eV2X</a:t>
            </a:r>
          </a:p>
          <a:p>
            <a:pPr lvl="1"/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2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  <a:prstGeom prst="rect">
            <a:avLst/>
          </a:prstGeom>
        </p:spPr>
        <p:txBody>
          <a:bodyPr/>
          <a:lstStyle/>
          <a:p>
            <a:fld id="{5E78C55F-1C30-42ED-8A20-F42AE446A9F1}" type="slidenum">
              <a:rPr lang="en-US" altLang="ko-KR" smtClean="0"/>
              <a:pPr/>
              <a:t>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26543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Design target of 5G eV2X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Rel-14 LTE V2X is expected to provide sufficient performance for the basic ITS services.</a:t>
            </a:r>
          </a:p>
          <a:p>
            <a:pPr lvl="1"/>
            <a:r>
              <a:rPr lang="en-US" altLang="ko-KR" dirty="0" smtClean="0"/>
              <a:t>No significant enhancement seems required.</a:t>
            </a:r>
          </a:p>
          <a:p>
            <a:pPr lvl="1"/>
            <a:r>
              <a:rPr lang="en-US" altLang="ko-KR" dirty="0" smtClean="0"/>
              <a:t>Even a UE equipped with 5G eV2X needs to use Rel-14 LTE V2X to communicate with vehicles supporting only Rel-14 LTE V2X.</a:t>
            </a:r>
          </a:p>
          <a:p>
            <a:r>
              <a:rPr lang="en-US" altLang="ko-KR" dirty="0" smtClean="0"/>
              <a:t>SA1 is defining advanced ITS services that will be difficult to achieve using Rel-14 LTE V2X.</a:t>
            </a:r>
          </a:p>
          <a:p>
            <a:pPr lvl="1"/>
            <a:r>
              <a:rPr lang="en-US" altLang="ko-KR" dirty="0" smtClean="0"/>
              <a:t>Achieving this may require substantial deviation from the design of Rel-14 LTE V2X.</a:t>
            </a:r>
          </a:p>
          <a:p>
            <a:pPr lvl="1"/>
            <a:r>
              <a:rPr lang="en-US" altLang="ko-KR" dirty="0" smtClean="0"/>
              <a:t>NR will have much more flexibility than evolving LTE further.</a:t>
            </a: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E36C-1A9B-4CB3-A131-4C3E309ED61B}" type="slidenum">
              <a:rPr lang="ko-KR" altLang="en-US" smtClean="0"/>
              <a:pPr/>
              <a:t>3</a:t>
            </a:fld>
            <a:endParaRPr lang="en-US" altLang="ko-KR" dirty="0"/>
          </a:p>
        </p:txBody>
      </p:sp>
      <p:sp>
        <p:nvSpPr>
          <p:cNvPr id="5" name="자유형 4"/>
          <p:cNvSpPr/>
          <p:nvPr/>
        </p:nvSpPr>
        <p:spPr bwMode="auto">
          <a:xfrm>
            <a:off x="3054118" y="3212977"/>
            <a:ext cx="5499282" cy="3157318"/>
          </a:xfrm>
          <a:custGeom>
            <a:avLst/>
            <a:gdLst>
              <a:gd name="connsiteX0" fmla="*/ 400050 w 2590800"/>
              <a:gd name="connsiteY0" fmla="*/ 16933 h 2607733"/>
              <a:gd name="connsiteX1" fmla="*/ 171450 w 2590800"/>
              <a:gd name="connsiteY1" fmla="*/ 93133 h 2607733"/>
              <a:gd name="connsiteX2" fmla="*/ 82550 w 2590800"/>
              <a:gd name="connsiteY2" fmla="*/ 201083 h 2607733"/>
              <a:gd name="connsiteX3" fmla="*/ 12700 w 2590800"/>
              <a:gd name="connsiteY3" fmla="*/ 353483 h 2607733"/>
              <a:gd name="connsiteX4" fmla="*/ 6350 w 2590800"/>
              <a:gd name="connsiteY4" fmla="*/ 594783 h 2607733"/>
              <a:gd name="connsiteX5" fmla="*/ 12700 w 2590800"/>
              <a:gd name="connsiteY5" fmla="*/ 880533 h 2607733"/>
              <a:gd name="connsiteX6" fmla="*/ 6350 w 2590800"/>
              <a:gd name="connsiteY6" fmla="*/ 1140883 h 2607733"/>
              <a:gd name="connsiteX7" fmla="*/ 12700 w 2590800"/>
              <a:gd name="connsiteY7" fmla="*/ 1394883 h 2607733"/>
              <a:gd name="connsiteX8" fmla="*/ 12700 w 2590800"/>
              <a:gd name="connsiteY8" fmla="*/ 1706033 h 2607733"/>
              <a:gd name="connsiteX9" fmla="*/ 12700 w 2590800"/>
              <a:gd name="connsiteY9" fmla="*/ 1979083 h 2607733"/>
              <a:gd name="connsiteX10" fmla="*/ 12700 w 2590800"/>
              <a:gd name="connsiteY10" fmla="*/ 2150533 h 2607733"/>
              <a:gd name="connsiteX11" fmla="*/ 44450 w 2590800"/>
              <a:gd name="connsiteY11" fmla="*/ 2321983 h 2607733"/>
              <a:gd name="connsiteX12" fmla="*/ 107950 w 2590800"/>
              <a:gd name="connsiteY12" fmla="*/ 2448983 h 2607733"/>
              <a:gd name="connsiteX13" fmla="*/ 247650 w 2590800"/>
              <a:gd name="connsiteY13" fmla="*/ 2550583 h 2607733"/>
              <a:gd name="connsiteX14" fmla="*/ 520700 w 2590800"/>
              <a:gd name="connsiteY14" fmla="*/ 2588683 h 2607733"/>
              <a:gd name="connsiteX15" fmla="*/ 908050 w 2590800"/>
              <a:gd name="connsiteY15" fmla="*/ 2595033 h 2607733"/>
              <a:gd name="connsiteX16" fmla="*/ 1327150 w 2590800"/>
              <a:gd name="connsiteY16" fmla="*/ 2595033 h 2607733"/>
              <a:gd name="connsiteX17" fmla="*/ 1739900 w 2590800"/>
              <a:gd name="connsiteY17" fmla="*/ 2588683 h 2607733"/>
              <a:gd name="connsiteX18" fmla="*/ 1949450 w 2590800"/>
              <a:gd name="connsiteY18" fmla="*/ 2595033 h 2607733"/>
              <a:gd name="connsiteX19" fmla="*/ 2171700 w 2590800"/>
              <a:gd name="connsiteY19" fmla="*/ 2588683 h 2607733"/>
              <a:gd name="connsiteX20" fmla="*/ 2425700 w 2590800"/>
              <a:gd name="connsiteY20" fmla="*/ 2480733 h 2607733"/>
              <a:gd name="connsiteX21" fmla="*/ 2533650 w 2590800"/>
              <a:gd name="connsiteY21" fmla="*/ 2283883 h 2607733"/>
              <a:gd name="connsiteX22" fmla="*/ 2546350 w 2590800"/>
              <a:gd name="connsiteY22" fmla="*/ 2036233 h 2607733"/>
              <a:gd name="connsiteX23" fmla="*/ 2266950 w 2590800"/>
              <a:gd name="connsiteY23" fmla="*/ 1534583 h 2607733"/>
              <a:gd name="connsiteX24" fmla="*/ 1352550 w 2590800"/>
              <a:gd name="connsiteY24" fmla="*/ 626533 h 2607733"/>
              <a:gd name="connsiteX25" fmla="*/ 850900 w 2590800"/>
              <a:gd name="connsiteY25" fmla="*/ 194733 h 2607733"/>
              <a:gd name="connsiteX26" fmla="*/ 400050 w 2590800"/>
              <a:gd name="connsiteY26" fmla="*/ 16933 h 2607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90800" h="2607733">
                <a:moveTo>
                  <a:pt x="400050" y="16933"/>
                </a:moveTo>
                <a:cubicBezTo>
                  <a:pt x="286808" y="0"/>
                  <a:pt x="224367" y="62441"/>
                  <a:pt x="171450" y="93133"/>
                </a:cubicBezTo>
                <a:cubicBezTo>
                  <a:pt x="118533" y="123825"/>
                  <a:pt x="109008" y="157691"/>
                  <a:pt x="82550" y="201083"/>
                </a:cubicBezTo>
                <a:cubicBezTo>
                  <a:pt x="56092" y="244475"/>
                  <a:pt x="25400" y="287866"/>
                  <a:pt x="12700" y="353483"/>
                </a:cubicBezTo>
                <a:cubicBezTo>
                  <a:pt x="0" y="419100"/>
                  <a:pt x="6350" y="506941"/>
                  <a:pt x="6350" y="594783"/>
                </a:cubicBezTo>
                <a:cubicBezTo>
                  <a:pt x="6350" y="682625"/>
                  <a:pt x="12700" y="789516"/>
                  <a:pt x="12700" y="880533"/>
                </a:cubicBezTo>
                <a:cubicBezTo>
                  <a:pt x="12700" y="971550"/>
                  <a:pt x="6350" y="1055158"/>
                  <a:pt x="6350" y="1140883"/>
                </a:cubicBezTo>
                <a:cubicBezTo>
                  <a:pt x="6350" y="1226608"/>
                  <a:pt x="11642" y="1300691"/>
                  <a:pt x="12700" y="1394883"/>
                </a:cubicBezTo>
                <a:cubicBezTo>
                  <a:pt x="13758" y="1489075"/>
                  <a:pt x="12700" y="1706033"/>
                  <a:pt x="12700" y="1706033"/>
                </a:cubicBezTo>
                <a:lnTo>
                  <a:pt x="12700" y="1979083"/>
                </a:lnTo>
                <a:cubicBezTo>
                  <a:pt x="12700" y="2053166"/>
                  <a:pt x="7408" y="2093383"/>
                  <a:pt x="12700" y="2150533"/>
                </a:cubicBezTo>
                <a:cubicBezTo>
                  <a:pt x="17992" y="2207683"/>
                  <a:pt x="28575" y="2272241"/>
                  <a:pt x="44450" y="2321983"/>
                </a:cubicBezTo>
                <a:cubicBezTo>
                  <a:pt x="60325" y="2371725"/>
                  <a:pt x="74083" y="2410883"/>
                  <a:pt x="107950" y="2448983"/>
                </a:cubicBezTo>
                <a:cubicBezTo>
                  <a:pt x="141817" y="2487083"/>
                  <a:pt x="178858" y="2527300"/>
                  <a:pt x="247650" y="2550583"/>
                </a:cubicBezTo>
                <a:cubicBezTo>
                  <a:pt x="316442" y="2573866"/>
                  <a:pt x="410633" y="2581275"/>
                  <a:pt x="520700" y="2588683"/>
                </a:cubicBezTo>
                <a:cubicBezTo>
                  <a:pt x="630767" y="2596091"/>
                  <a:pt x="908050" y="2595033"/>
                  <a:pt x="908050" y="2595033"/>
                </a:cubicBezTo>
                <a:lnTo>
                  <a:pt x="1327150" y="2595033"/>
                </a:lnTo>
                <a:lnTo>
                  <a:pt x="1739900" y="2588683"/>
                </a:lnTo>
                <a:cubicBezTo>
                  <a:pt x="1843617" y="2588683"/>
                  <a:pt x="1877483" y="2595033"/>
                  <a:pt x="1949450" y="2595033"/>
                </a:cubicBezTo>
                <a:cubicBezTo>
                  <a:pt x="2021417" y="2595033"/>
                  <a:pt x="2092325" y="2607733"/>
                  <a:pt x="2171700" y="2588683"/>
                </a:cubicBezTo>
                <a:cubicBezTo>
                  <a:pt x="2251075" y="2569633"/>
                  <a:pt x="2365375" y="2531533"/>
                  <a:pt x="2425700" y="2480733"/>
                </a:cubicBezTo>
                <a:cubicBezTo>
                  <a:pt x="2486025" y="2429933"/>
                  <a:pt x="2513542" y="2357966"/>
                  <a:pt x="2533650" y="2283883"/>
                </a:cubicBezTo>
                <a:cubicBezTo>
                  <a:pt x="2553758" y="2209800"/>
                  <a:pt x="2590800" y="2161116"/>
                  <a:pt x="2546350" y="2036233"/>
                </a:cubicBezTo>
                <a:cubicBezTo>
                  <a:pt x="2501900" y="1911350"/>
                  <a:pt x="2465917" y="1769533"/>
                  <a:pt x="2266950" y="1534583"/>
                </a:cubicBezTo>
                <a:cubicBezTo>
                  <a:pt x="2067983" y="1299633"/>
                  <a:pt x="1588558" y="849841"/>
                  <a:pt x="1352550" y="626533"/>
                </a:cubicBezTo>
                <a:cubicBezTo>
                  <a:pt x="1116542" y="403225"/>
                  <a:pt x="1009650" y="297391"/>
                  <a:pt x="850900" y="194733"/>
                </a:cubicBezTo>
                <a:cubicBezTo>
                  <a:pt x="692150" y="92075"/>
                  <a:pt x="513292" y="33866"/>
                  <a:pt x="400050" y="16933"/>
                </a:cubicBezTo>
                <a:close/>
              </a:path>
            </a:pathLst>
          </a:custGeom>
          <a:solidFill>
            <a:srgbClr val="FF0000">
              <a:alpha val="29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cxnSp>
        <p:nvCxnSpPr>
          <p:cNvPr id="7" name="직선 화살표 연결선 6"/>
          <p:cNvCxnSpPr/>
          <p:nvPr/>
        </p:nvCxnSpPr>
        <p:spPr bwMode="auto">
          <a:xfrm>
            <a:off x="2936776" y="6474430"/>
            <a:ext cx="5735057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직선 화살표 연결선 7"/>
          <p:cNvCxnSpPr/>
          <p:nvPr/>
        </p:nvCxnSpPr>
        <p:spPr bwMode="auto">
          <a:xfrm flipV="1">
            <a:off x="2936776" y="3212976"/>
            <a:ext cx="0" cy="326145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1568624" y="3140968"/>
            <a:ext cx="1508425" cy="5232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 smtClean="0">
                <a:latin typeface="+mn-lt"/>
                <a:cs typeface="Arial" pitchFamily="34" charset="0"/>
              </a:rPr>
              <a:t>Low latency &amp; high reliability</a:t>
            </a:r>
            <a:endParaRPr lang="ko-KR" altLang="en-US" sz="1400" dirty="0" smtClean="0">
              <a:latin typeface="+mn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98863" y="6525344"/>
            <a:ext cx="1774617" cy="30777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400" dirty="0" smtClean="0">
                <a:latin typeface="+mn-lt"/>
                <a:cs typeface="Arial" pitchFamily="34" charset="0"/>
              </a:rPr>
              <a:t>High data rate</a:t>
            </a:r>
            <a:endParaRPr lang="ko-KR" altLang="en-US" sz="1400" dirty="0" smtClean="0">
              <a:latin typeface="+mn-lt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80792" y="5218167"/>
            <a:ext cx="1365406" cy="646331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200" dirty="0" smtClean="0">
                <a:latin typeface="+mn-lt"/>
                <a:cs typeface="Arial" pitchFamily="34" charset="0"/>
              </a:rPr>
              <a:t>Basic road safety</a:t>
            </a:r>
          </a:p>
          <a:p>
            <a:pPr algn="ctr"/>
            <a:r>
              <a:rPr lang="en-US" altLang="ko-KR" sz="1200" dirty="0" smtClean="0">
                <a:latin typeface="+mn-lt"/>
                <a:cs typeface="Arial" pitchFamily="34" charset="0"/>
              </a:rPr>
              <a:t>(e.g., forward collision warning)</a:t>
            </a:r>
            <a:endParaRPr lang="ko-KR" altLang="en-US" sz="1200" dirty="0" smtClean="0">
              <a:latin typeface="+mn-lt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04928" y="5589239"/>
            <a:ext cx="1802946" cy="646331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200" dirty="0" smtClean="0">
                <a:latin typeface="+mn-lt"/>
                <a:cs typeface="Arial" pitchFamily="34" charset="0"/>
              </a:rPr>
              <a:t>Basic infotainment</a:t>
            </a:r>
          </a:p>
          <a:p>
            <a:pPr algn="ctr"/>
            <a:r>
              <a:rPr lang="en-US" altLang="ko-KR" sz="1200" dirty="0" smtClean="0">
                <a:latin typeface="+mn-lt"/>
                <a:cs typeface="Arial" pitchFamily="34" charset="0"/>
              </a:rPr>
              <a:t>(e.g., traffic flow optimization)</a:t>
            </a:r>
            <a:endParaRPr lang="ko-KR" altLang="en-US" sz="1200" dirty="0" smtClean="0">
              <a:latin typeface="+mn-lt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82265" y="4994012"/>
            <a:ext cx="1546799" cy="5232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b="1" u="sng" dirty="0" smtClean="0">
                <a:solidFill>
                  <a:srgbClr val="0070C0"/>
                </a:solidFill>
                <a:latin typeface="+mn-lt"/>
                <a:cs typeface="Arial" pitchFamily="34" charset="0"/>
              </a:rPr>
              <a:t>By Rel-14 </a:t>
            </a:r>
            <a:br>
              <a:rPr lang="en-US" altLang="ko-KR" sz="1400" b="1" u="sng" dirty="0" smtClean="0">
                <a:solidFill>
                  <a:srgbClr val="0070C0"/>
                </a:solidFill>
                <a:latin typeface="+mn-lt"/>
                <a:cs typeface="Arial" pitchFamily="34" charset="0"/>
              </a:rPr>
            </a:br>
            <a:r>
              <a:rPr lang="en-US" altLang="ko-KR" sz="1400" b="1" u="sng" dirty="0" smtClean="0">
                <a:solidFill>
                  <a:srgbClr val="0070C0"/>
                </a:solidFill>
                <a:latin typeface="+mn-lt"/>
                <a:cs typeface="Arial" pitchFamily="34" charset="0"/>
              </a:rPr>
              <a:t>LTE V2X</a:t>
            </a:r>
            <a:endParaRPr lang="ko-KR" altLang="en-US" sz="1400" b="1" u="sng" dirty="0" smtClean="0">
              <a:solidFill>
                <a:srgbClr val="0070C0"/>
              </a:solidFill>
              <a:latin typeface="+mn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64768" y="3393645"/>
            <a:ext cx="2234994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200" dirty="0" smtClean="0">
                <a:latin typeface="+mn-lt"/>
                <a:cs typeface="Arial" pitchFamily="34" charset="0"/>
              </a:rPr>
              <a:t>Automated driving </a:t>
            </a:r>
            <a:br>
              <a:rPr lang="en-US" altLang="ko-KR" sz="1200" dirty="0" smtClean="0">
                <a:latin typeface="+mn-lt"/>
                <a:cs typeface="Arial" pitchFamily="34" charset="0"/>
              </a:rPr>
            </a:br>
            <a:r>
              <a:rPr lang="en-US" altLang="ko-KR" sz="1200" dirty="0" smtClean="0">
                <a:latin typeface="+mn-lt"/>
                <a:cs typeface="Arial" pitchFamily="34" charset="0"/>
              </a:rPr>
              <a:t>(e.g., cooperative collision avoidance, remote driving, high-density platooning)</a:t>
            </a:r>
            <a:endParaRPr lang="ko-KR" altLang="en-US" sz="1200" dirty="0" smtClean="0">
              <a:latin typeface="+mn-lt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8286" y="4222829"/>
            <a:ext cx="1802946" cy="646331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200" dirty="0" smtClean="0">
                <a:latin typeface="+mn-lt"/>
                <a:cs typeface="Arial" pitchFamily="34" charset="0"/>
              </a:rPr>
              <a:t>Sensor data dissemination</a:t>
            </a:r>
          </a:p>
          <a:p>
            <a:pPr algn="ctr"/>
            <a:r>
              <a:rPr lang="en-US" altLang="ko-KR" sz="1200" dirty="0" smtClean="0">
                <a:latin typeface="+mn-lt"/>
                <a:cs typeface="Arial" pitchFamily="34" charset="0"/>
              </a:rPr>
              <a:t>(e.g., see-through)</a:t>
            </a:r>
            <a:endParaRPr lang="ko-KR" altLang="en-US" sz="1200" dirty="0" smtClean="0">
              <a:latin typeface="+mn-lt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39450" y="5406315"/>
            <a:ext cx="2285958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200" dirty="0" smtClean="0">
                <a:latin typeface="+mn-lt"/>
                <a:cs typeface="Arial" pitchFamily="34" charset="0"/>
              </a:rPr>
              <a:t>Advanced infotainment</a:t>
            </a:r>
          </a:p>
          <a:p>
            <a:pPr algn="ctr"/>
            <a:r>
              <a:rPr lang="en-US" altLang="ko-KR" sz="1200" dirty="0" smtClean="0">
                <a:latin typeface="+mn-lt"/>
                <a:cs typeface="Arial" pitchFamily="34" charset="0"/>
              </a:rPr>
              <a:t>(e.g., dynamic map update, high-quality multimedia, augmented reality navigation)</a:t>
            </a:r>
            <a:endParaRPr lang="ko-KR" altLang="en-US" sz="1200" dirty="0" smtClean="0">
              <a:latin typeface="+mn-lt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69024" y="3841303"/>
            <a:ext cx="1528111" cy="30777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b="1" u="sng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By 5G eV2X</a:t>
            </a:r>
            <a:endParaRPr lang="ko-KR" altLang="en-US" sz="1400" b="1" u="sng" dirty="0" smtClean="0">
              <a:solidFill>
                <a:srgbClr val="FF0000"/>
              </a:solidFill>
              <a:latin typeface="+mn-lt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25208" y="3489975"/>
            <a:ext cx="2736304" cy="95410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b="1" u="sng" dirty="0" smtClean="0">
                <a:latin typeface="+mn-lt"/>
                <a:cs typeface="Arial" pitchFamily="34" charset="0"/>
              </a:rPr>
              <a:t>Features introduced in 5G eV2X should focus on advanced services not achievable by Rel-14 LTE V2X.</a:t>
            </a:r>
            <a:endParaRPr lang="ko-KR" altLang="en-US" sz="1400" b="1" u="sng" dirty="0" smtClean="0">
              <a:latin typeface="+mn-lt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2480" y="5406315"/>
            <a:ext cx="2713238" cy="738664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/>
            <a:r>
              <a:rPr lang="en-US" altLang="ko-KR" sz="1400" b="1" u="sng" dirty="0" smtClean="0">
                <a:latin typeface="+mn-lt"/>
                <a:cs typeface="Arial" pitchFamily="34" charset="0"/>
              </a:rPr>
              <a:t>Rel-14 V2X features are still used for basic services in order to ensure compatibility.</a:t>
            </a:r>
            <a:endParaRPr lang="ko-KR" altLang="en-US" sz="1400" b="1" u="sng" dirty="0" smtClean="0">
              <a:latin typeface="+mn-lt"/>
              <a:cs typeface="Arial" pitchFamily="34" charset="0"/>
            </a:endParaRPr>
          </a:p>
        </p:txBody>
      </p:sp>
      <p:sp>
        <p:nvSpPr>
          <p:cNvPr id="25" name="자유형 24"/>
          <p:cNvSpPr/>
          <p:nvPr/>
        </p:nvSpPr>
        <p:spPr>
          <a:xfrm>
            <a:off x="3065700" y="4938713"/>
            <a:ext cx="2630606" cy="1409700"/>
          </a:xfrm>
          <a:custGeom>
            <a:avLst/>
            <a:gdLst>
              <a:gd name="connsiteX0" fmla="*/ 15638 w 2630606"/>
              <a:gd name="connsiteY0" fmla="*/ 290512 h 1409700"/>
              <a:gd name="connsiteX1" fmla="*/ 15638 w 2630606"/>
              <a:gd name="connsiteY1" fmla="*/ 290512 h 1409700"/>
              <a:gd name="connsiteX2" fmla="*/ 20400 w 2630606"/>
              <a:gd name="connsiteY2" fmla="*/ 814387 h 1409700"/>
              <a:gd name="connsiteX3" fmla="*/ 25163 w 2630606"/>
              <a:gd name="connsiteY3" fmla="*/ 885825 h 1409700"/>
              <a:gd name="connsiteX4" fmla="*/ 34688 w 2630606"/>
              <a:gd name="connsiteY4" fmla="*/ 914400 h 1409700"/>
              <a:gd name="connsiteX5" fmla="*/ 44213 w 2630606"/>
              <a:gd name="connsiteY5" fmla="*/ 947737 h 1409700"/>
              <a:gd name="connsiteX6" fmla="*/ 53738 w 2630606"/>
              <a:gd name="connsiteY6" fmla="*/ 990600 h 1409700"/>
              <a:gd name="connsiteX7" fmla="*/ 63263 w 2630606"/>
              <a:gd name="connsiteY7" fmla="*/ 1004887 h 1409700"/>
              <a:gd name="connsiteX8" fmla="*/ 77550 w 2630606"/>
              <a:gd name="connsiteY8" fmla="*/ 1033462 h 1409700"/>
              <a:gd name="connsiteX9" fmla="*/ 87075 w 2630606"/>
              <a:gd name="connsiteY9" fmla="*/ 1071562 h 1409700"/>
              <a:gd name="connsiteX10" fmla="*/ 96600 w 2630606"/>
              <a:gd name="connsiteY10" fmla="*/ 1100137 h 1409700"/>
              <a:gd name="connsiteX11" fmla="*/ 125175 w 2630606"/>
              <a:gd name="connsiteY11" fmla="*/ 1143000 h 1409700"/>
              <a:gd name="connsiteX12" fmla="*/ 134700 w 2630606"/>
              <a:gd name="connsiteY12" fmla="*/ 1157287 h 1409700"/>
              <a:gd name="connsiteX13" fmla="*/ 148988 w 2630606"/>
              <a:gd name="connsiteY13" fmla="*/ 1171575 h 1409700"/>
              <a:gd name="connsiteX14" fmla="*/ 163275 w 2630606"/>
              <a:gd name="connsiteY14" fmla="*/ 1200150 h 1409700"/>
              <a:gd name="connsiteX15" fmla="*/ 177563 w 2630606"/>
              <a:gd name="connsiteY15" fmla="*/ 1209675 h 1409700"/>
              <a:gd name="connsiteX16" fmla="*/ 215663 w 2630606"/>
              <a:gd name="connsiteY16" fmla="*/ 1243012 h 1409700"/>
              <a:gd name="connsiteX17" fmla="*/ 244238 w 2630606"/>
              <a:gd name="connsiteY17" fmla="*/ 1262062 h 1409700"/>
              <a:gd name="connsiteX18" fmla="*/ 258525 w 2630606"/>
              <a:gd name="connsiteY18" fmla="*/ 1266825 h 1409700"/>
              <a:gd name="connsiteX19" fmla="*/ 272813 w 2630606"/>
              <a:gd name="connsiteY19" fmla="*/ 1276350 h 1409700"/>
              <a:gd name="connsiteX20" fmla="*/ 301388 w 2630606"/>
              <a:gd name="connsiteY20" fmla="*/ 1285875 h 1409700"/>
              <a:gd name="connsiteX21" fmla="*/ 334725 w 2630606"/>
              <a:gd name="connsiteY21" fmla="*/ 1300162 h 1409700"/>
              <a:gd name="connsiteX22" fmla="*/ 363300 w 2630606"/>
              <a:gd name="connsiteY22" fmla="*/ 1314450 h 1409700"/>
              <a:gd name="connsiteX23" fmla="*/ 377588 w 2630606"/>
              <a:gd name="connsiteY23" fmla="*/ 1323975 h 1409700"/>
              <a:gd name="connsiteX24" fmla="*/ 406163 w 2630606"/>
              <a:gd name="connsiteY24" fmla="*/ 1333500 h 1409700"/>
              <a:gd name="connsiteX25" fmla="*/ 420450 w 2630606"/>
              <a:gd name="connsiteY25" fmla="*/ 1338262 h 1409700"/>
              <a:gd name="connsiteX26" fmla="*/ 449025 w 2630606"/>
              <a:gd name="connsiteY26" fmla="*/ 1347787 h 1409700"/>
              <a:gd name="connsiteX27" fmla="*/ 468075 w 2630606"/>
              <a:gd name="connsiteY27" fmla="*/ 1352550 h 1409700"/>
              <a:gd name="connsiteX28" fmla="*/ 496650 w 2630606"/>
              <a:gd name="connsiteY28" fmla="*/ 1362075 h 1409700"/>
              <a:gd name="connsiteX29" fmla="*/ 510938 w 2630606"/>
              <a:gd name="connsiteY29" fmla="*/ 1366837 h 1409700"/>
              <a:gd name="connsiteX30" fmla="*/ 539513 w 2630606"/>
              <a:gd name="connsiteY30" fmla="*/ 1371600 h 1409700"/>
              <a:gd name="connsiteX31" fmla="*/ 553800 w 2630606"/>
              <a:gd name="connsiteY31" fmla="*/ 1376362 h 1409700"/>
              <a:gd name="connsiteX32" fmla="*/ 601425 w 2630606"/>
              <a:gd name="connsiteY32" fmla="*/ 1385887 h 1409700"/>
              <a:gd name="connsiteX33" fmla="*/ 944325 w 2630606"/>
              <a:gd name="connsiteY33" fmla="*/ 1390650 h 1409700"/>
              <a:gd name="connsiteX34" fmla="*/ 958613 w 2630606"/>
              <a:gd name="connsiteY34" fmla="*/ 1395412 h 1409700"/>
              <a:gd name="connsiteX35" fmla="*/ 1015763 w 2630606"/>
              <a:gd name="connsiteY35" fmla="*/ 1404937 h 1409700"/>
              <a:gd name="connsiteX36" fmla="*/ 1039575 w 2630606"/>
              <a:gd name="connsiteY36" fmla="*/ 1409700 h 1409700"/>
              <a:gd name="connsiteX37" fmla="*/ 1720613 w 2630606"/>
              <a:gd name="connsiteY37" fmla="*/ 1404937 h 1409700"/>
              <a:gd name="connsiteX38" fmla="*/ 2315925 w 2630606"/>
              <a:gd name="connsiteY38" fmla="*/ 1400175 h 1409700"/>
              <a:gd name="connsiteX39" fmla="*/ 2358788 w 2630606"/>
              <a:gd name="connsiteY39" fmla="*/ 1376362 h 1409700"/>
              <a:gd name="connsiteX40" fmla="*/ 2373075 w 2630606"/>
              <a:gd name="connsiteY40" fmla="*/ 1366837 h 1409700"/>
              <a:gd name="connsiteX41" fmla="*/ 2387363 w 2630606"/>
              <a:gd name="connsiteY41" fmla="*/ 1352550 h 1409700"/>
              <a:gd name="connsiteX42" fmla="*/ 2401650 w 2630606"/>
              <a:gd name="connsiteY42" fmla="*/ 1347787 h 1409700"/>
              <a:gd name="connsiteX43" fmla="*/ 2415938 w 2630606"/>
              <a:gd name="connsiteY43" fmla="*/ 1338262 h 1409700"/>
              <a:gd name="connsiteX44" fmla="*/ 2454038 w 2630606"/>
              <a:gd name="connsiteY44" fmla="*/ 1304925 h 1409700"/>
              <a:gd name="connsiteX45" fmla="*/ 2468325 w 2630606"/>
              <a:gd name="connsiteY45" fmla="*/ 1295400 h 1409700"/>
              <a:gd name="connsiteX46" fmla="*/ 2487375 w 2630606"/>
              <a:gd name="connsiteY46" fmla="*/ 1271587 h 1409700"/>
              <a:gd name="connsiteX47" fmla="*/ 2506425 w 2630606"/>
              <a:gd name="connsiteY47" fmla="*/ 1243012 h 1409700"/>
              <a:gd name="connsiteX48" fmla="*/ 2520713 w 2630606"/>
              <a:gd name="connsiteY48" fmla="*/ 1228725 h 1409700"/>
              <a:gd name="connsiteX49" fmla="*/ 2535000 w 2630606"/>
              <a:gd name="connsiteY49" fmla="*/ 1200150 h 1409700"/>
              <a:gd name="connsiteX50" fmla="*/ 2549288 w 2630606"/>
              <a:gd name="connsiteY50" fmla="*/ 1171575 h 1409700"/>
              <a:gd name="connsiteX51" fmla="*/ 2563575 w 2630606"/>
              <a:gd name="connsiteY51" fmla="*/ 1138237 h 1409700"/>
              <a:gd name="connsiteX52" fmla="*/ 2573100 w 2630606"/>
              <a:gd name="connsiteY52" fmla="*/ 1123950 h 1409700"/>
              <a:gd name="connsiteX53" fmla="*/ 2582625 w 2630606"/>
              <a:gd name="connsiteY53" fmla="*/ 1095375 h 1409700"/>
              <a:gd name="connsiteX54" fmla="*/ 2592150 w 2630606"/>
              <a:gd name="connsiteY54" fmla="*/ 1066800 h 1409700"/>
              <a:gd name="connsiteX55" fmla="*/ 2606438 w 2630606"/>
              <a:gd name="connsiteY55" fmla="*/ 1023937 h 1409700"/>
              <a:gd name="connsiteX56" fmla="*/ 2611200 w 2630606"/>
              <a:gd name="connsiteY56" fmla="*/ 1009650 h 1409700"/>
              <a:gd name="connsiteX57" fmla="*/ 2620725 w 2630606"/>
              <a:gd name="connsiteY57" fmla="*/ 971550 h 1409700"/>
              <a:gd name="connsiteX58" fmla="*/ 2630250 w 2630606"/>
              <a:gd name="connsiteY58" fmla="*/ 938212 h 1409700"/>
              <a:gd name="connsiteX59" fmla="*/ 2620725 w 2630606"/>
              <a:gd name="connsiteY59" fmla="*/ 838200 h 1409700"/>
              <a:gd name="connsiteX60" fmla="*/ 2611200 w 2630606"/>
              <a:gd name="connsiteY60" fmla="*/ 823912 h 1409700"/>
              <a:gd name="connsiteX61" fmla="*/ 2601675 w 2630606"/>
              <a:gd name="connsiteY61" fmla="*/ 795337 h 1409700"/>
              <a:gd name="connsiteX62" fmla="*/ 2582625 w 2630606"/>
              <a:gd name="connsiteY62" fmla="*/ 766762 h 1409700"/>
              <a:gd name="connsiteX63" fmla="*/ 2573100 w 2630606"/>
              <a:gd name="connsiteY63" fmla="*/ 752475 h 1409700"/>
              <a:gd name="connsiteX64" fmla="*/ 2558813 w 2630606"/>
              <a:gd name="connsiteY64" fmla="*/ 738187 h 1409700"/>
              <a:gd name="connsiteX65" fmla="*/ 2544525 w 2630606"/>
              <a:gd name="connsiteY65" fmla="*/ 709612 h 1409700"/>
              <a:gd name="connsiteX66" fmla="*/ 2530238 w 2630606"/>
              <a:gd name="connsiteY66" fmla="*/ 695325 h 1409700"/>
              <a:gd name="connsiteX67" fmla="*/ 2506425 w 2630606"/>
              <a:gd name="connsiteY67" fmla="*/ 671512 h 1409700"/>
              <a:gd name="connsiteX68" fmla="*/ 2501663 w 2630606"/>
              <a:gd name="connsiteY68" fmla="*/ 657225 h 1409700"/>
              <a:gd name="connsiteX69" fmla="*/ 2487375 w 2630606"/>
              <a:gd name="connsiteY69" fmla="*/ 647700 h 1409700"/>
              <a:gd name="connsiteX70" fmla="*/ 2458800 w 2630606"/>
              <a:gd name="connsiteY70" fmla="*/ 619125 h 1409700"/>
              <a:gd name="connsiteX71" fmla="*/ 2430225 w 2630606"/>
              <a:gd name="connsiteY71" fmla="*/ 590550 h 1409700"/>
              <a:gd name="connsiteX72" fmla="*/ 2415938 w 2630606"/>
              <a:gd name="connsiteY72" fmla="*/ 585787 h 1409700"/>
              <a:gd name="connsiteX73" fmla="*/ 2387363 w 2630606"/>
              <a:gd name="connsiteY73" fmla="*/ 557212 h 1409700"/>
              <a:gd name="connsiteX74" fmla="*/ 2373075 w 2630606"/>
              <a:gd name="connsiteY74" fmla="*/ 547687 h 1409700"/>
              <a:gd name="connsiteX75" fmla="*/ 2358788 w 2630606"/>
              <a:gd name="connsiteY75" fmla="*/ 533400 h 1409700"/>
              <a:gd name="connsiteX76" fmla="*/ 2330213 w 2630606"/>
              <a:gd name="connsiteY76" fmla="*/ 514350 h 1409700"/>
              <a:gd name="connsiteX77" fmla="*/ 2296875 w 2630606"/>
              <a:gd name="connsiteY77" fmla="*/ 495300 h 1409700"/>
              <a:gd name="connsiteX78" fmla="*/ 2282588 w 2630606"/>
              <a:gd name="connsiteY78" fmla="*/ 481012 h 1409700"/>
              <a:gd name="connsiteX79" fmla="*/ 2249250 w 2630606"/>
              <a:gd name="connsiteY79" fmla="*/ 461962 h 1409700"/>
              <a:gd name="connsiteX80" fmla="*/ 2206388 w 2630606"/>
              <a:gd name="connsiteY80" fmla="*/ 438150 h 1409700"/>
              <a:gd name="connsiteX81" fmla="*/ 2192100 w 2630606"/>
              <a:gd name="connsiteY81" fmla="*/ 423862 h 1409700"/>
              <a:gd name="connsiteX82" fmla="*/ 2177813 w 2630606"/>
              <a:gd name="connsiteY82" fmla="*/ 419100 h 1409700"/>
              <a:gd name="connsiteX83" fmla="*/ 2154000 w 2630606"/>
              <a:gd name="connsiteY83" fmla="*/ 400050 h 1409700"/>
              <a:gd name="connsiteX84" fmla="*/ 2125425 w 2630606"/>
              <a:gd name="connsiteY84" fmla="*/ 381000 h 1409700"/>
              <a:gd name="connsiteX85" fmla="*/ 2111138 w 2630606"/>
              <a:gd name="connsiteY85" fmla="*/ 376237 h 1409700"/>
              <a:gd name="connsiteX86" fmla="*/ 2082563 w 2630606"/>
              <a:gd name="connsiteY86" fmla="*/ 357187 h 1409700"/>
              <a:gd name="connsiteX87" fmla="*/ 2068275 w 2630606"/>
              <a:gd name="connsiteY87" fmla="*/ 347662 h 1409700"/>
              <a:gd name="connsiteX88" fmla="*/ 2053988 w 2630606"/>
              <a:gd name="connsiteY88" fmla="*/ 342900 h 1409700"/>
              <a:gd name="connsiteX89" fmla="*/ 2039700 w 2630606"/>
              <a:gd name="connsiteY89" fmla="*/ 333375 h 1409700"/>
              <a:gd name="connsiteX90" fmla="*/ 2020650 w 2630606"/>
              <a:gd name="connsiteY90" fmla="*/ 319087 h 1409700"/>
              <a:gd name="connsiteX91" fmla="*/ 2006363 w 2630606"/>
              <a:gd name="connsiteY91" fmla="*/ 314325 h 1409700"/>
              <a:gd name="connsiteX92" fmla="*/ 1953975 w 2630606"/>
              <a:gd name="connsiteY92" fmla="*/ 285750 h 1409700"/>
              <a:gd name="connsiteX93" fmla="*/ 1925400 w 2630606"/>
              <a:gd name="connsiteY93" fmla="*/ 276225 h 1409700"/>
              <a:gd name="connsiteX94" fmla="*/ 1882538 w 2630606"/>
              <a:gd name="connsiteY94" fmla="*/ 261937 h 1409700"/>
              <a:gd name="connsiteX95" fmla="*/ 1868250 w 2630606"/>
              <a:gd name="connsiteY95" fmla="*/ 252412 h 1409700"/>
              <a:gd name="connsiteX96" fmla="*/ 1834913 w 2630606"/>
              <a:gd name="connsiteY96" fmla="*/ 242887 h 1409700"/>
              <a:gd name="connsiteX97" fmla="*/ 1796813 w 2630606"/>
              <a:gd name="connsiteY97" fmla="*/ 223837 h 1409700"/>
              <a:gd name="connsiteX98" fmla="*/ 1782525 w 2630606"/>
              <a:gd name="connsiteY98" fmla="*/ 219075 h 1409700"/>
              <a:gd name="connsiteX99" fmla="*/ 1734900 w 2630606"/>
              <a:gd name="connsiteY99" fmla="*/ 209550 h 1409700"/>
              <a:gd name="connsiteX100" fmla="*/ 1706325 w 2630606"/>
              <a:gd name="connsiteY100" fmla="*/ 200025 h 1409700"/>
              <a:gd name="connsiteX101" fmla="*/ 1677750 w 2630606"/>
              <a:gd name="connsiteY101" fmla="*/ 190500 h 1409700"/>
              <a:gd name="connsiteX102" fmla="*/ 1663463 w 2630606"/>
              <a:gd name="connsiteY102" fmla="*/ 185737 h 1409700"/>
              <a:gd name="connsiteX103" fmla="*/ 1639650 w 2630606"/>
              <a:gd name="connsiteY103" fmla="*/ 180975 h 1409700"/>
              <a:gd name="connsiteX104" fmla="*/ 1592025 w 2630606"/>
              <a:gd name="connsiteY104" fmla="*/ 166687 h 1409700"/>
              <a:gd name="connsiteX105" fmla="*/ 1572975 w 2630606"/>
              <a:gd name="connsiteY105" fmla="*/ 161925 h 1409700"/>
              <a:gd name="connsiteX106" fmla="*/ 1544400 w 2630606"/>
              <a:gd name="connsiteY106" fmla="*/ 152400 h 1409700"/>
              <a:gd name="connsiteX107" fmla="*/ 1525350 w 2630606"/>
              <a:gd name="connsiteY107" fmla="*/ 147637 h 1409700"/>
              <a:gd name="connsiteX108" fmla="*/ 1496775 w 2630606"/>
              <a:gd name="connsiteY108" fmla="*/ 138112 h 1409700"/>
              <a:gd name="connsiteX109" fmla="*/ 1482488 w 2630606"/>
              <a:gd name="connsiteY109" fmla="*/ 133350 h 1409700"/>
              <a:gd name="connsiteX110" fmla="*/ 1458675 w 2630606"/>
              <a:gd name="connsiteY110" fmla="*/ 123825 h 1409700"/>
              <a:gd name="connsiteX111" fmla="*/ 1411050 w 2630606"/>
              <a:gd name="connsiteY111" fmla="*/ 119062 h 1409700"/>
              <a:gd name="connsiteX112" fmla="*/ 1372950 w 2630606"/>
              <a:gd name="connsiteY112" fmla="*/ 109537 h 1409700"/>
              <a:gd name="connsiteX113" fmla="*/ 1353900 w 2630606"/>
              <a:gd name="connsiteY113" fmla="*/ 104775 h 1409700"/>
              <a:gd name="connsiteX114" fmla="*/ 1272938 w 2630606"/>
              <a:gd name="connsiteY114" fmla="*/ 95250 h 1409700"/>
              <a:gd name="connsiteX115" fmla="*/ 1234838 w 2630606"/>
              <a:gd name="connsiteY115" fmla="*/ 85725 h 1409700"/>
              <a:gd name="connsiteX116" fmla="*/ 1211025 w 2630606"/>
              <a:gd name="connsiteY116" fmla="*/ 80962 h 1409700"/>
              <a:gd name="connsiteX117" fmla="*/ 1182450 w 2630606"/>
              <a:gd name="connsiteY117" fmla="*/ 71437 h 1409700"/>
              <a:gd name="connsiteX118" fmla="*/ 1163400 w 2630606"/>
              <a:gd name="connsiteY118" fmla="*/ 61912 h 1409700"/>
              <a:gd name="connsiteX119" fmla="*/ 1134825 w 2630606"/>
              <a:gd name="connsiteY119" fmla="*/ 57150 h 1409700"/>
              <a:gd name="connsiteX120" fmla="*/ 1039575 w 2630606"/>
              <a:gd name="connsiteY120" fmla="*/ 42862 h 1409700"/>
              <a:gd name="connsiteX121" fmla="*/ 977663 w 2630606"/>
              <a:gd name="connsiteY121" fmla="*/ 33337 h 1409700"/>
              <a:gd name="connsiteX122" fmla="*/ 963375 w 2630606"/>
              <a:gd name="connsiteY122" fmla="*/ 28575 h 1409700"/>
              <a:gd name="connsiteX123" fmla="*/ 915750 w 2630606"/>
              <a:gd name="connsiteY123" fmla="*/ 23812 h 1409700"/>
              <a:gd name="connsiteX124" fmla="*/ 887175 w 2630606"/>
              <a:gd name="connsiteY124" fmla="*/ 19050 h 1409700"/>
              <a:gd name="connsiteX125" fmla="*/ 782400 w 2630606"/>
              <a:gd name="connsiteY125" fmla="*/ 4762 h 1409700"/>
              <a:gd name="connsiteX126" fmla="*/ 734775 w 2630606"/>
              <a:gd name="connsiteY126" fmla="*/ 0 h 1409700"/>
              <a:gd name="connsiteX127" fmla="*/ 253763 w 2630606"/>
              <a:gd name="connsiteY127" fmla="*/ 4762 h 1409700"/>
              <a:gd name="connsiteX128" fmla="*/ 229950 w 2630606"/>
              <a:gd name="connsiteY128" fmla="*/ 14287 h 1409700"/>
              <a:gd name="connsiteX129" fmla="*/ 182325 w 2630606"/>
              <a:gd name="connsiteY129" fmla="*/ 23812 h 1409700"/>
              <a:gd name="connsiteX130" fmla="*/ 129938 w 2630606"/>
              <a:gd name="connsiteY130" fmla="*/ 33337 h 1409700"/>
              <a:gd name="connsiteX131" fmla="*/ 96600 w 2630606"/>
              <a:gd name="connsiteY131" fmla="*/ 42862 h 1409700"/>
              <a:gd name="connsiteX132" fmla="*/ 68025 w 2630606"/>
              <a:gd name="connsiteY132" fmla="*/ 52387 h 1409700"/>
              <a:gd name="connsiteX133" fmla="*/ 53738 w 2630606"/>
              <a:gd name="connsiteY133" fmla="*/ 57150 h 1409700"/>
              <a:gd name="connsiteX134" fmla="*/ 15638 w 2630606"/>
              <a:gd name="connsiteY134" fmla="*/ 100012 h 1409700"/>
              <a:gd name="connsiteX135" fmla="*/ 6113 w 2630606"/>
              <a:gd name="connsiteY135" fmla="*/ 128587 h 1409700"/>
              <a:gd name="connsiteX136" fmla="*/ 10875 w 2630606"/>
              <a:gd name="connsiteY136" fmla="*/ 223837 h 1409700"/>
              <a:gd name="connsiteX137" fmla="*/ 15638 w 2630606"/>
              <a:gd name="connsiteY137" fmla="*/ 357187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2630606" h="1409700">
                <a:moveTo>
                  <a:pt x="15638" y="290512"/>
                </a:moveTo>
                <a:lnTo>
                  <a:pt x="15638" y="290512"/>
                </a:lnTo>
                <a:cubicBezTo>
                  <a:pt x="-3656" y="464139"/>
                  <a:pt x="-8359" y="641815"/>
                  <a:pt x="20400" y="814387"/>
                </a:cubicBezTo>
                <a:cubicBezTo>
                  <a:pt x="21988" y="838200"/>
                  <a:pt x="21788" y="862199"/>
                  <a:pt x="25163" y="885825"/>
                </a:cubicBezTo>
                <a:cubicBezTo>
                  <a:pt x="26583" y="895764"/>
                  <a:pt x="31513" y="904875"/>
                  <a:pt x="34688" y="914400"/>
                </a:cubicBezTo>
                <a:cubicBezTo>
                  <a:pt x="39225" y="928011"/>
                  <a:pt x="41225" y="932795"/>
                  <a:pt x="44213" y="947737"/>
                </a:cubicBezTo>
                <a:cubicBezTo>
                  <a:pt x="46653" y="959936"/>
                  <a:pt x="47558" y="978239"/>
                  <a:pt x="53738" y="990600"/>
                </a:cubicBezTo>
                <a:cubicBezTo>
                  <a:pt x="56298" y="995719"/>
                  <a:pt x="60088" y="1000125"/>
                  <a:pt x="63263" y="1004887"/>
                </a:cubicBezTo>
                <a:cubicBezTo>
                  <a:pt x="75230" y="1040794"/>
                  <a:pt x="59089" y="996540"/>
                  <a:pt x="77550" y="1033462"/>
                </a:cubicBezTo>
                <a:cubicBezTo>
                  <a:pt x="83332" y="1045025"/>
                  <a:pt x="83813" y="1059602"/>
                  <a:pt x="87075" y="1071562"/>
                </a:cubicBezTo>
                <a:cubicBezTo>
                  <a:pt x="89717" y="1081248"/>
                  <a:pt x="91031" y="1091783"/>
                  <a:pt x="96600" y="1100137"/>
                </a:cubicBezTo>
                <a:lnTo>
                  <a:pt x="125175" y="1143000"/>
                </a:lnTo>
                <a:cubicBezTo>
                  <a:pt x="128350" y="1147762"/>
                  <a:pt x="130653" y="1153240"/>
                  <a:pt x="134700" y="1157287"/>
                </a:cubicBezTo>
                <a:lnTo>
                  <a:pt x="148988" y="1171575"/>
                </a:lnTo>
                <a:cubicBezTo>
                  <a:pt x="152861" y="1183195"/>
                  <a:pt x="154043" y="1190918"/>
                  <a:pt x="163275" y="1200150"/>
                </a:cubicBezTo>
                <a:cubicBezTo>
                  <a:pt x="167322" y="1204197"/>
                  <a:pt x="172800" y="1206500"/>
                  <a:pt x="177563" y="1209675"/>
                </a:cubicBezTo>
                <a:cubicBezTo>
                  <a:pt x="193438" y="1233487"/>
                  <a:pt x="182325" y="1220787"/>
                  <a:pt x="215663" y="1243012"/>
                </a:cubicBezTo>
                <a:lnTo>
                  <a:pt x="244238" y="1262062"/>
                </a:lnTo>
                <a:cubicBezTo>
                  <a:pt x="249000" y="1263650"/>
                  <a:pt x="254035" y="1264580"/>
                  <a:pt x="258525" y="1266825"/>
                </a:cubicBezTo>
                <a:cubicBezTo>
                  <a:pt x="263645" y="1269385"/>
                  <a:pt x="267582" y="1274025"/>
                  <a:pt x="272813" y="1276350"/>
                </a:cubicBezTo>
                <a:cubicBezTo>
                  <a:pt x="281988" y="1280428"/>
                  <a:pt x="292408" y="1281385"/>
                  <a:pt x="301388" y="1285875"/>
                </a:cubicBezTo>
                <a:cubicBezTo>
                  <a:pt x="324928" y="1297645"/>
                  <a:pt x="313703" y="1293155"/>
                  <a:pt x="334725" y="1300162"/>
                </a:cubicBezTo>
                <a:cubicBezTo>
                  <a:pt x="375674" y="1327460"/>
                  <a:pt x="323864" y="1294731"/>
                  <a:pt x="363300" y="1314450"/>
                </a:cubicBezTo>
                <a:cubicBezTo>
                  <a:pt x="368420" y="1317010"/>
                  <a:pt x="372357" y="1321650"/>
                  <a:pt x="377588" y="1323975"/>
                </a:cubicBezTo>
                <a:cubicBezTo>
                  <a:pt x="386763" y="1328053"/>
                  <a:pt x="396638" y="1330325"/>
                  <a:pt x="406163" y="1333500"/>
                </a:cubicBezTo>
                <a:lnTo>
                  <a:pt x="420450" y="1338262"/>
                </a:lnTo>
                <a:cubicBezTo>
                  <a:pt x="429975" y="1341437"/>
                  <a:pt x="439285" y="1345352"/>
                  <a:pt x="449025" y="1347787"/>
                </a:cubicBezTo>
                <a:cubicBezTo>
                  <a:pt x="455375" y="1349375"/>
                  <a:pt x="461806" y="1350669"/>
                  <a:pt x="468075" y="1352550"/>
                </a:cubicBezTo>
                <a:cubicBezTo>
                  <a:pt x="477692" y="1355435"/>
                  <a:pt x="487125" y="1358900"/>
                  <a:pt x="496650" y="1362075"/>
                </a:cubicBezTo>
                <a:cubicBezTo>
                  <a:pt x="501413" y="1363662"/>
                  <a:pt x="505986" y="1366012"/>
                  <a:pt x="510938" y="1366837"/>
                </a:cubicBezTo>
                <a:cubicBezTo>
                  <a:pt x="520463" y="1368425"/>
                  <a:pt x="530087" y="1369505"/>
                  <a:pt x="539513" y="1371600"/>
                </a:cubicBezTo>
                <a:cubicBezTo>
                  <a:pt x="544413" y="1372689"/>
                  <a:pt x="548973" y="1374983"/>
                  <a:pt x="553800" y="1376362"/>
                </a:cubicBezTo>
                <a:cubicBezTo>
                  <a:pt x="565444" y="1379689"/>
                  <a:pt x="591140" y="1385623"/>
                  <a:pt x="601425" y="1385887"/>
                </a:cubicBezTo>
                <a:cubicBezTo>
                  <a:pt x="715698" y="1388817"/>
                  <a:pt x="830025" y="1389062"/>
                  <a:pt x="944325" y="1390650"/>
                </a:cubicBezTo>
                <a:cubicBezTo>
                  <a:pt x="949088" y="1392237"/>
                  <a:pt x="953743" y="1394194"/>
                  <a:pt x="958613" y="1395412"/>
                </a:cubicBezTo>
                <a:cubicBezTo>
                  <a:pt x="981077" y="1401028"/>
                  <a:pt x="991546" y="1400901"/>
                  <a:pt x="1015763" y="1404937"/>
                </a:cubicBezTo>
                <a:cubicBezTo>
                  <a:pt x="1023747" y="1406268"/>
                  <a:pt x="1031638" y="1408112"/>
                  <a:pt x="1039575" y="1409700"/>
                </a:cubicBezTo>
                <a:lnTo>
                  <a:pt x="1720613" y="1404937"/>
                </a:lnTo>
                <a:lnTo>
                  <a:pt x="2315925" y="1400175"/>
                </a:lnTo>
                <a:cubicBezTo>
                  <a:pt x="2328800" y="1399974"/>
                  <a:pt x="2354022" y="1379539"/>
                  <a:pt x="2358788" y="1376362"/>
                </a:cubicBezTo>
                <a:cubicBezTo>
                  <a:pt x="2363550" y="1373187"/>
                  <a:pt x="2369028" y="1370884"/>
                  <a:pt x="2373075" y="1366837"/>
                </a:cubicBezTo>
                <a:cubicBezTo>
                  <a:pt x="2377838" y="1362075"/>
                  <a:pt x="2381759" y="1356286"/>
                  <a:pt x="2387363" y="1352550"/>
                </a:cubicBezTo>
                <a:cubicBezTo>
                  <a:pt x="2391540" y="1349765"/>
                  <a:pt x="2397160" y="1350032"/>
                  <a:pt x="2401650" y="1347787"/>
                </a:cubicBezTo>
                <a:cubicBezTo>
                  <a:pt x="2406770" y="1345227"/>
                  <a:pt x="2411175" y="1341437"/>
                  <a:pt x="2415938" y="1338262"/>
                </a:cubicBezTo>
                <a:cubicBezTo>
                  <a:pt x="2431813" y="1314450"/>
                  <a:pt x="2420700" y="1327150"/>
                  <a:pt x="2454038" y="1304925"/>
                </a:cubicBezTo>
                <a:lnTo>
                  <a:pt x="2468325" y="1295400"/>
                </a:lnTo>
                <a:cubicBezTo>
                  <a:pt x="2479051" y="1263224"/>
                  <a:pt x="2464176" y="1298101"/>
                  <a:pt x="2487375" y="1271587"/>
                </a:cubicBezTo>
                <a:cubicBezTo>
                  <a:pt x="2494913" y="1262972"/>
                  <a:pt x="2498330" y="1251106"/>
                  <a:pt x="2506425" y="1243012"/>
                </a:cubicBezTo>
                <a:lnTo>
                  <a:pt x="2520713" y="1228725"/>
                </a:lnTo>
                <a:cubicBezTo>
                  <a:pt x="2532680" y="1192818"/>
                  <a:pt x="2516539" y="1237072"/>
                  <a:pt x="2535000" y="1200150"/>
                </a:cubicBezTo>
                <a:cubicBezTo>
                  <a:pt x="2554718" y="1160716"/>
                  <a:pt x="2521992" y="1212518"/>
                  <a:pt x="2549288" y="1171575"/>
                </a:cubicBezTo>
                <a:cubicBezTo>
                  <a:pt x="2554631" y="1155545"/>
                  <a:pt x="2554158" y="1154716"/>
                  <a:pt x="2563575" y="1138237"/>
                </a:cubicBezTo>
                <a:cubicBezTo>
                  <a:pt x="2566415" y="1133267"/>
                  <a:pt x="2570775" y="1129180"/>
                  <a:pt x="2573100" y="1123950"/>
                </a:cubicBezTo>
                <a:cubicBezTo>
                  <a:pt x="2577178" y="1114775"/>
                  <a:pt x="2579450" y="1104900"/>
                  <a:pt x="2582625" y="1095375"/>
                </a:cubicBezTo>
                <a:lnTo>
                  <a:pt x="2592150" y="1066800"/>
                </a:lnTo>
                <a:lnTo>
                  <a:pt x="2606438" y="1023937"/>
                </a:lnTo>
                <a:cubicBezTo>
                  <a:pt x="2608025" y="1019175"/>
                  <a:pt x="2609982" y="1014520"/>
                  <a:pt x="2611200" y="1009650"/>
                </a:cubicBezTo>
                <a:cubicBezTo>
                  <a:pt x="2614375" y="996950"/>
                  <a:pt x="2616585" y="983969"/>
                  <a:pt x="2620725" y="971550"/>
                </a:cubicBezTo>
                <a:cubicBezTo>
                  <a:pt x="2627558" y="951053"/>
                  <a:pt x="2624271" y="962132"/>
                  <a:pt x="2630250" y="938212"/>
                </a:cubicBezTo>
                <a:cubicBezTo>
                  <a:pt x="2630129" y="936042"/>
                  <a:pt x="2633676" y="864102"/>
                  <a:pt x="2620725" y="838200"/>
                </a:cubicBezTo>
                <a:cubicBezTo>
                  <a:pt x="2618165" y="833080"/>
                  <a:pt x="2614375" y="828675"/>
                  <a:pt x="2611200" y="823912"/>
                </a:cubicBezTo>
                <a:cubicBezTo>
                  <a:pt x="2608025" y="814387"/>
                  <a:pt x="2607244" y="803691"/>
                  <a:pt x="2601675" y="795337"/>
                </a:cubicBezTo>
                <a:lnTo>
                  <a:pt x="2582625" y="766762"/>
                </a:lnTo>
                <a:cubicBezTo>
                  <a:pt x="2579450" y="762000"/>
                  <a:pt x="2577147" y="756522"/>
                  <a:pt x="2573100" y="752475"/>
                </a:cubicBezTo>
                <a:cubicBezTo>
                  <a:pt x="2568338" y="747712"/>
                  <a:pt x="2563125" y="743361"/>
                  <a:pt x="2558813" y="738187"/>
                </a:cubicBezTo>
                <a:cubicBezTo>
                  <a:pt x="2521343" y="693222"/>
                  <a:pt x="2573166" y="752574"/>
                  <a:pt x="2544525" y="709612"/>
                </a:cubicBezTo>
                <a:cubicBezTo>
                  <a:pt x="2540789" y="704008"/>
                  <a:pt x="2534550" y="700499"/>
                  <a:pt x="2530238" y="695325"/>
                </a:cubicBezTo>
                <a:cubicBezTo>
                  <a:pt x="2510394" y="671512"/>
                  <a:pt x="2532619" y="688974"/>
                  <a:pt x="2506425" y="671512"/>
                </a:cubicBezTo>
                <a:cubicBezTo>
                  <a:pt x="2504838" y="666750"/>
                  <a:pt x="2504799" y="661145"/>
                  <a:pt x="2501663" y="657225"/>
                </a:cubicBezTo>
                <a:cubicBezTo>
                  <a:pt x="2498087" y="652755"/>
                  <a:pt x="2491653" y="651503"/>
                  <a:pt x="2487375" y="647700"/>
                </a:cubicBezTo>
                <a:cubicBezTo>
                  <a:pt x="2477307" y="638751"/>
                  <a:pt x="2468325" y="628650"/>
                  <a:pt x="2458800" y="619125"/>
                </a:cubicBezTo>
                <a:lnTo>
                  <a:pt x="2430225" y="590550"/>
                </a:lnTo>
                <a:lnTo>
                  <a:pt x="2415938" y="585787"/>
                </a:lnTo>
                <a:cubicBezTo>
                  <a:pt x="2406413" y="576262"/>
                  <a:pt x="2398571" y="564684"/>
                  <a:pt x="2387363" y="557212"/>
                </a:cubicBezTo>
                <a:cubicBezTo>
                  <a:pt x="2382600" y="554037"/>
                  <a:pt x="2377472" y="551351"/>
                  <a:pt x="2373075" y="547687"/>
                </a:cubicBezTo>
                <a:cubicBezTo>
                  <a:pt x="2367901" y="543375"/>
                  <a:pt x="2364104" y="537535"/>
                  <a:pt x="2358788" y="533400"/>
                </a:cubicBezTo>
                <a:cubicBezTo>
                  <a:pt x="2349752" y="526372"/>
                  <a:pt x="2339371" y="521219"/>
                  <a:pt x="2330213" y="514350"/>
                </a:cubicBezTo>
                <a:cubicBezTo>
                  <a:pt x="2307147" y="497050"/>
                  <a:pt x="2318693" y="502572"/>
                  <a:pt x="2296875" y="495300"/>
                </a:cubicBezTo>
                <a:cubicBezTo>
                  <a:pt x="2292113" y="490537"/>
                  <a:pt x="2287762" y="485324"/>
                  <a:pt x="2282588" y="481012"/>
                </a:cubicBezTo>
                <a:cubicBezTo>
                  <a:pt x="2268470" y="469246"/>
                  <a:pt x="2265882" y="471941"/>
                  <a:pt x="2249250" y="461962"/>
                </a:cubicBezTo>
                <a:cubicBezTo>
                  <a:pt x="2208311" y="437399"/>
                  <a:pt x="2235125" y="447728"/>
                  <a:pt x="2206388" y="438150"/>
                </a:cubicBezTo>
                <a:cubicBezTo>
                  <a:pt x="2201625" y="433387"/>
                  <a:pt x="2197704" y="427598"/>
                  <a:pt x="2192100" y="423862"/>
                </a:cubicBezTo>
                <a:cubicBezTo>
                  <a:pt x="2187923" y="421077"/>
                  <a:pt x="2181733" y="422236"/>
                  <a:pt x="2177813" y="419100"/>
                </a:cubicBezTo>
                <a:cubicBezTo>
                  <a:pt x="2147040" y="394481"/>
                  <a:pt x="2189911" y="412019"/>
                  <a:pt x="2154000" y="400050"/>
                </a:cubicBezTo>
                <a:cubicBezTo>
                  <a:pt x="2144475" y="393700"/>
                  <a:pt x="2136285" y="384621"/>
                  <a:pt x="2125425" y="381000"/>
                </a:cubicBezTo>
                <a:cubicBezTo>
                  <a:pt x="2120663" y="379412"/>
                  <a:pt x="2115526" y="378675"/>
                  <a:pt x="2111138" y="376237"/>
                </a:cubicBezTo>
                <a:cubicBezTo>
                  <a:pt x="2101131" y="370677"/>
                  <a:pt x="2092088" y="363537"/>
                  <a:pt x="2082563" y="357187"/>
                </a:cubicBezTo>
                <a:cubicBezTo>
                  <a:pt x="2077800" y="354012"/>
                  <a:pt x="2073705" y="349472"/>
                  <a:pt x="2068275" y="347662"/>
                </a:cubicBezTo>
                <a:lnTo>
                  <a:pt x="2053988" y="342900"/>
                </a:lnTo>
                <a:cubicBezTo>
                  <a:pt x="2049225" y="339725"/>
                  <a:pt x="2044358" y="336702"/>
                  <a:pt x="2039700" y="333375"/>
                </a:cubicBezTo>
                <a:cubicBezTo>
                  <a:pt x="2033241" y="328761"/>
                  <a:pt x="2027542" y="323025"/>
                  <a:pt x="2020650" y="319087"/>
                </a:cubicBezTo>
                <a:cubicBezTo>
                  <a:pt x="2016292" y="316596"/>
                  <a:pt x="2011125" y="315912"/>
                  <a:pt x="2006363" y="314325"/>
                </a:cubicBezTo>
                <a:cubicBezTo>
                  <a:pt x="1976208" y="294222"/>
                  <a:pt x="1984284" y="296772"/>
                  <a:pt x="1953975" y="285750"/>
                </a:cubicBezTo>
                <a:cubicBezTo>
                  <a:pt x="1944539" y="282319"/>
                  <a:pt x="1925400" y="276225"/>
                  <a:pt x="1925400" y="276225"/>
                </a:cubicBezTo>
                <a:cubicBezTo>
                  <a:pt x="1892938" y="254583"/>
                  <a:pt x="1933867" y="279047"/>
                  <a:pt x="1882538" y="261937"/>
                </a:cubicBezTo>
                <a:cubicBezTo>
                  <a:pt x="1877108" y="260127"/>
                  <a:pt x="1873511" y="254667"/>
                  <a:pt x="1868250" y="252412"/>
                </a:cubicBezTo>
                <a:cubicBezTo>
                  <a:pt x="1846873" y="243251"/>
                  <a:pt x="1853459" y="252160"/>
                  <a:pt x="1834913" y="242887"/>
                </a:cubicBezTo>
                <a:cubicBezTo>
                  <a:pt x="1788894" y="219877"/>
                  <a:pt x="1862707" y="248546"/>
                  <a:pt x="1796813" y="223837"/>
                </a:cubicBezTo>
                <a:cubicBezTo>
                  <a:pt x="1792112" y="222074"/>
                  <a:pt x="1787426" y="220164"/>
                  <a:pt x="1782525" y="219075"/>
                </a:cubicBezTo>
                <a:cubicBezTo>
                  <a:pt x="1749441" y="211723"/>
                  <a:pt x="1761998" y="217679"/>
                  <a:pt x="1734900" y="209550"/>
                </a:cubicBezTo>
                <a:cubicBezTo>
                  <a:pt x="1725283" y="206665"/>
                  <a:pt x="1715850" y="203200"/>
                  <a:pt x="1706325" y="200025"/>
                </a:cubicBezTo>
                <a:lnTo>
                  <a:pt x="1677750" y="190500"/>
                </a:lnTo>
                <a:cubicBezTo>
                  <a:pt x="1672988" y="188912"/>
                  <a:pt x="1668386" y="186721"/>
                  <a:pt x="1663463" y="185737"/>
                </a:cubicBezTo>
                <a:cubicBezTo>
                  <a:pt x="1655525" y="184150"/>
                  <a:pt x="1647503" y="182938"/>
                  <a:pt x="1639650" y="180975"/>
                </a:cubicBezTo>
                <a:cubicBezTo>
                  <a:pt x="1562116" y="161592"/>
                  <a:pt x="1634379" y="178788"/>
                  <a:pt x="1592025" y="166687"/>
                </a:cubicBezTo>
                <a:cubicBezTo>
                  <a:pt x="1585731" y="164889"/>
                  <a:pt x="1579244" y="163806"/>
                  <a:pt x="1572975" y="161925"/>
                </a:cubicBezTo>
                <a:cubicBezTo>
                  <a:pt x="1563358" y="159040"/>
                  <a:pt x="1554140" y="154835"/>
                  <a:pt x="1544400" y="152400"/>
                </a:cubicBezTo>
                <a:cubicBezTo>
                  <a:pt x="1538050" y="150812"/>
                  <a:pt x="1531619" y="149518"/>
                  <a:pt x="1525350" y="147637"/>
                </a:cubicBezTo>
                <a:cubicBezTo>
                  <a:pt x="1515733" y="144752"/>
                  <a:pt x="1506300" y="141287"/>
                  <a:pt x="1496775" y="138112"/>
                </a:cubicBezTo>
                <a:cubicBezTo>
                  <a:pt x="1492013" y="136525"/>
                  <a:pt x="1487149" y="135214"/>
                  <a:pt x="1482488" y="133350"/>
                </a:cubicBezTo>
                <a:cubicBezTo>
                  <a:pt x="1474550" y="130175"/>
                  <a:pt x="1467058" y="125502"/>
                  <a:pt x="1458675" y="123825"/>
                </a:cubicBezTo>
                <a:cubicBezTo>
                  <a:pt x="1443031" y="120696"/>
                  <a:pt x="1426925" y="120650"/>
                  <a:pt x="1411050" y="119062"/>
                </a:cubicBezTo>
                <a:lnTo>
                  <a:pt x="1372950" y="109537"/>
                </a:lnTo>
                <a:cubicBezTo>
                  <a:pt x="1366600" y="107950"/>
                  <a:pt x="1360380" y="105701"/>
                  <a:pt x="1353900" y="104775"/>
                </a:cubicBezTo>
                <a:cubicBezTo>
                  <a:pt x="1304769" y="97755"/>
                  <a:pt x="1331732" y="101129"/>
                  <a:pt x="1272938" y="95250"/>
                </a:cubicBezTo>
                <a:cubicBezTo>
                  <a:pt x="1260238" y="92075"/>
                  <a:pt x="1247675" y="88293"/>
                  <a:pt x="1234838" y="85725"/>
                </a:cubicBezTo>
                <a:cubicBezTo>
                  <a:pt x="1226900" y="84137"/>
                  <a:pt x="1218835" y="83092"/>
                  <a:pt x="1211025" y="80962"/>
                </a:cubicBezTo>
                <a:cubicBezTo>
                  <a:pt x="1201339" y="78320"/>
                  <a:pt x="1191430" y="75927"/>
                  <a:pt x="1182450" y="71437"/>
                </a:cubicBezTo>
                <a:cubicBezTo>
                  <a:pt x="1176100" y="68262"/>
                  <a:pt x="1170200" y="63952"/>
                  <a:pt x="1163400" y="61912"/>
                </a:cubicBezTo>
                <a:cubicBezTo>
                  <a:pt x="1154151" y="59137"/>
                  <a:pt x="1144267" y="59173"/>
                  <a:pt x="1134825" y="57150"/>
                </a:cubicBezTo>
                <a:cubicBezTo>
                  <a:pt x="1062726" y="41701"/>
                  <a:pt x="1132337" y="50593"/>
                  <a:pt x="1039575" y="42862"/>
                </a:cubicBezTo>
                <a:cubicBezTo>
                  <a:pt x="991592" y="30868"/>
                  <a:pt x="1059945" y="47051"/>
                  <a:pt x="977663" y="33337"/>
                </a:cubicBezTo>
                <a:cubicBezTo>
                  <a:pt x="972711" y="32512"/>
                  <a:pt x="968337" y="29338"/>
                  <a:pt x="963375" y="28575"/>
                </a:cubicBezTo>
                <a:cubicBezTo>
                  <a:pt x="947606" y="26149"/>
                  <a:pt x="931581" y="25791"/>
                  <a:pt x="915750" y="23812"/>
                </a:cubicBezTo>
                <a:cubicBezTo>
                  <a:pt x="906168" y="22614"/>
                  <a:pt x="896700" y="20637"/>
                  <a:pt x="887175" y="19050"/>
                </a:cubicBezTo>
                <a:cubicBezTo>
                  <a:pt x="844240" y="4736"/>
                  <a:pt x="877125" y="14561"/>
                  <a:pt x="782400" y="4762"/>
                </a:cubicBezTo>
                <a:lnTo>
                  <a:pt x="734775" y="0"/>
                </a:lnTo>
                <a:lnTo>
                  <a:pt x="253763" y="4762"/>
                </a:lnTo>
                <a:cubicBezTo>
                  <a:pt x="245217" y="5004"/>
                  <a:pt x="238210" y="12084"/>
                  <a:pt x="229950" y="14287"/>
                </a:cubicBezTo>
                <a:cubicBezTo>
                  <a:pt x="214307" y="18458"/>
                  <a:pt x="197683" y="18692"/>
                  <a:pt x="182325" y="23812"/>
                </a:cubicBezTo>
                <a:cubicBezTo>
                  <a:pt x="155896" y="32623"/>
                  <a:pt x="173019" y="27952"/>
                  <a:pt x="129938" y="33337"/>
                </a:cubicBezTo>
                <a:cubicBezTo>
                  <a:pt x="81939" y="49338"/>
                  <a:pt x="156376" y="24930"/>
                  <a:pt x="96600" y="42862"/>
                </a:cubicBezTo>
                <a:cubicBezTo>
                  <a:pt x="86983" y="45747"/>
                  <a:pt x="77550" y="49212"/>
                  <a:pt x="68025" y="52387"/>
                </a:cubicBezTo>
                <a:lnTo>
                  <a:pt x="53738" y="57150"/>
                </a:lnTo>
                <a:cubicBezTo>
                  <a:pt x="36371" y="70175"/>
                  <a:pt x="23456" y="76559"/>
                  <a:pt x="15638" y="100012"/>
                </a:cubicBezTo>
                <a:lnTo>
                  <a:pt x="6113" y="128587"/>
                </a:lnTo>
                <a:cubicBezTo>
                  <a:pt x="7700" y="160337"/>
                  <a:pt x="9464" y="192079"/>
                  <a:pt x="10875" y="223837"/>
                </a:cubicBezTo>
                <a:cubicBezTo>
                  <a:pt x="15828" y="335288"/>
                  <a:pt x="15638" y="304664"/>
                  <a:pt x="15638" y="357187"/>
                </a:cubicBezTo>
              </a:path>
            </a:pathLst>
          </a:custGeom>
          <a:solidFill>
            <a:srgbClr val="0070C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111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20857" y="4207141"/>
            <a:ext cx="662696" cy="11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41625" y="2006453"/>
            <a:ext cx="802732" cy="1707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12150" y="3298692"/>
            <a:ext cx="704870" cy="1216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74984" y="3264568"/>
            <a:ext cx="64466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Design target of 5G eV2X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 will be reasonable to assume “service-specific radio technology.”</a:t>
            </a:r>
          </a:p>
          <a:p>
            <a:pPr lvl="1"/>
            <a:r>
              <a:rPr lang="en-US" altLang="ko-KR" dirty="0" smtClean="0"/>
              <a:t>An example scenario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E36C-1A9B-4CB3-A131-4C3E309ED61B}" type="slidenum">
              <a:rPr lang="ko-KR" altLang="en-US" smtClean="0"/>
              <a:pPr/>
              <a:t>4</a:t>
            </a:fld>
            <a:endParaRPr lang="en-US" altLang="ko-KR" dirty="0"/>
          </a:p>
        </p:txBody>
      </p:sp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990" y="1196752"/>
            <a:ext cx="966978" cy="116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73036" y="4623274"/>
            <a:ext cx="686011" cy="21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41270" y="5091864"/>
            <a:ext cx="64466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016424" y="5131987"/>
            <a:ext cx="622578" cy="115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04745" y="4972394"/>
            <a:ext cx="685852" cy="145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직사각형 24"/>
          <p:cNvSpPr/>
          <p:nvPr/>
        </p:nvSpPr>
        <p:spPr>
          <a:xfrm>
            <a:off x="1984400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2488456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현 72"/>
          <p:cNvSpPr/>
          <p:nvPr/>
        </p:nvSpPr>
        <p:spPr>
          <a:xfrm rot="6766761">
            <a:off x="1646916" y="1197158"/>
            <a:ext cx="6816999" cy="7199988"/>
          </a:xfrm>
          <a:prstGeom prst="chord">
            <a:avLst/>
          </a:prstGeom>
          <a:solidFill>
            <a:srgbClr val="92D05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992512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3496568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4000624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4504680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5008736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5512792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6016848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6520904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7024960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7529016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8033072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8537128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9041184" y="5229346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2000484" y="4281754"/>
            <a:ext cx="71847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1984400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2488456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2992512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3496568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4000624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4504680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5008736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5512792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6016848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6520904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7024960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7529016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8033072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/>
          <p:cNvSpPr/>
          <p:nvPr/>
        </p:nvSpPr>
        <p:spPr>
          <a:xfrm>
            <a:off x="8537128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9041184" y="3395078"/>
            <a:ext cx="1440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타원 59"/>
          <p:cNvSpPr/>
          <p:nvPr/>
        </p:nvSpPr>
        <p:spPr>
          <a:xfrm>
            <a:off x="2792760" y="5275065"/>
            <a:ext cx="1855936" cy="784309"/>
          </a:xfrm>
          <a:prstGeom prst="ellipse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타원 60"/>
          <p:cNvSpPr/>
          <p:nvPr/>
        </p:nvSpPr>
        <p:spPr>
          <a:xfrm>
            <a:off x="4160912" y="5311777"/>
            <a:ext cx="2160240" cy="784309"/>
          </a:xfrm>
          <a:prstGeom prst="ellipse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타원 61"/>
          <p:cNvSpPr/>
          <p:nvPr/>
        </p:nvSpPr>
        <p:spPr>
          <a:xfrm>
            <a:off x="4139716" y="5346582"/>
            <a:ext cx="4469419" cy="784309"/>
          </a:xfrm>
          <a:prstGeom prst="ellipse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직사각형 62"/>
          <p:cNvSpPr/>
          <p:nvPr/>
        </p:nvSpPr>
        <p:spPr>
          <a:xfrm>
            <a:off x="2000672" y="4341966"/>
            <a:ext cx="71847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2072680" y="2348881"/>
            <a:ext cx="71847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직사각형 64"/>
          <p:cNvSpPr/>
          <p:nvPr/>
        </p:nvSpPr>
        <p:spPr>
          <a:xfrm>
            <a:off x="2072680" y="6191594"/>
            <a:ext cx="7184716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4880992" y="1700809"/>
            <a:ext cx="21439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00B050"/>
                </a:solidFill>
                <a:latin typeface="+mn-lt"/>
              </a:rPr>
              <a:t>Basic safety </a:t>
            </a:r>
            <a:br>
              <a:rPr lang="en-US" altLang="ko-KR" b="1" dirty="0" smtClean="0">
                <a:solidFill>
                  <a:srgbClr val="00B050"/>
                </a:solidFill>
                <a:latin typeface="+mn-lt"/>
              </a:rPr>
            </a:br>
            <a:r>
              <a:rPr lang="en-US" altLang="ko-KR" b="1" dirty="0" smtClean="0">
                <a:solidFill>
                  <a:srgbClr val="00B050"/>
                </a:solidFill>
                <a:latin typeface="+mn-lt"/>
              </a:rPr>
              <a:t>using Rel-14 LTE V2X</a:t>
            </a:r>
            <a:endParaRPr lang="ko-KR" altLang="en-US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808984" y="4581128"/>
            <a:ext cx="25655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FF0000"/>
                </a:solidFill>
                <a:latin typeface="+mn-lt"/>
              </a:rPr>
              <a:t>High density platooning using additional features of 5G eV2X</a:t>
            </a:r>
            <a:endParaRPr lang="ko-KR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8" name="왼쪽/오른쪽 화살표 67"/>
          <p:cNvSpPr/>
          <p:nvPr/>
        </p:nvSpPr>
        <p:spPr>
          <a:xfrm rot="17417863">
            <a:off x="2548338" y="2475330"/>
            <a:ext cx="2088231" cy="216024"/>
          </a:xfrm>
          <a:prstGeom prst="leftRightArrow">
            <a:avLst/>
          </a:prstGeom>
          <a:solidFill>
            <a:srgbClr val="0070C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1815522" y="1628801"/>
            <a:ext cx="22733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0070C0"/>
                </a:solidFill>
                <a:latin typeface="+mn-lt"/>
              </a:rPr>
              <a:t>Remote driving </a:t>
            </a:r>
            <a:br>
              <a:rPr lang="en-US" altLang="ko-KR" b="1" dirty="0" smtClean="0">
                <a:solidFill>
                  <a:srgbClr val="0070C0"/>
                </a:solidFill>
                <a:latin typeface="+mn-lt"/>
              </a:rPr>
            </a:br>
            <a:r>
              <a:rPr lang="en-US" altLang="ko-KR" b="1" dirty="0" smtClean="0">
                <a:solidFill>
                  <a:srgbClr val="0070C0"/>
                </a:solidFill>
                <a:latin typeface="+mn-lt"/>
              </a:rPr>
              <a:t>using additional features of 5G eV2X</a:t>
            </a:r>
            <a:endParaRPr lang="ko-KR" alt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70" name="왼쪽/오른쪽 화살표 69"/>
          <p:cNvSpPr/>
          <p:nvPr/>
        </p:nvSpPr>
        <p:spPr>
          <a:xfrm rot="16851152">
            <a:off x="2899784" y="2588602"/>
            <a:ext cx="1913648" cy="219689"/>
          </a:xfrm>
          <a:prstGeom prst="leftRightArrow">
            <a:avLst/>
          </a:prstGeom>
          <a:solidFill>
            <a:srgbClr val="7030A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왼쪽/오른쪽 화살표 70"/>
          <p:cNvSpPr/>
          <p:nvPr/>
        </p:nvSpPr>
        <p:spPr>
          <a:xfrm rot="15919102">
            <a:off x="2558135" y="3516456"/>
            <a:ext cx="3752695" cy="241655"/>
          </a:xfrm>
          <a:prstGeom prst="leftRightArrow">
            <a:avLst/>
          </a:prstGeom>
          <a:solidFill>
            <a:srgbClr val="7030A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584848" y="2506572"/>
            <a:ext cx="2273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7030A0"/>
                </a:solidFill>
                <a:latin typeface="+mn-lt"/>
              </a:rPr>
              <a:t>Advanced infotainment using additional features of</a:t>
            </a:r>
            <a:br>
              <a:rPr lang="en-US" altLang="ko-KR" b="1" dirty="0" smtClean="0">
                <a:solidFill>
                  <a:srgbClr val="7030A0"/>
                </a:solidFill>
                <a:latin typeface="+mn-lt"/>
              </a:rPr>
            </a:br>
            <a:r>
              <a:rPr lang="en-US" altLang="ko-KR" b="1" dirty="0" smtClean="0">
                <a:solidFill>
                  <a:srgbClr val="7030A0"/>
                </a:solidFill>
                <a:latin typeface="+mn-lt"/>
              </a:rPr>
              <a:t>5G eV2X</a:t>
            </a:r>
            <a:endParaRPr lang="ko-KR" altLang="en-US" b="1" dirty="0">
              <a:solidFill>
                <a:srgbClr val="7030A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092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Compatibility and coexistence of V2X and eV2X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SA1 discussed this topic and made some agreements.</a:t>
            </a:r>
          </a:p>
          <a:p>
            <a:pPr lvl="1"/>
            <a:r>
              <a:rPr lang="en-US" altLang="ko-KR" dirty="0" smtClean="0"/>
              <a:t>“</a:t>
            </a:r>
            <a:r>
              <a:rPr lang="en-GB" altLang="ko-KR" dirty="0"/>
              <a:t>UE using 5G RA(N) based V2X communication shall be able to communicate with UE using E-UTRA(N) based V2X </a:t>
            </a:r>
            <a:r>
              <a:rPr lang="en-GB" altLang="ko-KR" dirty="0" smtClean="0"/>
              <a:t>communication</a:t>
            </a:r>
            <a:r>
              <a:rPr lang="en-US" altLang="ko-KR" dirty="0" smtClean="0"/>
              <a:t>” [1].</a:t>
            </a:r>
          </a:p>
          <a:p>
            <a:r>
              <a:rPr lang="en-US" altLang="ko-KR" dirty="0" smtClean="0"/>
              <a:t>This may be possible if every UE having 5G eV2X also implements Rel-14 LTE V2X.</a:t>
            </a:r>
          </a:p>
          <a:p>
            <a:pPr lvl="1"/>
            <a:r>
              <a:rPr lang="en-US" altLang="ko-KR" dirty="0" smtClean="0"/>
              <a:t>What if a UE supports NR only?</a:t>
            </a:r>
            <a:endParaRPr lang="en-US" altLang="ko-KR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816" y="2924944"/>
            <a:ext cx="3068651" cy="93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직사각형 11"/>
          <p:cNvSpPr/>
          <p:nvPr/>
        </p:nvSpPr>
        <p:spPr>
          <a:xfrm>
            <a:off x="4953000" y="3358188"/>
            <a:ext cx="504056" cy="39585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NR</a:t>
            </a:r>
            <a:endParaRPr lang="ko-KR" altLang="en-US" sz="1100" b="1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685" y="4653136"/>
            <a:ext cx="3068651" cy="93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3116869" y="5086380"/>
            <a:ext cx="504056" cy="39585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NR</a:t>
            </a:r>
            <a:endParaRPr lang="ko-KR" altLang="en-US" sz="1100" b="1" dirty="0"/>
          </a:p>
        </p:txBody>
      </p:sp>
      <p:sp>
        <p:nvSpPr>
          <p:cNvPr id="16" name="직사각형 15"/>
          <p:cNvSpPr/>
          <p:nvPr/>
        </p:nvSpPr>
        <p:spPr>
          <a:xfrm>
            <a:off x="2540805" y="5085184"/>
            <a:ext cx="504056" cy="3958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R14 LTE</a:t>
            </a:r>
            <a:endParaRPr lang="ko-KR" altLang="en-US" sz="1100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096" y="4437112"/>
            <a:ext cx="3068651" cy="93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직사각형 18"/>
          <p:cNvSpPr/>
          <p:nvPr/>
        </p:nvSpPr>
        <p:spPr>
          <a:xfrm>
            <a:off x="6897216" y="4869160"/>
            <a:ext cx="504056" cy="3958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R14 LTE</a:t>
            </a:r>
            <a:endParaRPr lang="ko-KR" altLang="en-US" sz="1100" b="1" dirty="0"/>
          </a:p>
        </p:txBody>
      </p:sp>
      <p:cxnSp>
        <p:nvCxnSpPr>
          <p:cNvPr id="20" name="직선 화살표 연결선 19"/>
          <p:cNvCxnSpPr>
            <a:endCxn id="15" idx="0"/>
          </p:cNvCxnSpPr>
          <p:nvPr/>
        </p:nvCxnSpPr>
        <p:spPr>
          <a:xfrm flipH="1">
            <a:off x="3368897" y="3754046"/>
            <a:ext cx="1836131" cy="1332334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088904" y="4391526"/>
            <a:ext cx="15841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rgbClr val="FF0000"/>
                </a:solidFill>
                <a:latin typeface="+mn-lt"/>
              </a:rPr>
              <a:t>Advanced services</a:t>
            </a:r>
            <a:endParaRPr lang="ko-KR" altLang="en-US" sz="1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" name="자유형 29"/>
          <p:cNvSpPr/>
          <p:nvPr/>
        </p:nvSpPr>
        <p:spPr>
          <a:xfrm>
            <a:off x="2850292" y="5266403"/>
            <a:ext cx="4300151" cy="617129"/>
          </a:xfrm>
          <a:custGeom>
            <a:avLst/>
            <a:gdLst>
              <a:gd name="connsiteX0" fmla="*/ 0 w 4300151"/>
              <a:gd name="connsiteY0" fmla="*/ 222422 h 617129"/>
              <a:gd name="connsiteX1" fmla="*/ 799070 w 4300151"/>
              <a:gd name="connsiteY1" fmla="*/ 560173 h 617129"/>
              <a:gd name="connsiteX2" fmla="*/ 2965622 w 4300151"/>
              <a:gd name="connsiteY2" fmla="*/ 560173 h 617129"/>
              <a:gd name="connsiteX3" fmla="*/ 4300151 w 4300151"/>
              <a:gd name="connsiteY3" fmla="*/ 0 h 61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0151" h="617129">
                <a:moveTo>
                  <a:pt x="0" y="222422"/>
                </a:moveTo>
                <a:cubicBezTo>
                  <a:pt x="152400" y="363151"/>
                  <a:pt x="304800" y="503881"/>
                  <a:pt x="799070" y="560173"/>
                </a:cubicBezTo>
                <a:cubicBezTo>
                  <a:pt x="1293340" y="616465"/>
                  <a:pt x="2382109" y="653535"/>
                  <a:pt x="2965622" y="560173"/>
                </a:cubicBezTo>
                <a:cubicBezTo>
                  <a:pt x="3549135" y="466811"/>
                  <a:pt x="4050270" y="82378"/>
                  <a:pt x="4300151" y="0"/>
                </a:cubicBezTo>
              </a:path>
            </a:pathLst>
          </a:custGeom>
          <a:noFill/>
          <a:ln w="19050">
            <a:solidFill>
              <a:srgbClr val="92D050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329334" y="5624229"/>
            <a:ext cx="15841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rgbClr val="92D050"/>
                </a:solidFill>
                <a:latin typeface="+mn-lt"/>
              </a:rPr>
              <a:t>Basic services</a:t>
            </a:r>
            <a:endParaRPr lang="ko-KR" altLang="en-US" sz="1100" b="1" dirty="0">
              <a:solidFill>
                <a:srgbClr val="92D050"/>
              </a:solidFill>
              <a:latin typeface="+mn-lt"/>
            </a:endParaRPr>
          </a:p>
        </p:txBody>
      </p:sp>
      <p:cxnSp>
        <p:nvCxnSpPr>
          <p:cNvPr id="33" name="직선 화살표 연결선 32"/>
          <p:cNvCxnSpPr>
            <a:stCxn id="16" idx="0"/>
          </p:cNvCxnSpPr>
          <p:nvPr/>
        </p:nvCxnSpPr>
        <p:spPr>
          <a:xfrm flipV="1">
            <a:off x="2792833" y="3933056"/>
            <a:ext cx="1584103" cy="1152128"/>
          </a:xfrm>
          <a:prstGeom prst="straightConnector1">
            <a:avLst/>
          </a:prstGeom>
          <a:noFill/>
          <a:ln w="19050">
            <a:solidFill>
              <a:srgbClr val="92D050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직선 화살표 연결선 34"/>
          <p:cNvCxnSpPr>
            <a:stCxn id="19" idx="1"/>
          </p:cNvCxnSpPr>
          <p:nvPr/>
        </p:nvCxnSpPr>
        <p:spPr>
          <a:xfrm flipH="1" flipV="1">
            <a:off x="4529336" y="3933056"/>
            <a:ext cx="2367880" cy="1134033"/>
          </a:xfrm>
          <a:prstGeom prst="straightConnector1">
            <a:avLst/>
          </a:prstGeom>
          <a:noFill/>
          <a:ln w="19050">
            <a:solidFill>
              <a:srgbClr val="92D050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TextBox 37"/>
          <p:cNvSpPr txBox="1"/>
          <p:nvPr/>
        </p:nvSpPr>
        <p:spPr>
          <a:xfrm>
            <a:off x="4301641" y="3726978"/>
            <a:ext cx="299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+mn-lt"/>
              </a:rPr>
              <a:t>?</a:t>
            </a:r>
            <a:endParaRPr lang="ko-KR" altLang="en-US" sz="11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7627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Compatibility and coexistence of V2X and eV2X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One solution can be to make one NR </a:t>
            </a:r>
            <a:r>
              <a:rPr lang="en-US" altLang="ko-KR" dirty="0" err="1"/>
              <a:t>sidelink</a:t>
            </a:r>
            <a:r>
              <a:rPr lang="en-US" altLang="ko-KR" dirty="0"/>
              <a:t> configuration which is compatible with Rel-14 LTE </a:t>
            </a:r>
            <a:r>
              <a:rPr lang="en-US" altLang="ko-KR" dirty="0" err="1"/>
              <a:t>sidelink</a:t>
            </a:r>
            <a:r>
              <a:rPr lang="en-US" altLang="ko-KR" dirty="0"/>
              <a:t> design.</a:t>
            </a:r>
          </a:p>
          <a:p>
            <a:pPr lvl="1"/>
            <a:r>
              <a:rPr lang="en-US" altLang="ko-KR" dirty="0"/>
              <a:t>The other NR </a:t>
            </a:r>
            <a:r>
              <a:rPr lang="en-US" altLang="ko-KR" dirty="0" err="1"/>
              <a:t>sidelink</a:t>
            </a:r>
            <a:r>
              <a:rPr lang="en-US" altLang="ko-KR" dirty="0"/>
              <a:t> configuration </a:t>
            </a:r>
            <a:r>
              <a:rPr lang="en-US" altLang="ko-KR" dirty="0" smtClean="0"/>
              <a:t>may </a:t>
            </a:r>
            <a:r>
              <a:rPr lang="en-US" altLang="ko-KR" dirty="0"/>
              <a:t>be non-compatible with Rel-14 LTE </a:t>
            </a:r>
            <a:r>
              <a:rPr lang="en-US" altLang="ko-KR" dirty="0" smtClean="0"/>
              <a:t>design and used for advanced services.</a:t>
            </a:r>
            <a:endParaRPr lang="en-US" altLang="ko-KR" dirty="0"/>
          </a:p>
          <a:p>
            <a:pPr lvl="2"/>
            <a:r>
              <a:rPr lang="en-US" altLang="ko-KR" dirty="0"/>
              <a:t>E.g., in terms of TTI length, subcarrier spacing, </a:t>
            </a:r>
            <a:r>
              <a:rPr lang="en-US" altLang="ko-KR" dirty="0" smtClean="0"/>
              <a:t>…</a:t>
            </a:r>
          </a:p>
          <a:p>
            <a:pPr lvl="1"/>
            <a:r>
              <a:rPr lang="en-US" altLang="ko-KR" dirty="0" smtClean="0"/>
              <a:t>These transmission modes should coexist efficiently.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E36C-1A9B-4CB3-A131-4C3E309ED61B}" type="slidenum">
              <a:rPr lang="ko-KR" altLang="en-US" smtClean="0"/>
              <a:pPr/>
              <a:t>6</a:t>
            </a:fld>
            <a:endParaRPr lang="en-US" altLang="ko-KR" dirty="0"/>
          </a:p>
        </p:txBody>
      </p:sp>
      <p:sp>
        <p:nvSpPr>
          <p:cNvPr id="5" name="직사각형 4"/>
          <p:cNvSpPr/>
          <p:nvPr/>
        </p:nvSpPr>
        <p:spPr>
          <a:xfrm>
            <a:off x="2864768" y="2852936"/>
            <a:ext cx="403244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NR </a:t>
            </a:r>
            <a:r>
              <a:rPr lang="en-US" altLang="ko-KR" dirty="0" err="1" smtClean="0"/>
              <a:t>sidelink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1712640" y="3501008"/>
            <a:ext cx="1800200" cy="648072"/>
          </a:xfrm>
          <a:prstGeom prst="rect">
            <a:avLst/>
          </a:prstGeom>
          <a:solidFill>
            <a:srgbClr val="00B05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Transmission mode 0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3800872" y="3501008"/>
            <a:ext cx="1800200" cy="648072"/>
          </a:xfrm>
          <a:prstGeom prst="rect">
            <a:avLst/>
          </a:prstGeom>
          <a:solidFill>
            <a:srgbClr val="FF00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Transmission mode 1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5889104" y="3501008"/>
            <a:ext cx="1800200" cy="648072"/>
          </a:xfrm>
          <a:prstGeom prst="rect">
            <a:avLst/>
          </a:prstGeom>
          <a:solidFill>
            <a:srgbClr val="FF00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Transmission mode 2</a:t>
            </a:r>
            <a:endParaRPr lang="ko-KR" altLang="en-US" dirty="0"/>
          </a:p>
        </p:txBody>
      </p:sp>
      <p:sp>
        <p:nvSpPr>
          <p:cNvPr id="9" name="타원 8"/>
          <p:cNvSpPr/>
          <p:nvPr/>
        </p:nvSpPr>
        <p:spPr>
          <a:xfrm>
            <a:off x="7905328" y="378904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8057728" y="378904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8193360" y="378904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아래쪽 화살표 11"/>
          <p:cNvSpPr/>
          <p:nvPr/>
        </p:nvSpPr>
        <p:spPr>
          <a:xfrm>
            <a:off x="2417480" y="4221088"/>
            <a:ext cx="432048" cy="1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225060" y="4437112"/>
            <a:ext cx="2808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Compatible with Rel-14 LTE SL mode 3 and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Used for basic safety services</a:t>
            </a:r>
            <a:endParaRPr lang="ko-KR" altLang="en-US" sz="1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76936" y="4437112"/>
            <a:ext cx="2808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Not compatible with Rel-14 LTE SL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Used for advanced services</a:t>
            </a:r>
            <a:endParaRPr lang="ko-KR" altLang="en-US" sz="1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아래쪽 화살표 14"/>
          <p:cNvSpPr/>
          <p:nvPr/>
        </p:nvSpPr>
        <p:spPr>
          <a:xfrm>
            <a:off x="5241032" y="4243157"/>
            <a:ext cx="1008112" cy="1219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9" name="꺾인 연결선 18"/>
          <p:cNvCxnSpPr>
            <a:stCxn id="5" idx="2"/>
            <a:endCxn id="6" idx="0"/>
          </p:cNvCxnSpPr>
          <p:nvPr/>
        </p:nvCxnSpPr>
        <p:spPr>
          <a:xfrm rot="5400000">
            <a:off x="3566846" y="2186862"/>
            <a:ext cx="360040" cy="2268252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꺾인 연결선 22"/>
          <p:cNvCxnSpPr>
            <a:stCxn id="5" idx="2"/>
          </p:cNvCxnSpPr>
          <p:nvPr/>
        </p:nvCxnSpPr>
        <p:spPr>
          <a:xfrm rot="16200000" flipH="1">
            <a:off x="4697794" y="3324165"/>
            <a:ext cx="366396" cy="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>
            <a:stCxn id="5" idx="2"/>
            <a:endCxn id="8" idx="0"/>
          </p:cNvCxnSpPr>
          <p:nvPr/>
        </p:nvCxnSpPr>
        <p:spPr>
          <a:xfrm rot="16200000" flipH="1">
            <a:off x="5655078" y="2366882"/>
            <a:ext cx="360040" cy="1908212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151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Time plan for eV2X standardization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 is reasonable to start discussing technical solutions for NR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for eV2X from March 2017 when Rel-14 LTE V2X will be finalized.</a:t>
            </a:r>
          </a:p>
          <a:p>
            <a:pPr lvl="1"/>
            <a:r>
              <a:rPr lang="en-US" altLang="ko-KR" dirty="0" smtClean="0"/>
              <a:t>Solutions for the “LTE SL compatible mode” as well as “LTE SL non-compatible mode.”</a:t>
            </a:r>
          </a:p>
          <a:p>
            <a:pPr lvl="1"/>
            <a:r>
              <a:rPr lang="en-US" altLang="ko-KR" dirty="0" smtClean="0"/>
              <a:t>Efficient coexistence of these modes need to be studied.</a:t>
            </a:r>
          </a:p>
          <a:p>
            <a:pPr lvl="1"/>
            <a:r>
              <a:rPr lang="en-US" altLang="ko-KR" dirty="0" smtClean="0"/>
              <a:t>Note that SA1 eV2X study is scheduled to be completed in December 2016.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Until March 2017, RAN WGs can conduct background study for eV2X as a preparation of the discussion for the technical solutions. For example,</a:t>
            </a:r>
          </a:p>
          <a:p>
            <a:pPr lvl="1"/>
            <a:r>
              <a:rPr lang="en-US" altLang="ko-KR" dirty="0" smtClean="0"/>
              <a:t>How to translate the SA1 requirement to the radio KPI</a:t>
            </a:r>
          </a:p>
          <a:p>
            <a:pPr lvl="1"/>
            <a:r>
              <a:rPr lang="en-US" altLang="ko-KR" dirty="0" smtClean="0"/>
              <a:t>Vehicle-specific antenna configuration and channel model [e.g., 2, 3]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E36C-1A9B-4CB3-A131-4C3E309ED61B}" type="slidenum">
              <a:rPr lang="ko-KR" altLang="en-US" smtClean="0"/>
              <a:pPr/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31419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Technologies of Rel-14 LTE V2X are used for the basic safety service, not only in Rel-14 UEs but also in UEs supporting NR or LTE evolution.</a:t>
            </a:r>
          </a:p>
          <a:p>
            <a:r>
              <a:rPr lang="en-US" altLang="ko-KR" dirty="0" smtClean="0"/>
              <a:t>NR eV2X study should focus on enabling new services not achievable by Rel-14 LTE V2X.</a:t>
            </a:r>
          </a:p>
          <a:p>
            <a:r>
              <a:rPr lang="en-US" altLang="ko-KR" dirty="0" smtClean="0"/>
              <a:t>NR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should support multiple configurations/modes</a:t>
            </a:r>
          </a:p>
          <a:p>
            <a:pPr lvl="1"/>
            <a:r>
              <a:rPr lang="en-US" altLang="ko-KR" dirty="0" smtClean="0"/>
              <a:t>One configuration/mode is compatible with Rel-14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design for V2X and used for the basic safety services.</a:t>
            </a:r>
          </a:p>
          <a:p>
            <a:pPr lvl="1"/>
            <a:r>
              <a:rPr lang="en-US" altLang="ko-KR" dirty="0" smtClean="0"/>
              <a:t>Other configurations/modes may be non-compatible with Rel-14 design and used for advanced services.</a:t>
            </a:r>
          </a:p>
          <a:p>
            <a:pPr lvl="1"/>
            <a:r>
              <a:rPr lang="en-US" altLang="ko-KR" dirty="0" smtClean="0"/>
              <a:t>The related requirement for NR design is proposed in [4].</a:t>
            </a:r>
          </a:p>
          <a:p>
            <a:r>
              <a:rPr lang="en-US" altLang="ko-KR" dirty="0" smtClean="0"/>
              <a:t>Technical solutions for NR SL for eV2X need to start from March 2017.</a:t>
            </a:r>
          </a:p>
          <a:p>
            <a:pPr lvl="1"/>
            <a:r>
              <a:rPr lang="en-US" altLang="ko-KR" dirty="0" smtClean="0"/>
              <a:t>Until then, RAN WGs continues </a:t>
            </a:r>
            <a:r>
              <a:rPr lang="en-US" altLang="ko-KR" dirty="0"/>
              <a:t>background study </a:t>
            </a:r>
            <a:r>
              <a:rPr lang="en-US" altLang="ko-KR" dirty="0" smtClean="0"/>
              <a:t>as the preparation.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E36C-1A9B-4CB3-A131-4C3E309ED61B}" type="slidenum">
              <a:rPr lang="ko-KR" altLang="en-US" smtClean="0"/>
              <a:pPr/>
              <a:t>8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52165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/>
              <a:t>[1] </a:t>
            </a:r>
            <a:r>
              <a:rPr lang="en-US" altLang="ko-KR" dirty="0" smtClean="0"/>
              <a:t>S1-162358, “</a:t>
            </a:r>
            <a:r>
              <a:rPr lang="en-US" altLang="ko-KR" dirty="0"/>
              <a:t>Use Case on NR and LTE </a:t>
            </a:r>
            <a:r>
              <a:rPr lang="en-US" altLang="ko-KR" dirty="0" smtClean="0"/>
              <a:t>interoperability,” </a:t>
            </a:r>
            <a:r>
              <a:rPr lang="en-US" altLang="ko-KR" dirty="0"/>
              <a:t>LG Electronics Inc</a:t>
            </a:r>
            <a:r>
              <a:rPr lang="en-US" altLang="ko-KR" dirty="0" smtClean="0"/>
              <a:t>.</a:t>
            </a:r>
          </a:p>
          <a:p>
            <a:pPr marL="0" indent="0">
              <a:buNone/>
            </a:pPr>
            <a:r>
              <a:rPr lang="en-US" altLang="ko-KR" dirty="0"/>
              <a:t>[2] </a:t>
            </a:r>
            <a:r>
              <a:rPr lang="en-US" altLang="ko-KR" dirty="0" smtClean="0"/>
              <a:t>R1-167932, “</a:t>
            </a:r>
            <a:r>
              <a:rPr lang="fr-FR" altLang="ko-KR" dirty="0"/>
              <a:t>WF on system level simulations for V2X </a:t>
            </a:r>
            <a:r>
              <a:rPr lang="fr-FR" altLang="ko-KR" dirty="0" smtClean="0"/>
              <a:t>NR," Ericsson.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[3] </a:t>
            </a:r>
            <a:r>
              <a:rPr lang="en-US" altLang="ko-KR" dirty="0" smtClean="0"/>
              <a:t>R1-168370, “</a:t>
            </a:r>
            <a:r>
              <a:rPr lang="en-US" altLang="zh-CN" dirty="0"/>
              <a:t>WF on Modeling Line-of-Sight Blockage for </a:t>
            </a:r>
            <a:r>
              <a:rPr lang="en-US" altLang="zh-CN" dirty="0" smtClean="0"/>
              <a:t>V2V,” </a:t>
            </a:r>
            <a:r>
              <a:rPr lang="en-US" altLang="zh-CN" dirty="0"/>
              <a:t>Huawei, HiSilicon, Volkswagen, Ericsson, General Motors,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smtClean="0"/>
              <a:t>Vodafone.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[4] </a:t>
            </a:r>
            <a:r>
              <a:rPr lang="en-US" altLang="ko-KR" dirty="0" smtClean="0"/>
              <a:t>RP-161652, “</a:t>
            </a:r>
            <a:r>
              <a:rPr lang="en-US" altLang="ko-KR" dirty="0" err="1" smtClean="0"/>
              <a:t>pCR</a:t>
            </a:r>
            <a:r>
              <a:rPr lang="en-US" altLang="ko-KR" dirty="0" smtClean="0"/>
              <a:t> </a:t>
            </a:r>
            <a:r>
              <a:rPr lang="en-US" altLang="ko-KR" dirty="0"/>
              <a:t>to 38.913 on eV2X requirements</a:t>
            </a:r>
            <a:r>
              <a:rPr lang="en-US" altLang="ko-KR" dirty="0" smtClean="0"/>
              <a:t>,” LG Electronics.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7E36C-1A9B-4CB3-A131-4C3E309ED61B}" type="slidenum">
              <a:rPr lang="ko-KR" altLang="en-US" smtClean="0"/>
              <a:pPr/>
              <a:t>9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021926313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테마">
  <a:themeElements>
    <a:clrScheme name="7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23312</TotalTime>
  <Words>918</Words>
  <Application>Microsoft Office PowerPoint</Application>
  <PresentationFormat>A4 용지(210x297mm)</PresentationFormat>
  <Paragraphs>104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7_Office 테마</vt:lpstr>
      <vt:lpstr> Discussion on eV2X in 5G RAN</vt:lpstr>
      <vt:lpstr>Introduction</vt:lpstr>
      <vt:lpstr>Design target of 5G eV2X</vt:lpstr>
      <vt:lpstr>Design target of 5G eV2X</vt:lpstr>
      <vt:lpstr>Compatibility and coexistence of V2X and eV2X</vt:lpstr>
      <vt:lpstr>Compatibility and coexistence of V2X and eV2X</vt:lpstr>
      <vt:lpstr>Time plan for eV2X standardization</vt:lpstr>
      <vt:lpstr>Conclusion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Youngwoo Yun</dc:creator>
  <cp:lastModifiedBy>Hanbyul Seo</cp:lastModifiedBy>
  <cp:revision>1462</cp:revision>
  <dcterms:created xsi:type="dcterms:W3CDTF">2007-12-14T06:10:03Z</dcterms:created>
  <dcterms:modified xsi:type="dcterms:W3CDTF">2016-09-13T04:19:31Z</dcterms:modified>
</cp:coreProperties>
</file>