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9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25" d="100"/>
          <a:sy n="125" d="100"/>
        </p:scale>
        <p:origin x="-1272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9ADA9-38C9-44E6-B994-055AB10F5D63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763346-5576-447A-9917-CB4DBF926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025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3346-5576-447A-9917-CB4DBF92616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081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ADB9-9778-4F37-9B74-D1886CC8C07B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2CC2-B817-40FA-8FAB-FE1D3844E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02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ADB9-9778-4F37-9B74-D1886CC8C07B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2CC2-B817-40FA-8FAB-FE1D3844E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319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ADB9-9778-4F37-9B74-D1886CC8C07B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2CC2-B817-40FA-8FAB-FE1D3844E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ADB9-9778-4F37-9B74-D1886CC8C07B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2CC2-B817-40FA-8FAB-FE1D3844E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371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ADB9-9778-4F37-9B74-D1886CC8C07B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2CC2-B817-40FA-8FAB-FE1D3844E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397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ADB9-9778-4F37-9B74-D1886CC8C07B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2CC2-B817-40FA-8FAB-FE1D3844E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979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ADB9-9778-4F37-9B74-D1886CC8C07B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2CC2-B817-40FA-8FAB-FE1D3844E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ADB9-9778-4F37-9B74-D1886CC8C07B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2CC2-B817-40FA-8FAB-FE1D3844E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478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ADB9-9778-4F37-9B74-D1886CC8C07B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2CC2-B817-40FA-8FAB-FE1D3844E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438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ADB9-9778-4F37-9B74-D1886CC8C07B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2CC2-B817-40FA-8FAB-FE1D3844E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455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ADB9-9778-4F37-9B74-D1886CC8C07B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2CC2-B817-40FA-8FAB-FE1D3844E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351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7ADB9-9778-4F37-9B74-D1886CC8C07B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F2CC2-B817-40FA-8FAB-FE1D3844E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162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97230" y="1752600"/>
            <a:ext cx="7772400" cy="1470025"/>
          </a:xfrm>
        </p:spPr>
        <p:txBody>
          <a:bodyPr/>
          <a:lstStyle/>
          <a:p>
            <a:r>
              <a:rPr lang="en-US" dirty="0"/>
              <a:t>Way forward on 5G NR Schedule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553200" cy="23622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Verizon, KT, </a:t>
            </a:r>
            <a:r>
              <a:rPr lang="en-US" dirty="0" smtClean="0">
                <a:solidFill>
                  <a:schemeClr val="tx1"/>
                </a:solidFill>
              </a:rPr>
              <a:t> Nokia, </a:t>
            </a:r>
            <a:r>
              <a:rPr lang="en-US" dirty="0">
                <a:solidFill>
                  <a:schemeClr val="tx1"/>
                </a:solidFill>
              </a:rPr>
              <a:t>Samsung, ZTE </a:t>
            </a:r>
            <a:r>
              <a:rPr lang="en-US" dirty="0">
                <a:solidFill>
                  <a:schemeClr val="tx1"/>
                </a:solidFill>
              </a:rPr>
              <a:t>Corp., ZTE </a:t>
            </a:r>
            <a:r>
              <a:rPr lang="en-US">
                <a:solidFill>
                  <a:schemeClr val="tx1"/>
                </a:solidFill>
              </a:rPr>
              <a:t>Microelectronic</a:t>
            </a:r>
            <a:r>
              <a:rPr lang="en-US">
                <a:solidFill>
                  <a:schemeClr val="tx1"/>
                </a:solidFill>
              </a:rPr>
              <a:t>, Huawei, HiSilicon, </a:t>
            </a:r>
            <a:r>
              <a:rPr lang="en-US" dirty="0" smtClean="0">
                <a:solidFill>
                  <a:schemeClr val="tx1"/>
                </a:solidFill>
              </a:rPr>
              <a:t>US </a:t>
            </a:r>
            <a:r>
              <a:rPr lang="en-US" dirty="0" smtClean="0">
                <a:solidFill>
                  <a:schemeClr val="tx1"/>
                </a:solidFill>
              </a:rPr>
              <a:t>Cellular</a:t>
            </a:r>
            <a:r>
              <a:rPr lang="en-US" smtClean="0">
                <a:solidFill>
                  <a:schemeClr val="tx1"/>
                </a:solidFill>
              </a:rPr>
              <a:t>, </a:t>
            </a:r>
            <a:r>
              <a:rPr lang="en-US" altLang="ko-KR" dirty="0" err="1" smtClean="0">
                <a:solidFill>
                  <a:schemeClr val="tx1"/>
                </a:solidFill>
              </a:rPr>
              <a:t>Coolpad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en-US" altLang="ko-KR" dirty="0" err="1">
                <a:solidFill>
                  <a:schemeClr val="tx1"/>
                </a:solidFill>
              </a:rPr>
              <a:t>Xinwei</a:t>
            </a:r>
            <a:r>
              <a:rPr lang="en-US" altLang="ko-KR" dirty="0">
                <a:solidFill>
                  <a:schemeClr val="tx1"/>
                </a:solidFill>
              </a:rPr>
              <a:t>, Xiaomi, </a:t>
            </a:r>
            <a:r>
              <a:rPr lang="en-US" altLang="ko-KR" dirty="0" smtClean="0">
                <a:solidFill>
                  <a:schemeClr val="tx1"/>
                </a:solidFill>
              </a:rPr>
              <a:t>OPPO, </a:t>
            </a:r>
            <a:r>
              <a:rPr lang="en-US" altLang="ko-KR" dirty="0" err="1">
                <a:solidFill>
                  <a:schemeClr val="tx1"/>
                </a:solidFill>
              </a:rPr>
              <a:t>Potevio</a:t>
            </a:r>
            <a:r>
              <a:rPr lang="en-US" altLang="ko-KR" dirty="0">
                <a:solidFill>
                  <a:schemeClr val="tx1"/>
                </a:solidFill>
              </a:rPr>
              <a:t>, ETRI, WILUS, </a:t>
            </a:r>
            <a:r>
              <a:rPr lang="en-US" altLang="ko-KR" dirty="0" err="1">
                <a:solidFill>
                  <a:schemeClr val="tx1"/>
                </a:solidFill>
              </a:rPr>
              <a:t>Fiberhome</a:t>
            </a:r>
            <a:r>
              <a:rPr lang="en-US" altLang="ko-KR" dirty="0">
                <a:solidFill>
                  <a:schemeClr val="tx1"/>
                </a:solidFill>
              </a:rPr>
              <a:t>, ITL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533400"/>
            <a:ext cx="84048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 RAN Meeting #72</a:t>
            </a:r>
            <a:r>
              <a:rPr lang="en-GB" b="1" i="1" dirty="0"/>
              <a:t>					</a:t>
            </a:r>
            <a:r>
              <a:rPr lang="en-GB" b="1" i="1" dirty="0" smtClean="0"/>
              <a:t>            </a:t>
            </a:r>
            <a:r>
              <a:rPr lang="en-GB" b="1" dirty="0" smtClean="0"/>
              <a:t>RP-161251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Busan, Korea, June 13 - 16, 2016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2556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"/>
            <a:ext cx="9067800" cy="5638800"/>
          </a:xfrm>
        </p:spPr>
        <p:txBody>
          <a:bodyPr>
            <a:noAutofit/>
          </a:bodyPr>
          <a:lstStyle/>
          <a:p>
            <a:r>
              <a:rPr lang="en-US" altLang="ko-KR" sz="1800" dirty="0" smtClean="0"/>
              <a:t>Focus Rel-15 on </a:t>
            </a:r>
            <a:r>
              <a:rPr lang="en-US" altLang="ko-KR" sz="1800" dirty="0" err="1" smtClean="0"/>
              <a:t>eMBB</a:t>
            </a:r>
            <a:r>
              <a:rPr lang="en-US" altLang="ko-KR" sz="1800" dirty="0" smtClean="0"/>
              <a:t> and low latency</a:t>
            </a:r>
          </a:p>
          <a:p>
            <a:pPr lvl="1"/>
            <a:r>
              <a:rPr lang="en-US" altLang="ko-KR" sz="1600" dirty="0" smtClean="0"/>
              <a:t>&lt;6GHz and &gt;6GHz (licensed and licensed assisted)</a:t>
            </a:r>
          </a:p>
          <a:p>
            <a:pPr lvl="1"/>
            <a:r>
              <a:rPr lang="en-US" altLang="ko-KR" sz="1600" dirty="0" smtClean="0"/>
              <a:t>Low latency to enable some URLLC use cases</a:t>
            </a:r>
          </a:p>
          <a:p>
            <a:pPr lvl="1"/>
            <a:r>
              <a:rPr lang="en-US" altLang="ko-KR" sz="1600" dirty="0" smtClean="0"/>
              <a:t>Both standalone and non-standalone </a:t>
            </a:r>
          </a:p>
          <a:p>
            <a:pPr lvl="1"/>
            <a:r>
              <a:rPr lang="en-US" altLang="ko-KR" sz="1600" dirty="0" smtClean="0">
                <a:solidFill>
                  <a:srgbClr val="FF0000"/>
                </a:solidFill>
              </a:rPr>
              <a:t>Intention: completion of the Non-standalone component </a:t>
            </a:r>
            <a:r>
              <a:rPr lang="en-US" altLang="ko-KR" sz="1600" b="1" u="sng" dirty="0" smtClean="0">
                <a:solidFill>
                  <a:srgbClr val="FF0000"/>
                </a:solidFill>
              </a:rPr>
              <a:t>in March 2018</a:t>
            </a:r>
            <a:r>
              <a:rPr lang="en-US" altLang="ko-KR" sz="1600" dirty="0" smtClean="0">
                <a:solidFill>
                  <a:srgbClr val="FF0000"/>
                </a:solidFill>
              </a:rPr>
              <a:t> (limited to licensed spectrum) and completion of Standalone component in June 2018</a:t>
            </a:r>
          </a:p>
          <a:p>
            <a:r>
              <a:rPr lang="en-US" altLang="ko-KR" sz="1800" dirty="0" smtClean="0"/>
              <a:t>RAN work plan for Rel-15</a:t>
            </a:r>
          </a:p>
          <a:p>
            <a:pPr lvl="1"/>
            <a:r>
              <a:rPr lang="en-US" sz="1600" dirty="0" smtClean="0"/>
              <a:t>Task to RAN1/RAN2 to report on feasibility of Non-standalone/Standalone forward compatibility to RAN #75</a:t>
            </a:r>
            <a:endParaRPr lang="en-US" sz="1800" dirty="0" smtClean="0"/>
          </a:p>
          <a:p>
            <a:pPr lvl="1"/>
            <a:r>
              <a:rPr lang="en-US" sz="1600" dirty="0" smtClean="0"/>
              <a:t>L1/2 NR aspects:</a:t>
            </a:r>
          </a:p>
          <a:p>
            <a:pPr lvl="2"/>
            <a:r>
              <a:rPr lang="en-US" sz="1400" dirty="0" smtClean="0"/>
              <a:t>Common aspects of Standalone/Non-standalone L1/L2 stage 3, and principles of Standalone-specific components (target Dec 2017 completion)</a:t>
            </a:r>
          </a:p>
          <a:p>
            <a:pPr lvl="2"/>
            <a:r>
              <a:rPr lang="en-US" sz="1400" dirty="0" smtClean="0"/>
              <a:t>Standalone specific L1/2 stage 3 (target March 2018 completion)</a:t>
            </a:r>
          </a:p>
          <a:p>
            <a:pPr lvl="1"/>
            <a:r>
              <a:rPr lang="en-US" sz="1600" dirty="0" smtClean="0"/>
              <a:t>Higher Layers NR aspects:</a:t>
            </a:r>
          </a:p>
          <a:p>
            <a:pPr lvl="2"/>
            <a:r>
              <a:rPr lang="en-US" sz="1400" dirty="0" smtClean="0"/>
              <a:t>[Separate WI’s for higher layers for non-standalone and standalone] </a:t>
            </a:r>
          </a:p>
          <a:p>
            <a:pPr lvl="2"/>
            <a:r>
              <a:rPr lang="fi-FI" sz="1400" dirty="0" smtClean="0"/>
              <a:t>Non-Standalone higher layers target finalization Mar 2018. Covers at least EPC without core impact, and applicability of other CN connectivity pending TSG SA decision.</a:t>
            </a:r>
          </a:p>
          <a:p>
            <a:pPr lvl="2"/>
            <a:r>
              <a:rPr lang="fi-FI" sz="1400" dirty="0" smtClean="0"/>
              <a:t>Standalone higher layers target finalization June 2018. Intends to connect with NG core</a:t>
            </a:r>
            <a:endParaRPr lang="fi-FI" sz="16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1800" dirty="0" smtClean="0"/>
              <a:t>Rel-15 Stage 3 Freeze June, 2018 (</a:t>
            </a:r>
            <a:r>
              <a:rPr lang="fi-FI" altLang="ko-KR" sz="1800" dirty="0"/>
              <a:t>T</a:t>
            </a:r>
            <a:r>
              <a:rPr lang="fi-FI" sz="1800" dirty="0" smtClean="0"/>
              <a:t>his to be checked during 2H/2017)</a:t>
            </a:r>
            <a:endParaRPr lang="en-US" altLang="ko-KR" sz="1600" dirty="0" smtClean="0"/>
          </a:p>
          <a:p>
            <a:r>
              <a:rPr lang="en-US" altLang="ko-KR" sz="1800" dirty="0" smtClean="0"/>
              <a:t>SA/CT work plan for Rel-15</a:t>
            </a:r>
          </a:p>
          <a:p>
            <a:pPr lvl="1"/>
            <a:r>
              <a:rPr lang="en-US" altLang="ko-KR" sz="1600" dirty="0" smtClean="0"/>
              <a:t>Complete stage-3 specifications in Rel-15 for support of the standalone 5G core network </a:t>
            </a:r>
          </a:p>
          <a:p>
            <a:r>
              <a:rPr lang="en-US" altLang="ko-KR" sz="1800" dirty="0" smtClean="0"/>
              <a:t>Coordination between RAN, SA, and CT should take place continuously to ensure the above goals succeed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2955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267</Words>
  <Application>Microsoft Office PowerPoint</Application>
  <PresentationFormat>On-screen Show (4:3)</PresentationFormat>
  <Paragraphs>22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5G NR Schedule</vt:lpstr>
      <vt:lpstr>PowerPoint Presentation</vt:lpstr>
    </vt:vector>
  </TitlesOfParts>
  <Company>Verizon Wireless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Yee Sin Chan</dc:creator>
  <cp:lastModifiedBy>Yee Sin Chan</cp:lastModifiedBy>
  <cp:revision>32</cp:revision>
  <dcterms:created xsi:type="dcterms:W3CDTF">2016-06-13T05:12:24Z</dcterms:created>
  <dcterms:modified xsi:type="dcterms:W3CDTF">2016-06-15T21:36:15Z</dcterms:modified>
</cp:coreProperties>
</file>