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9" r:id="rId5"/>
    <p:sldId id="260" r:id="rId6"/>
    <p:sldId id="264" r:id="rId7"/>
    <p:sldId id="265" r:id="rId8"/>
    <p:sldId id="266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0574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 on handling of </a:t>
            </a:r>
            <a:r>
              <a:rPr lang="en-US" sz="4000" dirty="0" err="1" smtClean="0"/>
              <a:t>eMBMS</a:t>
            </a:r>
            <a:r>
              <a:rPr lang="en-US" sz="4000" dirty="0" smtClean="0"/>
              <a:t> WI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Intel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228600"/>
            <a:ext cx="80772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altLang="zh-CN" b="1" dirty="0" smtClean="0">
                <a:solidFill>
                  <a:srgbClr val="C86138"/>
                </a:solidFill>
              </a:rPr>
              <a:t>3GPP TSG RAN Meeting #</a:t>
            </a:r>
            <a:r>
              <a:rPr lang="en-GB" altLang="zh-CN" b="1" dirty="0" smtClean="0">
                <a:solidFill>
                  <a:srgbClr val="C86138"/>
                </a:solidFill>
              </a:rPr>
              <a:t>72                                                                             RP-161223</a:t>
            </a:r>
            <a:endParaRPr lang="zh-CN" altLang="zh-CN" dirty="0" smtClean="0">
              <a:solidFill>
                <a:srgbClr val="C86138"/>
              </a:solidFill>
            </a:endParaRPr>
          </a:p>
          <a:p>
            <a:pPr>
              <a:buNone/>
            </a:pPr>
            <a:r>
              <a:rPr lang="fi-FI" altLang="zh-CN" b="1" dirty="0" smtClean="0">
                <a:solidFill>
                  <a:srgbClr val="C86138"/>
                </a:solidFill>
              </a:rPr>
              <a:t>Busan, Korea, June 13 - 16, 2016</a:t>
            </a:r>
            <a:r>
              <a:rPr lang="en-GB" altLang="zh-CN" b="1" dirty="0" smtClean="0">
                <a:solidFill>
                  <a:srgbClr val="C86138"/>
                </a:solidFill>
              </a:rPr>
              <a:t> 	</a:t>
            </a:r>
            <a:endParaRPr lang="en-US" altLang="zh-CN" b="1" dirty="0" smtClean="0">
              <a:solidFill>
                <a:srgbClr val="C86138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endParaRPr lang="en-US" altLang="zh-CN" sz="600" b="1" dirty="0" smtClean="0">
              <a:solidFill>
                <a:srgbClr val="C86138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sz="1600" b="1" dirty="0" smtClean="0">
                <a:solidFill>
                  <a:srgbClr val="C86138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Document for: Discussion</a:t>
            </a:r>
          </a:p>
          <a:p>
            <a:pPr>
              <a:buNone/>
            </a:pPr>
            <a:r>
              <a:rPr lang="en-US" altLang="zh-CN" sz="1600" b="1" dirty="0" smtClean="0">
                <a:solidFill>
                  <a:srgbClr val="C86138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Agenda Item: </a:t>
            </a:r>
            <a:r>
              <a:rPr lang="en-US" altLang="zh-CN" sz="1600" b="1" dirty="0" smtClean="0">
                <a:solidFill>
                  <a:srgbClr val="C86138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10.2.11</a:t>
            </a:r>
            <a:endParaRPr lang="en-US" altLang="zh-CN" sz="1600" b="1" dirty="0" smtClean="0">
              <a:solidFill>
                <a:srgbClr val="C86138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Background-Objectives in WID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hangingPunct="0">
              <a:buNone/>
            </a:pPr>
            <a:r>
              <a:rPr lang="en-US" sz="4000" dirty="0" smtClean="0"/>
              <a:t>The objective of the work item is to evaluate and specify the following </a:t>
            </a:r>
            <a:r>
              <a:rPr lang="en-US" sz="4000" dirty="0" err="1" smtClean="0"/>
              <a:t>eMBMS</a:t>
            </a:r>
            <a:r>
              <a:rPr lang="en-US" sz="4000" dirty="0" smtClean="0"/>
              <a:t> enhancements for </a:t>
            </a:r>
            <a:r>
              <a:rPr lang="en-US" sz="4000" dirty="0" smtClean="0"/>
              <a:t>LTE [R1-160675]:  </a:t>
            </a:r>
            <a:endParaRPr lang="en-US" sz="4000" dirty="0" smtClean="0"/>
          </a:p>
          <a:p>
            <a:pPr lvl="0" hangingPunct="0">
              <a:buNone/>
            </a:pPr>
            <a:r>
              <a:rPr lang="en-US" sz="4000" dirty="0" smtClean="0"/>
              <a:t>   a. Specify </a:t>
            </a:r>
            <a:r>
              <a:rPr lang="en-US" sz="4000" dirty="0" smtClean="0"/>
              <a:t>means of using a longer cyclic prefix (e.g. greater than 33.33µs) for use in a mixed </a:t>
            </a:r>
            <a:r>
              <a:rPr lang="en-US" sz="4000" dirty="0" err="1" smtClean="0"/>
              <a:t>unicast</a:t>
            </a:r>
            <a:r>
              <a:rPr lang="en-US" sz="4000" dirty="0" smtClean="0"/>
              <a:t>/</a:t>
            </a:r>
            <a:r>
              <a:rPr lang="en-US" sz="4000" dirty="0" err="1" smtClean="0"/>
              <a:t>eMBMS</a:t>
            </a:r>
            <a:r>
              <a:rPr lang="en-US" sz="4000" dirty="0" smtClean="0"/>
              <a:t> carrier for large SFN delay spread environment (e.g. 15km or larger inter-site distance), which guarantees coexistence of the legacy and new prefixes on the same carrier, while achieving a spectral efficiency of at least 2 bps/Hz. This objective includes evaluation. (</a:t>
            </a:r>
            <a:r>
              <a:rPr lang="en-US" sz="4000" dirty="0" smtClean="0"/>
              <a:t>RAN1)</a:t>
            </a:r>
            <a:endParaRPr lang="en-US" sz="4000" dirty="0" smtClean="0"/>
          </a:p>
          <a:p>
            <a:pPr lvl="0" fontAlgn="auto" hangingPunct="0">
              <a:buNone/>
            </a:pPr>
            <a:r>
              <a:rPr lang="en-US" sz="4000" dirty="0" smtClean="0"/>
              <a:t>    b. Specify </a:t>
            </a:r>
            <a:r>
              <a:rPr lang="en-US" sz="4000" dirty="0" smtClean="0"/>
              <a:t>means of using </a:t>
            </a:r>
            <a:r>
              <a:rPr lang="en-US" sz="4000" dirty="0" err="1" smtClean="0"/>
              <a:t>subframes</a:t>
            </a:r>
            <a:r>
              <a:rPr lang="en-US" sz="4000" dirty="0" smtClean="0"/>
              <a:t> 0, 4, 5, 9 (FS1) and 0, 1, 5, 6 (FS2) for MBSFN. (RAN2, RAN1)</a:t>
            </a:r>
          </a:p>
          <a:p>
            <a:pPr lvl="1" fontAlgn="auto" hangingPunct="0"/>
            <a:r>
              <a:rPr lang="en-US" sz="4000" dirty="0" smtClean="0"/>
              <a:t>The non-MBSFN </a:t>
            </a:r>
            <a:r>
              <a:rPr lang="en-US" sz="4000" dirty="0" err="1" smtClean="0"/>
              <a:t>subframes</a:t>
            </a:r>
            <a:r>
              <a:rPr lang="en-US" sz="4000" dirty="0" smtClean="0"/>
              <a:t> for </a:t>
            </a:r>
            <a:r>
              <a:rPr lang="en-US" sz="4000" dirty="0" err="1" smtClean="0"/>
              <a:t>unicast</a:t>
            </a:r>
            <a:r>
              <a:rPr lang="en-US" sz="4000" dirty="0" smtClean="0"/>
              <a:t> can only be used as </a:t>
            </a:r>
            <a:r>
              <a:rPr lang="en-US" sz="4000" dirty="0" err="1" smtClean="0"/>
              <a:t>Scell</a:t>
            </a:r>
            <a:endParaRPr lang="en-US" sz="4000" dirty="0" smtClean="0"/>
          </a:p>
          <a:p>
            <a:pPr lvl="0" fontAlgn="auto" hangingPunct="0">
              <a:buNone/>
            </a:pPr>
            <a:r>
              <a:rPr lang="en-US" sz="4000" dirty="0" smtClean="0"/>
              <a:t>    c. Specify </a:t>
            </a:r>
            <a:r>
              <a:rPr lang="en-US" sz="4000" dirty="0" smtClean="0"/>
              <a:t>means of configuring MBSFN </a:t>
            </a:r>
            <a:r>
              <a:rPr lang="en-US" sz="4000" dirty="0" err="1" smtClean="0"/>
              <a:t>subframes</a:t>
            </a:r>
            <a:r>
              <a:rPr lang="en-US" sz="4000" dirty="0" smtClean="0"/>
              <a:t> without a </a:t>
            </a:r>
            <a:r>
              <a:rPr lang="en-US" sz="4000" dirty="0" err="1" smtClean="0"/>
              <a:t>unicast</a:t>
            </a:r>
            <a:r>
              <a:rPr lang="en-US" sz="4000" dirty="0" smtClean="0"/>
              <a:t> control region and cell-specific reference signals. (RAN1, RAN2</a:t>
            </a:r>
            <a:r>
              <a:rPr lang="en-US" sz="4000" dirty="0" smtClean="0"/>
              <a:t>)</a:t>
            </a:r>
            <a:r>
              <a:rPr lang="en-US" sz="4000" dirty="0" smtClean="0"/>
              <a:t> </a:t>
            </a:r>
          </a:p>
          <a:p>
            <a:pPr hangingPunct="0">
              <a:buNone/>
            </a:pPr>
            <a:r>
              <a:rPr lang="en-US" sz="4000" dirty="0" smtClean="0"/>
              <a:t>Study the following:</a:t>
            </a:r>
          </a:p>
          <a:p>
            <a:pPr lvl="0" hangingPunct="0">
              <a:buNone/>
            </a:pPr>
            <a:r>
              <a:rPr lang="en-US" sz="4000" dirty="0" smtClean="0"/>
              <a:t>     d. Support </a:t>
            </a:r>
            <a:r>
              <a:rPr lang="en-US" sz="4000" dirty="0" smtClean="0"/>
              <a:t>for standalone carrier with all DL </a:t>
            </a:r>
            <a:r>
              <a:rPr lang="en-US" sz="4000" dirty="0" err="1" smtClean="0"/>
              <a:t>subframes</a:t>
            </a:r>
            <a:r>
              <a:rPr lang="en-US" sz="4000" dirty="0" smtClean="0"/>
              <a:t> dedicated to MBSFN transmission and self-contained </a:t>
            </a:r>
            <a:r>
              <a:rPr lang="en-US" sz="4000" dirty="0" err="1" smtClean="0"/>
              <a:t>eMBMS</a:t>
            </a:r>
            <a:r>
              <a:rPr lang="en-US" sz="4000" dirty="0" smtClean="0"/>
              <a:t> signaling including information of SIB13, SIB15, SIB16. (</a:t>
            </a:r>
            <a:r>
              <a:rPr lang="en-US" sz="4000" dirty="0" smtClean="0"/>
              <a:t>RAN2)</a:t>
            </a:r>
            <a:endParaRPr lang="en-US" sz="4000" dirty="0" smtClean="0"/>
          </a:p>
          <a:p>
            <a:pPr lvl="0" hangingPunct="0">
              <a:buNone/>
            </a:pPr>
            <a:r>
              <a:rPr lang="en-US" sz="4000" dirty="0" smtClean="0"/>
              <a:t>     e. Support </a:t>
            </a:r>
            <a:r>
              <a:rPr lang="en-US" sz="4000" dirty="0" smtClean="0"/>
              <a:t>for multi-carrier </a:t>
            </a:r>
            <a:r>
              <a:rPr lang="en-US" sz="4000" dirty="0" err="1" smtClean="0"/>
              <a:t>eMBMS</a:t>
            </a:r>
            <a:r>
              <a:rPr lang="en-US" sz="4000" dirty="0" smtClean="0"/>
              <a:t>/</a:t>
            </a:r>
            <a:r>
              <a:rPr lang="en-US" sz="4000" dirty="0" err="1" smtClean="0"/>
              <a:t>unicast</a:t>
            </a:r>
            <a:r>
              <a:rPr lang="en-US" sz="4000" dirty="0" smtClean="0"/>
              <a:t> operation involving reception from one or more </a:t>
            </a:r>
            <a:r>
              <a:rPr lang="en-US" sz="4000" dirty="0" err="1" smtClean="0"/>
              <a:t>eMBMS</a:t>
            </a:r>
            <a:r>
              <a:rPr lang="en-US" sz="4000" dirty="0" smtClean="0"/>
              <a:t> cells that may be non-collocated and asynchronous with one or more cells that are simultaneously used for </a:t>
            </a:r>
            <a:r>
              <a:rPr lang="en-US" sz="4000" dirty="0" err="1" smtClean="0"/>
              <a:t>unicast</a:t>
            </a:r>
            <a:r>
              <a:rPr lang="en-US" sz="4000" dirty="0" smtClean="0"/>
              <a:t>. (RAN4, RAN2)</a:t>
            </a:r>
          </a:p>
          <a:p>
            <a:pPr lvl="0" hangingPunct="0">
              <a:buNone/>
            </a:pPr>
            <a:r>
              <a:rPr lang="en-US" sz="4000" dirty="0" smtClean="0"/>
              <a:t>     f. Solutions </a:t>
            </a:r>
            <a:r>
              <a:rPr lang="en-US" sz="4000" dirty="0" smtClean="0"/>
              <a:t>where a UE can receive the TV transport service without being authenticated (RAN1, RAN2, RAN3)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-1/5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5105400"/>
          </a:xfrm>
        </p:spPr>
        <p:txBody>
          <a:bodyPr>
            <a:normAutofit fontScale="70000" lnSpcReduction="20000"/>
          </a:bodyPr>
          <a:lstStyle/>
          <a:p>
            <a:pPr marL="571500" indent="-514350">
              <a:buNone/>
            </a:pPr>
            <a:r>
              <a:rPr lang="en-US" sz="3400" dirty="0" smtClean="0"/>
              <a:t>For  </a:t>
            </a:r>
            <a:r>
              <a:rPr lang="en-US" sz="3400" dirty="0" smtClean="0"/>
              <a:t>objective a</a:t>
            </a:r>
            <a:r>
              <a:rPr lang="en-US" sz="2800" dirty="0" smtClean="0"/>
              <a:t>, </a:t>
            </a:r>
            <a:r>
              <a:rPr lang="en-US" sz="2300" i="1" dirty="0" smtClean="0"/>
              <a:t>Specify means of using a longer cyclic prefix (e.g. greater than 33.33µs) for use in a mixed </a:t>
            </a:r>
            <a:r>
              <a:rPr lang="en-US" sz="2300" i="1" dirty="0" err="1" smtClean="0"/>
              <a:t>unicast</a:t>
            </a:r>
            <a:r>
              <a:rPr lang="en-US" sz="2300" i="1" dirty="0" smtClean="0"/>
              <a:t>/</a:t>
            </a:r>
            <a:r>
              <a:rPr lang="en-US" sz="2300" i="1" dirty="0" err="1" smtClean="0"/>
              <a:t>eMBMS</a:t>
            </a:r>
            <a:r>
              <a:rPr lang="en-US" sz="2300" i="1" dirty="0" smtClean="0"/>
              <a:t> carrier for large SFN delay spread environment (e.g. 15km or larger inter-site distance), which guarantees coexistence of the legacy and new prefixes on the same carrier, while achieving a spectral efficiency of at least 2 bps/Hz. This objective includes evaluation. (RAN1)</a:t>
            </a:r>
            <a:endParaRPr lang="en-US" sz="2800" i="1" dirty="0" smtClean="0"/>
          </a:p>
          <a:p>
            <a:pPr lvl="1"/>
            <a:r>
              <a:rPr lang="en-US" dirty="0" smtClean="0"/>
              <a:t>New numerology (new carrier spacing) </a:t>
            </a:r>
            <a:r>
              <a:rPr lang="en-US" dirty="0" smtClean="0"/>
              <a:t>was not mentioned </a:t>
            </a:r>
            <a:r>
              <a:rPr lang="en-US" dirty="0" smtClean="0"/>
              <a:t>in RAN </a:t>
            </a:r>
            <a:r>
              <a:rPr lang="en-US" dirty="0" smtClean="0"/>
              <a:t>#</a:t>
            </a:r>
            <a:r>
              <a:rPr lang="en-US" dirty="0" smtClean="0"/>
              <a:t>71, and not captured in WID</a:t>
            </a:r>
            <a:endParaRPr lang="en-US" dirty="0" smtClean="0"/>
          </a:p>
          <a:p>
            <a:pPr lvl="1"/>
            <a:r>
              <a:rPr lang="en-US" sz="2900" dirty="0" smtClean="0"/>
              <a:t>New </a:t>
            </a:r>
            <a:r>
              <a:rPr lang="en-US" sz="2900" dirty="0" smtClean="0"/>
              <a:t>numerology </a:t>
            </a:r>
            <a:r>
              <a:rPr lang="en-US" sz="2900" dirty="0" smtClean="0"/>
              <a:t>will take </a:t>
            </a:r>
            <a:r>
              <a:rPr lang="en-US" sz="2900" dirty="0" smtClean="0"/>
              <a:t>long time to </a:t>
            </a:r>
            <a:r>
              <a:rPr lang="en-US" sz="2900" dirty="0" smtClean="0"/>
              <a:t>investigate and specify, </a:t>
            </a:r>
            <a:r>
              <a:rPr lang="en-US" dirty="0" smtClean="0"/>
              <a:t>while the allocated TU cannot fit it.</a:t>
            </a:r>
          </a:p>
          <a:p>
            <a:pPr lvl="2"/>
            <a:r>
              <a:rPr lang="en-US" sz="2500" dirty="0" smtClean="0"/>
              <a:t>Examples </a:t>
            </a:r>
            <a:r>
              <a:rPr lang="en-US" sz="2500" dirty="0" smtClean="0"/>
              <a:t>can be found in </a:t>
            </a:r>
            <a:r>
              <a:rPr lang="en-US" sz="2500" dirty="0" smtClean="0"/>
              <a:t>R8 numerologies and R13 </a:t>
            </a:r>
            <a:r>
              <a:rPr lang="en-US" sz="2500" dirty="0" smtClean="0"/>
              <a:t>NB-</a:t>
            </a:r>
            <a:r>
              <a:rPr lang="en-US" sz="2500" dirty="0" err="1" smtClean="0"/>
              <a:t>IoT</a:t>
            </a:r>
            <a:r>
              <a:rPr lang="en-US" sz="2500" dirty="0" smtClean="0"/>
              <a:t> numerology </a:t>
            </a:r>
            <a:r>
              <a:rPr lang="en-US" sz="2500" dirty="0" smtClean="0"/>
              <a:t>discussion. </a:t>
            </a:r>
            <a:endParaRPr lang="en-US" sz="2500" dirty="0" smtClean="0"/>
          </a:p>
          <a:p>
            <a:pPr lvl="1"/>
            <a:r>
              <a:rPr lang="en-US" sz="2900" dirty="0" smtClean="0"/>
              <a:t>There are on-going NR discussion in Rel-14 on new numerology including broadcasting service, which covers the scenarios highlighted in the joint paper [RP-160825]</a:t>
            </a:r>
          </a:p>
          <a:p>
            <a:pPr lvl="2">
              <a:buNone/>
            </a:pPr>
            <a:r>
              <a:rPr lang="en-US" sz="2500" dirty="0" smtClean="0"/>
              <a:t> </a:t>
            </a:r>
          </a:p>
          <a:p>
            <a:r>
              <a:rPr lang="en-US" dirty="0" smtClean="0">
                <a:solidFill>
                  <a:srgbClr val="3333FF"/>
                </a:solidFill>
              </a:rPr>
              <a:t>Observation:  Discuss new numerology </a:t>
            </a:r>
            <a:r>
              <a:rPr lang="en-US" dirty="0" smtClean="0">
                <a:solidFill>
                  <a:srgbClr val="3333FF"/>
                </a:solidFill>
              </a:rPr>
              <a:t>in NR instead of in LTE session for MBSFN with very large ISD can potentially provide more efficient progress</a:t>
            </a:r>
            <a:endParaRPr 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-2/5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71500" lvl="1" indent="-514350">
              <a:buNone/>
            </a:pPr>
            <a:r>
              <a:rPr lang="en-US" sz="3000" dirty="0" smtClean="0"/>
              <a:t>For </a:t>
            </a:r>
            <a:r>
              <a:rPr lang="en-US" sz="3000" dirty="0" smtClean="0"/>
              <a:t>objective b and c, </a:t>
            </a:r>
          </a:p>
          <a:p>
            <a:pPr lvl="0" fontAlgn="auto" hangingPunct="0">
              <a:buNone/>
            </a:pPr>
            <a:r>
              <a:rPr lang="en-US" sz="1700" i="1" dirty="0" smtClean="0"/>
              <a:t>    </a:t>
            </a:r>
            <a:r>
              <a:rPr lang="en-US" sz="2000" i="1" dirty="0" smtClean="0"/>
              <a:t>b. Specify means of using </a:t>
            </a:r>
            <a:r>
              <a:rPr lang="en-US" sz="2000" i="1" dirty="0" err="1" smtClean="0"/>
              <a:t>subframes</a:t>
            </a:r>
            <a:r>
              <a:rPr lang="en-US" sz="2000" i="1" dirty="0" smtClean="0"/>
              <a:t> 0, 4, 5, 9 (FS1) and 0, 1, 5, 6 (FS2) for MBSFN. (RAN2, RAN1)</a:t>
            </a:r>
          </a:p>
          <a:p>
            <a:pPr lvl="1" fontAlgn="auto" hangingPunct="0"/>
            <a:r>
              <a:rPr lang="en-US" sz="2000" i="1" dirty="0" smtClean="0"/>
              <a:t>The non-MBSFN </a:t>
            </a:r>
            <a:r>
              <a:rPr lang="en-US" sz="2000" i="1" dirty="0" err="1" smtClean="0"/>
              <a:t>subframes</a:t>
            </a:r>
            <a:r>
              <a:rPr lang="en-US" sz="2000" i="1" dirty="0" smtClean="0"/>
              <a:t> for </a:t>
            </a:r>
            <a:r>
              <a:rPr lang="en-US" sz="2000" i="1" dirty="0" err="1" smtClean="0"/>
              <a:t>unicast</a:t>
            </a:r>
            <a:r>
              <a:rPr lang="en-US" sz="2000" i="1" dirty="0" smtClean="0"/>
              <a:t> can only be used as </a:t>
            </a:r>
            <a:r>
              <a:rPr lang="en-US" sz="2000" i="1" dirty="0" err="1" smtClean="0"/>
              <a:t>Scell</a:t>
            </a:r>
            <a:endParaRPr lang="en-US" sz="2000" i="1" dirty="0" smtClean="0"/>
          </a:p>
          <a:p>
            <a:pPr lvl="0" fontAlgn="auto" hangingPunct="0">
              <a:buNone/>
            </a:pPr>
            <a:r>
              <a:rPr lang="en-US" sz="2000" i="1" dirty="0" smtClean="0"/>
              <a:t>    c. Specify means of configuring MBSFN </a:t>
            </a:r>
            <a:r>
              <a:rPr lang="en-US" sz="2000" i="1" dirty="0" err="1" smtClean="0"/>
              <a:t>subframes</a:t>
            </a:r>
            <a:r>
              <a:rPr lang="en-US" sz="2000" i="1" dirty="0" smtClean="0"/>
              <a:t> without a </a:t>
            </a:r>
            <a:r>
              <a:rPr lang="en-US" sz="2000" i="1" dirty="0" err="1" smtClean="0"/>
              <a:t>unicast</a:t>
            </a:r>
            <a:r>
              <a:rPr lang="en-US" sz="2000" i="1" dirty="0" smtClean="0"/>
              <a:t> control region and cell-specific reference signals. (RAN1, RAN2) </a:t>
            </a:r>
            <a:endParaRPr lang="en-US" sz="1800" i="1" dirty="0" smtClean="0"/>
          </a:p>
          <a:p>
            <a:r>
              <a:rPr lang="en-US" sz="3000" dirty="0" smtClean="0"/>
              <a:t>It is duplicated with the proposal of Lean carrier [RP-160880], which was resubmitted to RAN#72. </a:t>
            </a:r>
          </a:p>
          <a:p>
            <a:r>
              <a:rPr lang="en-US" sz="3000" dirty="0" smtClean="0">
                <a:solidFill>
                  <a:srgbClr val="0070C0"/>
                </a:solidFill>
              </a:rPr>
              <a:t> </a:t>
            </a:r>
            <a:r>
              <a:rPr lang="en-US" sz="3000" dirty="0" smtClean="0">
                <a:solidFill>
                  <a:srgbClr val="0070C0"/>
                </a:solidFill>
              </a:rPr>
              <a:t>Observation: </a:t>
            </a:r>
            <a:r>
              <a:rPr lang="en-US" sz="3000" dirty="0" smtClean="0">
                <a:solidFill>
                  <a:srgbClr val="0070C0"/>
                </a:solidFill>
              </a:rPr>
              <a:t>One of the WI (</a:t>
            </a:r>
            <a:r>
              <a:rPr lang="en-US" sz="3000" dirty="0" err="1" smtClean="0">
                <a:solidFill>
                  <a:srgbClr val="0070C0"/>
                </a:solidFill>
              </a:rPr>
              <a:t>eMBMS</a:t>
            </a:r>
            <a:r>
              <a:rPr lang="en-US" sz="3000" dirty="0" smtClean="0">
                <a:solidFill>
                  <a:srgbClr val="0070C0"/>
                </a:solidFill>
              </a:rPr>
              <a:t> or Lean carrier) should be chosen to </a:t>
            </a:r>
            <a:r>
              <a:rPr lang="en-US" sz="3000" dirty="0" smtClean="0">
                <a:solidFill>
                  <a:srgbClr val="0070C0"/>
                </a:solidFill>
              </a:rPr>
              <a:t>complete the related work</a:t>
            </a:r>
            <a:endParaRPr lang="en-US" sz="3000" dirty="0" smtClean="0">
              <a:solidFill>
                <a:srgbClr val="0070C0"/>
              </a:solidFill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-3/5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 fontScale="77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For </a:t>
            </a:r>
            <a:r>
              <a:rPr lang="en-US" sz="3200" dirty="0" smtClean="0"/>
              <a:t>objective d, </a:t>
            </a:r>
            <a:r>
              <a:rPr lang="en-US" sz="2400" i="1" dirty="0" smtClean="0"/>
              <a:t>Support for standalone carrier with all DL </a:t>
            </a:r>
            <a:r>
              <a:rPr lang="en-US" sz="2400" i="1" dirty="0" err="1" smtClean="0"/>
              <a:t>subframes</a:t>
            </a:r>
            <a:r>
              <a:rPr lang="en-US" sz="2400" i="1" dirty="0" smtClean="0"/>
              <a:t> dedicated to MBSFN transmission and self-contained </a:t>
            </a:r>
            <a:r>
              <a:rPr lang="en-US" sz="2400" i="1" dirty="0" err="1" smtClean="0"/>
              <a:t>eMBMS</a:t>
            </a:r>
            <a:r>
              <a:rPr lang="en-US" sz="2400" i="1" dirty="0" smtClean="0"/>
              <a:t> signaling including information of SIB13, SIB15, SIB16. (RAN2)</a:t>
            </a:r>
            <a:endParaRPr lang="en-US" sz="3200" i="1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100" dirty="0" smtClean="0"/>
              <a:t>According to </a:t>
            </a:r>
            <a:r>
              <a:rPr lang="en-US" sz="3100" dirty="0" smtClean="0"/>
              <a:t>SA1 requirement as well as the joint </a:t>
            </a:r>
            <a:r>
              <a:rPr lang="en-US" sz="3100" dirty="0" smtClean="0"/>
              <a:t>paper </a:t>
            </a:r>
            <a:r>
              <a:rPr lang="en-US" sz="3100" dirty="0" smtClean="0"/>
              <a:t>of “RP-160825 </a:t>
            </a:r>
            <a:r>
              <a:rPr lang="en-US" sz="3100" dirty="0" smtClean="0"/>
              <a:t>Importance of longer </a:t>
            </a:r>
            <a:r>
              <a:rPr lang="en-US" sz="3100" dirty="0" err="1" smtClean="0"/>
              <a:t>eMBMS</a:t>
            </a:r>
            <a:r>
              <a:rPr lang="en-US" sz="3100" dirty="0" smtClean="0"/>
              <a:t> CP for large </a:t>
            </a:r>
            <a:r>
              <a:rPr lang="en-US" sz="3100" dirty="0" smtClean="0"/>
              <a:t>ISDs”</a:t>
            </a:r>
            <a:r>
              <a:rPr lang="en-US" sz="2600" dirty="0" smtClean="0"/>
              <a:t>, </a:t>
            </a:r>
            <a:r>
              <a:rPr lang="en-US" sz="3200" dirty="0" smtClean="0"/>
              <a:t>mixed </a:t>
            </a:r>
            <a:r>
              <a:rPr lang="en-US" sz="3200" dirty="0" smtClean="0"/>
              <a:t>carrier </a:t>
            </a:r>
            <a:r>
              <a:rPr lang="en-US" sz="3200" dirty="0" smtClean="0"/>
              <a:t>is the main focus with:</a:t>
            </a:r>
          </a:p>
          <a:p>
            <a:pPr lvl="1"/>
            <a:r>
              <a:rPr lang="en-US" sz="2900" dirty="0" smtClean="0"/>
              <a:t>support dynamic switching between </a:t>
            </a:r>
            <a:r>
              <a:rPr lang="en-US" sz="2900" dirty="0" err="1" smtClean="0"/>
              <a:t>unicast</a:t>
            </a:r>
            <a:r>
              <a:rPr lang="en-US" sz="2900" dirty="0" smtClean="0"/>
              <a:t> and broadcast service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100" dirty="0" smtClean="0"/>
              <a:t>In </a:t>
            </a:r>
            <a:r>
              <a:rPr lang="en-US" sz="3100" dirty="0" smtClean="0"/>
              <a:t>addition</a:t>
            </a:r>
            <a:endParaRPr lang="en-US" sz="3100" dirty="0" smtClean="0"/>
          </a:p>
          <a:p>
            <a:pPr lvl="1"/>
            <a:r>
              <a:rPr lang="en-US" dirty="0" smtClean="0"/>
              <a:t>Mixed carrier </a:t>
            </a:r>
            <a:r>
              <a:rPr lang="en-US" dirty="0" smtClean="0"/>
              <a:t>is normally a standalone carrier</a:t>
            </a:r>
          </a:p>
          <a:p>
            <a:pPr lvl="1"/>
            <a:r>
              <a:rPr lang="en-US" dirty="0" smtClean="0"/>
              <a:t>Mixed carrier </a:t>
            </a:r>
            <a:r>
              <a:rPr lang="en-US" dirty="0" smtClean="0"/>
              <a:t>with more </a:t>
            </a:r>
            <a:r>
              <a:rPr lang="en-US" dirty="0" err="1" smtClean="0"/>
              <a:t>subframes</a:t>
            </a:r>
            <a:r>
              <a:rPr lang="en-US" dirty="0" smtClean="0"/>
              <a:t> allocated for MBSFN transmission can </a:t>
            </a:r>
            <a:r>
              <a:rPr lang="en-US" dirty="0" smtClean="0"/>
              <a:t>be close to dedicated MBSFN carrier.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Observation:  </a:t>
            </a:r>
            <a:endParaRPr lang="en-US" dirty="0" smtClean="0">
              <a:solidFill>
                <a:srgbClr val="0070C0"/>
              </a:solidFill>
            </a:endParaRPr>
          </a:p>
          <a:p>
            <a:pPr lvl="1"/>
            <a:r>
              <a:rPr lang="en-US" sz="3100" dirty="0" smtClean="0">
                <a:solidFill>
                  <a:srgbClr val="0070C0"/>
                </a:solidFill>
              </a:rPr>
              <a:t>Mixed carrier is the focused scenario</a:t>
            </a:r>
            <a:endParaRPr lang="en-US" sz="3100" dirty="0" smtClean="0">
              <a:solidFill>
                <a:srgbClr val="0070C0"/>
              </a:solidFill>
            </a:endParaRPr>
          </a:p>
          <a:p>
            <a:pPr lvl="1"/>
            <a:r>
              <a:rPr lang="en-US" sz="3100" dirty="0" smtClean="0">
                <a:solidFill>
                  <a:srgbClr val="0070C0"/>
                </a:solidFill>
              </a:rPr>
              <a:t>Completion </a:t>
            </a:r>
            <a:r>
              <a:rPr lang="en-US" sz="3100" dirty="0" smtClean="0">
                <a:solidFill>
                  <a:srgbClr val="0070C0"/>
                </a:solidFill>
              </a:rPr>
              <a:t>of </a:t>
            </a:r>
            <a:r>
              <a:rPr lang="en-US" sz="3100" dirty="0" smtClean="0">
                <a:solidFill>
                  <a:srgbClr val="0070C0"/>
                </a:solidFill>
              </a:rPr>
              <a:t>objective b and c </a:t>
            </a:r>
            <a:r>
              <a:rPr lang="en-US" sz="3100" dirty="0" smtClean="0">
                <a:solidFill>
                  <a:srgbClr val="0070C0"/>
                </a:solidFill>
              </a:rPr>
              <a:t>results in completion of  </a:t>
            </a:r>
            <a:r>
              <a:rPr lang="en-US" sz="3100" dirty="0" smtClean="0">
                <a:solidFill>
                  <a:srgbClr val="0070C0"/>
                </a:solidFill>
              </a:rPr>
              <a:t>objective d.</a:t>
            </a:r>
            <a:endParaRPr lang="en-US" sz="3100" dirty="0" smtClean="0">
              <a:solidFill>
                <a:srgbClr val="0070C0"/>
              </a:solidFill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r>
              <a:rPr lang="en-US" dirty="0" smtClean="0"/>
              <a:t> -</a:t>
            </a:r>
            <a:r>
              <a:rPr lang="en-US" dirty="0" smtClean="0"/>
              <a:t>4</a:t>
            </a:r>
            <a:r>
              <a:rPr lang="en-US" dirty="0" smtClean="0"/>
              <a:t>/5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For </a:t>
            </a:r>
            <a:r>
              <a:rPr lang="en-US" sz="3200" dirty="0" smtClean="0"/>
              <a:t>objective e. </a:t>
            </a:r>
            <a:r>
              <a:rPr lang="en-US" sz="2000" i="1" dirty="0" smtClean="0"/>
              <a:t>Support for multi-carrier </a:t>
            </a:r>
            <a:r>
              <a:rPr lang="en-US" sz="2000" i="1" dirty="0" err="1" smtClean="0"/>
              <a:t>eMBMS</a:t>
            </a:r>
            <a:r>
              <a:rPr lang="en-US" sz="2000" i="1" dirty="0" smtClean="0"/>
              <a:t>/</a:t>
            </a:r>
            <a:r>
              <a:rPr lang="en-US" sz="2000" i="1" dirty="0" err="1" smtClean="0"/>
              <a:t>unicast</a:t>
            </a:r>
            <a:r>
              <a:rPr lang="en-US" sz="2000" i="1" dirty="0" smtClean="0"/>
              <a:t> operation involving reception from one or more </a:t>
            </a:r>
            <a:r>
              <a:rPr lang="en-US" sz="2000" i="1" dirty="0" err="1" smtClean="0"/>
              <a:t>eMBMS</a:t>
            </a:r>
            <a:r>
              <a:rPr lang="en-US" sz="2000" i="1" dirty="0" smtClean="0"/>
              <a:t> cells that may be non-collocated and asynchronous with one or more cells that are simultaneously used for </a:t>
            </a:r>
            <a:r>
              <a:rPr lang="en-US" sz="2000" i="1" dirty="0" err="1" smtClean="0"/>
              <a:t>unicast</a:t>
            </a:r>
            <a:r>
              <a:rPr lang="en-US" sz="2000" i="1" dirty="0" smtClean="0"/>
              <a:t>. (RAN4, RAN2)</a:t>
            </a:r>
            <a:endParaRPr lang="en-US" sz="3200" i="1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It requires the RRM core-part work in RAN4 but no TU has been reserved.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It is an extended deployment which may not be as urgent as the other objectives 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-</a:t>
            </a:r>
            <a:r>
              <a:rPr lang="en-US" dirty="0" smtClean="0"/>
              <a:t>4</a:t>
            </a:r>
            <a:r>
              <a:rPr lang="en-US" dirty="0" smtClean="0"/>
              <a:t>/5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For </a:t>
            </a:r>
            <a:r>
              <a:rPr lang="en-US" sz="3200" dirty="0" smtClean="0"/>
              <a:t>objective f. </a:t>
            </a:r>
            <a:r>
              <a:rPr lang="en-US" sz="2000" i="1" dirty="0" smtClean="0"/>
              <a:t>Solutions where a UE can receive the TV transport service without being authenticated (RAN1, RAN2, RAN3)</a:t>
            </a:r>
            <a:endParaRPr lang="en-US" sz="3200" i="1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Observation: It has no specification impact on RAN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-</a:t>
            </a:r>
            <a:r>
              <a:rPr lang="en-US" dirty="0" smtClean="0"/>
              <a:t>5</a:t>
            </a:r>
            <a:r>
              <a:rPr lang="en-US" dirty="0" smtClean="0"/>
              <a:t>/5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MBSFN operation requires time synchronization among </a:t>
            </a:r>
            <a:r>
              <a:rPr lang="en-US" sz="3200" dirty="0" err="1" smtClean="0"/>
              <a:t>eNBs</a:t>
            </a:r>
            <a:r>
              <a:rPr lang="en-US" sz="3200" dirty="0" smtClean="0"/>
              <a:t>. No requirement has been defined in 3GPP for MBSFN operation.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To ensure of the MBSFN operation performance, inter-cell time synchronization requirement needs to be specified in RAN4, which should be applicable also for legacy MBSFN operation 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It is </a:t>
            </a:r>
            <a:r>
              <a:rPr lang="en-US" dirty="0" smtClean="0"/>
              <a:t>very challenging </a:t>
            </a:r>
            <a:r>
              <a:rPr lang="en-US" dirty="0" smtClean="0"/>
              <a:t>to complete all of the </a:t>
            </a:r>
            <a:r>
              <a:rPr lang="en-US" dirty="0" smtClean="0"/>
              <a:t>objectives within Rel-14. </a:t>
            </a:r>
            <a:r>
              <a:rPr lang="en-US" dirty="0" smtClean="0"/>
              <a:t>Scope reduction is needed to ensure the completion of the most important objective(s) in this WI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Proposal: Down-scope </a:t>
            </a:r>
            <a:r>
              <a:rPr lang="en-US" dirty="0" err="1" smtClean="0"/>
              <a:t>eMBMS</a:t>
            </a:r>
            <a:r>
              <a:rPr lang="en-US" dirty="0" smtClean="0"/>
              <a:t>, </a:t>
            </a:r>
            <a:r>
              <a:rPr lang="en-US" dirty="0" smtClean="0"/>
              <a:t>keep either </a:t>
            </a:r>
            <a:r>
              <a:rPr lang="en-US" dirty="0" smtClean="0"/>
              <a:t>objective a or objective </a:t>
            </a:r>
            <a:r>
              <a:rPr lang="en-US" dirty="0" err="1" smtClean="0"/>
              <a:t>b&amp;c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Include the following objective into </a:t>
            </a:r>
            <a:r>
              <a:rPr lang="en-US" dirty="0" err="1" smtClean="0"/>
              <a:t>eMBMS</a:t>
            </a:r>
            <a:r>
              <a:rPr lang="en-US" dirty="0" smtClean="0"/>
              <a:t> WI: “to specify inter-cell </a:t>
            </a:r>
            <a:r>
              <a:rPr lang="en-US" dirty="0" smtClean="0"/>
              <a:t>time synchronization requirement </a:t>
            </a:r>
            <a:r>
              <a:rPr lang="en-US" dirty="0" smtClean="0"/>
              <a:t> for </a:t>
            </a:r>
            <a:r>
              <a:rPr lang="en-US" dirty="0" smtClean="0"/>
              <a:t>MBSFN </a:t>
            </a:r>
            <a:r>
              <a:rPr lang="en-US" dirty="0" smtClean="0"/>
              <a:t>operation [RAN4]”</a:t>
            </a:r>
          </a:p>
          <a:p>
            <a:pPr lvl="1"/>
            <a:r>
              <a:rPr lang="en-US" dirty="0" smtClean="0"/>
              <a:t>If objective a is down scoped, complete the work of objective a in 5G new RAT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819</Words>
  <Application>Microsoft Office PowerPoint</Application>
  <PresentationFormat>On-screen Show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Proposal on handling of eMBMS WI</vt:lpstr>
      <vt:lpstr>Background-Objectives in WID</vt:lpstr>
      <vt:lpstr>Discussion -1/5</vt:lpstr>
      <vt:lpstr>Discussion -2/5</vt:lpstr>
      <vt:lpstr>Discussion -3/5</vt:lpstr>
      <vt:lpstr>Discussion -4/5</vt:lpstr>
      <vt:lpstr>Discussion -4/5</vt:lpstr>
      <vt:lpstr>Discussion -5/5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on handling of eMBMS WI</dc:title>
  <dc:creator>Fanxiaoan</dc:creator>
  <cp:lastModifiedBy>HUAWEI</cp:lastModifiedBy>
  <cp:revision>37</cp:revision>
  <dcterms:created xsi:type="dcterms:W3CDTF">2006-08-16T00:00:00Z</dcterms:created>
  <dcterms:modified xsi:type="dcterms:W3CDTF">2016-06-14T09:46:29Z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(3)PfaJ2kDgZfoY5lGJHWpj0/Y4AUHlZgtYi6MCvzVHgiKVsmp+pNNTtYrs+sglW97jsLpPdJN2
9JU4eMP/KCshs8JO2j7M0b91iZqd5z25CuaGm2F5KMaArwjwP7XSNp8H3Pvq5y+2f1ewColq
27fSlKwc0X8M10COLHdQWgVAjDAnv6GJoG2NN8qvSKY1RKHOMuVLLOsY+RmiUMDcq7EUwBU/
l6sBx3usBX8WED439M</vt:lpwstr>
  </property>
  <property fmtid="{D5CDD505-2E9C-101B-9397-08002B2CF9AE}" pid="3" name="_2015_ms_pID_7253431">
    <vt:lpwstr>nmKV9WV5UbFUS3APDPf5j/JRjrDTKvhaPBY+yAX3a+OM3PQDIx0esE
390gVxgLqfJX/wa/ptMEbT4Y5btRZMK6jSB0lFanSrtRay4yV2tTASw9CpcaOSnOEmY3+jKw
rUw+z8SrtSIoAKwNXPGZc4MUL6Awyg3NLNzioNSx62MLLVcD5ERB8aZhUF6tkW+aCrtz5cg9
sc/rlL6kSw5fQ6Y0YOr8nzHc3USxAWvGJmmt</vt:lpwstr>
  </property>
  <property fmtid="{D5CDD505-2E9C-101B-9397-08002B2CF9AE}" pid="4" name="_2015_ms_pID_7253432">
    <vt:lpwstr>Kk6hF9eF3l+opfEmLwQziN8=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1465864314</vt:lpwstr>
  </property>
</Properties>
</file>