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73" r:id="rId2"/>
    <p:sldId id="274" r:id="rId3"/>
    <p:sldId id="285" r:id="rId4"/>
    <p:sldId id="284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05" autoAdjust="0"/>
    <p:restoredTop sz="94609" autoAdjust="0"/>
  </p:normalViewPr>
  <p:slideViewPr>
    <p:cSldViewPr>
      <p:cViewPr varScale="1">
        <p:scale>
          <a:sx n="65" d="100"/>
          <a:sy n="65" d="100"/>
        </p:scale>
        <p:origin x="-768" y="-114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37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25FE-E46C-4534-ACCE-8382D2F4C539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1432-9470-439B-801E-DFCDDFBF7527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BE88-787D-4EB7-90DF-A6B9638513C7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172F5-02FE-4390-B6E1-32ADFBCC2F86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4B2C-85FE-456A-8936-0CF4D9733E2E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29D5-AF02-435B-A976-2B5816DCFA49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19A6-C46E-4ECD-90FA-9B187F9C1F88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45EAB-9671-4491-ADCA-D973A1D2A97A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6B95-7D41-4E7B-B168-84B54FADB01E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704A3-18BF-440C-8A5B-5978EB4255B3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1CEC-8391-40C9-85A1-0A6946451559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3595F-27AD-4AF5-BE9F-3AC1B4DC2CA0}" type="datetime1">
              <a:rPr lang="en-US" smtClean="0"/>
              <a:pPr/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512" y="260648"/>
            <a:ext cx="387798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 RAN Meeting #</a:t>
            </a:r>
            <a:r>
              <a:rPr lang="en-GB" altLang="zh-CN" b="1" dirty="0" smtClean="0"/>
              <a:t>72</a:t>
            </a:r>
            <a:endParaRPr lang="zh-CN" altLang="zh-CN" dirty="0"/>
          </a:p>
          <a:p>
            <a:r>
              <a:rPr lang="en-GB" altLang="zh-CN" b="1" dirty="0"/>
              <a:t>Busan, South Korea, June 13- 16, 2016	</a:t>
            </a:r>
            <a:endParaRPr lang="en-US" altLang="zh-CN" b="1" dirty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endParaRPr lang="en-US" altLang="zh-CN" sz="600" b="1" dirty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600" b="1" dirty="0">
                <a:latin typeface="Arial" pitchFamily="34" charset="0"/>
                <a:ea typeface="宋体" pitchFamily="2" charset="-122"/>
                <a:cs typeface="Arial" pitchFamily="34" charset="0"/>
              </a:rPr>
              <a:t>Document </a:t>
            </a:r>
            <a:r>
              <a:rPr lang="en-US" altLang="zh-CN" sz="160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for </a:t>
            </a:r>
            <a:r>
              <a:rPr lang="en-US" altLang="zh-CN" sz="1600" b="1" dirty="0">
                <a:latin typeface="Arial" pitchFamily="34" charset="0"/>
                <a:ea typeface="宋体" pitchFamily="2" charset="-122"/>
                <a:cs typeface="Arial" pitchFamily="34" charset="0"/>
              </a:rPr>
              <a:t>Discussion</a:t>
            </a:r>
          </a:p>
          <a:p>
            <a:r>
              <a:rPr lang="en-US" altLang="zh-CN" sz="1600" b="1" dirty="0">
                <a:latin typeface="Arial" pitchFamily="34" charset="0"/>
                <a:ea typeface="宋体" pitchFamily="2" charset="-122"/>
                <a:cs typeface="Arial" pitchFamily="34" charset="0"/>
              </a:rPr>
              <a:t>Agenda Item: </a:t>
            </a:r>
            <a:r>
              <a:rPr lang="en-US" altLang="zh-CN" sz="160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14.2.1</a:t>
            </a:r>
            <a:endParaRPr lang="en-US" altLang="zh-CN" sz="1600" b="1" dirty="0"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7681892" y="26064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RP-161114</a:t>
            </a:r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905348" y="3060249"/>
            <a:ext cx="7609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Motivation for Split of DL and UL category 4</a:t>
            </a:r>
            <a:endParaRPr lang="en-US" sz="32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2973638" y="4263479"/>
            <a:ext cx="3472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Sequans Communications</a:t>
            </a:r>
            <a:endParaRPr lang="en-US" sz="2400" b="1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Overview of UL/DL split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400" dirty="0"/>
              <a:t>In RAN#67 UL64QAM based on split of DL and UL categories was </a:t>
            </a:r>
            <a:r>
              <a:rPr lang="en-GB" sz="2400" dirty="0" smtClean="0"/>
              <a:t>introduced</a:t>
            </a:r>
          </a:p>
          <a:p>
            <a:endParaRPr lang="en-GB" sz="2400" dirty="0" smtClean="0"/>
          </a:p>
          <a:p>
            <a:r>
              <a:rPr lang="en-GB" sz="2400" dirty="0"/>
              <a:t>At first stage, UL/DL split was introduced for Rel-12 newly introduced categories and for legacy categories </a:t>
            </a:r>
            <a:r>
              <a:rPr lang="en-GB" sz="2400" dirty="0" smtClean="0"/>
              <a:t>6,7,9-12</a:t>
            </a:r>
          </a:p>
          <a:p>
            <a:endParaRPr lang="en-GB" sz="2400" dirty="0"/>
          </a:p>
          <a:p>
            <a:r>
              <a:rPr lang="en-GB" sz="2400" dirty="0" smtClean="0"/>
              <a:t>UL/DL categories split enables UEs to couple UL category 5 and UL64QAM with wide spreaded DL categories e.g. DL Category 6</a:t>
            </a:r>
          </a:p>
          <a:p>
            <a:endParaRPr lang="en-GB" sz="2400" dirty="0"/>
          </a:p>
          <a:p>
            <a:r>
              <a:rPr lang="en-GB" sz="2400" dirty="0" smtClean="0"/>
              <a:t>However, UL/DL split is not yet specified for UL category 5 with the wide spreaded DL category 4 </a:t>
            </a:r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Motivation for UL/DL split of Category 4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Category 4 is still the best </a:t>
            </a:r>
            <a:r>
              <a:rPr lang="en-US" sz="2400" dirty="0"/>
              <a:t>fit in terms of </a:t>
            </a:r>
            <a:r>
              <a:rPr lang="en-US" sz="2400" dirty="0" smtClean="0"/>
              <a:t>cost and DL throughput for </a:t>
            </a:r>
            <a:r>
              <a:rPr lang="en-US" sz="2400" dirty="0" smtClean="0"/>
              <a:t>many mid-range applications e.g. indoor CPEs for home networking</a:t>
            </a:r>
          </a:p>
          <a:p>
            <a:endParaRPr lang="en-US" sz="2400" dirty="0"/>
          </a:p>
          <a:p>
            <a:r>
              <a:rPr lang="en-US" sz="2400" dirty="0" smtClean="0"/>
              <a:t>Such applications would benefit from more balanced throughpu</a:t>
            </a:r>
            <a:r>
              <a:rPr lang="en-US" sz="2400" dirty="0" smtClean="0"/>
              <a:t>t. UL/Dl split would allow coupling DL 150MBps with UL 75MBps</a:t>
            </a:r>
          </a:p>
          <a:p>
            <a:endParaRPr lang="en-US" sz="2400" dirty="0" smtClean="0"/>
          </a:p>
          <a:p>
            <a:r>
              <a:rPr lang="en-US" sz="2400" dirty="0" smtClean="0"/>
              <a:t>For Operators deploying Category 4, UL/DL split increases UL spectral efficiency.</a:t>
            </a:r>
          </a:p>
          <a:p>
            <a:endParaRPr lang="en-US" sz="2400" dirty="0"/>
          </a:p>
          <a:p>
            <a:r>
              <a:rPr lang="en-US" sz="2400" dirty="0" smtClean="0"/>
              <a:t>Sequans and its partners see specific demand for DL category 4 / UL category 5 applications from several operators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Summary of changes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Introduction of UL/DL split for Category 4 from Rel-12 in TS 36.306 and TS 36.331 (without ASN.1 change)</a:t>
            </a:r>
          </a:p>
          <a:p>
            <a:endParaRPr lang="en-US" sz="2400" dirty="0"/>
          </a:p>
          <a:p>
            <a:r>
              <a:rPr lang="en-US" sz="2400" dirty="0" smtClean="0"/>
              <a:t>RAN2 have examined the CRs and technically indorsed them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82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1800" dirty="0"/>
              <a:t>RP-161074	RAN2 technically endorsed CRs on Split of DL and UL category 4</a:t>
            </a:r>
            <a:r>
              <a:rPr lang="en-GB" sz="1800" dirty="0" smtClean="0"/>
              <a:t>  </a:t>
            </a:r>
          </a:p>
          <a:p>
            <a:pPr marL="0" lvl="0" indent="0">
              <a:buNone/>
            </a:pPr>
            <a:endParaRPr lang="en-GB" sz="1800" dirty="0" smtClean="0"/>
          </a:p>
          <a:p>
            <a:pPr marL="0" lvl="0" indent="0">
              <a:buNone/>
            </a:pPr>
            <a:endParaRPr lang="en-GB" sz="1800" dirty="0"/>
          </a:p>
          <a:p>
            <a:pPr marL="0" lvl="0" indent="0">
              <a:buNone/>
            </a:pPr>
            <a:endParaRPr lang="en-GB" sz="1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181021"/>
              </p:ext>
            </p:extLst>
          </p:nvPr>
        </p:nvGraphicFramePr>
        <p:xfrm>
          <a:off x="467545" y="2420888"/>
          <a:ext cx="8496943" cy="2346960"/>
        </p:xfrm>
        <a:graphic>
          <a:graphicData uri="http://schemas.openxmlformats.org/drawingml/2006/table">
            <a:tbl>
              <a:tblPr/>
              <a:tblGrid>
                <a:gridCol w="1044706"/>
                <a:gridCol w="1897229"/>
                <a:gridCol w="1515479"/>
                <a:gridCol w="696471"/>
                <a:gridCol w="557177"/>
                <a:gridCol w="278588"/>
                <a:gridCol w="208941"/>
                <a:gridCol w="789760"/>
                <a:gridCol w="1508592"/>
              </a:tblGrid>
              <a:tr h="4390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effectLst/>
                          <a:latin typeface="Arial"/>
                          <a:ea typeface="MS Mincho"/>
                        </a:rPr>
                        <a:t>Tdoc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MS Mincho"/>
                        </a:rPr>
                        <a:t>Title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Source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Spec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CR #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rev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cat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Release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MS Mincho"/>
                        </a:rPr>
                        <a:t>SI/WI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R2-164314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Split of DL and UL category 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Sequans Communications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36.306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1324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F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Rel-12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LTE-L23, TEI12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R2-163629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Split of DL and UL category 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Sequans Communications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36.306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1325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-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A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Rel-13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LTE-L23, TEI12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R2-164286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Split of DL and UL category 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Sequans Communications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36.331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2157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1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F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Rel-12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LTE-L23, TEI12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R2-163636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Split of DL and UL category 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Sequans Communications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36.331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2158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-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>
                          <a:effectLst/>
                          <a:latin typeface="Arial"/>
                          <a:ea typeface="MS Mincho"/>
                        </a:rPr>
                        <a:t>A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 dirty="0">
                          <a:effectLst/>
                          <a:latin typeface="Arial"/>
                          <a:ea typeface="MS Mincho"/>
                        </a:rPr>
                        <a:t>Rel-13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400" dirty="0">
                          <a:effectLst/>
                          <a:latin typeface="Arial"/>
                          <a:ea typeface="MS Mincho"/>
                        </a:rPr>
                        <a:t>LTE-L23, TEI12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1980" marR="61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8234</TotalTime>
  <Words>308</Words>
  <Application>Microsoft Office PowerPoint</Application>
  <PresentationFormat>On-screen Show (4:3)</PresentationFormat>
  <Paragraphs>85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Overview of UL/DL split</vt:lpstr>
      <vt:lpstr>Motivation for UL/DL split of Category 4</vt:lpstr>
      <vt:lpstr>Summary of changes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Sequans</cp:lastModifiedBy>
  <cp:revision>440</cp:revision>
  <dcterms:created xsi:type="dcterms:W3CDTF">2014-08-07T02:43:23Z</dcterms:created>
  <dcterms:modified xsi:type="dcterms:W3CDTF">2016-06-10T19:44:59Z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