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1"/>
  </p:sldMasterIdLst>
  <p:notesMasterIdLst>
    <p:notesMasterId r:id="rId8"/>
  </p:notesMasterIdLst>
  <p:handoutMasterIdLst>
    <p:handoutMasterId r:id="rId9"/>
  </p:handoutMasterIdLst>
  <p:sldIdLst>
    <p:sldId id="319" r:id="rId2"/>
    <p:sldId id="321" r:id="rId3"/>
    <p:sldId id="322" r:id="rId4"/>
    <p:sldId id="323" r:id="rId5"/>
    <p:sldId id="324" r:id="rId6"/>
    <p:sldId id="325" r:id="rId7"/>
  </p:sldIdLst>
  <p:sldSz cx="9144000" cy="5143500" type="screen16x9"/>
  <p:notesSz cx="6858000" cy="9144000"/>
  <p:custDataLst>
    <p:tags r:id="rId10"/>
  </p:custDataLst>
  <p:defaultTextStyle>
    <a:defPPr>
      <a:defRPr lang="en-GB"/>
    </a:defPPr>
    <a:lvl1pPr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1pPr>
    <a:lvl2pPr marL="355600" indent="101600"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2pPr>
    <a:lvl3pPr marL="712788" indent="201613"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3pPr>
    <a:lvl4pPr marL="1068388" indent="303213"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4pPr>
    <a:lvl5pPr marL="1425575" indent="403225"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5pPr>
    <a:lvl6pPr marL="2286000" algn="l" defTabSz="914400" rtl="0" eaLnBrk="1" latinLnBrk="0" hangingPunct="1">
      <a:defRPr sz="1400" kern="1200">
        <a:solidFill>
          <a:schemeClr val="tx1"/>
        </a:solidFill>
        <a:latin typeface="Helvetica 75" pitchFamily="34" charset="0"/>
        <a:ea typeface="ＭＳ Ｐゴシック" pitchFamily="34" charset="-128"/>
        <a:cs typeface="+mn-cs"/>
      </a:defRPr>
    </a:lvl6pPr>
    <a:lvl7pPr marL="2743200" algn="l" defTabSz="914400" rtl="0" eaLnBrk="1" latinLnBrk="0" hangingPunct="1">
      <a:defRPr sz="1400" kern="1200">
        <a:solidFill>
          <a:schemeClr val="tx1"/>
        </a:solidFill>
        <a:latin typeface="Helvetica 75" pitchFamily="34" charset="0"/>
        <a:ea typeface="ＭＳ Ｐゴシック" pitchFamily="34" charset="-128"/>
        <a:cs typeface="+mn-cs"/>
      </a:defRPr>
    </a:lvl7pPr>
    <a:lvl8pPr marL="3200400" algn="l" defTabSz="914400" rtl="0" eaLnBrk="1" latinLnBrk="0" hangingPunct="1">
      <a:defRPr sz="1400" kern="1200">
        <a:solidFill>
          <a:schemeClr val="tx1"/>
        </a:solidFill>
        <a:latin typeface="Helvetica 75" pitchFamily="34" charset="0"/>
        <a:ea typeface="ＭＳ Ｐゴシック" pitchFamily="34" charset="-128"/>
        <a:cs typeface="+mn-cs"/>
      </a:defRPr>
    </a:lvl8pPr>
    <a:lvl9pPr marL="3657600" algn="l" defTabSz="914400" rtl="0" eaLnBrk="1" latinLnBrk="0" hangingPunct="1">
      <a:defRPr sz="1400" kern="1200">
        <a:solidFill>
          <a:schemeClr val="tx1"/>
        </a:solidFill>
        <a:latin typeface="Helvetica 75" pitchFamily="34" charset="0"/>
        <a:ea typeface="ＭＳ Ｐゴシック" pitchFamily="34" charset="-128"/>
        <a:cs typeface="+mn-cs"/>
      </a:defRPr>
    </a:lvl9pPr>
  </p:defaultTextStyle>
  <p:extLst>
    <p:ext uri="{521415D9-36F7-43E2-AB2F-B90AF26B5E84}">
      <p14:sectionLst xmlns:p14="http://schemas.microsoft.com/office/powerpoint/2010/main">
        <p14:section name="Orange Template" id="{72A0C14C-6D8C-461B-AE2F-1214D784C8B2}">
          <p14:sldIdLst>
            <p14:sldId id="319"/>
            <p14:sldId id="321"/>
            <p14:sldId id="322"/>
            <p14:sldId id="323"/>
            <p14:sldId id="324"/>
            <p14:sldId id="325"/>
          </p14:sldIdLst>
        </p14:section>
        <p14:section name="Layout examples" id="{F43484D3-9E52-4095-9904-499B263F3701}">
          <p14:sldIdLst/>
        </p14:section>
        <p14:section name="Colour Palette" id="{AE15B433-0A86-4570-B52D-23005143A87E}">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B4E6"/>
    <a:srgbClr val="003399"/>
    <a:srgbClr val="FF6600"/>
    <a:srgbClr val="595959"/>
    <a:srgbClr val="FFD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681" autoAdjust="0"/>
  </p:normalViewPr>
  <p:slideViewPr>
    <p:cSldViewPr>
      <p:cViewPr>
        <p:scale>
          <a:sx n="100" d="100"/>
          <a:sy n="100" d="100"/>
        </p:scale>
        <p:origin x="-516" y="-66"/>
      </p:cViewPr>
      <p:guideLst>
        <p:guide orient="horz" pos="3029"/>
        <p:guide orient="horz" pos="2603"/>
        <p:guide orient="horz" pos="2816"/>
        <p:guide orient="horz" pos="607"/>
        <p:guide orient="horz" pos="822"/>
        <p:guide orient="horz" pos="2394"/>
        <p:guide orient="horz" pos="1723"/>
        <p:guide orient="horz" pos="1935"/>
        <p:guide orient="horz" pos="216"/>
        <p:guide pos="5550"/>
        <p:guide pos="214"/>
        <p:guide pos="2775"/>
        <p:guide pos="2985"/>
        <p:guide pos="3888"/>
        <p:guide pos="4100"/>
        <p:guide pos="1877"/>
        <p:guide pos="1662"/>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57" d="100"/>
          <a:sy n="57" d="100"/>
        </p:scale>
        <p:origin x="-276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CC824B-B566-4F9E-8E0B-192AC83AB3F4}" type="datetimeFigureOut">
              <a:rPr lang="en-GB" smtClean="0"/>
              <a:t>07/06/2016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736DA5-BA0A-4CEF-99A9-08EBC7154664}" type="slidenum">
              <a:rPr lang="en-GB" smtClean="0"/>
              <a:t>‹#›</a:t>
            </a:fld>
            <a:endParaRPr lang="en-GB"/>
          </a:p>
        </p:txBody>
      </p:sp>
    </p:spTree>
    <p:extLst>
      <p:ext uri="{BB962C8B-B14F-4D97-AF65-F5344CB8AC3E}">
        <p14:creationId xmlns:p14="http://schemas.microsoft.com/office/powerpoint/2010/main" val="37317269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wrap="square" lIns="0" tIns="0" rIns="0" bIns="0" numCol="1" anchor="t" anchorCtr="0" compatLnSpc="1">
            <a:prstTxWarp prst="textNoShape">
              <a:avLst/>
            </a:prstTxWarp>
          </a:bodyPr>
          <a:lstStyle/>
          <a:p>
            <a:pPr lvl="0"/>
            <a:r>
              <a:rPr lang="en-GB" altLang="en-US" dirty="0" smtClean="0"/>
              <a:t>Click to edit Master text styles</a:t>
            </a:r>
          </a:p>
          <a:p>
            <a:pPr lvl="1"/>
            <a:r>
              <a:rPr lang="en-GB" altLang="en-US" dirty="0" smtClean="0"/>
              <a:t>Second level</a:t>
            </a:r>
          </a:p>
          <a:p>
            <a:pPr lvl="2"/>
            <a:r>
              <a:rPr lang="en-GB" altLang="en-US" dirty="0" smtClean="0"/>
              <a:t>Third level</a:t>
            </a:r>
          </a:p>
          <a:p>
            <a:pPr lvl="3"/>
            <a:r>
              <a:rPr lang="en-GB" altLang="en-US" dirty="0" smtClean="0"/>
              <a:t>Fourth level</a:t>
            </a:r>
          </a:p>
          <a:p>
            <a:pPr lvl="4"/>
            <a:r>
              <a:rPr lang="en-GB" altLang="en-US" dirty="0" smtClean="0"/>
              <a:t>Fifth level</a:t>
            </a:r>
          </a:p>
        </p:txBody>
      </p:sp>
    </p:spTree>
    <p:extLst>
      <p:ext uri="{BB962C8B-B14F-4D97-AF65-F5344CB8AC3E}">
        <p14:creationId xmlns:p14="http://schemas.microsoft.com/office/powerpoint/2010/main" val="156705839"/>
      </p:ext>
    </p:extLst>
  </p:cSld>
  <p:clrMap bg1="lt1" tx1="dk1" bg2="lt2" tx2="dk2" accent1="accent1" accent2="accent2" accent3="accent3" accent4="accent4" accent5="accent5" accent6="accent6" hlink="hlink" folHlink="folHlink"/>
  <p:notesStyle>
    <a:lvl1pPr marL="0" indent="0" algn="l" defTabSz="712788" rtl="0" fontAlgn="base">
      <a:spcBef>
        <a:spcPct val="30000"/>
      </a:spcBef>
      <a:spcAft>
        <a:spcPct val="0"/>
      </a:spcAft>
      <a:buFont typeface="Wingdings" panose="05000000000000000000" pitchFamily="2" charset="2"/>
      <a:buNone/>
      <a:defRPr sz="900" kern="1200">
        <a:solidFill>
          <a:schemeClr val="tx1"/>
        </a:solidFill>
        <a:latin typeface="Helvetica 75 Bold" panose="020B0804020202020204" pitchFamily="34" charset="0"/>
        <a:ea typeface="ＭＳ Ｐゴシック" pitchFamily="34" charset="-128"/>
        <a:cs typeface="+mn-cs"/>
      </a:defRPr>
    </a:lvl1pPr>
    <a:lvl2pPr marL="115888" indent="-115888" algn="l" defTabSz="712788" rtl="0" fontAlgn="base">
      <a:spcBef>
        <a:spcPct val="30000"/>
      </a:spcBef>
      <a:spcAft>
        <a:spcPct val="0"/>
      </a:spcAft>
      <a:buFont typeface="Helvetica 75" panose="020B0804020202020204" pitchFamily="34" charset="0"/>
      <a:buChar char="−"/>
      <a:defRPr sz="900" kern="1200">
        <a:solidFill>
          <a:schemeClr val="tx1"/>
        </a:solidFill>
        <a:latin typeface="Helvetica 55 Roman" panose="020B0604020202020204" pitchFamily="34" charset="0"/>
        <a:ea typeface="ＭＳ Ｐゴシック" pitchFamily="34" charset="-128"/>
        <a:cs typeface="+mn-cs"/>
      </a:defRPr>
    </a:lvl2pPr>
    <a:lvl3pPr marL="228600" indent="-112713" algn="l" defTabSz="712788" rtl="0" fontAlgn="base">
      <a:spcBef>
        <a:spcPct val="30000"/>
      </a:spcBef>
      <a:spcAft>
        <a:spcPct val="0"/>
      </a:spcAft>
      <a:buFont typeface="Helvetica 75" panose="020B0804020202020204" pitchFamily="34" charset="0"/>
      <a:buChar char="−"/>
      <a:defRPr sz="900" kern="1200">
        <a:solidFill>
          <a:schemeClr val="tx1"/>
        </a:solidFill>
        <a:latin typeface="Helvetica 55 Roman" panose="020B0604020202020204" pitchFamily="34" charset="0"/>
        <a:ea typeface="ＭＳ Ｐゴシック" pitchFamily="34" charset="-128"/>
        <a:cs typeface="+mn-cs"/>
      </a:defRPr>
    </a:lvl3pPr>
    <a:lvl4pPr marL="342900" indent="-114300" algn="l" defTabSz="712788" rtl="0" fontAlgn="base">
      <a:spcBef>
        <a:spcPct val="30000"/>
      </a:spcBef>
      <a:spcAft>
        <a:spcPct val="0"/>
      </a:spcAft>
      <a:buFont typeface="Helvetica 75" panose="020B0804020202020204" pitchFamily="34" charset="0"/>
      <a:buChar char="−"/>
      <a:defRPr sz="900" kern="1200">
        <a:solidFill>
          <a:schemeClr val="tx1"/>
        </a:solidFill>
        <a:latin typeface="Helvetica 55 Roman" panose="020B0604020202020204" pitchFamily="34" charset="0"/>
        <a:ea typeface="ＭＳ Ｐゴシック" pitchFamily="34" charset="-128"/>
        <a:cs typeface="+mn-cs"/>
      </a:defRPr>
    </a:lvl4pPr>
    <a:lvl5pPr marL="458788" indent="-115888" algn="l" defTabSz="712788" rtl="0" fontAlgn="base">
      <a:spcBef>
        <a:spcPct val="30000"/>
      </a:spcBef>
      <a:spcAft>
        <a:spcPct val="0"/>
      </a:spcAft>
      <a:buFont typeface="Helvetica 75" panose="020B0804020202020204" pitchFamily="34" charset="0"/>
      <a:buChar char="−"/>
      <a:defRPr sz="900" kern="1200">
        <a:solidFill>
          <a:schemeClr val="tx1"/>
        </a:solidFill>
        <a:latin typeface="Helvetica 55 Roman" panose="020B0604020202020204" pitchFamily="34" charset="0"/>
        <a:ea typeface="ＭＳ Ｐゴシック" pitchFamily="34" charset="-128"/>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3852" y="8684899"/>
            <a:ext cx="2972547" cy="457639"/>
          </a:xfrm>
          <a:prstGeom prst="rect">
            <a:avLst/>
          </a:prstGeom>
        </p:spPr>
        <p:txBody>
          <a:bodyPr/>
          <a:lstStyle/>
          <a:p>
            <a:pPr>
              <a:defRPr/>
            </a:pPr>
            <a:fld id="{1FA72314-C842-479C-B40D-6B35198B29F6}" type="slidenum">
              <a:rPr lang="en-GB" altLang="en-US" smtClean="0"/>
              <a:pPr>
                <a:defRPr/>
              </a:pPr>
              <a:t>2</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25603" name="Rectangle 3"/>
          <p:cNvSpPr>
            <a:spLocks noGrp="1"/>
          </p:cNvSpPr>
          <p:nvPr>
            <p:ph type="body" idx="1"/>
          </p:nvPr>
        </p:nvSpPr>
        <p:spPr>
          <a:ln/>
        </p:spPr>
        <p:txBody>
          <a:bodyPr/>
          <a:lstStyle/>
          <a:p>
            <a:pPr marL="228565" indent="-228565">
              <a:lnSpc>
                <a:spcPct val="70000"/>
              </a:lnSpc>
            </a:pPr>
            <a:endParaRPr lang="en-GB" sz="800" dirty="0"/>
          </a:p>
          <a:p>
            <a:pPr marL="228565" indent="-228565">
              <a:lnSpc>
                <a:spcPct val="70000"/>
              </a:lnSpc>
            </a:pPr>
            <a:endParaRPr lang="en-GB" sz="800" dirty="0"/>
          </a:p>
          <a:p>
            <a:pPr marL="228565" indent="-228565">
              <a:lnSpc>
                <a:spcPct val="70000"/>
              </a:lnSpc>
            </a:pPr>
            <a:r>
              <a:rPr lang="en-GB" sz="800" dirty="0"/>
              <a:t>The goal of the NGMN alliance is:</a:t>
            </a:r>
          </a:p>
          <a:p>
            <a:pPr marL="228565" indent="-228565">
              <a:lnSpc>
                <a:spcPct val="70000"/>
              </a:lnSpc>
            </a:pPr>
            <a:r>
              <a:rPr lang="en-GB" sz="800" dirty="0"/>
              <a:t>	- </a:t>
            </a:r>
            <a:r>
              <a:rPr lang="en-GB" sz="900" dirty="0"/>
              <a:t>Enable creation of desirable products</a:t>
            </a:r>
          </a:p>
          <a:p>
            <a:pPr marL="228565" indent="-228565"/>
            <a:r>
              <a:rPr lang="en-GB" sz="900" dirty="0"/>
              <a:t>	- Provide viable economic incentives </a:t>
            </a:r>
          </a:p>
          <a:p>
            <a:pPr marL="228565" indent="-228565"/>
            <a:r>
              <a:rPr lang="en-GB" sz="900" dirty="0"/>
              <a:t>	- Be built on feasible technology</a:t>
            </a:r>
          </a:p>
          <a:p>
            <a:pPr marL="228565" indent="-228565"/>
            <a:endParaRPr lang="en-GB" sz="800" dirty="0"/>
          </a:p>
          <a:p>
            <a:pPr marL="228565" indent="-228565"/>
            <a:r>
              <a:rPr lang="en-GB" sz="800" dirty="0"/>
              <a:t>The role of NGMN alliance is to:</a:t>
            </a:r>
          </a:p>
          <a:p>
            <a:pPr marL="228565" indent="-228565"/>
            <a:r>
              <a:rPr lang="en-GB" sz="800" dirty="0"/>
              <a:t>	- </a:t>
            </a:r>
            <a:r>
              <a:rPr lang="en-GB" sz="900" dirty="0"/>
              <a:t>Articulate requirements of future mobile broadband</a:t>
            </a:r>
            <a:r>
              <a:rPr lang="en-GB" sz="900" dirty="0">
                <a:solidFill>
                  <a:srgbClr val="CC3300"/>
                </a:solidFill>
              </a:rPr>
              <a:t> </a:t>
            </a:r>
            <a:r>
              <a:rPr lang="en-GB" sz="900" dirty="0"/>
              <a:t>networks, devices &amp; services</a:t>
            </a:r>
          </a:p>
          <a:p>
            <a:pPr marL="228565" indent="-228565"/>
            <a:r>
              <a:rPr lang="en-GB" sz="900" dirty="0"/>
              <a:t>	- Drive customer &amp; service centric innovation</a:t>
            </a:r>
          </a:p>
          <a:p>
            <a:pPr marL="228565" indent="-228565"/>
            <a:r>
              <a:rPr lang="en-GB" sz="900" dirty="0"/>
              <a:t>	- Collate and uses the expertise of its partners to develop a viable ecosystem</a:t>
            </a:r>
          </a:p>
          <a:p>
            <a:pPr marL="228565" indent="-228565"/>
            <a:r>
              <a:rPr lang="en-GB" sz="900" dirty="0"/>
              <a:t>	- Promote the adoption of NGMN technologies by the industry and users</a:t>
            </a:r>
          </a:p>
          <a:p>
            <a:pPr marL="228565" indent="-228565"/>
            <a:r>
              <a:rPr lang="en-GB" sz="900" dirty="0"/>
              <a:t>	- Be business driven with a strong focus on end-to-end requirements</a:t>
            </a:r>
          </a:p>
          <a:p>
            <a:pPr marL="228565" indent="-228565"/>
            <a:r>
              <a:rPr lang="en-GB" sz="900" dirty="0"/>
              <a:t>	- Minimise fragmentation of technologies &amp; maximises economies of scale</a:t>
            </a:r>
          </a:p>
          <a:p>
            <a:pPr marL="228565" indent="-228565">
              <a:lnSpc>
                <a:spcPct val="70000"/>
              </a:lnSpc>
            </a:pPr>
            <a:endParaRPr lang="en-GB" sz="800" dirty="0"/>
          </a:p>
          <a:p>
            <a:pPr marL="228565" indent="-228565">
              <a:lnSpc>
                <a:spcPct val="70000"/>
              </a:lnSpc>
            </a:pPr>
            <a:r>
              <a:rPr lang="en-GB" sz="800" dirty="0"/>
              <a:t>The organisation of the NGMN as of </a:t>
            </a:r>
            <a:r>
              <a:rPr lang="en-GB" sz="800" dirty="0" err="1"/>
              <a:t>JUne</a:t>
            </a:r>
            <a:r>
              <a:rPr lang="en-GB" sz="800" dirty="0"/>
              <a:t> 2008:</a:t>
            </a:r>
          </a:p>
          <a:p>
            <a:pPr marL="1599952" lvl="3" indent="-228565">
              <a:lnSpc>
                <a:spcPct val="70000"/>
              </a:lnSpc>
              <a:buFontTx/>
              <a:buChar char="•"/>
            </a:pPr>
            <a:r>
              <a:rPr lang="en-GB" sz="800" dirty="0"/>
              <a:t>19 Members who are mobile operators</a:t>
            </a:r>
          </a:p>
          <a:p>
            <a:pPr marL="1599952" lvl="3" indent="-228565">
              <a:lnSpc>
                <a:spcPct val="70000"/>
              </a:lnSpc>
              <a:buFontTx/>
              <a:buChar char="•"/>
            </a:pPr>
            <a:r>
              <a:rPr lang="en-GB" sz="800" dirty="0"/>
              <a:t>28 Sponsors who are vendors of various size, but do include all the key manufacturers of devices and infrastructures</a:t>
            </a:r>
          </a:p>
          <a:p>
            <a:pPr marL="1599952" lvl="3" indent="-228565">
              <a:lnSpc>
                <a:spcPct val="70000"/>
              </a:lnSpc>
              <a:buFontTx/>
              <a:buChar char="•"/>
            </a:pPr>
            <a:r>
              <a:rPr lang="en-GB" sz="800" dirty="0"/>
              <a:t>3 University advisors</a:t>
            </a:r>
          </a:p>
          <a:p>
            <a:pPr marL="1599952" lvl="3" indent="-228565">
              <a:lnSpc>
                <a:spcPct val="70000"/>
              </a:lnSpc>
              <a:buFontTx/>
              <a:buChar char="•"/>
            </a:pPr>
            <a:endParaRPr lang="en-GB" sz="800" dirty="0"/>
          </a:p>
          <a:p>
            <a:pPr marL="1599952" lvl="3" indent="-228565">
              <a:lnSpc>
                <a:spcPct val="70000"/>
              </a:lnSpc>
            </a:pPr>
            <a:r>
              <a:rPr lang="en-GB" sz="800" dirty="0"/>
              <a:t> </a:t>
            </a:r>
          </a:p>
          <a:p>
            <a:pPr marL="228565" indent="-228565">
              <a:lnSpc>
                <a:spcPct val="70000"/>
              </a:lnSpc>
            </a:pPr>
            <a:r>
              <a:rPr lang="en-GB" sz="800" dirty="0"/>
              <a:t>The key working groups of the NGMN are:</a:t>
            </a:r>
          </a:p>
          <a:p>
            <a:pPr marL="685694" lvl="1" indent="-228565">
              <a:lnSpc>
                <a:spcPct val="70000"/>
              </a:lnSpc>
              <a:buFontTx/>
              <a:buAutoNum type="arabicPeriod"/>
            </a:pPr>
            <a:r>
              <a:rPr lang="en-GB" sz="800" dirty="0"/>
              <a:t>IPR</a:t>
            </a:r>
          </a:p>
          <a:p>
            <a:pPr marL="685694" lvl="1" indent="-228565">
              <a:lnSpc>
                <a:spcPct val="70000"/>
              </a:lnSpc>
              <a:buFontTx/>
              <a:buAutoNum type="arabicPeriod"/>
            </a:pPr>
            <a:r>
              <a:rPr lang="en-GB" sz="800" dirty="0"/>
              <a:t>Spectrum</a:t>
            </a:r>
          </a:p>
          <a:p>
            <a:pPr marL="685694" lvl="1" indent="-228565">
              <a:lnSpc>
                <a:spcPct val="70000"/>
              </a:lnSpc>
              <a:buFontTx/>
              <a:buAutoNum type="arabicPeriod"/>
            </a:pPr>
            <a:r>
              <a:rPr lang="en-GB" sz="800" dirty="0"/>
              <a:t>Ecosystem Development</a:t>
            </a:r>
          </a:p>
          <a:p>
            <a:pPr marL="685694" lvl="1" indent="-228565">
              <a:lnSpc>
                <a:spcPct val="70000"/>
              </a:lnSpc>
              <a:buFontTx/>
              <a:buAutoNum type="arabicPeriod"/>
            </a:pPr>
            <a:r>
              <a:rPr lang="en-GB" sz="800" dirty="0"/>
              <a:t>Technology currently focused on the networks and devices and </a:t>
            </a:r>
          </a:p>
          <a:p>
            <a:pPr marL="685694" lvl="1" indent="-228565">
              <a:lnSpc>
                <a:spcPct val="70000"/>
              </a:lnSpc>
              <a:buFontTx/>
              <a:buAutoNum type="arabicPeriod"/>
            </a:pPr>
            <a:r>
              <a:rPr lang="en-GB" sz="800" dirty="0"/>
              <a:t>Trials, both technology trials and eventually customer trials. </a:t>
            </a:r>
          </a:p>
          <a:p>
            <a:pPr marL="685694" lvl="1" indent="-228565">
              <a:lnSpc>
                <a:spcPct val="70000"/>
              </a:lnSpc>
              <a:buFontTx/>
              <a:buAutoNum type="arabicPeriod"/>
            </a:pPr>
            <a:endParaRPr lang="en-GB" sz="800" dirty="0"/>
          </a:p>
          <a:p>
            <a:pPr marL="685694" lvl="1" indent="-228565">
              <a:lnSpc>
                <a:spcPct val="70000"/>
              </a:lnSpc>
            </a:pPr>
            <a:r>
              <a:rPr lang="en-GB" sz="800" dirty="0"/>
              <a:t>One may also want to point out that the NGMN LTD is a very small operation with 6 staff including Peter </a:t>
            </a:r>
            <a:r>
              <a:rPr lang="en-GB" sz="800" dirty="0" err="1"/>
              <a:t>Meissner</a:t>
            </a:r>
            <a:r>
              <a:rPr lang="en-GB" sz="800" dirty="0"/>
              <a:t> as its operating officer.</a:t>
            </a:r>
          </a:p>
          <a:p>
            <a:pPr marL="685694" lvl="1" indent="-228565">
              <a:lnSpc>
                <a:spcPct val="70000"/>
              </a:lnSpc>
            </a:pPr>
            <a:endParaRPr lang="en-GB" sz="8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3852" y="8684899"/>
            <a:ext cx="2972547" cy="457639"/>
          </a:xfrm>
          <a:prstGeom prst="rect">
            <a:avLst/>
          </a:prstGeom>
        </p:spPr>
        <p:txBody>
          <a:bodyPr/>
          <a:lstStyle/>
          <a:p>
            <a:pPr>
              <a:defRPr/>
            </a:pPr>
            <a:fld id="{1FA72314-C842-479C-B40D-6B35198B29F6}" type="slidenum">
              <a:rPr lang="en-GB" altLang="en-US" smtClean="0"/>
              <a:pPr>
                <a:defRPr/>
              </a:pPr>
              <a:t>5</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16" name="Rectangle 15"/>
          <p:cNvSpPr/>
          <p:nvPr userDrawn="1"/>
        </p:nvSpPr>
        <p:spPr>
          <a:xfrm>
            <a:off x="167951" y="4469074"/>
            <a:ext cx="4237362" cy="483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4"/>
          <p:cNvSpPr>
            <a:spLocks noGrp="1"/>
          </p:cNvSpPr>
          <p:nvPr>
            <p:ph type="body" sz="quarter" idx="11"/>
          </p:nvPr>
        </p:nvSpPr>
        <p:spPr>
          <a:xfrm>
            <a:off x="339725" y="339725"/>
            <a:ext cx="5832475" cy="3460750"/>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fr-FR" smtClean="0"/>
              <a:t>Modifiez les styles du texte du masque</a:t>
            </a:r>
          </a:p>
          <a:p>
            <a:pPr lvl="1"/>
            <a:r>
              <a:rPr lang="fr-FR" smtClean="0"/>
              <a:t>Deuxième niveau</a:t>
            </a:r>
          </a:p>
        </p:txBody>
      </p:sp>
      <p:sp>
        <p:nvSpPr>
          <p:cNvPr id="3" name="Text Placeholder 2"/>
          <p:cNvSpPr>
            <a:spLocks noGrp="1"/>
          </p:cNvSpPr>
          <p:nvPr>
            <p:ph type="body" sz="quarter" idx="12"/>
          </p:nvPr>
        </p:nvSpPr>
        <p:spPr>
          <a:xfrm>
            <a:off x="6508750" y="339725"/>
            <a:ext cx="2301875" cy="3460750"/>
          </a:xfrm>
        </p:spPr>
        <p:txBody>
          <a:bodyPr tIns="109728"/>
          <a:lstStyle>
            <a:lvl1pPr>
              <a:spcAft>
                <a:spcPts val="2400"/>
              </a:spcAft>
              <a:defRPr>
                <a:latin typeface="Helvetica 75 Bold" panose="020B0804020202020204" pitchFamily="34" charset="0"/>
              </a:defRPr>
            </a:lvl1pPr>
            <a:lvl2pPr>
              <a:spcAft>
                <a:spcPts val="2400"/>
              </a:spcAft>
              <a:defRPr>
                <a:latin typeface="Helvetica 75 Bold" panose="020B0804020202020204" pitchFamily="34" charset="0"/>
              </a:defRPr>
            </a:lvl2pPr>
          </a:lstStyle>
          <a:p>
            <a:pPr lvl="0"/>
            <a:r>
              <a:rPr lang="fr-FR" smtClean="0"/>
              <a:t>Modifiez les styles du texte du masque</a:t>
            </a:r>
          </a:p>
          <a:p>
            <a:pPr lvl="1"/>
            <a:r>
              <a:rPr lang="fr-FR" smtClean="0"/>
              <a:t>Deuxième niveau</a:t>
            </a:r>
          </a:p>
        </p:txBody>
      </p:sp>
    </p:spTree>
    <p:extLst>
      <p:ext uri="{BB962C8B-B14F-4D97-AF65-F5344CB8AC3E}">
        <p14:creationId xmlns:p14="http://schemas.microsoft.com/office/powerpoint/2010/main" val="3124192341"/>
      </p:ext>
    </p:extLst>
  </p:cSld>
  <p:clrMapOvr>
    <a:masterClrMapping/>
  </p:clrMapOvr>
  <p:transition spd="med">
    <p:fade/>
  </p:transition>
  <p:timing>
    <p:tnLst>
      <p:par>
        <p:cTn id="1" dur="indefinite" restart="never" nodeType="tmRoot"/>
      </p:par>
    </p:tnLst>
  </p:timing>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1597819"/>
            <a:ext cx="7772400" cy="1102519"/>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a:xfrm>
            <a:off x="457200" y="4767263"/>
            <a:ext cx="2133600" cy="273844"/>
          </a:xfrm>
          <a:prstGeom prst="rect">
            <a:avLst/>
          </a:prstGeom>
        </p:spPr>
        <p:txBody>
          <a:bodyPr/>
          <a:lstStyle/>
          <a:p>
            <a:fld id="{7F49D355-16BD-4E45-BD9A-5EA878CF7CBD}" type="datetimeFigureOut">
              <a:rPr lang="it-IT" smtClean="0"/>
              <a:t>07/06/2016</a:t>
            </a:fld>
            <a:endParaRPr lang="it-IT"/>
          </a:p>
        </p:txBody>
      </p:sp>
      <p:sp>
        <p:nvSpPr>
          <p:cNvPr id="5" name="Segnaposto piè di pagina 4"/>
          <p:cNvSpPr>
            <a:spLocks noGrp="1"/>
          </p:cNvSpPr>
          <p:nvPr>
            <p:ph type="ftr" sz="quarter" idx="11"/>
          </p:nvPr>
        </p:nvSpPr>
        <p:spPr>
          <a:xfrm>
            <a:off x="3124200" y="4767263"/>
            <a:ext cx="2895600" cy="273844"/>
          </a:xfrm>
          <a:prstGeom prst="rect">
            <a:avLst/>
          </a:prstGeom>
        </p:spPr>
        <p:txBody>
          <a:bodyPr/>
          <a:lstStyle/>
          <a:p>
            <a:endParaRPr lang="it-IT"/>
          </a:p>
        </p:txBody>
      </p:sp>
      <p:sp>
        <p:nvSpPr>
          <p:cNvPr id="6" name="Segnaposto numero diapositiva 5"/>
          <p:cNvSpPr>
            <a:spLocks noGrp="1"/>
          </p:cNvSpPr>
          <p:nvPr>
            <p:ph type="sldNum" sz="quarter" idx="12"/>
          </p:nvPr>
        </p:nvSpPr>
        <p:spPr>
          <a:xfrm>
            <a:off x="6553200" y="4767263"/>
            <a:ext cx="2133600" cy="273844"/>
          </a:xfrm>
          <a:prstGeom prst="rect">
            <a:avLst/>
          </a:prstGeom>
        </p:spPr>
        <p:txBody>
          <a:bodyPr/>
          <a:lstStyle/>
          <a:p>
            <a:fld id="{E7A41E1B-4F70-4964-A407-84C68BE8251C}" type="slidenum">
              <a:rPr lang="it-IT" smtClean="0"/>
              <a:t>‹#›</a:t>
            </a:fld>
            <a:endParaRPr lang="it-IT"/>
          </a:p>
        </p:txBody>
      </p:sp>
    </p:spTree>
    <p:extLst>
      <p:ext uri="{BB962C8B-B14F-4D97-AF65-F5344CB8AC3E}">
        <p14:creationId xmlns:p14="http://schemas.microsoft.com/office/powerpoint/2010/main" val="39653919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2" y="537791"/>
            <a:ext cx="8227649" cy="301625"/>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extLst>
      <p:ext uri="{BB962C8B-B14F-4D97-AF65-F5344CB8AC3E}">
        <p14:creationId xmlns:p14="http://schemas.microsoft.com/office/powerpoint/2010/main" val="1968262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726" y="339725"/>
            <a:ext cx="8470899" cy="4130675"/>
          </a:xfrm>
        </p:spPr>
        <p:txBody>
          <a:bodyPr/>
          <a:lstStyle>
            <a:lvl1pPr>
              <a:lnSpc>
                <a:spcPct val="85000"/>
              </a:lnSpc>
              <a:spcAft>
                <a:spcPts val="0"/>
              </a:spcAft>
              <a:defRPr sz="3000">
                <a:solidFill>
                  <a:srgbClr val="FF6600"/>
                </a:solidFill>
                <a:latin typeface="Helvetica 75 Bold" panose="020B0804020202020204" pitchFamily="34" charset="0"/>
              </a:defRPr>
            </a:lvl1pPr>
            <a:lvl2pPr marL="401638" indent="-401638">
              <a:lnSpc>
                <a:spcPct val="85000"/>
              </a:lnSpc>
              <a:spcAft>
                <a:spcPts val="0"/>
              </a:spcAft>
              <a:buFont typeface="+mj-lt"/>
              <a:buAutoNum type="arabicPeriod"/>
              <a:defRPr sz="3000">
                <a:latin typeface="Helvetica 75 Bold" panose="020B0804020202020204" pitchFamily="34" charset="0"/>
              </a:defRPr>
            </a:lvl2pPr>
            <a:lvl3pPr marL="0" indent="0">
              <a:lnSpc>
                <a:spcPct val="85000"/>
              </a:lnSpc>
              <a:spcAft>
                <a:spcPts val="800"/>
              </a:spcAft>
              <a:buFont typeface="+mj-lt"/>
              <a:buNone/>
              <a:defRPr sz="3000"/>
            </a:lvl3pPr>
            <a:lvl4pPr marL="0" indent="0">
              <a:lnSpc>
                <a:spcPct val="85000"/>
              </a:lnSpc>
              <a:spcAft>
                <a:spcPts val="800"/>
              </a:spcAft>
              <a:buFont typeface="+mj-lt"/>
              <a:buNone/>
              <a:defRPr sz="3000"/>
            </a:lvl4pPr>
            <a:lvl5pPr marL="0" indent="0">
              <a:lnSpc>
                <a:spcPct val="85000"/>
              </a:lnSpc>
              <a:spcAft>
                <a:spcPts val="800"/>
              </a:spcAft>
              <a:buFont typeface="+mj-lt"/>
              <a:buNone/>
              <a:defRPr sz="3000"/>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extLst>
      <p:ext uri="{BB962C8B-B14F-4D97-AF65-F5344CB8AC3E}">
        <p14:creationId xmlns:p14="http://schemas.microsoft.com/office/powerpoint/2010/main" val="103424001"/>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726" y="339725"/>
            <a:ext cx="8470899" cy="4130675"/>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sz="1400">
                <a:latin typeface="Helvetica 75 Bold" panose="020B0804020202020204" pitchFamily="34" charset="0"/>
              </a:defRPr>
            </a:lvl2pPr>
            <a:lvl3pPr marL="0" indent="0">
              <a:lnSpc>
                <a:spcPct val="85000"/>
              </a:lnSpc>
              <a:spcAft>
                <a:spcPts val="800"/>
              </a:spcAft>
              <a:buNone/>
              <a:defRPr sz="1200"/>
            </a:lvl3pPr>
            <a:lvl4pPr>
              <a:lnSpc>
                <a:spcPct val="85000"/>
              </a:lnSpc>
              <a:spcAft>
                <a:spcPts val="800"/>
              </a:spcAft>
              <a:defRPr sz="5500"/>
            </a:lvl4pPr>
            <a:lvl5pPr>
              <a:lnSpc>
                <a:spcPct val="85000"/>
              </a:lnSpc>
              <a:spcAft>
                <a:spcPts val="800"/>
              </a:spcAft>
              <a:defRPr sz="5500"/>
            </a:lvl5pPr>
          </a:lstStyle>
          <a:p>
            <a:pPr lvl="0"/>
            <a:r>
              <a:rPr lang="fr-FR" smtClean="0"/>
              <a:t>Modifiez les styles du texte du masque</a:t>
            </a:r>
          </a:p>
          <a:p>
            <a:pPr lvl="1"/>
            <a:r>
              <a:rPr lang="fr-FR" smtClean="0"/>
              <a:t>Deuxième niveau</a:t>
            </a:r>
          </a:p>
        </p:txBody>
      </p:sp>
    </p:spTree>
    <p:extLst>
      <p:ext uri="{BB962C8B-B14F-4D97-AF65-F5344CB8AC3E}">
        <p14:creationId xmlns:p14="http://schemas.microsoft.com/office/powerpoint/2010/main" val="102315388"/>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339725" y="339725"/>
            <a:ext cx="8470900" cy="623888"/>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smtClean="0"/>
              <a:t>Modifiez le style du titre</a:t>
            </a:r>
            <a:endParaRPr lang="en-US" dirty="0"/>
          </a:p>
        </p:txBody>
      </p:sp>
      <p:sp>
        <p:nvSpPr>
          <p:cNvPr id="3" name="Content Placeholder 2"/>
          <p:cNvSpPr>
            <a:spLocks noGrp="1"/>
          </p:cNvSpPr>
          <p:nvPr>
            <p:ph idx="1"/>
          </p:nvPr>
        </p:nvSpPr>
        <p:spPr>
          <a:xfrm>
            <a:off x="339726" y="1304924"/>
            <a:ext cx="8470899" cy="3165475"/>
          </a:xfrm>
        </p:spPr>
        <p:txBody>
          <a:bodyPr/>
          <a:lstStyle>
            <a:lvl1pPr>
              <a:lnSpc>
                <a:spcPct val="90000"/>
              </a:lnSpc>
              <a:spcAft>
                <a:spcPts val="800"/>
              </a:spcAft>
              <a:defRPr sz="1400">
                <a:solidFill>
                  <a:srgbClr val="FF6600"/>
                </a:solidFill>
                <a:latin typeface="Helvetica 75 Bold" panose="020B0804020202020204" pitchFamily="34" charset="0"/>
              </a:defRPr>
            </a:lvl1pPr>
            <a:lvl2pPr>
              <a:lnSpc>
                <a:spcPct val="90000"/>
              </a:lnSpc>
              <a:spcAft>
                <a:spcPts val="800"/>
              </a:spcAft>
              <a:defRPr sz="1400">
                <a:latin typeface="Helvetica 75 Bold" panose="020B0804020202020204" pitchFamily="34" charset="0"/>
              </a:defRPr>
            </a:lvl2pPr>
            <a:lvl3pPr>
              <a:lnSpc>
                <a:spcPct val="90000"/>
              </a:lnSpc>
              <a:spcAft>
                <a:spcPts val="800"/>
              </a:spcAft>
              <a:defRPr sz="1400">
                <a:latin typeface="Helvetica 75 Bold" panose="020B0804020202020204" pitchFamily="34" charset="0"/>
              </a:defRPr>
            </a:lvl3pPr>
            <a:lvl4pPr>
              <a:lnSpc>
                <a:spcPct val="90000"/>
              </a:lnSpc>
              <a:spcAft>
                <a:spcPts val="800"/>
              </a:spcAft>
              <a:defRPr sz="1400">
                <a:latin typeface="Helvetica 75 Bold" panose="020B0804020202020204" pitchFamily="34" charset="0"/>
              </a:defRPr>
            </a:lvl4pPr>
            <a:lvl5pPr>
              <a:lnSpc>
                <a:spcPct val="90000"/>
              </a:lnSpc>
              <a:spcAft>
                <a:spcPts val="800"/>
              </a:spcAft>
              <a:defRPr sz="1400">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extLst>
      <p:ext uri="{BB962C8B-B14F-4D97-AF65-F5344CB8AC3E}">
        <p14:creationId xmlns:p14="http://schemas.microsoft.com/office/powerpoint/2010/main" val="2621124526"/>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smtClean="0"/>
              <a:t>Modifiez le style du titre</a:t>
            </a:r>
            <a:endParaRPr lang="en-US" dirty="0"/>
          </a:p>
        </p:txBody>
      </p:sp>
      <p:sp>
        <p:nvSpPr>
          <p:cNvPr id="3" name="Content Placeholder 2"/>
          <p:cNvSpPr>
            <a:spLocks noGrp="1"/>
          </p:cNvSpPr>
          <p:nvPr>
            <p:ph idx="1"/>
          </p:nvPr>
        </p:nvSpPr>
        <p:spPr>
          <a:xfrm>
            <a:off x="339724" y="1304925"/>
            <a:ext cx="4065589" cy="3165474"/>
          </a:xfrm>
        </p:spPr>
        <p:txBody>
          <a:bodyPr/>
          <a:lstStyle>
            <a:lvl1pPr>
              <a:lnSpc>
                <a:spcPct val="90000"/>
              </a:lnSpc>
              <a:spcAft>
                <a:spcPts val="800"/>
              </a:spcAft>
              <a:defRPr>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2"/>
          <p:cNvSpPr>
            <a:spLocks noGrp="1"/>
          </p:cNvSpPr>
          <p:nvPr>
            <p:ph idx="10"/>
          </p:nvPr>
        </p:nvSpPr>
        <p:spPr>
          <a:xfrm>
            <a:off x="4738688" y="1304925"/>
            <a:ext cx="4065589" cy="3165474"/>
          </a:xfrm>
        </p:spPr>
        <p:txBody>
          <a:bodyPr/>
          <a:lstStyle>
            <a:lvl1pPr>
              <a:lnSpc>
                <a:spcPct val="90000"/>
              </a:lnSpc>
              <a:spcAft>
                <a:spcPts val="800"/>
              </a:spcAft>
              <a:defRPr>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extLst>
      <p:ext uri="{BB962C8B-B14F-4D97-AF65-F5344CB8AC3E}">
        <p14:creationId xmlns:p14="http://schemas.microsoft.com/office/powerpoint/2010/main" val="3104600098"/>
      </p:ext>
    </p:extLst>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Key Mess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726" y="1304925"/>
            <a:ext cx="8470899" cy="3165475"/>
          </a:xfrm>
        </p:spPr>
        <p:txBody>
          <a:bodyPr/>
          <a:lstStyle>
            <a:lvl1pPr>
              <a:lnSpc>
                <a:spcPct val="85000"/>
              </a:lnSpc>
              <a:spcAft>
                <a:spcPts val="2400"/>
              </a:spcAft>
              <a:defRPr sz="300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itle 1"/>
          <p:cNvSpPr>
            <a:spLocks noGrp="1"/>
          </p:cNvSpPr>
          <p:nvPr>
            <p:ph type="title"/>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smtClean="0"/>
              <a:t>Modifiez le style du titre</a:t>
            </a:r>
            <a:endParaRPr lang="en-US" dirty="0"/>
          </a:p>
        </p:txBody>
      </p:sp>
    </p:spTree>
    <p:extLst>
      <p:ext uri="{BB962C8B-B14F-4D97-AF65-F5344CB8AC3E}">
        <p14:creationId xmlns:p14="http://schemas.microsoft.com/office/powerpoint/2010/main" val="683914181"/>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726" y="339725"/>
            <a:ext cx="8470899" cy="4130675"/>
          </a:xfrm>
        </p:spPr>
        <p:txBody>
          <a:bodyPr/>
          <a:lstStyle>
            <a:lvl1pPr>
              <a:lnSpc>
                <a:spcPct val="85000"/>
              </a:lnSpc>
              <a:spcAft>
                <a:spcPts val="2400"/>
              </a:spcAft>
              <a:defRPr sz="300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extLst>
      <p:ext uri="{BB962C8B-B14F-4D97-AF65-F5344CB8AC3E}">
        <p14:creationId xmlns:p14="http://schemas.microsoft.com/office/powerpoint/2010/main" val="2138666161"/>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spcAft>
                <a:spcPts val="0"/>
              </a:spcAft>
              <a:defRPr>
                <a:solidFill>
                  <a:srgbClr val="FF6600"/>
                </a:solidFill>
                <a:latin typeface="Helvetica 75 Bold" panose="020B0804020202020204" pitchFamily="34" charset="0"/>
              </a:defRPr>
            </a:lvl1pPr>
          </a:lstStyle>
          <a:p>
            <a:r>
              <a:rPr lang="fr-FR" smtClean="0"/>
              <a:t>Modifiez le style du titre</a:t>
            </a:r>
            <a:endParaRPr lang="en-US" dirty="0"/>
          </a:p>
        </p:txBody>
      </p:sp>
    </p:spTree>
    <p:extLst>
      <p:ext uri="{BB962C8B-B14F-4D97-AF65-F5344CB8AC3E}">
        <p14:creationId xmlns:p14="http://schemas.microsoft.com/office/powerpoint/2010/main" val="1743569915"/>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63280"/>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39725" y="339724"/>
            <a:ext cx="8470900" cy="62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smtClean="0"/>
              <a:t>Modifiez le style du titre</a:t>
            </a:r>
            <a:endParaRPr lang="en-GB" altLang="en-US" dirty="0" smtClean="0"/>
          </a:p>
        </p:txBody>
      </p:sp>
      <p:sp>
        <p:nvSpPr>
          <p:cNvPr id="2051" name="Text Placeholder 2"/>
          <p:cNvSpPr>
            <a:spLocks noGrp="1"/>
          </p:cNvSpPr>
          <p:nvPr>
            <p:ph type="body" idx="1"/>
          </p:nvPr>
        </p:nvSpPr>
        <p:spPr bwMode="auto">
          <a:xfrm>
            <a:off x="336550" y="1304385"/>
            <a:ext cx="8474075" cy="316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smtClean="0"/>
              <a:t>Modifiez les styles du texte du masque</a:t>
            </a:r>
          </a:p>
          <a:p>
            <a:pPr lvl="1"/>
            <a:r>
              <a:rPr lang="fr-FR" altLang="en-US" smtClean="0"/>
              <a:t>Deuxième niveau</a:t>
            </a:r>
          </a:p>
          <a:p>
            <a:pPr lvl="2"/>
            <a:r>
              <a:rPr lang="fr-FR" altLang="en-US" smtClean="0"/>
              <a:t>Troisième niveau</a:t>
            </a:r>
          </a:p>
          <a:p>
            <a:pPr lvl="3"/>
            <a:r>
              <a:rPr lang="fr-FR" altLang="en-US" smtClean="0"/>
              <a:t>Quatrième niveau</a:t>
            </a:r>
          </a:p>
          <a:p>
            <a:pPr lvl="4"/>
            <a:r>
              <a:rPr lang="fr-FR" altLang="en-US" smtClean="0"/>
              <a:t>Cinquième niveau</a:t>
            </a:r>
            <a:endParaRPr lang="en-GB" altLang="en-US" dirty="0" smtClean="0"/>
          </a:p>
        </p:txBody>
      </p:sp>
      <p:sp>
        <p:nvSpPr>
          <p:cNvPr id="4" name="Text Placeholder 10"/>
          <p:cNvSpPr txBox="1">
            <a:spLocks/>
          </p:cNvSpPr>
          <p:nvPr/>
        </p:nvSpPr>
        <p:spPr>
          <a:xfrm>
            <a:off x="336550" y="4471988"/>
            <a:ext cx="275010" cy="334961"/>
          </a:xfrm>
          <a:prstGeom prst="rect">
            <a:avLst/>
          </a:prstGeom>
        </p:spPr>
        <p:txBody>
          <a:bodyPr wrap="square" lIns="0" tIns="0" rIns="0" bIns="0" anchor="b">
            <a:normAutofit/>
          </a:bodyPr>
          <a:lstStyle>
            <a:lvl1pPr marL="0" marR="0" indent="0" algn="l" defTabSz="914400" rtl="0" eaLnBrk="1" fontAlgn="base" latinLnBrk="0" hangingPunct="1">
              <a:lnSpc>
                <a:spcPct val="100000"/>
              </a:lnSpc>
              <a:spcBef>
                <a:spcPct val="0"/>
              </a:spcBef>
              <a:spcAft>
                <a:spcPts val="0"/>
              </a:spcAft>
              <a:buClr>
                <a:schemeClr val="tx1"/>
              </a:buClr>
              <a:buSzTx/>
              <a:buFont typeface="Helvetica 75" panose="020B0804020202020204" pitchFamily="34" charset="0"/>
              <a:buNone/>
              <a:tabLst/>
              <a:defRPr lang="fr-FR" sz="1200" kern="1200" baseline="0" dirty="0" smtClean="0">
                <a:solidFill>
                  <a:schemeClr val="tx1">
                    <a:lumMod val="50000"/>
                  </a:schemeClr>
                </a:solidFill>
                <a:latin typeface="Helvetica 75" panose="020B0804020202020204" pitchFamily="34" charset="0"/>
                <a:ea typeface="+mn-ea"/>
                <a:cs typeface="+mn-cs"/>
              </a:defRPr>
            </a:lvl1pPr>
            <a:lvl2pPr marL="688975" indent="-231775"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2000" kern="1200" dirty="0" smtClean="0">
                <a:solidFill>
                  <a:schemeClr val="tx1"/>
                </a:solidFill>
                <a:latin typeface="Helvetica 75" panose="020B0804020202020204" pitchFamily="34" charset="0"/>
                <a:ea typeface="+mn-ea"/>
                <a:cs typeface="+mn-cs"/>
              </a:defRPr>
            </a:lvl4pPr>
            <a:lvl5pPr marL="2251075" indent="-596900" algn="l" defTabSz="914400" rtl="0" eaLnBrk="1" fontAlgn="base" latinLnBrk="0" hangingPunct="1">
              <a:spcBef>
                <a:spcPct val="0"/>
              </a:spcBef>
              <a:spcAft>
                <a:spcPts val="600"/>
              </a:spcAft>
              <a:buFont typeface="Helvetica 45 Light" pitchFamily="34" charset="0"/>
              <a:buChar char="–"/>
              <a:defRPr lang="fr-FR" sz="2000" kern="1200" dirty="0">
                <a:solidFill>
                  <a:schemeClr val="tx1"/>
                </a:solidFill>
                <a:latin typeface="Helvetica 75" panose="020B08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85000"/>
              </a:lnSpc>
              <a:spcBef>
                <a:spcPct val="0"/>
              </a:spcBef>
              <a:spcAft>
                <a:spcPts val="1200"/>
              </a:spcAft>
              <a:buClr>
                <a:srgbClr val="FFFFFF"/>
              </a:buClr>
              <a:buSzTx/>
              <a:buFont typeface="Helvetica 75" panose="020B0804020202020204" pitchFamily="34" charset="0"/>
              <a:buNone/>
              <a:tabLst/>
              <a:defRPr/>
            </a:pPr>
            <a:fld id="{8702007A-2642-4DC4-A457-FD791426C840}" type="slidenum">
              <a:rPr kumimoji="0" lang="en-GB" sz="800" b="0" i="0" u="none" strike="noStrike" kern="1200" cap="none" spc="0" normalizeH="0" baseline="0" noProof="0" smtClean="0">
                <a:ln>
                  <a:noFill/>
                </a:ln>
                <a:solidFill>
                  <a:schemeClr val="tx1"/>
                </a:solidFill>
                <a:effectLst/>
                <a:uLnTx/>
                <a:uFillTx/>
                <a:latin typeface="Helvetica 75 Bold" panose="020B0804020202020204" pitchFamily="34" charset="0"/>
                <a:ea typeface="+mn-ea"/>
                <a:cs typeface="+mn-cs"/>
              </a:rPr>
              <a:pPr marL="0" marR="0" lvl="0" indent="0" algn="l" defTabSz="914400" rtl="0" eaLnBrk="1" fontAlgn="base" latinLnBrk="0" hangingPunct="1">
                <a:lnSpc>
                  <a:spcPct val="85000"/>
                </a:lnSpc>
                <a:spcBef>
                  <a:spcPct val="0"/>
                </a:spcBef>
                <a:spcAft>
                  <a:spcPts val="1200"/>
                </a:spcAft>
                <a:buClr>
                  <a:srgbClr val="FFFFFF"/>
                </a:buClr>
                <a:buSzTx/>
                <a:buFont typeface="Helvetica 75" panose="020B0804020202020204" pitchFamily="34" charset="0"/>
                <a:buNone/>
                <a:tabLst/>
                <a:defRPr/>
              </a:pPr>
              <a:t>‹#›</a:t>
            </a:fld>
            <a:endParaRPr kumimoji="0" lang="en-GB" sz="800" b="0" i="0" u="none" strike="noStrike" kern="1200" cap="none" spc="0" normalizeH="0" baseline="0" noProof="0" dirty="0">
              <a:ln>
                <a:noFill/>
              </a:ln>
              <a:solidFill>
                <a:schemeClr val="tx1"/>
              </a:solidFill>
              <a:effectLst/>
              <a:uLnTx/>
              <a:uFillTx/>
              <a:latin typeface="Helvetica 75 Bold" panose="020B0804020202020204" pitchFamily="34" charset="0"/>
              <a:ea typeface="+mn-ea"/>
              <a:cs typeface="+mn-cs"/>
            </a:endParaRPr>
          </a:p>
        </p:txBody>
      </p:sp>
    </p:spTree>
    <p:extLst>
      <p:ext uri="{BB962C8B-B14F-4D97-AF65-F5344CB8AC3E}">
        <p14:creationId xmlns:p14="http://schemas.microsoft.com/office/powerpoint/2010/main" val="3319470747"/>
      </p:ext>
    </p:extLst>
  </p:cSld>
  <p:clrMap bg1="dk1" tx1="lt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58" r:id="rId10"/>
    <p:sldLayoutId id="2147483759" r:id="rId11"/>
  </p:sldLayoutIdLst>
  <p:transition spd="med">
    <p:fade/>
  </p:transition>
  <p:timing>
    <p:tnLst>
      <p:par>
        <p:cTn id="1" dur="indefinite" restart="never" nodeType="tmRoot"/>
      </p:par>
    </p:tnLst>
  </p:timing>
  <p:hf hdr="0"/>
  <p:txStyles>
    <p:titleStyle>
      <a:lvl1pPr algn="l" defTabSz="514350" rtl="0" eaLnBrk="1" fontAlgn="base" hangingPunct="1">
        <a:lnSpc>
          <a:spcPct val="90000"/>
        </a:lnSpc>
        <a:spcBef>
          <a:spcPct val="0"/>
        </a:spcBef>
        <a:spcAft>
          <a:spcPts val="0"/>
        </a:spcAft>
        <a:defRPr sz="2000" kern="1200">
          <a:solidFill>
            <a:srgbClr val="FF6600"/>
          </a:solidFill>
          <a:latin typeface="Helvetica 75 Bold" panose="020B0804020202020204" pitchFamily="34" charset="0"/>
          <a:ea typeface="ＭＳ Ｐゴシック" pitchFamily="34" charset="-128"/>
          <a:cs typeface="+mj-cs"/>
        </a:defRPr>
      </a:lvl1pPr>
      <a:lvl2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2pPr>
      <a:lvl3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3pPr>
      <a:lvl4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4pPr>
      <a:lvl5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5pPr>
      <a:lvl6pPr marL="4572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6pPr>
      <a:lvl7pPr marL="9144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7pPr>
      <a:lvl8pPr marL="13716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8pPr>
      <a:lvl9pPr marL="18288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9pPr>
    </p:titleStyle>
    <p:bodyStyle>
      <a:lvl1pPr algn="l" defTabSz="514350" rtl="0" eaLnBrk="1" fontAlgn="base" hangingPunct="1">
        <a:lnSpc>
          <a:spcPct val="90000"/>
        </a:lnSpc>
        <a:spcBef>
          <a:spcPct val="0"/>
        </a:spcBef>
        <a:spcAft>
          <a:spcPts val="800"/>
        </a:spcAft>
        <a:buFont typeface="Arial" pitchFamily="34" charset="0"/>
        <a:defRPr sz="1400" kern="1200">
          <a:solidFill>
            <a:srgbClr val="FF6600"/>
          </a:solidFill>
          <a:latin typeface="Helvetica 75 Bold" panose="020B0804020202020204" pitchFamily="34" charset="0"/>
          <a:ea typeface="ＭＳ Ｐゴシック" pitchFamily="34" charset="-128"/>
          <a:cs typeface="+mn-cs"/>
        </a:defRPr>
      </a:lvl1pPr>
      <a:lvl2pPr algn="l" defTabSz="514350" rtl="0" eaLnBrk="1" fontAlgn="base" hangingPunct="1">
        <a:lnSpc>
          <a:spcPct val="90000"/>
        </a:lnSpc>
        <a:spcBef>
          <a:spcPct val="0"/>
        </a:spcBef>
        <a:spcAft>
          <a:spcPts val="800"/>
        </a:spcAft>
        <a:buFont typeface="Arial" pitchFamily="34" charset="0"/>
        <a:defRPr sz="1400" kern="1200">
          <a:solidFill>
            <a:schemeClr val="tx1"/>
          </a:solidFill>
          <a:latin typeface="Helvetica 75 Bold" panose="020B0804020202020204" pitchFamily="34" charset="0"/>
          <a:ea typeface="ＭＳ Ｐゴシック" pitchFamily="34" charset="-128"/>
          <a:cs typeface="+mn-cs"/>
        </a:defRPr>
      </a:lvl2pPr>
      <a:lvl3pPr marL="133350" indent="-133350"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3pPr>
      <a:lvl4pPr marL="271463"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4pPr>
      <a:lvl5pPr marL="406400"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6" Type="http://schemas.openxmlformats.org/officeDocument/2006/relationships/image" Target="../media/image20.png"/><Relationship Id="rId21" Type="http://schemas.openxmlformats.org/officeDocument/2006/relationships/image" Target="../media/image15.png"/><Relationship Id="rId34" Type="http://schemas.openxmlformats.org/officeDocument/2006/relationships/image" Target="../media/image28.png"/><Relationship Id="rId42" Type="http://schemas.openxmlformats.org/officeDocument/2006/relationships/image" Target="../media/image36.png"/><Relationship Id="rId47" Type="http://schemas.openxmlformats.org/officeDocument/2006/relationships/image" Target="../media/image41.png"/><Relationship Id="rId50" Type="http://schemas.openxmlformats.org/officeDocument/2006/relationships/image" Target="../media/image44.png"/><Relationship Id="rId55" Type="http://schemas.openxmlformats.org/officeDocument/2006/relationships/image" Target="../media/image49.png"/><Relationship Id="rId63" Type="http://schemas.openxmlformats.org/officeDocument/2006/relationships/image" Target="../media/image57.png"/><Relationship Id="rId68" Type="http://schemas.openxmlformats.org/officeDocument/2006/relationships/image" Target="../media/image62.png"/><Relationship Id="rId76" Type="http://schemas.openxmlformats.org/officeDocument/2006/relationships/image" Target="../media/image70.png"/><Relationship Id="rId84" Type="http://schemas.openxmlformats.org/officeDocument/2006/relationships/image" Target="../media/image78.jpeg"/><Relationship Id="rId89" Type="http://schemas.openxmlformats.org/officeDocument/2006/relationships/image" Target="../media/image83.png"/><Relationship Id="rId97" Type="http://schemas.openxmlformats.org/officeDocument/2006/relationships/image" Target="../media/image91.png"/><Relationship Id="rId7" Type="http://schemas.openxmlformats.org/officeDocument/2006/relationships/image" Target="../media/image1.png"/><Relationship Id="rId71" Type="http://schemas.openxmlformats.org/officeDocument/2006/relationships/image" Target="../media/image65.png"/><Relationship Id="rId92" Type="http://schemas.openxmlformats.org/officeDocument/2006/relationships/image" Target="../media/image86.png"/><Relationship Id="rId2" Type="http://schemas.openxmlformats.org/officeDocument/2006/relationships/tags" Target="../tags/tag3.xml"/><Relationship Id="rId16" Type="http://schemas.openxmlformats.org/officeDocument/2006/relationships/image" Target="../media/image10.png"/><Relationship Id="rId29" Type="http://schemas.openxmlformats.org/officeDocument/2006/relationships/image" Target="../media/image23.png"/><Relationship Id="rId11" Type="http://schemas.openxmlformats.org/officeDocument/2006/relationships/image" Target="../media/image5.png"/><Relationship Id="rId24" Type="http://schemas.openxmlformats.org/officeDocument/2006/relationships/image" Target="../media/image18.png"/><Relationship Id="rId32" Type="http://schemas.openxmlformats.org/officeDocument/2006/relationships/image" Target="../media/image26.png"/><Relationship Id="rId37" Type="http://schemas.openxmlformats.org/officeDocument/2006/relationships/image" Target="../media/image31.png"/><Relationship Id="rId40" Type="http://schemas.openxmlformats.org/officeDocument/2006/relationships/image" Target="../media/image34.png"/><Relationship Id="rId45" Type="http://schemas.openxmlformats.org/officeDocument/2006/relationships/image" Target="../media/image39.png"/><Relationship Id="rId53" Type="http://schemas.openxmlformats.org/officeDocument/2006/relationships/image" Target="../media/image47.png"/><Relationship Id="rId58" Type="http://schemas.openxmlformats.org/officeDocument/2006/relationships/image" Target="../media/image52.png"/><Relationship Id="rId66" Type="http://schemas.openxmlformats.org/officeDocument/2006/relationships/image" Target="../media/image60.png"/><Relationship Id="rId74" Type="http://schemas.openxmlformats.org/officeDocument/2006/relationships/image" Target="../media/image68.png"/><Relationship Id="rId79" Type="http://schemas.openxmlformats.org/officeDocument/2006/relationships/image" Target="../media/image73.png"/><Relationship Id="rId87" Type="http://schemas.openxmlformats.org/officeDocument/2006/relationships/image" Target="../media/image81.png"/><Relationship Id="rId5" Type="http://schemas.openxmlformats.org/officeDocument/2006/relationships/slideLayout" Target="../slideLayouts/slideLayout8.xml"/><Relationship Id="rId61" Type="http://schemas.openxmlformats.org/officeDocument/2006/relationships/image" Target="../media/image55.png"/><Relationship Id="rId82" Type="http://schemas.openxmlformats.org/officeDocument/2006/relationships/image" Target="../media/image76.png"/><Relationship Id="rId90" Type="http://schemas.openxmlformats.org/officeDocument/2006/relationships/image" Target="../media/image84.png"/><Relationship Id="rId95" Type="http://schemas.openxmlformats.org/officeDocument/2006/relationships/image" Target="../media/image89.png"/><Relationship Id="rId19" Type="http://schemas.openxmlformats.org/officeDocument/2006/relationships/image" Target="../media/image13.png"/><Relationship Id="rId14" Type="http://schemas.openxmlformats.org/officeDocument/2006/relationships/image" Target="../media/image8.png"/><Relationship Id="rId22" Type="http://schemas.openxmlformats.org/officeDocument/2006/relationships/image" Target="../media/image16.png"/><Relationship Id="rId27" Type="http://schemas.openxmlformats.org/officeDocument/2006/relationships/image" Target="../media/image21.png"/><Relationship Id="rId30" Type="http://schemas.openxmlformats.org/officeDocument/2006/relationships/image" Target="../media/image24.png"/><Relationship Id="rId35" Type="http://schemas.openxmlformats.org/officeDocument/2006/relationships/image" Target="../media/image29.png"/><Relationship Id="rId43" Type="http://schemas.openxmlformats.org/officeDocument/2006/relationships/image" Target="../media/image37.png"/><Relationship Id="rId48" Type="http://schemas.openxmlformats.org/officeDocument/2006/relationships/image" Target="../media/image42.png"/><Relationship Id="rId56" Type="http://schemas.openxmlformats.org/officeDocument/2006/relationships/image" Target="../media/image50.png"/><Relationship Id="rId64" Type="http://schemas.openxmlformats.org/officeDocument/2006/relationships/image" Target="../media/image58.png"/><Relationship Id="rId69" Type="http://schemas.openxmlformats.org/officeDocument/2006/relationships/image" Target="../media/image63.png"/><Relationship Id="rId77" Type="http://schemas.openxmlformats.org/officeDocument/2006/relationships/image" Target="../media/image71.png"/><Relationship Id="rId8" Type="http://schemas.openxmlformats.org/officeDocument/2006/relationships/image" Target="../media/image2.png"/><Relationship Id="rId51" Type="http://schemas.openxmlformats.org/officeDocument/2006/relationships/image" Target="../media/image45.png"/><Relationship Id="rId72" Type="http://schemas.openxmlformats.org/officeDocument/2006/relationships/image" Target="../media/image66.png"/><Relationship Id="rId80" Type="http://schemas.openxmlformats.org/officeDocument/2006/relationships/image" Target="../media/image74.png"/><Relationship Id="rId85" Type="http://schemas.openxmlformats.org/officeDocument/2006/relationships/image" Target="../media/image79.png"/><Relationship Id="rId93" Type="http://schemas.openxmlformats.org/officeDocument/2006/relationships/image" Target="../media/image87.png"/><Relationship Id="rId98" Type="http://schemas.openxmlformats.org/officeDocument/2006/relationships/image" Target="../media/image92.png"/><Relationship Id="rId3" Type="http://schemas.openxmlformats.org/officeDocument/2006/relationships/tags" Target="../tags/tag4.xml"/><Relationship Id="rId12" Type="http://schemas.openxmlformats.org/officeDocument/2006/relationships/image" Target="../media/image6.png"/><Relationship Id="rId17" Type="http://schemas.openxmlformats.org/officeDocument/2006/relationships/image" Target="../media/image11.png"/><Relationship Id="rId25" Type="http://schemas.openxmlformats.org/officeDocument/2006/relationships/image" Target="../media/image19.png"/><Relationship Id="rId33" Type="http://schemas.openxmlformats.org/officeDocument/2006/relationships/image" Target="../media/image27.png"/><Relationship Id="rId38" Type="http://schemas.openxmlformats.org/officeDocument/2006/relationships/image" Target="../media/image32.png"/><Relationship Id="rId46" Type="http://schemas.openxmlformats.org/officeDocument/2006/relationships/image" Target="../media/image40.png"/><Relationship Id="rId59" Type="http://schemas.openxmlformats.org/officeDocument/2006/relationships/image" Target="../media/image53.png"/><Relationship Id="rId67" Type="http://schemas.openxmlformats.org/officeDocument/2006/relationships/image" Target="../media/image61.png"/><Relationship Id="rId20" Type="http://schemas.openxmlformats.org/officeDocument/2006/relationships/image" Target="../media/image14.png"/><Relationship Id="rId41" Type="http://schemas.openxmlformats.org/officeDocument/2006/relationships/image" Target="../media/image35.png"/><Relationship Id="rId54" Type="http://schemas.openxmlformats.org/officeDocument/2006/relationships/image" Target="../media/image48.png"/><Relationship Id="rId62" Type="http://schemas.openxmlformats.org/officeDocument/2006/relationships/image" Target="../media/image56.png"/><Relationship Id="rId70" Type="http://schemas.openxmlformats.org/officeDocument/2006/relationships/image" Target="../media/image64.png"/><Relationship Id="rId75" Type="http://schemas.openxmlformats.org/officeDocument/2006/relationships/image" Target="../media/image69.png"/><Relationship Id="rId83" Type="http://schemas.openxmlformats.org/officeDocument/2006/relationships/image" Target="../media/image77.png"/><Relationship Id="rId88" Type="http://schemas.openxmlformats.org/officeDocument/2006/relationships/image" Target="../media/image82.png"/><Relationship Id="rId91" Type="http://schemas.openxmlformats.org/officeDocument/2006/relationships/image" Target="../media/image85.png"/><Relationship Id="rId96" Type="http://schemas.openxmlformats.org/officeDocument/2006/relationships/image" Target="../media/image90.png"/><Relationship Id="rId1" Type="http://schemas.openxmlformats.org/officeDocument/2006/relationships/tags" Target="../tags/tag2.xml"/><Relationship Id="rId6" Type="http://schemas.openxmlformats.org/officeDocument/2006/relationships/notesSlide" Target="../notesSlides/notesSlide2.xml"/><Relationship Id="rId15" Type="http://schemas.openxmlformats.org/officeDocument/2006/relationships/image" Target="../media/image9.png"/><Relationship Id="rId23" Type="http://schemas.openxmlformats.org/officeDocument/2006/relationships/image" Target="../media/image17.png"/><Relationship Id="rId28" Type="http://schemas.openxmlformats.org/officeDocument/2006/relationships/image" Target="../media/image22.png"/><Relationship Id="rId36" Type="http://schemas.openxmlformats.org/officeDocument/2006/relationships/image" Target="../media/image30.png"/><Relationship Id="rId49" Type="http://schemas.openxmlformats.org/officeDocument/2006/relationships/image" Target="../media/image43.png"/><Relationship Id="rId57" Type="http://schemas.openxmlformats.org/officeDocument/2006/relationships/image" Target="../media/image51.png"/><Relationship Id="rId10" Type="http://schemas.openxmlformats.org/officeDocument/2006/relationships/image" Target="../media/image4.png"/><Relationship Id="rId31" Type="http://schemas.openxmlformats.org/officeDocument/2006/relationships/image" Target="../media/image25.png"/><Relationship Id="rId44" Type="http://schemas.openxmlformats.org/officeDocument/2006/relationships/image" Target="../media/image38.png"/><Relationship Id="rId52" Type="http://schemas.openxmlformats.org/officeDocument/2006/relationships/image" Target="../media/image46.png"/><Relationship Id="rId60" Type="http://schemas.openxmlformats.org/officeDocument/2006/relationships/image" Target="../media/image54.png"/><Relationship Id="rId65" Type="http://schemas.openxmlformats.org/officeDocument/2006/relationships/image" Target="../media/image59.png"/><Relationship Id="rId73" Type="http://schemas.openxmlformats.org/officeDocument/2006/relationships/image" Target="../media/image67.png"/><Relationship Id="rId78" Type="http://schemas.openxmlformats.org/officeDocument/2006/relationships/image" Target="../media/image72.png"/><Relationship Id="rId81" Type="http://schemas.openxmlformats.org/officeDocument/2006/relationships/image" Target="../media/image75.png"/><Relationship Id="rId86" Type="http://schemas.openxmlformats.org/officeDocument/2006/relationships/image" Target="../media/image80.png"/><Relationship Id="rId94" Type="http://schemas.openxmlformats.org/officeDocument/2006/relationships/image" Target="../media/image88.png"/><Relationship Id="rId4" Type="http://schemas.openxmlformats.org/officeDocument/2006/relationships/tags" Target="../tags/tag5.xml"/><Relationship Id="rId9" Type="http://schemas.openxmlformats.org/officeDocument/2006/relationships/image" Target="../media/image3.png"/><Relationship Id="rId13" Type="http://schemas.openxmlformats.org/officeDocument/2006/relationships/image" Target="../media/image7.png"/><Relationship Id="rId18" Type="http://schemas.openxmlformats.org/officeDocument/2006/relationships/image" Target="../media/image12.png"/><Relationship Id="rId39" Type="http://schemas.openxmlformats.org/officeDocument/2006/relationships/image" Target="../media/image3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pPr algn="ctr"/>
            <a:r>
              <a:rPr lang="fr-FR" dirty="0" err="1"/>
              <a:t>Considerations</a:t>
            </a:r>
            <a:r>
              <a:rPr lang="fr-FR" dirty="0"/>
              <a:t> on 5G-NR </a:t>
            </a:r>
            <a:r>
              <a:rPr lang="fr-FR" dirty="0" err="1"/>
              <a:t>schedule</a:t>
            </a:r>
            <a:endParaRPr lang="en-US" dirty="0">
              <a:solidFill>
                <a:schemeClr val="tx1"/>
              </a:solidFill>
              <a:latin typeface="Arial" panose="020B0604020202020204" pitchFamily="34" charset="0"/>
              <a:cs typeface="Arial" panose="020B0604020202020204" pitchFamily="34" charset="0"/>
            </a:endParaRPr>
          </a:p>
        </p:txBody>
      </p:sp>
      <p:sp>
        <p:nvSpPr>
          <p:cNvPr id="3" name="Sottotitolo 2"/>
          <p:cNvSpPr>
            <a:spLocks noGrp="1"/>
          </p:cNvSpPr>
          <p:nvPr>
            <p:ph type="subTitle" idx="1"/>
          </p:nvPr>
        </p:nvSpPr>
        <p:spPr/>
        <p:txBody>
          <a:bodyPr>
            <a:normAutofit/>
          </a:bodyPr>
          <a:lstStyle/>
          <a:p>
            <a:r>
              <a:rPr lang="it-IT" sz="2000" i="1" dirty="0" smtClean="0">
                <a:solidFill>
                  <a:schemeClr val="tx1"/>
                </a:solidFill>
                <a:latin typeface="Arial" panose="020B0604020202020204" pitchFamily="34" charset="0"/>
                <a:cs typeface="Arial" panose="020B0604020202020204" pitchFamily="34" charset="0"/>
              </a:rPr>
              <a:t>Orange, Telefonica, Telenor, </a:t>
            </a:r>
            <a:r>
              <a:rPr lang="it-IT" sz="2000" i="1" dirty="0">
                <a:solidFill>
                  <a:schemeClr val="tx1"/>
                </a:solidFill>
                <a:latin typeface="Arial" panose="020B0604020202020204" pitchFamily="34" charset="0"/>
                <a:cs typeface="Arial" panose="020B0604020202020204" pitchFamily="34" charset="0"/>
              </a:rPr>
              <a:t>Dish </a:t>
            </a:r>
            <a:r>
              <a:rPr lang="it-IT" sz="2000" i="1" dirty="0" smtClean="0">
                <a:solidFill>
                  <a:schemeClr val="tx1"/>
                </a:solidFill>
                <a:latin typeface="Arial" panose="020B0604020202020204" pitchFamily="34" charset="0"/>
                <a:cs typeface="Arial" panose="020B0604020202020204" pitchFamily="34" charset="0"/>
              </a:rPr>
              <a:t>Networks, </a:t>
            </a:r>
            <a:r>
              <a:rPr lang="it-IT" sz="2000" i="1" dirty="0" smtClean="0">
                <a:solidFill>
                  <a:schemeClr val="tx1"/>
                </a:solidFill>
                <a:latin typeface="Arial" panose="020B0604020202020204" pitchFamily="34" charset="0"/>
                <a:cs typeface="Arial" panose="020B0604020202020204" pitchFamily="34" charset="0"/>
              </a:rPr>
              <a:t>Swisscom</a:t>
            </a:r>
            <a:endParaRPr lang="it-IT" sz="2000" i="1" dirty="0">
              <a:solidFill>
                <a:schemeClr val="tx1"/>
              </a:solidFill>
              <a:latin typeface="Arial" panose="020B0604020202020204" pitchFamily="34" charset="0"/>
              <a:cs typeface="Arial" panose="020B0604020202020204" pitchFamily="34" charset="0"/>
            </a:endParaRPr>
          </a:p>
          <a:p>
            <a:endParaRPr lang="it-IT" sz="2000" i="1" dirty="0">
              <a:solidFill>
                <a:schemeClr val="tx1"/>
              </a:solidFill>
              <a:latin typeface="Arial" panose="020B0604020202020204" pitchFamily="34" charset="0"/>
              <a:cs typeface="Arial" panose="020B0604020202020204" pitchFamily="34" charset="0"/>
            </a:endParaRPr>
          </a:p>
          <a:p>
            <a:r>
              <a:rPr lang="it-IT" sz="1800" i="1" dirty="0" smtClean="0">
                <a:solidFill>
                  <a:srgbClr val="FF0000"/>
                </a:solidFill>
                <a:latin typeface="Arial" panose="020B0604020202020204" pitchFamily="34" charset="0"/>
                <a:cs typeface="Arial" panose="020B0604020202020204" pitchFamily="34" charset="0"/>
              </a:rPr>
              <a:t>Proposal for approval</a:t>
            </a:r>
            <a:r>
              <a:rPr lang="it-IT" sz="1800" i="1" dirty="0" smtClean="0">
                <a:solidFill>
                  <a:srgbClr val="FF0000"/>
                </a:solidFill>
                <a:latin typeface="Arial" panose="020B0604020202020204" pitchFamily="34" charset="0"/>
                <a:cs typeface="Arial" panose="020B0604020202020204" pitchFamily="34" charset="0"/>
              </a:rPr>
              <a:t> </a:t>
            </a:r>
            <a:endParaRPr lang="it-IT" sz="1800" i="1" dirty="0" smtClean="0">
              <a:solidFill>
                <a:srgbClr val="FF0000"/>
              </a:solidFill>
              <a:latin typeface="Arial" panose="020B0604020202020204" pitchFamily="34" charset="0"/>
              <a:cs typeface="Arial" panose="020B0604020202020204" pitchFamily="34" charset="0"/>
            </a:endParaRPr>
          </a:p>
        </p:txBody>
      </p:sp>
      <p:sp>
        <p:nvSpPr>
          <p:cNvPr id="4" name="CasellaDiTesto 3"/>
          <p:cNvSpPr txBox="1"/>
          <p:nvPr/>
        </p:nvSpPr>
        <p:spPr>
          <a:xfrm>
            <a:off x="179512" y="212326"/>
            <a:ext cx="3722494" cy="523220"/>
          </a:xfrm>
          <a:prstGeom prst="rect">
            <a:avLst/>
          </a:prstGeom>
          <a:noFill/>
        </p:spPr>
        <p:txBody>
          <a:bodyPr wrap="none" rtlCol="0">
            <a:spAutoFit/>
          </a:bodyPr>
          <a:lstStyle/>
          <a:p>
            <a:r>
              <a:rPr lang="en-GB" b="1" dirty="0">
                <a:latin typeface="Arial" panose="020B0604020202020204" pitchFamily="34" charset="0"/>
                <a:cs typeface="Arial" panose="020B0604020202020204" pitchFamily="34" charset="0"/>
              </a:rPr>
              <a:t>3GPP TSG </a:t>
            </a:r>
            <a:r>
              <a:rPr lang="en-GB" b="1" dirty="0" smtClean="0">
                <a:latin typeface="Arial" panose="020B0604020202020204" pitchFamily="34" charset="0"/>
                <a:cs typeface="Arial" panose="020B0604020202020204" pitchFamily="34" charset="0"/>
              </a:rPr>
              <a:t>RAN#72 Meeting </a:t>
            </a:r>
          </a:p>
          <a:p>
            <a:r>
              <a:rPr lang="en-GB" b="1" dirty="0" smtClean="0">
                <a:latin typeface="Arial" panose="020B0604020202020204" pitchFamily="34" charset="0"/>
                <a:cs typeface="Arial" panose="020B0604020202020204" pitchFamily="34" charset="0"/>
              </a:rPr>
              <a:t>Busan, South Korea, June 13 – 16th, 2016</a:t>
            </a:r>
            <a:endParaRPr lang="it-IT" dirty="0">
              <a:latin typeface="Arial" panose="020B0604020202020204" pitchFamily="34" charset="0"/>
              <a:cs typeface="Arial" panose="020B0604020202020204" pitchFamily="34" charset="0"/>
            </a:endParaRPr>
          </a:p>
        </p:txBody>
      </p:sp>
      <p:sp>
        <p:nvSpPr>
          <p:cNvPr id="5" name="CasellaDiTesto 4"/>
          <p:cNvSpPr txBox="1"/>
          <p:nvPr/>
        </p:nvSpPr>
        <p:spPr>
          <a:xfrm>
            <a:off x="7668343" y="212326"/>
            <a:ext cx="1104790" cy="307777"/>
          </a:xfrm>
          <a:prstGeom prst="rect">
            <a:avLst/>
          </a:prstGeom>
          <a:noFill/>
        </p:spPr>
        <p:txBody>
          <a:bodyPr wrap="none" rtlCol="0">
            <a:spAutoFit/>
          </a:bodyPr>
          <a:lstStyle/>
          <a:p>
            <a:r>
              <a:rPr lang="fr-FR" dirty="0"/>
              <a:t>RP-161015</a:t>
            </a:r>
            <a:endParaRPr lang="it-IT"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6914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bwMode="auto">
          <a:xfrm>
            <a:off x="417513" y="279798"/>
            <a:ext cx="8229600" cy="310753"/>
          </a:xfrm>
          <a:prstGeom prst="rect">
            <a:avLst/>
          </a:prstGeom>
          <a:noFill/>
          <a:ln w="9525">
            <a:noFill/>
            <a:miter lim="800000"/>
            <a:headEnd/>
            <a:tailEnd/>
          </a:ln>
        </p:spPr>
        <p:txBody>
          <a:bodyPr anchor="ctr"/>
          <a:lstStyle/>
          <a:p>
            <a:pPr algn="ctr">
              <a:defRPr/>
            </a:pPr>
            <a:r>
              <a:rPr lang="en-US" sz="3200" kern="0" dirty="0" smtClean="0">
                <a:solidFill>
                  <a:srgbClr val="FF0000"/>
                </a:solidFill>
                <a:latin typeface="Calibri"/>
              </a:rPr>
              <a:t>Background and current status</a:t>
            </a:r>
            <a:endParaRPr lang="en-US" sz="3200" kern="0" dirty="0">
              <a:solidFill>
                <a:srgbClr val="FF0000"/>
              </a:solidFill>
            </a:endParaRPr>
          </a:p>
        </p:txBody>
      </p:sp>
      <p:sp>
        <p:nvSpPr>
          <p:cNvPr id="16" name="Rectangle 15"/>
          <p:cNvSpPr/>
          <p:nvPr/>
        </p:nvSpPr>
        <p:spPr>
          <a:xfrm>
            <a:off x="630238" y="772202"/>
            <a:ext cx="8145627" cy="404042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144000" tIns="90000" bIns="90000" anchor="t" anchorCtr="0"/>
          <a:lstStyle/>
          <a:p>
            <a:pPr marL="0" lvl="2" indent="6350" fontAlgn="auto">
              <a:spcBef>
                <a:spcPts val="0"/>
              </a:spcBef>
              <a:spcAft>
                <a:spcPts val="600"/>
              </a:spcAft>
              <a:defRPr/>
            </a:pPr>
            <a:r>
              <a:rPr lang="en-US" b="1" dirty="0" smtClean="0">
                <a:solidFill>
                  <a:schemeClr val="tx1"/>
                </a:solidFill>
                <a:latin typeface="Helvetica 45 Light" panose="020B0403020202020204" pitchFamily="34" charset="0"/>
              </a:rPr>
              <a:t>3GPP agreed a 5G schedule which timeline is consistent both with :</a:t>
            </a:r>
          </a:p>
          <a:p>
            <a:pPr marL="742950" lvl="3" indent="-285750" fontAlgn="auto">
              <a:spcBef>
                <a:spcPts val="0"/>
              </a:spcBef>
              <a:spcAft>
                <a:spcPts val="600"/>
              </a:spcAft>
              <a:buFont typeface="Arial" panose="020B0604020202020204" pitchFamily="34" charset="0"/>
              <a:buChar char="•"/>
              <a:defRPr/>
            </a:pPr>
            <a:r>
              <a:rPr lang="en-US" dirty="0" smtClean="0">
                <a:solidFill>
                  <a:schemeClr val="tx1"/>
                </a:solidFill>
                <a:latin typeface="Helvetica 45 Light" panose="020B0403020202020204" pitchFamily="34" charset="0"/>
              </a:rPr>
              <a:t>The deployment roadmap and expectation from operators as expressed in the NGMN white paper signed by </a:t>
            </a:r>
            <a:r>
              <a:rPr lang="en-US" b="1" dirty="0" smtClean="0">
                <a:solidFill>
                  <a:schemeClr val="tx1"/>
                </a:solidFill>
                <a:latin typeface="Helvetica 45 Light" panose="020B0403020202020204" pitchFamily="34" charset="0"/>
              </a:rPr>
              <a:t>21 operators including major members of 3GPP</a:t>
            </a:r>
          </a:p>
          <a:p>
            <a:pPr marL="742950" lvl="3" indent="-285750" fontAlgn="auto">
              <a:spcBef>
                <a:spcPts val="0"/>
              </a:spcBef>
              <a:spcAft>
                <a:spcPts val="600"/>
              </a:spcAft>
              <a:buFont typeface="Arial" panose="020B0604020202020204" pitchFamily="34" charset="0"/>
              <a:buChar char="•"/>
              <a:defRPr/>
            </a:pPr>
            <a:r>
              <a:rPr lang="en-US" dirty="0" smtClean="0">
                <a:solidFill>
                  <a:schemeClr val="tx1"/>
                </a:solidFill>
                <a:latin typeface="Helvetica 45 Light" panose="020B0403020202020204" pitchFamily="34" charset="0"/>
              </a:rPr>
              <a:t>and with the IMT2020 timeline</a:t>
            </a:r>
          </a:p>
          <a:p>
            <a:pPr marL="742950" lvl="3" indent="-285750" fontAlgn="auto">
              <a:spcBef>
                <a:spcPts val="0"/>
              </a:spcBef>
              <a:spcAft>
                <a:spcPts val="600"/>
              </a:spcAft>
              <a:buFont typeface="Arial" panose="020B0604020202020204" pitchFamily="34" charset="0"/>
              <a:buChar char="•"/>
              <a:defRPr/>
            </a:pPr>
            <a:endParaRPr lang="en-US" dirty="0" smtClean="0">
              <a:solidFill>
                <a:schemeClr val="tx1"/>
              </a:solidFill>
              <a:latin typeface="Helvetica 45 Light" panose="020B0403020202020204" pitchFamily="34" charset="0"/>
            </a:endParaRPr>
          </a:p>
          <a:p>
            <a:pPr marL="0" lvl="2" indent="6350" fontAlgn="auto">
              <a:spcBef>
                <a:spcPts val="0"/>
              </a:spcBef>
              <a:spcAft>
                <a:spcPts val="600"/>
              </a:spcAft>
              <a:defRPr/>
            </a:pPr>
            <a:r>
              <a:rPr lang="en-US" b="1" dirty="0" smtClean="0">
                <a:solidFill>
                  <a:schemeClr val="tx1"/>
                </a:solidFill>
                <a:latin typeface="Helvetica 45 Light" panose="020B0403020202020204" pitchFamily="34" charset="0"/>
              </a:rPr>
              <a:t>5G work is phased as it will not be possible to standardize all in time for Rel-15 completion and early deployments</a:t>
            </a:r>
          </a:p>
          <a:p>
            <a:pPr marL="742950" lvl="3" indent="-285750" fontAlgn="auto">
              <a:spcBef>
                <a:spcPts val="0"/>
              </a:spcBef>
              <a:spcAft>
                <a:spcPts val="600"/>
              </a:spcAft>
              <a:buFont typeface="Arial" panose="020B0604020202020204" pitchFamily="34" charset="0"/>
              <a:buChar char="•"/>
              <a:defRPr/>
            </a:pPr>
            <a:r>
              <a:rPr lang="en-US" dirty="0" smtClean="0">
                <a:solidFill>
                  <a:schemeClr val="tx1"/>
                </a:solidFill>
                <a:latin typeface="Helvetica 45 Light" panose="020B0403020202020204" pitchFamily="34" charset="0"/>
              </a:rPr>
              <a:t>Release 15 will aim at a first phase of expected deployments in 2020: completion Mid 2018</a:t>
            </a:r>
          </a:p>
          <a:p>
            <a:pPr marL="742950" lvl="3" indent="-285750" fontAlgn="auto">
              <a:spcBef>
                <a:spcPts val="0"/>
              </a:spcBef>
              <a:spcAft>
                <a:spcPts val="600"/>
              </a:spcAft>
              <a:buFont typeface="Arial" panose="020B0604020202020204" pitchFamily="34" charset="0"/>
              <a:buChar char="•"/>
              <a:defRPr/>
            </a:pPr>
            <a:r>
              <a:rPr lang="en-US" dirty="0" smtClean="0">
                <a:solidFill>
                  <a:schemeClr val="tx1"/>
                </a:solidFill>
                <a:latin typeface="Helvetica 45 Light" panose="020B0403020202020204" pitchFamily="34" charset="0"/>
              </a:rPr>
              <a:t>Release 16 will target the ITU IMT-2020 submission, with stage 3 completion by Sept.19</a:t>
            </a:r>
          </a:p>
          <a:p>
            <a:pPr marL="742950" lvl="3" indent="-285750" fontAlgn="auto">
              <a:spcBef>
                <a:spcPts val="0"/>
              </a:spcBef>
              <a:spcAft>
                <a:spcPts val="600"/>
              </a:spcAft>
              <a:buFont typeface="Arial" panose="020B0604020202020204" pitchFamily="34" charset="0"/>
              <a:buChar char="•"/>
              <a:defRPr/>
            </a:pPr>
            <a:r>
              <a:rPr lang="en-US" dirty="0" smtClean="0">
                <a:solidFill>
                  <a:schemeClr val="tx1"/>
                </a:solidFill>
                <a:latin typeface="Helvetica 45 Light" panose="020B0403020202020204" pitchFamily="34" charset="0"/>
              </a:rPr>
              <a:t>At </a:t>
            </a:r>
            <a:r>
              <a:rPr lang="en-US" dirty="0">
                <a:solidFill>
                  <a:schemeClr val="tx1"/>
                </a:solidFill>
                <a:latin typeface="Helvetica 45 Light" panose="020B0403020202020204" pitchFamily="34" charset="0"/>
              </a:rPr>
              <a:t>some level all identified requirements and deployment scenarios should be taken into account in the initial NR design</a:t>
            </a:r>
          </a:p>
          <a:p>
            <a:pPr marL="742950" lvl="3" indent="-285750" fontAlgn="auto">
              <a:spcBef>
                <a:spcPts val="0"/>
              </a:spcBef>
              <a:spcAft>
                <a:spcPts val="600"/>
              </a:spcAft>
              <a:buFont typeface="Arial" panose="020B0604020202020204" pitchFamily="34" charset="0"/>
              <a:buChar char="•"/>
              <a:defRPr/>
            </a:pPr>
            <a:r>
              <a:rPr lang="en-US" dirty="0">
                <a:solidFill>
                  <a:schemeClr val="tx1"/>
                </a:solidFill>
                <a:latin typeface="Helvetica 45 Light" panose="020B0403020202020204" pitchFamily="34" charset="0"/>
              </a:rPr>
              <a:t>Main prioritization to take place in RAN during the approval of the Rel-15 </a:t>
            </a:r>
            <a:r>
              <a:rPr lang="en-US" dirty="0" smtClean="0">
                <a:solidFill>
                  <a:schemeClr val="tx1"/>
                </a:solidFill>
                <a:latin typeface="Helvetica 45 Light" panose="020B0403020202020204" pitchFamily="34" charset="0"/>
              </a:rPr>
              <a:t>WI</a:t>
            </a:r>
            <a:endParaRPr lang="en-US" dirty="0">
              <a:solidFill>
                <a:schemeClr val="tx1"/>
              </a:solidFill>
              <a:latin typeface="Helvetica 45 Light" panose="020B0403020202020204" pitchFamily="34" charset="0"/>
            </a:endParaRPr>
          </a:p>
          <a:p>
            <a:pPr marL="0" lvl="2" indent="6350" fontAlgn="auto">
              <a:spcBef>
                <a:spcPts val="0"/>
              </a:spcBef>
              <a:spcAft>
                <a:spcPts val="600"/>
              </a:spcAft>
              <a:defRPr/>
            </a:pPr>
            <a:endParaRPr lang="en-US" b="1" dirty="0" smtClean="0">
              <a:solidFill>
                <a:schemeClr val="tx1"/>
              </a:solidFill>
              <a:latin typeface="Helvetica 45 Light" panose="020B0403020202020204" pitchFamily="34" charset="0"/>
            </a:endParaRPr>
          </a:p>
        </p:txBody>
      </p:sp>
    </p:spTree>
    <p:extLst>
      <p:ext uri="{BB962C8B-B14F-4D97-AF65-F5344CB8AC3E}">
        <p14:creationId xmlns:p14="http://schemas.microsoft.com/office/powerpoint/2010/main" val="3619832570"/>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0862" y="267494"/>
            <a:ext cx="6827838" cy="636379"/>
          </a:xfrm>
        </p:spPr>
        <p:txBody>
          <a:bodyPr/>
          <a:lstStyle/>
          <a:p>
            <a:r>
              <a:rPr lang="fr-FR" dirty="0" smtClean="0"/>
              <a:t>NGMN </a:t>
            </a:r>
            <a:r>
              <a:rPr lang="fr-FR" dirty="0" err="1" smtClean="0"/>
              <a:t>operators</a:t>
            </a:r>
            <a:r>
              <a:rPr lang="fr-FR" dirty="0" smtClean="0"/>
              <a:t>’ roadmap</a:t>
            </a:r>
            <a:endParaRPr lang="fr-FR" dirty="0"/>
          </a:p>
        </p:txBody>
      </p:sp>
      <p:sp>
        <p:nvSpPr>
          <p:cNvPr id="4" name="Rectangle 3"/>
          <p:cNvSpPr/>
          <p:nvPr/>
        </p:nvSpPr>
        <p:spPr>
          <a:xfrm>
            <a:off x="570862" y="1086592"/>
            <a:ext cx="8145627" cy="372603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144000" tIns="90000" bIns="90000" anchor="t" anchorCtr="0"/>
          <a:lstStyle/>
          <a:p>
            <a:pPr marL="0" lvl="1" indent="-53975" fontAlgn="auto">
              <a:spcBef>
                <a:spcPts val="0"/>
              </a:spcBef>
              <a:spcAft>
                <a:spcPts val="600"/>
              </a:spcAft>
              <a:defRPr/>
            </a:pPr>
            <a:r>
              <a:rPr lang="en-US" altLang="zh-CN" dirty="0" smtClean="0">
                <a:solidFill>
                  <a:schemeClr val="tx1"/>
                </a:solidFill>
              </a:rPr>
              <a:t>Quotes from the NGMN white paper (</a:t>
            </a:r>
            <a:r>
              <a:rPr lang="en-GB" dirty="0" smtClean="0"/>
              <a:t>RP-150542):</a:t>
            </a:r>
          </a:p>
          <a:p>
            <a:pPr marL="457200" lvl="3" fontAlgn="auto">
              <a:spcBef>
                <a:spcPts val="0"/>
              </a:spcBef>
              <a:spcAft>
                <a:spcPts val="600"/>
              </a:spcAft>
              <a:defRPr/>
            </a:pPr>
            <a:endParaRPr lang="en-US" altLang="zh-CN" dirty="0" smtClean="0">
              <a:solidFill>
                <a:schemeClr val="tx1"/>
              </a:solidFill>
            </a:endParaRPr>
          </a:p>
          <a:p>
            <a:pPr marL="0" lvl="1" indent="-53975" fontAlgn="auto">
              <a:spcBef>
                <a:spcPts val="0"/>
              </a:spcBef>
              <a:spcAft>
                <a:spcPts val="600"/>
              </a:spcAft>
              <a:defRPr/>
            </a:pPr>
            <a:r>
              <a:rPr lang="en-US" altLang="zh-CN" dirty="0" smtClean="0">
                <a:solidFill>
                  <a:schemeClr val="tx1"/>
                </a:solidFill>
                <a:latin typeface="Helvetica 45 Light" panose="020B0403020202020204" pitchFamily="34" charset="0"/>
              </a:rPr>
              <a:t>“The </a:t>
            </a:r>
            <a:r>
              <a:rPr lang="en-US" altLang="zh-CN" dirty="0">
                <a:solidFill>
                  <a:schemeClr val="tx1"/>
                </a:solidFill>
                <a:latin typeface="Helvetica 45 Light" panose="020B0403020202020204" pitchFamily="34" charset="0"/>
              </a:rPr>
              <a:t>roadmap, milestones and steps to be taken towards the final deployment are essential prerequisites for the overall success of 5G. NGMN has defined a 5G roadmap that shows an ambitious time-line with a launch of first commercial systems in 2020. At the same time it defines a reasonable period for all the industry players to carry out the required activities (such as </a:t>
            </a:r>
            <a:r>
              <a:rPr lang="en-US" altLang="zh-CN" dirty="0" smtClean="0">
                <a:solidFill>
                  <a:schemeClr val="tx1"/>
                </a:solidFill>
                <a:latin typeface="Helvetica 45 Light" panose="020B0403020202020204" pitchFamily="34" charset="0"/>
              </a:rPr>
              <a:t>standardization, </a:t>
            </a:r>
            <a:r>
              <a:rPr lang="en-US" altLang="zh-CN" dirty="0">
                <a:solidFill>
                  <a:schemeClr val="tx1"/>
                </a:solidFill>
                <a:latin typeface="Helvetica 45 Light" panose="020B0403020202020204" pitchFamily="34" charset="0"/>
              </a:rPr>
              <a:t>testing, trials) ensuring availability of mature technology solutions for the operators and attractive services for the customers at launch date. The key milestones are as follows:</a:t>
            </a:r>
          </a:p>
          <a:p>
            <a:pPr marL="444500" lvl="2" indent="-342900" fontAlgn="auto">
              <a:spcBef>
                <a:spcPts val="0"/>
              </a:spcBef>
              <a:spcAft>
                <a:spcPts val="600"/>
              </a:spcAft>
              <a:buFont typeface="Arial" panose="020B0604020202020204" pitchFamily="34" charset="0"/>
              <a:buChar char="•"/>
              <a:defRPr/>
            </a:pPr>
            <a:r>
              <a:rPr lang="en-US" altLang="zh-CN" dirty="0" smtClean="0">
                <a:solidFill>
                  <a:srgbClr val="FF0000"/>
                </a:solidFill>
                <a:latin typeface="Helvetica 45 Light" panose="020B0403020202020204" pitchFamily="34" charset="0"/>
              </a:rPr>
              <a:t>Commercial </a:t>
            </a:r>
            <a:r>
              <a:rPr lang="en-US" altLang="zh-CN" dirty="0">
                <a:solidFill>
                  <a:srgbClr val="FF0000"/>
                </a:solidFill>
                <a:latin typeface="Helvetica 45 Light" panose="020B0403020202020204" pitchFamily="34" charset="0"/>
              </a:rPr>
              <a:t>system ready in 2020</a:t>
            </a:r>
          </a:p>
          <a:p>
            <a:pPr marL="444500" lvl="2" indent="-342900" fontAlgn="auto">
              <a:spcBef>
                <a:spcPts val="0"/>
              </a:spcBef>
              <a:spcAft>
                <a:spcPts val="600"/>
              </a:spcAft>
              <a:buFont typeface="Arial" panose="020B0604020202020204" pitchFamily="34" charset="0"/>
              <a:buChar char="•"/>
              <a:defRPr/>
            </a:pPr>
            <a:r>
              <a:rPr lang="en-US" altLang="zh-CN" dirty="0" smtClean="0">
                <a:solidFill>
                  <a:srgbClr val="FF0000"/>
                </a:solidFill>
                <a:latin typeface="Helvetica 45 Light" panose="020B0403020202020204" pitchFamily="34" charset="0"/>
              </a:rPr>
              <a:t>Standards </a:t>
            </a:r>
            <a:r>
              <a:rPr lang="en-US" altLang="zh-CN" dirty="0">
                <a:solidFill>
                  <a:srgbClr val="FF0000"/>
                </a:solidFill>
                <a:latin typeface="Helvetica 45 Light" panose="020B0403020202020204" pitchFamily="34" charset="0"/>
              </a:rPr>
              <a:t>ready end of 2018</a:t>
            </a:r>
          </a:p>
          <a:p>
            <a:pPr marL="444500" lvl="2" indent="-342900" fontAlgn="auto">
              <a:spcBef>
                <a:spcPts val="0"/>
              </a:spcBef>
              <a:spcAft>
                <a:spcPts val="600"/>
              </a:spcAft>
              <a:buFont typeface="Arial" panose="020B0604020202020204" pitchFamily="34" charset="0"/>
              <a:buChar char="•"/>
              <a:defRPr/>
            </a:pPr>
            <a:r>
              <a:rPr lang="en-US" altLang="zh-CN" dirty="0" smtClean="0">
                <a:solidFill>
                  <a:schemeClr val="tx1"/>
                </a:solidFill>
                <a:latin typeface="Helvetica 45 Light" panose="020B0403020202020204" pitchFamily="34" charset="0"/>
              </a:rPr>
              <a:t>Trials </a:t>
            </a:r>
            <a:r>
              <a:rPr lang="en-US" altLang="zh-CN" dirty="0">
                <a:solidFill>
                  <a:schemeClr val="tx1"/>
                </a:solidFill>
                <a:latin typeface="Helvetica 45 Light" panose="020B0403020202020204" pitchFamily="34" charset="0"/>
              </a:rPr>
              <a:t>start in 2018</a:t>
            </a:r>
          </a:p>
          <a:p>
            <a:pPr marL="444500" lvl="2" indent="-342900" fontAlgn="auto">
              <a:spcBef>
                <a:spcPts val="0"/>
              </a:spcBef>
              <a:spcAft>
                <a:spcPts val="600"/>
              </a:spcAft>
              <a:buFont typeface="Arial" panose="020B0604020202020204" pitchFamily="34" charset="0"/>
              <a:buChar char="•"/>
              <a:defRPr/>
            </a:pPr>
            <a:r>
              <a:rPr lang="en-US" altLang="zh-CN" dirty="0" smtClean="0">
                <a:solidFill>
                  <a:schemeClr val="tx1"/>
                </a:solidFill>
                <a:latin typeface="Helvetica 45 Light" panose="020B0403020202020204" pitchFamily="34" charset="0"/>
              </a:rPr>
              <a:t>Initial </a:t>
            </a:r>
            <a:r>
              <a:rPr lang="en-US" altLang="zh-CN" dirty="0">
                <a:solidFill>
                  <a:schemeClr val="tx1"/>
                </a:solidFill>
                <a:latin typeface="Helvetica 45 Light" panose="020B0403020202020204" pitchFamily="34" charset="0"/>
              </a:rPr>
              <a:t>system design in 2017</a:t>
            </a:r>
          </a:p>
          <a:p>
            <a:pPr marL="444500" lvl="2" indent="-342900" fontAlgn="auto">
              <a:spcBef>
                <a:spcPts val="0"/>
              </a:spcBef>
              <a:spcAft>
                <a:spcPts val="600"/>
              </a:spcAft>
              <a:buFont typeface="Arial" panose="020B0604020202020204" pitchFamily="34" charset="0"/>
              <a:buChar char="•"/>
              <a:defRPr/>
            </a:pPr>
            <a:r>
              <a:rPr lang="en-US" altLang="zh-CN" dirty="0" smtClean="0">
                <a:solidFill>
                  <a:schemeClr val="tx1"/>
                </a:solidFill>
                <a:latin typeface="Helvetica 45 Light" panose="020B0403020202020204" pitchFamily="34" charset="0"/>
              </a:rPr>
              <a:t>Detailed </a:t>
            </a:r>
            <a:r>
              <a:rPr lang="en-US" altLang="zh-CN" dirty="0">
                <a:solidFill>
                  <a:schemeClr val="tx1"/>
                </a:solidFill>
                <a:latin typeface="Helvetica 45 Light" panose="020B0403020202020204" pitchFamily="34" charset="0"/>
              </a:rPr>
              <a:t>requirements ready end of </a:t>
            </a:r>
            <a:r>
              <a:rPr lang="en-US" altLang="zh-CN" dirty="0" smtClean="0">
                <a:solidFill>
                  <a:schemeClr val="tx1"/>
                </a:solidFill>
                <a:latin typeface="Helvetica 45 Light" panose="020B0403020202020204" pitchFamily="34" charset="0"/>
              </a:rPr>
              <a:t>2015”</a:t>
            </a:r>
            <a:endParaRPr lang="en-US" altLang="zh-CN" dirty="0">
              <a:solidFill>
                <a:schemeClr val="tx1"/>
              </a:solidFill>
              <a:latin typeface="Helvetica 45 Light" panose="020B0403020202020204" pitchFamily="34" charset="0"/>
            </a:endParaRPr>
          </a:p>
        </p:txBody>
      </p:sp>
    </p:spTree>
    <p:extLst>
      <p:ext uri="{BB962C8B-B14F-4D97-AF65-F5344CB8AC3E}">
        <p14:creationId xmlns:p14="http://schemas.microsoft.com/office/powerpoint/2010/main" val="3993641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oliennummernplatzhalter 14"/>
          <p:cNvSpPr>
            <a:spLocks noGrp="1"/>
          </p:cNvSpPr>
          <p:nvPr>
            <p:ph type="sldNum" sz="quarter" idx="4294967295"/>
            <p:custDataLst>
              <p:tags r:id="rId1"/>
            </p:custDataLst>
          </p:nvPr>
        </p:nvSpPr>
        <p:spPr bwMode="auto">
          <a:xfrm>
            <a:off x="457200" y="4602162"/>
            <a:ext cx="2133600" cy="273844"/>
          </a:xfrm>
          <a:prstGeom prst="rect">
            <a:avLst/>
          </a:prstGeom>
          <a:noFill/>
          <a:ln>
            <a:miter lim="800000"/>
            <a:headEnd/>
            <a:tailEnd/>
          </a:ln>
        </p:spPr>
        <p:txBody>
          <a:bodyPr/>
          <a:lstStyle/>
          <a:p>
            <a:fld id="{630E0C3E-84D5-4A7F-9B74-FD09D76E5617}" type="slidenum">
              <a:rPr lang="de-CH" altLang="de-DE">
                <a:latin typeface="DIN 1451 Com Mittelschrift"/>
              </a:rPr>
              <a:pPr/>
              <a:t>4</a:t>
            </a:fld>
            <a:endParaRPr lang="de-CH" altLang="de-DE">
              <a:latin typeface="DIN 1451 Com Mittelschrift"/>
            </a:endParaRPr>
          </a:p>
        </p:txBody>
      </p:sp>
      <p:sp>
        <p:nvSpPr>
          <p:cNvPr id="314" name="Titel 1"/>
          <p:cNvSpPr>
            <a:spLocks noGrp="1"/>
          </p:cNvSpPr>
          <p:nvPr>
            <p:ph type="title"/>
          </p:nvPr>
        </p:nvSpPr>
        <p:spPr>
          <a:xfrm>
            <a:off x="214213" y="339502"/>
            <a:ext cx="6950075" cy="383381"/>
          </a:xfrm>
        </p:spPr>
        <p:txBody>
          <a:bodyPr/>
          <a:lstStyle/>
          <a:p>
            <a:r>
              <a:rPr lang="en-GB" dirty="0" smtClean="0"/>
              <a:t>The NGMN Alliance and vision was supported by</a:t>
            </a:r>
            <a:br>
              <a:rPr lang="en-GB" dirty="0" smtClean="0"/>
            </a:br>
            <a:r>
              <a:rPr lang="en-GB" dirty="0" smtClean="0"/>
              <a:t>key industry players </a:t>
            </a:r>
            <a:endParaRPr lang="de-DE" altLang="zh-CN" dirty="0" smtClean="0">
              <a:ea typeface="宋体" pitchFamily="2" charset="-122"/>
            </a:endParaRPr>
          </a:p>
        </p:txBody>
      </p:sp>
      <p:sp>
        <p:nvSpPr>
          <p:cNvPr id="4100" name="AutoShape 20"/>
          <p:cNvSpPr>
            <a:spLocks noChangeArrowheads="1"/>
          </p:cNvSpPr>
          <p:nvPr>
            <p:custDataLst>
              <p:tags r:id="rId2"/>
            </p:custDataLst>
          </p:nvPr>
        </p:nvSpPr>
        <p:spPr bwMode="gray">
          <a:xfrm>
            <a:off x="576264" y="1068387"/>
            <a:ext cx="7920037" cy="145256"/>
          </a:xfrm>
          <a:prstGeom prst="rect">
            <a:avLst/>
          </a:prstGeom>
          <a:solidFill>
            <a:srgbClr val="468329"/>
          </a:solidFill>
          <a:ln w="12700" algn="ctr">
            <a:solidFill>
              <a:srgbClr val="699419"/>
            </a:solidFill>
            <a:miter lim="800000"/>
            <a:headEnd/>
            <a:tailEnd/>
          </a:ln>
        </p:spPr>
        <p:txBody>
          <a:bodyPr tIns="46800" anchor="ctr"/>
          <a:lstStyle/>
          <a:p>
            <a:pPr algn="ctr" defTabSz="762000" eaLnBrk="0" hangingPunct="0">
              <a:tabLst>
                <a:tab pos="185738" algn="l"/>
              </a:tabLst>
            </a:pPr>
            <a:r>
              <a:rPr lang="en-US" altLang="de-DE" sz="1200" b="1">
                <a:solidFill>
                  <a:srgbClr val="FFFFFF"/>
                </a:solidFill>
                <a:cs typeface="Arial" pitchFamily="34" charset="0"/>
              </a:rPr>
              <a:t>27 Worldwide Leading Mobile Operators</a:t>
            </a:r>
          </a:p>
        </p:txBody>
      </p:sp>
      <p:sp>
        <p:nvSpPr>
          <p:cNvPr id="4101" name="AutoShape 21"/>
          <p:cNvSpPr>
            <a:spLocks noChangeArrowheads="1"/>
          </p:cNvSpPr>
          <p:nvPr>
            <p:custDataLst>
              <p:tags r:id="rId3"/>
            </p:custDataLst>
          </p:nvPr>
        </p:nvSpPr>
        <p:spPr bwMode="gray">
          <a:xfrm>
            <a:off x="576264" y="2223293"/>
            <a:ext cx="7920037" cy="145256"/>
          </a:xfrm>
          <a:prstGeom prst="rect">
            <a:avLst/>
          </a:prstGeom>
          <a:solidFill>
            <a:srgbClr val="468329"/>
          </a:solidFill>
          <a:ln w="12700" algn="ctr">
            <a:solidFill>
              <a:srgbClr val="699419"/>
            </a:solidFill>
            <a:miter lim="800000"/>
            <a:headEnd/>
            <a:tailEnd/>
          </a:ln>
        </p:spPr>
        <p:txBody>
          <a:bodyPr tIns="46800" anchor="ctr"/>
          <a:lstStyle/>
          <a:p>
            <a:pPr algn="ctr" defTabSz="762000" eaLnBrk="0" hangingPunct="0">
              <a:tabLst>
                <a:tab pos="185738" algn="l"/>
              </a:tabLst>
            </a:pPr>
            <a:r>
              <a:rPr lang="en-US" altLang="de-DE" sz="1200" b="1">
                <a:solidFill>
                  <a:srgbClr val="FFFFFF"/>
                </a:solidFill>
                <a:cs typeface="Arial" pitchFamily="34" charset="0"/>
              </a:rPr>
              <a:t>38 Worldwide Leading Technology Vendors</a:t>
            </a:r>
          </a:p>
        </p:txBody>
      </p:sp>
      <p:sp>
        <p:nvSpPr>
          <p:cNvPr id="4102" name="AutoShape 2" descr="data:image/jpeg;base64,/9j/4AAQSkZJRgABAQAAAQABAAD/2wCEAAkGBggGEBUSBxEUFBATFxQVFRQWFRYUFhIWFRAWFhMVGBcYHSceFxojGRQWHy8jJCkqLCwvFiA9NTArNSYrLCkBCQoKDgwOGg8PGi4kHiQqKTUuNDQ1MjU1LzUsMCwuNSkwLzE0LCwsLTUpKSopMCksMDUsLDIsNSopKSwsLCksKf/AABEIAJoBRgMBIgACEQEDEQH/xAAbAAEAAgMBAQAAAAAAAAAAAAAABgcDBAUCCP/EAEcQAAIBAwIEAgYECAsJAAAAAAABAgMEEQUSBgchMRNBIlFhcYGRMqHR0hQ1QnJzgpK0FSMzNkNSYpOio7EWJCZEg7KzwfD/xAAaAQEAAgMBAAAAAAAAAAAAAAAAAwQBAgUG/8QAKxEBAAIBAwIEBAcAAAAAAAAAAAECAwQRMQXREpGh8CFBgeETFSJCUWFx/9oADAMBAAIRAxEAPwC8QAAAAAAAAAAAAAAAAAAAAAAAAAAAAAAAAAAAAAAAAAAAAAAAAAAAAAAAAAAAAAAAAAAAAAAAAAAAAAAAAAAAAAAAAAAAAAAAAAAAAAAAAAAAAAAAAAAAAAAAAAAAAAAAAAAAAAAAAAAAAAAAAAAAAAAAAAAAAAAAAAAAAAAAAAAAAAAADna5xBp/DtPxNSqKK64XeU2vKK8/9F5mzfXkLCDnU8uy9b8kVlrnDlnxPVdXVJVZt9l4jjGK8opJdEv/ALqUNVr8Ol2jJz/Szh018sb14c/Xee1Ztx0elGMfKUvTk/h0ivrOTb81uJrh5dXC9Wyl9071Dlrw4u9GT99Wp9p07bgHQaf0aT/vKn3ipTrenvxFvKO7e2jvHOzS0jmlqkGvw6MKi8+myXzj0+osHQ+JrHXV/EPbPzhLv71/WXuI9R4I0Xypv9uf2mzS4S060alb+JGSeU1N9H61ktR1HFPyn39UM4bQlwNezuPGWJP0l39vtNgu0vF6xavCKYmJ2kBztP4h0rVqk6en3FKpUp53whNSlDEtryl26rBu169K1hKdeSjCCcpSbwoxisybfkklk3YZAcy34n0a7ozuLe5pSt6banVU47INJNpyzhPEl80bllfW2pU41bKcalOazGcWpRkvY0BnAAAAAAAAAPNSpCinKo0oxTbb6JJLLbA9A0tJ1rT9dg6mlVoVqae1yhJSSkkm1leeGn8Txq2v6XoMVLVa9Oin23zUXLHfCfV/ADoA5ekcUaNr2VpVzSqtdXGE05Jetx7pfA6gAAAAAAAAAAAAAAAAAAAAAAAAFfce8Z6ZpteNC8q7XGKk1tm+suq+in5Y+ZHafMDh2Pev/l1fukM5t1JVNXuN/k4Je7wo4IecnU9Kxai83vM7z/nZex62+OkUrELto8xeHH0Vd/3dX7p07fjjQ6n0ar/u6n3SgIycXlHZ0/UEu5Hj6Lp6cTb07Nbay8/KF9UOMNHl2q/4J/YZ58W6Q1/K/wCGf2FN2+opeZsS1NestR07HEbbz7+iCc1p+K2bHizTHViqdXq2o42yXd49XrJcfOlrqL8WO19T6KRZw4Iw18NZlre83neVN2P/AAnxXOD6Urvdj1Px4+Iv86DRMOcGrfwXpNZReJV3ChH9d5n/AJcZkW552tTTa1lf2y9KnLY3/ahJVqP1qoYeb98uJ7jTrOxeVX21fhXlGnSl8I+I/iTtXb4X4d0q14cjDiKXh0K8fHqz3bXHxKkZUpZ8mkqXr7En4dq8P8OabCem1l+A04ykqspOSadSW+TeO+9y8vgc/mjRhbaJcQorEYwpRivUlXppL5IjFr/M9/oqv75IMJlecy+FLHb417S9JKS27qnSSym9ie3o/PBs1ePOG6NBV53lHwZNqMt6bk1jMVFek2srKxlZIPyv5f8ADmtaZSr6lbRqVakqu6UpT/JrzjHCUsR6RXYjfL/g/RtU1i9t7+l4lG3dZU4ylLpsuvDjlppyxH1gW9ofG/D/ABHPZpVzCpUSzs9KE2l3ajNJte42b/iXSNKqxo6hcU6dWUXNRnJRzBZzLL6Y9F+fkVHx1oGn8Iavpz0Gn4O+dNyUXLGVcwjnDbxmM2n6za5qWVDUtdsKN2t1OpGhCcctZjK7mpLK6rp6gLHsuO+GtRqqlaXtCVSTxGKmvSfqj5SfsR3iq+ZvLnQNP02pX0qhGjVobJKUHL0o+JGMoyy+vSWU++Uvaa3FXFt9V4Zt6m5+Lc7KFSefSkoqoqrz/a8Fp/nsCd1+YnCttPw6t9QUk8P000n6nJeivmdDVq9K5s606ElKEqNRxlFpqSdKWGmujRUGiaVyxVlCGpXEHdTppzqb6ylTqSjlqKXopRbwlh5x1yb/ACf1KtX0u/oVHmNFTlD2KrRnuS9S3Qb/AFmBv8kLynp+j3FWv9CnWqzl+bC1oyf1IjvA/C1Tmpc17/iWU3SU9qhGTjuljcqal3jThFx7dW5d++drl/u/2Y1HZ3/3n9zpZ+ok/Itwelvb38ern34hj6sBllXJnQ7W7o3GmTq0VRmpypqcpKe3rFKbe+HXGerysrCzkl+ra/pegxUtVr06KfbfNR3Y74T6v4HQKT4S0ehzO1a8uddzUo0HthT3NLDqTjSj067VGm20sZcsvzyYWxo/E+ja/laTc0qrj1cYTTkl63Hul7cDUeKNG0iqqWo3FOlUcHUUZyUfQTeZZfTHov5FTcz+GLXl9Vtr/hmPgtVHFwTbjuUXOOMvopRjOMl2a+OffMm3ttd1zToXCzRr07ZSWWm4TuamVldV0fkBYdpzM4Tvqip0L2nvbwsqcE35JSlFRfzPWo8yOFtLqOnd3lNTTw1HdU2vzTcE0n7GQjmtwHw9oemutpdvGlVjUpJSi5dVKe2SeW89GdHgXlvwxqemW9W9tYzqVaUZTm5TzmXdrEvR+GALC0/UrTVqaq6fUjUpS7Tg1JP19V5+w2SouQFWcVe0svZCdGSXqcvFjJ+9qnH5FugAAAAAAAAAAAAAAAAVRzE5f2mrXzr1p1I+LGP0duMxSi+69i+ZHYcqNOn/AE9b5Q+6XRremLUqeI/Tj1j/AO18fsINHUrKlJxqVqanFtSi5xTTTw003lM8x1TNq8GTfHafDPHZ2NLTBkx/qiN4RVcodPl2uK3yh9h6jygsU+lzW/Zh9hNqV7bS7VIftx+0yRuqH9eP7SOLPU9bH758o7JJ0+H+ETo8p7SP/NVv2YfYZp8q7GK63Nf5U/ukuhe20e9SH7UftPFfV9OgvSr0U/bUh9pD+adQni8+X2QzhxRPCL6TyxsI14NVq0sSXR7MNJ5faPqRbZydDs4xj4j67l6Pufn8TrHtOlxn/Ai2omZtPoo6iaePakfBEObGkfwvpNdRWZUkq8f+k90v8G9fEq/lHRr8SarSq3fpRsrdKPsUIeDRXvxOT/VL9qU4VU41EnFppprKaaw015o1bDRtO0rP8HUKVLdjd4dOFPdjOM7Us4y/mdNXR3mz+J7r82n+8UyKWv8AM9/oqv75ItO7s7fUIOneQjUpy6ShOKlGXXPVPo+qRiWkafGj+DqhS/B8OPhbI+HhvLWzGMZ69gIryc/E1D86v+81CKcsfx/qXvuf35Fs2Vja6dBU7GnCnTjnEIRUIrLbeIrostt/ExWujadY1J1bShShVqZ31I04xnPMtz3SSzLL69QKs5v/AI20z8+H73SNfmxqFHSdcsa91nw6UaNSWFl7YXc5SwvPoi27zRtO1GcJ3tClUqU3mEpwjKUHlPMW1mPVJ9PUVVzKhTq8Q6bGqk1L8HTTw007yaaafdBln5jczdD1rT522iVJVq1w4QUVTqR2rxIyed0VmTxtSWXlnvi/gy9o8N0KMIt1rXw61SC6vqp+Mljvt8WT/ULCsuFdC0+p4tlaW9Or5ThShGS9zS6fA6oYUfw3q3K+ta0/4Zt4wuIwjGonTrz3yUUpTi4ZTUn1+JN+G5cL3Gn3dXhGkoU3GrCo9s4OUoUHJdJ9cJVPrZ3LngThm8m53Fjbym3lvwo9X63hdWdO00ux0+n4VnRp06TzmEIRjB5WHmKWHlAVtyQs6eoaRcUq/wBCpWqwl+bO1oxf1MjfBHFFXlVdV7HiOM1RlJS3xi3tkltVVR7yhOKj26raunfF26dpdjpENmm0adKDe5xpwjCLbSTeIpLOEvkjDq/D+la/FR1ahTrJdt8VJxz32vvH4AROfOXhypcUaNg6tbxpxg5xpyjGnu6J4klKXXHRLtn1YcO4O1m35aareWuut06NaWYVGm44jOcqUnj8mUKjWfJxw/PFq6PwhoWgS3aXa0qc/wCvGK3481ufVL4mbWOHNJ4gSWrW9Oqo/R3xTcc99su6+DAqbmjxLa8f1bXT+GZeNJ1HKU4p7VJxcI4b7qMZTlJ9kkuvfGzxzQjbcQ6XCHaEbWK90bqol/oWbo3C2jcPZek21Ok5dHKMVua9Tk+rXsybNxo2nXlWNa5oUp1qeNlSUIynDDbW2TWVhtvp6wIdzr/FE/0tD/yo7HLb8U2f6GB3b7T7TU4Onf04VKbw3CcVOLaeU8SWOjPdta0LOEYWsIwpxSUYxSjGKXZJLokBUvIP6d/+dQ/7rgt809P0bTtJ3PTqFKk5tOfhwjDe1nDltSz3ff1s3AAAAAAAAAAAAAAAAABCePOV+ncZfxlLFK6S/lEsqeF0VRefv7+/sTYAfL+u8teI9Ab/AAi2lOC/pKa8SDXryuq+OCOuyrJ4dN59W0+wjy6cX3SyB8raPwNruutKytptP8px2xXvk+i+Zb/A3Ju10NqtrW2pWWGqaWYRftf5T9nb3lmAAAAAAAAAAAABhqWdtWkp1acHOPaTinKOHlYbWV1MwAAAAAAAAAAAAAAAAAAAAAAAAAAAAAAAAAAAAAAAAAAAAAAAAAAAAAAAAAAAAAAAAAAAAAAAAAAAAAAAAAAAAAAAAAAAAAAAAAAAAAAAAAAAAAAAAAAAAAAAAAAAAAAAAAAAAAAAAAAAAAAAAAAAAAAAAAAAAAAAAAAAAAAAAAAAAAAAAAAAAAAAAAAAAAAAAAAAD//Z"/>
          <p:cNvSpPr>
            <a:spLocks noChangeAspect="1" noChangeArrowheads="1"/>
          </p:cNvSpPr>
          <p:nvPr/>
        </p:nvSpPr>
        <p:spPr bwMode="auto">
          <a:xfrm>
            <a:off x="155575" y="-108347"/>
            <a:ext cx="304800" cy="228601"/>
          </a:xfrm>
          <a:prstGeom prst="rect">
            <a:avLst/>
          </a:prstGeom>
          <a:noFill/>
          <a:ln w="9525">
            <a:noFill/>
            <a:miter lim="800000"/>
            <a:headEnd/>
            <a:tailEnd/>
          </a:ln>
        </p:spPr>
        <p:txBody>
          <a:bodyPr/>
          <a:lstStyle/>
          <a:p>
            <a:endParaRPr lang="en-US" altLang="de-DE">
              <a:cs typeface="Arial" pitchFamily="34" charset="0"/>
            </a:endParaRPr>
          </a:p>
        </p:txBody>
      </p:sp>
      <p:sp>
        <p:nvSpPr>
          <p:cNvPr id="4103" name="AutoShape 21"/>
          <p:cNvSpPr>
            <a:spLocks noChangeArrowheads="1"/>
          </p:cNvSpPr>
          <p:nvPr>
            <p:custDataLst>
              <p:tags r:id="rId4"/>
            </p:custDataLst>
          </p:nvPr>
        </p:nvSpPr>
        <p:spPr bwMode="gray">
          <a:xfrm>
            <a:off x="576264" y="3681809"/>
            <a:ext cx="7920037" cy="145256"/>
          </a:xfrm>
          <a:prstGeom prst="rect">
            <a:avLst/>
          </a:prstGeom>
          <a:solidFill>
            <a:srgbClr val="468329"/>
          </a:solidFill>
          <a:ln w="12700" algn="ctr">
            <a:solidFill>
              <a:srgbClr val="699419"/>
            </a:solidFill>
            <a:miter lim="800000"/>
            <a:headEnd/>
            <a:tailEnd/>
          </a:ln>
        </p:spPr>
        <p:txBody>
          <a:bodyPr tIns="46800" anchor="ctr"/>
          <a:lstStyle/>
          <a:p>
            <a:pPr algn="ctr" defTabSz="762000" eaLnBrk="0" hangingPunct="0">
              <a:tabLst>
                <a:tab pos="185738" algn="l"/>
              </a:tabLst>
            </a:pPr>
            <a:r>
              <a:rPr lang="en-US" altLang="de-DE" sz="1200" b="1">
                <a:solidFill>
                  <a:srgbClr val="FFFFFF"/>
                </a:solidFill>
                <a:cs typeface="Arial" pitchFamily="34" charset="0"/>
              </a:rPr>
              <a:t>27 Universities / Research Institutes</a:t>
            </a:r>
          </a:p>
        </p:txBody>
      </p:sp>
      <p:pic>
        <p:nvPicPr>
          <p:cNvPr id="4104" name="Picture 100" descr="C:\Users\kmoschner\Pictures\Partner Slide\ALU.png"/>
          <p:cNvPicPr>
            <a:picLocks noChangeAspect="1" noChangeArrowheads="1"/>
          </p:cNvPicPr>
          <p:nvPr/>
        </p:nvPicPr>
        <p:blipFill>
          <a:blip r:embed="rId7" cstate="print"/>
          <a:srcRect/>
          <a:stretch>
            <a:fillRect/>
          </a:stretch>
        </p:blipFill>
        <p:spPr bwMode="auto">
          <a:xfrm>
            <a:off x="573089" y="2441178"/>
            <a:ext cx="695325" cy="229790"/>
          </a:xfrm>
          <a:prstGeom prst="rect">
            <a:avLst/>
          </a:prstGeom>
          <a:noFill/>
          <a:ln w="9525">
            <a:noFill/>
            <a:miter lim="800000"/>
            <a:headEnd/>
            <a:tailEnd/>
          </a:ln>
        </p:spPr>
      </p:pic>
      <p:pic>
        <p:nvPicPr>
          <p:cNvPr id="4105" name="Picture 102" descr="C:\Users\kmoschner\Pictures\Partner Slide\Apple.png"/>
          <p:cNvPicPr>
            <a:picLocks noChangeAspect="1" noChangeArrowheads="1"/>
          </p:cNvPicPr>
          <p:nvPr/>
        </p:nvPicPr>
        <p:blipFill>
          <a:blip r:embed="rId8" cstate="print"/>
          <a:srcRect/>
          <a:stretch>
            <a:fillRect/>
          </a:stretch>
        </p:blipFill>
        <p:spPr bwMode="auto">
          <a:xfrm>
            <a:off x="2979739" y="2441178"/>
            <a:ext cx="695325" cy="229790"/>
          </a:xfrm>
          <a:prstGeom prst="rect">
            <a:avLst/>
          </a:prstGeom>
          <a:noFill/>
          <a:ln w="9525">
            <a:noFill/>
            <a:miter lim="800000"/>
            <a:headEnd/>
            <a:tailEnd/>
          </a:ln>
        </p:spPr>
      </p:pic>
      <p:pic>
        <p:nvPicPr>
          <p:cNvPr id="4106" name="Picture 104" descr="C:\Users\kmoschner\Pictures\Partner Slide\Broadcom.png"/>
          <p:cNvPicPr>
            <a:picLocks noChangeAspect="1" noChangeArrowheads="1"/>
          </p:cNvPicPr>
          <p:nvPr/>
        </p:nvPicPr>
        <p:blipFill>
          <a:blip r:embed="rId9" cstate="print"/>
          <a:srcRect/>
          <a:stretch>
            <a:fillRect/>
          </a:stretch>
        </p:blipFill>
        <p:spPr bwMode="auto">
          <a:xfrm>
            <a:off x="3781426" y="2441178"/>
            <a:ext cx="695325" cy="229790"/>
          </a:xfrm>
          <a:prstGeom prst="rect">
            <a:avLst/>
          </a:prstGeom>
          <a:noFill/>
          <a:ln w="9525">
            <a:noFill/>
            <a:miter lim="800000"/>
            <a:headEnd/>
            <a:tailEnd/>
          </a:ln>
        </p:spPr>
      </p:pic>
      <p:pic>
        <p:nvPicPr>
          <p:cNvPr id="4107" name="Picture 105" descr="C:\Users\kmoschner\Pictures\Partner Slide\CBNL.png"/>
          <p:cNvPicPr>
            <a:picLocks noChangeAspect="1" noChangeArrowheads="1"/>
          </p:cNvPicPr>
          <p:nvPr/>
        </p:nvPicPr>
        <p:blipFill>
          <a:blip r:embed="rId10" cstate="print"/>
          <a:srcRect/>
          <a:stretch>
            <a:fillRect/>
          </a:stretch>
        </p:blipFill>
        <p:spPr bwMode="auto">
          <a:xfrm>
            <a:off x="5384801" y="2441178"/>
            <a:ext cx="695325" cy="229790"/>
          </a:xfrm>
          <a:prstGeom prst="rect">
            <a:avLst/>
          </a:prstGeom>
          <a:noFill/>
          <a:ln w="9525">
            <a:noFill/>
            <a:miter lim="800000"/>
            <a:headEnd/>
            <a:tailEnd/>
          </a:ln>
        </p:spPr>
      </p:pic>
      <p:pic>
        <p:nvPicPr>
          <p:cNvPr id="4108" name="Picture 106" descr="C:\Users\kmoschner\Pictures\Partner Slide\Ceragon.png"/>
          <p:cNvPicPr>
            <a:picLocks noChangeAspect="1" noChangeArrowheads="1"/>
          </p:cNvPicPr>
          <p:nvPr/>
        </p:nvPicPr>
        <p:blipFill>
          <a:blip r:embed="rId11" cstate="print"/>
          <a:srcRect/>
          <a:stretch>
            <a:fillRect/>
          </a:stretch>
        </p:blipFill>
        <p:spPr bwMode="auto">
          <a:xfrm>
            <a:off x="6186489" y="2441178"/>
            <a:ext cx="695325" cy="229790"/>
          </a:xfrm>
          <a:prstGeom prst="rect">
            <a:avLst/>
          </a:prstGeom>
          <a:noFill/>
          <a:ln w="9525">
            <a:noFill/>
            <a:miter lim="800000"/>
            <a:headEnd/>
            <a:tailEnd/>
          </a:ln>
        </p:spPr>
      </p:pic>
      <p:pic>
        <p:nvPicPr>
          <p:cNvPr id="4109" name="Picture 107" descr="C:\Users\kmoschner\Pictures\Partner Slide\Cisco.png"/>
          <p:cNvPicPr>
            <a:picLocks noChangeAspect="1" noChangeArrowheads="1"/>
          </p:cNvPicPr>
          <p:nvPr/>
        </p:nvPicPr>
        <p:blipFill>
          <a:blip r:embed="rId12" cstate="print"/>
          <a:srcRect/>
          <a:stretch>
            <a:fillRect/>
          </a:stretch>
        </p:blipFill>
        <p:spPr bwMode="auto">
          <a:xfrm>
            <a:off x="6989764" y="2441178"/>
            <a:ext cx="695325" cy="229790"/>
          </a:xfrm>
          <a:prstGeom prst="rect">
            <a:avLst/>
          </a:prstGeom>
          <a:noFill/>
          <a:ln w="9525">
            <a:noFill/>
            <a:miter lim="800000"/>
            <a:headEnd/>
            <a:tailEnd/>
          </a:ln>
        </p:spPr>
      </p:pic>
      <p:pic>
        <p:nvPicPr>
          <p:cNvPr id="4110" name="Picture 108" descr="C:\Users\kmoschner\Pictures\Partner Slide\CommScope.png"/>
          <p:cNvPicPr>
            <a:picLocks noChangeAspect="1" noChangeArrowheads="1"/>
          </p:cNvPicPr>
          <p:nvPr/>
        </p:nvPicPr>
        <p:blipFill>
          <a:blip r:embed="rId13" cstate="print"/>
          <a:srcRect/>
          <a:stretch>
            <a:fillRect/>
          </a:stretch>
        </p:blipFill>
        <p:spPr bwMode="auto">
          <a:xfrm>
            <a:off x="573088" y="2754312"/>
            <a:ext cx="696912" cy="229791"/>
          </a:xfrm>
          <a:prstGeom prst="rect">
            <a:avLst/>
          </a:prstGeom>
          <a:noFill/>
          <a:ln w="9525">
            <a:noFill/>
            <a:miter lim="800000"/>
            <a:headEnd/>
            <a:tailEnd/>
          </a:ln>
        </p:spPr>
      </p:pic>
      <p:pic>
        <p:nvPicPr>
          <p:cNvPr id="4111" name="Picture 109" descr="C:\Users\kmoschner\Pictures\Partner Slide\Datang.png"/>
          <p:cNvPicPr>
            <a:picLocks noChangeAspect="1" noChangeArrowheads="1"/>
          </p:cNvPicPr>
          <p:nvPr/>
        </p:nvPicPr>
        <p:blipFill>
          <a:blip r:embed="rId14" cstate="print"/>
          <a:srcRect/>
          <a:stretch>
            <a:fillRect/>
          </a:stretch>
        </p:blipFill>
        <p:spPr bwMode="auto">
          <a:xfrm>
            <a:off x="1376364" y="2754312"/>
            <a:ext cx="695325" cy="229791"/>
          </a:xfrm>
          <a:prstGeom prst="rect">
            <a:avLst/>
          </a:prstGeom>
          <a:noFill/>
          <a:ln w="9525">
            <a:noFill/>
            <a:miter lim="800000"/>
            <a:headEnd/>
            <a:tailEnd/>
          </a:ln>
        </p:spPr>
      </p:pic>
      <p:pic>
        <p:nvPicPr>
          <p:cNvPr id="4112" name="Picture 110" descr="C:\Users\kmoschner\Pictures\Partner Slide\EdenRock.png"/>
          <p:cNvPicPr>
            <a:picLocks noChangeAspect="1" noChangeArrowheads="1"/>
          </p:cNvPicPr>
          <p:nvPr/>
        </p:nvPicPr>
        <p:blipFill>
          <a:blip r:embed="rId15" cstate="print"/>
          <a:srcRect/>
          <a:stretch>
            <a:fillRect/>
          </a:stretch>
        </p:blipFill>
        <p:spPr bwMode="auto">
          <a:xfrm>
            <a:off x="2178051" y="2754312"/>
            <a:ext cx="695325" cy="229791"/>
          </a:xfrm>
          <a:prstGeom prst="rect">
            <a:avLst/>
          </a:prstGeom>
          <a:noFill/>
          <a:ln w="9525">
            <a:noFill/>
            <a:miter lim="800000"/>
            <a:headEnd/>
            <a:tailEnd/>
          </a:ln>
        </p:spPr>
      </p:pic>
      <p:pic>
        <p:nvPicPr>
          <p:cNvPr id="4113" name="Picture 111" descr="C:\Users\kmoschner\Pictures\Partner Slide\Ericsson.png"/>
          <p:cNvPicPr>
            <a:picLocks noChangeAspect="1" noChangeArrowheads="1"/>
          </p:cNvPicPr>
          <p:nvPr/>
        </p:nvPicPr>
        <p:blipFill>
          <a:blip r:embed="rId16" cstate="print"/>
          <a:srcRect/>
          <a:stretch>
            <a:fillRect/>
          </a:stretch>
        </p:blipFill>
        <p:spPr bwMode="auto">
          <a:xfrm>
            <a:off x="2979738" y="2754312"/>
            <a:ext cx="696912" cy="229791"/>
          </a:xfrm>
          <a:prstGeom prst="rect">
            <a:avLst/>
          </a:prstGeom>
          <a:noFill/>
          <a:ln w="9525">
            <a:noFill/>
            <a:miter lim="800000"/>
            <a:headEnd/>
            <a:tailEnd/>
          </a:ln>
        </p:spPr>
      </p:pic>
      <p:pic>
        <p:nvPicPr>
          <p:cNvPr id="4114" name="Picture 113" descr="C:\Users\kmoschner\Pictures\Partner Slide\FIH.png"/>
          <p:cNvPicPr>
            <a:picLocks noChangeAspect="1" noChangeArrowheads="1"/>
          </p:cNvPicPr>
          <p:nvPr/>
        </p:nvPicPr>
        <p:blipFill>
          <a:blip r:embed="rId17" cstate="print"/>
          <a:srcRect/>
          <a:stretch>
            <a:fillRect/>
          </a:stretch>
        </p:blipFill>
        <p:spPr bwMode="auto">
          <a:xfrm>
            <a:off x="3783014" y="2754312"/>
            <a:ext cx="695325" cy="229791"/>
          </a:xfrm>
          <a:prstGeom prst="rect">
            <a:avLst/>
          </a:prstGeom>
          <a:noFill/>
          <a:ln w="9525">
            <a:noFill/>
            <a:miter lim="800000"/>
            <a:headEnd/>
            <a:tailEnd/>
          </a:ln>
        </p:spPr>
      </p:pic>
      <p:pic>
        <p:nvPicPr>
          <p:cNvPr id="4115" name="Picture 114" descr="C:\Users\kmoschner\Pictures\Partner Slide\Fujitsu.png"/>
          <p:cNvPicPr>
            <a:picLocks noChangeAspect="1" noChangeArrowheads="1"/>
          </p:cNvPicPr>
          <p:nvPr/>
        </p:nvPicPr>
        <p:blipFill>
          <a:blip r:embed="rId18" cstate="print"/>
          <a:srcRect/>
          <a:stretch>
            <a:fillRect/>
          </a:stretch>
        </p:blipFill>
        <p:spPr bwMode="auto">
          <a:xfrm>
            <a:off x="4583113" y="2754312"/>
            <a:ext cx="696912" cy="229791"/>
          </a:xfrm>
          <a:prstGeom prst="rect">
            <a:avLst/>
          </a:prstGeom>
          <a:noFill/>
          <a:ln w="9525">
            <a:noFill/>
            <a:miter lim="800000"/>
            <a:headEnd/>
            <a:tailEnd/>
          </a:ln>
        </p:spPr>
      </p:pic>
      <p:pic>
        <p:nvPicPr>
          <p:cNvPr id="4116" name="Picture 115" descr="C:\Users\kmoschner\Pictures\Partner Slide\Huawei.png"/>
          <p:cNvPicPr>
            <a:picLocks noChangeAspect="1" noChangeArrowheads="1"/>
          </p:cNvPicPr>
          <p:nvPr/>
        </p:nvPicPr>
        <p:blipFill>
          <a:blip r:embed="rId19" cstate="print"/>
          <a:srcRect/>
          <a:stretch>
            <a:fillRect/>
          </a:stretch>
        </p:blipFill>
        <p:spPr bwMode="auto">
          <a:xfrm>
            <a:off x="5386389" y="2754312"/>
            <a:ext cx="695325" cy="229791"/>
          </a:xfrm>
          <a:prstGeom prst="rect">
            <a:avLst/>
          </a:prstGeom>
          <a:noFill/>
          <a:ln w="9525">
            <a:noFill/>
            <a:miter lim="800000"/>
            <a:headEnd/>
            <a:tailEnd/>
          </a:ln>
        </p:spPr>
      </p:pic>
      <p:pic>
        <p:nvPicPr>
          <p:cNvPr id="4117" name="Picture 116" descr="C:\Users\kmoschner\Pictures\Partner Slide\InfoVista.png"/>
          <p:cNvPicPr>
            <a:picLocks noChangeAspect="1" noChangeArrowheads="1"/>
          </p:cNvPicPr>
          <p:nvPr/>
        </p:nvPicPr>
        <p:blipFill>
          <a:blip r:embed="rId20" cstate="print"/>
          <a:srcRect/>
          <a:stretch>
            <a:fillRect/>
          </a:stretch>
        </p:blipFill>
        <p:spPr bwMode="auto">
          <a:xfrm>
            <a:off x="6188076" y="2754312"/>
            <a:ext cx="696913" cy="229791"/>
          </a:xfrm>
          <a:prstGeom prst="rect">
            <a:avLst/>
          </a:prstGeom>
          <a:noFill/>
          <a:ln w="9525">
            <a:noFill/>
            <a:miter lim="800000"/>
            <a:headEnd/>
            <a:tailEnd/>
          </a:ln>
        </p:spPr>
      </p:pic>
      <p:pic>
        <p:nvPicPr>
          <p:cNvPr id="4118" name="Picture 117" descr="C:\Users\kmoschner\Pictures\Partner Slide\Intel.png"/>
          <p:cNvPicPr>
            <a:picLocks noChangeAspect="1" noChangeArrowheads="1"/>
          </p:cNvPicPr>
          <p:nvPr/>
        </p:nvPicPr>
        <p:blipFill>
          <a:blip r:embed="rId21" cstate="print"/>
          <a:srcRect/>
          <a:stretch>
            <a:fillRect/>
          </a:stretch>
        </p:blipFill>
        <p:spPr bwMode="auto">
          <a:xfrm>
            <a:off x="6991351" y="2754312"/>
            <a:ext cx="695325" cy="229791"/>
          </a:xfrm>
          <a:prstGeom prst="rect">
            <a:avLst/>
          </a:prstGeom>
          <a:noFill/>
          <a:ln w="9525">
            <a:noFill/>
            <a:miter lim="800000"/>
            <a:headEnd/>
            <a:tailEnd/>
          </a:ln>
        </p:spPr>
      </p:pic>
      <p:pic>
        <p:nvPicPr>
          <p:cNvPr id="4119" name="Picture 119" descr="C:\Users\kmoschner\Pictures\Partner Slide\Juniper.png"/>
          <p:cNvPicPr>
            <a:picLocks noChangeAspect="1" noChangeArrowheads="1"/>
          </p:cNvPicPr>
          <p:nvPr/>
        </p:nvPicPr>
        <p:blipFill>
          <a:blip r:embed="rId22" cstate="print"/>
          <a:srcRect/>
          <a:stretch>
            <a:fillRect/>
          </a:stretch>
        </p:blipFill>
        <p:spPr bwMode="auto">
          <a:xfrm>
            <a:off x="1374776" y="3062684"/>
            <a:ext cx="695325" cy="229790"/>
          </a:xfrm>
          <a:prstGeom prst="rect">
            <a:avLst/>
          </a:prstGeom>
          <a:noFill/>
          <a:ln w="9525">
            <a:noFill/>
            <a:miter lim="800000"/>
            <a:headEnd/>
            <a:tailEnd/>
          </a:ln>
        </p:spPr>
      </p:pic>
      <p:pic>
        <p:nvPicPr>
          <p:cNvPr id="4120" name="Picture 120" descr="C:\Users\kmoschner\Pictures\Partner Slide\Kathrein.png"/>
          <p:cNvPicPr>
            <a:picLocks noChangeAspect="1" noChangeArrowheads="1"/>
          </p:cNvPicPr>
          <p:nvPr/>
        </p:nvPicPr>
        <p:blipFill>
          <a:blip r:embed="rId23" cstate="print"/>
          <a:srcRect/>
          <a:stretch>
            <a:fillRect/>
          </a:stretch>
        </p:blipFill>
        <p:spPr bwMode="auto">
          <a:xfrm>
            <a:off x="2176464" y="3062684"/>
            <a:ext cx="695325" cy="229790"/>
          </a:xfrm>
          <a:prstGeom prst="rect">
            <a:avLst/>
          </a:prstGeom>
          <a:noFill/>
          <a:ln w="9525">
            <a:noFill/>
            <a:miter lim="800000"/>
            <a:headEnd/>
            <a:tailEnd/>
          </a:ln>
        </p:spPr>
      </p:pic>
      <p:pic>
        <p:nvPicPr>
          <p:cNvPr id="4121" name="Picture 121" descr="C:\Users\kmoschner\Pictures\Partner Slide\MagnaCom.png"/>
          <p:cNvPicPr>
            <a:picLocks noChangeAspect="1" noChangeArrowheads="1"/>
          </p:cNvPicPr>
          <p:nvPr/>
        </p:nvPicPr>
        <p:blipFill>
          <a:blip r:embed="rId24" cstate="print"/>
          <a:srcRect/>
          <a:stretch>
            <a:fillRect/>
          </a:stretch>
        </p:blipFill>
        <p:spPr bwMode="auto">
          <a:xfrm>
            <a:off x="4583113" y="3062684"/>
            <a:ext cx="696912" cy="229790"/>
          </a:xfrm>
          <a:prstGeom prst="rect">
            <a:avLst/>
          </a:prstGeom>
          <a:noFill/>
          <a:ln w="9525">
            <a:noFill/>
            <a:miter lim="800000"/>
            <a:headEnd/>
            <a:tailEnd/>
          </a:ln>
        </p:spPr>
      </p:pic>
      <p:pic>
        <p:nvPicPr>
          <p:cNvPr id="4122" name="Picture 122" descr="C:\Users\kmoschner\Pictures\Partner Slide\Mediatek.png"/>
          <p:cNvPicPr>
            <a:picLocks noChangeAspect="1" noChangeArrowheads="1"/>
          </p:cNvPicPr>
          <p:nvPr/>
        </p:nvPicPr>
        <p:blipFill>
          <a:blip r:embed="rId25" cstate="print"/>
          <a:srcRect/>
          <a:stretch>
            <a:fillRect/>
          </a:stretch>
        </p:blipFill>
        <p:spPr bwMode="auto">
          <a:xfrm>
            <a:off x="5386389" y="3062684"/>
            <a:ext cx="695325" cy="229790"/>
          </a:xfrm>
          <a:prstGeom prst="rect">
            <a:avLst/>
          </a:prstGeom>
          <a:noFill/>
          <a:ln w="9525">
            <a:noFill/>
            <a:miter lim="800000"/>
            <a:headEnd/>
            <a:tailEnd/>
          </a:ln>
        </p:spPr>
      </p:pic>
      <p:pic>
        <p:nvPicPr>
          <p:cNvPr id="4123" name="Picture 125" descr="C:\Users\kmoschner\Pictures\Partner Slide\NEC.png"/>
          <p:cNvPicPr>
            <a:picLocks noChangeAspect="1" noChangeArrowheads="1"/>
          </p:cNvPicPr>
          <p:nvPr/>
        </p:nvPicPr>
        <p:blipFill>
          <a:blip r:embed="rId26" cstate="print"/>
          <a:srcRect/>
          <a:stretch>
            <a:fillRect/>
          </a:stretch>
        </p:blipFill>
        <p:spPr bwMode="auto">
          <a:xfrm>
            <a:off x="6989763" y="3062684"/>
            <a:ext cx="696912" cy="229790"/>
          </a:xfrm>
          <a:prstGeom prst="rect">
            <a:avLst/>
          </a:prstGeom>
          <a:noFill/>
          <a:ln w="9525">
            <a:noFill/>
            <a:miter lim="800000"/>
            <a:headEnd/>
            <a:tailEnd/>
          </a:ln>
        </p:spPr>
      </p:pic>
      <p:pic>
        <p:nvPicPr>
          <p:cNvPr id="4124" name="Picture 126" descr="C:\Users\kmoschner\Pictures\Partner Slide\Nokia.png"/>
          <p:cNvPicPr>
            <a:picLocks noChangeAspect="1" noChangeArrowheads="1"/>
          </p:cNvPicPr>
          <p:nvPr/>
        </p:nvPicPr>
        <p:blipFill>
          <a:blip r:embed="rId27" cstate="print"/>
          <a:srcRect/>
          <a:stretch>
            <a:fillRect/>
          </a:stretch>
        </p:blipFill>
        <p:spPr bwMode="auto">
          <a:xfrm>
            <a:off x="7793039" y="3062684"/>
            <a:ext cx="695325" cy="229790"/>
          </a:xfrm>
          <a:prstGeom prst="rect">
            <a:avLst/>
          </a:prstGeom>
          <a:noFill/>
          <a:ln w="9525">
            <a:noFill/>
            <a:miter lim="800000"/>
            <a:headEnd/>
            <a:tailEnd/>
          </a:ln>
        </p:spPr>
      </p:pic>
      <p:pic>
        <p:nvPicPr>
          <p:cNvPr id="4125" name="Picture 127" descr="C:\Users\kmoschner\Pictures\Partner Slide\Qualcomm.png"/>
          <p:cNvPicPr>
            <a:picLocks noChangeAspect="1" noChangeArrowheads="1"/>
          </p:cNvPicPr>
          <p:nvPr/>
        </p:nvPicPr>
        <p:blipFill>
          <a:blip r:embed="rId28" cstate="print"/>
          <a:srcRect/>
          <a:stretch>
            <a:fillRect/>
          </a:stretch>
        </p:blipFill>
        <p:spPr bwMode="auto">
          <a:xfrm>
            <a:off x="573089" y="3380580"/>
            <a:ext cx="695325" cy="229791"/>
          </a:xfrm>
          <a:prstGeom prst="rect">
            <a:avLst/>
          </a:prstGeom>
          <a:noFill/>
          <a:ln w="9525">
            <a:noFill/>
            <a:miter lim="800000"/>
            <a:headEnd/>
            <a:tailEnd/>
          </a:ln>
        </p:spPr>
      </p:pic>
      <p:pic>
        <p:nvPicPr>
          <p:cNvPr id="4126" name="Picture 128" descr="C:\Users\kmoschner\Pictures\Partner Slide\RF DSP.png"/>
          <p:cNvPicPr>
            <a:picLocks noChangeAspect="1" noChangeArrowheads="1"/>
          </p:cNvPicPr>
          <p:nvPr/>
        </p:nvPicPr>
        <p:blipFill>
          <a:blip r:embed="rId29" cstate="print"/>
          <a:srcRect/>
          <a:stretch>
            <a:fillRect/>
          </a:stretch>
        </p:blipFill>
        <p:spPr bwMode="auto">
          <a:xfrm>
            <a:off x="1374776" y="3379391"/>
            <a:ext cx="696913" cy="229790"/>
          </a:xfrm>
          <a:prstGeom prst="rect">
            <a:avLst/>
          </a:prstGeom>
          <a:noFill/>
          <a:ln w="9525">
            <a:noFill/>
            <a:miter lim="800000"/>
            <a:headEnd/>
            <a:tailEnd/>
          </a:ln>
        </p:spPr>
      </p:pic>
      <p:pic>
        <p:nvPicPr>
          <p:cNvPr id="4127" name="Picture 129" descr="C:\Users\kmoschner\Pictures\Partner Slide\Rohde_und_Schwarz.png"/>
          <p:cNvPicPr>
            <a:picLocks noChangeAspect="1" noChangeArrowheads="1"/>
          </p:cNvPicPr>
          <p:nvPr/>
        </p:nvPicPr>
        <p:blipFill>
          <a:blip r:embed="rId30" cstate="print"/>
          <a:srcRect/>
          <a:stretch>
            <a:fillRect/>
          </a:stretch>
        </p:blipFill>
        <p:spPr bwMode="auto">
          <a:xfrm>
            <a:off x="2176464" y="3377009"/>
            <a:ext cx="695325" cy="229790"/>
          </a:xfrm>
          <a:prstGeom prst="rect">
            <a:avLst/>
          </a:prstGeom>
          <a:noFill/>
          <a:ln w="9525">
            <a:noFill/>
            <a:miter lim="800000"/>
            <a:headEnd/>
            <a:tailEnd/>
          </a:ln>
        </p:spPr>
      </p:pic>
      <p:pic>
        <p:nvPicPr>
          <p:cNvPr id="4128" name="Picture 130" descr="C:\Users\kmoschner\Pictures\Partner Slide\Samsung.png"/>
          <p:cNvPicPr>
            <a:picLocks noChangeAspect="1" noChangeArrowheads="1"/>
          </p:cNvPicPr>
          <p:nvPr/>
        </p:nvPicPr>
        <p:blipFill>
          <a:blip r:embed="rId31" cstate="print"/>
          <a:srcRect/>
          <a:stretch>
            <a:fillRect/>
          </a:stretch>
        </p:blipFill>
        <p:spPr bwMode="auto">
          <a:xfrm>
            <a:off x="2978151" y="3380580"/>
            <a:ext cx="696913" cy="229791"/>
          </a:xfrm>
          <a:prstGeom prst="rect">
            <a:avLst/>
          </a:prstGeom>
          <a:noFill/>
          <a:ln w="9525">
            <a:noFill/>
            <a:miter lim="800000"/>
            <a:headEnd/>
            <a:tailEnd/>
          </a:ln>
        </p:spPr>
      </p:pic>
      <p:pic>
        <p:nvPicPr>
          <p:cNvPr id="4129" name="Picture 131" descr="C:\Users\kmoschner\Pictures\Partner Slide\Spinner.png"/>
          <p:cNvPicPr>
            <a:picLocks noChangeAspect="1" noChangeArrowheads="1"/>
          </p:cNvPicPr>
          <p:nvPr/>
        </p:nvPicPr>
        <p:blipFill>
          <a:blip r:embed="rId32" cstate="print"/>
          <a:srcRect/>
          <a:stretch>
            <a:fillRect/>
          </a:stretch>
        </p:blipFill>
        <p:spPr bwMode="auto">
          <a:xfrm>
            <a:off x="4581526" y="3380580"/>
            <a:ext cx="695325" cy="229791"/>
          </a:xfrm>
          <a:prstGeom prst="rect">
            <a:avLst/>
          </a:prstGeom>
          <a:noFill/>
          <a:ln w="9525">
            <a:noFill/>
            <a:miter lim="800000"/>
            <a:headEnd/>
            <a:tailEnd/>
          </a:ln>
        </p:spPr>
      </p:pic>
      <p:pic>
        <p:nvPicPr>
          <p:cNvPr id="4130" name="Picture 94" descr="C:\Users\kmoschner\Pictures\Partner Slide\Members\KPN.png"/>
          <p:cNvPicPr>
            <a:picLocks noChangeAspect="1" noChangeArrowheads="1"/>
          </p:cNvPicPr>
          <p:nvPr/>
        </p:nvPicPr>
        <p:blipFill>
          <a:blip r:embed="rId33" cstate="print"/>
          <a:srcRect/>
          <a:stretch>
            <a:fillRect/>
          </a:stretch>
        </p:blipFill>
        <p:spPr bwMode="auto">
          <a:xfrm>
            <a:off x="5937250" y="1270792"/>
            <a:ext cx="769938" cy="253604"/>
          </a:xfrm>
          <a:prstGeom prst="rect">
            <a:avLst/>
          </a:prstGeom>
          <a:noFill/>
          <a:ln w="9525">
            <a:noFill/>
            <a:miter lim="800000"/>
            <a:headEnd/>
            <a:tailEnd/>
          </a:ln>
        </p:spPr>
      </p:pic>
      <p:pic>
        <p:nvPicPr>
          <p:cNvPr id="4131" name="Picture 95" descr="C:\Users\kmoschner\Pictures\Partner Slide\Members\AT&amp;T.png"/>
          <p:cNvPicPr>
            <a:picLocks noChangeAspect="1" noChangeArrowheads="1"/>
          </p:cNvPicPr>
          <p:nvPr/>
        </p:nvPicPr>
        <p:blipFill>
          <a:blip r:embed="rId34" cstate="print"/>
          <a:srcRect/>
          <a:stretch>
            <a:fillRect/>
          </a:stretch>
        </p:blipFill>
        <p:spPr bwMode="auto">
          <a:xfrm>
            <a:off x="573088" y="1270793"/>
            <a:ext cx="768350" cy="254794"/>
          </a:xfrm>
          <a:prstGeom prst="rect">
            <a:avLst/>
          </a:prstGeom>
          <a:noFill/>
          <a:ln w="9525">
            <a:noFill/>
            <a:miter lim="800000"/>
            <a:headEnd/>
            <a:tailEnd/>
          </a:ln>
        </p:spPr>
      </p:pic>
      <p:pic>
        <p:nvPicPr>
          <p:cNvPr id="4132" name="Picture 96" descr="C:\Users\kmoschner\Pictures\Partner Slide\Members\Bell.png"/>
          <p:cNvPicPr>
            <a:picLocks noChangeAspect="1" noChangeArrowheads="1"/>
          </p:cNvPicPr>
          <p:nvPr/>
        </p:nvPicPr>
        <p:blipFill>
          <a:blip r:embed="rId35" cstate="print"/>
          <a:srcRect/>
          <a:stretch>
            <a:fillRect/>
          </a:stretch>
        </p:blipFill>
        <p:spPr bwMode="auto">
          <a:xfrm>
            <a:off x="1465264" y="1270792"/>
            <a:ext cx="769937" cy="253604"/>
          </a:xfrm>
          <a:prstGeom prst="rect">
            <a:avLst/>
          </a:prstGeom>
          <a:noFill/>
          <a:ln w="9525">
            <a:noFill/>
            <a:miter lim="800000"/>
            <a:headEnd/>
            <a:tailEnd/>
          </a:ln>
        </p:spPr>
      </p:pic>
      <p:pic>
        <p:nvPicPr>
          <p:cNvPr id="4133" name="Picture 97" descr="C:\Users\kmoschner\Pictures\Partner Slide\Members\BT.png"/>
          <p:cNvPicPr>
            <a:picLocks noChangeAspect="1" noChangeArrowheads="1"/>
          </p:cNvPicPr>
          <p:nvPr/>
        </p:nvPicPr>
        <p:blipFill>
          <a:blip r:embed="rId36" cstate="print"/>
          <a:srcRect/>
          <a:stretch>
            <a:fillRect/>
          </a:stretch>
        </p:blipFill>
        <p:spPr bwMode="auto">
          <a:xfrm>
            <a:off x="2360613" y="1270793"/>
            <a:ext cx="768350" cy="254794"/>
          </a:xfrm>
          <a:prstGeom prst="rect">
            <a:avLst/>
          </a:prstGeom>
          <a:noFill/>
          <a:ln w="9525">
            <a:noFill/>
            <a:miter lim="800000"/>
            <a:headEnd/>
            <a:tailEnd/>
          </a:ln>
        </p:spPr>
      </p:pic>
      <p:pic>
        <p:nvPicPr>
          <p:cNvPr id="4134" name="Picture 98" descr="C:\Users\kmoschner\Pictures\Partner Slide\Members\China Mobile.png"/>
          <p:cNvPicPr>
            <a:picLocks noChangeAspect="1" noChangeArrowheads="1"/>
          </p:cNvPicPr>
          <p:nvPr/>
        </p:nvPicPr>
        <p:blipFill>
          <a:blip r:embed="rId37" cstate="print"/>
          <a:srcRect/>
          <a:stretch>
            <a:fillRect/>
          </a:stretch>
        </p:blipFill>
        <p:spPr bwMode="auto">
          <a:xfrm>
            <a:off x="3254375" y="1270792"/>
            <a:ext cx="769938" cy="253604"/>
          </a:xfrm>
          <a:prstGeom prst="rect">
            <a:avLst/>
          </a:prstGeom>
          <a:noFill/>
          <a:ln w="9525">
            <a:noFill/>
            <a:miter lim="800000"/>
            <a:headEnd/>
            <a:tailEnd/>
          </a:ln>
        </p:spPr>
      </p:pic>
      <p:pic>
        <p:nvPicPr>
          <p:cNvPr id="4135" name="Picture 99" descr="C:\Users\kmoschner\Pictures\Partner Slide\Members\Deutsche Telekom.png"/>
          <p:cNvPicPr>
            <a:picLocks noChangeAspect="1" noChangeArrowheads="1"/>
          </p:cNvPicPr>
          <p:nvPr/>
        </p:nvPicPr>
        <p:blipFill>
          <a:blip r:embed="rId38" cstate="print"/>
          <a:srcRect/>
          <a:stretch>
            <a:fillRect/>
          </a:stretch>
        </p:blipFill>
        <p:spPr bwMode="auto">
          <a:xfrm>
            <a:off x="5041900" y="1270793"/>
            <a:ext cx="769938" cy="254794"/>
          </a:xfrm>
          <a:prstGeom prst="rect">
            <a:avLst/>
          </a:prstGeom>
          <a:noFill/>
          <a:ln w="9525">
            <a:noFill/>
            <a:miter lim="800000"/>
            <a:headEnd/>
            <a:tailEnd/>
          </a:ln>
        </p:spPr>
      </p:pic>
      <p:pic>
        <p:nvPicPr>
          <p:cNvPr id="4136" name="Picture 102" descr="C:\Users\kmoschner\Pictures\Partner Slide\Members\NTT Docomo.png"/>
          <p:cNvPicPr>
            <a:picLocks noChangeAspect="1" noChangeArrowheads="1"/>
          </p:cNvPicPr>
          <p:nvPr/>
        </p:nvPicPr>
        <p:blipFill>
          <a:blip r:embed="rId39" cstate="print"/>
          <a:srcRect/>
          <a:stretch>
            <a:fillRect/>
          </a:stretch>
        </p:blipFill>
        <p:spPr bwMode="auto">
          <a:xfrm>
            <a:off x="7723188" y="1270793"/>
            <a:ext cx="768350" cy="254794"/>
          </a:xfrm>
          <a:prstGeom prst="rect">
            <a:avLst/>
          </a:prstGeom>
          <a:noFill/>
          <a:ln w="9525">
            <a:noFill/>
            <a:miter lim="800000"/>
            <a:headEnd/>
            <a:tailEnd/>
          </a:ln>
        </p:spPr>
      </p:pic>
      <p:pic>
        <p:nvPicPr>
          <p:cNvPr id="4137" name="Picture 103" descr="C:\Users\kmoschner\Pictures\Partner Slide\Members\Ooredoo.png"/>
          <p:cNvPicPr>
            <a:picLocks noChangeAspect="1" noChangeArrowheads="1"/>
          </p:cNvPicPr>
          <p:nvPr/>
        </p:nvPicPr>
        <p:blipFill>
          <a:blip r:embed="rId40" cstate="print"/>
          <a:srcRect/>
          <a:stretch>
            <a:fillRect/>
          </a:stretch>
        </p:blipFill>
        <p:spPr bwMode="auto">
          <a:xfrm>
            <a:off x="2359025" y="1589880"/>
            <a:ext cx="768350" cy="253604"/>
          </a:xfrm>
          <a:prstGeom prst="rect">
            <a:avLst/>
          </a:prstGeom>
          <a:noFill/>
          <a:ln w="9525">
            <a:noFill/>
            <a:miter lim="800000"/>
            <a:headEnd/>
            <a:tailEnd/>
          </a:ln>
        </p:spPr>
      </p:pic>
      <p:pic>
        <p:nvPicPr>
          <p:cNvPr id="4138" name="Picture 104" descr="C:\Users\kmoschner\Pictures\Partner Slide\Members\Orange.png"/>
          <p:cNvPicPr>
            <a:picLocks noChangeAspect="1" noChangeArrowheads="1"/>
          </p:cNvPicPr>
          <p:nvPr/>
        </p:nvPicPr>
        <p:blipFill>
          <a:blip r:embed="rId41" cstate="print"/>
          <a:srcRect/>
          <a:stretch>
            <a:fillRect/>
          </a:stretch>
        </p:blipFill>
        <p:spPr bwMode="auto">
          <a:xfrm>
            <a:off x="3251200" y="1589881"/>
            <a:ext cx="769938" cy="254794"/>
          </a:xfrm>
          <a:prstGeom prst="rect">
            <a:avLst/>
          </a:prstGeom>
          <a:noFill/>
          <a:ln w="9525">
            <a:noFill/>
            <a:miter lim="800000"/>
            <a:headEnd/>
            <a:tailEnd/>
          </a:ln>
        </p:spPr>
      </p:pic>
      <p:pic>
        <p:nvPicPr>
          <p:cNvPr id="4139" name="Picture 105" descr="C:\Users\kmoschner\Pictures\Partner Slide\Members\TeliaSonera.png"/>
          <p:cNvPicPr>
            <a:picLocks noChangeAspect="1" noChangeArrowheads="1"/>
          </p:cNvPicPr>
          <p:nvPr/>
        </p:nvPicPr>
        <p:blipFill>
          <a:blip r:embed="rId42" cstate="print"/>
          <a:srcRect/>
          <a:stretch>
            <a:fillRect/>
          </a:stretch>
        </p:blipFill>
        <p:spPr bwMode="auto">
          <a:xfrm>
            <a:off x="573088" y="1892299"/>
            <a:ext cx="768350" cy="253604"/>
          </a:xfrm>
          <a:prstGeom prst="rect">
            <a:avLst/>
          </a:prstGeom>
          <a:noFill/>
          <a:ln w="9525">
            <a:noFill/>
            <a:miter lim="800000"/>
            <a:headEnd/>
            <a:tailEnd/>
          </a:ln>
        </p:spPr>
      </p:pic>
      <p:pic>
        <p:nvPicPr>
          <p:cNvPr id="4140" name="Picture 106" descr="C:\Users\kmoschner\Pictures\Partner Slide\Members\SKTelecom.png"/>
          <p:cNvPicPr>
            <a:picLocks noChangeAspect="1" noChangeArrowheads="1"/>
          </p:cNvPicPr>
          <p:nvPr/>
        </p:nvPicPr>
        <p:blipFill>
          <a:blip r:embed="rId43" cstate="print"/>
          <a:srcRect/>
          <a:stretch>
            <a:fillRect/>
          </a:stretch>
        </p:blipFill>
        <p:spPr bwMode="auto">
          <a:xfrm>
            <a:off x="5038725" y="1589880"/>
            <a:ext cx="769938" cy="253604"/>
          </a:xfrm>
          <a:prstGeom prst="rect">
            <a:avLst/>
          </a:prstGeom>
          <a:noFill/>
          <a:ln w="9525">
            <a:noFill/>
            <a:miter lim="800000"/>
            <a:headEnd/>
            <a:tailEnd/>
          </a:ln>
        </p:spPr>
      </p:pic>
      <p:pic>
        <p:nvPicPr>
          <p:cNvPr id="4141" name="Picture 107" descr="C:\Users\kmoschner\Pictures\Partner Slide\Members\TA Group.png"/>
          <p:cNvPicPr>
            <a:picLocks noChangeAspect="1" noChangeArrowheads="1"/>
          </p:cNvPicPr>
          <p:nvPr/>
        </p:nvPicPr>
        <p:blipFill>
          <a:blip r:embed="rId44" cstate="print"/>
          <a:srcRect/>
          <a:stretch>
            <a:fillRect/>
          </a:stretch>
        </p:blipFill>
        <p:spPr bwMode="auto">
          <a:xfrm>
            <a:off x="1465263" y="1892299"/>
            <a:ext cx="768350" cy="254794"/>
          </a:xfrm>
          <a:prstGeom prst="rect">
            <a:avLst/>
          </a:prstGeom>
          <a:noFill/>
          <a:ln w="9525">
            <a:noFill/>
            <a:miter lim="800000"/>
            <a:headEnd/>
            <a:tailEnd/>
          </a:ln>
        </p:spPr>
      </p:pic>
      <p:pic>
        <p:nvPicPr>
          <p:cNvPr id="4142" name="Picture 108" descr="C:\Users\kmoschner\Pictures\Partner Slide\Members\Tele2.png"/>
          <p:cNvPicPr>
            <a:picLocks noChangeAspect="1" noChangeArrowheads="1"/>
          </p:cNvPicPr>
          <p:nvPr/>
        </p:nvPicPr>
        <p:blipFill>
          <a:blip r:embed="rId45" cstate="print"/>
          <a:srcRect/>
          <a:stretch>
            <a:fillRect/>
          </a:stretch>
        </p:blipFill>
        <p:spPr bwMode="auto">
          <a:xfrm>
            <a:off x="5932489" y="1589880"/>
            <a:ext cx="769937" cy="253604"/>
          </a:xfrm>
          <a:prstGeom prst="rect">
            <a:avLst/>
          </a:prstGeom>
          <a:noFill/>
          <a:ln w="9525">
            <a:noFill/>
            <a:miter lim="800000"/>
            <a:headEnd/>
            <a:tailEnd/>
          </a:ln>
        </p:spPr>
      </p:pic>
      <p:pic>
        <p:nvPicPr>
          <p:cNvPr id="4143" name="Picture 109" descr="C:\Users\kmoschner\Pictures\Partner Slide\Members\Telecom Italia.png"/>
          <p:cNvPicPr>
            <a:picLocks noChangeAspect="1" noChangeArrowheads="1"/>
          </p:cNvPicPr>
          <p:nvPr/>
        </p:nvPicPr>
        <p:blipFill>
          <a:blip r:embed="rId46" cstate="print"/>
          <a:srcRect/>
          <a:stretch>
            <a:fillRect/>
          </a:stretch>
        </p:blipFill>
        <p:spPr bwMode="auto">
          <a:xfrm>
            <a:off x="6827839" y="1589880"/>
            <a:ext cx="769937" cy="253604"/>
          </a:xfrm>
          <a:prstGeom prst="rect">
            <a:avLst/>
          </a:prstGeom>
          <a:noFill/>
          <a:ln w="9525">
            <a:noFill/>
            <a:miter lim="800000"/>
            <a:headEnd/>
            <a:tailEnd/>
          </a:ln>
        </p:spPr>
      </p:pic>
      <p:pic>
        <p:nvPicPr>
          <p:cNvPr id="4144" name="Picture 110" descr="C:\Users\kmoschner\Pictures\Partner Slide\Members\Telefonica.png"/>
          <p:cNvPicPr>
            <a:picLocks noChangeAspect="1" noChangeArrowheads="1"/>
          </p:cNvPicPr>
          <p:nvPr/>
        </p:nvPicPr>
        <p:blipFill>
          <a:blip r:embed="rId47" cstate="print"/>
          <a:srcRect/>
          <a:stretch>
            <a:fillRect/>
          </a:stretch>
        </p:blipFill>
        <p:spPr bwMode="auto">
          <a:xfrm>
            <a:off x="7721600" y="1589880"/>
            <a:ext cx="769938" cy="253604"/>
          </a:xfrm>
          <a:prstGeom prst="rect">
            <a:avLst/>
          </a:prstGeom>
          <a:noFill/>
          <a:ln w="9525">
            <a:noFill/>
            <a:miter lim="800000"/>
            <a:headEnd/>
            <a:tailEnd/>
          </a:ln>
        </p:spPr>
      </p:pic>
      <p:pic>
        <p:nvPicPr>
          <p:cNvPr id="4145" name="Picture 112" descr="C:\Users\kmoschner\Pictures\Partner Slide\Members\Telstra.png"/>
          <p:cNvPicPr>
            <a:picLocks noChangeAspect="1" noChangeArrowheads="1"/>
          </p:cNvPicPr>
          <p:nvPr/>
        </p:nvPicPr>
        <p:blipFill>
          <a:blip r:embed="rId48" cstate="print"/>
          <a:srcRect/>
          <a:stretch>
            <a:fillRect/>
          </a:stretch>
        </p:blipFill>
        <p:spPr bwMode="auto">
          <a:xfrm>
            <a:off x="2359025" y="1892299"/>
            <a:ext cx="769938" cy="254794"/>
          </a:xfrm>
          <a:prstGeom prst="rect">
            <a:avLst/>
          </a:prstGeom>
          <a:noFill/>
          <a:ln w="9525">
            <a:noFill/>
            <a:miter lim="800000"/>
            <a:headEnd/>
            <a:tailEnd/>
          </a:ln>
        </p:spPr>
      </p:pic>
      <p:pic>
        <p:nvPicPr>
          <p:cNvPr id="4146" name="Picture 113" descr="C:\Users\kmoschner\Pictures\Partner Slide\Members\Telus.png"/>
          <p:cNvPicPr>
            <a:picLocks noChangeAspect="1" noChangeArrowheads="1"/>
          </p:cNvPicPr>
          <p:nvPr/>
        </p:nvPicPr>
        <p:blipFill>
          <a:blip r:embed="rId49" cstate="print"/>
          <a:srcRect/>
          <a:stretch>
            <a:fillRect/>
          </a:stretch>
        </p:blipFill>
        <p:spPr bwMode="auto">
          <a:xfrm>
            <a:off x="3252789" y="1892299"/>
            <a:ext cx="769937" cy="254794"/>
          </a:xfrm>
          <a:prstGeom prst="rect">
            <a:avLst/>
          </a:prstGeom>
          <a:noFill/>
          <a:ln w="9525">
            <a:noFill/>
            <a:miter lim="800000"/>
            <a:headEnd/>
            <a:tailEnd/>
          </a:ln>
        </p:spPr>
      </p:pic>
      <p:pic>
        <p:nvPicPr>
          <p:cNvPr id="4147" name="Picture 114" descr="C:\Users\kmoschner\Pictures\Partner Slide\Members\Turkcell.png"/>
          <p:cNvPicPr>
            <a:picLocks noChangeAspect="1" noChangeArrowheads="1"/>
          </p:cNvPicPr>
          <p:nvPr/>
        </p:nvPicPr>
        <p:blipFill>
          <a:blip r:embed="rId50" cstate="print"/>
          <a:srcRect/>
          <a:stretch>
            <a:fillRect/>
          </a:stretch>
        </p:blipFill>
        <p:spPr bwMode="auto">
          <a:xfrm>
            <a:off x="4148138" y="1892299"/>
            <a:ext cx="768350" cy="254794"/>
          </a:xfrm>
          <a:prstGeom prst="rect">
            <a:avLst/>
          </a:prstGeom>
          <a:noFill/>
          <a:ln w="9525">
            <a:noFill/>
            <a:miter lim="800000"/>
            <a:headEnd/>
            <a:tailEnd/>
          </a:ln>
        </p:spPr>
      </p:pic>
      <p:pic>
        <p:nvPicPr>
          <p:cNvPr id="4148" name="Picture 115" descr="C:\Users\kmoschner\Pictures\Partner Slide\Members\Vimpelcom.png"/>
          <p:cNvPicPr>
            <a:picLocks noChangeAspect="1" noChangeArrowheads="1"/>
          </p:cNvPicPr>
          <p:nvPr/>
        </p:nvPicPr>
        <p:blipFill>
          <a:blip r:embed="rId51" cstate="print"/>
          <a:srcRect/>
          <a:stretch>
            <a:fillRect/>
          </a:stretch>
        </p:blipFill>
        <p:spPr bwMode="auto">
          <a:xfrm>
            <a:off x="6827839" y="1892299"/>
            <a:ext cx="769937" cy="254794"/>
          </a:xfrm>
          <a:prstGeom prst="rect">
            <a:avLst/>
          </a:prstGeom>
          <a:noFill/>
          <a:ln w="9525">
            <a:noFill/>
            <a:miter lim="800000"/>
            <a:headEnd/>
            <a:tailEnd/>
          </a:ln>
        </p:spPr>
      </p:pic>
      <p:pic>
        <p:nvPicPr>
          <p:cNvPr id="4149" name="Picture 116" descr="C:\Users\kmoschner\Pictures\Partner Slide\Members\Vodafone.png"/>
          <p:cNvPicPr>
            <a:picLocks noChangeAspect="1" noChangeArrowheads="1"/>
          </p:cNvPicPr>
          <p:nvPr/>
        </p:nvPicPr>
        <p:blipFill>
          <a:blip r:embed="rId52" cstate="print"/>
          <a:srcRect/>
          <a:stretch>
            <a:fillRect/>
          </a:stretch>
        </p:blipFill>
        <p:spPr bwMode="auto">
          <a:xfrm>
            <a:off x="7721600" y="1892299"/>
            <a:ext cx="769938" cy="254794"/>
          </a:xfrm>
          <a:prstGeom prst="rect">
            <a:avLst/>
          </a:prstGeom>
          <a:noFill/>
          <a:ln w="9525">
            <a:noFill/>
            <a:miter lim="800000"/>
            <a:headEnd/>
            <a:tailEnd/>
          </a:ln>
        </p:spPr>
      </p:pic>
      <p:pic>
        <p:nvPicPr>
          <p:cNvPr id="4150" name="Picture 118" descr="C:\Users\kmoschner\Pictures\Partner Slide\Advisors\Seoul National University.png"/>
          <p:cNvPicPr>
            <a:picLocks noChangeAspect="1" noChangeArrowheads="1"/>
          </p:cNvPicPr>
          <p:nvPr/>
        </p:nvPicPr>
        <p:blipFill>
          <a:blip r:embed="rId53" cstate="print"/>
          <a:srcRect/>
          <a:stretch>
            <a:fillRect/>
          </a:stretch>
        </p:blipFill>
        <p:spPr bwMode="auto">
          <a:xfrm>
            <a:off x="5046664" y="4222353"/>
            <a:ext cx="769937" cy="253603"/>
          </a:xfrm>
          <a:prstGeom prst="rect">
            <a:avLst/>
          </a:prstGeom>
          <a:noFill/>
          <a:ln w="9525">
            <a:noFill/>
            <a:miter lim="800000"/>
            <a:headEnd/>
            <a:tailEnd/>
          </a:ln>
        </p:spPr>
      </p:pic>
      <p:pic>
        <p:nvPicPr>
          <p:cNvPr id="4151" name="Picture 119" descr="C:\Users\kmoschner\Pictures\Partner Slide\Advisors\BUPT.png"/>
          <p:cNvPicPr>
            <a:picLocks noChangeAspect="1" noChangeArrowheads="1"/>
          </p:cNvPicPr>
          <p:nvPr/>
        </p:nvPicPr>
        <p:blipFill>
          <a:blip r:embed="rId54" cstate="print"/>
          <a:srcRect/>
          <a:stretch>
            <a:fillRect/>
          </a:stretch>
        </p:blipFill>
        <p:spPr bwMode="auto">
          <a:xfrm>
            <a:off x="3259139" y="3913980"/>
            <a:ext cx="769937" cy="253604"/>
          </a:xfrm>
          <a:prstGeom prst="rect">
            <a:avLst/>
          </a:prstGeom>
          <a:noFill/>
          <a:ln w="9525">
            <a:noFill/>
            <a:miter lim="800000"/>
            <a:headEnd/>
            <a:tailEnd/>
          </a:ln>
        </p:spPr>
      </p:pic>
      <p:pic>
        <p:nvPicPr>
          <p:cNvPr id="4152" name="Picture 120" descr="C:\Users\kmoschner\Pictures\Partner Slide\Advisors\Eurecom.png"/>
          <p:cNvPicPr>
            <a:picLocks noChangeAspect="1" noChangeArrowheads="1"/>
          </p:cNvPicPr>
          <p:nvPr/>
        </p:nvPicPr>
        <p:blipFill>
          <a:blip r:embed="rId55" cstate="print"/>
          <a:srcRect/>
          <a:stretch>
            <a:fillRect/>
          </a:stretch>
        </p:blipFill>
        <p:spPr bwMode="auto">
          <a:xfrm>
            <a:off x="4154488" y="3913980"/>
            <a:ext cx="768350" cy="253604"/>
          </a:xfrm>
          <a:prstGeom prst="rect">
            <a:avLst/>
          </a:prstGeom>
          <a:noFill/>
          <a:ln w="9525">
            <a:noFill/>
            <a:miter lim="800000"/>
            <a:headEnd/>
            <a:tailEnd/>
          </a:ln>
        </p:spPr>
      </p:pic>
      <p:pic>
        <p:nvPicPr>
          <p:cNvPr id="4153" name="Picture 121" descr="C:\Users\kmoschner\Pictures\Partner Slide\Advisors\Fraunhofer.png"/>
          <p:cNvPicPr>
            <a:picLocks noChangeAspect="1" noChangeArrowheads="1"/>
          </p:cNvPicPr>
          <p:nvPr/>
        </p:nvPicPr>
        <p:blipFill>
          <a:blip r:embed="rId56" cstate="print"/>
          <a:srcRect/>
          <a:stretch>
            <a:fillRect/>
          </a:stretch>
        </p:blipFill>
        <p:spPr bwMode="auto">
          <a:xfrm>
            <a:off x="5048250" y="3913980"/>
            <a:ext cx="769938" cy="253604"/>
          </a:xfrm>
          <a:prstGeom prst="rect">
            <a:avLst/>
          </a:prstGeom>
          <a:noFill/>
          <a:ln w="9525">
            <a:noFill/>
            <a:miter lim="800000"/>
            <a:headEnd/>
            <a:tailEnd/>
          </a:ln>
        </p:spPr>
      </p:pic>
      <p:pic>
        <p:nvPicPr>
          <p:cNvPr id="4154" name="Picture 122" descr="C:\Users\kmoschner\Pictures\Partner Slide\Advisors\FTW.png"/>
          <p:cNvPicPr>
            <a:picLocks noChangeAspect="1" noChangeArrowheads="1"/>
          </p:cNvPicPr>
          <p:nvPr/>
        </p:nvPicPr>
        <p:blipFill>
          <a:blip r:embed="rId57" cstate="print"/>
          <a:srcRect/>
          <a:stretch>
            <a:fillRect/>
          </a:stretch>
        </p:blipFill>
        <p:spPr bwMode="auto">
          <a:xfrm>
            <a:off x="5943600" y="3913980"/>
            <a:ext cx="768350" cy="253604"/>
          </a:xfrm>
          <a:prstGeom prst="rect">
            <a:avLst/>
          </a:prstGeom>
          <a:noFill/>
          <a:ln w="9525">
            <a:noFill/>
            <a:miter lim="800000"/>
            <a:headEnd/>
            <a:tailEnd/>
          </a:ln>
        </p:spPr>
      </p:pic>
      <p:pic>
        <p:nvPicPr>
          <p:cNvPr id="4155" name="Picture 124" descr="C:\Users\kmoschner\Pictures\Partner Slide\Advisors\National Taiwan University.png"/>
          <p:cNvPicPr>
            <a:picLocks noChangeAspect="1" noChangeArrowheads="1"/>
          </p:cNvPicPr>
          <p:nvPr/>
        </p:nvPicPr>
        <p:blipFill>
          <a:blip r:embed="rId58" cstate="print"/>
          <a:srcRect/>
          <a:stretch>
            <a:fillRect/>
          </a:stretch>
        </p:blipFill>
        <p:spPr bwMode="auto">
          <a:xfrm>
            <a:off x="571500" y="4224734"/>
            <a:ext cx="769938" cy="253603"/>
          </a:xfrm>
          <a:prstGeom prst="rect">
            <a:avLst/>
          </a:prstGeom>
          <a:noFill/>
          <a:ln w="9525">
            <a:noFill/>
            <a:miter lim="800000"/>
            <a:headEnd/>
            <a:tailEnd/>
          </a:ln>
        </p:spPr>
      </p:pic>
      <p:pic>
        <p:nvPicPr>
          <p:cNvPr id="4156" name="Picture 125" descr="C:\Users\kmoschner\Pictures\Partner Slide\Advisors\NCTU.png"/>
          <p:cNvPicPr>
            <a:picLocks noChangeAspect="1" noChangeArrowheads="1"/>
          </p:cNvPicPr>
          <p:nvPr/>
        </p:nvPicPr>
        <p:blipFill>
          <a:blip r:embed="rId59" cstate="print"/>
          <a:srcRect/>
          <a:stretch>
            <a:fillRect/>
          </a:stretch>
        </p:blipFill>
        <p:spPr bwMode="auto">
          <a:xfrm>
            <a:off x="2362200" y="4224734"/>
            <a:ext cx="768350" cy="253603"/>
          </a:xfrm>
          <a:prstGeom prst="rect">
            <a:avLst/>
          </a:prstGeom>
          <a:noFill/>
          <a:ln w="9525">
            <a:noFill/>
            <a:miter lim="800000"/>
            <a:headEnd/>
            <a:tailEnd/>
          </a:ln>
        </p:spPr>
      </p:pic>
      <p:pic>
        <p:nvPicPr>
          <p:cNvPr id="4157" name="Picture 126" descr="C:\Users\kmoschner\Pictures\Partner Slide\Advisors\Peking University.png"/>
          <p:cNvPicPr>
            <a:picLocks noChangeAspect="1" noChangeArrowheads="1"/>
          </p:cNvPicPr>
          <p:nvPr/>
        </p:nvPicPr>
        <p:blipFill>
          <a:blip r:embed="rId60" cstate="print"/>
          <a:srcRect/>
          <a:stretch>
            <a:fillRect/>
          </a:stretch>
        </p:blipFill>
        <p:spPr bwMode="auto">
          <a:xfrm>
            <a:off x="3255964" y="4224734"/>
            <a:ext cx="769937" cy="253603"/>
          </a:xfrm>
          <a:prstGeom prst="rect">
            <a:avLst/>
          </a:prstGeom>
          <a:noFill/>
          <a:ln w="9525">
            <a:noFill/>
            <a:miter lim="800000"/>
            <a:headEnd/>
            <a:tailEnd/>
          </a:ln>
        </p:spPr>
      </p:pic>
      <p:pic>
        <p:nvPicPr>
          <p:cNvPr id="4158" name="Picture 127" descr="C:\Users\kmoschner\Pictures\Partner Slide\Advisors\RWTH.png"/>
          <p:cNvPicPr>
            <a:picLocks noChangeAspect="1" noChangeArrowheads="1"/>
          </p:cNvPicPr>
          <p:nvPr/>
        </p:nvPicPr>
        <p:blipFill>
          <a:blip r:embed="rId61" cstate="print"/>
          <a:srcRect/>
          <a:stretch>
            <a:fillRect/>
          </a:stretch>
        </p:blipFill>
        <p:spPr bwMode="auto">
          <a:xfrm>
            <a:off x="576263" y="3913980"/>
            <a:ext cx="768350" cy="253604"/>
          </a:xfrm>
          <a:prstGeom prst="rect">
            <a:avLst/>
          </a:prstGeom>
          <a:noFill/>
          <a:ln w="9525">
            <a:noFill/>
            <a:miter lim="800000"/>
            <a:headEnd/>
            <a:tailEnd/>
          </a:ln>
        </p:spPr>
      </p:pic>
      <p:pic>
        <p:nvPicPr>
          <p:cNvPr id="4159" name="Picture 128" descr="C:\Users\kmoschner\Pictures\Partner Slide\Advisors\University Toronto.png"/>
          <p:cNvPicPr>
            <a:picLocks noChangeAspect="1" noChangeArrowheads="1"/>
          </p:cNvPicPr>
          <p:nvPr/>
        </p:nvPicPr>
        <p:blipFill>
          <a:blip r:embed="rId62" cstate="print"/>
          <a:srcRect/>
          <a:stretch>
            <a:fillRect/>
          </a:stretch>
        </p:blipFill>
        <p:spPr bwMode="auto">
          <a:xfrm>
            <a:off x="6834189" y="4522390"/>
            <a:ext cx="769937" cy="254794"/>
          </a:xfrm>
          <a:prstGeom prst="rect">
            <a:avLst/>
          </a:prstGeom>
          <a:noFill/>
          <a:ln w="9525">
            <a:noFill/>
            <a:miter lim="800000"/>
            <a:headEnd/>
            <a:tailEnd/>
          </a:ln>
        </p:spPr>
      </p:pic>
      <p:pic>
        <p:nvPicPr>
          <p:cNvPr id="4160" name="Picture 129" descr="C:\Users\kmoschner\Pictures\Partner Slide\Advisors\TNO.png"/>
          <p:cNvPicPr>
            <a:picLocks noChangeAspect="1" noChangeArrowheads="1"/>
          </p:cNvPicPr>
          <p:nvPr/>
        </p:nvPicPr>
        <p:blipFill>
          <a:blip r:embed="rId63" cstate="print"/>
          <a:srcRect/>
          <a:stretch>
            <a:fillRect/>
          </a:stretch>
        </p:blipFill>
        <p:spPr bwMode="auto">
          <a:xfrm>
            <a:off x="6835775" y="4222353"/>
            <a:ext cx="769938" cy="253603"/>
          </a:xfrm>
          <a:prstGeom prst="rect">
            <a:avLst/>
          </a:prstGeom>
          <a:noFill/>
          <a:ln w="9525">
            <a:noFill/>
            <a:miter lim="800000"/>
            <a:headEnd/>
            <a:tailEnd/>
          </a:ln>
        </p:spPr>
      </p:pic>
      <p:pic>
        <p:nvPicPr>
          <p:cNvPr id="4161" name="Picture 130" descr="C:\Users\kmoschner\Pictures\Partner Slide\Advisors\Tsinghua.png"/>
          <p:cNvPicPr>
            <a:picLocks noChangeAspect="1" noChangeArrowheads="1"/>
          </p:cNvPicPr>
          <p:nvPr/>
        </p:nvPicPr>
        <p:blipFill>
          <a:blip r:embed="rId64" cstate="print"/>
          <a:srcRect/>
          <a:stretch>
            <a:fillRect/>
          </a:stretch>
        </p:blipFill>
        <p:spPr bwMode="auto">
          <a:xfrm>
            <a:off x="7727951" y="4528343"/>
            <a:ext cx="771525" cy="254794"/>
          </a:xfrm>
          <a:prstGeom prst="rect">
            <a:avLst/>
          </a:prstGeom>
          <a:noFill/>
          <a:ln w="9525">
            <a:noFill/>
            <a:miter lim="800000"/>
            <a:headEnd/>
            <a:tailEnd/>
          </a:ln>
        </p:spPr>
      </p:pic>
      <p:pic>
        <p:nvPicPr>
          <p:cNvPr id="4162" name="Picture 131" descr="C:\Users\kmoschner\Pictures\Partner Slide\Advisors\TU Braunschweig.png"/>
          <p:cNvPicPr>
            <a:picLocks noChangeAspect="1" noChangeArrowheads="1"/>
          </p:cNvPicPr>
          <p:nvPr/>
        </p:nvPicPr>
        <p:blipFill>
          <a:blip r:embed="rId65" cstate="print"/>
          <a:srcRect/>
          <a:stretch>
            <a:fillRect/>
          </a:stretch>
        </p:blipFill>
        <p:spPr bwMode="auto">
          <a:xfrm>
            <a:off x="7731125" y="4222353"/>
            <a:ext cx="768350" cy="253603"/>
          </a:xfrm>
          <a:prstGeom prst="rect">
            <a:avLst/>
          </a:prstGeom>
          <a:noFill/>
          <a:ln w="9525">
            <a:noFill/>
            <a:miter lim="800000"/>
            <a:headEnd/>
            <a:tailEnd/>
          </a:ln>
        </p:spPr>
      </p:pic>
      <p:pic>
        <p:nvPicPr>
          <p:cNvPr id="4163" name="Picture 132" descr="C:\Users\kmoschner\Pictures\Partner Slide\Advisors\TU Dresden.png"/>
          <p:cNvPicPr>
            <a:picLocks noChangeAspect="1" noChangeArrowheads="1"/>
          </p:cNvPicPr>
          <p:nvPr/>
        </p:nvPicPr>
        <p:blipFill>
          <a:blip r:embed="rId66" cstate="print"/>
          <a:srcRect/>
          <a:stretch>
            <a:fillRect/>
          </a:stretch>
        </p:blipFill>
        <p:spPr bwMode="auto">
          <a:xfrm>
            <a:off x="1471614" y="4528343"/>
            <a:ext cx="769937" cy="253604"/>
          </a:xfrm>
          <a:prstGeom prst="rect">
            <a:avLst/>
          </a:prstGeom>
          <a:noFill/>
          <a:ln w="9525">
            <a:noFill/>
            <a:miter lim="800000"/>
            <a:headEnd/>
            <a:tailEnd/>
          </a:ln>
        </p:spPr>
      </p:pic>
      <p:pic>
        <p:nvPicPr>
          <p:cNvPr id="4164" name="Picture 133" descr="C:\Users\kmoschner\Pictures\Partner Slide\Advisors\TU Eindhoven.png"/>
          <p:cNvPicPr>
            <a:picLocks noChangeAspect="1" noChangeArrowheads="1"/>
          </p:cNvPicPr>
          <p:nvPr/>
        </p:nvPicPr>
        <p:blipFill>
          <a:blip r:embed="rId67" cstate="print"/>
          <a:srcRect/>
          <a:stretch>
            <a:fillRect/>
          </a:stretch>
        </p:blipFill>
        <p:spPr bwMode="auto">
          <a:xfrm>
            <a:off x="2365375" y="4528343"/>
            <a:ext cx="768350" cy="253604"/>
          </a:xfrm>
          <a:prstGeom prst="rect">
            <a:avLst/>
          </a:prstGeom>
          <a:noFill/>
          <a:ln w="9525">
            <a:noFill/>
            <a:miter lim="800000"/>
            <a:headEnd/>
            <a:tailEnd/>
          </a:ln>
        </p:spPr>
      </p:pic>
      <p:pic>
        <p:nvPicPr>
          <p:cNvPr id="4165" name="Picture 134" descr="C:\Users\kmoschner\Pictures\Partner Slide\Advisors\University Duisburg.png"/>
          <p:cNvPicPr>
            <a:picLocks noChangeAspect="1" noChangeArrowheads="1"/>
          </p:cNvPicPr>
          <p:nvPr/>
        </p:nvPicPr>
        <p:blipFill>
          <a:blip r:embed="rId68" cstate="print"/>
          <a:srcRect/>
          <a:stretch>
            <a:fillRect/>
          </a:stretch>
        </p:blipFill>
        <p:spPr bwMode="auto">
          <a:xfrm>
            <a:off x="3259139" y="4527153"/>
            <a:ext cx="769937" cy="253603"/>
          </a:xfrm>
          <a:prstGeom prst="rect">
            <a:avLst/>
          </a:prstGeom>
          <a:noFill/>
          <a:ln w="9525">
            <a:noFill/>
            <a:miter lim="800000"/>
            <a:headEnd/>
            <a:tailEnd/>
          </a:ln>
        </p:spPr>
      </p:pic>
      <p:pic>
        <p:nvPicPr>
          <p:cNvPr id="4166" name="Picture 135" descr="C:\Users\kmoschner\Pictures\Partner Slide\Advisors\University Kassel.png"/>
          <p:cNvPicPr>
            <a:picLocks noChangeAspect="1" noChangeArrowheads="1"/>
          </p:cNvPicPr>
          <p:nvPr/>
        </p:nvPicPr>
        <p:blipFill>
          <a:blip r:embed="rId69" cstate="print"/>
          <a:srcRect/>
          <a:stretch>
            <a:fillRect/>
          </a:stretch>
        </p:blipFill>
        <p:spPr bwMode="auto">
          <a:xfrm>
            <a:off x="4152900" y="4527153"/>
            <a:ext cx="768350" cy="253603"/>
          </a:xfrm>
          <a:prstGeom prst="rect">
            <a:avLst/>
          </a:prstGeom>
          <a:noFill/>
          <a:ln w="9525">
            <a:noFill/>
            <a:miter lim="800000"/>
            <a:headEnd/>
            <a:tailEnd/>
          </a:ln>
        </p:spPr>
      </p:pic>
      <p:pic>
        <p:nvPicPr>
          <p:cNvPr id="4167" name="Picture 136" descr="C:\Users\kmoschner\Pictures\Partner Slide\Advisors\University Piraeus.png"/>
          <p:cNvPicPr>
            <a:picLocks noChangeAspect="1" noChangeArrowheads="1"/>
          </p:cNvPicPr>
          <p:nvPr/>
        </p:nvPicPr>
        <p:blipFill>
          <a:blip r:embed="rId70" cstate="print"/>
          <a:srcRect/>
          <a:stretch>
            <a:fillRect/>
          </a:stretch>
        </p:blipFill>
        <p:spPr bwMode="auto">
          <a:xfrm>
            <a:off x="5045075" y="4521199"/>
            <a:ext cx="769938" cy="253604"/>
          </a:xfrm>
          <a:prstGeom prst="rect">
            <a:avLst/>
          </a:prstGeom>
          <a:noFill/>
          <a:ln w="9525">
            <a:noFill/>
            <a:miter lim="800000"/>
            <a:headEnd/>
            <a:tailEnd/>
          </a:ln>
        </p:spPr>
      </p:pic>
      <p:pic>
        <p:nvPicPr>
          <p:cNvPr id="4168" name="Picture 137" descr="C:\Users\kmoschner\Pictures\Partner Slide\Advisors\University Stuttgart.png"/>
          <p:cNvPicPr>
            <a:picLocks noChangeAspect="1" noChangeArrowheads="1"/>
          </p:cNvPicPr>
          <p:nvPr/>
        </p:nvPicPr>
        <p:blipFill>
          <a:blip r:embed="rId71" cstate="print"/>
          <a:srcRect/>
          <a:stretch>
            <a:fillRect/>
          </a:stretch>
        </p:blipFill>
        <p:spPr bwMode="auto">
          <a:xfrm>
            <a:off x="5940425" y="4522390"/>
            <a:ext cx="769938" cy="254794"/>
          </a:xfrm>
          <a:prstGeom prst="rect">
            <a:avLst/>
          </a:prstGeom>
          <a:noFill/>
          <a:ln w="9525">
            <a:noFill/>
            <a:miter lim="800000"/>
            <a:headEnd/>
            <a:tailEnd/>
          </a:ln>
        </p:spPr>
      </p:pic>
      <p:pic>
        <p:nvPicPr>
          <p:cNvPr id="4169" name="Picture 80" descr="C:\Users\kmoschner\Pictures\Partner Slide\Sponsors\Anritsu.png"/>
          <p:cNvPicPr>
            <a:picLocks noChangeAspect="1" noChangeArrowheads="1"/>
          </p:cNvPicPr>
          <p:nvPr/>
        </p:nvPicPr>
        <p:blipFill>
          <a:blip r:embed="rId72" cstate="print"/>
          <a:srcRect/>
          <a:stretch>
            <a:fillRect/>
          </a:stretch>
        </p:blipFill>
        <p:spPr bwMode="auto">
          <a:xfrm>
            <a:off x="1374776" y="2441178"/>
            <a:ext cx="695325" cy="229790"/>
          </a:xfrm>
          <a:prstGeom prst="rect">
            <a:avLst/>
          </a:prstGeom>
          <a:noFill/>
          <a:ln w="9525">
            <a:noFill/>
            <a:miter lim="800000"/>
            <a:headEnd/>
            <a:tailEnd/>
          </a:ln>
        </p:spPr>
      </p:pic>
      <p:pic>
        <p:nvPicPr>
          <p:cNvPr id="4170" name="Picture 80" descr="C:\Users\kmoschner\Pictures\Partner Slide\Members\USCellular.png"/>
          <p:cNvPicPr>
            <a:picLocks noChangeAspect="1" noChangeArrowheads="1"/>
          </p:cNvPicPr>
          <p:nvPr/>
        </p:nvPicPr>
        <p:blipFill>
          <a:blip r:embed="rId73" cstate="print"/>
          <a:srcRect/>
          <a:stretch>
            <a:fillRect/>
          </a:stretch>
        </p:blipFill>
        <p:spPr bwMode="auto">
          <a:xfrm>
            <a:off x="5041900" y="1892299"/>
            <a:ext cx="768350" cy="253604"/>
          </a:xfrm>
          <a:prstGeom prst="rect">
            <a:avLst/>
          </a:prstGeom>
          <a:noFill/>
          <a:ln w="9525">
            <a:noFill/>
            <a:miter lim="800000"/>
            <a:headEnd/>
            <a:tailEnd/>
          </a:ln>
        </p:spPr>
      </p:pic>
      <p:pic>
        <p:nvPicPr>
          <p:cNvPr id="4171" name="Picture 82" descr="C:\Users\kmoschner\Pictures\Partner Slide\Sponsors\Spirent.png"/>
          <p:cNvPicPr>
            <a:picLocks noChangeAspect="1" noChangeArrowheads="1"/>
          </p:cNvPicPr>
          <p:nvPr/>
        </p:nvPicPr>
        <p:blipFill>
          <a:blip r:embed="rId74" cstate="print"/>
          <a:srcRect/>
          <a:stretch>
            <a:fillRect/>
          </a:stretch>
        </p:blipFill>
        <p:spPr bwMode="auto">
          <a:xfrm>
            <a:off x="5383213" y="3380580"/>
            <a:ext cx="696912" cy="229791"/>
          </a:xfrm>
          <a:prstGeom prst="rect">
            <a:avLst/>
          </a:prstGeom>
          <a:noFill/>
          <a:ln w="9525">
            <a:noFill/>
            <a:miter lim="800000"/>
            <a:headEnd/>
            <a:tailEnd/>
          </a:ln>
        </p:spPr>
      </p:pic>
      <p:pic>
        <p:nvPicPr>
          <p:cNvPr id="4172" name="Picture 82" descr="C:\Users\kmoschner\Pictures\Partner Slide\Sponsors\Lenovo.png"/>
          <p:cNvPicPr>
            <a:picLocks noChangeAspect="1" noChangeArrowheads="1"/>
          </p:cNvPicPr>
          <p:nvPr/>
        </p:nvPicPr>
        <p:blipFill>
          <a:blip r:embed="rId75" cstate="print"/>
          <a:srcRect/>
          <a:stretch>
            <a:fillRect/>
          </a:stretch>
        </p:blipFill>
        <p:spPr bwMode="auto">
          <a:xfrm>
            <a:off x="2978151" y="3062684"/>
            <a:ext cx="696913" cy="229790"/>
          </a:xfrm>
          <a:prstGeom prst="rect">
            <a:avLst/>
          </a:prstGeom>
          <a:noFill/>
          <a:ln w="9525">
            <a:noFill/>
            <a:miter lim="800000"/>
            <a:headEnd/>
            <a:tailEnd/>
          </a:ln>
        </p:spPr>
      </p:pic>
      <p:pic>
        <p:nvPicPr>
          <p:cNvPr id="4173" name="Picture 83" descr="C:\Users\kmoschner\Pictures\Partner Slide\Advisors\Sejong University.png"/>
          <p:cNvPicPr>
            <a:picLocks noChangeAspect="1" noChangeArrowheads="1"/>
          </p:cNvPicPr>
          <p:nvPr/>
        </p:nvPicPr>
        <p:blipFill>
          <a:blip r:embed="rId76" cstate="print"/>
          <a:srcRect/>
          <a:stretch>
            <a:fillRect/>
          </a:stretch>
        </p:blipFill>
        <p:spPr bwMode="auto">
          <a:xfrm>
            <a:off x="4151313" y="4224734"/>
            <a:ext cx="768350" cy="253603"/>
          </a:xfrm>
          <a:prstGeom prst="rect">
            <a:avLst/>
          </a:prstGeom>
          <a:noFill/>
          <a:ln w="9525">
            <a:noFill/>
            <a:miter lim="800000"/>
            <a:headEnd/>
            <a:tailEnd/>
          </a:ln>
        </p:spPr>
      </p:pic>
      <p:pic>
        <p:nvPicPr>
          <p:cNvPr id="4174" name="Picture 84" descr="C:\Users\kmoschner\Pictures\Partner Slide\Members\KT.png"/>
          <p:cNvPicPr>
            <a:picLocks noChangeAspect="1" noChangeArrowheads="1"/>
          </p:cNvPicPr>
          <p:nvPr/>
        </p:nvPicPr>
        <p:blipFill>
          <a:blip r:embed="rId77" cstate="print"/>
          <a:srcRect/>
          <a:stretch>
            <a:fillRect/>
          </a:stretch>
        </p:blipFill>
        <p:spPr bwMode="auto">
          <a:xfrm>
            <a:off x="6831013" y="1270792"/>
            <a:ext cx="768350" cy="253604"/>
          </a:xfrm>
          <a:prstGeom prst="rect">
            <a:avLst/>
          </a:prstGeom>
          <a:noFill/>
          <a:ln w="9525">
            <a:noFill/>
            <a:miter lim="800000"/>
            <a:headEnd/>
            <a:tailEnd/>
          </a:ln>
        </p:spPr>
      </p:pic>
      <p:pic>
        <p:nvPicPr>
          <p:cNvPr id="4175" name="Picture 85" descr="C:\Users\kmoschner\Pictures\Partner Slide\Sponsors\SiBeam.png"/>
          <p:cNvPicPr>
            <a:picLocks noChangeAspect="1" noChangeArrowheads="1"/>
          </p:cNvPicPr>
          <p:nvPr/>
        </p:nvPicPr>
        <p:blipFill>
          <a:blip r:embed="rId78" cstate="print"/>
          <a:srcRect/>
          <a:stretch>
            <a:fillRect/>
          </a:stretch>
        </p:blipFill>
        <p:spPr bwMode="auto">
          <a:xfrm>
            <a:off x="3781426" y="3377009"/>
            <a:ext cx="695325" cy="229790"/>
          </a:xfrm>
          <a:prstGeom prst="rect">
            <a:avLst/>
          </a:prstGeom>
          <a:noFill/>
          <a:ln w="9525">
            <a:noFill/>
            <a:miter lim="800000"/>
            <a:headEnd/>
            <a:tailEnd/>
          </a:ln>
        </p:spPr>
      </p:pic>
      <p:pic>
        <p:nvPicPr>
          <p:cNvPr id="4176" name="Picture 85" descr="C:\Users\kmoschner\Pictures\Partner Slide\Members\Singtel.png"/>
          <p:cNvPicPr>
            <a:picLocks noChangeAspect="1" noChangeArrowheads="1"/>
          </p:cNvPicPr>
          <p:nvPr/>
        </p:nvPicPr>
        <p:blipFill>
          <a:blip r:embed="rId79" cstate="print"/>
          <a:srcRect/>
          <a:stretch>
            <a:fillRect/>
          </a:stretch>
        </p:blipFill>
        <p:spPr bwMode="auto">
          <a:xfrm>
            <a:off x="4144963" y="1589880"/>
            <a:ext cx="768350" cy="253604"/>
          </a:xfrm>
          <a:prstGeom prst="rect">
            <a:avLst/>
          </a:prstGeom>
          <a:noFill/>
          <a:ln w="9525">
            <a:noFill/>
            <a:miter lim="800000"/>
            <a:headEnd/>
            <a:tailEnd/>
          </a:ln>
        </p:spPr>
      </p:pic>
      <p:pic>
        <p:nvPicPr>
          <p:cNvPr id="4177" name="Picture 85" descr="C:\Users\kmoschner\Pictures\Partner Slide\Advisors\Singapore University T and D.png"/>
          <p:cNvPicPr>
            <a:picLocks noChangeAspect="1" noChangeArrowheads="1"/>
          </p:cNvPicPr>
          <p:nvPr/>
        </p:nvPicPr>
        <p:blipFill>
          <a:blip r:embed="rId80" cstate="print"/>
          <a:srcRect/>
          <a:stretch>
            <a:fillRect/>
          </a:stretch>
        </p:blipFill>
        <p:spPr bwMode="auto">
          <a:xfrm>
            <a:off x="5942013" y="4223543"/>
            <a:ext cx="768350" cy="253604"/>
          </a:xfrm>
          <a:prstGeom prst="rect">
            <a:avLst/>
          </a:prstGeom>
          <a:noFill/>
          <a:ln w="9525">
            <a:noFill/>
            <a:miter lim="800000"/>
            <a:headEnd/>
            <a:tailEnd/>
          </a:ln>
        </p:spPr>
      </p:pic>
      <p:pic>
        <p:nvPicPr>
          <p:cNvPr id="4178" name="Picture 86" descr="C:\Users\kmoschner\Pictures\Partner Slide\Advisors\ITRI.png"/>
          <p:cNvPicPr>
            <a:picLocks noChangeAspect="1" noChangeArrowheads="1"/>
          </p:cNvPicPr>
          <p:nvPr/>
        </p:nvPicPr>
        <p:blipFill>
          <a:blip r:embed="rId81" cstate="print"/>
          <a:srcRect/>
          <a:stretch>
            <a:fillRect/>
          </a:stretch>
        </p:blipFill>
        <p:spPr bwMode="auto">
          <a:xfrm>
            <a:off x="6837363" y="3913980"/>
            <a:ext cx="768350" cy="253604"/>
          </a:xfrm>
          <a:prstGeom prst="rect">
            <a:avLst/>
          </a:prstGeom>
          <a:noFill/>
          <a:ln w="9525">
            <a:noFill/>
            <a:miter lim="800000"/>
            <a:headEnd/>
            <a:tailEnd/>
          </a:ln>
        </p:spPr>
      </p:pic>
      <p:pic>
        <p:nvPicPr>
          <p:cNvPr id="4179" name="Picture 87" descr="C:\Users\kmoschner\Pictures\Partner Slide\Advisors\ASTRI.png"/>
          <p:cNvPicPr>
            <a:picLocks noChangeAspect="1" noChangeArrowheads="1"/>
          </p:cNvPicPr>
          <p:nvPr/>
        </p:nvPicPr>
        <p:blipFill>
          <a:blip r:embed="rId82" cstate="print"/>
          <a:srcRect/>
          <a:stretch>
            <a:fillRect/>
          </a:stretch>
        </p:blipFill>
        <p:spPr bwMode="auto">
          <a:xfrm>
            <a:off x="2363789" y="3913980"/>
            <a:ext cx="769937" cy="253604"/>
          </a:xfrm>
          <a:prstGeom prst="rect">
            <a:avLst/>
          </a:prstGeom>
          <a:noFill/>
          <a:ln w="9525">
            <a:noFill/>
            <a:miter lim="800000"/>
            <a:headEnd/>
            <a:tailEnd/>
          </a:ln>
        </p:spPr>
      </p:pic>
      <p:pic>
        <p:nvPicPr>
          <p:cNvPr id="4180" name="Picture 88" descr="C:\Users\kmoschner\Pictures\Partner Slide\Advisors\I2R.png"/>
          <p:cNvPicPr>
            <a:picLocks noChangeAspect="1" noChangeArrowheads="1"/>
          </p:cNvPicPr>
          <p:nvPr/>
        </p:nvPicPr>
        <p:blipFill>
          <a:blip r:embed="rId83" cstate="print"/>
          <a:srcRect/>
          <a:stretch>
            <a:fillRect/>
          </a:stretch>
        </p:blipFill>
        <p:spPr bwMode="auto">
          <a:xfrm>
            <a:off x="7731125" y="3913980"/>
            <a:ext cx="768350" cy="253604"/>
          </a:xfrm>
          <a:prstGeom prst="rect">
            <a:avLst/>
          </a:prstGeom>
          <a:noFill/>
          <a:ln w="9525">
            <a:noFill/>
            <a:miter lim="800000"/>
            <a:headEnd/>
            <a:tailEnd/>
          </a:ln>
        </p:spPr>
      </p:pic>
      <p:pic>
        <p:nvPicPr>
          <p:cNvPr id="4181" name="Picture 89" descr="C:\Users\kmoschner\Pictures\Partner Slide\Advisors\TU Darmstadt.jpg"/>
          <p:cNvPicPr>
            <a:picLocks noChangeAspect="1" noChangeArrowheads="1"/>
          </p:cNvPicPr>
          <p:nvPr/>
        </p:nvPicPr>
        <p:blipFill>
          <a:blip r:embed="rId84" cstate="print"/>
          <a:srcRect/>
          <a:stretch>
            <a:fillRect/>
          </a:stretch>
        </p:blipFill>
        <p:spPr bwMode="auto">
          <a:xfrm>
            <a:off x="579438" y="4529534"/>
            <a:ext cx="768350" cy="253603"/>
          </a:xfrm>
          <a:prstGeom prst="rect">
            <a:avLst/>
          </a:prstGeom>
          <a:noFill/>
          <a:ln w="9525">
            <a:noFill/>
            <a:miter lim="800000"/>
            <a:headEnd/>
            <a:tailEnd/>
          </a:ln>
        </p:spPr>
      </p:pic>
      <p:pic>
        <p:nvPicPr>
          <p:cNvPr id="4182" name="Picture 90" descr="C:\Users\kmoschner\Pictures\Partner Slide\Sponsors\InterDigital.png"/>
          <p:cNvPicPr>
            <a:picLocks noChangeAspect="1" noChangeArrowheads="1"/>
          </p:cNvPicPr>
          <p:nvPr/>
        </p:nvPicPr>
        <p:blipFill>
          <a:blip r:embed="rId85" cstate="print"/>
          <a:srcRect/>
          <a:stretch>
            <a:fillRect/>
          </a:stretch>
        </p:blipFill>
        <p:spPr bwMode="auto">
          <a:xfrm>
            <a:off x="7793039" y="2754312"/>
            <a:ext cx="695325" cy="229791"/>
          </a:xfrm>
          <a:prstGeom prst="rect">
            <a:avLst/>
          </a:prstGeom>
          <a:noFill/>
          <a:ln w="9525">
            <a:noFill/>
            <a:miter lim="800000"/>
            <a:headEnd/>
            <a:tailEnd/>
          </a:ln>
        </p:spPr>
      </p:pic>
      <p:pic>
        <p:nvPicPr>
          <p:cNvPr id="4183" name="Picture 91" descr="C:\Users\kmoschner\Pictures\Partner Slide\Sponsors\Motorola.png"/>
          <p:cNvPicPr>
            <a:picLocks noChangeAspect="1" noChangeArrowheads="1"/>
          </p:cNvPicPr>
          <p:nvPr/>
        </p:nvPicPr>
        <p:blipFill>
          <a:blip r:embed="rId86" cstate="print"/>
          <a:srcRect/>
          <a:stretch>
            <a:fillRect/>
          </a:stretch>
        </p:blipFill>
        <p:spPr bwMode="auto">
          <a:xfrm>
            <a:off x="6188076" y="3062684"/>
            <a:ext cx="695325" cy="229790"/>
          </a:xfrm>
          <a:prstGeom prst="rect">
            <a:avLst/>
          </a:prstGeom>
          <a:noFill/>
          <a:ln w="9525">
            <a:noFill/>
            <a:miter lim="800000"/>
            <a:headEnd/>
            <a:tailEnd/>
          </a:ln>
        </p:spPr>
      </p:pic>
      <p:pic>
        <p:nvPicPr>
          <p:cNvPr id="4184" name="Picture 91" descr="C:\Users\kmoschner\Pictures\Partner Slide\Members\Verizon.png"/>
          <p:cNvPicPr>
            <a:picLocks noChangeAspect="1" noChangeArrowheads="1"/>
          </p:cNvPicPr>
          <p:nvPr/>
        </p:nvPicPr>
        <p:blipFill>
          <a:blip r:embed="rId87" cstate="print"/>
          <a:srcRect/>
          <a:stretch>
            <a:fillRect/>
          </a:stretch>
        </p:blipFill>
        <p:spPr bwMode="auto">
          <a:xfrm>
            <a:off x="5934075" y="1892299"/>
            <a:ext cx="768350" cy="253604"/>
          </a:xfrm>
          <a:prstGeom prst="rect">
            <a:avLst/>
          </a:prstGeom>
          <a:noFill/>
          <a:ln w="9525">
            <a:noFill/>
            <a:miter lim="800000"/>
            <a:headEnd/>
            <a:tailEnd/>
          </a:ln>
        </p:spPr>
      </p:pic>
      <p:pic>
        <p:nvPicPr>
          <p:cNvPr id="4185" name="Picture 92" descr="C:\Users\kmoschner\Pictures\Partner Slide\Sponsors\Liberty Global.png"/>
          <p:cNvPicPr>
            <a:picLocks noChangeAspect="1" noChangeArrowheads="1"/>
          </p:cNvPicPr>
          <p:nvPr/>
        </p:nvPicPr>
        <p:blipFill>
          <a:blip r:embed="rId88" cstate="print"/>
          <a:srcRect/>
          <a:stretch>
            <a:fillRect/>
          </a:stretch>
        </p:blipFill>
        <p:spPr bwMode="auto">
          <a:xfrm>
            <a:off x="1465263" y="1589880"/>
            <a:ext cx="768350" cy="253604"/>
          </a:xfrm>
          <a:prstGeom prst="rect">
            <a:avLst/>
          </a:prstGeom>
          <a:noFill/>
          <a:ln w="9525">
            <a:noFill/>
            <a:miter lim="800000"/>
            <a:headEnd/>
            <a:tailEnd/>
          </a:ln>
        </p:spPr>
      </p:pic>
      <p:pic>
        <p:nvPicPr>
          <p:cNvPr id="4186" name="Picture 92" descr="C:\Users\kmoschner\Pictures\Partner Slide\Sponsors\AppComSci.png"/>
          <p:cNvPicPr>
            <a:picLocks noChangeAspect="1" noChangeArrowheads="1"/>
          </p:cNvPicPr>
          <p:nvPr/>
        </p:nvPicPr>
        <p:blipFill>
          <a:blip r:embed="rId89" cstate="print"/>
          <a:srcRect/>
          <a:stretch>
            <a:fillRect/>
          </a:stretch>
        </p:blipFill>
        <p:spPr bwMode="auto">
          <a:xfrm>
            <a:off x="2176464" y="2441178"/>
            <a:ext cx="695325" cy="229790"/>
          </a:xfrm>
          <a:prstGeom prst="rect">
            <a:avLst/>
          </a:prstGeom>
          <a:noFill/>
          <a:ln w="9525">
            <a:noFill/>
            <a:miter lim="800000"/>
            <a:headEnd/>
            <a:tailEnd/>
          </a:ln>
        </p:spPr>
      </p:pic>
      <p:pic>
        <p:nvPicPr>
          <p:cNvPr id="4187" name="Picture 93" descr="C:\Users\kmoschner\Pictures\Partner Slide\Sponsors\ZTE.png"/>
          <p:cNvPicPr>
            <a:picLocks noChangeAspect="1" noChangeArrowheads="1"/>
          </p:cNvPicPr>
          <p:nvPr/>
        </p:nvPicPr>
        <p:blipFill>
          <a:blip r:embed="rId90" cstate="print"/>
          <a:srcRect/>
          <a:stretch>
            <a:fillRect/>
          </a:stretch>
        </p:blipFill>
        <p:spPr bwMode="auto">
          <a:xfrm>
            <a:off x="6186489" y="3377009"/>
            <a:ext cx="695325" cy="229790"/>
          </a:xfrm>
          <a:prstGeom prst="rect">
            <a:avLst/>
          </a:prstGeom>
          <a:noFill/>
          <a:ln w="9525">
            <a:noFill/>
            <a:miter lim="800000"/>
            <a:headEnd/>
            <a:tailEnd/>
          </a:ln>
        </p:spPr>
      </p:pic>
      <p:pic>
        <p:nvPicPr>
          <p:cNvPr id="4188" name="Picture 94" descr="C:\Users\kmoschner\Pictures\Partner Slide\Sponsors\Cohere.png"/>
          <p:cNvPicPr>
            <a:picLocks noChangeAspect="1" noChangeArrowheads="1"/>
          </p:cNvPicPr>
          <p:nvPr/>
        </p:nvPicPr>
        <p:blipFill>
          <a:blip r:embed="rId91" cstate="print"/>
          <a:srcRect/>
          <a:stretch>
            <a:fillRect/>
          </a:stretch>
        </p:blipFill>
        <p:spPr bwMode="auto">
          <a:xfrm>
            <a:off x="7793039" y="2441178"/>
            <a:ext cx="695325" cy="229790"/>
          </a:xfrm>
          <a:prstGeom prst="rect">
            <a:avLst/>
          </a:prstGeom>
          <a:noFill/>
          <a:ln w="9525">
            <a:noFill/>
            <a:miter lim="800000"/>
            <a:headEnd/>
            <a:tailEnd/>
          </a:ln>
        </p:spPr>
      </p:pic>
      <p:pic>
        <p:nvPicPr>
          <p:cNvPr id="4189" name="Picture 94" descr="C:\Users\kmoschner\Pictures\Partner Slide\Members\Chunghwa.png"/>
          <p:cNvPicPr>
            <a:picLocks noChangeAspect="1" noChangeArrowheads="1"/>
          </p:cNvPicPr>
          <p:nvPr/>
        </p:nvPicPr>
        <p:blipFill>
          <a:blip r:embed="rId92" cstate="print"/>
          <a:srcRect/>
          <a:stretch>
            <a:fillRect/>
          </a:stretch>
        </p:blipFill>
        <p:spPr bwMode="auto">
          <a:xfrm>
            <a:off x="4148139" y="1270793"/>
            <a:ext cx="769937" cy="254794"/>
          </a:xfrm>
          <a:prstGeom prst="rect">
            <a:avLst/>
          </a:prstGeom>
          <a:noFill/>
          <a:ln w="9525">
            <a:noFill/>
            <a:miter lim="800000"/>
            <a:headEnd/>
            <a:tailEnd/>
          </a:ln>
        </p:spPr>
      </p:pic>
      <p:pic>
        <p:nvPicPr>
          <p:cNvPr id="4190" name="Picture 95" descr="C:\Users\kmoschner\Pictures\Partner Slide\Sponsors\LG Electronics.png"/>
          <p:cNvPicPr>
            <a:picLocks noChangeAspect="1" noChangeArrowheads="1"/>
          </p:cNvPicPr>
          <p:nvPr/>
        </p:nvPicPr>
        <p:blipFill>
          <a:blip r:embed="rId93" cstate="print"/>
          <a:srcRect/>
          <a:stretch>
            <a:fillRect/>
          </a:stretch>
        </p:blipFill>
        <p:spPr bwMode="auto">
          <a:xfrm>
            <a:off x="3781426" y="3062684"/>
            <a:ext cx="695325" cy="229790"/>
          </a:xfrm>
          <a:prstGeom prst="rect">
            <a:avLst/>
          </a:prstGeom>
          <a:noFill/>
          <a:ln w="9525">
            <a:noFill/>
            <a:miter lim="800000"/>
            <a:headEnd/>
            <a:tailEnd/>
          </a:ln>
        </p:spPr>
      </p:pic>
      <p:pic>
        <p:nvPicPr>
          <p:cNvPr id="4191" name="Picture 95" descr="C:\Users\kmoschner\Pictures\Partner Slide\Members\Hong Kong Telecom.png"/>
          <p:cNvPicPr>
            <a:picLocks noChangeAspect="1" noChangeArrowheads="1"/>
          </p:cNvPicPr>
          <p:nvPr/>
        </p:nvPicPr>
        <p:blipFill>
          <a:blip r:embed="rId94" cstate="print"/>
          <a:srcRect/>
          <a:stretch>
            <a:fillRect/>
          </a:stretch>
        </p:blipFill>
        <p:spPr bwMode="auto">
          <a:xfrm>
            <a:off x="573088" y="1589880"/>
            <a:ext cx="768350" cy="253604"/>
          </a:xfrm>
          <a:prstGeom prst="rect">
            <a:avLst/>
          </a:prstGeom>
          <a:noFill/>
          <a:ln w="9525">
            <a:noFill/>
            <a:miter lim="800000"/>
            <a:headEnd/>
            <a:tailEnd/>
          </a:ln>
        </p:spPr>
      </p:pic>
      <p:pic>
        <p:nvPicPr>
          <p:cNvPr id="4192" name="Picture 96" descr="C:\Users\kmoschner\Pictures\Partner Slide\Sponsors\Brocade.png"/>
          <p:cNvPicPr>
            <a:picLocks noChangeAspect="1" noChangeArrowheads="1"/>
          </p:cNvPicPr>
          <p:nvPr/>
        </p:nvPicPr>
        <p:blipFill>
          <a:blip r:embed="rId95" cstate="print"/>
          <a:srcRect/>
          <a:stretch>
            <a:fillRect/>
          </a:stretch>
        </p:blipFill>
        <p:spPr bwMode="auto">
          <a:xfrm>
            <a:off x="4583114" y="2441178"/>
            <a:ext cx="695325" cy="229790"/>
          </a:xfrm>
          <a:prstGeom prst="rect">
            <a:avLst/>
          </a:prstGeom>
          <a:noFill/>
          <a:ln w="9525">
            <a:noFill/>
            <a:miter lim="800000"/>
            <a:headEnd/>
            <a:tailEnd/>
          </a:ln>
        </p:spPr>
      </p:pic>
      <p:pic>
        <p:nvPicPr>
          <p:cNvPr id="4193" name="Picture 97" descr="C:\Users\kmoschner\Pictures\Partner Slide\Sponsors\JDSU.png"/>
          <p:cNvPicPr>
            <a:picLocks noChangeAspect="1" noChangeArrowheads="1"/>
          </p:cNvPicPr>
          <p:nvPr/>
        </p:nvPicPr>
        <p:blipFill>
          <a:blip r:embed="rId96" cstate="print"/>
          <a:srcRect/>
          <a:stretch>
            <a:fillRect/>
          </a:stretch>
        </p:blipFill>
        <p:spPr bwMode="auto">
          <a:xfrm>
            <a:off x="573089" y="3062684"/>
            <a:ext cx="695325" cy="229790"/>
          </a:xfrm>
          <a:prstGeom prst="rect">
            <a:avLst/>
          </a:prstGeom>
          <a:noFill/>
          <a:ln w="9525">
            <a:noFill/>
            <a:miter lim="800000"/>
            <a:headEnd/>
            <a:tailEnd/>
          </a:ln>
        </p:spPr>
      </p:pic>
      <p:pic>
        <p:nvPicPr>
          <p:cNvPr id="4194" name="Picture 98" descr="C:\Users\kmoschner\Pictures\Partner Slide\Advisors\Academia Sinica.png"/>
          <p:cNvPicPr>
            <a:picLocks noChangeAspect="1" noChangeArrowheads="1"/>
          </p:cNvPicPr>
          <p:nvPr/>
        </p:nvPicPr>
        <p:blipFill>
          <a:blip r:embed="rId97" cstate="print"/>
          <a:srcRect/>
          <a:stretch>
            <a:fillRect/>
          </a:stretch>
        </p:blipFill>
        <p:spPr bwMode="auto">
          <a:xfrm>
            <a:off x="1470025" y="3913980"/>
            <a:ext cx="768350" cy="253604"/>
          </a:xfrm>
          <a:prstGeom prst="rect">
            <a:avLst/>
          </a:prstGeom>
          <a:noFill/>
          <a:ln w="9525">
            <a:noFill/>
            <a:miter lim="800000"/>
            <a:headEnd/>
            <a:tailEnd/>
          </a:ln>
        </p:spPr>
      </p:pic>
      <p:pic>
        <p:nvPicPr>
          <p:cNvPr id="4195" name="Picture 99" descr="C:\Users\kmoschner\Pictures\Partner Slide\Advisors\New York University.png"/>
          <p:cNvPicPr>
            <a:picLocks noChangeAspect="1" noChangeArrowheads="1"/>
          </p:cNvPicPr>
          <p:nvPr/>
        </p:nvPicPr>
        <p:blipFill>
          <a:blip r:embed="rId98" cstate="print"/>
          <a:srcRect/>
          <a:stretch>
            <a:fillRect/>
          </a:stretch>
        </p:blipFill>
        <p:spPr bwMode="auto">
          <a:xfrm>
            <a:off x="1466850" y="4230686"/>
            <a:ext cx="769938" cy="253604"/>
          </a:xfrm>
          <a:prstGeom prst="rect">
            <a:avLst/>
          </a:prstGeom>
          <a:noFill/>
          <a:ln w="9525">
            <a:noFill/>
            <a:miter lim="800000"/>
            <a:headEnd/>
            <a:tailEnd/>
          </a:ln>
        </p:spPr>
      </p:pic>
    </p:spTree>
    <p:extLst>
      <p:ext uri="{BB962C8B-B14F-4D97-AF65-F5344CB8AC3E}">
        <p14:creationId xmlns:p14="http://schemas.microsoft.com/office/powerpoint/2010/main" val="4257366388"/>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bwMode="auto">
          <a:xfrm>
            <a:off x="417513" y="279798"/>
            <a:ext cx="8229600" cy="310753"/>
          </a:xfrm>
          <a:prstGeom prst="rect">
            <a:avLst/>
          </a:prstGeom>
          <a:noFill/>
          <a:ln w="9525">
            <a:noFill/>
            <a:miter lim="800000"/>
            <a:headEnd/>
            <a:tailEnd/>
          </a:ln>
        </p:spPr>
        <p:txBody>
          <a:bodyPr anchor="ctr"/>
          <a:lstStyle/>
          <a:p>
            <a:pPr algn="ctr">
              <a:defRPr/>
            </a:pPr>
            <a:r>
              <a:rPr lang="en-US" sz="3200" kern="0" dirty="0" smtClean="0">
                <a:solidFill>
                  <a:srgbClr val="FF0000"/>
                </a:solidFill>
                <a:latin typeface="Calibri"/>
              </a:rPr>
              <a:t>Considerations</a:t>
            </a:r>
            <a:endParaRPr lang="en-US" sz="3200" kern="0" dirty="0">
              <a:solidFill>
                <a:srgbClr val="FF0000"/>
              </a:solidFill>
            </a:endParaRPr>
          </a:p>
        </p:txBody>
      </p:sp>
      <p:sp>
        <p:nvSpPr>
          <p:cNvPr id="16" name="Rectangle 15"/>
          <p:cNvSpPr/>
          <p:nvPr/>
        </p:nvSpPr>
        <p:spPr>
          <a:xfrm>
            <a:off x="251520" y="590551"/>
            <a:ext cx="8524346" cy="422207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144000" tIns="90000" bIns="90000" anchor="t" anchorCtr="0"/>
          <a:lstStyle/>
          <a:p>
            <a:pPr marL="285750" lvl="2" indent="-285750" fontAlgn="auto">
              <a:spcBef>
                <a:spcPts val="0"/>
              </a:spcBef>
              <a:spcAft>
                <a:spcPts val="600"/>
              </a:spcAft>
              <a:buFont typeface="Arial" panose="020B0604020202020204" pitchFamily="34" charset="0"/>
              <a:buChar char="•"/>
              <a:defRPr/>
            </a:pPr>
            <a:r>
              <a:rPr lang="en-US" sz="1300" dirty="0" smtClean="0">
                <a:solidFill>
                  <a:schemeClr val="tx1"/>
                </a:solidFill>
                <a:latin typeface="Helvetica 45 Light" panose="020B0403020202020204" pitchFamily="34" charset="0"/>
              </a:rPr>
              <a:t>It is key that the NR </a:t>
            </a:r>
            <a:r>
              <a:rPr lang="en-US" sz="1300" dirty="0">
                <a:solidFill>
                  <a:schemeClr val="tx1"/>
                </a:solidFill>
                <a:latin typeface="Helvetica 45 Light" panose="020B0403020202020204" pitchFamily="34" charset="0"/>
              </a:rPr>
              <a:t>design should be </a:t>
            </a:r>
            <a:r>
              <a:rPr lang="en-US" sz="1300" u="sng" dirty="0">
                <a:solidFill>
                  <a:schemeClr val="tx1"/>
                </a:solidFill>
                <a:latin typeface="Helvetica 45 Light" panose="020B0403020202020204" pitchFamily="34" charset="0"/>
              </a:rPr>
              <a:t>forward compatible </a:t>
            </a:r>
            <a:r>
              <a:rPr lang="en-US" sz="1300" u="sng" dirty="0" smtClean="0">
                <a:solidFill>
                  <a:schemeClr val="tx1"/>
                </a:solidFill>
                <a:latin typeface="Helvetica 45 Light" panose="020B0403020202020204" pitchFamily="34" charset="0"/>
              </a:rPr>
              <a:t> </a:t>
            </a:r>
            <a:r>
              <a:rPr lang="en-US" sz="1300" dirty="0" smtClean="0">
                <a:solidFill>
                  <a:schemeClr val="tx1"/>
                </a:solidFill>
                <a:latin typeface="Helvetica 45 Light" panose="020B0403020202020204" pitchFamily="34" charset="0"/>
              </a:rPr>
              <a:t>so </a:t>
            </a:r>
            <a:r>
              <a:rPr lang="en-US" sz="1300" dirty="0">
                <a:solidFill>
                  <a:schemeClr val="tx1"/>
                </a:solidFill>
                <a:latin typeface="Helvetica 45 Light" panose="020B0403020202020204" pitchFamily="34" charset="0"/>
              </a:rPr>
              <a:t>that features can be added in later releases in an optimal </a:t>
            </a:r>
            <a:r>
              <a:rPr lang="en-US" sz="1300" dirty="0" smtClean="0">
                <a:solidFill>
                  <a:schemeClr val="tx1"/>
                </a:solidFill>
                <a:latin typeface="Helvetica 45 Light" panose="020B0403020202020204" pitchFamily="34" charset="0"/>
              </a:rPr>
              <a:t>way. </a:t>
            </a:r>
          </a:p>
          <a:p>
            <a:pPr marL="285750" lvl="2" indent="-285750" fontAlgn="auto">
              <a:spcBef>
                <a:spcPts val="0"/>
              </a:spcBef>
              <a:spcAft>
                <a:spcPts val="600"/>
              </a:spcAft>
              <a:buFont typeface="Arial" panose="020B0604020202020204" pitchFamily="34" charset="0"/>
              <a:buChar char="•"/>
              <a:defRPr/>
            </a:pPr>
            <a:r>
              <a:rPr lang="en-US" sz="1300" dirty="0" smtClean="0">
                <a:solidFill>
                  <a:schemeClr val="tx1"/>
                </a:solidFill>
                <a:latin typeface="Helvetica 45 Light" panose="020B0403020202020204" pitchFamily="34" charset="0"/>
              </a:rPr>
              <a:t>Any partial design that  focus only on one use case or one solution increase </a:t>
            </a:r>
            <a:r>
              <a:rPr lang="en-US" sz="1300" dirty="0">
                <a:solidFill>
                  <a:schemeClr val="tx1"/>
                </a:solidFill>
                <a:latin typeface="Helvetica 45 Light" panose="020B0403020202020204" pitchFamily="34" charset="0"/>
              </a:rPr>
              <a:t>the risk of forward incompatibility and the </a:t>
            </a:r>
            <a:r>
              <a:rPr lang="en-US" sz="1300" dirty="0" smtClean="0">
                <a:solidFill>
                  <a:schemeClr val="tx1"/>
                </a:solidFill>
                <a:latin typeface="Helvetica 45 Light" panose="020B0403020202020204" pitchFamily="34" charset="0"/>
              </a:rPr>
              <a:t>market fragmentation due </a:t>
            </a:r>
            <a:r>
              <a:rPr lang="en-US" sz="1300" dirty="0">
                <a:solidFill>
                  <a:schemeClr val="tx1"/>
                </a:solidFill>
                <a:latin typeface="Helvetica 45 Light" panose="020B0403020202020204" pitchFamily="34" charset="0"/>
              </a:rPr>
              <a:t>to incompatibility between </a:t>
            </a:r>
            <a:r>
              <a:rPr lang="en-US" sz="1300" dirty="0" smtClean="0">
                <a:solidFill>
                  <a:schemeClr val="tx1"/>
                </a:solidFill>
                <a:latin typeface="Helvetica 45 Light" panose="020B0403020202020204" pitchFamily="34" charset="0"/>
              </a:rPr>
              <a:t>the delivered phases </a:t>
            </a:r>
            <a:endParaRPr lang="en-US" sz="1300" dirty="0">
              <a:solidFill>
                <a:schemeClr val="tx1"/>
              </a:solidFill>
              <a:latin typeface="Helvetica 45 Light" panose="020B0403020202020204" pitchFamily="34" charset="0"/>
            </a:endParaRPr>
          </a:p>
          <a:p>
            <a:pPr marL="285750" lvl="2" indent="-285750" fontAlgn="auto">
              <a:spcBef>
                <a:spcPts val="0"/>
              </a:spcBef>
              <a:spcAft>
                <a:spcPts val="600"/>
              </a:spcAft>
              <a:buFont typeface="Arial" panose="020B0604020202020204" pitchFamily="34" charset="0"/>
              <a:buChar char="•"/>
              <a:defRPr/>
            </a:pPr>
            <a:r>
              <a:rPr lang="en-US" sz="1300" dirty="0">
                <a:solidFill>
                  <a:schemeClr val="tx1"/>
                </a:solidFill>
                <a:latin typeface="Helvetica 45 Light" panose="020B0403020202020204" pitchFamily="34" charset="0"/>
              </a:rPr>
              <a:t>Beyond forward compatibility, other requirements should be carefully considered since day one to avoid mistakes from the past (e.g. energy efficiency, multiplexing of different use cases over the same contiguous block of spectrum, standalone and non-standalone operation, security, </a:t>
            </a:r>
            <a:r>
              <a:rPr lang="en-US" sz="1300" dirty="0" err="1">
                <a:solidFill>
                  <a:schemeClr val="tx1"/>
                </a:solidFill>
                <a:latin typeface="Helvetica 45 Light" panose="020B0403020202020204" pitchFamily="34" charset="0"/>
              </a:rPr>
              <a:t>etc</a:t>
            </a:r>
            <a:r>
              <a:rPr lang="en-US" sz="1300" dirty="0">
                <a:solidFill>
                  <a:schemeClr val="tx1"/>
                </a:solidFill>
                <a:latin typeface="Helvetica 45 Light" panose="020B0403020202020204" pitchFamily="34" charset="0"/>
              </a:rPr>
              <a:t>)</a:t>
            </a:r>
          </a:p>
          <a:p>
            <a:pPr marL="285750" lvl="2" indent="-285750" fontAlgn="auto">
              <a:spcBef>
                <a:spcPts val="0"/>
              </a:spcBef>
              <a:spcAft>
                <a:spcPts val="600"/>
              </a:spcAft>
              <a:buFont typeface="Arial" panose="020B0604020202020204" pitchFamily="34" charset="0"/>
              <a:buChar char="•"/>
              <a:defRPr/>
            </a:pPr>
            <a:r>
              <a:rPr lang="en-US" sz="1300" dirty="0" smtClean="0">
                <a:solidFill>
                  <a:schemeClr val="tx1"/>
                </a:solidFill>
                <a:latin typeface="Helvetica 45 Light" panose="020B0403020202020204" pitchFamily="34" charset="0"/>
              </a:rPr>
              <a:t>3GPP work on the NR design and architecture should bring considerable gains and benefits (even in the very first phase) compared to evolutions of legacy technologies and be mature and future proof enough to enforce global deployment. </a:t>
            </a:r>
            <a:r>
              <a:rPr lang="en-US" sz="1300" dirty="0" smtClean="0">
                <a:solidFill>
                  <a:srgbClr val="4BB4E6"/>
                </a:solidFill>
                <a:latin typeface="Helvetica 45 Light" panose="020B0403020202020204" pitchFamily="34" charset="0"/>
              </a:rPr>
              <a:t>A timewise and content-wise close coordination between RAN and SA work on architecture should be ensured to allow consistent E2E system delivery</a:t>
            </a:r>
          </a:p>
          <a:p>
            <a:pPr marL="285750" lvl="2" indent="-285750" fontAlgn="auto">
              <a:spcBef>
                <a:spcPts val="0"/>
              </a:spcBef>
              <a:spcAft>
                <a:spcPts val="600"/>
              </a:spcAft>
              <a:buFont typeface="Arial" panose="020B0604020202020204" pitchFamily="34" charset="0"/>
              <a:buChar char="•"/>
              <a:defRPr/>
            </a:pPr>
            <a:r>
              <a:rPr lang="en-US" sz="1300" dirty="0" smtClean="0">
                <a:solidFill>
                  <a:schemeClr val="tx1"/>
                </a:solidFill>
                <a:latin typeface="Helvetica 45 Light" panose="020B0403020202020204" pitchFamily="34" charset="0"/>
              </a:rPr>
              <a:t>The current schedule is already very tight (15months release length) provided the novelty and ambition of 5G and the variety of requirements to be fulfilled. </a:t>
            </a:r>
          </a:p>
          <a:p>
            <a:pPr marL="285750" lvl="2" indent="-285750" fontAlgn="auto">
              <a:spcBef>
                <a:spcPts val="0"/>
              </a:spcBef>
              <a:spcAft>
                <a:spcPts val="600"/>
              </a:spcAft>
              <a:buFont typeface="Arial" panose="020B0604020202020204" pitchFamily="34" charset="0"/>
              <a:buChar char="•"/>
              <a:defRPr/>
            </a:pPr>
            <a:r>
              <a:rPr lang="en-US" sz="1300" b="1" dirty="0" smtClean="0">
                <a:solidFill>
                  <a:schemeClr val="tx1"/>
                </a:solidFill>
                <a:latin typeface="Helvetica 45 Light" panose="020B0403020202020204" pitchFamily="34" charset="0"/>
              </a:rPr>
              <a:t>The current schedule does not prevent delivery of first features of phase 1 before June 2018 (Flexible ASN.1 freeze) enabling companies to start early trials and demonstrations.</a:t>
            </a:r>
            <a:endParaRPr lang="en-US" sz="1300" b="1" dirty="0">
              <a:solidFill>
                <a:schemeClr val="tx1"/>
              </a:solidFill>
              <a:latin typeface="Helvetica 45 Light" panose="020B0403020202020204" pitchFamily="34" charset="0"/>
            </a:endParaRPr>
          </a:p>
          <a:p>
            <a:pPr marL="285750" lvl="2" indent="-285750" fontAlgn="auto">
              <a:spcBef>
                <a:spcPts val="0"/>
              </a:spcBef>
              <a:spcAft>
                <a:spcPts val="600"/>
              </a:spcAft>
              <a:buFont typeface="Arial" panose="020B0604020202020204" pitchFamily="34" charset="0"/>
              <a:buChar char="•"/>
              <a:defRPr/>
            </a:pPr>
            <a:r>
              <a:rPr lang="en-US" sz="1300" b="1" dirty="0" smtClean="0">
                <a:solidFill>
                  <a:schemeClr val="tx1"/>
                </a:solidFill>
                <a:latin typeface="Helvetica 45 Light" panose="020B0403020202020204" pitchFamily="34" charset="0"/>
              </a:rPr>
              <a:t>Any </a:t>
            </a:r>
            <a:r>
              <a:rPr lang="en-US" sz="1300" b="1" dirty="0">
                <a:solidFill>
                  <a:schemeClr val="tx1"/>
                </a:solidFill>
                <a:latin typeface="Helvetica 45 Light" panose="020B0403020202020204" pitchFamily="34" charset="0"/>
              </a:rPr>
              <a:t>further acceleration of 5G schedule will endanger the quality of the design of the New Radio NR and jeopardize its necessary forward </a:t>
            </a:r>
            <a:r>
              <a:rPr lang="en-US" sz="1300" b="1" dirty="0" smtClean="0">
                <a:solidFill>
                  <a:schemeClr val="tx1"/>
                </a:solidFill>
                <a:latin typeface="Helvetica 45 Light" panose="020B0403020202020204" pitchFamily="34" charset="0"/>
              </a:rPr>
              <a:t>compatibility, proper design and global adoption</a:t>
            </a:r>
            <a:endParaRPr lang="en-US" sz="1300" b="1" dirty="0">
              <a:solidFill>
                <a:schemeClr val="tx1"/>
              </a:solidFill>
              <a:latin typeface="Helvetica 45 Light" panose="020B0403020202020204" pitchFamily="34" charset="0"/>
            </a:endParaRPr>
          </a:p>
          <a:p>
            <a:pPr marL="285750" lvl="2" indent="-285750" fontAlgn="auto">
              <a:spcBef>
                <a:spcPts val="0"/>
              </a:spcBef>
              <a:spcAft>
                <a:spcPts val="600"/>
              </a:spcAft>
              <a:buFont typeface="Arial" panose="020B0604020202020204" pitchFamily="34" charset="0"/>
              <a:buChar char="•"/>
              <a:defRPr/>
            </a:pPr>
            <a:r>
              <a:rPr lang="en-US" sz="1300" dirty="0" smtClean="0">
                <a:solidFill>
                  <a:schemeClr val="tx1"/>
                </a:solidFill>
                <a:latin typeface="Helvetica 45 Light" panose="020B0403020202020204" pitchFamily="34" charset="0"/>
              </a:rPr>
              <a:t>Meanwhile the LTE-A Pro evolutions  have a lot of potential and can be stretched to serve any very short term commercial needs</a:t>
            </a:r>
          </a:p>
        </p:txBody>
      </p:sp>
    </p:spTree>
    <p:extLst>
      <p:ext uri="{BB962C8B-B14F-4D97-AF65-F5344CB8AC3E}">
        <p14:creationId xmlns:p14="http://schemas.microsoft.com/office/powerpoint/2010/main" val="3540352111"/>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Proposal</a:t>
            </a:r>
            <a:endParaRPr lang="fr-FR" dirty="0"/>
          </a:p>
        </p:txBody>
      </p:sp>
      <p:sp>
        <p:nvSpPr>
          <p:cNvPr id="4" name="Rectangle 3"/>
          <p:cNvSpPr/>
          <p:nvPr/>
        </p:nvSpPr>
        <p:spPr>
          <a:xfrm>
            <a:off x="406873" y="899347"/>
            <a:ext cx="8358352" cy="422207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144000" tIns="90000" bIns="90000" anchor="t" anchorCtr="0"/>
          <a:lstStyle/>
          <a:p>
            <a:pPr marL="342900" lvl="2" indent="-342900" fontAlgn="auto">
              <a:spcBef>
                <a:spcPts val="0"/>
              </a:spcBef>
              <a:spcAft>
                <a:spcPts val="600"/>
              </a:spcAft>
              <a:buFont typeface="+mj-lt"/>
              <a:buAutoNum type="arabicPeriod"/>
              <a:defRPr/>
            </a:pPr>
            <a:r>
              <a:rPr lang="en-US" dirty="0" smtClean="0">
                <a:solidFill>
                  <a:schemeClr val="tx1"/>
                </a:solidFill>
                <a:latin typeface="Helvetica 45 Light" panose="020B0403020202020204" pitchFamily="34" charset="0"/>
              </a:rPr>
              <a:t>Keep the current 3GPP schedule unchanged as it is consistent with </a:t>
            </a:r>
            <a:r>
              <a:rPr lang="en-US" dirty="0">
                <a:solidFill>
                  <a:schemeClr val="tx1"/>
                </a:solidFill>
                <a:latin typeface="Helvetica 45 Light" panose="020B0403020202020204" pitchFamily="34" charset="0"/>
              </a:rPr>
              <a:t>:</a:t>
            </a:r>
          </a:p>
          <a:p>
            <a:pPr marL="698500" lvl="3" indent="-342900" fontAlgn="auto">
              <a:spcBef>
                <a:spcPts val="0"/>
              </a:spcBef>
              <a:spcAft>
                <a:spcPts val="600"/>
              </a:spcAft>
              <a:buFont typeface="Arial" panose="020B0604020202020204" pitchFamily="34" charset="0"/>
              <a:buChar char="•"/>
              <a:defRPr/>
            </a:pPr>
            <a:r>
              <a:rPr lang="en-US" dirty="0">
                <a:solidFill>
                  <a:schemeClr val="tx1"/>
                </a:solidFill>
                <a:latin typeface="Helvetica 45 Light" panose="020B0403020202020204" pitchFamily="34" charset="0"/>
              </a:rPr>
              <a:t>The deployment roadmap and expectation from operators as expressed in the NGMN white paper signed by 21 operators including major members of 3GPP</a:t>
            </a:r>
          </a:p>
          <a:p>
            <a:pPr marL="698500" lvl="3" indent="-342900" fontAlgn="auto">
              <a:spcBef>
                <a:spcPts val="0"/>
              </a:spcBef>
              <a:spcAft>
                <a:spcPts val="600"/>
              </a:spcAft>
              <a:buFont typeface="Arial" panose="020B0604020202020204" pitchFamily="34" charset="0"/>
              <a:buChar char="•"/>
              <a:defRPr/>
            </a:pPr>
            <a:r>
              <a:rPr lang="en-US" dirty="0">
                <a:solidFill>
                  <a:schemeClr val="tx1"/>
                </a:solidFill>
                <a:latin typeface="Helvetica 45 Light" panose="020B0403020202020204" pitchFamily="34" charset="0"/>
              </a:rPr>
              <a:t>and with the IMT2020 timeline</a:t>
            </a:r>
          </a:p>
          <a:p>
            <a:pPr marL="342900" lvl="2" indent="-342900" fontAlgn="auto">
              <a:spcBef>
                <a:spcPts val="0"/>
              </a:spcBef>
              <a:spcAft>
                <a:spcPts val="600"/>
              </a:spcAft>
              <a:buFont typeface="+mj-lt"/>
              <a:buAutoNum type="arabicPeriod"/>
              <a:defRPr/>
            </a:pPr>
            <a:r>
              <a:rPr lang="en-US" dirty="0" smtClean="0">
                <a:solidFill>
                  <a:schemeClr val="tx1"/>
                </a:solidFill>
                <a:latin typeface="Helvetica 45 Light" panose="020B0403020202020204" pitchFamily="34" charset="0"/>
              </a:rPr>
              <a:t>The Technology study shall look to all use cases and guarantee that the design </a:t>
            </a:r>
            <a:r>
              <a:rPr lang="en-US" dirty="0">
                <a:solidFill>
                  <a:schemeClr val="tx1"/>
                </a:solidFill>
                <a:latin typeface="Helvetica 45 Light" panose="020B0403020202020204" pitchFamily="34" charset="0"/>
              </a:rPr>
              <a:t>is solid </a:t>
            </a:r>
            <a:r>
              <a:rPr lang="en-US" dirty="0" smtClean="0">
                <a:solidFill>
                  <a:schemeClr val="tx1"/>
                </a:solidFill>
                <a:latin typeface="Helvetica 45 Light" panose="020B0403020202020204" pitchFamily="34" charset="0"/>
              </a:rPr>
              <a:t>and flexible enough to </a:t>
            </a:r>
            <a:r>
              <a:rPr lang="en-US" dirty="0">
                <a:solidFill>
                  <a:schemeClr val="tx1"/>
                </a:solidFill>
                <a:latin typeface="Helvetica 45 Light" panose="020B0403020202020204" pitchFamily="34" charset="0"/>
              </a:rPr>
              <a:t>support all use cases </a:t>
            </a:r>
            <a:r>
              <a:rPr lang="en-US" dirty="0" smtClean="0">
                <a:solidFill>
                  <a:schemeClr val="tx1"/>
                </a:solidFill>
                <a:latin typeface="Helvetica 45 Light" panose="020B0403020202020204" pitchFamily="34" charset="0"/>
              </a:rPr>
              <a:t>in a forward compatible manner </a:t>
            </a:r>
            <a:r>
              <a:rPr lang="en-US" dirty="0">
                <a:solidFill>
                  <a:schemeClr val="tx1"/>
                </a:solidFill>
                <a:latin typeface="Helvetica 45 Light" panose="020B0403020202020204" pitchFamily="34" charset="0"/>
              </a:rPr>
              <a:t>(e.g. energy efficiency, multiplexing of different use cases over the same </a:t>
            </a:r>
            <a:r>
              <a:rPr lang="en-US" dirty="0" smtClean="0">
                <a:solidFill>
                  <a:schemeClr val="tx1"/>
                </a:solidFill>
                <a:latin typeface="Helvetica 45 Light" panose="020B0403020202020204" pitchFamily="34" charset="0"/>
              </a:rPr>
              <a:t>spectrum</a:t>
            </a:r>
            <a:r>
              <a:rPr lang="en-US" dirty="0">
                <a:solidFill>
                  <a:schemeClr val="tx1"/>
                </a:solidFill>
                <a:latin typeface="Helvetica 45 Light" panose="020B0403020202020204" pitchFamily="34" charset="0"/>
              </a:rPr>
              <a:t>, standalone </a:t>
            </a:r>
            <a:r>
              <a:rPr lang="en-US" u="sng" dirty="0" smtClean="0">
                <a:solidFill>
                  <a:schemeClr val="tx1"/>
                </a:solidFill>
                <a:latin typeface="Helvetica 45 Light" panose="020B0403020202020204" pitchFamily="34" charset="0"/>
              </a:rPr>
              <a:t>&amp; </a:t>
            </a:r>
            <a:r>
              <a:rPr lang="en-US" dirty="0" smtClean="0">
                <a:solidFill>
                  <a:schemeClr val="tx1"/>
                </a:solidFill>
                <a:latin typeface="Helvetica 45 Light" panose="020B0403020202020204" pitchFamily="34" charset="0"/>
              </a:rPr>
              <a:t>non-standalone </a:t>
            </a:r>
            <a:r>
              <a:rPr lang="en-US" dirty="0">
                <a:solidFill>
                  <a:schemeClr val="tx1"/>
                </a:solidFill>
                <a:latin typeface="Helvetica 45 Light" panose="020B0403020202020204" pitchFamily="34" charset="0"/>
              </a:rPr>
              <a:t>operation, security, </a:t>
            </a:r>
            <a:r>
              <a:rPr lang="en-US" dirty="0" err="1">
                <a:solidFill>
                  <a:schemeClr val="tx1"/>
                </a:solidFill>
                <a:latin typeface="Helvetica 45 Light" panose="020B0403020202020204" pitchFamily="34" charset="0"/>
              </a:rPr>
              <a:t>etc</a:t>
            </a:r>
            <a:r>
              <a:rPr lang="en-US" dirty="0">
                <a:solidFill>
                  <a:schemeClr val="tx1"/>
                </a:solidFill>
                <a:latin typeface="Helvetica 45 Light" panose="020B0403020202020204" pitchFamily="34" charset="0"/>
              </a:rPr>
              <a:t>)</a:t>
            </a:r>
          </a:p>
          <a:p>
            <a:pPr marL="342900" lvl="2" indent="-342900" fontAlgn="auto">
              <a:spcBef>
                <a:spcPts val="0"/>
              </a:spcBef>
              <a:spcAft>
                <a:spcPts val="600"/>
              </a:spcAft>
              <a:buFont typeface="+mj-lt"/>
              <a:buAutoNum type="arabicPeriod"/>
              <a:defRPr/>
            </a:pPr>
            <a:r>
              <a:rPr lang="en-US" dirty="0" smtClean="0">
                <a:solidFill>
                  <a:schemeClr val="tx1"/>
                </a:solidFill>
                <a:latin typeface="Helvetica 45 Light" panose="020B0403020202020204" pitchFamily="34" charset="0"/>
              </a:rPr>
              <a:t>Prioritization </a:t>
            </a:r>
            <a:r>
              <a:rPr lang="en-US" dirty="0">
                <a:solidFill>
                  <a:schemeClr val="tx1"/>
                </a:solidFill>
                <a:latin typeface="Helvetica 45 Light" panose="020B0403020202020204" pitchFamily="34" charset="0"/>
              </a:rPr>
              <a:t>of the content of phase 1 and phase 2 should be decided by the beginning of </a:t>
            </a:r>
            <a:r>
              <a:rPr lang="en-US" dirty="0" smtClean="0">
                <a:solidFill>
                  <a:schemeClr val="tx1"/>
                </a:solidFill>
                <a:latin typeface="Helvetica 45 Light" panose="020B0403020202020204" pitchFamily="34" charset="0"/>
              </a:rPr>
              <a:t>Rel-15 (March.17) and </a:t>
            </a:r>
            <a:r>
              <a:rPr lang="en-US" dirty="0">
                <a:solidFill>
                  <a:schemeClr val="tx1"/>
                </a:solidFill>
                <a:latin typeface="Helvetica 45 Light" panose="020B0403020202020204" pitchFamily="34" charset="0"/>
              </a:rPr>
              <a:t>would take into account the </a:t>
            </a:r>
            <a:r>
              <a:rPr lang="en-US" dirty="0" smtClean="0">
                <a:solidFill>
                  <a:schemeClr val="tx1"/>
                </a:solidFill>
                <a:latin typeface="Helvetica 45 Light" panose="020B0403020202020204" pitchFamily="34" charset="0"/>
              </a:rPr>
              <a:t>market </a:t>
            </a:r>
            <a:r>
              <a:rPr lang="en-US" dirty="0">
                <a:solidFill>
                  <a:schemeClr val="tx1"/>
                </a:solidFill>
                <a:latin typeface="Helvetica 45 Light" panose="020B0403020202020204" pitchFamily="34" charset="0"/>
              </a:rPr>
              <a:t>demand, the network efficiency and the new spectrum </a:t>
            </a:r>
            <a:r>
              <a:rPr lang="en-US" dirty="0" smtClean="0">
                <a:solidFill>
                  <a:schemeClr val="tx1"/>
                </a:solidFill>
                <a:latin typeface="Helvetica 45 Light" panose="020B0403020202020204" pitchFamily="34" charset="0"/>
              </a:rPr>
              <a:t>availability.</a:t>
            </a:r>
          </a:p>
          <a:p>
            <a:pPr marL="342900" lvl="2" indent="-342900" fontAlgn="auto">
              <a:spcBef>
                <a:spcPts val="0"/>
              </a:spcBef>
              <a:spcAft>
                <a:spcPts val="600"/>
              </a:spcAft>
              <a:buFont typeface="+mj-lt"/>
              <a:buAutoNum type="arabicPeriod"/>
              <a:defRPr/>
            </a:pPr>
            <a:r>
              <a:rPr lang="en-US" dirty="0" smtClean="0">
                <a:solidFill>
                  <a:schemeClr val="tx1"/>
                </a:solidFill>
                <a:latin typeface="Helvetica 45 Light" panose="020B0403020202020204" pitchFamily="34" charset="0"/>
              </a:rPr>
              <a:t>The current schedule as such does not prevent delivery of the first features of phase 1 before June 2018 (Flexible ASN.1 freeze) enabling companies to start early trials and demonstrations even before the end of release 15.</a:t>
            </a:r>
          </a:p>
          <a:p>
            <a:pPr marL="342900" lvl="2" indent="-342900" fontAlgn="auto">
              <a:spcBef>
                <a:spcPts val="0"/>
              </a:spcBef>
              <a:spcAft>
                <a:spcPts val="600"/>
              </a:spcAft>
              <a:buFont typeface="+mj-lt"/>
              <a:buAutoNum type="arabicPeriod"/>
              <a:defRPr/>
            </a:pPr>
            <a:r>
              <a:rPr lang="en-US" dirty="0" smtClean="0">
                <a:solidFill>
                  <a:schemeClr val="tx1"/>
                </a:solidFill>
                <a:latin typeface="Helvetica 45 Light" panose="020B0403020202020204" pitchFamily="34" charset="0"/>
              </a:rPr>
              <a:t>LTE-A Pro evolutions  are candidate to 5G, have a lot of potential and can be stretched to serve any very short term commercial needs.</a:t>
            </a:r>
          </a:p>
        </p:txBody>
      </p:sp>
    </p:spTree>
    <p:extLst>
      <p:ext uri="{BB962C8B-B14F-4D97-AF65-F5344CB8AC3E}">
        <p14:creationId xmlns:p14="http://schemas.microsoft.com/office/powerpoint/2010/main" val="19453898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60fd420e2f369681ff7d579defce5493287913"/>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K4bdRcEEdkeSqiE51euc2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uFsKswGveEOowuepRZUNr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uFsKswGveEOowuepRZUNr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uFsKswGveEOowuepRZUNrQ"/>
</p:tagLst>
</file>

<file path=ppt/theme/theme1.xml><?xml version="1.0" encoding="utf-8"?>
<a:theme xmlns:a="http://schemas.openxmlformats.org/drawingml/2006/main" name="OUK_template">
  <a:themeElements>
    <a:clrScheme name="Orange Black">
      <a:dk1>
        <a:srgbClr val="FFFFFF"/>
      </a:dk1>
      <a:lt1>
        <a:srgbClr val="000000"/>
      </a:lt1>
      <a:dk2>
        <a:srgbClr val="FF6600"/>
      </a:dk2>
      <a:lt2>
        <a:srgbClr val="8E908F"/>
      </a:lt2>
      <a:accent1>
        <a:srgbClr val="FF6600"/>
      </a:accent1>
      <a:accent2>
        <a:srgbClr val="323232"/>
      </a:accent2>
      <a:accent3>
        <a:srgbClr val="5C5C5C"/>
      </a:accent3>
      <a:accent4>
        <a:srgbClr val="8E908F"/>
      </a:accent4>
      <a:accent5>
        <a:srgbClr val="ADADAD"/>
      </a:accent5>
      <a:accent6>
        <a:srgbClr val="CCCCCC"/>
      </a:accent6>
      <a:hlink>
        <a:srgbClr val="000000"/>
      </a:hlink>
      <a:folHlink>
        <a:srgbClr val="000000"/>
      </a:folHlink>
    </a:clrScheme>
    <a:fontScheme name="Orange">
      <a:majorFont>
        <a:latin typeface="Helvetica 75"/>
        <a:ea typeface=""/>
        <a:cs typeface=""/>
      </a:majorFont>
      <a:minorFont>
        <a:latin typeface="Helvetica 75"/>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range_PPTTemplate_v3.potx" id="{7EFB1CC4-B630-4DC5-B88F-B33ED10FA70B}" vid="{E661C32F-4836-4DD1-B604-E27281C607A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OUK_template</Template>
  <TotalTime>3995</TotalTime>
  <Words>811</Words>
  <Application>Microsoft Office PowerPoint</Application>
  <PresentationFormat>On-screen Show (16:9)</PresentationFormat>
  <Paragraphs>79</Paragraphs>
  <Slides>6</Slides>
  <Notes>3</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OUK_template</vt:lpstr>
      <vt:lpstr>Considerations on 5G-NR schedule</vt:lpstr>
      <vt:lpstr>PowerPoint Presentation</vt:lpstr>
      <vt:lpstr>NGMN operators’ roadmap</vt:lpstr>
      <vt:lpstr>The NGMN Alliance and vision was supported by key industry players </vt:lpstr>
      <vt:lpstr>PowerPoint Presentation</vt:lpstr>
      <vt:lpstr>Proposal</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Fatima KARIM-PETERS</dc:creator>
  <cp:keywords>3GPP</cp:keywords>
  <cp:lastModifiedBy>KARIM PETERS Fatima IMT/OLN</cp:lastModifiedBy>
  <cp:revision>107</cp:revision>
  <cp:lastPrinted>2013-05-24T16:35:47Z</cp:lastPrinted>
  <dcterms:created xsi:type="dcterms:W3CDTF">2015-11-26T12:29:20Z</dcterms:created>
  <dcterms:modified xsi:type="dcterms:W3CDTF">2016-06-07T07:42:27Z</dcterms:modified>
</cp:coreProperties>
</file>