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6" r:id="rId1"/>
  </p:sldMasterIdLst>
  <p:handoutMasterIdLst>
    <p:handoutMasterId r:id="rId15"/>
  </p:handoutMasterIdLst>
  <p:sldIdLst>
    <p:sldId id="262" r:id="rId2"/>
    <p:sldId id="305" r:id="rId3"/>
    <p:sldId id="306" r:id="rId4"/>
    <p:sldId id="307" r:id="rId5"/>
    <p:sldId id="308" r:id="rId6"/>
    <p:sldId id="309" r:id="rId7"/>
    <p:sldId id="310" r:id="rId8"/>
    <p:sldId id="311" r:id="rId9"/>
    <p:sldId id="312" r:id="rId10"/>
    <p:sldId id="313" r:id="rId11"/>
    <p:sldId id="314" r:id="rId12"/>
    <p:sldId id="315" r:id="rId13"/>
    <p:sldId id="261" r:id="rId14"/>
  </p:sldIdLst>
  <p:sldSz cx="9144000" cy="5143500" type="screen16x9"/>
  <p:notesSz cx="6858000" cy="9144000"/>
  <p:defaultTextStyle>
    <a:defPPr>
      <a:defRPr lang="zh-CN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Arial" pitchFamily="34" charset="0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Arial" pitchFamily="34" charset="0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Arial" pitchFamily="34" charset="0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Arial" pitchFamily="34" charset="0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Arial" pitchFamily="34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  <p:clrMru>
    <a:srgbClr val="008FD4"/>
    <a:srgbClr val="5ACBF5"/>
    <a:srgbClr val="8CC63E"/>
    <a:srgbClr val="0070B1"/>
    <a:srgbClr val="00ABBD"/>
    <a:srgbClr val="00AEEF"/>
    <a:srgbClr val="0089CF"/>
    <a:srgbClr val="005BAA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822" autoAdjust="0"/>
    <p:restoredTop sz="94660"/>
  </p:normalViewPr>
  <p:slideViewPr>
    <p:cSldViewPr snapToGrid="0" snapToObjects="1">
      <p:cViewPr varScale="1">
        <p:scale>
          <a:sx n="86" d="100"/>
          <a:sy n="86" d="100"/>
        </p:scale>
        <p:origin x="-894" y="-78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kumimoji="1"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kumimoji="1"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1C6A5960-BD4F-43F2-9A72-30C8FF9B3E3B}" type="datetimeFigureOut">
              <a:rPr lang="zh-CN" altLang="en-US"/>
              <a:pPr>
                <a:defRPr/>
              </a:pPr>
              <a:t>2016/6/7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kumimoji="1"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幻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kumimoji="1"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D6DBEBA7-E33A-4752-9F57-E42ADEE0E08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5848350" y="4454129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endParaRPr lang="en-US">
              <a:latin typeface="Arial" pitchFamily="34" charset="0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4814888" y="4169569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endParaRPr lang="en-US">
              <a:latin typeface="Arial" pitchFamily="34" charset="0"/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4037014" y="3638550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endParaRPr lang="en-US">
              <a:latin typeface="Arial" pitchFamily="34" charset="0"/>
            </a:endParaRP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8153400" y="1015604"/>
            <a:ext cx="9144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/>
          <a:lstStyle/>
          <a:p>
            <a:pPr>
              <a:defRPr/>
            </a:pPr>
            <a:endParaRPr kumimoji="1" lang="en-US">
              <a:latin typeface="Arial" pitchFamily="34" charset="0"/>
            </a:endParaRPr>
          </a:p>
        </p:txBody>
      </p:sp>
      <p:sp>
        <p:nvSpPr>
          <p:cNvPr id="11" name="TextBox 9"/>
          <p:cNvSpPr txBox="1">
            <a:spLocks noChangeArrowheads="1"/>
          </p:cNvSpPr>
          <p:nvPr/>
        </p:nvSpPr>
        <p:spPr bwMode="auto">
          <a:xfrm>
            <a:off x="4864100" y="3377804"/>
            <a:ext cx="9144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/>
          <a:lstStyle/>
          <a:p>
            <a:pPr>
              <a:defRPr/>
            </a:pPr>
            <a:endParaRPr kumimoji="1" lang="en-US">
              <a:latin typeface="Arial" pitchFamily="34" charset="0"/>
            </a:endParaRPr>
          </a:p>
        </p:txBody>
      </p:sp>
      <p:pic>
        <p:nvPicPr>
          <p:cNvPr id="12" name="Picture 10" descr="ZTE_ppt_design_0202-09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292975" y="401241"/>
            <a:ext cx="1422400" cy="6988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Rectangle 8"/>
          <p:cNvSpPr>
            <a:spLocks noChangeArrowheads="1"/>
          </p:cNvSpPr>
          <p:nvPr/>
        </p:nvSpPr>
        <p:spPr bwMode="auto">
          <a:xfrm>
            <a:off x="9359901" y="2563856"/>
            <a:ext cx="1482725" cy="1248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3442" tIns="46725" rIns="93442" bIns="46725" anchor="b" anchorCtr="1">
            <a:spAutoFit/>
          </a:bodyPr>
          <a:lstStyle/>
          <a:p>
            <a:pPr defTabSz="935038">
              <a:defRPr/>
            </a:pPr>
            <a:r>
              <a:rPr lang="en-US" sz="900" noProof="1">
                <a:solidFill>
                  <a:schemeClr val="bg1"/>
                </a:solidFill>
                <a:latin typeface="Arial" pitchFamily="34" charset="0"/>
                <a:ea typeface="Heiti SC Light"/>
              </a:rPr>
              <a:t>T</a:t>
            </a:r>
            <a:r>
              <a:rPr lang="en-US" altLang="zh-CN" sz="900" noProof="1">
                <a:solidFill>
                  <a:schemeClr val="bg1"/>
                </a:solidFill>
                <a:latin typeface="Arial" pitchFamily="34" charset="0"/>
                <a:ea typeface="Heiti SC Light"/>
              </a:rPr>
              <a:t>itle:</a:t>
            </a:r>
            <a:endParaRPr lang="en-US" altLang="ja-JP" sz="900" noProof="1">
              <a:solidFill>
                <a:schemeClr val="bg1"/>
              </a:solidFill>
              <a:latin typeface="Arial" pitchFamily="34" charset="0"/>
              <a:ea typeface="Heiti SC Light"/>
            </a:endParaRPr>
          </a:p>
          <a:p>
            <a:pPr defTabSz="935038">
              <a:defRPr/>
            </a:pPr>
            <a:r>
              <a:rPr lang="en-US" altLang="zh-CN" sz="800" noProof="1">
                <a:solidFill>
                  <a:schemeClr val="bg1"/>
                </a:solidFill>
                <a:latin typeface="Arial" pitchFamily="34" charset="0"/>
                <a:ea typeface="Heiti SC Light"/>
              </a:rPr>
              <a:t>Type</a:t>
            </a:r>
            <a:r>
              <a:rPr lang="en-US" altLang="ja-JP" sz="800" noProof="1">
                <a:solidFill>
                  <a:schemeClr val="bg1"/>
                </a:solidFill>
                <a:latin typeface="Arial" pitchFamily="34" charset="0"/>
                <a:ea typeface="Heiti SC Light"/>
              </a:rPr>
              <a:t>: </a:t>
            </a:r>
            <a:r>
              <a:rPr lang="en-US" altLang="ja-JP" sz="800" noProof="1">
                <a:solidFill>
                  <a:schemeClr val="bg1"/>
                </a:solidFill>
                <a:latin typeface="Arial" pitchFamily="34" charset="0"/>
                <a:ea typeface="MS PGothic" pitchFamily="34" charset="-128"/>
              </a:rPr>
              <a:t>Arial</a:t>
            </a:r>
            <a:endParaRPr lang="en-US" sz="800">
              <a:solidFill>
                <a:schemeClr val="bg1"/>
              </a:solidFill>
              <a:latin typeface="Arial" pitchFamily="34" charset="0"/>
              <a:ea typeface="Heiti SC Light"/>
            </a:endParaRPr>
          </a:p>
          <a:p>
            <a:pPr defTabSz="935038">
              <a:defRPr/>
            </a:pPr>
            <a:r>
              <a:rPr 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ize</a:t>
            </a:r>
            <a:r>
              <a:rPr lang="en-US" alt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24</a:t>
            </a:r>
            <a:r>
              <a:rPr lang="en-US" alt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－</a:t>
            </a:r>
            <a:r>
              <a:rPr lang="en-US" altLang="zh-CN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32pt</a:t>
            </a:r>
            <a:endParaRPr lang="en-US" altLang="ja-JP" sz="800" noProof="1">
              <a:solidFill>
                <a:schemeClr val="bg1"/>
              </a:solidFill>
              <a:latin typeface="Arial" pitchFamily="34" charset="0"/>
              <a:ea typeface="Heiti SC Light"/>
              <a:cs typeface="Heiti SC Light"/>
            </a:endParaRPr>
          </a:p>
          <a:p>
            <a:pPr defTabSz="935038">
              <a:defRPr/>
            </a:pPr>
            <a:r>
              <a:rPr 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 </a:t>
            </a:r>
          </a:p>
          <a:p>
            <a:pPr defTabSz="935038">
              <a:defRPr/>
            </a:pPr>
            <a:endParaRPr lang="en-US" altLang="zh-CN" sz="900" noProof="1">
              <a:solidFill>
                <a:schemeClr val="bg1"/>
              </a:solidFill>
              <a:latin typeface="Arial" pitchFamily="34" charset="0"/>
              <a:ea typeface="Heiti SC Light"/>
              <a:cs typeface="Heiti SC Light"/>
            </a:endParaRPr>
          </a:p>
          <a:p>
            <a:pPr defTabSz="935038">
              <a:defRPr/>
            </a:pPr>
            <a:r>
              <a:rPr lang="en-US" altLang="zh-CN" sz="9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schemeClr val="bg1"/>
              </a:solidFill>
              <a:latin typeface="Arial" pitchFamily="34" charset="0"/>
              <a:ea typeface="Heiti SC Light"/>
              <a:cs typeface="Heiti SC Light"/>
            </a:endParaRPr>
          </a:p>
          <a:p>
            <a:pPr defTabSz="935038">
              <a:defRPr/>
            </a:pPr>
            <a:r>
              <a:rPr 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ype</a:t>
            </a:r>
            <a:r>
              <a:rPr lang="en-US" alt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schemeClr val="bg1"/>
                </a:solidFill>
                <a:latin typeface="Arial" pitchFamily="34" charset="0"/>
                <a:ea typeface="MS PGothic" pitchFamily="34" charset="-128"/>
              </a:rPr>
              <a:t>Arial</a:t>
            </a:r>
            <a:endParaRPr lang="en-US" altLang="zh-CN" sz="800">
              <a:solidFill>
                <a:schemeClr val="bg1"/>
              </a:solidFill>
              <a:latin typeface="Arial" pitchFamily="34" charset="0"/>
            </a:endParaRPr>
          </a:p>
          <a:p>
            <a:pPr defTabSz="935038">
              <a:defRPr/>
            </a:pPr>
            <a:r>
              <a:rPr 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： </a:t>
            </a:r>
            <a:r>
              <a:rPr lang="en-US" altLang="zh-CN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20</a:t>
            </a:r>
            <a:r>
              <a:rPr lang="en-US" alt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－</a:t>
            </a:r>
            <a:r>
              <a:rPr lang="en-US" altLang="zh-CN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22</a:t>
            </a:r>
            <a:r>
              <a:rPr lang="en-US" altLang="ja-JP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pt</a:t>
            </a:r>
          </a:p>
          <a:p>
            <a:pPr defTabSz="935038">
              <a:defRPr/>
            </a:pPr>
            <a:r>
              <a:rPr 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Color:  The </a:t>
            </a:r>
            <a:r>
              <a:rPr lang="en-US" altLang="zh-CN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schemeClr val="bg1"/>
              </a:solidFill>
              <a:latin typeface="Arial" pitchFamily="34" charset="0"/>
              <a:ea typeface="Heiti SC Light"/>
              <a:cs typeface="Heiti SC Light"/>
            </a:endParaRPr>
          </a:p>
        </p:txBody>
      </p:sp>
      <p:grpSp>
        <p:nvGrpSpPr>
          <p:cNvPr id="14" name="组 5"/>
          <p:cNvGrpSpPr>
            <a:grpSpLocks/>
          </p:cNvGrpSpPr>
          <p:nvPr/>
        </p:nvGrpSpPr>
        <p:grpSpPr bwMode="auto">
          <a:xfrm>
            <a:off x="9620250" y="3851673"/>
            <a:ext cx="1993900" cy="988219"/>
            <a:chOff x="9286278" y="1725515"/>
            <a:chExt cx="1392554" cy="989008"/>
          </a:xfrm>
        </p:grpSpPr>
        <p:grpSp>
          <p:nvGrpSpPr>
            <p:cNvPr id="15" name="组 6"/>
            <p:cNvGrpSpPr>
              <a:grpSpLocks/>
            </p:cNvGrpSpPr>
            <p:nvPr/>
          </p:nvGrpSpPr>
          <p:grpSpPr bwMode="auto">
            <a:xfrm>
              <a:off x="9286278" y="1725515"/>
              <a:ext cx="934652" cy="253805"/>
              <a:chOff x="9286278" y="1725515"/>
              <a:chExt cx="934652" cy="253805"/>
            </a:xfrm>
          </p:grpSpPr>
          <p:sp>
            <p:nvSpPr>
              <p:cNvPr id="21" name="矩形 18"/>
              <p:cNvSpPr/>
              <p:nvPr/>
            </p:nvSpPr>
            <p:spPr>
              <a:xfrm>
                <a:off x="9286278" y="1725515"/>
                <a:ext cx="253898" cy="253805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22" name="文本框 19"/>
              <p:cNvSpPr txBox="1">
                <a:spLocks noChangeArrowheads="1"/>
              </p:cNvSpPr>
              <p:nvPr/>
            </p:nvSpPr>
            <p:spPr bwMode="auto">
              <a:xfrm>
                <a:off x="9503587" y="1756496"/>
                <a:ext cx="717343" cy="20021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kumimoji="1" lang="en-US" altLang="zh-CN" sz="700" i="1">
                    <a:solidFill>
                      <a:schemeClr val="bg1"/>
                    </a:solidFill>
                    <a:latin typeface="Arial" pitchFamily="34" charset="0"/>
                  </a:rPr>
                  <a:t>G143, B212</a:t>
                </a:r>
                <a:endParaRPr kumimoji="1" lang="zh-CN" altLang="en-US" sz="700" i="1">
                  <a:solidFill>
                    <a:schemeClr val="bg1"/>
                  </a:solidFill>
                  <a:latin typeface="Arial" pitchFamily="34" charset="0"/>
                </a:endParaRPr>
              </a:p>
            </p:txBody>
          </p:sp>
        </p:grpSp>
        <p:grpSp>
          <p:nvGrpSpPr>
            <p:cNvPr id="16" name="组 9"/>
            <p:cNvGrpSpPr>
              <a:grpSpLocks/>
            </p:cNvGrpSpPr>
            <p:nvPr/>
          </p:nvGrpSpPr>
          <p:grpSpPr bwMode="auto">
            <a:xfrm>
              <a:off x="9286278" y="2098478"/>
              <a:ext cx="1199636" cy="254997"/>
              <a:chOff x="9286278" y="2098478"/>
              <a:chExt cx="1199636" cy="254997"/>
            </a:xfrm>
          </p:grpSpPr>
          <p:sp>
            <p:nvSpPr>
              <p:cNvPr id="19" name="矩形 14"/>
              <p:cNvSpPr/>
              <p:nvPr/>
            </p:nvSpPr>
            <p:spPr>
              <a:xfrm>
                <a:off x="9286278" y="2098478"/>
                <a:ext cx="253898" cy="254997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20" name="文本框 15"/>
              <p:cNvSpPr txBox="1">
                <a:spLocks noChangeArrowheads="1"/>
              </p:cNvSpPr>
              <p:nvPr/>
            </p:nvSpPr>
            <p:spPr bwMode="auto">
              <a:xfrm>
                <a:off x="9503587" y="2129459"/>
                <a:ext cx="982327" cy="20021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kumimoji="1" lang="en-US" altLang="zh-CN" sz="700" i="1">
                    <a:solidFill>
                      <a:schemeClr val="bg1"/>
                    </a:solidFill>
                    <a:latin typeface="Arial" pitchFamily="34" charset="0"/>
                  </a:rPr>
                  <a:t>R140,G198, B62</a:t>
                </a:r>
                <a:endParaRPr kumimoji="1" lang="zh-CN" altLang="en-US" sz="700" i="1">
                  <a:solidFill>
                    <a:schemeClr val="bg1"/>
                  </a:solidFill>
                  <a:latin typeface="Arial" pitchFamily="34" charset="0"/>
                </a:endParaRPr>
              </a:p>
            </p:txBody>
          </p:sp>
        </p:grpSp>
        <p:sp>
          <p:nvSpPr>
            <p:cNvPr id="17" name="矩形 10"/>
            <p:cNvSpPr/>
            <p:nvPr/>
          </p:nvSpPr>
          <p:spPr>
            <a:xfrm>
              <a:off x="9286278" y="2460717"/>
              <a:ext cx="253898" cy="253806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8" name="文本框 12"/>
            <p:cNvSpPr txBox="1">
              <a:spLocks noChangeArrowheads="1"/>
            </p:cNvSpPr>
            <p:nvPr/>
          </p:nvSpPr>
          <p:spPr bwMode="auto">
            <a:xfrm>
              <a:off x="9503587" y="2491698"/>
              <a:ext cx="1175245" cy="2002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defRPr/>
              </a:pPr>
              <a:r>
                <a:rPr kumimoji="1" lang="en-US" altLang="zh-CN" sz="700" i="1">
                  <a:solidFill>
                    <a:schemeClr val="bg1"/>
                  </a:solidFill>
                  <a:latin typeface="Arial" pitchFamily="34" charset="0"/>
                </a:rPr>
                <a:t>R90,G203, B245</a:t>
              </a:r>
              <a:endParaRPr kumimoji="1" lang="zh-CN" altLang="en-US" sz="700" i="1">
                <a:solidFill>
                  <a:schemeClr val="bg1"/>
                </a:solidFill>
                <a:latin typeface="Arial" pitchFamily="34" charset="0"/>
              </a:endParaRPr>
            </a:p>
          </p:txBody>
        </p:sp>
      </p:grpSp>
      <p:sp>
        <p:nvSpPr>
          <p:cNvPr id="9" name="副标题 2"/>
          <p:cNvSpPr>
            <a:spLocks noGrp="1"/>
          </p:cNvSpPr>
          <p:nvPr>
            <p:ph type="subTitle" idx="1"/>
          </p:nvPr>
        </p:nvSpPr>
        <p:spPr>
          <a:xfrm>
            <a:off x="336142" y="860567"/>
            <a:ext cx="6400800" cy="562760"/>
          </a:xfrm>
        </p:spPr>
        <p:txBody>
          <a:bodyPr>
            <a:normAutofit/>
          </a:bodyPr>
          <a:lstStyle>
            <a:lvl1pPr marL="0" indent="0" algn="l">
              <a:buNone/>
              <a:defRPr kumimoji="1" lang="zh-CN" altLang="en-US" sz="2200" b="0" i="0" kern="1200" dirty="0">
                <a:solidFill>
                  <a:srgbClr val="8CC63E"/>
                </a:solidFill>
                <a:latin typeface="Arial" pitchFamily="34" charset="0"/>
                <a:ea typeface="微软雅黑"/>
                <a:cs typeface="Arial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altLang="zh-CN" smtClean="0"/>
              <a:t>Click to edit Master subtitle style</a:t>
            </a:r>
            <a:endParaRPr lang="zh-CN" altLang="en-US" dirty="0"/>
          </a:p>
        </p:txBody>
      </p:sp>
      <p:sp>
        <p:nvSpPr>
          <p:cNvPr id="35" name="Text Placeholder 34"/>
          <p:cNvSpPr>
            <a:spLocks noGrp="1"/>
          </p:cNvSpPr>
          <p:nvPr>
            <p:ph type="body" sz="quarter" idx="10"/>
          </p:nvPr>
        </p:nvSpPr>
        <p:spPr>
          <a:xfrm>
            <a:off x="336554" y="2115739"/>
            <a:ext cx="4478338" cy="1006822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rgbClr val="FFFFFF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8" name="标题 1"/>
          <p:cNvSpPr>
            <a:spLocks noGrp="1"/>
          </p:cNvSpPr>
          <p:nvPr>
            <p:ph type="ctrTitle"/>
          </p:nvPr>
        </p:nvSpPr>
        <p:spPr>
          <a:xfrm>
            <a:off x="336142" y="407481"/>
            <a:ext cx="6400800" cy="444238"/>
          </a:xfrm>
        </p:spPr>
        <p:txBody>
          <a:bodyPr>
            <a:noAutofit/>
          </a:bodyPr>
          <a:lstStyle>
            <a:lvl1pPr algn="l">
              <a:defRPr kumimoji="1" lang="zh-CN" altLang="en-US" sz="2800" b="1" i="0" kern="1200" dirty="0">
                <a:solidFill>
                  <a:schemeClr val="bg1"/>
                </a:solidFill>
                <a:latin typeface="Arial" pitchFamily="34" charset="0"/>
                <a:ea typeface="微软雅黑"/>
                <a:cs typeface="Arial" pitchFamily="34" charset="0"/>
              </a:defRPr>
            </a:lvl1pPr>
          </a:lstStyle>
          <a:p>
            <a:r>
              <a:rPr lang="en-US" altLang="zh-CN" smtClean="0"/>
              <a:t>Click to edit Master title style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目录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/>
          <p:cNvSpPr>
            <a:spLocks noChangeArrowheads="1"/>
          </p:cNvSpPr>
          <p:nvPr/>
        </p:nvSpPr>
        <p:spPr bwMode="auto">
          <a:xfrm>
            <a:off x="9359901" y="2563856"/>
            <a:ext cx="1482725" cy="1248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3442" tIns="46725" rIns="93442" bIns="46725" anchor="b" anchorCtr="1">
            <a:spAutoFit/>
          </a:bodyPr>
          <a:lstStyle/>
          <a:p>
            <a:pPr defTabSz="935038">
              <a:defRPr/>
            </a:pPr>
            <a:r>
              <a:rPr lang="en-US" sz="900" noProof="1">
                <a:solidFill>
                  <a:schemeClr val="bg1"/>
                </a:solidFill>
                <a:latin typeface="Arial" pitchFamily="34" charset="0"/>
                <a:ea typeface="Heiti SC Light"/>
              </a:rPr>
              <a:t>T</a:t>
            </a:r>
            <a:r>
              <a:rPr lang="en-US" altLang="zh-CN" sz="900" noProof="1">
                <a:solidFill>
                  <a:schemeClr val="bg1"/>
                </a:solidFill>
                <a:latin typeface="Arial" pitchFamily="34" charset="0"/>
                <a:ea typeface="Heiti SC Light"/>
              </a:rPr>
              <a:t>itle:</a:t>
            </a:r>
            <a:endParaRPr lang="en-US" altLang="ja-JP" sz="900" noProof="1">
              <a:solidFill>
                <a:schemeClr val="bg1"/>
              </a:solidFill>
              <a:latin typeface="Arial" pitchFamily="34" charset="0"/>
              <a:ea typeface="Heiti SC Light"/>
            </a:endParaRPr>
          </a:p>
          <a:p>
            <a:pPr defTabSz="935038">
              <a:defRPr/>
            </a:pPr>
            <a:r>
              <a:rPr lang="en-US" altLang="zh-CN" sz="800" noProof="1">
                <a:solidFill>
                  <a:schemeClr val="bg1"/>
                </a:solidFill>
                <a:latin typeface="Arial" pitchFamily="34" charset="0"/>
                <a:ea typeface="Heiti SC Light"/>
              </a:rPr>
              <a:t>Type </a:t>
            </a:r>
            <a:r>
              <a:rPr lang="en-US" altLang="ja-JP" sz="800" noProof="1">
                <a:solidFill>
                  <a:schemeClr val="bg1"/>
                </a:solidFill>
                <a:latin typeface="Arial" pitchFamily="34" charset="0"/>
                <a:ea typeface="Heiti SC Light"/>
              </a:rPr>
              <a:t>: </a:t>
            </a:r>
            <a:r>
              <a:rPr lang="en-US" altLang="ja-JP" sz="800" noProof="1">
                <a:solidFill>
                  <a:schemeClr val="bg1"/>
                </a:solidFill>
                <a:latin typeface="Arial" pitchFamily="34" charset="0"/>
                <a:ea typeface="MS PGothic" pitchFamily="34" charset="-128"/>
              </a:rPr>
              <a:t>Arial</a:t>
            </a:r>
            <a:endParaRPr lang="en-US" sz="800">
              <a:solidFill>
                <a:schemeClr val="bg1"/>
              </a:solidFill>
              <a:latin typeface="Arial" pitchFamily="34" charset="0"/>
              <a:ea typeface="Heiti SC Light"/>
            </a:endParaRPr>
          </a:p>
          <a:p>
            <a:pPr defTabSz="935038">
              <a:defRPr/>
            </a:pPr>
            <a:r>
              <a:rPr 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ize</a:t>
            </a:r>
            <a:r>
              <a:rPr lang="en-US" alt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： </a:t>
            </a:r>
            <a:r>
              <a:rPr lang="en-US" altLang="ja-JP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24</a:t>
            </a:r>
            <a:r>
              <a:rPr lang="en-US" altLang="zh-CN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schemeClr val="bg1"/>
              </a:solidFill>
              <a:latin typeface="Arial" pitchFamily="34" charset="0"/>
              <a:ea typeface="Heiti SC Light"/>
              <a:cs typeface="Heiti SC Light"/>
            </a:endParaRPr>
          </a:p>
          <a:p>
            <a:pPr defTabSz="935038">
              <a:defRPr/>
            </a:pPr>
            <a:r>
              <a:rPr 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 </a:t>
            </a:r>
          </a:p>
          <a:p>
            <a:pPr defTabSz="935038">
              <a:defRPr/>
            </a:pPr>
            <a:endParaRPr lang="en-US" altLang="zh-CN" sz="900" noProof="1">
              <a:solidFill>
                <a:schemeClr val="bg1"/>
              </a:solidFill>
              <a:latin typeface="Arial" pitchFamily="34" charset="0"/>
              <a:ea typeface="Heiti SC Light"/>
              <a:cs typeface="Heiti SC Light"/>
            </a:endParaRPr>
          </a:p>
          <a:p>
            <a:pPr defTabSz="935038">
              <a:defRPr/>
            </a:pPr>
            <a:r>
              <a:rPr lang="en-US" altLang="zh-CN" sz="9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schemeClr val="bg1"/>
              </a:solidFill>
              <a:latin typeface="Arial" pitchFamily="34" charset="0"/>
              <a:ea typeface="Heiti SC Light"/>
              <a:cs typeface="Heiti SC Light"/>
            </a:endParaRPr>
          </a:p>
          <a:p>
            <a:pPr defTabSz="935038">
              <a:defRPr/>
            </a:pPr>
            <a:r>
              <a:rPr 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ype</a:t>
            </a:r>
            <a:r>
              <a:rPr lang="en-US" alt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schemeClr val="bg1"/>
                </a:solidFill>
                <a:latin typeface="Arial" pitchFamily="34" charset="0"/>
                <a:ea typeface="MS PGothic" pitchFamily="34" charset="-128"/>
              </a:rPr>
              <a:t>Arial</a:t>
            </a:r>
            <a:endParaRPr lang="en-US" altLang="zh-CN" sz="800">
              <a:solidFill>
                <a:schemeClr val="bg1"/>
              </a:solidFill>
              <a:latin typeface="Arial" pitchFamily="34" charset="0"/>
            </a:endParaRPr>
          </a:p>
          <a:p>
            <a:pPr defTabSz="935038">
              <a:defRPr/>
            </a:pPr>
            <a:r>
              <a:rPr 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： </a:t>
            </a:r>
            <a:r>
              <a:rPr lang="en-US" altLang="zh-CN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20</a:t>
            </a:r>
            <a:r>
              <a:rPr lang="en-US" altLang="ja-JP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pt</a:t>
            </a:r>
          </a:p>
          <a:p>
            <a:pPr defTabSz="935038">
              <a:defRPr/>
            </a:pPr>
            <a:r>
              <a:rPr 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Color:  The </a:t>
            </a:r>
            <a:r>
              <a:rPr lang="en-US" altLang="zh-CN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schemeClr val="bg1"/>
              </a:solidFill>
              <a:latin typeface="Arial" pitchFamily="34" charset="0"/>
              <a:ea typeface="Heiti SC Light"/>
              <a:cs typeface="Heiti SC Light"/>
            </a:endParaRPr>
          </a:p>
        </p:txBody>
      </p:sp>
      <p:grpSp>
        <p:nvGrpSpPr>
          <p:cNvPr id="5" name="组 5"/>
          <p:cNvGrpSpPr>
            <a:grpSpLocks/>
          </p:cNvGrpSpPr>
          <p:nvPr/>
        </p:nvGrpSpPr>
        <p:grpSpPr bwMode="auto">
          <a:xfrm>
            <a:off x="9620250" y="3851673"/>
            <a:ext cx="1993900" cy="988219"/>
            <a:chOff x="9286278" y="1725515"/>
            <a:chExt cx="1392554" cy="989008"/>
          </a:xfrm>
        </p:grpSpPr>
        <p:grpSp>
          <p:nvGrpSpPr>
            <p:cNvPr id="6" name="组 6"/>
            <p:cNvGrpSpPr>
              <a:grpSpLocks/>
            </p:cNvGrpSpPr>
            <p:nvPr/>
          </p:nvGrpSpPr>
          <p:grpSpPr bwMode="auto">
            <a:xfrm>
              <a:off x="9286278" y="1725515"/>
              <a:ext cx="934652" cy="253805"/>
              <a:chOff x="9286278" y="1725515"/>
              <a:chExt cx="934652" cy="253805"/>
            </a:xfrm>
          </p:grpSpPr>
          <p:sp>
            <p:nvSpPr>
              <p:cNvPr id="12" name="矩形 18"/>
              <p:cNvSpPr/>
              <p:nvPr/>
            </p:nvSpPr>
            <p:spPr>
              <a:xfrm>
                <a:off x="9286278" y="1725515"/>
                <a:ext cx="253898" cy="253805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3" name="文本框 19"/>
              <p:cNvSpPr txBox="1">
                <a:spLocks noChangeArrowheads="1"/>
              </p:cNvSpPr>
              <p:nvPr/>
            </p:nvSpPr>
            <p:spPr bwMode="auto">
              <a:xfrm>
                <a:off x="9503587" y="1756496"/>
                <a:ext cx="717343" cy="20021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kumimoji="1" lang="en-US" altLang="zh-CN" sz="700" i="1">
                    <a:solidFill>
                      <a:schemeClr val="bg1"/>
                    </a:solidFill>
                    <a:latin typeface="Arial" pitchFamily="34" charset="0"/>
                  </a:rPr>
                  <a:t>G143, B212</a:t>
                </a:r>
                <a:endParaRPr kumimoji="1" lang="zh-CN" altLang="en-US" sz="700" i="1">
                  <a:solidFill>
                    <a:schemeClr val="bg1"/>
                  </a:solidFill>
                  <a:latin typeface="Arial" pitchFamily="34" charset="0"/>
                </a:endParaRPr>
              </a:p>
            </p:txBody>
          </p:sp>
        </p:grpSp>
        <p:grpSp>
          <p:nvGrpSpPr>
            <p:cNvPr id="7" name="组 9"/>
            <p:cNvGrpSpPr>
              <a:grpSpLocks/>
            </p:cNvGrpSpPr>
            <p:nvPr/>
          </p:nvGrpSpPr>
          <p:grpSpPr bwMode="auto">
            <a:xfrm>
              <a:off x="9286278" y="2098478"/>
              <a:ext cx="1199636" cy="254997"/>
              <a:chOff x="9286278" y="2098478"/>
              <a:chExt cx="1199636" cy="254997"/>
            </a:xfrm>
          </p:grpSpPr>
          <p:sp>
            <p:nvSpPr>
              <p:cNvPr id="10" name="矩形 14"/>
              <p:cNvSpPr/>
              <p:nvPr/>
            </p:nvSpPr>
            <p:spPr>
              <a:xfrm>
                <a:off x="9286278" y="2098478"/>
                <a:ext cx="253898" cy="254997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1" name="文本框 15"/>
              <p:cNvSpPr txBox="1">
                <a:spLocks noChangeArrowheads="1"/>
              </p:cNvSpPr>
              <p:nvPr/>
            </p:nvSpPr>
            <p:spPr bwMode="auto">
              <a:xfrm>
                <a:off x="9503587" y="2129459"/>
                <a:ext cx="982327" cy="20021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kumimoji="1" lang="en-US" altLang="zh-CN" sz="700" i="1">
                    <a:solidFill>
                      <a:schemeClr val="bg1"/>
                    </a:solidFill>
                    <a:latin typeface="Arial" pitchFamily="34" charset="0"/>
                  </a:rPr>
                  <a:t>R140,G198, B62</a:t>
                </a:r>
                <a:endParaRPr kumimoji="1" lang="zh-CN" altLang="en-US" sz="700" i="1">
                  <a:solidFill>
                    <a:schemeClr val="bg1"/>
                  </a:solidFill>
                  <a:latin typeface="Arial" pitchFamily="34" charset="0"/>
                </a:endParaRPr>
              </a:p>
            </p:txBody>
          </p:sp>
        </p:grpSp>
        <p:sp>
          <p:nvSpPr>
            <p:cNvPr id="8" name="矩形 10"/>
            <p:cNvSpPr/>
            <p:nvPr/>
          </p:nvSpPr>
          <p:spPr>
            <a:xfrm>
              <a:off x="9286278" y="2460717"/>
              <a:ext cx="253898" cy="253806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9" name="文本框 12"/>
            <p:cNvSpPr txBox="1">
              <a:spLocks noChangeArrowheads="1"/>
            </p:cNvSpPr>
            <p:nvPr/>
          </p:nvSpPr>
          <p:spPr bwMode="auto">
            <a:xfrm>
              <a:off x="9503587" y="2491698"/>
              <a:ext cx="1175245" cy="2002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defRPr/>
              </a:pPr>
              <a:r>
                <a:rPr kumimoji="1" lang="en-US" altLang="zh-CN" sz="700" i="1">
                  <a:solidFill>
                    <a:schemeClr val="bg1"/>
                  </a:solidFill>
                  <a:latin typeface="Arial" pitchFamily="34" charset="0"/>
                </a:rPr>
                <a:t>R90,G203, B245</a:t>
              </a:r>
              <a:endParaRPr kumimoji="1" lang="zh-CN" altLang="en-US" sz="700" i="1">
                <a:solidFill>
                  <a:schemeClr val="bg1"/>
                </a:solidFill>
                <a:latin typeface="Arial" pitchFamily="34" charset="0"/>
              </a:endParaRPr>
            </a:p>
          </p:txBody>
        </p:sp>
      </p:grpSp>
      <p:sp>
        <p:nvSpPr>
          <p:cNvPr id="24" name="标题 1"/>
          <p:cNvSpPr>
            <a:spLocks noGrp="1"/>
          </p:cNvSpPr>
          <p:nvPr>
            <p:ph type="ctrTitle"/>
          </p:nvPr>
        </p:nvSpPr>
        <p:spPr>
          <a:xfrm>
            <a:off x="1613648" y="509582"/>
            <a:ext cx="6608016" cy="601811"/>
          </a:xfrm>
        </p:spPr>
        <p:txBody>
          <a:bodyPr rtlCol="0">
            <a:normAutofit/>
          </a:bodyPr>
          <a:lstStyle>
            <a:lvl1pPr>
              <a:defRPr lang="en-US" altLang="zh-CN" sz="2400" dirty="0" smtClean="0">
                <a:solidFill>
                  <a:srgbClr val="008FD4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altLang="zh-CN" smtClean="0"/>
              <a:t>Click to edit Master title style</a:t>
            </a:r>
            <a:endParaRPr lang="en-US" altLang="zh-CN" dirty="0" smtClean="0"/>
          </a:p>
        </p:txBody>
      </p:sp>
      <p:sp>
        <p:nvSpPr>
          <p:cNvPr id="15" name="Rectangle 3"/>
          <p:cNvSpPr>
            <a:spLocks noGrp="1" noChangeArrowheads="1"/>
          </p:cNvSpPr>
          <p:nvPr>
            <p:ph idx="11"/>
          </p:nvPr>
        </p:nvSpPr>
        <p:spPr bwMode="auto">
          <a:xfrm>
            <a:off x="1613648" y="1204009"/>
            <a:ext cx="6608016" cy="2901610"/>
          </a:xfrm>
          <a:prstGeom prst="rect">
            <a:avLst/>
          </a:prstGeom>
          <a:extLst>
            <a:ext uri="{909E8E84-426E-40DD-AFC4-6F175D3DCCD1}"/>
            <a:ext uri="{91240B29-F687-4F45-9708-019B960494DF}"/>
            <a:ext uri="{FAA26D3D-D897-4be2-8F04-BA451C77F1D7}"/>
          </a:extLst>
        </p:spPr>
        <p:txBody>
          <a:bodyPr rtlCol="0">
            <a:normAutofit/>
          </a:bodyPr>
          <a:lstStyle>
            <a:lvl1pPr>
              <a:defRPr kumimoji="1"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  <a:lvl2pPr>
              <a:defRPr kumimoji="1" lang="zh-CN" altLang="en-US" sz="1800" b="0" i="0" kern="1200" baseline="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微软雅黑"/>
                <a:cs typeface="Arial" pitchFamily="34" charset="0"/>
              </a:defRPr>
            </a:lvl2pPr>
            <a:lvl3pPr>
              <a:defRPr kumimoji="1" lang="zh-CN" altLang="en-US" sz="1600" b="0" i="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微软雅黑"/>
                <a:cs typeface="Arial" pitchFamily="34" charset="0"/>
              </a:defRPr>
            </a:lvl3pPr>
            <a:lvl4pPr>
              <a:defRPr kumimoji="1" lang="zh-CN" altLang="en-US" sz="1400" b="0" i="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微软雅黑"/>
                <a:cs typeface="Arial" pitchFamily="34" charset="0"/>
              </a:defRPr>
            </a:lvl4pPr>
            <a:lvl5pPr>
              <a:defRPr kumimoji="1" lang="zh-CN" altLang="en-US" sz="1200" b="0" i="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微软雅黑"/>
                <a:cs typeface="Arial" pitchFamily="34" charset="0"/>
              </a:defRPr>
            </a:lvl5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/>
          <p:cNvSpPr>
            <a:spLocks noChangeArrowheads="1"/>
          </p:cNvSpPr>
          <p:nvPr/>
        </p:nvSpPr>
        <p:spPr bwMode="auto">
          <a:xfrm>
            <a:off x="9359901" y="2563856"/>
            <a:ext cx="1482725" cy="1248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3442" tIns="46725" rIns="93442" bIns="46725" anchor="b" anchorCtr="1">
            <a:spAutoFit/>
          </a:bodyPr>
          <a:lstStyle/>
          <a:p>
            <a:pPr defTabSz="935038">
              <a:defRPr/>
            </a:pPr>
            <a:r>
              <a:rPr lang="en-US" sz="900" noProof="1">
                <a:solidFill>
                  <a:schemeClr val="bg1"/>
                </a:solidFill>
                <a:latin typeface="Arial" pitchFamily="34" charset="0"/>
                <a:ea typeface="Heiti SC Light"/>
              </a:rPr>
              <a:t>T</a:t>
            </a:r>
            <a:r>
              <a:rPr lang="en-US" altLang="zh-CN" sz="900" noProof="1">
                <a:solidFill>
                  <a:schemeClr val="bg1"/>
                </a:solidFill>
                <a:latin typeface="Arial" pitchFamily="34" charset="0"/>
                <a:ea typeface="Heiti SC Light"/>
              </a:rPr>
              <a:t>itle:</a:t>
            </a:r>
            <a:endParaRPr lang="en-US" altLang="ja-JP" sz="900" noProof="1">
              <a:solidFill>
                <a:schemeClr val="bg1"/>
              </a:solidFill>
              <a:latin typeface="Arial" pitchFamily="34" charset="0"/>
              <a:ea typeface="Heiti SC Light"/>
            </a:endParaRPr>
          </a:p>
          <a:p>
            <a:pPr defTabSz="935038">
              <a:defRPr/>
            </a:pPr>
            <a:r>
              <a:rPr lang="en-US" altLang="zh-CN" sz="800" noProof="1">
                <a:solidFill>
                  <a:schemeClr val="bg1"/>
                </a:solidFill>
                <a:latin typeface="Arial" pitchFamily="34" charset="0"/>
                <a:ea typeface="Heiti SC Light"/>
              </a:rPr>
              <a:t>Type </a:t>
            </a:r>
            <a:r>
              <a:rPr lang="en-US" altLang="ja-JP" sz="800" noProof="1">
                <a:solidFill>
                  <a:schemeClr val="bg1"/>
                </a:solidFill>
                <a:latin typeface="Arial" pitchFamily="34" charset="0"/>
                <a:ea typeface="Heiti SC Light"/>
              </a:rPr>
              <a:t>:</a:t>
            </a:r>
            <a:r>
              <a:rPr lang="en-US" altLang="ja-JP" sz="800" noProof="1">
                <a:solidFill>
                  <a:schemeClr val="bg1"/>
                </a:solidFill>
                <a:latin typeface="Arial" pitchFamily="34" charset="0"/>
                <a:ea typeface="MS PGothic" pitchFamily="34" charset="-128"/>
              </a:rPr>
              <a:t>Arial</a:t>
            </a:r>
            <a:endParaRPr lang="en-US" sz="800">
              <a:solidFill>
                <a:schemeClr val="bg1"/>
              </a:solidFill>
              <a:latin typeface="Arial" pitchFamily="34" charset="0"/>
              <a:ea typeface="Heiti SC Light"/>
            </a:endParaRPr>
          </a:p>
          <a:p>
            <a:pPr defTabSz="935038">
              <a:defRPr/>
            </a:pPr>
            <a:r>
              <a:rPr 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24</a:t>
            </a:r>
            <a:r>
              <a:rPr lang="en-US" altLang="zh-CN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schemeClr val="bg1"/>
              </a:solidFill>
              <a:latin typeface="Arial" pitchFamily="34" charset="0"/>
              <a:ea typeface="Heiti SC Light"/>
              <a:cs typeface="Heiti SC Light"/>
            </a:endParaRPr>
          </a:p>
          <a:p>
            <a:pPr defTabSz="935038">
              <a:defRPr/>
            </a:pPr>
            <a:r>
              <a:rPr 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 </a:t>
            </a:r>
          </a:p>
          <a:p>
            <a:pPr defTabSz="935038">
              <a:defRPr/>
            </a:pPr>
            <a:endParaRPr lang="en-US" altLang="zh-CN" sz="900" noProof="1">
              <a:solidFill>
                <a:schemeClr val="bg1"/>
              </a:solidFill>
              <a:latin typeface="Arial" pitchFamily="34" charset="0"/>
              <a:ea typeface="Heiti SC Light"/>
              <a:cs typeface="Heiti SC Light"/>
            </a:endParaRPr>
          </a:p>
          <a:p>
            <a:pPr defTabSz="935038">
              <a:defRPr/>
            </a:pPr>
            <a:r>
              <a:rPr lang="en-US" altLang="zh-CN" sz="9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schemeClr val="bg1"/>
              </a:solidFill>
              <a:latin typeface="Arial" pitchFamily="34" charset="0"/>
              <a:ea typeface="Heiti SC Light"/>
              <a:cs typeface="Heiti SC Light"/>
            </a:endParaRPr>
          </a:p>
          <a:p>
            <a:pPr defTabSz="935038">
              <a:defRPr/>
            </a:pPr>
            <a:r>
              <a:rPr 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ype</a:t>
            </a:r>
            <a:r>
              <a:rPr lang="en-US" alt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schemeClr val="bg1"/>
                </a:solidFill>
                <a:latin typeface="Arial" pitchFamily="34" charset="0"/>
                <a:ea typeface="MS PGothic" pitchFamily="34" charset="-128"/>
              </a:rPr>
              <a:t>Arial</a:t>
            </a:r>
            <a:endParaRPr lang="en-US" altLang="zh-CN" sz="800">
              <a:solidFill>
                <a:schemeClr val="bg1"/>
              </a:solidFill>
              <a:latin typeface="Arial" pitchFamily="34" charset="0"/>
            </a:endParaRPr>
          </a:p>
          <a:p>
            <a:pPr defTabSz="935038">
              <a:defRPr/>
            </a:pPr>
            <a:r>
              <a:rPr 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18pt</a:t>
            </a:r>
          </a:p>
          <a:p>
            <a:pPr defTabSz="935038">
              <a:defRPr/>
            </a:pPr>
            <a:r>
              <a:rPr 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schemeClr val="bg1"/>
              </a:solidFill>
              <a:latin typeface="Arial" pitchFamily="34" charset="0"/>
              <a:ea typeface="Heiti SC Light"/>
              <a:cs typeface="Heiti SC Light"/>
            </a:endParaRPr>
          </a:p>
        </p:txBody>
      </p:sp>
      <p:grpSp>
        <p:nvGrpSpPr>
          <p:cNvPr id="5" name="组 5"/>
          <p:cNvGrpSpPr>
            <a:grpSpLocks/>
          </p:cNvGrpSpPr>
          <p:nvPr/>
        </p:nvGrpSpPr>
        <p:grpSpPr bwMode="auto">
          <a:xfrm>
            <a:off x="9620250" y="3851673"/>
            <a:ext cx="1993900" cy="988219"/>
            <a:chOff x="9286278" y="1725515"/>
            <a:chExt cx="1392554" cy="989008"/>
          </a:xfrm>
        </p:grpSpPr>
        <p:grpSp>
          <p:nvGrpSpPr>
            <p:cNvPr id="6" name="组 6"/>
            <p:cNvGrpSpPr>
              <a:grpSpLocks/>
            </p:cNvGrpSpPr>
            <p:nvPr/>
          </p:nvGrpSpPr>
          <p:grpSpPr bwMode="auto">
            <a:xfrm>
              <a:off x="9286278" y="1725515"/>
              <a:ext cx="934652" cy="253805"/>
              <a:chOff x="9286278" y="1725515"/>
              <a:chExt cx="934652" cy="253805"/>
            </a:xfrm>
          </p:grpSpPr>
          <p:sp>
            <p:nvSpPr>
              <p:cNvPr id="13" name="矩形 18"/>
              <p:cNvSpPr/>
              <p:nvPr/>
            </p:nvSpPr>
            <p:spPr>
              <a:xfrm>
                <a:off x="9286278" y="1725515"/>
                <a:ext cx="253898" cy="253805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5" name="文本框 19"/>
              <p:cNvSpPr txBox="1">
                <a:spLocks noChangeArrowheads="1"/>
              </p:cNvSpPr>
              <p:nvPr/>
            </p:nvSpPr>
            <p:spPr bwMode="auto">
              <a:xfrm>
                <a:off x="9503587" y="1756496"/>
                <a:ext cx="717343" cy="20021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kumimoji="1" lang="en-US" altLang="zh-CN" sz="700" i="1">
                    <a:solidFill>
                      <a:schemeClr val="bg1"/>
                    </a:solidFill>
                    <a:latin typeface="Arial" pitchFamily="34" charset="0"/>
                  </a:rPr>
                  <a:t>G143, B212</a:t>
                </a:r>
                <a:endParaRPr kumimoji="1" lang="zh-CN" altLang="en-US" sz="700" i="1">
                  <a:solidFill>
                    <a:schemeClr val="bg1"/>
                  </a:solidFill>
                  <a:latin typeface="Arial" pitchFamily="34" charset="0"/>
                </a:endParaRPr>
              </a:p>
            </p:txBody>
          </p:sp>
        </p:grpSp>
        <p:grpSp>
          <p:nvGrpSpPr>
            <p:cNvPr id="7" name="组 9"/>
            <p:cNvGrpSpPr>
              <a:grpSpLocks/>
            </p:cNvGrpSpPr>
            <p:nvPr/>
          </p:nvGrpSpPr>
          <p:grpSpPr bwMode="auto">
            <a:xfrm>
              <a:off x="9286278" y="2098478"/>
              <a:ext cx="1199636" cy="254997"/>
              <a:chOff x="9286278" y="2098478"/>
              <a:chExt cx="1199636" cy="254997"/>
            </a:xfrm>
          </p:grpSpPr>
          <p:sp>
            <p:nvSpPr>
              <p:cNvPr id="11" name="矩形 14"/>
              <p:cNvSpPr/>
              <p:nvPr/>
            </p:nvSpPr>
            <p:spPr>
              <a:xfrm>
                <a:off x="9286278" y="2098478"/>
                <a:ext cx="253898" cy="254997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2" name="文本框 15"/>
              <p:cNvSpPr txBox="1">
                <a:spLocks noChangeArrowheads="1"/>
              </p:cNvSpPr>
              <p:nvPr/>
            </p:nvSpPr>
            <p:spPr bwMode="auto">
              <a:xfrm>
                <a:off x="9503587" y="2129459"/>
                <a:ext cx="982327" cy="20021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kumimoji="1" lang="en-US" altLang="zh-CN" sz="700" i="1">
                    <a:solidFill>
                      <a:schemeClr val="bg1"/>
                    </a:solidFill>
                    <a:latin typeface="Arial" pitchFamily="34" charset="0"/>
                  </a:rPr>
                  <a:t>R140,G198, B62</a:t>
                </a:r>
                <a:endParaRPr kumimoji="1" lang="zh-CN" altLang="en-US" sz="700" i="1">
                  <a:solidFill>
                    <a:schemeClr val="bg1"/>
                  </a:solidFill>
                  <a:latin typeface="Arial" pitchFamily="34" charset="0"/>
                </a:endParaRPr>
              </a:p>
            </p:txBody>
          </p:sp>
        </p:grpSp>
        <p:sp>
          <p:nvSpPr>
            <p:cNvPr id="8" name="矩形 10"/>
            <p:cNvSpPr/>
            <p:nvPr/>
          </p:nvSpPr>
          <p:spPr>
            <a:xfrm>
              <a:off x="9286278" y="2460717"/>
              <a:ext cx="253898" cy="253806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0" name="文本框 12"/>
            <p:cNvSpPr txBox="1">
              <a:spLocks noChangeArrowheads="1"/>
            </p:cNvSpPr>
            <p:nvPr/>
          </p:nvSpPr>
          <p:spPr bwMode="auto">
            <a:xfrm>
              <a:off x="9503587" y="2491698"/>
              <a:ext cx="1175245" cy="2002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defRPr/>
              </a:pPr>
              <a:r>
                <a:rPr kumimoji="1" lang="en-US" altLang="zh-CN" sz="700" i="1">
                  <a:solidFill>
                    <a:schemeClr val="bg1"/>
                  </a:solidFill>
                  <a:latin typeface="Arial" pitchFamily="34" charset="0"/>
                </a:rPr>
                <a:t>R90,G203, B245</a:t>
              </a:r>
              <a:endParaRPr kumimoji="1" lang="zh-CN" altLang="en-US" sz="700" i="1">
                <a:solidFill>
                  <a:schemeClr val="bg1"/>
                </a:solidFill>
                <a:latin typeface="Arial" pitchFamily="34" charset="0"/>
              </a:endParaRPr>
            </a:p>
          </p:txBody>
        </p:sp>
      </p:grpSp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7651751" y="161925"/>
            <a:ext cx="1198563" cy="303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>
              <a:defRPr/>
            </a:pPr>
            <a:r>
              <a:rPr lang="en-US" sz="1000" dirty="0">
                <a:solidFill>
                  <a:srgbClr val="404040"/>
                </a:solidFill>
                <a:latin typeface="Arial" pitchFamily="34" charset="0"/>
              </a:rPr>
              <a:t>Internal use only</a:t>
            </a:r>
            <a:r>
              <a:rPr lang="en-US" sz="1000" b="1" dirty="0">
                <a:solidFill>
                  <a:srgbClr val="404040"/>
                </a:solidFill>
                <a:latin typeface="Arial" pitchFamily="34" charset="0"/>
                <a:ea typeface="Heiti SC Light"/>
              </a:rPr>
              <a:t>▲</a:t>
            </a:r>
            <a:endParaRPr kumimoji="1" lang="en-US" sz="1000" b="1" dirty="0">
              <a:solidFill>
                <a:srgbClr val="404040"/>
              </a:solidFill>
              <a:latin typeface="Arial" pitchFamily="34" charset="0"/>
              <a:ea typeface="Heiti SC Light"/>
            </a:endParaRPr>
          </a:p>
        </p:txBody>
      </p:sp>
      <p:pic>
        <p:nvPicPr>
          <p:cNvPr id="17" name="Picture 16" descr="ZTE_ppt_design_0202-06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852987"/>
            <a:ext cx="9144000" cy="290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4271963" y="4954191"/>
            <a:ext cx="2190750" cy="1273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>
              <a:defRPr/>
            </a:pPr>
            <a:r>
              <a:rPr kumimoji="1" lang="en-US" sz="600">
                <a:solidFill>
                  <a:srgbClr val="7F7F7F"/>
                </a:solidFill>
                <a:latin typeface="Arial" pitchFamily="34" charset="0"/>
              </a:rPr>
              <a:t>© ZTE Corporation. All rights reserved</a:t>
            </a:r>
          </a:p>
        </p:txBody>
      </p:sp>
      <p:sp>
        <p:nvSpPr>
          <p:cNvPr id="19" name="Slide Number Placeholder 5"/>
          <p:cNvSpPr>
            <a:spLocks noGrp="1"/>
          </p:cNvSpPr>
          <p:nvPr/>
        </p:nvSpPr>
        <p:spPr bwMode="auto">
          <a:xfrm>
            <a:off x="238125" y="4905375"/>
            <a:ext cx="419100" cy="2738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defRPr/>
            </a:pPr>
            <a:fld id="{2B147026-5445-45D7-8616-B54BD80B95D3}" type="slidenum">
              <a:rPr lang="en-US" sz="800">
                <a:solidFill>
                  <a:srgbClr val="404040"/>
                </a:solidFill>
                <a:latin typeface="Arial" pitchFamily="34" charset="0"/>
              </a:rPr>
              <a:pPr>
                <a:defRPr/>
              </a:pPr>
              <a:t>‹#›</a:t>
            </a:fld>
            <a:endParaRPr lang="en-US" sz="800">
              <a:solidFill>
                <a:srgbClr val="404040"/>
              </a:solidFill>
              <a:latin typeface="Arial" pitchFamily="34" charset="0"/>
            </a:endParaRPr>
          </a:p>
        </p:txBody>
      </p:sp>
      <p:sp>
        <p:nvSpPr>
          <p:cNvPr id="9" name="文本占位符 2"/>
          <p:cNvSpPr>
            <a:spLocks noGrp="1"/>
          </p:cNvSpPr>
          <p:nvPr>
            <p:ph idx="1"/>
          </p:nvPr>
        </p:nvSpPr>
        <p:spPr>
          <a:xfrm>
            <a:off x="336137" y="1135713"/>
            <a:ext cx="8513762" cy="3631284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lnSpc>
                <a:spcPct val="130000"/>
              </a:lnSpc>
              <a:defRPr kumimoji="1" lang="zh-CN" altLang="en-US" sz="1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  <a:lvl2pPr>
              <a:lnSpc>
                <a:spcPct val="130000"/>
              </a:lnSpc>
              <a:defRPr kumimoji="1" lang="zh-CN" altLang="en-US" sz="1400" b="0" i="0" kern="1200" dirty="0" smtClean="0">
                <a:solidFill>
                  <a:srgbClr val="404040"/>
                </a:solidFill>
                <a:latin typeface="Arial" pitchFamily="34" charset="0"/>
                <a:ea typeface="微软雅黑"/>
                <a:cs typeface="Arial" pitchFamily="34" charset="0"/>
              </a:defRPr>
            </a:lvl2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</p:txBody>
      </p:sp>
      <p:sp>
        <p:nvSpPr>
          <p:cNvPr id="14" name="标题 13"/>
          <p:cNvSpPr>
            <a:spLocks noGrp="1"/>
          </p:cNvSpPr>
          <p:nvPr>
            <p:ph type="title"/>
          </p:nvPr>
        </p:nvSpPr>
        <p:spPr>
          <a:xfrm>
            <a:off x="336137" y="315546"/>
            <a:ext cx="8513762" cy="723727"/>
          </a:xfrm>
        </p:spPr>
        <p:txBody>
          <a:bodyPr rtlCol="0">
            <a:noAutofit/>
          </a:bodyPr>
          <a:lstStyle>
            <a:lvl1pPr>
              <a:defRPr lang="zh-CN" altLang="en-US" dirty="0">
                <a:solidFill>
                  <a:srgbClr val="008FD4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altLang="zh-CN" smtClean="0"/>
              <a:t>Click to edit Master title style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感谢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1196858" y="1493619"/>
            <a:ext cx="6144216" cy="1115297"/>
          </a:xfrm>
        </p:spPr>
        <p:txBody>
          <a:bodyPr rtlCol="0">
            <a:noAutofit/>
          </a:bodyPr>
          <a:lstStyle>
            <a:lvl1pPr>
              <a:defRPr lang="en-US" sz="4000" baseline="0" dirty="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altLang="zh-CN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封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2"/>
          <p:cNvSpPr>
            <a:spLocks noGrp="1"/>
          </p:cNvSpPr>
          <p:nvPr userDrawn="1">
            <p:ph type="body" sz="quarter" idx="4294967295"/>
          </p:nvPr>
        </p:nvSpPr>
        <p:spPr>
          <a:xfrm>
            <a:off x="430213" y="2390775"/>
            <a:ext cx="4478337" cy="1008063"/>
          </a:xfrm>
        </p:spPr>
        <p:txBody>
          <a:bodyPr/>
          <a:lstStyle/>
          <a:p>
            <a:pPr lvl="0"/>
            <a:r>
              <a:rPr lang="zh-CN" altLang="en-US" sz="1400" smtClean="0">
                <a:solidFill>
                  <a:srgbClr val="FFFFFF"/>
                </a:solidFill>
                <a:latin typeface="微软雅黑" pitchFamily="34" charset="-122"/>
                <a:cs typeface="Arial" pitchFamily="34" charset="0"/>
              </a:rPr>
              <a:t>单击此处编辑母版文本样式</a:t>
            </a:r>
          </a:p>
        </p:txBody>
      </p:sp>
      <p:sp>
        <p:nvSpPr>
          <p:cNvPr id="5" name="Subtitle 6"/>
          <p:cNvSpPr>
            <a:spLocks noGrp="1"/>
          </p:cNvSpPr>
          <p:nvPr userDrawn="1">
            <p:ph type="subTitle" idx="4294967295"/>
          </p:nvPr>
        </p:nvSpPr>
        <p:spPr>
          <a:xfrm>
            <a:off x="430213" y="1314450"/>
            <a:ext cx="6400800" cy="561975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zh-CN" altLang="en-US" sz="2200" smtClean="0">
                <a:solidFill>
                  <a:srgbClr val="8CC63E"/>
                </a:solidFill>
                <a:latin typeface="微软雅黑" pitchFamily="34" charset="-122"/>
              </a:rPr>
              <a:t>单击此处编辑母版副标题样式</a:t>
            </a:r>
            <a:endParaRPr lang="en-US" sz="2200">
              <a:solidFill>
                <a:srgbClr val="8CC63E"/>
              </a:solidFill>
              <a:latin typeface="微软雅黑" pitchFamily="34" charset="-122"/>
            </a:endParaRPr>
          </a:p>
        </p:txBody>
      </p:sp>
      <p:sp>
        <p:nvSpPr>
          <p:cNvPr id="7" name="Title 7"/>
          <p:cNvSpPr>
            <a:spLocks noGrp="1"/>
          </p:cNvSpPr>
          <p:nvPr userDrawn="1">
            <p:ph type="ctrTitle" idx="4294967295"/>
          </p:nvPr>
        </p:nvSpPr>
        <p:spPr>
          <a:xfrm>
            <a:off x="430213" y="860425"/>
            <a:ext cx="6400800" cy="444500"/>
          </a:xfrm>
        </p:spPr>
        <p:txBody>
          <a:bodyPr/>
          <a:lstStyle/>
          <a:p>
            <a:r>
              <a:rPr lang="zh-CN" altLang="en-US" sz="2800" b="1" smtClean="0">
                <a:solidFill>
                  <a:schemeClr val="bg1"/>
                </a:solidFill>
                <a:latin typeface="微软雅黑" pitchFamily="34" charset="-122"/>
              </a:rPr>
              <a:t>单击此处编辑母版标题样式</a:t>
            </a:r>
            <a:endParaRPr lang="en-US" sz="2800" b="1" dirty="0">
              <a:solidFill>
                <a:schemeClr val="bg1"/>
              </a:solidFill>
              <a:latin typeface="微软雅黑" pitchFamily="34" charset="-122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333375" y="341710"/>
            <a:ext cx="8516938" cy="7215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358775" y="1200150"/>
            <a:ext cx="8491538" cy="31896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5" r:id="rId1"/>
    <p:sldLayoutId id="2147483706" r:id="rId2"/>
    <p:sldLayoutId id="2147483707" r:id="rId3"/>
    <p:sldLayoutId id="2147483710" r:id="rId4"/>
    <p:sldLayoutId id="2147483711" r:id="rId5"/>
    <p:sldLayoutId id="2147483712" r:id="rId6"/>
  </p:sldLayoutIdLst>
  <p:timing>
    <p:tnLst>
      <p:par>
        <p:cTn id="1" dur="indefinite" restart="never" nodeType="tmRoot"/>
      </p:par>
    </p:tnLst>
  </p:timing>
  <p:txStyles>
    <p:titleStyle>
      <a:lvl1pPr algn="l" defTabSz="457200" rtl="0" eaLnBrk="1" fontAlgn="base" hangingPunct="1">
        <a:spcBef>
          <a:spcPct val="0"/>
        </a:spcBef>
        <a:spcAft>
          <a:spcPct val="0"/>
        </a:spcAft>
        <a:defRPr kumimoji="1" lang="zh-CN" altLang="en-US" sz="2400" kern="1200" dirty="0">
          <a:solidFill>
            <a:schemeClr val="tx1"/>
          </a:solidFill>
          <a:latin typeface="+mn-lt"/>
          <a:ea typeface="微软雅黑"/>
          <a:cs typeface="+mn-cs"/>
        </a:defRPr>
      </a:lvl1pPr>
      <a:lvl2pPr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itchFamily="34" charset="0"/>
          <a:ea typeface="微软雅黑" pitchFamily="34" charset="-122"/>
        </a:defRPr>
      </a:lvl2pPr>
      <a:lvl3pPr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itchFamily="34" charset="0"/>
          <a:ea typeface="微软雅黑" pitchFamily="34" charset="-122"/>
        </a:defRPr>
      </a:lvl3pPr>
      <a:lvl4pPr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itchFamily="34" charset="0"/>
          <a:ea typeface="微软雅黑" pitchFamily="34" charset="-122"/>
        </a:defRPr>
      </a:lvl4pPr>
      <a:lvl5pPr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itchFamily="34" charset="0"/>
          <a:ea typeface="微软雅黑" pitchFamily="34" charset="-122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itchFamily="34" charset="0"/>
          <a:ea typeface="微软雅黑" pitchFamily="34" charset="-122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itchFamily="34" charset="0"/>
          <a:ea typeface="微软雅黑" pitchFamily="34" charset="-122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itchFamily="34" charset="0"/>
          <a:ea typeface="微软雅黑" pitchFamily="34" charset="-122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itchFamily="34" charset="0"/>
          <a:ea typeface="微软雅黑" pitchFamily="34" charset="-122"/>
        </a:defRPr>
      </a:lvl9pPr>
    </p:titleStyle>
    <p:bodyStyle>
      <a:lvl1pPr algn="l" defTabSz="457200" rtl="0" eaLnBrk="1" fontAlgn="base" hangingPunct="1">
        <a:spcBef>
          <a:spcPct val="20000"/>
        </a:spcBef>
        <a:spcAft>
          <a:spcPct val="0"/>
        </a:spcAft>
        <a:buFont typeface="Arial" pitchFamily="34" charset="0"/>
        <a:defRPr sz="2000" kern="1200">
          <a:solidFill>
            <a:schemeClr val="tx1"/>
          </a:solidFill>
          <a:latin typeface="+mn-lt"/>
          <a:ea typeface="微软雅黑"/>
          <a:cs typeface="+mn-cs"/>
        </a:defRPr>
      </a:lvl1pPr>
      <a:lvl2pPr marL="742950" indent="-285750" algn="l" defTabSz="457200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–"/>
        <a:defRPr kern="1200">
          <a:solidFill>
            <a:schemeClr val="tx1"/>
          </a:solidFill>
          <a:latin typeface="+mn-lt"/>
          <a:ea typeface="微软雅黑"/>
          <a:cs typeface="+mn-cs"/>
        </a:defRPr>
      </a:lvl2pPr>
      <a:lvl3pPr marL="1143000" indent="-228600" algn="l" defTabSz="457200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微软雅黑"/>
          <a:cs typeface="+mn-cs"/>
        </a:defRPr>
      </a:lvl3pPr>
      <a:lvl4pPr marL="1600200" indent="-228600" algn="l" defTabSz="457200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–"/>
        <a:defRPr sz="1400" kern="1200">
          <a:solidFill>
            <a:schemeClr val="tx1"/>
          </a:solidFill>
          <a:latin typeface="+mn-lt"/>
          <a:ea typeface="微软雅黑"/>
          <a:cs typeface="+mn-cs"/>
        </a:defRPr>
      </a:lvl4pPr>
      <a:lvl5pPr marL="2057400" indent="-228600" algn="l" defTabSz="457200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»"/>
        <a:defRPr sz="1200" kern="1200">
          <a:solidFill>
            <a:schemeClr val="tx1"/>
          </a:solidFill>
          <a:latin typeface="+mn-lt"/>
          <a:ea typeface="微软雅黑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占位符 1"/>
          <p:cNvSpPr>
            <a:spLocks noGrp="1"/>
          </p:cNvSpPr>
          <p:nvPr>
            <p:ph type="body" sz="quarter" idx="4294967295"/>
          </p:nvPr>
        </p:nvSpPr>
        <p:spPr>
          <a:xfrm>
            <a:off x="358775" y="1120140"/>
            <a:ext cx="8530044" cy="1437788"/>
          </a:xfrm>
        </p:spPr>
        <p:txBody>
          <a:bodyPr/>
          <a:lstStyle/>
          <a:p>
            <a:r>
              <a:rPr lang="en-US" altLang="zh-CN" dirty="0" smtClean="0"/>
              <a:t>RAN #72, </a:t>
            </a:r>
            <a:r>
              <a:rPr lang="en-US" altLang="zh-CN" dirty="0" err="1" smtClean="0"/>
              <a:t>Busan</a:t>
            </a:r>
            <a:r>
              <a:rPr lang="en-US" altLang="zh-CN" dirty="0" smtClean="0"/>
              <a:t>, Korea, June 13 - 16, 2016							 RP-160918</a:t>
            </a:r>
          </a:p>
          <a:p>
            <a:r>
              <a:rPr lang="en-US" altLang="zh-CN" dirty="0" smtClean="0"/>
              <a:t>AI 10.1.1 </a:t>
            </a:r>
          </a:p>
        </p:txBody>
      </p:sp>
      <p:sp>
        <p:nvSpPr>
          <p:cNvPr id="6" name="标题 3"/>
          <p:cNvSpPr>
            <a:spLocks noGrp="1"/>
          </p:cNvSpPr>
          <p:nvPr>
            <p:ph type="ctrTitle" idx="4294967295"/>
          </p:nvPr>
        </p:nvSpPr>
        <p:spPr>
          <a:xfrm>
            <a:off x="358775" y="2691632"/>
            <a:ext cx="7905115" cy="725938"/>
          </a:xfrm>
        </p:spPr>
        <p:txBody>
          <a:bodyPr/>
          <a:lstStyle/>
          <a:p>
            <a:r>
              <a:rPr lang="en-US" altLang="zh-CN" b="1" dirty="0" smtClean="0"/>
              <a:t>Motivation of dynamic </a:t>
            </a:r>
            <a:r>
              <a:rPr lang="en-US" altLang="zh-CN" b="1" dirty="0" err="1" smtClean="0"/>
              <a:t>subframe</a:t>
            </a:r>
            <a:r>
              <a:rPr lang="en-US" altLang="zh-CN" b="1" dirty="0" smtClean="0"/>
              <a:t> configuration for TDD</a:t>
            </a:r>
            <a:endParaRPr lang="zh-CN" alt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>
            <a:spLocks noGrp="1"/>
          </p:cNvSpPr>
          <p:nvPr>
            <p:ph type="title" idx="4294967295"/>
          </p:nvPr>
        </p:nvSpPr>
        <p:spPr>
          <a:xfrm>
            <a:off x="422963" y="341313"/>
            <a:ext cx="8516937" cy="722312"/>
          </a:xfrm>
        </p:spPr>
        <p:txBody>
          <a:bodyPr/>
          <a:lstStyle/>
          <a:p>
            <a:r>
              <a:rPr lang="en-US" altLang="zh-CN" b="1" dirty="0" smtClean="0"/>
              <a:t>Background</a:t>
            </a:r>
            <a:endParaRPr lang="zh-CN" altLang="en-US" b="1" dirty="0"/>
          </a:p>
        </p:txBody>
      </p:sp>
      <p:sp>
        <p:nvSpPr>
          <p:cNvPr id="7" name="内容占位符 6"/>
          <p:cNvSpPr>
            <a:spLocks noGrp="1"/>
          </p:cNvSpPr>
          <p:nvPr>
            <p:ph idx="4294967295"/>
          </p:nvPr>
        </p:nvSpPr>
        <p:spPr>
          <a:xfrm>
            <a:off x="397282" y="776177"/>
            <a:ext cx="8491537" cy="4189228"/>
          </a:xfrm>
        </p:spPr>
        <p:txBody>
          <a:bodyPr/>
          <a:lstStyle/>
          <a:p>
            <a:pPr>
              <a:buFont typeface="Wingdings" pitchFamily="2" charset="2"/>
              <a:buChar char="Ø"/>
            </a:pPr>
            <a:r>
              <a:rPr lang="en-US" altLang="zh-CN" dirty="0" smtClean="0"/>
              <a:t>  Normal </a:t>
            </a:r>
            <a:r>
              <a:rPr lang="en-US" altLang="zh-CN" dirty="0" err="1" smtClean="0"/>
              <a:t>subframes</a:t>
            </a:r>
            <a:r>
              <a:rPr lang="en-US" altLang="zh-CN" dirty="0" smtClean="0"/>
              <a:t> can be dynamically reconfigured in </a:t>
            </a:r>
            <a:r>
              <a:rPr lang="en-US" altLang="zh-CN" dirty="0" err="1" smtClean="0"/>
              <a:t>eIMTA</a:t>
            </a:r>
            <a:endParaRPr lang="en-US" altLang="zh-CN" dirty="0" smtClean="0"/>
          </a:p>
          <a:p>
            <a:pPr lvl="1"/>
            <a:r>
              <a:rPr lang="en-US" altLang="zh-CN" dirty="0" smtClean="0"/>
              <a:t>UL </a:t>
            </a:r>
            <a:r>
              <a:rPr lang="en-US" altLang="zh-CN" dirty="0" err="1" smtClean="0"/>
              <a:t>subframes</a:t>
            </a:r>
            <a:r>
              <a:rPr lang="en-US" altLang="zh-CN" dirty="0" smtClean="0"/>
              <a:t> configured by SIB can be flexibly used except the UL </a:t>
            </a:r>
            <a:r>
              <a:rPr lang="en-US" altLang="zh-CN" dirty="0" err="1" smtClean="0"/>
              <a:t>subframes</a:t>
            </a:r>
            <a:r>
              <a:rPr lang="en-US" altLang="zh-CN" dirty="0" smtClean="0"/>
              <a:t> configured by DL-reference configuration</a:t>
            </a:r>
          </a:p>
          <a:p>
            <a:pPr>
              <a:buFont typeface="Wingdings" pitchFamily="2" charset="2"/>
              <a:buChar char="Ø"/>
            </a:pPr>
            <a:r>
              <a:rPr lang="en-US" altLang="zh-CN" dirty="0" smtClean="0"/>
              <a:t>  </a:t>
            </a:r>
            <a:r>
              <a:rPr lang="en-US" altLang="zh-CN" dirty="0" err="1" smtClean="0"/>
              <a:t>Subframe</a:t>
            </a:r>
            <a:r>
              <a:rPr lang="en-US" altLang="zh-CN" dirty="0" smtClean="0"/>
              <a:t> #6 can be dynamically reconfigured as special </a:t>
            </a:r>
            <a:r>
              <a:rPr lang="en-US" altLang="zh-CN" dirty="0" err="1" smtClean="0"/>
              <a:t>subframe</a:t>
            </a:r>
            <a:r>
              <a:rPr lang="en-US" altLang="zh-CN" dirty="0" smtClean="0"/>
              <a:t> or normal DL </a:t>
            </a:r>
            <a:r>
              <a:rPr lang="en-US" altLang="zh-CN" dirty="0" err="1" smtClean="0"/>
              <a:t>subframe</a:t>
            </a:r>
            <a:endParaRPr lang="en-US" altLang="zh-CN" dirty="0" smtClean="0"/>
          </a:p>
          <a:p>
            <a:pPr lvl="1"/>
            <a:r>
              <a:rPr lang="en-US" altLang="zh-CN" dirty="0" smtClean="0"/>
              <a:t>Special </a:t>
            </a:r>
            <a:r>
              <a:rPr lang="en-US" altLang="zh-CN" dirty="0" err="1" smtClean="0"/>
              <a:t>subframe</a:t>
            </a:r>
            <a:r>
              <a:rPr lang="en-US" altLang="zh-CN" dirty="0" smtClean="0"/>
              <a:t> is semi-statically configured by RRC</a:t>
            </a:r>
          </a:p>
          <a:p>
            <a:pPr>
              <a:buFont typeface="Wingdings" pitchFamily="2" charset="2"/>
              <a:buChar char="Ø"/>
            </a:pPr>
            <a:r>
              <a:rPr lang="en-US" altLang="zh-CN" dirty="0" smtClean="0"/>
              <a:t>  UL PUSCH in special </a:t>
            </a:r>
            <a:r>
              <a:rPr lang="en-US" altLang="zh-CN" dirty="0" err="1" smtClean="0"/>
              <a:t>subframe</a:t>
            </a:r>
            <a:r>
              <a:rPr lang="en-US" altLang="zh-CN" dirty="0" smtClean="0"/>
              <a:t> will be specified according to RP-160664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>
            <a:spLocks noGrp="1"/>
          </p:cNvSpPr>
          <p:nvPr>
            <p:ph type="title" idx="4294967295"/>
          </p:nvPr>
        </p:nvSpPr>
        <p:spPr>
          <a:xfrm>
            <a:off x="422963" y="341313"/>
            <a:ext cx="8516937" cy="722312"/>
          </a:xfrm>
        </p:spPr>
        <p:txBody>
          <a:bodyPr/>
          <a:lstStyle/>
          <a:p>
            <a:r>
              <a:rPr lang="en-US" altLang="zh-CN" b="1" dirty="0" smtClean="0"/>
              <a:t>Motivation</a:t>
            </a:r>
            <a:endParaRPr lang="zh-CN" altLang="en-US" b="1" dirty="0"/>
          </a:p>
        </p:txBody>
      </p:sp>
      <p:sp>
        <p:nvSpPr>
          <p:cNvPr id="7" name="内容占位符 6"/>
          <p:cNvSpPr>
            <a:spLocks noGrp="1"/>
          </p:cNvSpPr>
          <p:nvPr>
            <p:ph idx="4294967295"/>
          </p:nvPr>
        </p:nvSpPr>
        <p:spPr>
          <a:xfrm>
            <a:off x="397282" y="776177"/>
            <a:ext cx="8491537" cy="4189228"/>
          </a:xfrm>
        </p:spPr>
        <p:txBody>
          <a:bodyPr/>
          <a:lstStyle/>
          <a:p>
            <a:pPr>
              <a:buFont typeface="Wingdings" pitchFamily="2" charset="2"/>
              <a:buChar char="Ø"/>
            </a:pPr>
            <a:r>
              <a:rPr lang="en-US" altLang="zh-CN" dirty="0" smtClean="0"/>
              <a:t>Dynamic configuration for special </a:t>
            </a:r>
            <a:r>
              <a:rPr lang="en-US" altLang="zh-CN" dirty="0" err="1" smtClean="0"/>
              <a:t>subframe</a:t>
            </a:r>
            <a:r>
              <a:rPr lang="en-US" altLang="zh-CN" dirty="0" smtClean="0"/>
              <a:t>  </a:t>
            </a:r>
          </a:p>
          <a:p>
            <a:pPr lvl="1">
              <a:buFont typeface="Wingdings" pitchFamily="2" charset="2"/>
              <a:buChar char="Ø"/>
            </a:pPr>
            <a:r>
              <a:rPr lang="en-US" altLang="zh-CN" dirty="0" smtClean="0"/>
              <a:t>More flexible resource efficiency according to traffic compared to current </a:t>
            </a:r>
            <a:r>
              <a:rPr lang="en-US" altLang="zh-CN" dirty="0" err="1" smtClean="0"/>
              <a:t>eIMTA</a:t>
            </a:r>
            <a:endParaRPr lang="en-US" altLang="zh-CN" dirty="0" smtClean="0"/>
          </a:p>
          <a:p>
            <a:pPr lvl="1">
              <a:buFont typeface="Wingdings" pitchFamily="2" charset="2"/>
              <a:buChar char="Ø"/>
            </a:pPr>
            <a:r>
              <a:rPr lang="en-US" altLang="zh-CN" dirty="0" smtClean="0"/>
              <a:t>Higher throughput performance</a:t>
            </a:r>
          </a:p>
          <a:p>
            <a:pPr>
              <a:buFont typeface="Wingdings" pitchFamily="2" charset="2"/>
              <a:buChar char="Ø"/>
            </a:pPr>
            <a:endParaRPr lang="en-US" altLang="zh-CN" dirty="0" smtClean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>
            <a:spLocks noGrp="1"/>
          </p:cNvSpPr>
          <p:nvPr>
            <p:ph type="title" idx="4294967295"/>
          </p:nvPr>
        </p:nvSpPr>
        <p:spPr>
          <a:xfrm>
            <a:off x="422963" y="341313"/>
            <a:ext cx="8516937" cy="722312"/>
          </a:xfrm>
        </p:spPr>
        <p:txBody>
          <a:bodyPr/>
          <a:lstStyle/>
          <a:p>
            <a:r>
              <a:rPr lang="en-US" altLang="zh-CN" b="1" dirty="0" smtClean="0"/>
              <a:t>Objectives</a:t>
            </a:r>
            <a:endParaRPr lang="zh-CN" altLang="en-US" b="1" dirty="0"/>
          </a:p>
        </p:txBody>
      </p:sp>
      <p:sp>
        <p:nvSpPr>
          <p:cNvPr id="7" name="内容占位符 6"/>
          <p:cNvSpPr>
            <a:spLocks noGrp="1"/>
          </p:cNvSpPr>
          <p:nvPr>
            <p:ph idx="4294967295"/>
          </p:nvPr>
        </p:nvSpPr>
        <p:spPr>
          <a:xfrm>
            <a:off x="397282" y="776177"/>
            <a:ext cx="8491537" cy="4189228"/>
          </a:xfrm>
        </p:spPr>
        <p:txBody>
          <a:bodyPr/>
          <a:lstStyle/>
          <a:p>
            <a:pPr>
              <a:buFont typeface="Wingdings" pitchFamily="2" charset="2"/>
              <a:buChar char="Ø"/>
            </a:pPr>
            <a:r>
              <a:rPr lang="en-US" altLang="zh-CN" dirty="0" smtClean="0"/>
              <a:t> Evaluate the benefits of dynamic configuration for special </a:t>
            </a:r>
            <a:r>
              <a:rPr lang="en-US" altLang="zh-CN" dirty="0" err="1" smtClean="0"/>
              <a:t>subframe</a:t>
            </a:r>
            <a:endParaRPr lang="en-US" altLang="zh-CN" dirty="0" smtClean="0"/>
          </a:p>
          <a:p>
            <a:pPr>
              <a:buFont typeface="Wingdings" pitchFamily="2" charset="2"/>
              <a:buChar char="Ø"/>
            </a:pPr>
            <a:r>
              <a:rPr lang="en-US" altLang="zh-CN" dirty="0" smtClean="0"/>
              <a:t> Study dynamic reconfiguration for special </a:t>
            </a:r>
            <a:r>
              <a:rPr lang="en-US" altLang="zh-CN" dirty="0" err="1" smtClean="0"/>
              <a:t>subframes</a:t>
            </a:r>
            <a:r>
              <a:rPr lang="en-US" altLang="zh-CN" dirty="0" smtClean="0"/>
              <a:t>, taking into account:</a:t>
            </a:r>
          </a:p>
          <a:p>
            <a:pPr lvl="1"/>
            <a:r>
              <a:rPr lang="en-US" altLang="zh-CN" dirty="0" smtClean="0"/>
              <a:t>Possibility of more configurations for special </a:t>
            </a:r>
            <a:r>
              <a:rPr lang="en-US" altLang="zh-CN" dirty="0" err="1" smtClean="0"/>
              <a:t>subframes</a:t>
            </a:r>
            <a:endParaRPr lang="en-US" altLang="zh-CN" dirty="0" smtClean="0"/>
          </a:p>
          <a:p>
            <a:pPr lvl="1"/>
            <a:r>
              <a:rPr lang="en-US" altLang="zh-CN" dirty="0" smtClean="0"/>
              <a:t>Signaling for dynamic configuration of special </a:t>
            </a:r>
            <a:r>
              <a:rPr lang="en-US" altLang="zh-CN" dirty="0" err="1" smtClean="0"/>
              <a:t>subframe</a:t>
            </a:r>
            <a:endParaRPr lang="en-US" altLang="zh-CN" dirty="0" smtClean="0"/>
          </a:p>
          <a:p>
            <a:pPr lvl="1"/>
            <a:r>
              <a:rPr lang="en-US" altLang="zh-CN" dirty="0" smtClean="0"/>
              <a:t>Enhancement for interference management</a:t>
            </a:r>
          </a:p>
          <a:p>
            <a:pPr lvl="1"/>
            <a:r>
              <a:rPr lang="en-US" altLang="zh-CN" dirty="0" smtClean="0"/>
              <a:t>Backward compatibility with Rel-8/9/10/11/12/13</a:t>
            </a:r>
          </a:p>
          <a:p>
            <a:pPr>
              <a:buFont typeface="Wingdings" pitchFamily="2" charset="2"/>
              <a:buChar char="Ø"/>
            </a:pPr>
            <a:r>
              <a:rPr lang="en-US" altLang="zh-CN" dirty="0" smtClean="0"/>
              <a:t> Identify the related specification impacts</a:t>
            </a:r>
          </a:p>
          <a:p>
            <a:pPr>
              <a:buFont typeface="Wingdings" pitchFamily="2" charset="2"/>
              <a:buChar char="Ø"/>
            </a:pPr>
            <a:endParaRPr lang="en-US" altLang="zh-CN" dirty="0" smtClean="0"/>
          </a:p>
          <a:p>
            <a:pPr>
              <a:buFont typeface="Wingdings" pitchFamily="2" charset="2"/>
              <a:buChar char="Ø"/>
            </a:pPr>
            <a:endParaRPr lang="en-US" altLang="zh-CN" dirty="0" smtClean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4"/>
          <p:cNvSpPr>
            <a:spLocks noGrp="1"/>
          </p:cNvSpPr>
          <p:nvPr>
            <p:ph type="title"/>
          </p:nvPr>
        </p:nvSpPr>
        <p:spPr>
          <a:xfrm>
            <a:off x="1196976" y="1879997"/>
            <a:ext cx="6143625" cy="1114425"/>
          </a:xfrm>
        </p:spPr>
        <p:txBody>
          <a:bodyPr/>
          <a:lstStyle/>
          <a:p>
            <a:r>
              <a:rPr altLang="zh-CN" smtClean="0">
                <a:ea typeface="微软雅黑" pitchFamily="34" charset="-122"/>
              </a:rPr>
              <a:t>Thank you</a:t>
            </a:r>
            <a:endParaRPr sz="2800" smtClean="0"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4294967295"/>
          </p:nvPr>
        </p:nvSpPr>
        <p:spPr>
          <a:xfrm>
            <a:off x="358775" y="1200150"/>
            <a:ext cx="8317392" cy="2425552"/>
          </a:xfrm>
        </p:spPr>
        <p:txBody>
          <a:bodyPr/>
          <a:lstStyle/>
          <a:p>
            <a:pPr>
              <a:buFont typeface="Wingdings" pitchFamily="2" charset="2"/>
              <a:buChar char="Ø"/>
            </a:pPr>
            <a:r>
              <a:rPr lang="en-US" altLang="zh-CN" dirty="0" smtClean="0"/>
              <a:t>Dynamic </a:t>
            </a:r>
            <a:r>
              <a:rPr lang="en-US" altLang="zh-CN" dirty="0" err="1" smtClean="0"/>
              <a:t>subframe</a:t>
            </a:r>
            <a:r>
              <a:rPr lang="en-US" altLang="zh-CN" dirty="0" smtClean="0"/>
              <a:t> configuration for TDD Relay</a:t>
            </a:r>
          </a:p>
          <a:p>
            <a:pPr>
              <a:buFont typeface="Wingdings" pitchFamily="2" charset="2"/>
              <a:buChar char="Ø"/>
            </a:pPr>
            <a:endParaRPr lang="en-US" altLang="zh-CN" dirty="0" smtClean="0"/>
          </a:p>
          <a:p>
            <a:pPr lvl="0">
              <a:buFont typeface="Wingdings" pitchFamily="2" charset="2"/>
              <a:buChar char="Ø"/>
            </a:pPr>
            <a:r>
              <a:rPr lang="en-US" altLang="zh-CN" dirty="0" smtClean="0"/>
              <a:t>Dynamic configuration of special </a:t>
            </a:r>
            <a:r>
              <a:rPr lang="en-US" altLang="zh-CN" dirty="0" err="1" smtClean="0"/>
              <a:t>subframe</a:t>
            </a:r>
            <a:r>
              <a:rPr lang="en-US" altLang="zh-CN" dirty="0" smtClean="0"/>
              <a:t> for TDD</a:t>
            </a:r>
            <a:endParaRPr lang="zh-CN" altLang="en-US" dirty="0" smtClean="0"/>
          </a:p>
          <a:p>
            <a:pPr>
              <a:buFont typeface="Wingdings" pitchFamily="2" charset="2"/>
              <a:buChar char="Ø"/>
            </a:pPr>
            <a:endParaRPr lang="zh-CN" altLang="en-US" dirty="0"/>
          </a:p>
        </p:txBody>
      </p:sp>
      <p:sp>
        <p:nvSpPr>
          <p:cNvPr id="4" name="标题 3"/>
          <p:cNvSpPr>
            <a:spLocks noGrp="1"/>
          </p:cNvSpPr>
          <p:nvPr>
            <p:ph type="ctrTitle" idx="4294967295"/>
          </p:nvPr>
        </p:nvSpPr>
        <p:spPr/>
        <p:txBody>
          <a:bodyPr/>
          <a:lstStyle/>
          <a:p>
            <a:r>
              <a:rPr lang="en-US" altLang="zh-CN" b="1" dirty="0" smtClean="0"/>
              <a:t>Content</a:t>
            </a:r>
            <a:endParaRPr lang="zh-CN" altLang="en-US" b="1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Subtitle 6"/>
          <p:cNvSpPr>
            <a:spLocks noGrp="1"/>
          </p:cNvSpPr>
          <p:nvPr>
            <p:ph type="subTitle" idx="4294967295"/>
          </p:nvPr>
        </p:nvSpPr>
        <p:spPr>
          <a:xfrm>
            <a:off x="430212" y="1314450"/>
            <a:ext cx="7108271" cy="561975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en-US" sz="2200" b="1" dirty="0" smtClean="0">
                <a:latin typeface="微软雅黑" pitchFamily="34" charset="-122"/>
              </a:rPr>
              <a:t>Dynamic </a:t>
            </a:r>
            <a:r>
              <a:rPr lang="en-US" sz="2200" b="1" dirty="0" err="1" smtClean="0">
                <a:latin typeface="微软雅黑" pitchFamily="34" charset="-122"/>
              </a:rPr>
              <a:t>subframe</a:t>
            </a:r>
            <a:r>
              <a:rPr lang="en-US" sz="2200" b="1" dirty="0" smtClean="0">
                <a:latin typeface="微软雅黑" pitchFamily="34" charset="-122"/>
              </a:rPr>
              <a:t> configuration for TDD Relay</a:t>
            </a:r>
            <a:endParaRPr lang="en-US" sz="2200" b="1" dirty="0">
              <a:latin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>
            <a:spLocks noGrp="1"/>
          </p:cNvSpPr>
          <p:nvPr>
            <p:ph type="title" idx="4294967295"/>
          </p:nvPr>
        </p:nvSpPr>
        <p:spPr>
          <a:xfrm>
            <a:off x="422963" y="341313"/>
            <a:ext cx="8516937" cy="722312"/>
          </a:xfrm>
        </p:spPr>
        <p:txBody>
          <a:bodyPr/>
          <a:lstStyle/>
          <a:p>
            <a:r>
              <a:rPr lang="en-US" altLang="zh-CN" b="1" dirty="0" smtClean="0"/>
              <a:t>Motivation</a:t>
            </a:r>
            <a:endParaRPr lang="zh-CN" altLang="en-US" b="1" dirty="0"/>
          </a:p>
        </p:txBody>
      </p:sp>
      <p:sp>
        <p:nvSpPr>
          <p:cNvPr id="7" name="内容占位符 6"/>
          <p:cNvSpPr>
            <a:spLocks noGrp="1"/>
          </p:cNvSpPr>
          <p:nvPr>
            <p:ph idx="4294967295"/>
          </p:nvPr>
        </p:nvSpPr>
        <p:spPr>
          <a:xfrm>
            <a:off x="397282" y="776177"/>
            <a:ext cx="8491537" cy="4189228"/>
          </a:xfrm>
        </p:spPr>
        <p:txBody>
          <a:bodyPr/>
          <a:lstStyle/>
          <a:p>
            <a:pPr>
              <a:buFont typeface="Wingdings" pitchFamily="2" charset="2"/>
              <a:buChar char="Ø"/>
            </a:pPr>
            <a:r>
              <a:rPr lang="en-US" altLang="zh-CN" sz="1800" dirty="0" smtClean="0"/>
              <a:t>  In the current stage, TDD is more important since most of the newly allocated spectrum are likely to be unpaired.</a:t>
            </a:r>
          </a:p>
          <a:p>
            <a:pPr lvl="1"/>
            <a:r>
              <a:rPr lang="en-US" altLang="zh-CN" sz="1600" dirty="0" smtClean="0"/>
              <a:t>All the bands between 3300~3800 can be used as TDD in certain regions</a:t>
            </a:r>
          </a:p>
          <a:p>
            <a:pPr>
              <a:buFont typeface="Wingdings" pitchFamily="2" charset="2"/>
              <a:buChar char="Ø"/>
            </a:pPr>
            <a:r>
              <a:rPr lang="en-US" altLang="zh-CN" sz="1800" dirty="0" smtClean="0"/>
              <a:t>  Efficient supporting TDD is important for LTE enhancement</a:t>
            </a:r>
          </a:p>
          <a:p>
            <a:pPr>
              <a:buFont typeface="Wingdings" pitchFamily="2" charset="2"/>
              <a:buChar char="Ø"/>
            </a:pPr>
            <a:r>
              <a:rPr lang="en-US" altLang="zh-CN" sz="1800" dirty="0" smtClean="0"/>
              <a:t>  However, the current TDD frame structure needs more flexibility due to </a:t>
            </a:r>
          </a:p>
          <a:p>
            <a:pPr lvl="1"/>
            <a:r>
              <a:rPr lang="en-US" altLang="zh-CN" sz="1600" dirty="0" smtClean="0"/>
              <a:t>Semi-static Backhaul Link(BL) &amp; Access Link(AL) </a:t>
            </a:r>
            <a:r>
              <a:rPr lang="en-US" altLang="zh-CN" sz="1600" dirty="0" err="1" smtClean="0"/>
              <a:t>subframe</a:t>
            </a:r>
            <a:r>
              <a:rPr lang="en-US" altLang="zh-CN" sz="1600" dirty="0" smtClean="0"/>
              <a:t> configuration restrict the usage of Relay deployment</a:t>
            </a:r>
          </a:p>
          <a:p>
            <a:pPr lvl="1"/>
            <a:r>
              <a:rPr lang="en-US" altLang="zh-CN" sz="1600" dirty="0" smtClean="0"/>
              <a:t>Less flexible dynamic traffic adaptation due to limited UL/DL configuration</a:t>
            </a:r>
          </a:p>
          <a:p>
            <a:pPr lvl="1"/>
            <a:r>
              <a:rPr lang="en-US" altLang="zh-CN" sz="1600" dirty="0" smtClean="0"/>
              <a:t>Restricted periodicity of SRS feedback by the special </a:t>
            </a:r>
            <a:r>
              <a:rPr lang="en-US" altLang="zh-CN" sz="1600" dirty="0" err="1" smtClean="0"/>
              <a:t>subframe</a:t>
            </a:r>
            <a:r>
              <a:rPr lang="en-US" altLang="zh-CN" sz="1600" dirty="0" smtClean="0"/>
              <a:t> per 5ms/10ms. SRS is  a more efficient way to utilize channel reciprocity for large number of antenna</a:t>
            </a:r>
          </a:p>
          <a:p>
            <a:pPr lvl="1"/>
            <a:r>
              <a:rPr lang="en-US" altLang="zh-CN" sz="1600" dirty="0" smtClean="0"/>
              <a:t>Slow feedback due to longer DL/UL switching period and TTI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>
            <a:spLocks noGrp="1"/>
          </p:cNvSpPr>
          <p:nvPr>
            <p:ph type="title" idx="4294967295"/>
          </p:nvPr>
        </p:nvSpPr>
        <p:spPr>
          <a:xfrm>
            <a:off x="324414" y="341313"/>
            <a:ext cx="8516937" cy="722312"/>
          </a:xfrm>
        </p:spPr>
        <p:txBody>
          <a:bodyPr/>
          <a:lstStyle/>
          <a:p>
            <a:r>
              <a:rPr lang="en-US" altLang="zh-CN" b="1" dirty="0" smtClean="0"/>
              <a:t>Background-TDD RN configuration</a:t>
            </a:r>
            <a:endParaRPr lang="zh-CN" altLang="en-US" b="1" dirty="0"/>
          </a:p>
        </p:txBody>
      </p:sp>
      <p:sp>
        <p:nvSpPr>
          <p:cNvPr id="7" name="内容占位符 6"/>
          <p:cNvSpPr>
            <a:spLocks noGrp="1"/>
          </p:cNvSpPr>
          <p:nvPr>
            <p:ph idx="4294967295"/>
          </p:nvPr>
        </p:nvSpPr>
        <p:spPr>
          <a:xfrm>
            <a:off x="364169" y="875852"/>
            <a:ext cx="3734306" cy="3923045"/>
          </a:xfrm>
        </p:spPr>
        <p:txBody>
          <a:bodyPr/>
          <a:lstStyle/>
          <a:p>
            <a:pPr>
              <a:buFont typeface="Wingdings" pitchFamily="2" charset="2"/>
              <a:buChar char="Ø"/>
            </a:pPr>
            <a:r>
              <a:rPr lang="en-US" altLang="zh-CN" sz="1800" dirty="0" smtClean="0"/>
              <a:t>  AL/BL resource configuration, longer than 1s(Considering 640ms system information delay and 200ms RRC delay)</a:t>
            </a:r>
          </a:p>
          <a:p>
            <a:pPr>
              <a:buFont typeface="Wingdings" pitchFamily="2" charset="2"/>
              <a:buChar char="Ø"/>
            </a:pPr>
            <a:r>
              <a:rPr lang="en-US" altLang="zh-CN" sz="1800" dirty="0" smtClean="0"/>
              <a:t>  Limited BL/AL ratio, if DL data already in RN the BL resource can not be dynamically allocated for DL</a:t>
            </a:r>
          </a:p>
          <a:p>
            <a:pPr>
              <a:buFont typeface="Wingdings" pitchFamily="2" charset="2"/>
              <a:buChar char="Ø"/>
            </a:pPr>
            <a:r>
              <a:rPr lang="en-US" altLang="zh-CN" sz="1800" dirty="0" smtClean="0"/>
              <a:t>  Every </a:t>
            </a:r>
            <a:r>
              <a:rPr lang="en-US" altLang="zh-CN" sz="1800" dirty="0" err="1" smtClean="0"/>
              <a:t>subframe</a:t>
            </a:r>
            <a:r>
              <a:rPr lang="en-US" altLang="zh-CN" sz="1800" dirty="0" smtClean="0"/>
              <a:t> have to be either UL or DL</a:t>
            </a:r>
          </a:p>
          <a:p>
            <a:pPr>
              <a:buFont typeface="Wingdings" pitchFamily="2" charset="2"/>
              <a:buChar char="Ø"/>
            </a:pPr>
            <a:r>
              <a:rPr lang="en-US" altLang="zh-CN" sz="1800" dirty="0" smtClean="0"/>
              <a:t>  Left figure shows much restrictive for  BL/AL </a:t>
            </a:r>
            <a:r>
              <a:rPr lang="en-US" altLang="zh-CN" sz="1800" dirty="0" err="1" smtClean="0"/>
              <a:t>subframes</a:t>
            </a:r>
            <a:endParaRPr lang="zh-CN" altLang="en-US" sz="1800" dirty="0"/>
          </a:p>
        </p:txBody>
      </p:sp>
      <p:pic>
        <p:nvPicPr>
          <p:cNvPr id="4" name="图片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3588" y="104556"/>
            <a:ext cx="4316066" cy="4802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>
            <a:spLocks noGrp="1"/>
          </p:cNvSpPr>
          <p:nvPr>
            <p:ph type="title" idx="4294967295"/>
          </p:nvPr>
        </p:nvSpPr>
        <p:spPr>
          <a:xfrm>
            <a:off x="414799" y="341313"/>
            <a:ext cx="8516937" cy="722312"/>
          </a:xfrm>
        </p:spPr>
        <p:txBody>
          <a:bodyPr/>
          <a:lstStyle/>
          <a:p>
            <a:r>
              <a:rPr lang="en-US" altLang="zh-CN" b="1" dirty="0" smtClean="0"/>
              <a:t>RN Caching for UDN</a:t>
            </a:r>
            <a:endParaRPr lang="zh-CN" altLang="en-US" b="1" dirty="0"/>
          </a:p>
        </p:txBody>
      </p:sp>
      <p:sp>
        <p:nvSpPr>
          <p:cNvPr id="7" name="内容占位符 6"/>
          <p:cNvSpPr>
            <a:spLocks noGrp="1"/>
          </p:cNvSpPr>
          <p:nvPr>
            <p:ph idx="4294967295"/>
          </p:nvPr>
        </p:nvSpPr>
        <p:spPr>
          <a:xfrm>
            <a:off x="414799" y="753952"/>
            <a:ext cx="7591903" cy="1744700"/>
          </a:xfrm>
        </p:spPr>
        <p:txBody>
          <a:bodyPr/>
          <a:lstStyle/>
          <a:p>
            <a:pPr>
              <a:buFont typeface="Wingdings" pitchFamily="2" charset="2"/>
              <a:buChar char="Ø"/>
            </a:pPr>
            <a:r>
              <a:rPr lang="en-US" altLang="zh-CN" sz="1800" dirty="0" smtClean="0"/>
              <a:t>  For mobile data, significant amount of services have time, geographical characteristics. </a:t>
            </a:r>
          </a:p>
          <a:p>
            <a:pPr lvl="1"/>
            <a:r>
              <a:rPr lang="en-US" altLang="zh-CN" sz="1600" dirty="0" smtClean="0"/>
              <a:t>E.g. Map download, Breaking News</a:t>
            </a:r>
          </a:p>
          <a:p>
            <a:pPr>
              <a:buFont typeface="Wingdings" pitchFamily="2" charset="2"/>
              <a:buChar char="Ø"/>
            </a:pPr>
            <a:r>
              <a:rPr lang="en-US" altLang="zh-CN" sz="1800" dirty="0" smtClean="0"/>
              <a:t>  RN can use that characteristics  to preload content</a:t>
            </a:r>
          </a:p>
          <a:p>
            <a:pPr lvl="1"/>
            <a:r>
              <a:rPr lang="en-US" altLang="zh-CN" sz="1600" dirty="0" smtClean="0"/>
              <a:t>predictive caching, which is based on analysis of  user behavior and predication</a:t>
            </a:r>
          </a:p>
          <a:p>
            <a:pPr lvl="1"/>
            <a:r>
              <a:rPr lang="en-US" altLang="zh-CN" sz="1600" dirty="0" smtClean="0"/>
              <a:t>proactive caching, which is accessed earlier and valuable</a:t>
            </a:r>
            <a:endParaRPr lang="en-US" altLang="zh-CN" sz="1600" dirty="0" smtClean="0">
              <a:solidFill>
                <a:schemeClr val="bg2"/>
              </a:solidFill>
            </a:endParaRPr>
          </a:p>
          <a:p>
            <a:endParaRPr lang="zh-CN" altLang="zh-CN" dirty="0" smtClean="0"/>
          </a:p>
          <a:p>
            <a:endParaRPr lang="zh-CN" altLang="en-US" sz="1600" dirty="0">
              <a:solidFill>
                <a:schemeClr val="bg2"/>
              </a:solidFill>
            </a:endParaRPr>
          </a:p>
        </p:txBody>
      </p:sp>
      <p:pic>
        <p:nvPicPr>
          <p:cNvPr id="5" name="图片 1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67995" y="2880859"/>
            <a:ext cx="3927021" cy="20059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内容占位符 6"/>
          <p:cNvSpPr txBox="1">
            <a:spLocks/>
          </p:cNvSpPr>
          <p:nvPr/>
        </p:nvSpPr>
        <p:spPr bwMode="auto">
          <a:xfrm>
            <a:off x="422963" y="3019647"/>
            <a:ext cx="4646686" cy="20059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457200" rtl="0" eaLnBrk="1" fontAlgn="base" latinLnBrk="0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en-US" altLang="zh-CN" sz="18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  The pre-loaded content is more than 30%[1]</a:t>
            </a:r>
          </a:p>
          <a:p>
            <a:pPr marL="0" marR="0" lvl="0" indent="0" algn="l" defTabSz="457200" rtl="0" eaLnBrk="1" fontAlgn="base" latinLnBrk="0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en-US" altLang="zh-CN" sz="18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  TDD RN node</a:t>
            </a:r>
            <a:r>
              <a:rPr kumimoji="0" lang="en-US" altLang="zh-CN" sz="1800" b="0" i="0" u="none" strike="noStrike" kern="0" cap="none" spc="0" normalizeH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 allocates more resources for BL for preloaded content and gives to AL when many user start to download</a:t>
            </a:r>
          </a:p>
          <a:p>
            <a:pPr marL="0" marR="0" lvl="0" indent="0" algn="l" defTabSz="457200" rtl="0" eaLnBrk="1" fontAlgn="base" latinLnBrk="0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endParaRPr kumimoji="0" lang="en-US" altLang="zh-CN" sz="1800" b="0" i="0" u="none" strike="noStrike" kern="0" cap="none" spc="0" normalizeH="0" noProof="0" dirty="0" smtClean="0">
              <a:ln>
                <a:noFill/>
              </a:ln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457200" rtl="0" eaLnBrk="1" fontAlgn="base" latinLnBrk="0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altLang="zh-CN" sz="12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[1]Intel, “Rethinking the small cell business model,” White Paper</a:t>
            </a:r>
            <a:endParaRPr kumimoji="0" lang="zh-CN" altLang="zh-CN" sz="1200" b="0" i="0" u="none" strike="noStrike" kern="0" cap="none" spc="0" normalizeH="0" baseline="0" noProof="0" dirty="0" smtClean="0">
              <a:ln>
                <a:noFill/>
              </a:ln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10495" y="542259"/>
            <a:ext cx="4933505" cy="45902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标题 5"/>
          <p:cNvSpPr>
            <a:spLocks noGrp="1"/>
          </p:cNvSpPr>
          <p:nvPr>
            <p:ph type="title" idx="4294967295"/>
          </p:nvPr>
        </p:nvSpPr>
        <p:spPr>
          <a:xfrm>
            <a:off x="373979" y="191737"/>
            <a:ext cx="8516937" cy="722312"/>
          </a:xfrm>
        </p:spPr>
        <p:txBody>
          <a:bodyPr/>
          <a:lstStyle/>
          <a:p>
            <a:r>
              <a:rPr lang="en-US" altLang="zh-CN" b="1" dirty="0" smtClean="0"/>
              <a:t>RN Caching – Evaluation on dynamic change of TDD </a:t>
            </a:r>
            <a:r>
              <a:rPr lang="en-US" altLang="zh-CN" b="1" dirty="0" err="1" smtClean="0"/>
              <a:t>subframe</a:t>
            </a:r>
            <a:r>
              <a:rPr lang="en-US" altLang="zh-CN" b="1" dirty="0" smtClean="0"/>
              <a:t> type</a:t>
            </a:r>
            <a:endParaRPr lang="zh-CN" altLang="en-US" b="1" dirty="0"/>
          </a:p>
        </p:txBody>
      </p:sp>
      <p:sp>
        <p:nvSpPr>
          <p:cNvPr id="7" name="内容占位符 6"/>
          <p:cNvSpPr>
            <a:spLocks noGrp="1"/>
          </p:cNvSpPr>
          <p:nvPr>
            <p:ph idx="4294967295"/>
          </p:nvPr>
        </p:nvSpPr>
        <p:spPr>
          <a:xfrm>
            <a:off x="371892" y="767443"/>
            <a:ext cx="4019364" cy="3869872"/>
          </a:xfrm>
        </p:spPr>
        <p:txBody>
          <a:bodyPr/>
          <a:lstStyle/>
          <a:p>
            <a:pPr lvl="0">
              <a:buFont typeface="Wingdings" pitchFamily="2" charset="2"/>
              <a:buChar char="Ø"/>
            </a:pPr>
            <a:r>
              <a:rPr lang="en-US" altLang="zh-CN" sz="1600" dirty="0" smtClean="0"/>
              <a:t>  Evaluation configurations:</a:t>
            </a:r>
          </a:p>
          <a:p>
            <a:pPr lvl="1">
              <a:buFont typeface="Calibri" pitchFamily="34" charset="0"/>
              <a:buChar char="—"/>
            </a:pPr>
            <a:r>
              <a:rPr lang="en-US" altLang="zh-CN" sz="1400" dirty="0" smtClean="0"/>
              <a:t>Static configuration:  4 types of BL:AL ratios</a:t>
            </a:r>
          </a:p>
          <a:p>
            <a:pPr lvl="1">
              <a:buFont typeface="Calibri" pitchFamily="34" charset="0"/>
              <a:buChar char="—"/>
            </a:pPr>
            <a:r>
              <a:rPr lang="en-US" altLang="zh-CN" sz="1400" dirty="0" smtClean="0"/>
              <a:t>Semi-static configurations (1s)</a:t>
            </a:r>
          </a:p>
          <a:p>
            <a:pPr lvl="1">
              <a:buFont typeface="Calibri" pitchFamily="34" charset="0"/>
              <a:buChar char="—"/>
            </a:pPr>
            <a:r>
              <a:rPr lang="en-US" altLang="zh-CN" sz="1400" dirty="0" smtClean="0"/>
              <a:t>10ms dynamic TDD </a:t>
            </a:r>
            <a:r>
              <a:rPr lang="en-US" altLang="zh-CN" sz="1400" dirty="0" err="1" smtClean="0"/>
              <a:t>subframes</a:t>
            </a:r>
            <a:endParaRPr lang="en-US" altLang="zh-CN" sz="1400" dirty="0" smtClean="0"/>
          </a:p>
          <a:p>
            <a:pPr lvl="0">
              <a:buFont typeface="Wingdings" pitchFamily="2" charset="2"/>
              <a:buChar char="Ø"/>
            </a:pPr>
            <a:r>
              <a:rPr lang="en-US" altLang="zh-CN" sz="1600" dirty="0" smtClean="0"/>
              <a:t> Observations:</a:t>
            </a:r>
          </a:p>
          <a:p>
            <a:pPr lvl="1">
              <a:buFont typeface="Calibri" pitchFamily="34" charset="0"/>
              <a:buChar char="―"/>
            </a:pPr>
            <a:r>
              <a:rPr lang="en-US" altLang="zh-CN" sz="1400" dirty="0" smtClean="0"/>
              <a:t>For the 4 static configurations, the caching scheme does not show significant different in terms of UPT</a:t>
            </a:r>
          </a:p>
          <a:p>
            <a:pPr lvl="1">
              <a:buFont typeface="Calibri" pitchFamily="34" charset="0"/>
              <a:buChar char="―"/>
            </a:pPr>
            <a:r>
              <a:rPr lang="en-US" altLang="zh-CN" sz="1400" dirty="0" smtClean="0"/>
              <a:t>For dynamic schemes, the gains are 20% in 10% RU and 35% in 30% RU, over 1s semi-static configuration. More gains are observed for cached data</a:t>
            </a:r>
          </a:p>
          <a:p>
            <a:pPr lvl="0"/>
            <a:r>
              <a:rPr lang="en-US" altLang="zh-CN" sz="1600" dirty="0" smtClean="0"/>
              <a:t>Note: Only existing TDD </a:t>
            </a:r>
            <a:r>
              <a:rPr lang="en-US" altLang="zh-CN" sz="1600" dirty="0" err="1" smtClean="0"/>
              <a:t>subframe</a:t>
            </a:r>
            <a:r>
              <a:rPr lang="en-US" altLang="zh-CN" sz="1600" dirty="0" smtClean="0"/>
              <a:t> type is used</a:t>
            </a:r>
            <a:endParaRPr lang="zh-CN" altLang="en-US" sz="1600" dirty="0">
              <a:solidFill>
                <a:schemeClr val="bg2"/>
              </a:solidFill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>
            <a:spLocks noGrp="1"/>
          </p:cNvSpPr>
          <p:nvPr>
            <p:ph type="title" idx="4294967295"/>
          </p:nvPr>
        </p:nvSpPr>
        <p:spPr>
          <a:xfrm>
            <a:off x="357651" y="341313"/>
            <a:ext cx="8516937" cy="722312"/>
          </a:xfrm>
        </p:spPr>
        <p:txBody>
          <a:bodyPr/>
          <a:lstStyle/>
          <a:p>
            <a:r>
              <a:rPr lang="en-US" altLang="zh-CN" b="1" dirty="0" smtClean="0"/>
              <a:t>Proposal for enhancement</a:t>
            </a:r>
            <a:endParaRPr lang="zh-CN" altLang="en-US" b="1" dirty="0"/>
          </a:p>
        </p:txBody>
      </p:sp>
      <p:sp>
        <p:nvSpPr>
          <p:cNvPr id="7" name="内容占位符 6"/>
          <p:cNvSpPr>
            <a:spLocks noGrp="1"/>
          </p:cNvSpPr>
          <p:nvPr>
            <p:ph idx="4294967295"/>
          </p:nvPr>
        </p:nvSpPr>
        <p:spPr>
          <a:xfrm>
            <a:off x="317739" y="979722"/>
            <a:ext cx="8491537" cy="3189288"/>
          </a:xfrm>
        </p:spPr>
        <p:txBody>
          <a:bodyPr/>
          <a:lstStyle/>
          <a:p>
            <a:pPr>
              <a:buFont typeface="Wingdings" pitchFamily="2" charset="2"/>
              <a:buChar char="Ø"/>
            </a:pPr>
            <a:r>
              <a:rPr lang="en-US" altLang="zh-CN" sz="1800" dirty="0" smtClean="0"/>
              <a:t> To support Dynamic TDD </a:t>
            </a:r>
            <a:r>
              <a:rPr lang="en-US" altLang="zh-CN" sz="1800" dirty="0" err="1" smtClean="0"/>
              <a:t>subframe</a:t>
            </a:r>
            <a:r>
              <a:rPr lang="en-US" altLang="zh-CN" sz="1800" dirty="0" smtClean="0"/>
              <a:t> configuration and allow efficient TDD RN operation</a:t>
            </a:r>
          </a:p>
          <a:p>
            <a:pPr lvl="1"/>
            <a:r>
              <a:rPr lang="en-US" altLang="zh-CN" sz="1600" dirty="0" smtClean="0"/>
              <a:t>The DL /UL configuration can be changed dynamically while maintaining backward compatibility</a:t>
            </a:r>
          </a:p>
          <a:p>
            <a:pPr>
              <a:buFont typeface="Wingdings" pitchFamily="2" charset="2"/>
              <a:buChar char="Ø"/>
            </a:pPr>
            <a:r>
              <a:rPr lang="en-US" altLang="zh-CN" sz="1800" dirty="0" smtClean="0"/>
              <a:t>  Extending more TDD </a:t>
            </a:r>
            <a:r>
              <a:rPr lang="en-US" altLang="zh-CN" sz="1800" dirty="0" err="1" smtClean="0"/>
              <a:t>subframe</a:t>
            </a:r>
            <a:r>
              <a:rPr lang="en-US" altLang="zh-CN" sz="1800" dirty="0" smtClean="0"/>
              <a:t> used for RN BL and dynamic </a:t>
            </a:r>
            <a:r>
              <a:rPr lang="en-US" altLang="zh-CN" sz="1800" dirty="0" err="1" smtClean="0"/>
              <a:t>subframe</a:t>
            </a:r>
            <a:r>
              <a:rPr lang="en-US" altLang="zh-CN" sz="1800" dirty="0" smtClean="0"/>
              <a:t>(e-IMTA)</a:t>
            </a:r>
          </a:p>
          <a:p>
            <a:pPr lvl="1"/>
            <a:r>
              <a:rPr lang="en-US" altLang="zh-CN" sz="1600" dirty="0" smtClean="0"/>
              <a:t>Not limited to </a:t>
            </a:r>
            <a:r>
              <a:rPr lang="en-US" altLang="zh-CN" sz="1600" dirty="0" err="1" smtClean="0"/>
              <a:t>subframe</a:t>
            </a:r>
            <a:r>
              <a:rPr lang="en-US" altLang="zh-CN" sz="1600" dirty="0" smtClean="0"/>
              <a:t> #3, 4, 7, 8, 9</a:t>
            </a:r>
          </a:p>
          <a:p>
            <a:pPr>
              <a:buFont typeface="Wingdings" pitchFamily="2" charset="2"/>
              <a:buChar char="Ø"/>
            </a:pPr>
            <a:r>
              <a:rPr lang="en-US" altLang="zh-CN" sz="1800" dirty="0" smtClean="0"/>
              <a:t>  Additional </a:t>
            </a:r>
            <a:r>
              <a:rPr lang="en-US" altLang="zh-CN" sz="1800" dirty="0" err="1" smtClean="0"/>
              <a:t>subframe</a:t>
            </a:r>
            <a:r>
              <a:rPr lang="en-US" altLang="zh-CN" sz="1800" dirty="0" smtClean="0"/>
              <a:t> type to enable more efficient Dynamic TDD operation</a:t>
            </a:r>
          </a:p>
          <a:p>
            <a:pPr lvl="1"/>
            <a:r>
              <a:rPr lang="en-US" altLang="zh-CN" sz="1600" dirty="0" smtClean="0"/>
              <a:t>It is expected to beneficial for both normal TDD access, faster feedback and lower latency</a:t>
            </a:r>
          </a:p>
          <a:p>
            <a:pPr lvl="1"/>
            <a:r>
              <a:rPr lang="en-US" altLang="zh-CN" sz="1600" dirty="0" smtClean="0"/>
              <a:t>It can also improve RN operation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Subtitle 6"/>
          <p:cNvSpPr>
            <a:spLocks noGrp="1"/>
          </p:cNvSpPr>
          <p:nvPr>
            <p:ph type="subTitle" idx="4294967295"/>
          </p:nvPr>
        </p:nvSpPr>
        <p:spPr>
          <a:xfrm>
            <a:off x="430210" y="1314450"/>
            <a:ext cx="8264753" cy="561975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en-US" sz="2200" b="1" dirty="0" smtClean="0">
                <a:latin typeface="微软雅黑" pitchFamily="34" charset="-122"/>
              </a:rPr>
              <a:t>Dynamic configuration of special </a:t>
            </a:r>
            <a:r>
              <a:rPr lang="en-US" sz="2200" b="1" dirty="0" err="1" smtClean="0">
                <a:latin typeface="微软雅黑" pitchFamily="34" charset="-122"/>
              </a:rPr>
              <a:t>subframe</a:t>
            </a:r>
            <a:r>
              <a:rPr lang="en-US" sz="2200" b="1" dirty="0" smtClean="0">
                <a:latin typeface="微软雅黑" pitchFamily="34" charset="-122"/>
              </a:rPr>
              <a:t> for TDD</a:t>
            </a:r>
            <a:endParaRPr lang="en-US" sz="2200" b="1" dirty="0">
              <a:latin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ZTE-Internal use only">
  <a:themeElements>
    <a:clrScheme name="办公室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办公室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/>
      <a:bodyPr vert="horz" lIns="0" tIns="0" rIns="0" bIns="0" rtlCol="0" anchor="t">
        <a:noAutofit/>
      </a:bodyPr>
      <a:lstStyle>
        <a:defPPr>
          <a:defRPr kumimoji="1" dirty="0" smtClean="0"/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办公室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办公室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ZTE-Internal use only</Template>
  <TotalTime>2430</TotalTime>
  <Words>651</Words>
  <Application>Microsoft Office PowerPoint</Application>
  <PresentationFormat>On-screen Show (16:9)</PresentationFormat>
  <Paragraphs>69</Paragraphs>
  <Slides>13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4" baseType="lpstr">
      <vt:lpstr>ZTE-Internal use only</vt:lpstr>
      <vt:lpstr>Motivation of dynamic subframe configuration for TDD</vt:lpstr>
      <vt:lpstr>Content</vt:lpstr>
      <vt:lpstr>Slide 3</vt:lpstr>
      <vt:lpstr>Motivation</vt:lpstr>
      <vt:lpstr>Background-TDD RN configuration</vt:lpstr>
      <vt:lpstr>RN Caching for UDN</vt:lpstr>
      <vt:lpstr>RN Caching – Evaluation on dynamic change of TDD subframe type</vt:lpstr>
      <vt:lpstr>Proposal for enhancement</vt:lpstr>
      <vt:lpstr>Slide 9</vt:lpstr>
      <vt:lpstr>Background</vt:lpstr>
      <vt:lpstr>Motivation</vt:lpstr>
      <vt:lpstr>Objectives</vt:lpstr>
      <vt:lpstr>Thank you</vt:lpstr>
    </vt:vector>
  </TitlesOfParts>
  <Company>Windows User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LAA in RAN1#82</dc:title>
  <dc:creator>ZTE</dc:creator>
  <cp:lastModifiedBy>Polarbear</cp:lastModifiedBy>
  <cp:revision>99</cp:revision>
  <dcterms:created xsi:type="dcterms:W3CDTF">2015-09-01T12:51:15Z</dcterms:created>
  <dcterms:modified xsi:type="dcterms:W3CDTF">2016-06-07T10:08:37Z</dcterms:modified>
</cp:coreProperties>
</file>